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2"/>
  </p:notesMasterIdLst>
  <p:sldIdLst>
    <p:sldId id="256" r:id="rId2"/>
    <p:sldId id="293" r:id="rId3"/>
    <p:sldId id="276" r:id="rId4"/>
    <p:sldId id="300" r:id="rId5"/>
    <p:sldId id="278" r:id="rId6"/>
    <p:sldId id="269" r:id="rId7"/>
    <p:sldId id="270" r:id="rId8"/>
    <p:sldId id="296" r:id="rId9"/>
    <p:sldId id="297" r:id="rId10"/>
    <p:sldId id="295" r:id="rId11"/>
    <p:sldId id="279" r:id="rId12"/>
    <p:sldId id="306" r:id="rId13"/>
    <p:sldId id="302" r:id="rId14"/>
    <p:sldId id="289" r:id="rId15"/>
    <p:sldId id="299" r:id="rId16"/>
    <p:sldId id="305" r:id="rId17"/>
    <p:sldId id="303" r:id="rId18"/>
    <p:sldId id="307" r:id="rId19"/>
    <p:sldId id="264"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93503" autoAdjust="0"/>
  </p:normalViewPr>
  <p:slideViewPr>
    <p:cSldViewPr snapToGrid="0">
      <p:cViewPr>
        <p:scale>
          <a:sx n="60" d="100"/>
          <a:sy n="60" d="100"/>
        </p:scale>
        <p:origin x="220" y="96"/>
      </p:cViewPr>
      <p:guideLst/>
    </p:cSldViewPr>
  </p:slideViewPr>
  <p:outlineViewPr>
    <p:cViewPr>
      <p:scale>
        <a:sx n="33" d="100"/>
        <a:sy n="33" d="100"/>
      </p:scale>
      <p:origin x="0" y="-294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3D376-803C-4EA8-8A4D-8A2CBCC3684D}"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PE"/>
        </a:p>
      </dgm:t>
    </dgm:pt>
    <dgm:pt modelId="{CD4E38DB-BBA3-4447-84F1-D5A400D8C89F}">
      <dgm:prSet phldrT="[Texto]"/>
      <dgm:spPr/>
      <dgm:t>
        <a:bodyPr/>
        <a:lstStyle/>
        <a:p>
          <a:r>
            <a:rPr lang="es-ES" b="0" dirty="0"/>
            <a:t>DECRETO SUPREMO QUE APRUEBA EL REGLAMENTO DE LA LEY </a:t>
          </a:r>
          <a:r>
            <a:rPr lang="es-ES" b="0" dirty="0" err="1"/>
            <a:t>N°</a:t>
          </a:r>
          <a:r>
            <a:rPr lang="es-ES" b="0" dirty="0"/>
            <a:t> 30036, LEY QUE REGULA EL TELETRABAJO </a:t>
          </a:r>
          <a:br>
            <a:rPr lang="es-ES" b="0" dirty="0"/>
          </a:br>
          <a:r>
            <a:rPr lang="es-ES" b="0" dirty="0"/>
            <a:t>D.S. 017-2015-TR</a:t>
          </a:r>
          <a:endParaRPr lang="es-PE" b="0" dirty="0"/>
        </a:p>
      </dgm:t>
    </dgm:pt>
    <dgm:pt modelId="{FCBADE96-FAA8-4774-BE55-F0F743CBB0DA}" type="parTrans" cxnId="{BDE1D0C8-687E-4A45-9268-27C9933E0658}">
      <dgm:prSet/>
      <dgm:spPr/>
      <dgm:t>
        <a:bodyPr/>
        <a:lstStyle/>
        <a:p>
          <a:endParaRPr lang="es-PE"/>
        </a:p>
      </dgm:t>
    </dgm:pt>
    <dgm:pt modelId="{9AFF04D8-E03A-4925-A2AB-4649907186F6}" type="sibTrans" cxnId="{BDE1D0C8-687E-4A45-9268-27C9933E0658}">
      <dgm:prSet/>
      <dgm:spPr/>
      <dgm:t>
        <a:bodyPr/>
        <a:lstStyle/>
        <a:p>
          <a:endParaRPr lang="es-PE"/>
        </a:p>
      </dgm:t>
    </dgm:pt>
    <dgm:pt modelId="{8F752F80-96A7-448F-9A5D-FDCE642C48C3}">
      <dgm:prSet phldrT="[Texto]"/>
      <dgm:spPr/>
      <dgm:t>
        <a:bodyPr/>
        <a:lstStyle/>
        <a:p>
          <a:r>
            <a:rPr lang="es-ES" dirty="0"/>
            <a:t>DECRETO SUPREMO QUE APRUEBA EL REGLAMENTO DE LA LEY </a:t>
          </a:r>
          <a:r>
            <a:rPr lang="es-ES" dirty="0" err="1"/>
            <a:t>N°</a:t>
          </a:r>
          <a:r>
            <a:rPr lang="es-ES" dirty="0"/>
            <a:t> 31572, LEY DEL TELETRABAJO. D.S. 002-2023-TR</a:t>
          </a:r>
          <a:endParaRPr lang="es-PE" dirty="0"/>
        </a:p>
      </dgm:t>
    </dgm:pt>
    <dgm:pt modelId="{FE1B8B75-86AE-4AB8-BBC4-02E1DC845B28}" type="sibTrans" cxnId="{AB3D6A1C-865C-45EE-8650-55079CDD96FD}">
      <dgm:prSet/>
      <dgm:spPr/>
      <dgm:t>
        <a:bodyPr/>
        <a:lstStyle/>
        <a:p>
          <a:endParaRPr lang="es-PE"/>
        </a:p>
      </dgm:t>
    </dgm:pt>
    <dgm:pt modelId="{9B8DCEC5-0750-4380-9D44-74D108B19B26}" type="parTrans" cxnId="{AB3D6A1C-865C-45EE-8650-55079CDD96FD}">
      <dgm:prSet/>
      <dgm:spPr/>
      <dgm:t>
        <a:bodyPr/>
        <a:lstStyle/>
        <a:p>
          <a:endParaRPr lang="es-PE"/>
        </a:p>
      </dgm:t>
    </dgm:pt>
    <dgm:pt modelId="{7C99A290-885A-4745-B900-300BB25BED77}" type="pres">
      <dgm:prSet presAssocID="{9983D376-803C-4EA8-8A4D-8A2CBCC3684D}" presName="compositeShape" presStyleCnt="0">
        <dgm:presLayoutVars>
          <dgm:chMax val="2"/>
          <dgm:dir/>
          <dgm:resizeHandles val="exact"/>
        </dgm:presLayoutVars>
      </dgm:prSet>
      <dgm:spPr/>
    </dgm:pt>
    <dgm:pt modelId="{000E5E5F-46D0-4DAB-BB13-9CAC03940162}" type="pres">
      <dgm:prSet presAssocID="{9983D376-803C-4EA8-8A4D-8A2CBCC3684D}" presName="ribbon" presStyleLbl="node1" presStyleIdx="0" presStyleCnt="1"/>
      <dgm:spPr/>
    </dgm:pt>
    <dgm:pt modelId="{CF191C51-950D-40A5-BB1A-F708EDFB308E}" type="pres">
      <dgm:prSet presAssocID="{9983D376-803C-4EA8-8A4D-8A2CBCC3684D}" presName="leftArrowText" presStyleLbl="node1" presStyleIdx="0" presStyleCnt="1">
        <dgm:presLayoutVars>
          <dgm:chMax val="0"/>
          <dgm:bulletEnabled val="1"/>
        </dgm:presLayoutVars>
      </dgm:prSet>
      <dgm:spPr/>
    </dgm:pt>
    <dgm:pt modelId="{5E45E4E3-6188-4ED0-9979-4C604995F3D7}" type="pres">
      <dgm:prSet presAssocID="{9983D376-803C-4EA8-8A4D-8A2CBCC3684D}" presName="rightArrowText" presStyleLbl="node1" presStyleIdx="0" presStyleCnt="1">
        <dgm:presLayoutVars>
          <dgm:chMax val="0"/>
          <dgm:bulletEnabled val="1"/>
        </dgm:presLayoutVars>
      </dgm:prSet>
      <dgm:spPr/>
    </dgm:pt>
  </dgm:ptLst>
  <dgm:cxnLst>
    <dgm:cxn modelId="{AB3D6A1C-865C-45EE-8650-55079CDD96FD}" srcId="{9983D376-803C-4EA8-8A4D-8A2CBCC3684D}" destId="{8F752F80-96A7-448F-9A5D-FDCE642C48C3}" srcOrd="1" destOrd="0" parTransId="{9B8DCEC5-0750-4380-9D44-74D108B19B26}" sibTransId="{FE1B8B75-86AE-4AB8-BBC4-02E1DC845B28}"/>
    <dgm:cxn modelId="{444B844C-6CF2-4C10-9953-0034FBDA01DE}" type="presOf" srcId="{CD4E38DB-BBA3-4447-84F1-D5A400D8C89F}" destId="{CF191C51-950D-40A5-BB1A-F708EDFB308E}" srcOrd="0" destOrd="0" presId="urn:microsoft.com/office/officeart/2005/8/layout/arrow6"/>
    <dgm:cxn modelId="{33D06E6F-E7D1-4E5E-9976-46E832A1BB04}" type="presOf" srcId="{9983D376-803C-4EA8-8A4D-8A2CBCC3684D}" destId="{7C99A290-885A-4745-B900-300BB25BED77}" srcOrd="0" destOrd="0" presId="urn:microsoft.com/office/officeart/2005/8/layout/arrow6"/>
    <dgm:cxn modelId="{BDE1D0C8-687E-4A45-9268-27C9933E0658}" srcId="{9983D376-803C-4EA8-8A4D-8A2CBCC3684D}" destId="{CD4E38DB-BBA3-4447-84F1-D5A400D8C89F}" srcOrd="0" destOrd="0" parTransId="{FCBADE96-FAA8-4774-BE55-F0F743CBB0DA}" sibTransId="{9AFF04D8-E03A-4925-A2AB-4649907186F6}"/>
    <dgm:cxn modelId="{E82865CB-4A1C-478D-B750-415DC225022E}" type="presOf" srcId="{8F752F80-96A7-448F-9A5D-FDCE642C48C3}" destId="{5E45E4E3-6188-4ED0-9979-4C604995F3D7}" srcOrd="0" destOrd="0" presId="urn:microsoft.com/office/officeart/2005/8/layout/arrow6"/>
    <dgm:cxn modelId="{99118980-75F2-4392-90E7-07595FE45905}" type="presParOf" srcId="{7C99A290-885A-4745-B900-300BB25BED77}" destId="{000E5E5F-46D0-4DAB-BB13-9CAC03940162}" srcOrd="0" destOrd="0" presId="urn:microsoft.com/office/officeart/2005/8/layout/arrow6"/>
    <dgm:cxn modelId="{DF56B62D-0544-4A86-B1E4-166B5ECFB431}" type="presParOf" srcId="{7C99A290-885A-4745-B900-300BB25BED77}" destId="{CF191C51-950D-40A5-BB1A-F708EDFB308E}" srcOrd="1" destOrd="0" presId="urn:microsoft.com/office/officeart/2005/8/layout/arrow6"/>
    <dgm:cxn modelId="{C90C738B-20EC-409D-B66D-9632EAC12271}" type="presParOf" srcId="{7C99A290-885A-4745-B900-300BB25BED77}" destId="{5E45E4E3-6188-4ED0-9979-4C604995F3D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17E313-D030-43EC-AA27-75755063557A}" type="doc">
      <dgm:prSet loTypeId="urn:microsoft.com/office/officeart/2005/8/layout/bProcess3" loCatId="process" qsTypeId="urn:microsoft.com/office/officeart/2005/8/quickstyle/simple1" qsCatId="simple" csTypeId="urn:microsoft.com/office/officeart/2005/8/colors/accent1_2" csCatId="accent1" phldr="1"/>
      <dgm:spPr/>
    </dgm:pt>
    <dgm:pt modelId="{B851A763-75A4-49CB-B91A-823E34795038}">
      <dgm:prSet phldrT="[Texto]"/>
      <dgm:spPr/>
      <dgm:t>
        <a:bodyPr/>
        <a:lstStyle/>
        <a:p>
          <a:r>
            <a:rPr lang="es-PE" dirty="0"/>
            <a:t>No cumplir con las obligaciones referidas a la provisión y mantenimiento de equipos, el servicio de acceso a internet u otra condición de trabajo necesaria para el desempeño laboral del/de la teletrabajador/a</a:t>
          </a:r>
        </a:p>
      </dgm:t>
    </dgm:pt>
    <dgm:pt modelId="{47D75809-7DEC-4BC9-94ED-FFCE30CAF8E2}" type="parTrans" cxnId="{7534E01E-EECE-4A19-80B9-59A2265A6468}">
      <dgm:prSet/>
      <dgm:spPr/>
      <dgm:t>
        <a:bodyPr/>
        <a:lstStyle/>
        <a:p>
          <a:endParaRPr lang="es-PE"/>
        </a:p>
      </dgm:t>
    </dgm:pt>
    <dgm:pt modelId="{109A64DF-7B3B-4C4D-A21E-C4CD839EF4FA}" type="sibTrans" cxnId="{7534E01E-EECE-4A19-80B9-59A2265A6468}">
      <dgm:prSet/>
      <dgm:spPr/>
      <dgm:t>
        <a:bodyPr/>
        <a:lstStyle/>
        <a:p>
          <a:endParaRPr lang="es-PE"/>
        </a:p>
      </dgm:t>
    </dgm:pt>
    <dgm:pt modelId="{8A8CC241-15DB-4F38-A209-8E4A6233976C}">
      <dgm:prSet phldrT="[Texto]"/>
      <dgm:spPr/>
      <dgm:t>
        <a:bodyPr/>
        <a:lstStyle/>
        <a:p>
          <a:r>
            <a:rPr lang="es-PE" dirty="0"/>
            <a:t>No cumplir con otorgar al/a la teletrabajador/a los mismos beneficios y/o derechos regulados por ley, reglamento, convenio colectivo o cualquier otra norma que hayan sido establecidos para los/ las trabajadores/as que laboren bajo la modalidad presencial, con excepción de aquellas obligaciones meramente formales o documentales tipificadas como infracción leve. </a:t>
          </a:r>
        </a:p>
      </dgm:t>
    </dgm:pt>
    <dgm:pt modelId="{EA10905B-8B78-44B7-A82D-C89D001A4CCE}" type="parTrans" cxnId="{5C903474-27A7-4AF3-AD77-2E85484E68D1}">
      <dgm:prSet/>
      <dgm:spPr/>
      <dgm:t>
        <a:bodyPr/>
        <a:lstStyle/>
        <a:p>
          <a:endParaRPr lang="es-PE"/>
        </a:p>
      </dgm:t>
    </dgm:pt>
    <dgm:pt modelId="{42AB15AA-4E4B-4F7D-9C33-A69A5504EA88}" type="sibTrans" cxnId="{5C903474-27A7-4AF3-AD77-2E85484E68D1}">
      <dgm:prSet/>
      <dgm:spPr/>
      <dgm:t>
        <a:bodyPr/>
        <a:lstStyle/>
        <a:p>
          <a:endParaRPr lang="es-PE"/>
        </a:p>
      </dgm:t>
    </dgm:pt>
    <dgm:pt modelId="{2E6817DB-EBF5-4351-8CD8-28EDFB07D75A}">
      <dgm:prSet phldrT="[Texto]"/>
      <dgm:spPr/>
      <dgm:t>
        <a:bodyPr/>
        <a:lstStyle/>
        <a:p>
          <a:r>
            <a:rPr lang="es-PE" dirty="0"/>
            <a:t>Afectar la naturaleza del vínculo laboral, la categoría, la remuneración, los beneficios obtenidos por convenio colectivo o los adoptados en conciliación o mediación, y demás condiciones laborales establecidas con anterioridad, con el cambio de modalidad de la prestación de labores</a:t>
          </a:r>
        </a:p>
        <a:p>
          <a:endParaRPr lang="es-PE" dirty="0"/>
        </a:p>
      </dgm:t>
    </dgm:pt>
    <dgm:pt modelId="{DD5859C9-9FC8-4C4F-BAD8-50F3F935820A}" type="parTrans" cxnId="{AFF729B7-BC65-49A1-8200-03CF30E709DF}">
      <dgm:prSet/>
      <dgm:spPr/>
      <dgm:t>
        <a:bodyPr/>
        <a:lstStyle/>
        <a:p>
          <a:endParaRPr lang="es-PE"/>
        </a:p>
      </dgm:t>
    </dgm:pt>
    <dgm:pt modelId="{1AE13384-19E2-42B6-8BA4-0724C9C819B1}" type="sibTrans" cxnId="{AFF729B7-BC65-49A1-8200-03CF30E709DF}">
      <dgm:prSet/>
      <dgm:spPr/>
      <dgm:t>
        <a:bodyPr/>
        <a:lstStyle/>
        <a:p>
          <a:endParaRPr lang="es-PE"/>
        </a:p>
      </dgm:t>
    </dgm:pt>
    <dgm:pt modelId="{55B2D1BE-3D14-41E8-8F97-31A78FE56DE0}">
      <dgm:prSet phldrT="[Texto]"/>
      <dgm:spPr/>
      <dgm:t>
        <a:bodyPr/>
        <a:lstStyle/>
        <a:p>
          <a:r>
            <a:rPr lang="es-PE"/>
            <a:t>Impedir que el/la teletrabajador/a decida libremente el lugar o lugares donde realice el teletrabajo, salvo que el lugar o lugares no cuenten con las condiciones digitales y de comunicaciones necesarias, o que represente un riesgo para la salud y seguridad del/de la teletrabajador/a. </a:t>
          </a:r>
          <a:endParaRPr lang="es-PE" dirty="0"/>
        </a:p>
      </dgm:t>
    </dgm:pt>
    <dgm:pt modelId="{1712F1C3-7E42-4AAB-9546-D8215CC8FD8B}" type="parTrans" cxnId="{FA1623A3-1B3C-42AC-851F-111B0FF605D5}">
      <dgm:prSet/>
      <dgm:spPr/>
      <dgm:t>
        <a:bodyPr/>
        <a:lstStyle/>
        <a:p>
          <a:endParaRPr lang="es-PE"/>
        </a:p>
      </dgm:t>
    </dgm:pt>
    <dgm:pt modelId="{0B961984-36FE-46D1-A3B1-5A5EBD4B22F9}" type="sibTrans" cxnId="{FA1623A3-1B3C-42AC-851F-111B0FF605D5}">
      <dgm:prSet/>
      <dgm:spPr/>
      <dgm:t>
        <a:bodyPr/>
        <a:lstStyle/>
        <a:p>
          <a:endParaRPr lang="es-PE"/>
        </a:p>
      </dgm:t>
    </dgm:pt>
    <dgm:pt modelId="{134E4CF0-FD4D-42FB-B6F9-9035961E9EEA}">
      <dgm:prSet phldrT="[Texto]"/>
      <dgm:spPr/>
      <dgm:t>
        <a:bodyPr/>
        <a:lstStyle/>
        <a:p>
          <a:r>
            <a:rPr lang="es-PE" dirty="0"/>
            <a:t>Sustentar la denegatoria sin realizar una evaluación objetiva o no sustentar las razones que </a:t>
          </a:r>
          <a:r>
            <a:rPr lang="es-PE" dirty="0" err="1"/>
            <a:t>justifi</a:t>
          </a:r>
          <a:r>
            <a:rPr lang="es-PE" dirty="0"/>
            <a:t> can la denegatoria a la solicitud del trabajador de cambio de modalidad de la prestación del servicio, de conformidad a lo previsto en el numeral 8.3 del artículo 8 y en el numeral 9.3 del artículo 9 de la Ley </a:t>
          </a:r>
          <a:r>
            <a:rPr lang="es-PE" dirty="0" err="1"/>
            <a:t>N°</a:t>
          </a:r>
          <a:r>
            <a:rPr lang="es-PE" dirty="0"/>
            <a:t> 31572, Ley del Teletrabajo, respectivamente</a:t>
          </a:r>
        </a:p>
      </dgm:t>
    </dgm:pt>
    <dgm:pt modelId="{08BD2E0A-911D-4FE0-9B62-4F61FB77E613}" type="parTrans" cxnId="{88E557B9-2330-4846-BC01-DFC5B788502B}">
      <dgm:prSet/>
      <dgm:spPr/>
      <dgm:t>
        <a:bodyPr/>
        <a:lstStyle/>
        <a:p>
          <a:endParaRPr lang="es-PE"/>
        </a:p>
      </dgm:t>
    </dgm:pt>
    <dgm:pt modelId="{DCF8B65B-F999-4F66-9F50-95F51AA23087}" type="sibTrans" cxnId="{88E557B9-2330-4846-BC01-DFC5B788502B}">
      <dgm:prSet/>
      <dgm:spPr/>
      <dgm:t>
        <a:bodyPr/>
        <a:lstStyle/>
        <a:p>
          <a:endParaRPr lang="es-PE"/>
        </a:p>
      </dgm:t>
    </dgm:pt>
    <dgm:pt modelId="{5C26BF94-EBAD-4268-8A42-9C7B731D30DB}" type="pres">
      <dgm:prSet presAssocID="{3817E313-D030-43EC-AA27-75755063557A}" presName="Name0" presStyleCnt="0">
        <dgm:presLayoutVars>
          <dgm:dir/>
          <dgm:resizeHandles val="exact"/>
        </dgm:presLayoutVars>
      </dgm:prSet>
      <dgm:spPr/>
    </dgm:pt>
    <dgm:pt modelId="{ADC78412-1CD3-4165-9D29-882713ED6FAF}" type="pres">
      <dgm:prSet presAssocID="{B851A763-75A4-49CB-B91A-823E34795038}" presName="node" presStyleLbl="node1" presStyleIdx="0" presStyleCnt="5">
        <dgm:presLayoutVars>
          <dgm:bulletEnabled val="1"/>
        </dgm:presLayoutVars>
      </dgm:prSet>
      <dgm:spPr/>
    </dgm:pt>
    <dgm:pt modelId="{A94F5FBC-8957-4A93-A30A-2657FEAE0BE7}" type="pres">
      <dgm:prSet presAssocID="{109A64DF-7B3B-4C4D-A21E-C4CD839EF4FA}" presName="sibTrans" presStyleLbl="sibTrans1D1" presStyleIdx="0" presStyleCnt="4"/>
      <dgm:spPr/>
    </dgm:pt>
    <dgm:pt modelId="{73FD1AFF-E58D-4E35-817F-DD3B8434A318}" type="pres">
      <dgm:prSet presAssocID="{109A64DF-7B3B-4C4D-A21E-C4CD839EF4FA}" presName="connectorText" presStyleLbl="sibTrans1D1" presStyleIdx="0" presStyleCnt="4"/>
      <dgm:spPr/>
    </dgm:pt>
    <dgm:pt modelId="{4AB1AD98-757D-40F4-B62F-FA4CB4F0DBC8}" type="pres">
      <dgm:prSet presAssocID="{8A8CC241-15DB-4F38-A209-8E4A6233976C}" presName="node" presStyleLbl="node1" presStyleIdx="1" presStyleCnt="5">
        <dgm:presLayoutVars>
          <dgm:bulletEnabled val="1"/>
        </dgm:presLayoutVars>
      </dgm:prSet>
      <dgm:spPr/>
    </dgm:pt>
    <dgm:pt modelId="{DC9AD431-465A-4BC1-BA4A-9C840EBE2402}" type="pres">
      <dgm:prSet presAssocID="{42AB15AA-4E4B-4F7D-9C33-A69A5504EA88}" presName="sibTrans" presStyleLbl="sibTrans1D1" presStyleIdx="1" presStyleCnt="4"/>
      <dgm:spPr/>
    </dgm:pt>
    <dgm:pt modelId="{03119AD1-F97C-4B96-89A7-4643BC0CF684}" type="pres">
      <dgm:prSet presAssocID="{42AB15AA-4E4B-4F7D-9C33-A69A5504EA88}" presName="connectorText" presStyleLbl="sibTrans1D1" presStyleIdx="1" presStyleCnt="4"/>
      <dgm:spPr/>
    </dgm:pt>
    <dgm:pt modelId="{DB6221CE-B2B6-46DD-A124-64C1129C9FF4}" type="pres">
      <dgm:prSet presAssocID="{2E6817DB-EBF5-4351-8CD8-28EDFB07D75A}" presName="node" presStyleLbl="node1" presStyleIdx="2" presStyleCnt="5">
        <dgm:presLayoutVars>
          <dgm:bulletEnabled val="1"/>
        </dgm:presLayoutVars>
      </dgm:prSet>
      <dgm:spPr/>
    </dgm:pt>
    <dgm:pt modelId="{EE20E093-B693-491D-96B0-6CE032A182CB}" type="pres">
      <dgm:prSet presAssocID="{1AE13384-19E2-42B6-8BA4-0724C9C819B1}" presName="sibTrans" presStyleLbl="sibTrans1D1" presStyleIdx="2" presStyleCnt="4"/>
      <dgm:spPr/>
    </dgm:pt>
    <dgm:pt modelId="{8609F18D-5902-4A73-B5A1-D017311C9489}" type="pres">
      <dgm:prSet presAssocID="{1AE13384-19E2-42B6-8BA4-0724C9C819B1}" presName="connectorText" presStyleLbl="sibTrans1D1" presStyleIdx="2" presStyleCnt="4"/>
      <dgm:spPr/>
    </dgm:pt>
    <dgm:pt modelId="{F276F140-1980-409A-B228-B3CC71E93244}" type="pres">
      <dgm:prSet presAssocID="{55B2D1BE-3D14-41E8-8F97-31A78FE56DE0}" presName="node" presStyleLbl="node1" presStyleIdx="3" presStyleCnt="5">
        <dgm:presLayoutVars>
          <dgm:bulletEnabled val="1"/>
        </dgm:presLayoutVars>
      </dgm:prSet>
      <dgm:spPr/>
    </dgm:pt>
    <dgm:pt modelId="{39A70831-50C9-487C-A842-0BC50E6466EA}" type="pres">
      <dgm:prSet presAssocID="{0B961984-36FE-46D1-A3B1-5A5EBD4B22F9}" presName="sibTrans" presStyleLbl="sibTrans1D1" presStyleIdx="3" presStyleCnt="4"/>
      <dgm:spPr/>
    </dgm:pt>
    <dgm:pt modelId="{239C8242-D99D-49E4-AD5A-DB1B43B3924A}" type="pres">
      <dgm:prSet presAssocID="{0B961984-36FE-46D1-A3B1-5A5EBD4B22F9}" presName="connectorText" presStyleLbl="sibTrans1D1" presStyleIdx="3" presStyleCnt="4"/>
      <dgm:spPr/>
    </dgm:pt>
    <dgm:pt modelId="{8B169018-7709-4034-A218-664A7DD85A9A}" type="pres">
      <dgm:prSet presAssocID="{134E4CF0-FD4D-42FB-B6F9-9035961E9EEA}" presName="node" presStyleLbl="node1" presStyleIdx="4" presStyleCnt="5">
        <dgm:presLayoutVars>
          <dgm:bulletEnabled val="1"/>
        </dgm:presLayoutVars>
      </dgm:prSet>
      <dgm:spPr/>
    </dgm:pt>
  </dgm:ptLst>
  <dgm:cxnLst>
    <dgm:cxn modelId="{D300C804-9DFE-45C1-BF99-59E5A83200E8}" type="presOf" srcId="{B851A763-75A4-49CB-B91A-823E34795038}" destId="{ADC78412-1CD3-4165-9D29-882713ED6FAF}" srcOrd="0" destOrd="0" presId="urn:microsoft.com/office/officeart/2005/8/layout/bProcess3"/>
    <dgm:cxn modelId="{E687A405-B749-4EC5-B9EA-ED02412583C1}" type="presOf" srcId="{0B961984-36FE-46D1-A3B1-5A5EBD4B22F9}" destId="{39A70831-50C9-487C-A842-0BC50E6466EA}" srcOrd="0" destOrd="0" presId="urn:microsoft.com/office/officeart/2005/8/layout/bProcess3"/>
    <dgm:cxn modelId="{A2CF291D-B6BF-40E5-A103-6A2218DB1B4E}" type="presOf" srcId="{3817E313-D030-43EC-AA27-75755063557A}" destId="{5C26BF94-EBAD-4268-8A42-9C7B731D30DB}" srcOrd="0" destOrd="0" presId="urn:microsoft.com/office/officeart/2005/8/layout/bProcess3"/>
    <dgm:cxn modelId="{7534E01E-EECE-4A19-80B9-59A2265A6468}" srcId="{3817E313-D030-43EC-AA27-75755063557A}" destId="{B851A763-75A4-49CB-B91A-823E34795038}" srcOrd="0" destOrd="0" parTransId="{47D75809-7DEC-4BC9-94ED-FFCE30CAF8E2}" sibTransId="{109A64DF-7B3B-4C4D-A21E-C4CD839EF4FA}"/>
    <dgm:cxn modelId="{71AD2622-DA60-48AA-9A50-46DB68FE02A6}" type="presOf" srcId="{0B961984-36FE-46D1-A3B1-5A5EBD4B22F9}" destId="{239C8242-D99D-49E4-AD5A-DB1B43B3924A}" srcOrd="1" destOrd="0" presId="urn:microsoft.com/office/officeart/2005/8/layout/bProcess3"/>
    <dgm:cxn modelId="{74475F2B-9A59-4266-8CAB-08E5392290A0}" type="presOf" srcId="{42AB15AA-4E4B-4F7D-9C33-A69A5504EA88}" destId="{DC9AD431-465A-4BC1-BA4A-9C840EBE2402}" srcOrd="0" destOrd="0" presId="urn:microsoft.com/office/officeart/2005/8/layout/bProcess3"/>
    <dgm:cxn modelId="{7FB07C38-BEC3-44D6-B3EF-637B36376456}" type="presOf" srcId="{1AE13384-19E2-42B6-8BA4-0724C9C819B1}" destId="{EE20E093-B693-491D-96B0-6CE032A182CB}" srcOrd="0" destOrd="0" presId="urn:microsoft.com/office/officeart/2005/8/layout/bProcess3"/>
    <dgm:cxn modelId="{CEF5B538-A90C-4229-AB87-B452DDFB162F}" type="presOf" srcId="{55B2D1BE-3D14-41E8-8F97-31A78FE56DE0}" destId="{F276F140-1980-409A-B228-B3CC71E93244}" srcOrd="0" destOrd="0" presId="urn:microsoft.com/office/officeart/2005/8/layout/bProcess3"/>
    <dgm:cxn modelId="{1B3BB16A-CB85-47B2-9A17-F614B0AC3BC8}" type="presOf" srcId="{42AB15AA-4E4B-4F7D-9C33-A69A5504EA88}" destId="{03119AD1-F97C-4B96-89A7-4643BC0CF684}" srcOrd="1" destOrd="0" presId="urn:microsoft.com/office/officeart/2005/8/layout/bProcess3"/>
    <dgm:cxn modelId="{5C903474-27A7-4AF3-AD77-2E85484E68D1}" srcId="{3817E313-D030-43EC-AA27-75755063557A}" destId="{8A8CC241-15DB-4F38-A209-8E4A6233976C}" srcOrd="1" destOrd="0" parTransId="{EA10905B-8B78-44B7-A82D-C89D001A4CCE}" sibTransId="{42AB15AA-4E4B-4F7D-9C33-A69A5504EA88}"/>
    <dgm:cxn modelId="{44E02676-232B-44B1-A096-8FC2DF25F901}" type="presOf" srcId="{1AE13384-19E2-42B6-8BA4-0724C9C819B1}" destId="{8609F18D-5902-4A73-B5A1-D017311C9489}" srcOrd="1" destOrd="0" presId="urn:microsoft.com/office/officeart/2005/8/layout/bProcess3"/>
    <dgm:cxn modelId="{DAA0B9A2-1D1A-456A-93CC-DD7528F5E007}" type="presOf" srcId="{2E6817DB-EBF5-4351-8CD8-28EDFB07D75A}" destId="{DB6221CE-B2B6-46DD-A124-64C1129C9FF4}" srcOrd="0" destOrd="0" presId="urn:microsoft.com/office/officeart/2005/8/layout/bProcess3"/>
    <dgm:cxn modelId="{FA1623A3-1B3C-42AC-851F-111B0FF605D5}" srcId="{3817E313-D030-43EC-AA27-75755063557A}" destId="{55B2D1BE-3D14-41E8-8F97-31A78FE56DE0}" srcOrd="3" destOrd="0" parTransId="{1712F1C3-7E42-4AAB-9546-D8215CC8FD8B}" sibTransId="{0B961984-36FE-46D1-A3B1-5A5EBD4B22F9}"/>
    <dgm:cxn modelId="{D8E5C6AB-4756-4C7A-9BFD-CC4D8CD96019}" type="presOf" srcId="{109A64DF-7B3B-4C4D-A21E-C4CD839EF4FA}" destId="{A94F5FBC-8957-4A93-A30A-2657FEAE0BE7}" srcOrd="0" destOrd="0" presId="urn:microsoft.com/office/officeart/2005/8/layout/bProcess3"/>
    <dgm:cxn modelId="{AFF729B7-BC65-49A1-8200-03CF30E709DF}" srcId="{3817E313-D030-43EC-AA27-75755063557A}" destId="{2E6817DB-EBF5-4351-8CD8-28EDFB07D75A}" srcOrd="2" destOrd="0" parTransId="{DD5859C9-9FC8-4C4F-BAD8-50F3F935820A}" sibTransId="{1AE13384-19E2-42B6-8BA4-0724C9C819B1}"/>
    <dgm:cxn modelId="{88E557B9-2330-4846-BC01-DFC5B788502B}" srcId="{3817E313-D030-43EC-AA27-75755063557A}" destId="{134E4CF0-FD4D-42FB-B6F9-9035961E9EEA}" srcOrd="4" destOrd="0" parTransId="{08BD2E0A-911D-4FE0-9B62-4F61FB77E613}" sibTransId="{DCF8B65B-F999-4F66-9F50-95F51AA23087}"/>
    <dgm:cxn modelId="{D93C50C6-B5DC-45FC-936C-744B15A0E247}" type="presOf" srcId="{109A64DF-7B3B-4C4D-A21E-C4CD839EF4FA}" destId="{73FD1AFF-E58D-4E35-817F-DD3B8434A318}" srcOrd="1" destOrd="0" presId="urn:microsoft.com/office/officeart/2005/8/layout/bProcess3"/>
    <dgm:cxn modelId="{6373B4D0-FDD6-449B-A078-FB1AB36E8C27}" type="presOf" srcId="{8A8CC241-15DB-4F38-A209-8E4A6233976C}" destId="{4AB1AD98-757D-40F4-B62F-FA4CB4F0DBC8}" srcOrd="0" destOrd="0" presId="urn:microsoft.com/office/officeart/2005/8/layout/bProcess3"/>
    <dgm:cxn modelId="{3A13FEEF-FA15-4F34-89C1-91EF12FAC930}" type="presOf" srcId="{134E4CF0-FD4D-42FB-B6F9-9035961E9EEA}" destId="{8B169018-7709-4034-A218-664A7DD85A9A}" srcOrd="0" destOrd="0" presId="urn:microsoft.com/office/officeart/2005/8/layout/bProcess3"/>
    <dgm:cxn modelId="{275C4276-A703-48FB-BF98-1DBFA5E9F370}" type="presParOf" srcId="{5C26BF94-EBAD-4268-8A42-9C7B731D30DB}" destId="{ADC78412-1CD3-4165-9D29-882713ED6FAF}" srcOrd="0" destOrd="0" presId="urn:microsoft.com/office/officeart/2005/8/layout/bProcess3"/>
    <dgm:cxn modelId="{85019E31-A29D-4868-8BE0-B76A8EB1D35F}" type="presParOf" srcId="{5C26BF94-EBAD-4268-8A42-9C7B731D30DB}" destId="{A94F5FBC-8957-4A93-A30A-2657FEAE0BE7}" srcOrd="1" destOrd="0" presId="urn:microsoft.com/office/officeart/2005/8/layout/bProcess3"/>
    <dgm:cxn modelId="{B2BAA573-CF28-4B56-BDE5-191D7833A587}" type="presParOf" srcId="{A94F5FBC-8957-4A93-A30A-2657FEAE0BE7}" destId="{73FD1AFF-E58D-4E35-817F-DD3B8434A318}" srcOrd="0" destOrd="0" presId="urn:microsoft.com/office/officeart/2005/8/layout/bProcess3"/>
    <dgm:cxn modelId="{6476D262-7E2A-4095-A030-C06E7553D53E}" type="presParOf" srcId="{5C26BF94-EBAD-4268-8A42-9C7B731D30DB}" destId="{4AB1AD98-757D-40F4-B62F-FA4CB4F0DBC8}" srcOrd="2" destOrd="0" presId="urn:microsoft.com/office/officeart/2005/8/layout/bProcess3"/>
    <dgm:cxn modelId="{DC08E613-8475-4019-8DB7-936255DD9E55}" type="presParOf" srcId="{5C26BF94-EBAD-4268-8A42-9C7B731D30DB}" destId="{DC9AD431-465A-4BC1-BA4A-9C840EBE2402}" srcOrd="3" destOrd="0" presId="urn:microsoft.com/office/officeart/2005/8/layout/bProcess3"/>
    <dgm:cxn modelId="{93C9B2B5-3B36-4152-A54E-8398EA83D583}" type="presParOf" srcId="{DC9AD431-465A-4BC1-BA4A-9C840EBE2402}" destId="{03119AD1-F97C-4B96-89A7-4643BC0CF684}" srcOrd="0" destOrd="0" presId="urn:microsoft.com/office/officeart/2005/8/layout/bProcess3"/>
    <dgm:cxn modelId="{3FECED72-C397-4A8D-A074-121B51D5A070}" type="presParOf" srcId="{5C26BF94-EBAD-4268-8A42-9C7B731D30DB}" destId="{DB6221CE-B2B6-46DD-A124-64C1129C9FF4}" srcOrd="4" destOrd="0" presId="urn:microsoft.com/office/officeart/2005/8/layout/bProcess3"/>
    <dgm:cxn modelId="{82B6E196-D995-4438-A2F0-D27271201D65}" type="presParOf" srcId="{5C26BF94-EBAD-4268-8A42-9C7B731D30DB}" destId="{EE20E093-B693-491D-96B0-6CE032A182CB}" srcOrd="5" destOrd="0" presId="urn:microsoft.com/office/officeart/2005/8/layout/bProcess3"/>
    <dgm:cxn modelId="{05D181DC-1F81-43CD-9F06-4DEB0FA515AD}" type="presParOf" srcId="{EE20E093-B693-491D-96B0-6CE032A182CB}" destId="{8609F18D-5902-4A73-B5A1-D017311C9489}" srcOrd="0" destOrd="0" presId="urn:microsoft.com/office/officeart/2005/8/layout/bProcess3"/>
    <dgm:cxn modelId="{ECE1F211-292E-44F1-86BB-0C87B524E404}" type="presParOf" srcId="{5C26BF94-EBAD-4268-8A42-9C7B731D30DB}" destId="{F276F140-1980-409A-B228-B3CC71E93244}" srcOrd="6" destOrd="0" presId="urn:microsoft.com/office/officeart/2005/8/layout/bProcess3"/>
    <dgm:cxn modelId="{CE358640-B4E0-41BC-A157-26E7357B42F4}" type="presParOf" srcId="{5C26BF94-EBAD-4268-8A42-9C7B731D30DB}" destId="{39A70831-50C9-487C-A842-0BC50E6466EA}" srcOrd="7" destOrd="0" presId="urn:microsoft.com/office/officeart/2005/8/layout/bProcess3"/>
    <dgm:cxn modelId="{9372A112-7282-48FF-8731-834816670BA5}" type="presParOf" srcId="{39A70831-50C9-487C-A842-0BC50E6466EA}" destId="{239C8242-D99D-49E4-AD5A-DB1B43B3924A}" srcOrd="0" destOrd="0" presId="urn:microsoft.com/office/officeart/2005/8/layout/bProcess3"/>
    <dgm:cxn modelId="{43026B1A-32EB-45D6-A05C-300C67A84920}" type="presParOf" srcId="{5C26BF94-EBAD-4268-8A42-9C7B731D30DB}" destId="{8B169018-7709-4034-A218-664A7DD85A9A}" srcOrd="8"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D0ABD5-1077-4B85-B22A-7A1B593F4E9E}"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s-ES"/>
        </a:p>
      </dgm:t>
    </dgm:pt>
    <dgm:pt modelId="{E62E88AE-3137-42A7-8642-B762496FB129}">
      <dgm:prSet phldrT="[Texto]" custT="1"/>
      <dgm:spPr>
        <a:solidFill>
          <a:schemeClr val="bg2"/>
        </a:solidFill>
        <a:ln>
          <a:solidFill>
            <a:schemeClr val="accent1"/>
          </a:solidFill>
        </a:ln>
      </dgm:spPr>
      <dgm:t>
        <a:bodyPr/>
        <a:lstStyle/>
        <a:p>
          <a:r>
            <a:rPr lang="es-ES" sz="4800" dirty="0"/>
            <a:t>INFRACIONES MUY GRAVES EN MATERIA DE RELACIONES LABORALES APLICADO AL TELETRABAJO</a:t>
          </a:r>
        </a:p>
      </dgm:t>
    </dgm:pt>
    <dgm:pt modelId="{79FAB1AA-C6FD-4959-AA59-1BB8D368CFC6}" type="parTrans" cxnId="{6F5AE815-F090-48ED-B1A1-7ECA00FFB30F}">
      <dgm:prSet/>
      <dgm:spPr/>
      <dgm:t>
        <a:bodyPr/>
        <a:lstStyle/>
        <a:p>
          <a:endParaRPr lang="es-ES"/>
        </a:p>
      </dgm:t>
    </dgm:pt>
    <dgm:pt modelId="{E4C51995-E384-450E-9945-28716CBACF1B}" type="sibTrans" cxnId="{6F5AE815-F090-48ED-B1A1-7ECA00FFB30F}">
      <dgm:prSet/>
      <dgm:spPr/>
      <dgm:t>
        <a:bodyPr/>
        <a:lstStyle/>
        <a:p>
          <a:endParaRPr lang="es-ES"/>
        </a:p>
      </dgm:t>
    </dgm:pt>
    <dgm:pt modelId="{D4900E56-68A1-42DC-AA84-69DD3D895255}">
      <dgm:prSet phldrT="[Texto]"/>
      <dgm:spPr/>
      <dgm:t>
        <a:bodyPr/>
        <a:lstStyle/>
        <a:p>
          <a:r>
            <a:rPr lang="es-PE" dirty="0"/>
            <a:t>No respetar la intimidad, privacidad e inviolabilidad de las comunicaciones y documentos privados del ámbito personal y/o familiar del/de la teletrabajador/a, sin su consentimiento, con las excepciones previstas por la normativa vigente. </a:t>
          </a:r>
          <a:endParaRPr lang="es-ES" dirty="0"/>
        </a:p>
      </dgm:t>
    </dgm:pt>
    <dgm:pt modelId="{F77E6CE4-F7F5-4DF0-993F-590851808B9C}" type="parTrans" cxnId="{8A7DFA6E-9FC3-43D8-85A8-31080DFA57CF}">
      <dgm:prSet/>
      <dgm:spPr/>
      <dgm:t>
        <a:bodyPr/>
        <a:lstStyle/>
        <a:p>
          <a:endParaRPr lang="es-ES"/>
        </a:p>
      </dgm:t>
    </dgm:pt>
    <dgm:pt modelId="{5FF5EF3F-5DD9-4FED-96E4-79B1B396FD5E}" type="sibTrans" cxnId="{8A7DFA6E-9FC3-43D8-85A8-31080DFA57CF}">
      <dgm:prSet/>
      <dgm:spPr/>
      <dgm:t>
        <a:bodyPr/>
        <a:lstStyle/>
        <a:p>
          <a:endParaRPr lang="es-ES"/>
        </a:p>
      </dgm:t>
    </dgm:pt>
    <dgm:pt modelId="{8115D70C-1B87-4A7F-A698-237558954BB3}">
      <dgm:prSet/>
      <dgm:spPr/>
    </dgm:pt>
    <dgm:pt modelId="{7A49FE10-5D55-4DB4-B320-3F24E524883E}" type="parTrans" cxnId="{00116737-E2FF-4A2A-B939-7B123D0EF726}">
      <dgm:prSet/>
      <dgm:spPr/>
      <dgm:t>
        <a:bodyPr/>
        <a:lstStyle/>
        <a:p>
          <a:endParaRPr lang="es-ES"/>
        </a:p>
      </dgm:t>
    </dgm:pt>
    <dgm:pt modelId="{6AD6B21D-85BC-45CA-B240-72AD368ABD31}" type="sibTrans" cxnId="{00116737-E2FF-4A2A-B939-7B123D0EF726}">
      <dgm:prSet/>
      <dgm:spPr/>
      <dgm:t>
        <a:bodyPr/>
        <a:lstStyle/>
        <a:p>
          <a:endParaRPr lang="es-ES"/>
        </a:p>
      </dgm:t>
    </dgm:pt>
    <dgm:pt modelId="{0A526E3B-91A5-46D1-8FF0-27632428C6EE}">
      <dgm:prSet/>
      <dgm:spPr/>
    </dgm:pt>
    <dgm:pt modelId="{59518BB7-0D39-4D10-9117-10D21B6AC4C5}" type="parTrans" cxnId="{B9952486-0BB3-4FBB-ADA5-260B33ABD4EB}">
      <dgm:prSet/>
      <dgm:spPr/>
      <dgm:t>
        <a:bodyPr/>
        <a:lstStyle/>
        <a:p>
          <a:endParaRPr lang="es-ES"/>
        </a:p>
      </dgm:t>
    </dgm:pt>
    <dgm:pt modelId="{20C239CB-1A9D-412B-AA72-1EEEB1CC0D13}" type="sibTrans" cxnId="{B9952486-0BB3-4FBB-ADA5-260B33ABD4EB}">
      <dgm:prSet/>
      <dgm:spPr/>
      <dgm:t>
        <a:bodyPr/>
        <a:lstStyle/>
        <a:p>
          <a:endParaRPr lang="es-ES"/>
        </a:p>
      </dgm:t>
    </dgm:pt>
    <dgm:pt modelId="{D5A213E4-AF0C-4B10-9CC6-14E7B35C3FEA}">
      <dgm:prSet phldrT="[Texto]"/>
      <dgm:spPr/>
    </dgm:pt>
    <dgm:pt modelId="{85F9C29F-4FB3-4810-B0A3-E411622E5E08}" type="parTrans" cxnId="{CC1E8B86-753A-48ED-B248-1A0242783F1F}">
      <dgm:prSet/>
      <dgm:spPr/>
      <dgm:t>
        <a:bodyPr/>
        <a:lstStyle/>
        <a:p>
          <a:endParaRPr lang="es-PE"/>
        </a:p>
      </dgm:t>
    </dgm:pt>
    <dgm:pt modelId="{626C21A0-CC90-4E61-9E22-5FB7E5A8B67A}" type="sibTrans" cxnId="{CC1E8B86-753A-48ED-B248-1A0242783F1F}">
      <dgm:prSet/>
      <dgm:spPr/>
      <dgm:t>
        <a:bodyPr/>
        <a:lstStyle/>
        <a:p>
          <a:endParaRPr lang="es-PE"/>
        </a:p>
      </dgm:t>
    </dgm:pt>
    <dgm:pt modelId="{86708815-CA8E-4A4E-A92D-BB670E3CAAE0}">
      <dgm:prSet phldrT="[Texto]"/>
      <dgm:spPr/>
      <dgm:t>
        <a:bodyPr/>
        <a:lstStyle/>
        <a:p>
          <a:r>
            <a:rPr lang="es-PE" dirty="0"/>
            <a:t>No respetar el derecho del/ de la teletrabajador/a </a:t>
          </a:r>
          <a:r>
            <a:rPr lang="es-PE" dirty="0" err="1"/>
            <a:t>a</a:t>
          </a:r>
          <a:r>
            <a:rPr lang="es-PE" dirty="0"/>
            <a:t> desconectarse digitalmente durante las horas que no correspondan a su jornada de trabajo..</a:t>
          </a:r>
          <a:endParaRPr lang="es-ES" dirty="0"/>
        </a:p>
      </dgm:t>
    </dgm:pt>
    <dgm:pt modelId="{1F1AD43F-EB1C-4C68-BF83-E82B1F76BBC4}" type="parTrans" cxnId="{745757F6-A8A0-4379-99D5-BD2CA7B504EC}">
      <dgm:prSet/>
      <dgm:spPr/>
      <dgm:t>
        <a:bodyPr/>
        <a:lstStyle/>
        <a:p>
          <a:endParaRPr lang="es-PE"/>
        </a:p>
      </dgm:t>
    </dgm:pt>
    <dgm:pt modelId="{35F0D215-B16D-4A07-95E7-6179004910FC}" type="sibTrans" cxnId="{745757F6-A8A0-4379-99D5-BD2CA7B504EC}">
      <dgm:prSet/>
      <dgm:spPr/>
      <dgm:t>
        <a:bodyPr/>
        <a:lstStyle/>
        <a:p>
          <a:endParaRPr lang="es-PE"/>
        </a:p>
      </dgm:t>
    </dgm:pt>
    <dgm:pt modelId="{55A5171C-83AA-41EC-8D86-4F70CFD4EB2C}" type="pres">
      <dgm:prSet presAssocID="{00D0ABD5-1077-4B85-B22A-7A1B593F4E9E}" presName="composite" presStyleCnt="0">
        <dgm:presLayoutVars>
          <dgm:chMax val="1"/>
          <dgm:dir/>
          <dgm:resizeHandles val="exact"/>
        </dgm:presLayoutVars>
      </dgm:prSet>
      <dgm:spPr/>
    </dgm:pt>
    <dgm:pt modelId="{26FDCAF0-78B2-4DAD-A89E-0D364190AF52}" type="pres">
      <dgm:prSet presAssocID="{E62E88AE-3137-42A7-8642-B762496FB129}" presName="roof" presStyleLbl="dkBgShp" presStyleIdx="0" presStyleCnt="2"/>
      <dgm:spPr/>
    </dgm:pt>
    <dgm:pt modelId="{826C02B8-DB9C-4A03-B8BA-BAA2404EDF83}" type="pres">
      <dgm:prSet presAssocID="{E62E88AE-3137-42A7-8642-B762496FB129}" presName="pillars" presStyleCnt="0"/>
      <dgm:spPr/>
    </dgm:pt>
    <dgm:pt modelId="{5FF52648-9D76-4570-9C8A-1EF6EA5D9441}" type="pres">
      <dgm:prSet presAssocID="{E62E88AE-3137-42A7-8642-B762496FB129}" presName="pillar1" presStyleLbl="node1" presStyleIdx="0" presStyleCnt="2">
        <dgm:presLayoutVars>
          <dgm:bulletEnabled val="1"/>
        </dgm:presLayoutVars>
      </dgm:prSet>
      <dgm:spPr/>
    </dgm:pt>
    <dgm:pt modelId="{40E90FAC-3F84-481D-9884-4AB758421798}" type="pres">
      <dgm:prSet presAssocID="{86708815-CA8E-4A4E-A92D-BB670E3CAAE0}" presName="pillarX" presStyleLbl="node1" presStyleIdx="1" presStyleCnt="2">
        <dgm:presLayoutVars>
          <dgm:bulletEnabled val="1"/>
        </dgm:presLayoutVars>
      </dgm:prSet>
      <dgm:spPr/>
    </dgm:pt>
    <dgm:pt modelId="{C5516E29-3DF0-42B4-8D3A-FC9E5AB5F524}" type="pres">
      <dgm:prSet presAssocID="{E62E88AE-3137-42A7-8642-B762496FB129}" presName="base" presStyleLbl="dkBgShp" presStyleIdx="1" presStyleCnt="2" custLinFactNeighborX="-252"/>
      <dgm:spPr>
        <a:solidFill>
          <a:schemeClr val="accent1"/>
        </a:solidFill>
      </dgm:spPr>
    </dgm:pt>
  </dgm:ptLst>
  <dgm:cxnLst>
    <dgm:cxn modelId="{6F5AE815-F090-48ED-B1A1-7ECA00FFB30F}" srcId="{00D0ABD5-1077-4B85-B22A-7A1B593F4E9E}" destId="{E62E88AE-3137-42A7-8642-B762496FB129}" srcOrd="0" destOrd="0" parTransId="{79FAB1AA-C6FD-4959-AA59-1BB8D368CFC6}" sibTransId="{E4C51995-E384-450E-9945-28716CBACF1B}"/>
    <dgm:cxn modelId="{00116737-E2FF-4A2A-B939-7B123D0EF726}" srcId="{D5A213E4-AF0C-4B10-9CC6-14E7B35C3FEA}" destId="{8115D70C-1B87-4A7F-A698-237558954BB3}" srcOrd="0" destOrd="0" parTransId="{7A49FE10-5D55-4DB4-B320-3F24E524883E}" sibTransId="{6AD6B21D-85BC-45CA-B240-72AD368ABD31}"/>
    <dgm:cxn modelId="{C58EE464-B8E4-495D-9824-BB237ECB33B3}" type="presOf" srcId="{D4900E56-68A1-42DC-AA84-69DD3D895255}" destId="{5FF52648-9D76-4570-9C8A-1EF6EA5D9441}" srcOrd="0" destOrd="0" presId="urn:microsoft.com/office/officeart/2005/8/layout/hList3"/>
    <dgm:cxn modelId="{8A7DFA6E-9FC3-43D8-85A8-31080DFA57CF}" srcId="{E62E88AE-3137-42A7-8642-B762496FB129}" destId="{D4900E56-68A1-42DC-AA84-69DD3D895255}" srcOrd="0" destOrd="0" parTransId="{F77E6CE4-F7F5-4DF0-993F-590851808B9C}" sibTransId="{5FF5EF3F-5DD9-4FED-96E4-79B1B396FD5E}"/>
    <dgm:cxn modelId="{B9952486-0BB3-4FBB-ADA5-260B33ABD4EB}" srcId="{D5A213E4-AF0C-4B10-9CC6-14E7B35C3FEA}" destId="{0A526E3B-91A5-46D1-8FF0-27632428C6EE}" srcOrd="1" destOrd="0" parTransId="{59518BB7-0D39-4D10-9117-10D21B6AC4C5}" sibTransId="{20C239CB-1A9D-412B-AA72-1EEEB1CC0D13}"/>
    <dgm:cxn modelId="{CC1E8B86-753A-48ED-B248-1A0242783F1F}" srcId="{00D0ABD5-1077-4B85-B22A-7A1B593F4E9E}" destId="{D5A213E4-AF0C-4B10-9CC6-14E7B35C3FEA}" srcOrd="1" destOrd="0" parTransId="{85F9C29F-4FB3-4810-B0A3-E411622E5E08}" sibTransId="{626C21A0-CC90-4E61-9E22-5FB7E5A8B67A}"/>
    <dgm:cxn modelId="{E07F4B8E-349B-438D-ADDF-76B25A2E1BF8}" type="presOf" srcId="{E62E88AE-3137-42A7-8642-B762496FB129}" destId="{26FDCAF0-78B2-4DAD-A89E-0D364190AF52}" srcOrd="0" destOrd="0" presId="urn:microsoft.com/office/officeart/2005/8/layout/hList3"/>
    <dgm:cxn modelId="{959392C0-5813-4AB9-A5BA-56A136C617E6}" type="presOf" srcId="{86708815-CA8E-4A4E-A92D-BB670E3CAAE0}" destId="{40E90FAC-3F84-481D-9884-4AB758421798}" srcOrd="0" destOrd="0" presId="urn:microsoft.com/office/officeart/2005/8/layout/hList3"/>
    <dgm:cxn modelId="{D1BCE3C1-3B90-4D38-A0A3-69BD9FCC0939}" type="presOf" srcId="{00D0ABD5-1077-4B85-B22A-7A1B593F4E9E}" destId="{55A5171C-83AA-41EC-8D86-4F70CFD4EB2C}" srcOrd="0" destOrd="0" presId="urn:microsoft.com/office/officeart/2005/8/layout/hList3"/>
    <dgm:cxn modelId="{745757F6-A8A0-4379-99D5-BD2CA7B504EC}" srcId="{E62E88AE-3137-42A7-8642-B762496FB129}" destId="{86708815-CA8E-4A4E-A92D-BB670E3CAAE0}" srcOrd="1" destOrd="0" parTransId="{1F1AD43F-EB1C-4C68-BF83-E82B1F76BBC4}" sibTransId="{35F0D215-B16D-4A07-95E7-6179004910FC}"/>
    <dgm:cxn modelId="{7A6A5FFB-E697-4777-B88A-4C8C1E8FF09E}" type="presParOf" srcId="{55A5171C-83AA-41EC-8D86-4F70CFD4EB2C}" destId="{26FDCAF0-78B2-4DAD-A89E-0D364190AF52}" srcOrd="0" destOrd="0" presId="urn:microsoft.com/office/officeart/2005/8/layout/hList3"/>
    <dgm:cxn modelId="{A7BD499E-58AD-4F80-97EE-3B60203B29A7}" type="presParOf" srcId="{55A5171C-83AA-41EC-8D86-4F70CFD4EB2C}" destId="{826C02B8-DB9C-4A03-B8BA-BAA2404EDF83}" srcOrd="1" destOrd="0" presId="urn:microsoft.com/office/officeart/2005/8/layout/hList3"/>
    <dgm:cxn modelId="{3222225A-E905-42E8-AB0C-B2371B19E85A}" type="presParOf" srcId="{826C02B8-DB9C-4A03-B8BA-BAA2404EDF83}" destId="{5FF52648-9D76-4570-9C8A-1EF6EA5D9441}" srcOrd="0" destOrd="0" presId="urn:microsoft.com/office/officeart/2005/8/layout/hList3"/>
    <dgm:cxn modelId="{A1980750-6C78-4C78-A016-9A981E424C23}" type="presParOf" srcId="{826C02B8-DB9C-4A03-B8BA-BAA2404EDF83}" destId="{40E90FAC-3F84-481D-9884-4AB758421798}" srcOrd="1" destOrd="0" presId="urn:microsoft.com/office/officeart/2005/8/layout/hList3"/>
    <dgm:cxn modelId="{803452B0-335A-4762-A705-57B24202CC1C}" type="presParOf" srcId="{55A5171C-83AA-41EC-8D86-4F70CFD4EB2C}" destId="{C5516E29-3DF0-42B4-8D3A-FC9E5AB5F52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F517D2-B72C-4E65-AB81-56F4A6DD31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F623F71C-78CC-4206-8A93-330D23794FAE}">
      <dgm:prSet phldrT="[Texto]"/>
      <dgm:spPr/>
      <dgm:t>
        <a:bodyPr/>
        <a:lstStyle/>
        <a:p>
          <a:r>
            <a:rPr lang="es-PE" dirty="0"/>
            <a:t>Autorización de las entidades públicas para la aplicación del teletrabajo</a:t>
          </a:r>
        </a:p>
      </dgm:t>
    </dgm:pt>
    <dgm:pt modelId="{CBB2D173-E691-484E-B7B2-DB9097B4B3D5}" type="parTrans" cxnId="{D158A033-130C-4400-820A-DF09F3388860}">
      <dgm:prSet/>
      <dgm:spPr/>
      <dgm:t>
        <a:bodyPr/>
        <a:lstStyle/>
        <a:p>
          <a:endParaRPr lang="es-PE"/>
        </a:p>
      </dgm:t>
    </dgm:pt>
    <dgm:pt modelId="{1DE6B833-7ECA-4EBF-962D-7E0F2A401F26}" type="sibTrans" cxnId="{D158A033-130C-4400-820A-DF09F3388860}">
      <dgm:prSet/>
      <dgm:spPr/>
      <dgm:t>
        <a:bodyPr/>
        <a:lstStyle/>
        <a:p>
          <a:endParaRPr lang="es-PE"/>
        </a:p>
      </dgm:t>
    </dgm:pt>
    <dgm:pt modelId="{6BB5CA46-8DE2-472F-B4CB-3FAA9F23EBF4}">
      <dgm:prSet phldrT="[Texto]"/>
      <dgm:spPr/>
      <dgm:t>
        <a:bodyPr/>
        <a:lstStyle/>
        <a:p>
          <a:r>
            <a:rPr lang="es-PE" dirty="0"/>
            <a:t>Determinación del puesto </a:t>
          </a:r>
          <a:r>
            <a:rPr lang="es-PE" dirty="0" err="1"/>
            <a:t>teletrabajable</a:t>
          </a:r>
          <a:endParaRPr lang="es-PE" dirty="0"/>
        </a:p>
      </dgm:t>
    </dgm:pt>
    <dgm:pt modelId="{D83B5989-C131-4297-81E8-3988D1284B44}" type="parTrans" cxnId="{26000349-B272-4C22-AA31-53BB47A12B3A}">
      <dgm:prSet/>
      <dgm:spPr/>
      <dgm:t>
        <a:bodyPr/>
        <a:lstStyle/>
        <a:p>
          <a:endParaRPr lang="es-PE"/>
        </a:p>
      </dgm:t>
    </dgm:pt>
    <dgm:pt modelId="{87C4714C-9179-4F3A-B3F6-5CE61EE7DC59}" type="sibTrans" cxnId="{26000349-B272-4C22-AA31-53BB47A12B3A}">
      <dgm:prSet/>
      <dgm:spPr/>
      <dgm:t>
        <a:bodyPr/>
        <a:lstStyle/>
        <a:p>
          <a:endParaRPr lang="es-PE"/>
        </a:p>
      </dgm:t>
    </dgm:pt>
    <dgm:pt modelId="{2FD22436-01E4-4AF8-B8FA-CB4952E970F7}">
      <dgm:prSet phldrT="[Texto]"/>
      <dgm:spPr/>
      <dgm:t>
        <a:bodyPr/>
        <a:lstStyle/>
        <a:p>
          <a:r>
            <a:rPr lang="es-PE" dirty="0"/>
            <a:t>Plan de Implementación del Teletrabajo</a:t>
          </a:r>
        </a:p>
      </dgm:t>
    </dgm:pt>
    <dgm:pt modelId="{ACCAA1A3-50DD-4B47-B018-1ED00A5CC94A}" type="parTrans" cxnId="{E42CFBBD-1188-4256-80A8-AF16E3082C6C}">
      <dgm:prSet/>
      <dgm:spPr/>
      <dgm:t>
        <a:bodyPr/>
        <a:lstStyle/>
        <a:p>
          <a:endParaRPr lang="es-PE"/>
        </a:p>
      </dgm:t>
    </dgm:pt>
    <dgm:pt modelId="{475CA41D-E5AD-4D72-8C7D-A7D0B7A54907}" type="sibTrans" cxnId="{E42CFBBD-1188-4256-80A8-AF16E3082C6C}">
      <dgm:prSet/>
      <dgm:spPr/>
      <dgm:t>
        <a:bodyPr/>
        <a:lstStyle/>
        <a:p>
          <a:endParaRPr lang="es-PE"/>
        </a:p>
      </dgm:t>
    </dgm:pt>
    <dgm:pt modelId="{7C4C083B-4703-43BB-9A11-56104F383328}">
      <dgm:prSet phldrT="[Texto]"/>
      <dgm:spPr/>
      <dgm:t>
        <a:bodyPr/>
        <a:lstStyle/>
        <a:p>
          <a:r>
            <a:rPr lang="es-PE"/>
            <a:t>Provisión de equipos digitales y servicio de acceso a internet en el sector público</a:t>
          </a:r>
          <a:endParaRPr lang="es-PE" dirty="0"/>
        </a:p>
      </dgm:t>
    </dgm:pt>
    <dgm:pt modelId="{291383CD-DE99-419E-AA17-B778C752D5D1}" type="parTrans" cxnId="{9B60817E-5699-4924-9E58-2FB62EFDD07C}">
      <dgm:prSet/>
      <dgm:spPr/>
      <dgm:t>
        <a:bodyPr/>
        <a:lstStyle/>
        <a:p>
          <a:endParaRPr lang="es-PE"/>
        </a:p>
      </dgm:t>
    </dgm:pt>
    <dgm:pt modelId="{D4C3BB9A-DCAC-4983-B3BF-F5858ED46ABF}" type="sibTrans" cxnId="{9B60817E-5699-4924-9E58-2FB62EFDD07C}">
      <dgm:prSet/>
      <dgm:spPr/>
      <dgm:t>
        <a:bodyPr/>
        <a:lstStyle/>
        <a:p>
          <a:endParaRPr lang="es-PE"/>
        </a:p>
      </dgm:t>
    </dgm:pt>
    <dgm:pt modelId="{4CACFFE8-2B30-4CE6-8548-70665E480AA4}" type="pres">
      <dgm:prSet presAssocID="{71F517D2-B72C-4E65-AB81-56F4A6DD317F}" presName="linear" presStyleCnt="0">
        <dgm:presLayoutVars>
          <dgm:dir/>
          <dgm:animLvl val="lvl"/>
          <dgm:resizeHandles val="exact"/>
        </dgm:presLayoutVars>
      </dgm:prSet>
      <dgm:spPr/>
    </dgm:pt>
    <dgm:pt modelId="{498E6510-4199-4D54-8D2B-1A1A42C6989E}" type="pres">
      <dgm:prSet presAssocID="{F623F71C-78CC-4206-8A93-330D23794FAE}" presName="parentLin" presStyleCnt="0"/>
      <dgm:spPr/>
    </dgm:pt>
    <dgm:pt modelId="{550E37DD-033D-48E5-957B-C6C692E46B83}" type="pres">
      <dgm:prSet presAssocID="{F623F71C-78CC-4206-8A93-330D23794FAE}" presName="parentLeftMargin" presStyleLbl="node1" presStyleIdx="0" presStyleCnt="4"/>
      <dgm:spPr/>
    </dgm:pt>
    <dgm:pt modelId="{964212FF-8422-48DA-AB43-137DB698C7B4}" type="pres">
      <dgm:prSet presAssocID="{F623F71C-78CC-4206-8A93-330D23794FAE}" presName="parentText" presStyleLbl="node1" presStyleIdx="0" presStyleCnt="4">
        <dgm:presLayoutVars>
          <dgm:chMax val="0"/>
          <dgm:bulletEnabled val="1"/>
        </dgm:presLayoutVars>
      </dgm:prSet>
      <dgm:spPr/>
    </dgm:pt>
    <dgm:pt modelId="{97AA448E-8DFC-41C1-9E9C-FF799EDF61CA}" type="pres">
      <dgm:prSet presAssocID="{F623F71C-78CC-4206-8A93-330D23794FAE}" presName="negativeSpace" presStyleCnt="0"/>
      <dgm:spPr/>
    </dgm:pt>
    <dgm:pt modelId="{3B0F610A-C16B-40D5-9742-FFC3B58426F9}" type="pres">
      <dgm:prSet presAssocID="{F623F71C-78CC-4206-8A93-330D23794FAE}" presName="childText" presStyleLbl="conFgAcc1" presStyleIdx="0" presStyleCnt="4">
        <dgm:presLayoutVars>
          <dgm:bulletEnabled val="1"/>
        </dgm:presLayoutVars>
      </dgm:prSet>
      <dgm:spPr/>
    </dgm:pt>
    <dgm:pt modelId="{8BACBB50-E051-4891-94C6-04097F4C6F75}" type="pres">
      <dgm:prSet presAssocID="{1DE6B833-7ECA-4EBF-962D-7E0F2A401F26}" presName="spaceBetweenRectangles" presStyleCnt="0"/>
      <dgm:spPr/>
    </dgm:pt>
    <dgm:pt modelId="{AE4DB732-C8AE-4FD6-B0F3-70C555007742}" type="pres">
      <dgm:prSet presAssocID="{6BB5CA46-8DE2-472F-B4CB-3FAA9F23EBF4}" presName="parentLin" presStyleCnt="0"/>
      <dgm:spPr/>
    </dgm:pt>
    <dgm:pt modelId="{8651419B-A134-4413-8C5D-206E205ECFE7}" type="pres">
      <dgm:prSet presAssocID="{6BB5CA46-8DE2-472F-B4CB-3FAA9F23EBF4}" presName="parentLeftMargin" presStyleLbl="node1" presStyleIdx="0" presStyleCnt="4"/>
      <dgm:spPr/>
    </dgm:pt>
    <dgm:pt modelId="{CCB8DF25-FB32-43DB-85F0-175B5B84049B}" type="pres">
      <dgm:prSet presAssocID="{6BB5CA46-8DE2-472F-B4CB-3FAA9F23EBF4}" presName="parentText" presStyleLbl="node1" presStyleIdx="1" presStyleCnt="4">
        <dgm:presLayoutVars>
          <dgm:chMax val="0"/>
          <dgm:bulletEnabled val="1"/>
        </dgm:presLayoutVars>
      </dgm:prSet>
      <dgm:spPr/>
    </dgm:pt>
    <dgm:pt modelId="{AA2EC6AC-5DAB-4726-A051-BEFF71EBD831}" type="pres">
      <dgm:prSet presAssocID="{6BB5CA46-8DE2-472F-B4CB-3FAA9F23EBF4}" presName="negativeSpace" presStyleCnt="0"/>
      <dgm:spPr/>
    </dgm:pt>
    <dgm:pt modelId="{60ED5853-AEDE-41D0-808A-EC0A40EB07B3}" type="pres">
      <dgm:prSet presAssocID="{6BB5CA46-8DE2-472F-B4CB-3FAA9F23EBF4}" presName="childText" presStyleLbl="conFgAcc1" presStyleIdx="1" presStyleCnt="4">
        <dgm:presLayoutVars>
          <dgm:bulletEnabled val="1"/>
        </dgm:presLayoutVars>
      </dgm:prSet>
      <dgm:spPr/>
    </dgm:pt>
    <dgm:pt modelId="{041EE912-CE6D-4A48-9B31-EF4010CA9408}" type="pres">
      <dgm:prSet presAssocID="{87C4714C-9179-4F3A-B3F6-5CE61EE7DC59}" presName="spaceBetweenRectangles" presStyleCnt="0"/>
      <dgm:spPr/>
    </dgm:pt>
    <dgm:pt modelId="{7D91AAF0-4C84-4234-94E7-17288B1C208B}" type="pres">
      <dgm:prSet presAssocID="{2FD22436-01E4-4AF8-B8FA-CB4952E970F7}" presName="parentLin" presStyleCnt="0"/>
      <dgm:spPr/>
    </dgm:pt>
    <dgm:pt modelId="{1049F901-8CBA-437E-AD90-03A566E759CA}" type="pres">
      <dgm:prSet presAssocID="{2FD22436-01E4-4AF8-B8FA-CB4952E970F7}" presName="parentLeftMargin" presStyleLbl="node1" presStyleIdx="1" presStyleCnt="4"/>
      <dgm:spPr/>
    </dgm:pt>
    <dgm:pt modelId="{70B9197C-5518-4ECE-B2B6-952F1DEA6F42}" type="pres">
      <dgm:prSet presAssocID="{2FD22436-01E4-4AF8-B8FA-CB4952E970F7}" presName="parentText" presStyleLbl="node1" presStyleIdx="2" presStyleCnt="4">
        <dgm:presLayoutVars>
          <dgm:chMax val="0"/>
          <dgm:bulletEnabled val="1"/>
        </dgm:presLayoutVars>
      </dgm:prSet>
      <dgm:spPr/>
    </dgm:pt>
    <dgm:pt modelId="{FC770998-2C3B-44B9-B8F3-A3DCDC477823}" type="pres">
      <dgm:prSet presAssocID="{2FD22436-01E4-4AF8-B8FA-CB4952E970F7}" presName="negativeSpace" presStyleCnt="0"/>
      <dgm:spPr/>
    </dgm:pt>
    <dgm:pt modelId="{70EB0CFA-62D1-4B6E-A6D0-57A49E63DB3B}" type="pres">
      <dgm:prSet presAssocID="{2FD22436-01E4-4AF8-B8FA-CB4952E970F7}" presName="childText" presStyleLbl="conFgAcc1" presStyleIdx="2" presStyleCnt="4">
        <dgm:presLayoutVars>
          <dgm:bulletEnabled val="1"/>
        </dgm:presLayoutVars>
      </dgm:prSet>
      <dgm:spPr/>
    </dgm:pt>
    <dgm:pt modelId="{28BFC278-AAF0-47D9-843C-421697F4BC12}" type="pres">
      <dgm:prSet presAssocID="{475CA41D-E5AD-4D72-8C7D-A7D0B7A54907}" presName="spaceBetweenRectangles" presStyleCnt="0"/>
      <dgm:spPr/>
    </dgm:pt>
    <dgm:pt modelId="{70CA87EC-D4CB-40CD-8BC5-316EA615D086}" type="pres">
      <dgm:prSet presAssocID="{7C4C083B-4703-43BB-9A11-56104F383328}" presName="parentLin" presStyleCnt="0"/>
      <dgm:spPr/>
    </dgm:pt>
    <dgm:pt modelId="{C1406296-26D9-43A2-A30C-4DF1298E1430}" type="pres">
      <dgm:prSet presAssocID="{7C4C083B-4703-43BB-9A11-56104F383328}" presName="parentLeftMargin" presStyleLbl="node1" presStyleIdx="2" presStyleCnt="4"/>
      <dgm:spPr/>
    </dgm:pt>
    <dgm:pt modelId="{B2EFDAC2-F6A7-4754-BC68-1D1E40A0040C}" type="pres">
      <dgm:prSet presAssocID="{7C4C083B-4703-43BB-9A11-56104F383328}" presName="parentText" presStyleLbl="node1" presStyleIdx="3" presStyleCnt="4">
        <dgm:presLayoutVars>
          <dgm:chMax val="0"/>
          <dgm:bulletEnabled val="1"/>
        </dgm:presLayoutVars>
      </dgm:prSet>
      <dgm:spPr/>
    </dgm:pt>
    <dgm:pt modelId="{B35CB51E-7DD4-46F3-A9DA-A4B976603B79}" type="pres">
      <dgm:prSet presAssocID="{7C4C083B-4703-43BB-9A11-56104F383328}" presName="negativeSpace" presStyleCnt="0"/>
      <dgm:spPr/>
    </dgm:pt>
    <dgm:pt modelId="{703A4E91-C376-41F8-AF66-313D31B82C3A}" type="pres">
      <dgm:prSet presAssocID="{7C4C083B-4703-43BB-9A11-56104F383328}" presName="childText" presStyleLbl="conFgAcc1" presStyleIdx="3" presStyleCnt="4">
        <dgm:presLayoutVars>
          <dgm:bulletEnabled val="1"/>
        </dgm:presLayoutVars>
      </dgm:prSet>
      <dgm:spPr/>
    </dgm:pt>
  </dgm:ptLst>
  <dgm:cxnLst>
    <dgm:cxn modelId="{D158A033-130C-4400-820A-DF09F3388860}" srcId="{71F517D2-B72C-4E65-AB81-56F4A6DD317F}" destId="{F623F71C-78CC-4206-8A93-330D23794FAE}" srcOrd="0" destOrd="0" parTransId="{CBB2D173-E691-484E-B7B2-DB9097B4B3D5}" sibTransId="{1DE6B833-7ECA-4EBF-962D-7E0F2A401F26}"/>
    <dgm:cxn modelId="{76CFD45B-13A2-4C35-A4B5-E130CCDF8206}" type="presOf" srcId="{6BB5CA46-8DE2-472F-B4CB-3FAA9F23EBF4}" destId="{CCB8DF25-FB32-43DB-85F0-175B5B84049B}" srcOrd="1" destOrd="0" presId="urn:microsoft.com/office/officeart/2005/8/layout/list1"/>
    <dgm:cxn modelId="{26000349-B272-4C22-AA31-53BB47A12B3A}" srcId="{71F517D2-B72C-4E65-AB81-56F4A6DD317F}" destId="{6BB5CA46-8DE2-472F-B4CB-3FAA9F23EBF4}" srcOrd="1" destOrd="0" parTransId="{D83B5989-C131-4297-81E8-3988D1284B44}" sibTransId="{87C4714C-9179-4F3A-B3F6-5CE61EE7DC59}"/>
    <dgm:cxn modelId="{9B60817E-5699-4924-9E58-2FB62EFDD07C}" srcId="{71F517D2-B72C-4E65-AB81-56F4A6DD317F}" destId="{7C4C083B-4703-43BB-9A11-56104F383328}" srcOrd="3" destOrd="0" parTransId="{291383CD-DE99-419E-AA17-B778C752D5D1}" sibTransId="{D4C3BB9A-DCAC-4983-B3BF-F5858ED46ABF}"/>
    <dgm:cxn modelId="{B2C4449D-10F5-4EFF-B1ED-6D6F6DD94D2F}" type="presOf" srcId="{F623F71C-78CC-4206-8A93-330D23794FAE}" destId="{964212FF-8422-48DA-AB43-137DB698C7B4}" srcOrd="1" destOrd="0" presId="urn:microsoft.com/office/officeart/2005/8/layout/list1"/>
    <dgm:cxn modelId="{D5293DA0-D13B-44ED-800E-EB05C1443240}" type="presOf" srcId="{2FD22436-01E4-4AF8-B8FA-CB4952E970F7}" destId="{1049F901-8CBA-437E-AD90-03A566E759CA}" srcOrd="0" destOrd="0" presId="urn:microsoft.com/office/officeart/2005/8/layout/list1"/>
    <dgm:cxn modelId="{399400A9-2390-4631-A815-BDC1357B5527}" type="presOf" srcId="{7C4C083B-4703-43BB-9A11-56104F383328}" destId="{B2EFDAC2-F6A7-4754-BC68-1D1E40A0040C}" srcOrd="1" destOrd="0" presId="urn:microsoft.com/office/officeart/2005/8/layout/list1"/>
    <dgm:cxn modelId="{7915AEB3-4350-4296-81F6-FABA85FC782D}" type="presOf" srcId="{2FD22436-01E4-4AF8-B8FA-CB4952E970F7}" destId="{70B9197C-5518-4ECE-B2B6-952F1DEA6F42}" srcOrd="1" destOrd="0" presId="urn:microsoft.com/office/officeart/2005/8/layout/list1"/>
    <dgm:cxn modelId="{E42CFBBD-1188-4256-80A8-AF16E3082C6C}" srcId="{71F517D2-B72C-4E65-AB81-56F4A6DD317F}" destId="{2FD22436-01E4-4AF8-B8FA-CB4952E970F7}" srcOrd="2" destOrd="0" parTransId="{ACCAA1A3-50DD-4B47-B018-1ED00A5CC94A}" sibTransId="{475CA41D-E5AD-4D72-8C7D-A7D0B7A54907}"/>
    <dgm:cxn modelId="{562F0FCD-FB5A-48AD-895E-A17A0BE069B5}" type="presOf" srcId="{7C4C083B-4703-43BB-9A11-56104F383328}" destId="{C1406296-26D9-43A2-A30C-4DF1298E1430}" srcOrd="0" destOrd="0" presId="urn:microsoft.com/office/officeart/2005/8/layout/list1"/>
    <dgm:cxn modelId="{ECA6CCD1-CCC1-42D9-88D9-A90C0D52C9FA}" type="presOf" srcId="{71F517D2-B72C-4E65-AB81-56F4A6DD317F}" destId="{4CACFFE8-2B30-4CE6-8548-70665E480AA4}" srcOrd="0" destOrd="0" presId="urn:microsoft.com/office/officeart/2005/8/layout/list1"/>
    <dgm:cxn modelId="{51C808DA-A937-42D2-A04D-CFD6A72A3721}" type="presOf" srcId="{6BB5CA46-8DE2-472F-B4CB-3FAA9F23EBF4}" destId="{8651419B-A134-4413-8C5D-206E205ECFE7}" srcOrd="0" destOrd="0" presId="urn:microsoft.com/office/officeart/2005/8/layout/list1"/>
    <dgm:cxn modelId="{7F32E9E8-99C7-41FC-8705-F03109BF4957}" type="presOf" srcId="{F623F71C-78CC-4206-8A93-330D23794FAE}" destId="{550E37DD-033D-48E5-957B-C6C692E46B83}" srcOrd="0" destOrd="0" presId="urn:microsoft.com/office/officeart/2005/8/layout/list1"/>
    <dgm:cxn modelId="{C6847751-FBD3-41CD-94D3-865AC56C5120}" type="presParOf" srcId="{4CACFFE8-2B30-4CE6-8548-70665E480AA4}" destId="{498E6510-4199-4D54-8D2B-1A1A42C6989E}" srcOrd="0" destOrd="0" presId="urn:microsoft.com/office/officeart/2005/8/layout/list1"/>
    <dgm:cxn modelId="{3FBCA719-8011-4058-A7B5-14D3833770CB}" type="presParOf" srcId="{498E6510-4199-4D54-8D2B-1A1A42C6989E}" destId="{550E37DD-033D-48E5-957B-C6C692E46B83}" srcOrd="0" destOrd="0" presId="urn:microsoft.com/office/officeart/2005/8/layout/list1"/>
    <dgm:cxn modelId="{F27A7CC8-798C-4EEF-907A-451475B7C377}" type="presParOf" srcId="{498E6510-4199-4D54-8D2B-1A1A42C6989E}" destId="{964212FF-8422-48DA-AB43-137DB698C7B4}" srcOrd="1" destOrd="0" presId="urn:microsoft.com/office/officeart/2005/8/layout/list1"/>
    <dgm:cxn modelId="{7809617C-3C34-424D-B372-830082588C3C}" type="presParOf" srcId="{4CACFFE8-2B30-4CE6-8548-70665E480AA4}" destId="{97AA448E-8DFC-41C1-9E9C-FF799EDF61CA}" srcOrd="1" destOrd="0" presId="urn:microsoft.com/office/officeart/2005/8/layout/list1"/>
    <dgm:cxn modelId="{8D55BB93-2F21-4FBD-BBCA-C6B6664AA349}" type="presParOf" srcId="{4CACFFE8-2B30-4CE6-8548-70665E480AA4}" destId="{3B0F610A-C16B-40D5-9742-FFC3B58426F9}" srcOrd="2" destOrd="0" presId="urn:microsoft.com/office/officeart/2005/8/layout/list1"/>
    <dgm:cxn modelId="{69EAFE2B-BE63-45E8-9163-282BD3D43052}" type="presParOf" srcId="{4CACFFE8-2B30-4CE6-8548-70665E480AA4}" destId="{8BACBB50-E051-4891-94C6-04097F4C6F75}" srcOrd="3" destOrd="0" presId="urn:microsoft.com/office/officeart/2005/8/layout/list1"/>
    <dgm:cxn modelId="{0BA6B11D-0019-4375-B682-77C78E1BE05F}" type="presParOf" srcId="{4CACFFE8-2B30-4CE6-8548-70665E480AA4}" destId="{AE4DB732-C8AE-4FD6-B0F3-70C555007742}" srcOrd="4" destOrd="0" presId="urn:microsoft.com/office/officeart/2005/8/layout/list1"/>
    <dgm:cxn modelId="{19AADB2E-8FBF-4C8E-ABD1-EBA0B1605407}" type="presParOf" srcId="{AE4DB732-C8AE-4FD6-B0F3-70C555007742}" destId="{8651419B-A134-4413-8C5D-206E205ECFE7}" srcOrd="0" destOrd="0" presId="urn:microsoft.com/office/officeart/2005/8/layout/list1"/>
    <dgm:cxn modelId="{454CF515-1ECE-4DB0-A382-FAF03E51673F}" type="presParOf" srcId="{AE4DB732-C8AE-4FD6-B0F3-70C555007742}" destId="{CCB8DF25-FB32-43DB-85F0-175B5B84049B}" srcOrd="1" destOrd="0" presId="urn:microsoft.com/office/officeart/2005/8/layout/list1"/>
    <dgm:cxn modelId="{600FEC65-D64C-4219-B56B-74F68C578225}" type="presParOf" srcId="{4CACFFE8-2B30-4CE6-8548-70665E480AA4}" destId="{AA2EC6AC-5DAB-4726-A051-BEFF71EBD831}" srcOrd="5" destOrd="0" presId="urn:microsoft.com/office/officeart/2005/8/layout/list1"/>
    <dgm:cxn modelId="{B3C5FAD3-8F0C-49F4-82AB-8A5C492449A3}" type="presParOf" srcId="{4CACFFE8-2B30-4CE6-8548-70665E480AA4}" destId="{60ED5853-AEDE-41D0-808A-EC0A40EB07B3}" srcOrd="6" destOrd="0" presId="urn:microsoft.com/office/officeart/2005/8/layout/list1"/>
    <dgm:cxn modelId="{AFE968DF-1EEF-4DB6-80B1-433F81650523}" type="presParOf" srcId="{4CACFFE8-2B30-4CE6-8548-70665E480AA4}" destId="{041EE912-CE6D-4A48-9B31-EF4010CA9408}" srcOrd="7" destOrd="0" presId="urn:microsoft.com/office/officeart/2005/8/layout/list1"/>
    <dgm:cxn modelId="{1D120DFF-4A9A-48EA-AB90-E630C7F7D1CB}" type="presParOf" srcId="{4CACFFE8-2B30-4CE6-8548-70665E480AA4}" destId="{7D91AAF0-4C84-4234-94E7-17288B1C208B}" srcOrd="8" destOrd="0" presId="urn:microsoft.com/office/officeart/2005/8/layout/list1"/>
    <dgm:cxn modelId="{3CB735ED-BB19-4BDF-A767-8130429CBCA6}" type="presParOf" srcId="{7D91AAF0-4C84-4234-94E7-17288B1C208B}" destId="{1049F901-8CBA-437E-AD90-03A566E759CA}" srcOrd="0" destOrd="0" presId="urn:microsoft.com/office/officeart/2005/8/layout/list1"/>
    <dgm:cxn modelId="{186EF441-AF3F-49C4-B20E-44938F8644DA}" type="presParOf" srcId="{7D91AAF0-4C84-4234-94E7-17288B1C208B}" destId="{70B9197C-5518-4ECE-B2B6-952F1DEA6F42}" srcOrd="1" destOrd="0" presId="urn:microsoft.com/office/officeart/2005/8/layout/list1"/>
    <dgm:cxn modelId="{2BFFFA62-7612-483C-A4C0-67939703903E}" type="presParOf" srcId="{4CACFFE8-2B30-4CE6-8548-70665E480AA4}" destId="{FC770998-2C3B-44B9-B8F3-A3DCDC477823}" srcOrd="9" destOrd="0" presId="urn:microsoft.com/office/officeart/2005/8/layout/list1"/>
    <dgm:cxn modelId="{CC28B68B-AE75-4A67-92A3-C7A730AAAF31}" type="presParOf" srcId="{4CACFFE8-2B30-4CE6-8548-70665E480AA4}" destId="{70EB0CFA-62D1-4B6E-A6D0-57A49E63DB3B}" srcOrd="10" destOrd="0" presId="urn:microsoft.com/office/officeart/2005/8/layout/list1"/>
    <dgm:cxn modelId="{469F7A9B-DDF8-4483-8477-892D8E0CBA9A}" type="presParOf" srcId="{4CACFFE8-2B30-4CE6-8548-70665E480AA4}" destId="{28BFC278-AAF0-47D9-843C-421697F4BC12}" srcOrd="11" destOrd="0" presId="urn:microsoft.com/office/officeart/2005/8/layout/list1"/>
    <dgm:cxn modelId="{0F77398E-37B7-4CB1-A2AC-C7F206FFEE76}" type="presParOf" srcId="{4CACFFE8-2B30-4CE6-8548-70665E480AA4}" destId="{70CA87EC-D4CB-40CD-8BC5-316EA615D086}" srcOrd="12" destOrd="0" presId="urn:microsoft.com/office/officeart/2005/8/layout/list1"/>
    <dgm:cxn modelId="{7D16F5EB-8F62-450D-A39F-15A6037BF5BE}" type="presParOf" srcId="{70CA87EC-D4CB-40CD-8BC5-316EA615D086}" destId="{C1406296-26D9-43A2-A30C-4DF1298E1430}" srcOrd="0" destOrd="0" presId="urn:microsoft.com/office/officeart/2005/8/layout/list1"/>
    <dgm:cxn modelId="{32CB63EF-0A41-418C-A5C9-D29E9003E115}" type="presParOf" srcId="{70CA87EC-D4CB-40CD-8BC5-316EA615D086}" destId="{B2EFDAC2-F6A7-4754-BC68-1D1E40A0040C}" srcOrd="1" destOrd="0" presId="urn:microsoft.com/office/officeart/2005/8/layout/list1"/>
    <dgm:cxn modelId="{B9875D5E-F7B0-4DBC-BDB5-88708574FF1A}" type="presParOf" srcId="{4CACFFE8-2B30-4CE6-8548-70665E480AA4}" destId="{B35CB51E-7DD4-46F3-A9DA-A4B976603B79}" srcOrd="13" destOrd="0" presId="urn:microsoft.com/office/officeart/2005/8/layout/list1"/>
    <dgm:cxn modelId="{3910C29E-042D-47D7-A997-E49813341BAD}" type="presParOf" srcId="{4CACFFE8-2B30-4CE6-8548-70665E480AA4}" destId="{703A4E91-C376-41F8-AF66-313D31B82C3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A1229-1D1E-4278-A00C-84D14C4B21D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PE"/>
        </a:p>
      </dgm:t>
    </dgm:pt>
    <dgm:pt modelId="{81B25D1C-31E8-4DA8-9AC2-F9BD6973C10C}">
      <dgm:prSet phldrT="[Texto]"/>
      <dgm:spPr/>
      <dgm:t>
        <a:bodyPr/>
        <a:lstStyle/>
        <a:p>
          <a:r>
            <a:rPr lang="es-PE" dirty="0"/>
            <a:t>Decreto Supremo N.º 044-2020-PCM</a:t>
          </a:r>
        </a:p>
      </dgm:t>
    </dgm:pt>
    <dgm:pt modelId="{144C4FD3-FD3B-49FF-8F51-0D2AB5E934BA}" type="parTrans" cxnId="{F1F315F8-1EFE-4467-AC55-D61095C15104}">
      <dgm:prSet/>
      <dgm:spPr/>
      <dgm:t>
        <a:bodyPr/>
        <a:lstStyle/>
        <a:p>
          <a:endParaRPr lang="es-PE"/>
        </a:p>
      </dgm:t>
    </dgm:pt>
    <dgm:pt modelId="{49C69E51-B601-4F68-BDBC-0C10208A97E9}" type="sibTrans" cxnId="{F1F315F8-1EFE-4467-AC55-D61095C15104}">
      <dgm:prSet/>
      <dgm:spPr/>
      <dgm:t>
        <a:bodyPr/>
        <a:lstStyle/>
        <a:p>
          <a:endParaRPr lang="es-PE"/>
        </a:p>
      </dgm:t>
    </dgm:pt>
    <dgm:pt modelId="{04204C1A-0BDE-446C-8F17-D0D0405AD1C5}">
      <dgm:prSet phldrT="[Texto]"/>
      <dgm:spPr/>
      <dgm:t>
        <a:bodyPr/>
        <a:lstStyle/>
        <a:p>
          <a:r>
            <a:rPr lang="es-PE" dirty="0"/>
            <a:t>Movilización de los trabajadores que realicen actividades en los servicios y bienes esenciales</a:t>
          </a:r>
        </a:p>
      </dgm:t>
    </dgm:pt>
    <dgm:pt modelId="{30733BED-F397-4301-976F-FFC2D795534B}" type="parTrans" cxnId="{49D36838-E524-4FBB-B6E4-14624A0C4A43}">
      <dgm:prSet/>
      <dgm:spPr/>
      <dgm:t>
        <a:bodyPr/>
        <a:lstStyle/>
        <a:p>
          <a:endParaRPr lang="es-PE"/>
        </a:p>
      </dgm:t>
    </dgm:pt>
    <dgm:pt modelId="{DE38F356-5420-4CCA-8D3F-BB937ECFB712}" type="sibTrans" cxnId="{49D36838-E524-4FBB-B6E4-14624A0C4A43}">
      <dgm:prSet/>
      <dgm:spPr/>
      <dgm:t>
        <a:bodyPr/>
        <a:lstStyle/>
        <a:p>
          <a:endParaRPr lang="es-PE"/>
        </a:p>
      </dgm:t>
    </dgm:pt>
    <dgm:pt modelId="{56FD15EA-5F0E-4DD5-B081-FBD3CD11FFE8}">
      <dgm:prSet phldrT="[Texto]"/>
      <dgm:spPr/>
      <dgm:t>
        <a:bodyPr/>
        <a:lstStyle/>
        <a:p>
          <a:r>
            <a:rPr lang="es-PE" dirty="0"/>
            <a:t>Decreto de Urgencia N.º 026-2020 se facultó al empleador, tanto del sector privado como público, implementar el Trabajo Remoto</a:t>
          </a:r>
        </a:p>
      </dgm:t>
    </dgm:pt>
    <dgm:pt modelId="{533F50B8-5A3A-4429-AD37-C16FAE3C40F4}" type="parTrans" cxnId="{30ECAABE-EF2E-42F7-8111-C0C9348631AC}">
      <dgm:prSet/>
      <dgm:spPr/>
      <dgm:t>
        <a:bodyPr/>
        <a:lstStyle/>
        <a:p>
          <a:endParaRPr lang="es-PE"/>
        </a:p>
      </dgm:t>
    </dgm:pt>
    <dgm:pt modelId="{16F9673A-45C7-4E81-A83F-8DEA17760A1D}" type="sibTrans" cxnId="{30ECAABE-EF2E-42F7-8111-C0C9348631AC}">
      <dgm:prSet/>
      <dgm:spPr/>
      <dgm:t>
        <a:bodyPr/>
        <a:lstStyle/>
        <a:p>
          <a:endParaRPr lang="es-PE"/>
        </a:p>
      </dgm:t>
    </dgm:pt>
    <dgm:pt modelId="{51CC5490-E1F1-42B0-860A-FFEC81163CAB}">
      <dgm:prSet phldrT="[Texto]"/>
      <dgm:spPr/>
      <dgm:t>
        <a:bodyPr/>
        <a:lstStyle/>
        <a:p>
          <a:r>
            <a:rPr lang="es-PE" dirty="0"/>
            <a:t>Seguir laborando en tiempos de pandemia bajo la modalidad del trabajo remoto o del teletrabajo es posible gracias a las Tecnologías de la Información y Comunicación (</a:t>
          </a:r>
          <a:r>
            <a:rPr lang="es-PE" dirty="0" err="1"/>
            <a:t>TICs</a:t>
          </a:r>
          <a:r>
            <a:rPr lang="es-PE" dirty="0"/>
            <a:t>). Su uso adecuado.</a:t>
          </a:r>
        </a:p>
      </dgm:t>
    </dgm:pt>
    <dgm:pt modelId="{7262B9A7-8429-41E0-803F-0204916D1E77}" type="parTrans" cxnId="{AC20FE25-611D-4A1B-80FF-356CA43F6A3B}">
      <dgm:prSet/>
      <dgm:spPr/>
      <dgm:t>
        <a:bodyPr/>
        <a:lstStyle/>
        <a:p>
          <a:endParaRPr lang="es-PE"/>
        </a:p>
      </dgm:t>
    </dgm:pt>
    <dgm:pt modelId="{FFFB100C-5AD5-4544-8918-38831822EE18}" type="sibTrans" cxnId="{AC20FE25-611D-4A1B-80FF-356CA43F6A3B}">
      <dgm:prSet/>
      <dgm:spPr/>
      <dgm:t>
        <a:bodyPr/>
        <a:lstStyle/>
        <a:p>
          <a:endParaRPr lang="es-PE"/>
        </a:p>
      </dgm:t>
    </dgm:pt>
    <dgm:pt modelId="{23178D37-9DF2-4AA3-A7F0-3C329D52C9FA}">
      <dgm:prSet phldrT="[Texto]"/>
      <dgm:spPr/>
      <dgm:t>
        <a:bodyPr/>
        <a:lstStyle/>
        <a:p>
          <a:r>
            <a:rPr lang="es-PE" dirty="0"/>
            <a:t>Conversión del trabajo presencial en trabajo a distancia</a:t>
          </a:r>
        </a:p>
      </dgm:t>
    </dgm:pt>
    <dgm:pt modelId="{A0A9BA1C-557D-4599-954C-4BC80E785B49}" type="parTrans" cxnId="{6C44F51C-1147-4F19-9BBE-3A47AD92A5E3}">
      <dgm:prSet/>
      <dgm:spPr/>
      <dgm:t>
        <a:bodyPr/>
        <a:lstStyle/>
        <a:p>
          <a:endParaRPr lang="es-PE"/>
        </a:p>
      </dgm:t>
    </dgm:pt>
    <dgm:pt modelId="{78EAE756-135D-4F10-8332-060AA7AFBACF}" type="sibTrans" cxnId="{6C44F51C-1147-4F19-9BBE-3A47AD92A5E3}">
      <dgm:prSet/>
      <dgm:spPr/>
      <dgm:t>
        <a:bodyPr/>
        <a:lstStyle/>
        <a:p>
          <a:endParaRPr lang="es-PE"/>
        </a:p>
      </dgm:t>
    </dgm:pt>
    <dgm:pt modelId="{BAE854FB-5FAC-40D1-93BB-A51C07662FBF}">
      <dgm:prSet phldrT="[Texto]"/>
      <dgm:spPr/>
      <dgm:t>
        <a:bodyPr/>
        <a:lstStyle/>
        <a:p>
          <a:r>
            <a:rPr lang="es-PE" dirty="0"/>
            <a:t>Prueba de ello son los esfuerzos de las instituciones públicas por seguir brindando sus servicios de manera remota, como el Ministerio de Educación, Superintendencia Nacional de Fiscalización Laboral, Poder Judicial, entre otras</a:t>
          </a:r>
        </a:p>
      </dgm:t>
    </dgm:pt>
    <dgm:pt modelId="{CAF65058-3D9F-4881-AAA9-2BD936AAB3CF}" type="parTrans" cxnId="{6B0639AF-A859-406C-B5C0-6EC786CF92AF}">
      <dgm:prSet/>
      <dgm:spPr/>
      <dgm:t>
        <a:bodyPr/>
        <a:lstStyle/>
        <a:p>
          <a:endParaRPr lang="es-PE"/>
        </a:p>
      </dgm:t>
    </dgm:pt>
    <dgm:pt modelId="{8591241E-57DC-4D34-9E1F-2AE056CB0382}" type="sibTrans" cxnId="{6B0639AF-A859-406C-B5C0-6EC786CF92AF}">
      <dgm:prSet/>
      <dgm:spPr/>
      <dgm:t>
        <a:bodyPr/>
        <a:lstStyle/>
        <a:p>
          <a:endParaRPr lang="es-PE"/>
        </a:p>
      </dgm:t>
    </dgm:pt>
    <dgm:pt modelId="{38034805-E7AF-4216-AC2B-323A69D870D8}">
      <dgm:prSet phldrT="[Texto]"/>
      <dgm:spPr/>
      <dgm:t>
        <a:bodyPr/>
        <a:lstStyle/>
        <a:p>
          <a:r>
            <a:rPr lang="es-PE" dirty="0"/>
            <a:t>Conllevando al empleador (privado y público) a implementar nuevas formas de impartir ordenes, conforme a su facultad de dirección y fiscalización</a:t>
          </a:r>
        </a:p>
      </dgm:t>
    </dgm:pt>
    <dgm:pt modelId="{00F570E3-2CF5-4C6F-A787-73A18D9BA515}" type="parTrans" cxnId="{6FEC0CB9-2050-4F05-86FB-CF3145B699F9}">
      <dgm:prSet/>
      <dgm:spPr/>
      <dgm:t>
        <a:bodyPr/>
        <a:lstStyle/>
        <a:p>
          <a:endParaRPr lang="es-PE"/>
        </a:p>
      </dgm:t>
    </dgm:pt>
    <dgm:pt modelId="{E15127A2-9DA5-40EC-AB97-BEBB7AA53E7D}" type="sibTrans" cxnId="{6FEC0CB9-2050-4F05-86FB-CF3145B699F9}">
      <dgm:prSet/>
      <dgm:spPr/>
      <dgm:t>
        <a:bodyPr/>
        <a:lstStyle/>
        <a:p>
          <a:endParaRPr lang="es-PE"/>
        </a:p>
      </dgm:t>
    </dgm:pt>
    <dgm:pt modelId="{83525074-085F-4856-9739-7454C54127EC}">
      <dgm:prSet phldrT="[Texto]"/>
      <dgm:spPr/>
      <dgm:t>
        <a:bodyPr/>
        <a:lstStyle/>
        <a:p>
          <a:r>
            <a:rPr lang="es-PE" dirty="0"/>
            <a:t>El aislamiento social obligatorio ha dado pase al trabajo remoto, que aunado al teletrabajo, son las modalidades laborales que actualmente vienen aplicándose en la prestación de servicios no considerados como esenciales.</a:t>
          </a:r>
        </a:p>
      </dgm:t>
    </dgm:pt>
    <dgm:pt modelId="{7EE257D7-E9B4-4A04-925E-A56AA269A615}" type="parTrans" cxnId="{123A7E25-C337-49FE-9E6E-B0FB9855172C}">
      <dgm:prSet/>
      <dgm:spPr/>
      <dgm:t>
        <a:bodyPr/>
        <a:lstStyle/>
        <a:p>
          <a:endParaRPr lang="es-PE"/>
        </a:p>
      </dgm:t>
    </dgm:pt>
    <dgm:pt modelId="{7DCDA400-3009-4CB5-9C01-A2DA0EADE402}" type="sibTrans" cxnId="{123A7E25-C337-49FE-9E6E-B0FB9855172C}">
      <dgm:prSet/>
      <dgm:spPr/>
      <dgm:t>
        <a:bodyPr/>
        <a:lstStyle/>
        <a:p>
          <a:endParaRPr lang="es-PE"/>
        </a:p>
      </dgm:t>
    </dgm:pt>
    <dgm:pt modelId="{B716A07F-8FDF-48BC-BA3D-5716168ADF29}" type="pres">
      <dgm:prSet presAssocID="{FC4A1229-1D1E-4278-A00C-84D14C4B21D8}" presName="Name0" presStyleCnt="0">
        <dgm:presLayoutVars>
          <dgm:dir/>
          <dgm:animLvl val="lvl"/>
          <dgm:resizeHandles val="exact"/>
        </dgm:presLayoutVars>
      </dgm:prSet>
      <dgm:spPr/>
    </dgm:pt>
    <dgm:pt modelId="{19E54ADF-BC88-43CC-B2B8-475690F2FA58}" type="pres">
      <dgm:prSet presAssocID="{81B25D1C-31E8-4DA8-9AC2-F9BD6973C10C}" presName="linNode" presStyleCnt="0"/>
      <dgm:spPr/>
    </dgm:pt>
    <dgm:pt modelId="{9B9D11C5-2950-4FC4-A86A-C349449EC8B3}" type="pres">
      <dgm:prSet presAssocID="{81B25D1C-31E8-4DA8-9AC2-F9BD6973C10C}" presName="parentText" presStyleLbl="node1" presStyleIdx="0" presStyleCnt="2">
        <dgm:presLayoutVars>
          <dgm:chMax val="1"/>
          <dgm:bulletEnabled val="1"/>
        </dgm:presLayoutVars>
      </dgm:prSet>
      <dgm:spPr/>
    </dgm:pt>
    <dgm:pt modelId="{D7EF978E-49C9-4932-B396-3DD569219125}" type="pres">
      <dgm:prSet presAssocID="{81B25D1C-31E8-4DA8-9AC2-F9BD6973C10C}" presName="descendantText" presStyleLbl="alignAccFollowNode1" presStyleIdx="0" presStyleCnt="2">
        <dgm:presLayoutVars>
          <dgm:bulletEnabled val="1"/>
        </dgm:presLayoutVars>
      </dgm:prSet>
      <dgm:spPr/>
    </dgm:pt>
    <dgm:pt modelId="{8DB4DEDC-E336-453D-B04A-B246E71E1906}" type="pres">
      <dgm:prSet presAssocID="{49C69E51-B601-4F68-BDBC-0C10208A97E9}" presName="sp" presStyleCnt="0"/>
      <dgm:spPr/>
    </dgm:pt>
    <dgm:pt modelId="{DC3334BF-F0FA-489D-AE0C-66D133D428B7}" type="pres">
      <dgm:prSet presAssocID="{23178D37-9DF2-4AA3-A7F0-3C329D52C9FA}" presName="linNode" presStyleCnt="0"/>
      <dgm:spPr/>
    </dgm:pt>
    <dgm:pt modelId="{24437405-165A-4A04-B6D2-2872ECF8F9B4}" type="pres">
      <dgm:prSet presAssocID="{23178D37-9DF2-4AA3-A7F0-3C329D52C9FA}" presName="parentText" presStyleLbl="node1" presStyleIdx="1" presStyleCnt="2">
        <dgm:presLayoutVars>
          <dgm:chMax val="1"/>
          <dgm:bulletEnabled val="1"/>
        </dgm:presLayoutVars>
      </dgm:prSet>
      <dgm:spPr/>
    </dgm:pt>
    <dgm:pt modelId="{8EDF0BCD-890E-45CC-A360-0E8C47C9CAEA}" type="pres">
      <dgm:prSet presAssocID="{23178D37-9DF2-4AA3-A7F0-3C329D52C9FA}" presName="descendantText" presStyleLbl="alignAccFollowNode1" presStyleIdx="1" presStyleCnt="2">
        <dgm:presLayoutVars>
          <dgm:bulletEnabled val="1"/>
        </dgm:presLayoutVars>
      </dgm:prSet>
      <dgm:spPr/>
    </dgm:pt>
  </dgm:ptLst>
  <dgm:cxnLst>
    <dgm:cxn modelId="{6C44F51C-1147-4F19-9BBE-3A47AD92A5E3}" srcId="{FC4A1229-1D1E-4278-A00C-84D14C4B21D8}" destId="{23178D37-9DF2-4AA3-A7F0-3C329D52C9FA}" srcOrd="1" destOrd="0" parTransId="{A0A9BA1C-557D-4599-954C-4BC80E785B49}" sibTransId="{78EAE756-135D-4F10-8332-060AA7AFBACF}"/>
    <dgm:cxn modelId="{123A7E25-C337-49FE-9E6E-B0FB9855172C}" srcId="{23178D37-9DF2-4AA3-A7F0-3C329D52C9FA}" destId="{83525074-085F-4856-9739-7454C54127EC}" srcOrd="2" destOrd="0" parTransId="{7EE257D7-E9B4-4A04-925E-A56AA269A615}" sibTransId="{7DCDA400-3009-4CB5-9C01-A2DA0EADE402}"/>
    <dgm:cxn modelId="{AC20FE25-611D-4A1B-80FF-356CA43F6A3B}" srcId="{81B25D1C-31E8-4DA8-9AC2-F9BD6973C10C}" destId="{51CC5490-E1F1-42B0-860A-FFEC81163CAB}" srcOrd="2" destOrd="0" parTransId="{7262B9A7-8429-41E0-803F-0204916D1E77}" sibTransId="{FFFB100C-5AD5-4544-8918-38831822EE18}"/>
    <dgm:cxn modelId="{49D36838-E524-4FBB-B6E4-14624A0C4A43}" srcId="{81B25D1C-31E8-4DA8-9AC2-F9BD6973C10C}" destId="{04204C1A-0BDE-446C-8F17-D0D0405AD1C5}" srcOrd="0" destOrd="0" parTransId="{30733BED-F397-4301-976F-FFC2D795534B}" sibTransId="{DE38F356-5420-4CCA-8D3F-BB937ECFB712}"/>
    <dgm:cxn modelId="{45DD1A5E-D95D-4108-85D2-B242D94D7B14}" type="presOf" srcId="{51CC5490-E1F1-42B0-860A-FFEC81163CAB}" destId="{D7EF978E-49C9-4932-B396-3DD569219125}" srcOrd="0" destOrd="2" presId="urn:microsoft.com/office/officeart/2005/8/layout/vList5"/>
    <dgm:cxn modelId="{82A88774-AA5A-4D01-B8BC-2D60430C9946}" type="presOf" srcId="{23178D37-9DF2-4AA3-A7F0-3C329D52C9FA}" destId="{24437405-165A-4A04-B6D2-2872ECF8F9B4}" srcOrd="0" destOrd="0" presId="urn:microsoft.com/office/officeart/2005/8/layout/vList5"/>
    <dgm:cxn modelId="{39FE0D75-A3D5-4382-B898-4A95BB8DC925}" type="presOf" srcId="{38034805-E7AF-4216-AC2B-323A69D870D8}" destId="{8EDF0BCD-890E-45CC-A360-0E8C47C9CAEA}" srcOrd="0" destOrd="1" presId="urn:microsoft.com/office/officeart/2005/8/layout/vList5"/>
    <dgm:cxn modelId="{4EE99178-5236-4DA9-9374-4A7206AC7979}" type="presOf" srcId="{81B25D1C-31E8-4DA8-9AC2-F9BD6973C10C}" destId="{9B9D11C5-2950-4FC4-A86A-C349449EC8B3}" srcOrd="0" destOrd="0" presId="urn:microsoft.com/office/officeart/2005/8/layout/vList5"/>
    <dgm:cxn modelId="{107B9788-81DC-45E9-9A3E-9DE6250B52AC}" type="presOf" srcId="{83525074-085F-4856-9739-7454C54127EC}" destId="{8EDF0BCD-890E-45CC-A360-0E8C47C9CAEA}" srcOrd="0" destOrd="2" presId="urn:microsoft.com/office/officeart/2005/8/layout/vList5"/>
    <dgm:cxn modelId="{8507B58E-30FA-48DA-85F4-A413EBC379EA}" type="presOf" srcId="{FC4A1229-1D1E-4278-A00C-84D14C4B21D8}" destId="{B716A07F-8FDF-48BC-BA3D-5716168ADF29}" srcOrd="0" destOrd="0" presId="urn:microsoft.com/office/officeart/2005/8/layout/vList5"/>
    <dgm:cxn modelId="{54F38D9B-611B-4530-8D0B-7B30607BD1C3}" type="presOf" srcId="{BAE854FB-5FAC-40D1-93BB-A51C07662FBF}" destId="{8EDF0BCD-890E-45CC-A360-0E8C47C9CAEA}" srcOrd="0" destOrd="0" presId="urn:microsoft.com/office/officeart/2005/8/layout/vList5"/>
    <dgm:cxn modelId="{BCE627AB-16A4-44CA-A8BF-260CF12682F2}" type="presOf" srcId="{04204C1A-0BDE-446C-8F17-D0D0405AD1C5}" destId="{D7EF978E-49C9-4932-B396-3DD569219125}" srcOrd="0" destOrd="0" presId="urn:microsoft.com/office/officeart/2005/8/layout/vList5"/>
    <dgm:cxn modelId="{6B0639AF-A859-406C-B5C0-6EC786CF92AF}" srcId="{23178D37-9DF2-4AA3-A7F0-3C329D52C9FA}" destId="{BAE854FB-5FAC-40D1-93BB-A51C07662FBF}" srcOrd="0" destOrd="0" parTransId="{CAF65058-3D9F-4881-AAA9-2BD936AAB3CF}" sibTransId="{8591241E-57DC-4D34-9E1F-2AE056CB0382}"/>
    <dgm:cxn modelId="{8BCFE8B6-A8F3-420A-9E9A-C31A1C93B6CA}" type="presOf" srcId="{56FD15EA-5F0E-4DD5-B081-FBD3CD11FFE8}" destId="{D7EF978E-49C9-4932-B396-3DD569219125}" srcOrd="0" destOrd="1" presId="urn:microsoft.com/office/officeart/2005/8/layout/vList5"/>
    <dgm:cxn modelId="{6FEC0CB9-2050-4F05-86FB-CF3145B699F9}" srcId="{23178D37-9DF2-4AA3-A7F0-3C329D52C9FA}" destId="{38034805-E7AF-4216-AC2B-323A69D870D8}" srcOrd="1" destOrd="0" parTransId="{00F570E3-2CF5-4C6F-A787-73A18D9BA515}" sibTransId="{E15127A2-9DA5-40EC-AB97-BEBB7AA53E7D}"/>
    <dgm:cxn modelId="{30ECAABE-EF2E-42F7-8111-C0C9348631AC}" srcId="{81B25D1C-31E8-4DA8-9AC2-F9BD6973C10C}" destId="{56FD15EA-5F0E-4DD5-B081-FBD3CD11FFE8}" srcOrd="1" destOrd="0" parTransId="{533F50B8-5A3A-4429-AD37-C16FAE3C40F4}" sibTransId="{16F9673A-45C7-4E81-A83F-8DEA17760A1D}"/>
    <dgm:cxn modelId="{F1F315F8-1EFE-4467-AC55-D61095C15104}" srcId="{FC4A1229-1D1E-4278-A00C-84D14C4B21D8}" destId="{81B25D1C-31E8-4DA8-9AC2-F9BD6973C10C}" srcOrd="0" destOrd="0" parTransId="{144C4FD3-FD3B-49FF-8F51-0D2AB5E934BA}" sibTransId="{49C69E51-B601-4F68-BDBC-0C10208A97E9}"/>
    <dgm:cxn modelId="{44EB41BD-4936-4E4B-B371-5D1009EA015A}" type="presParOf" srcId="{B716A07F-8FDF-48BC-BA3D-5716168ADF29}" destId="{19E54ADF-BC88-43CC-B2B8-475690F2FA58}" srcOrd="0" destOrd="0" presId="urn:microsoft.com/office/officeart/2005/8/layout/vList5"/>
    <dgm:cxn modelId="{07E9FC64-3BAD-4C1B-9A75-CAAD6B753DB8}" type="presParOf" srcId="{19E54ADF-BC88-43CC-B2B8-475690F2FA58}" destId="{9B9D11C5-2950-4FC4-A86A-C349449EC8B3}" srcOrd="0" destOrd="0" presId="urn:microsoft.com/office/officeart/2005/8/layout/vList5"/>
    <dgm:cxn modelId="{E99FC980-B98D-4639-BC62-C84890D14959}" type="presParOf" srcId="{19E54ADF-BC88-43CC-B2B8-475690F2FA58}" destId="{D7EF978E-49C9-4932-B396-3DD569219125}" srcOrd="1" destOrd="0" presId="urn:microsoft.com/office/officeart/2005/8/layout/vList5"/>
    <dgm:cxn modelId="{502BE985-BD3E-4290-8374-BC33DABF3840}" type="presParOf" srcId="{B716A07F-8FDF-48BC-BA3D-5716168ADF29}" destId="{8DB4DEDC-E336-453D-B04A-B246E71E1906}" srcOrd="1" destOrd="0" presId="urn:microsoft.com/office/officeart/2005/8/layout/vList5"/>
    <dgm:cxn modelId="{791BD079-A543-4D4E-9784-B0FA9BBCC2FD}" type="presParOf" srcId="{B716A07F-8FDF-48BC-BA3D-5716168ADF29}" destId="{DC3334BF-F0FA-489D-AE0C-66D133D428B7}" srcOrd="2" destOrd="0" presId="urn:microsoft.com/office/officeart/2005/8/layout/vList5"/>
    <dgm:cxn modelId="{03D04D39-9D87-4980-99FC-67B5F1E79A1E}" type="presParOf" srcId="{DC3334BF-F0FA-489D-AE0C-66D133D428B7}" destId="{24437405-165A-4A04-B6D2-2872ECF8F9B4}" srcOrd="0" destOrd="0" presId="urn:microsoft.com/office/officeart/2005/8/layout/vList5"/>
    <dgm:cxn modelId="{07AE066D-A5AD-4835-924A-69CB7BB03FA8}" type="presParOf" srcId="{DC3334BF-F0FA-489D-AE0C-66D133D428B7}" destId="{8EDF0BCD-890E-45CC-A360-0E8C47C9CA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3BA206-0E62-420E-ACF3-94051F1E28DF}"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PE"/>
        </a:p>
      </dgm:t>
    </dgm:pt>
    <dgm:pt modelId="{922DC1FE-2EF7-4D78-A009-05B1437FDB95}">
      <dgm:prSet phldrT="[Texto]"/>
      <dgm:spPr/>
      <dgm:t>
        <a:bodyPr/>
        <a:lstStyle/>
        <a:p>
          <a:r>
            <a:rPr lang="es-ES" b="0" i="0" u="none" dirty="0"/>
            <a:t>Decreto Supremo que declara en Emergencia Sanitaria a nivel nacional por el plazo de noventa (90) días calendario y dicta medidas de prevención y control del COVID-19</a:t>
          </a:r>
        </a:p>
        <a:p>
          <a:r>
            <a:rPr lang="es-PE" b="1" i="0" u="none" dirty="0"/>
            <a:t>DECRETO SUPREMO</a:t>
          </a:r>
        </a:p>
        <a:p>
          <a:r>
            <a:rPr lang="es-PE" b="1" i="0" u="none" dirty="0" err="1"/>
            <a:t>N°</a:t>
          </a:r>
          <a:r>
            <a:rPr lang="es-PE" b="1" i="0" u="none" dirty="0"/>
            <a:t> 008-2020-SA (11 de marzo de 2020)</a:t>
          </a:r>
          <a:endParaRPr lang="es-PE" dirty="0"/>
        </a:p>
      </dgm:t>
    </dgm:pt>
    <dgm:pt modelId="{C1B3159D-6AF8-43E5-852D-02D58B0F22F8}" type="parTrans" cxnId="{B8E9F85B-BB8E-4AFD-91C0-5F75F17FB23F}">
      <dgm:prSet/>
      <dgm:spPr/>
      <dgm:t>
        <a:bodyPr/>
        <a:lstStyle/>
        <a:p>
          <a:endParaRPr lang="es-PE"/>
        </a:p>
      </dgm:t>
    </dgm:pt>
    <dgm:pt modelId="{32F3B79F-E37F-441C-944A-D566E78DE329}" type="sibTrans" cxnId="{B8E9F85B-BB8E-4AFD-91C0-5F75F17FB23F}">
      <dgm:prSet/>
      <dgm:spPr/>
      <dgm:t>
        <a:bodyPr/>
        <a:lstStyle/>
        <a:p>
          <a:endParaRPr lang="es-PE"/>
        </a:p>
      </dgm:t>
    </dgm:pt>
    <dgm:pt modelId="{9C37DC51-9067-49C7-BA76-2CF65529046E}">
      <dgm:prSet phldrT="[Texto]"/>
      <dgm:spPr/>
      <dgm:t>
        <a:bodyPr/>
        <a:lstStyle/>
        <a:p>
          <a:r>
            <a:rPr lang="es-ES" dirty="0"/>
            <a:t>Decreto Supremo que declara Estado de Emergencia Nacional por las graves circunstancias que afectan la vida de la Nación a consecuencia del brote del COVID-19 </a:t>
          </a:r>
        </a:p>
        <a:p>
          <a:r>
            <a:rPr lang="es-ES" b="1" dirty="0"/>
            <a:t>DECRETO SUPREMO </a:t>
          </a:r>
          <a:r>
            <a:rPr lang="es-ES" b="1" dirty="0" err="1"/>
            <a:t>Nº</a:t>
          </a:r>
          <a:r>
            <a:rPr lang="es-ES" b="1" dirty="0"/>
            <a:t> 044-2020-PCM (15 de marzo de 2020)</a:t>
          </a:r>
          <a:endParaRPr lang="es-PE" b="1" dirty="0"/>
        </a:p>
      </dgm:t>
    </dgm:pt>
    <dgm:pt modelId="{BB609023-F3CB-4A12-BF41-3AEE788C6177}" type="parTrans" cxnId="{EF6037AA-F7F9-466C-A7BD-FBC0F052E815}">
      <dgm:prSet/>
      <dgm:spPr/>
      <dgm:t>
        <a:bodyPr/>
        <a:lstStyle/>
        <a:p>
          <a:endParaRPr lang="es-PE"/>
        </a:p>
      </dgm:t>
    </dgm:pt>
    <dgm:pt modelId="{2C36A6A5-B14B-4BB0-AE34-1685CFE2619C}" type="sibTrans" cxnId="{EF6037AA-F7F9-466C-A7BD-FBC0F052E815}">
      <dgm:prSet/>
      <dgm:spPr/>
      <dgm:t>
        <a:bodyPr/>
        <a:lstStyle/>
        <a:p>
          <a:endParaRPr lang="es-PE"/>
        </a:p>
      </dgm:t>
    </dgm:pt>
    <dgm:pt modelId="{09EA84CD-77DB-4DB0-AFC7-CC7DF1289199}">
      <dgm:prSet phldrT="[Texto]"/>
      <dgm:spPr/>
      <dgm:t>
        <a:bodyPr/>
        <a:lstStyle/>
        <a:p>
          <a:r>
            <a:rPr lang="es-PE" dirty="0"/>
            <a:t>Decreto de Urgencia N.º 026-2020 (15 de marzo de 2020) </a:t>
          </a:r>
        </a:p>
        <a:p>
          <a:r>
            <a:rPr lang="es-PE" dirty="0"/>
            <a:t>Regula el Trabajo Remoto en su capítulo II, del art. 16 al 23</a:t>
          </a:r>
        </a:p>
      </dgm:t>
    </dgm:pt>
    <dgm:pt modelId="{065D4888-A5D1-4994-8D65-8370922AE514}" type="parTrans" cxnId="{1B7BE928-2735-403B-9B9E-A7954CC73170}">
      <dgm:prSet/>
      <dgm:spPr/>
      <dgm:t>
        <a:bodyPr/>
        <a:lstStyle/>
        <a:p>
          <a:endParaRPr lang="es-PE"/>
        </a:p>
      </dgm:t>
    </dgm:pt>
    <dgm:pt modelId="{02EE864F-8507-4684-AA48-99DBC20D1E37}" type="sibTrans" cxnId="{1B7BE928-2735-403B-9B9E-A7954CC73170}">
      <dgm:prSet/>
      <dgm:spPr/>
      <dgm:t>
        <a:bodyPr/>
        <a:lstStyle/>
        <a:p>
          <a:endParaRPr lang="es-PE"/>
        </a:p>
      </dgm:t>
    </dgm:pt>
    <dgm:pt modelId="{F208912F-E36C-4A7E-923C-E073BD8317C3}">
      <dgm:prSet phldrT="[Texto]" custT="1"/>
      <dgm:spPr/>
      <dgm:t>
        <a:bodyPr/>
        <a:lstStyle/>
        <a:p>
          <a:pPr algn="ctr"/>
          <a:r>
            <a:rPr lang="es-PE" sz="1500" dirty="0"/>
            <a:t>DECRETO SUPREMO </a:t>
          </a:r>
          <a:r>
            <a:rPr lang="es-PE" sz="1500" dirty="0" err="1"/>
            <a:t>Nº</a:t>
          </a:r>
          <a:r>
            <a:rPr lang="es-PE" sz="1500" dirty="0"/>
            <a:t> 010-2020-TR (24 de marzo de 2020)</a:t>
          </a:r>
        </a:p>
        <a:p>
          <a:pPr algn="just"/>
          <a:r>
            <a:rPr lang="es-ES" sz="1500" dirty="0"/>
            <a:t>Tiene por finalidad facilitar la implementación del trabajo remoto en el sector privado, a efectos de evitar el contagio del COVID-19 en el centro laboral o durante el traslado de los</a:t>
          </a:r>
          <a:r>
            <a:rPr lang="es-PE" sz="1500" dirty="0"/>
            <a:t> trabajadores</a:t>
          </a:r>
        </a:p>
        <a:p>
          <a:pPr algn="ctr"/>
          <a:endParaRPr lang="es-PE" sz="1100" dirty="0"/>
        </a:p>
      </dgm:t>
    </dgm:pt>
    <dgm:pt modelId="{D8B8A215-0EB5-4DE9-9B62-00DE032F95FE}" type="parTrans" cxnId="{C9CD28C8-6F68-4E6E-ACAA-511F088B437C}">
      <dgm:prSet/>
      <dgm:spPr/>
      <dgm:t>
        <a:bodyPr/>
        <a:lstStyle/>
        <a:p>
          <a:endParaRPr lang="es-PE"/>
        </a:p>
      </dgm:t>
    </dgm:pt>
    <dgm:pt modelId="{07A05521-90D4-4F7A-B4C2-A97F1909906E}" type="sibTrans" cxnId="{C9CD28C8-6F68-4E6E-ACAA-511F088B437C}">
      <dgm:prSet/>
      <dgm:spPr/>
      <dgm:t>
        <a:bodyPr/>
        <a:lstStyle/>
        <a:p>
          <a:endParaRPr lang="es-PE"/>
        </a:p>
      </dgm:t>
    </dgm:pt>
    <dgm:pt modelId="{C9048C4C-B8C6-4307-A5D1-49AAA4933AF2}">
      <dgm:prSet phldrT="[Texto]"/>
      <dgm:spPr/>
      <dgm:t>
        <a:bodyPr/>
        <a:lstStyle/>
        <a:p>
          <a:pPr algn="just"/>
          <a:r>
            <a:rPr lang="es-PE" dirty="0"/>
            <a:t>EL TRABAJO REMOTO LLEGÓ A SU FIN EN FEBRERO DE 2023, CON LA ENTRADA EN VIGENCIA DEL REGLAMENTO DE LA LEY DEL TELETRABAAJO</a:t>
          </a:r>
        </a:p>
      </dgm:t>
    </dgm:pt>
    <dgm:pt modelId="{47347C14-1777-4DD0-8C28-08EB4DE1E8A0}" type="parTrans" cxnId="{40B374F3-FC65-4F73-B6F1-292A862854FA}">
      <dgm:prSet/>
      <dgm:spPr/>
      <dgm:t>
        <a:bodyPr/>
        <a:lstStyle/>
        <a:p>
          <a:endParaRPr lang="es-PE"/>
        </a:p>
      </dgm:t>
    </dgm:pt>
    <dgm:pt modelId="{21DCD960-2BE7-46F2-915B-9CA9CF6B3502}" type="sibTrans" cxnId="{40B374F3-FC65-4F73-B6F1-292A862854FA}">
      <dgm:prSet/>
      <dgm:spPr/>
      <dgm:t>
        <a:bodyPr/>
        <a:lstStyle/>
        <a:p>
          <a:endParaRPr lang="es-PE"/>
        </a:p>
      </dgm:t>
    </dgm:pt>
    <dgm:pt modelId="{B63C1C1C-9D29-4830-BCAA-12FDD1F41D81}" type="pres">
      <dgm:prSet presAssocID="{6C3BA206-0E62-420E-ACF3-94051F1E28DF}" presName="Name0" presStyleCnt="0">
        <dgm:presLayoutVars>
          <dgm:dir/>
          <dgm:resizeHandles val="exact"/>
        </dgm:presLayoutVars>
      </dgm:prSet>
      <dgm:spPr/>
    </dgm:pt>
    <dgm:pt modelId="{86B5DDC5-2287-4EBA-8836-1818EB2E5928}" type="pres">
      <dgm:prSet presAssocID="{922DC1FE-2EF7-4D78-A009-05B1437FDB95}" presName="node" presStyleLbl="node1" presStyleIdx="0" presStyleCnt="5">
        <dgm:presLayoutVars>
          <dgm:bulletEnabled val="1"/>
        </dgm:presLayoutVars>
      </dgm:prSet>
      <dgm:spPr/>
    </dgm:pt>
    <dgm:pt modelId="{DB6525D9-0F08-4D10-9880-F6FE67E6D366}" type="pres">
      <dgm:prSet presAssocID="{32F3B79F-E37F-441C-944A-D566E78DE329}" presName="sibTrans" presStyleLbl="sibTrans1D1" presStyleIdx="0" presStyleCnt="4"/>
      <dgm:spPr/>
    </dgm:pt>
    <dgm:pt modelId="{A0F092C8-3E0F-4F0F-916D-B992F56A21DC}" type="pres">
      <dgm:prSet presAssocID="{32F3B79F-E37F-441C-944A-D566E78DE329}" presName="connectorText" presStyleLbl="sibTrans1D1" presStyleIdx="0" presStyleCnt="4"/>
      <dgm:spPr/>
    </dgm:pt>
    <dgm:pt modelId="{5758C5D4-1D25-4A4E-A3D4-873609B70720}" type="pres">
      <dgm:prSet presAssocID="{9C37DC51-9067-49C7-BA76-2CF65529046E}" presName="node" presStyleLbl="node1" presStyleIdx="1" presStyleCnt="5">
        <dgm:presLayoutVars>
          <dgm:bulletEnabled val="1"/>
        </dgm:presLayoutVars>
      </dgm:prSet>
      <dgm:spPr/>
    </dgm:pt>
    <dgm:pt modelId="{296386D1-C504-4B9D-B3E9-B93F624C841B}" type="pres">
      <dgm:prSet presAssocID="{2C36A6A5-B14B-4BB0-AE34-1685CFE2619C}" presName="sibTrans" presStyleLbl="sibTrans1D1" presStyleIdx="1" presStyleCnt="4"/>
      <dgm:spPr/>
    </dgm:pt>
    <dgm:pt modelId="{6738A4E8-9056-4611-812B-FA446E70AACC}" type="pres">
      <dgm:prSet presAssocID="{2C36A6A5-B14B-4BB0-AE34-1685CFE2619C}" presName="connectorText" presStyleLbl="sibTrans1D1" presStyleIdx="1" presStyleCnt="4"/>
      <dgm:spPr/>
    </dgm:pt>
    <dgm:pt modelId="{A3FCC6D9-6D95-4AA2-A85A-FA3C0CC52071}" type="pres">
      <dgm:prSet presAssocID="{09EA84CD-77DB-4DB0-AFC7-CC7DF1289199}" presName="node" presStyleLbl="node1" presStyleIdx="2" presStyleCnt="5">
        <dgm:presLayoutVars>
          <dgm:bulletEnabled val="1"/>
        </dgm:presLayoutVars>
      </dgm:prSet>
      <dgm:spPr/>
    </dgm:pt>
    <dgm:pt modelId="{E37E0752-8B48-4517-AEDB-82BBA266CBA4}" type="pres">
      <dgm:prSet presAssocID="{02EE864F-8507-4684-AA48-99DBC20D1E37}" presName="sibTrans" presStyleLbl="sibTrans1D1" presStyleIdx="2" presStyleCnt="4"/>
      <dgm:spPr/>
    </dgm:pt>
    <dgm:pt modelId="{580962F7-B3ED-4624-9623-8B0F55194A01}" type="pres">
      <dgm:prSet presAssocID="{02EE864F-8507-4684-AA48-99DBC20D1E37}" presName="connectorText" presStyleLbl="sibTrans1D1" presStyleIdx="2" presStyleCnt="4"/>
      <dgm:spPr/>
    </dgm:pt>
    <dgm:pt modelId="{01B34F4A-5C33-4269-907E-31632FFA69FA}" type="pres">
      <dgm:prSet presAssocID="{F208912F-E36C-4A7E-923C-E073BD8317C3}" presName="node" presStyleLbl="node1" presStyleIdx="3" presStyleCnt="5" custLinFactNeighborX="-850">
        <dgm:presLayoutVars>
          <dgm:bulletEnabled val="1"/>
        </dgm:presLayoutVars>
      </dgm:prSet>
      <dgm:spPr/>
    </dgm:pt>
    <dgm:pt modelId="{E9FF5C12-ECFA-4C8F-84D7-C5014FDA7672}" type="pres">
      <dgm:prSet presAssocID="{07A05521-90D4-4F7A-B4C2-A97F1909906E}" presName="sibTrans" presStyleLbl="sibTrans1D1" presStyleIdx="3" presStyleCnt="4"/>
      <dgm:spPr/>
    </dgm:pt>
    <dgm:pt modelId="{9FD41295-49DB-4DF6-B319-1AB8268FD56C}" type="pres">
      <dgm:prSet presAssocID="{07A05521-90D4-4F7A-B4C2-A97F1909906E}" presName="connectorText" presStyleLbl="sibTrans1D1" presStyleIdx="3" presStyleCnt="4"/>
      <dgm:spPr/>
    </dgm:pt>
    <dgm:pt modelId="{E976729D-D059-4B35-832D-92AD04995761}" type="pres">
      <dgm:prSet presAssocID="{C9048C4C-B8C6-4307-A5D1-49AAA4933AF2}" presName="node" presStyleLbl="node1" presStyleIdx="4" presStyleCnt="5">
        <dgm:presLayoutVars>
          <dgm:bulletEnabled val="1"/>
        </dgm:presLayoutVars>
      </dgm:prSet>
      <dgm:spPr/>
    </dgm:pt>
  </dgm:ptLst>
  <dgm:cxnLst>
    <dgm:cxn modelId="{FEDDE60F-3EFD-496E-A03F-1959CBA9B02A}" type="presOf" srcId="{32F3B79F-E37F-441C-944A-D566E78DE329}" destId="{A0F092C8-3E0F-4F0F-916D-B992F56A21DC}" srcOrd="1" destOrd="0" presId="urn:microsoft.com/office/officeart/2005/8/layout/bProcess3"/>
    <dgm:cxn modelId="{A018D719-CC30-4C9B-9799-F9B9A51EEE87}" type="presOf" srcId="{07A05521-90D4-4F7A-B4C2-A97F1909906E}" destId="{E9FF5C12-ECFA-4C8F-84D7-C5014FDA7672}" srcOrd="0" destOrd="0" presId="urn:microsoft.com/office/officeart/2005/8/layout/bProcess3"/>
    <dgm:cxn modelId="{6EF9B220-77FE-4288-9C4A-742FF4DA2DFB}" type="presOf" srcId="{2C36A6A5-B14B-4BB0-AE34-1685CFE2619C}" destId="{296386D1-C504-4B9D-B3E9-B93F624C841B}" srcOrd="0" destOrd="0" presId="urn:microsoft.com/office/officeart/2005/8/layout/bProcess3"/>
    <dgm:cxn modelId="{5F69B528-E769-44B7-A60B-D9E8B74F3DC6}" type="presOf" srcId="{922DC1FE-2EF7-4D78-A009-05B1437FDB95}" destId="{86B5DDC5-2287-4EBA-8836-1818EB2E5928}" srcOrd="0" destOrd="0" presId="urn:microsoft.com/office/officeart/2005/8/layout/bProcess3"/>
    <dgm:cxn modelId="{1B7BE928-2735-403B-9B9E-A7954CC73170}" srcId="{6C3BA206-0E62-420E-ACF3-94051F1E28DF}" destId="{09EA84CD-77DB-4DB0-AFC7-CC7DF1289199}" srcOrd="2" destOrd="0" parTransId="{065D4888-A5D1-4994-8D65-8370922AE514}" sibTransId="{02EE864F-8507-4684-AA48-99DBC20D1E37}"/>
    <dgm:cxn modelId="{4FEDA32D-54BA-4066-A0B7-3AD353EBCEB5}" type="presOf" srcId="{2C36A6A5-B14B-4BB0-AE34-1685CFE2619C}" destId="{6738A4E8-9056-4611-812B-FA446E70AACC}" srcOrd="1" destOrd="0" presId="urn:microsoft.com/office/officeart/2005/8/layout/bProcess3"/>
    <dgm:cxn modelId="{9772A43A-BF62-49A8-87FE-EF30FA21200D}" type="presOf" srcId="{09EA84CD-77DB-4DB0-AFC7-CC7DF1289199}" destId="{A3FCC6D9-6D95-4AA2-A85A-FA3C0CC52071}" srcOrd="0" destOrd="0" presId="urn:microsoft.com/office/officeart/2005/8/layout/bProcess3"/>
    <dgm:cxn modelId="{B8E9F85B-BB8E-4AFD-91C0-5F75F17FB23F}" srcId="{6C3BA206-0E62-420E-ACF3-94051F1E28DF}" destId="{922DC1FE-2EF7-4D78-A009-05B1437FDB95}" srcOrd="0" destOrd="0" parTransId="{C1B3159D-6AF8-43E5-852D-02D58B0F22F8}" sibTransId="{32F3B79F-E37F-441C-944A-D566E78DE329}"/>
    <dgm:cxn modelId="{C144E860-74B4-4ED6-83E5-8E59526D1A2F}" type="presOf" srcId="{02EE864F-8507-4684-AA48-99DBC20D1E37}" destId="{E37E0752-8B48-4517-AEDB-82BBA266CBA4}" srcOrd="0" destOrd="0" presId="urn:microsoft.com/office/officeart/2005/8/layout/bProcess3"/>
    <dgm:cxn modelId="{CD98B446-6FF2-48AE-8620-B77315D9CEC2}" type="presOf" srcId="{F208912F-E36C-4A7E-923C-E073BD8317C3}" destId="{01B34F4A-5C33-4269-907E-31632FFA69FA}" srcOrd="0" destOrd="0" presId="urn:microsoft.com/office/officeart/2005/8/layout/bProcess3"/>
    <dgm:cxn modelId="{F16F8557-A5E4-4FEA-BE0A-872D772C79D6}" type="presOf" srcId="{32F3B79F-E37F-441C-944A-D566E78DE329}" destId="{DB6525D9-0F08-4D10-9880-F6FE67E6D366}" srcOrd="0" destOrd="0" presId="urn:microsoft.com/office/officeart/2005/8/layout/bProcess3"/>
    <dgm:cxn modelId="{EF6037AA-F7F9-466C-A7BD-FBC0F052E815}" srcId="{6C3BA206-0E62-420E-ACF3-94051F1E28DF}" destId="{9C37DC51-9067-49C7-BA76-2CF65529046E}" srcOrd="1" destOrd="0" parTransId="{BB609023-F3CB-4A12-BF41-3AEE788C6177}" sibTransId="{2C36A6A5-B14B-4BB0-AE34-1685CFE2619C}"/>
    <dgm:cxn modelId="{DE68FCAB-7772-4630-A34F-C05312550350}" type="presOf" srcId="{07A05521-90D4-4F7A-B4C2-A97F1909906E}" destId="{9FD41295-49DB-4DF6-B319-1AB8268FD56C}" srcOrd="1" destOrd="0" presId="urn:microsoft.com/office/officeart/2005/8/layout/bProcess3"/>
    <dgm:cxn modelId="{A75F96BB-3403-4615-B6CC-8E0C6299DD87}" type="presOf" srcId="{C9048C4C-B8C6-4307-A5D1-49AAA4933AF2}" destId="{E976729D-D059-4B35-832D-92AD04995761}" srcOrd="0" destOrd="0" presId="urn:microsoft.com/office/officeart/2005/8/layout/bProcess3"/>
    <dgm:cxn modelId="{B5CBC1BE-097F-484C-AA16-F13611A7CBED}" type="presOf" srcId="{9C37DC51-9067-49C7-BA76-2CF65529046E}" destId="{5758C5D4-1D25-4A4E-A3D4-873609B70720}" srcOrd="0" destOrd="0" presId="urn:microsoft.com/office/officeart/2005/8/layout/bProcess3"/>
    <dgm:cxn modelId="{C9CD28C8-6F68-4E6E-ACAA-511F088B437C}" srcId="{6C3BA206-0E62-420E-ACF3-94051F1E28DF}" destId="{F208912F-E36C-4A7E-923C-E073BD8317C3}" srcOrd="3" destOrd="0" parTransId="{D8B8A215-0EB5-4DE9-9B62-00DE032F95FE}" sibTransId="{07A05521-90D4-4F7A-B4C2-A97F1909906E}"/>
    <dgm:cxn modelId="{C74718CB-F0D5-4C46-B0DD-B4CD5591F522}" type="presOf" srcId="{02EE864F-8507-4684-AA48-99DBC20D1E37}" destId="{580962F7-B3ED-4624-9623-8B0F55194A01}" srcOrd="1" destOrd="0" presId="urn:microsoft.com/office/officeart/2005/8/layout/bProcess3"/>
    <dgm:cxn modelId="{6430BEEF-C4A6-4310-9AD8-6850DBBEB415}" type="presOf" srcId="{6C3BA206-0E62-420E-ACF3-94051F1E28DF}" destId="{B63C1C1C-9D29-4830-BCAA-12FDD1F41D81}" srcOrd="0" destOrd="0" presId="urn:microsoft.com/office/officeart/2005/8/layout/bProcess3"/>
    <dgm:cxn modelId="{40B374F3-FC65-4F73-B6F1-292A862854FA}" srcId="{6C3BA206-0E62-420E-ACF3-94051F1E28DF}" destId="{C9048C4C-B8C6-4307-A5D1-49AAA4933AF2}" srcOrd="4" destOrd="0" parTransId="{47347C14-1777-4DD0-8C28-08EB4DE1E8A0}" sibTransId="{21DCD960-2BE7-46F2-915B-9CA9CF6B3502}"/>
    <dgm:cxn modelId="{7CF72E45-62CE-40ED-B925-48E133D9AEB5}" type="presParOf" srcId="{B63C1C1C-9D29-4830-BCAA-12FDD1F41D81}" destId="{86B5DDC5-2287-4EBA-8836-1818EB2E5928}" srcOrd="0" destOrd="0" presId="urn:microsoft.com/office/officeart/2005/8/layout/bProcess3"/>
    <dgm:cxn modelId="{D22EFF4D-780D-460E-84CA-10AADA84C786}" type="presParOf" srcId="{B63C1C1C-9D29-4830-BCAA-12FDD1F41D81}" destId="{DB6525D9-0F08-4D10-9880-F6FE67E6D366}" srcOrd="1" destOrd="0" presId="urn:microsoft.com/office/officeart/2005/8/layout/bProcess3"/>
    <dgm:cxn modelId="{E3FAB437-D271-4F4A-9169-862ACEBA5C77}" type="presParOf" srcId="{DB6525D9-0F08-4D10-9880-F6FE67E6D366}" destId="{A0F092C8-3E0F-4F0F-916D-B992F56A21DC}" srcOrd="0" destOrd="0" presId="urn:microsoft.com/office/officeart/2005/8/layout/bProcess3"/>
    <dgm:cxn modelId="{6210B3F5-742D-4EAA-B52D-DB0B9DB91C6C}" type="presParOf" srcId="{B63C1C1C-9D29-4830-BCAA-12FDD1F41D81}" destId="{5758C5D4-1D25-4A4E-A3D4-873609B70720}" srcOrd="2" destOrd="0" presId="urn:microsoft.com/office/officeart/2005/8/layout/bProcess3"/>
    <dgm:cxn modelId="{D9FBABDB-D43B-4AE4-9FAA-977B4BF4D577}" type="presParOf" srcId="{B63C1C1C-9D29-4830-BCAA-12FDD1F41D81}" destId="{296386D1-C504-4B9D-B3E9-B93F624C841B}" srcOrd="3" destOrd="0" presId="urn:microsoft.com/office/officeart/2005/8/layout/bProcess3"/>
    <dgm:cxn modelId="{F68541E9-51E8-4C47-A851-0DA4002274C7}" type="presParOf" srcId="{296386D1-C504-4B9D-B3E9-B93F624C841B}" destId="{6738A4E8-9056-4611-812B-FA446E70AACC}" srcOrd="0" destOrd="0" presId="urn:microsoft.com/office/officeart/2005/8/layout/bProcess3"/>
    <dgm:cxn modelId="{347F183F-B68C-4763-8ACB-5645DC03462C}" type="presParOf" srcId="{B63C1C1C-9D29-4830-BCAA-12FDD1F41D81}" destId="{A3FCC6D9-6D95-4AA2-A85A-FA3C0CC52071}" srcOrd="4" destOrd="0" presId="urn:microsoft.com/office/officeart/2005/8/layout/bProcess3"/>
    <dgm:cxn modelId="{E695F9EA-9AC0-4E88-A74A-4E3CBCB2D148}" type="presParOf" srcId="{B63C1C1C-9D29-4830-BCAA-12FDD1F41D81}" destId="{E37E0752-8B48-4517-AEDB-82BBA266CBA4}" srcOrd="5" destOrd="0" presId="urn:microsoft.com/office/officeart/2005/8/layout/bProcess3"/>
    <dgm:cxn modelId="{4E0A8AC2-D12A-418D-89A2-84E1F805F5CC}" type="presParOf" srcId="{E37E0752-8B48-4517-AEDB-82BBA266CBA4}" destId="{580962F7-B3ED-4624-9623-8B0F55194A01}" srcOrd="0" destOrd="0" presId="urn:microsoft.com/office/officeart/2005/8/layout/bProcess3"/>
    <dgm:cxn modelId="{4FA3844D-4EB3-4D47-9831-A8571204CCB0}" type="presParOf" srcId="{B63C1C1C-9D29-4830-BCAA-12FDD1F41D81}" destId="{01B34F4A-5C33-4269-907E-31632FFA69FA}" srcOrd="6" destOrd="0" presId="urn:microsoft.com/office/officeart/2005/8/layout/bProcess3"/>
    <dgm:cxn modelId="{7CD8950B-4AD8-4F4B-9B5D-FDAF2DE1E1B9}" type="presParOf" srcId="{B63C1C1C-9D29-4830-BCAA-12FDD1F41D81}" destId="{E9FF5C12-ECFA-4C8F-84D7-C5014FDA7672}" srcOrd="7" destOrd="0" presId="urn:microsoft.com/office/officeart/2005/8/layout/bProcess3"/>
    <dgm:cxn modelId="{243A2EB3-D991-49E1-A808-0683D01A8C77}" type="presParOf" srcId="{E9FF5C12-ECFA-4C8F-84D7-C5014FDA7672}" destId="{9FD41295-49DB-4DF6-B319-1AB8268FD56C}" srcOrd="0" destOrd="0" presId="urn:microsoft.com/office/officeart/2005/8/layout/bProcess3"/>
    <dgm:cxn modelId="{AAAA78A7-0888-4119-BF04-D0CB0155A933}" type="presParOf" srcId="{B63C1C1C-9D29-4830-BCAA-12FDD1F41D81}" destId="{E976729D-D059-4B35-832D-92AD0499576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686762-8348-4D5B-A6A7-02A9B639BACC}" type="doc">
      <dgm:prSet loTypeId="urn:microsoft.com/office/officeart/2005/8/layout/matrix3" loCatId="matrix" qsTypeId="urn:microsoft.com/office/officeart/2005/8/quickstyle/simple1" qsCatId="simple" csTypeId="urn:microsoft.com/office/officeart/2005/8/colors/accent1_2" csCatId="accent1" phldr="1"/>
      <dgm:spPr/>
    </dgm:pt>
    <dgm:pt modelId="{DE464A36-2975-4EF9-A9BB-A72FE7141653}">
      <dgm:prSet phldrT="[Texto]"/>
      <dgm:spPr/>
      <dgm:t>
        <a:bodyPr/>
        <a:lstStyle/>
        <a:p>
          <a:r>
            <a:rPr lang="es-PE" dirty="0"/>
            <a:t>TELETRABAJO TOTAL</a:t>
          </a:r>
        </a:p>
      </dgm:t>
    </dgm:pt>
    <dgm:pt modelId="{CB8CD9A6-B2F8-47A2-90D1-3611380DFC14}" type="parTrans" cxnId="{668E1189-C70C-4CEE-BC91-3DA1304FAF30}">
      <dgm:prSet/>
      <dgm:spPr/>
      <dgm:t>
        <a:bodyPr/>
        <a:lstStyle/>
        <a:p>
          <a:endParaRPr lang="es-PE"/>
        </a:p>
      </dgm:t>
    </dgm:pt>
    <dgm:pt modelId="{AD1CAF42-BA1A-4772-A439-48671A3FC10A}" type="sibTrans" cxnId="{668E1189-C70C-4CEE-BC91-3DA1304FAF30}">
      <dgm:prSet/>
      <dgm:spPr/>
      <dgm:t>
        <a:bodyPr/>
        <a:lstStyle/>
        <a:p>
          <a:endParaRPr lang="es-PE"/>
        </a:p>
      </dgm:t>
    </dgm:pt>
    <dgm:pt modelId="{4BC835AE-5F17-4E2D-9E3B-15DB6372328D}">
      <dgm:prSet phldrT="[Texto]"/>
      <dgm:spPr/>
      <dgm:t>
        <a:bodyPr/>
        <a:lstStyle/>
        <a:p>
          <a:r>
            <a:rPr lang="es-PE" dirty="0"/>
            <a:t>TELETRABAJO PARCIAL</a:t>
          </a:r>
        </a:p>
      </dgm:t>
    </dgm:pt>
    <dgm:pt modelId="{F7C6B90A-096B-470D-9504-1D9101EFB65E}" type="parTrans" cxnId="{1CFB80A7-2DC2-4A31-BB31-153B6C332760}">
      <dgm:prSet/>
      <dgm:spPr/>
      <dgm:t>
        <a:bodyPr/>
        <a:lstStyle/>
        <a:p>
          <a:endParaRPr lang="es-PE"/>
        </a:p>
      </dgm:t>
    </dgm:pt>
    <dgm:pt modelId="{34EAFB16-CEFA-4FA4-892B-685FBA84B7E7}" type="sibTrans" cxnId="{1CFB80A7-2DC2-4A31-BB31-153B6C332760}">
      <dgm:prSet/>
      <dgm:spPr/>
      <dgm:t>
        <a:bodyPr/>
        <a:lstStyle/>
        <a:p>
          <a:endParaRPr lang="es-PE"/>
        </a:p>
      </dgm:t>
    </dgm:pt>
    <dgm:pt modelId="{BAF186E9-71E1-4083-A87D-A371CBFF2C94}">
      <dgm:prSet phldrT="[Texto]"/>
      <dgm:spPr/>
      <dgm:t>
        <a:bodyPr/>
        <a:lstStyle/>
        <a:p>
          <a:r>
            <a:rPr lang="es-PE" dirty="0"/>
            <a:t>PERMANENTE </a:t>
          </a:r>
        </a:p>
      </dgm:t>
    </dgm:pt>
    <dgm:pt modelId="{F5A143E8-ECEC-4482-8D34-3BA76701B2C5}" type="parTrans" cxnId="{9185E7AB-4F17-4971-AFDD-6C41619C74F1}">
      <dgm:prSet/>
      <dgm:spPr/>
      <dgm:t>
        <a:bodyPr/>
        <a:lstStyle/>
        <a:p>
          <a:endParaRPr lang="es-PE"/>
        </a:p>
      </dgm:t>
    </dgm:pt>
    <dgm:pt modelId="{9C899E4B-E916-4172-AECF-C04E29B5022F}" type="sibTrans" cxnId="{9185E7AB-4F17-4971-AFDD-6C41619C74F1}">
      <dgm:prSet/>
      <dgm:spPr/>
      <dgm:t>
        <a:bodyPr/>
        <a:lstStyle/>
        <a:p>
          <a:endParaRPr lang="es-PE"/>
        </a:p>
      </dgm:t>
    </dgm:pt>
    <dgm:pt modelId="{DF48E1CB-A0A5-489F-8304-3388B7BC6E87}">
      <dgm:prSet phldrT="[Texto]"/>
      <dgm:spPr/>
      <dgm:t>
        <a:bodyPr/>
        <a:lstStyle/>
        <a:p>
          <a:r>
            <a:rPr lang="es-PE" dirty="0"/>
            <a:t>TEMPORAL</a:t>
          </a:r>
        </a:p>
      </dgm:t>
    </dgm:pt>
    <dgm:pt modelId="{D50DEE62-6984-4CB5-8EA9-493B02541C45}" type="parTrans" cxnId="{86EBDB05-B31E-4138-B5C6-323F0AF6FE1A}">
      <dgm:prSet/>
      <dgm:spPr/>
      <dgm:t>
        <a:bodyPr/>
        <a:lstStyle/>
        <a:p>
          <a:endParaRPr lang="es-PE"/>
        </a:p>
      </dgm:t>
    </dgm:pt>
    <dgm:pt modelId="{3ADA2456-D0C3-4586-9F8E-799471006C51}" type="sibTrans" cxnId="{86EBDB05-B31E-4138-B5C6-323F0AF6FE1A}">
      <dgm:prSet/>
      <dgm:spPr/>
      <dgm:t>
        <a:bodyPr/>
        <a:lstStyle/>
        <a:p>
          <a:endParaRPr lang="es-PE"/>
        </a:p>
      </dgm:t>
    </dgm:pt>
    <dgm:pt modelId="{F5A4E4E3-65DD-439B-8BA8-0170F86A9E21}" type="pres">
      <dgm:prSet presAssocID="{BC686762-8348-4D5B-A6A7-02A9B639BACC}" presName="matrix" presStyleCnt="0">
        <dgm:presLayoutVars>
          <dgm:chMax val="1"/>
          <dgm:dir/>
          <dgm:resizeHandles val="exact"/>
        </dgm:presLayoutVars>
      </dgm:prSet>
      <dgm:spPr/>
    </dgm:pt>
    <dgm:pt modelId="{F68193D3-D285-46C1-AAD3-839A7A9AE552}" type="pres">
      <dgm:prSet presAssocID="{BC686762-8348-4D5B-A6A7-02A9B639BACC}" presName="diamond" presStyleLbl="bgShp" presStyleIdx="0" presStyleCnt="1"/>
      <dgm:spPr/>
    </dgm:pt>
    <dgm:pt modelId="{81D744C6-3D41-463C-9434-F08ECB6082B1}" type="pres">
      <dgm:prSet presAssocID="{BC686762-8348-4D5B-A6A7-02A9B639BACC}" presName="quad1" presStyleLbl="node1" presStyleIdx="0" presStyleCnt="4">
        <dgm:presLayoutVars>
          <dgm:chMax val="0"/>
          <dgm:chPref val="0"/>
          <dgm:bulletEnabled val="1"/>
        </dgm:presLayoutVars>
      </dgm:prSet>
      <dgm:spPr/>
    </dgm:pt>
    <dgm:pt modelId="{E2D41979-0E09-4E7F-8256-44553A12BE3A}" type="pres">
      <dgm:prSet presAssocID="{BC686762-8348-4D5B-A6A7-02A9B639BACC}" presName="quad2" presStyleLbl="node1" presStyleIdx="1" presStyleCnt="4">
        <dgm:presLayoutVars>
          <dgm:chMax val="0"/>
          <dgm:chPref val="0"/>
          <dgm:bulletEnabled val="1"/>
        </dgm:presLayoutVars>
      </dgm:prSet>
      <dgm:spPr/>
    </dgm:pt>
    <dgm:pt modelId="{E6394EA7-7BE5-4877-B2BA-E4FADAC73573}" type="pres">
      <dgm:prSet presAssocID="{BC686762-8348-4D5B-A6A7-02A9B639BACC}" presName="quad3" presStyleLbl="node1" presStyleIdx="2" presStyleCnt="4">
        <dgm:presLayoutVars>
          <dgm:chMax val="0"/>
          <dgm:chPref val="0"/>
          <dgm:bulletEnabled val="1"/>
        </dgm:presLayoutVars>
      </dgm:prSet>
      <dgm:spPr/>
    </dgm:pt>
    <dgm:pt modelId="{A447E4B2-647C-499F-9B6D-C7B99482CA77}" type="pres">
      <dgm:prSet presAssocID="{BC686762-8348-4D5B-A6A7-02A9B639BACC}" presName="quad4" presStyleLbl="node1" presStyleIdx="3" presStyleCnt="4">
        <dgm:presLayoutVars>
          <dgm:chMax val="0"/>
          <dgm:chPref val="0"/>
          <dgm:bulletEnabled val="1"/>
        </dgm:presLayoutVars>
      </dgm:prSet>
      <dgm:spPr/>
    </dgm:pt>
  </dgm:ptLst>
  <dgm:cxnLst>
    <dgm:cxn modelId="{86EBDB05-B31E-4138-B5C6-323F0AF6FE1A}" srcId="{BC686762-8348-4D5B-A6A7-02A9B639BACC}" destId="{DF48E1CB-A0A5-489F-8304-3388B7BC6E87}" srcOrd="3" destOrd="0" parTransId="{D50DEE62-6984-4CB5-8EA9-493B02541C45}" sibTransId="{3ADA2456-D0C3-4586-9F8E-799471006C51}"/>
    <dgm:cxn modelId="{18492420-4139-4782-928A-C4D70F1E2EB8}" type="presOf" srcId="{BC686762-8348-4D5B-A6A7-02A9B639BACC}" destId="{F5A4E4E3-65DD-439B-8BA8-0170F86A9E21}" srcOrd="0" destOrd="0" presId="urn:microsoft.com/office/officeart/2005/8/layout/matrix3"/>
    <dgm:cxn modelId="{7D999C75-F5D2-4BE8-A310-1FD02832E589}" type="presOf" srcId="{4BC835AE-5F17-4E2D-9E3B-15DB6372328D}" destId="{E2D41979-0E09-4E7F-8256-44553A12BE3A}" srcOrd="0" destOrd="0" presId="urn:microsoft.com/office/officeart/2005/8/layout/matrix3"/>
    <dgm:cxn modelId="{1012E179-ECD6-4D1D-8898-2A94AA089E04}" type="presOf" srcId="{BAF186E9-71E1-4083-A87D-A371CBFF2C94}" destId="{E6394EA7-7BE5-4877-B2BA-E4FADAC73573}" srcOrd="0" destOrd="0" presId="urn:microsoft.com/office/officeart/2005/8/layout/matrix3"/>
    <dgm:cxn modelId="{E2C57180-8A4E-415D-980E-E34F88834701}" type="presOf" srcId="{DE464A36-2975-4EF9-A9BB-A72FE7141653}" destId="{81D744C6-3D41-463C-9434-F08ECB6082B1}" srcOrd="0" destOrd="0" presId="urn:microsoft.com/office/officeart/2005/8/layout/matrix3"/>
    <dgm:cxn modelId="{668E1189-C70C-4CEE-BC91-3DA1304FAF30}" srcId="{BC686762-8348-4D5B-A6A7-02A9B639BACC}" destId="{DE464A36-2975-4EF9-A9BB-A72FE7141653}" srcOrd="0" destOrd="0" parTransId="{CB8CD9A6-B2F8-47A2-90D1-3611380DFC14}" sibTransId="{AD1CAF42-BA1A-4772-A439-48671A3FC10A}"/>
    <dgm:cxn modelId="{1CFB80A7-2DC2-4A31-BB31-153B6C332760}" srcId="{BC686762-8348-4D5B-A6A7-02A9B639BACC}" destId="{4BC835AE-5F17-4E2D-9E3B-15DB6372328D}" srcOrd="1" destOrd="0" parTransId="{F7C6B90A-096B-470D-9504-1D9101EFB65E}" sibTransId="{34EAFB16-CEFA-4FA4-892B-685FBA84B7E7}"/>
    <dgm:cxn modelId="{9185E7AB-4F17-4971-AFDD-6C41619C74F1}" srcId="{BC686762-8348-4D5B-A6A7-02A9B639BACC}" destId="{BAF186E9-71E1-4083-A87D-A371CBFF2C94}" srcOrd="2" destOrd="0" parTransId="{F5A143E8-ECEC-4482-8D34-3BA76701B2C5}" sibTransId="{9C899E4B-E916-4172-AECF-C04E29B5022F}"/>
    <dgm:cxn modelId="{8E6F66CF-01AA-412B-9758-2FDD533FD651}" type="presOf" srcId="{DF48E1CB-A0A5-489F-8304-3388B7BC6E87}" destId="{A447E4B2-647C-499F-9B6D-C7B99482CA77}" srcOrd="0" destOrd="0" presId="urn:microsoft.com/office/officeart/2005/8/layout/matrix3"/>
    <dgm:cxn modelId="{DDED70B7-DECC-4638-BC53-A4456519FA2A}" type="presParOf" srcId="{F5A4E4E3-65DD-439B-8BA8-0170F86A9E21}" destId="{F68193D3-D285-46C1-AAD3-839A7A9AE552}" srcOrd="0" destOrd="0" presId="urn:microsoft.com/office/officeart/2005/8/layout/matrix3"/>
    <dgm:cxn modelId="{095077F1-1571-465D-A61F-48098EDBF0D0}" type="presParOf" srcId="{F5A4E4E3-65DD-439B-8BA8-0170F86A9E21}" destId="{81D744C6-3D41-463C-9434-F08ECB6082B1}" srcOrd="1" destOrd="0" presId="urn:microsoft.com/office/officeart/2005/8/layout/matrix3"/>
    <dgm:cxn modelId="{F94983B5-C82D-4B5F-9BB3-60738BEA5B51}" type="presParOf" srcId="{F5A4E4E3-65DD-439B-8BA8-0170F86A9E21}" destId="{E2D41979-0E09-4E7F-8256-44553A12BE3A}" srcOrd="2" destOrd="0" presId="urn:microsoft.com/office/officeart/2005/8/layout/matrix3"/>
    <dgm:cxn modelId="{43808067-20D3-42D1-BD2E-A7B44E1C0AB8}" type="presParOf" srcId="{F5A4E4E3-65DD-439B-8BA8-0170F86A9E21}" destId="{E6394EA7-7BE5-4877-B2BA-E4FADAC73573}" srcOrd="3" destOrd="0" presId="urn:microsoft.com/office/officeart/2005/8/layout/matrix3"/>
    <dgm:cxn modelId="{D429ABD8-4256-4D4C-9878-F994144347DE}" type="presParOf" srcId="{F5A4E4E3-65DD-439B-8BA8-0170F86A9E21}" destId="{A447E4B2-647C-499F-9B6D-C7B99482CA7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1E4595-10EB-49AD-883D-7F88BC62A2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E7022E0F-0B1C-47A8-9A9D-BDC509DD6437}">
      <dgm:prSet phldrT="[Texto]" custT="1"/>
      <dgm:spPr/>
      <dgm:t>
        <a:bodyPr/>
        <a:lstStyle/>
        <a:p>
          <a:r>
            <a:rPr lang="es-ES" sz="2400" dirty="0"/>
            <a:t>Teletrabajo dentro del territorio nacional o fuera</a:t>
          </a:r>
          <a:endParaRPr lang="es-PE" sz="2400" dirty="0"/>
        </a:p>
      </dgm:t>
    </dgm:pt>
    <dgm:pt modelId="{EDF84E99-4DAC-4EA7-BA3E-BFB5771AD313}" type="parTrans" cxnId="{96F54729-289F-420A-8398-F228C3CDA5EE}">
      <dgm:prSet/>
      <dgm:spPr/>
      <dgm:t>
        <a:bodyPr/>
        <a:lstStyle/>
        <a:p>
          <a:endParaRPr lang="es-PE"/>
        </a:p>
      </dgm:t>
    </dgm:pt>
    <dgm:pt modelId="{2A6F2811-91AE-4A5E-853D-E4B24234D367}" type="sibTrans" cxnId="{96F54729-289F-420A-8398-F228C3CDA5EE}">
      <dgm:prSet/>
      <dgm:spPr/>
      <dgm:t>
        <a:bodyPr/>
        <a:lstStyle/>
        <a:p>
          <a:endParaRPr lang="es-PE"/>
        </a:p>
      </dgm:t>
    </dgm:pt>
    <dgm:pt modelId="{46591773-3355-4647-8108-AE1064728795}">
      <dgm:prSet/>
      <dgm:spPr/>
      <dgm:t>
        <a:bodyPr/>
        <a:lstStyle/>
        <a:p>
          <a:r>
            <a:rPr lang="es-PE" dirty="0"/>
            <a:t>DERECHOS DEL TELETRABAJADOR</a:t>
          </a:r>
        </a:p>
      </dgm:t>
    </dgm:pt>
    <dgm:pt modelId="{B7106EC9-D3BF-457B-A5A9-0D99AED1827B}" type="parTrans" cxnId="{8594BED0-9670-47B5-AB0B-D488F1E4F24A}">
      <dgm:prSet/>
      <dgm:spPr/>
      <dgm:t>
        <a:bodyPr/>
        <a:lstStyle/>
        <a:p>
          <a:endParaRPr lang="es-PE"/>
        </a:p>
      </dgm:t>
    </dgm:pt>
    <dgm:pt modelId="{48728637-9AE6-4AE7-9AC6-1629205907FA}" type="sibTrans" cxnId="{8594BED0-9670-47B5-AB0B-D488F1E4F24A}">
      <dgm:prSet/>
      <dgm:spPr/>
      <dgm:t>
        <a:bodyPr/>
        <a:lstStyle/>
        <a:p>
          <a:endParaRPr lang="es-PE"/>
        </a:p>
      </dgm:t>
    </dgm:pt>
    <dgm:pt modelId="{93DB8C7A-C59B-4098-9AAA-0BDAC76B432D}">
      <dgm:prSet custT="1"/>
      <dgm:spPr/>
      <dgm:t>
        <a:bodyPr/>
        <a:lstStyle/>
        <a:p>
          <a:r>
            <a:rPr lang="es-ES" sz="2800" dirty="0"/>
            <a:t>Voluntariedad y reversibilidad del teletrabajo</a:t>
          </a:r>
          <a:endParaRPr lang="es-PE" sz="2800" dirty="0"/>
        </a:p>
      </dgm:t>
    </dgm:pt>
    <dgm:pt modelId="{6E3AED88-82A8-422E-8018-AD94D0B4AA4D}" type="parTrans" cxnId="{0012F4C8-E044-4C7A-8805-2CD29E0835F0}">
      <dgm:prSet/>
      <dgm:spPr/>
      <dgm:t>
        <a:bodyPr/>
        <a:lstStyle/>
        <a:p>
          <a:endParaRPr lang="es-PE"/>
        </a:p>
      </dgm:t>
    </dgm:pt>
    <dgm:pt modelId="{0BA8A5D9-53DB-4832-A162-884225471603}" type="sibTrans" cxnId="{0012F4C8-E044-4C7A-8805-2CD29E0835F0}">
      <dgm:prSet/>
      <dgm:spPr/>
      <dgm:t>
        <a:bodyPr/>
        <a:lstStyle/>
        <a:p>
          <a:endParaRPr lang="es-PE"/>
        </a:p>
      </dgm:t>
    </dgm:pt>
    <dgm:pt modelId="{B4621A36-C5F4-494C-8563-E2AA18875597}">
      <dgm:prSet phldrT="[Texto]" custT="1"/>
      <dgm:spPr/>
      <dgm:t>
        <a:bodyPr/>
        <a:lstStyle/>
        <a:p>
          <a:r>
            <a:rPr lang="es-ES" sz="2000" dirty="0"/>
            <a:t>Contenido mínimo del contrato o del acuerdo de cambio de modalidad a teletrabajo:</a:t>
          </a:r>
          <a:endParaRPr lang="es-PE" sz="2000" dirty="0"/>
        </a:p>
      </dgm:t>
    </dgm:pt>
    <dgm:pt modelId="{DB1BAD1D-E398-451C-8B45-6AAE986BE23E}" type="parTrans" cxnId="{AF63F5F7-BE33-4581-B3D1-33FDCA34B701}">
      <dgm:prSet/>
      <dgm:spPr/>
      <dgm:t>
        <a:bodyPr/>
        <a:lstStyle/>
        <a:p>
          <a:endParaRPr lang="es-PE"/>
        </a:p>
      </dgm:t>
    </dgm:pt>
    <dgm:pt modelId="{16178A1B-6337-4D55-AF0C-D7E278C0946D}" type="sibTrans" cxnId="{AF63F5F7-BE33-4581-B3D1-33FDCA34B701}">
      <dgm:prSet/>
      <dgm:spPr/>
      <dgm:t>
        <a:bodyPr/>
        <a:lstStyle/>
        <a:p>
          <a:endParaRPr lang="es-PE"/>
        </a:p>
      </dgm:t>
    </dgm:pt>
    <dgm:pt modelId="{5D13A0CB-EDA4-4027-8409-14CD4B77C153}">
      <dgm:prSet/>
      <dgm:spPr/>
      <dgm:t>
        <a:bodyPr/>
        <a:lstStyle/>
        <a:p>
          <a:r>
            <a:rPr lang="es-PE" dirty="0"/>
            <a:t>OBLIGACIONES DEL TELETRABAJADOR</a:t>
          </a:r>
        </a:p>
      </dgm:t>
    </dgm:pt>
    <dgm:pt modelId="{303CE13A-159E-42FD-93D6-5E15B86CAF8B}" type="parTrans" cxnId="{EE155001-AC32-429F-8AFD-8AAA0F2FCDD3}">
      <dgm:prSet/>
      <dgm:spPr/>
      <dgm:t>
        <a:bodyPr/>
        <a:lstStyle/>
        <a:p>
          <a:endParaRPr lang="es-PE"/>
        </a:p>
      </dgm:t>
    </dgm:pt>
    <dgm:pt modelId="{E516842F-8DC0-4A93-821E-02BBF1C42BD2}" type="sibTrans" cxnId="{EE155001-AC32-429F-8AFD-8AAA0F2FCDD3}">
      <dgm:prSet/>
      <dgm:spPr/>
      <dgm:t>
        <a:bodyPr/>
        <a:lstStyle/>
        <a:p>
          <a:endParaRPr lang="es-PE"/>
        </a:p>
      </dgm:t>
    </dgm:pt>
    <dgm:pt modelId="{CF655E2B-7696-4B76-9FAF-229A32F1F3C7}">
      <dgm:prSet/>
      <dgm:spPr/>
      <dgm:t>
        <a:bodyPr/>
        <a:lstStyle/>
        <a:p>
          <a:r>
            <a:rPr lang="es-PE" dirty="0"/>
            <a:t>OBLIGACIONES DEL EMPLEADOR</a:t>
          </a:r>
        </a:p>
      </dgm:t>
    </dgm:pt>
    <dgm:pt modelId="{3B3C431C-7E5A-4EED-B367-E774A877C252}" type="parTrans" cxnId="{4D8FE72D-5515-4097-9FB4-325D396261F9}">
      <dgm:prSet/>
      <dgm:spPr/>
      <dgm:t>
        <a:bodyPr/>
        <a:lstStyle/>
        <a:p>
          <a:endParaRPr lang="es-PE"/>
        </a:p>
      </dgm:t>
    </dgm:pt>
    <dgm:pt modelId="{A927E74D-628C-47D2-9DC1-1B8B22D60866}" type="sibTrans" cxnId="{4D8FE72D-5515-4097-9FB4-325D396261F9}">
      <dgm:prSet/>
      <dgm:spPr/>
      <dgm:t>
        <a:bodyPr/>
        <a:lstStyle/>
        <a:p>
          <a:endParaRPr lang="es-PE"/>
        </a:p>
      </dgm:t>
    </dgm:pt>
    <dgm:pt modelId="{8DF0E255-2C07-4FDC-BD32-C022603449E1}" type="pres">
      <dgm:prSet presAssocID="{821E4595-10EB-49AD-883D-7F88BC62A287}" presName="diagram" presStyleCnt="0">
        <dgm:presLayoutVars>
          <dgm:dir/>
          <dgm:resizeHandles val="exact"/>
        </dgm:presLayoutVars>
      </dgm:prSet>
      <dgm:spPr/>
    </dgm:pt>
    <dgm:pt modelId="{BB4B833B-A5E7-41E7-B391-73F878473CC1}" type="pres">
      <dgm:prSet presAssocID="{93DB8C7A-C59B-4098-9AAA-0BDAC76B432D}" presName="node" presStyleLbl="node1" presStyleIdx="0" presStyleCnt="6">
        <dgm:presLayoutVars>
          <dgm:bulletEnabled val="1"/>
        </dgm:presLayoutVars>
      </dgm:prSet>
      <dgm:spPr/>
    </dgm:pt>
    <dgm:pt modelId="{6F4B8D71-BE5E-4260-9A11-8114E8373D62}" type="pres">
      <dgm:prSet presAssocID="{0BA8A5D9-53DB-4832-A162-884225471603}" presName="sibTrans" presStyleCnt="0"/>
      <dgm:spPr/>
    </dgm:pt>
    <dgm:pt modelId="{1B02AA9C-E238-4E1C-BFB5-8C27527EC0FA}" type="pres">
      <dgm:prSet presAssocID="{E7022E0F-0B1C-47A8-9A9D-BDC509DD6437}" presName="node" presStyleLbl="node1" presStyleIdx="1" presStyleCnt="6">
        <dgm:presLayoutVars>
          <dgm:bulletEnabled val="1"/>
        </dgm:presLayoutVars>
      </dgm:prSet>
      <dgm:spPr/>
    </dgm:pt>
    <dgm:pt modelId="{65A7F6F0-6F61-4995-9107-84CF821DB76E}" type="pres">
      <dgm:prSet presAssocID="{2A6F2811-91AE-4A5E-853D-E4B24234D367}" presName="sibTrans" presStyleCnt="0"/>
      <dgm:spPr/>
    </dgm:pt>
    <dgm:pt modelId="{4A6550AB-84DE-4910-B5BE-229671ED332F}" type="pres">
      <dgm:prSet presAssocID="{B4621A36-C5F4-494C-8563-E2AA18875597}" presName="node" presStyleLbl="node1" presStyleIdx="2" presStyleCnt="6">
        <dgm:presLayoutVars>
          <dgm:bulletEnabled val="1"/>
        </dgm:presLayoutVars>
      </dgm:prSet>
      <dgm:spPr/>
    </dgm:pt>
    <dgm:pt modelId="{5DF150F9-DAD7-493B-94D8-0D2EBD1EB1CF}" type="pres">
      <dgm:prSet presAssocID="{16178A1B-6337-4D55-AF0C-D7E278C0946D}" presName="sibTrans" presStyleCnt="0"/>
      <dgm:spPr/>
    </dgm:pt>
    <dgm:pt modelId="{383917AC-B015-48E2-934C-222234AECE3C}" type="pres">
      <dgm:prSet presAssocID="{46591773-3355-4647-8108-AE1064728795}" presName="node" presStyleLbl="node1" presStyleIdx="3" presStyleCnt="6">
        <dgm:presLayoutVars>
          <dgm:bulletEnabled val="1"/>
        </dgm:presLayoutVars>
      </dgm:prSet>
      <dgm:spPr/>
    </dgm:pt>
    <dgm:pt modelId="{1174AC9F-56AA-487B-8BB3-E8309FA5A177}" type="pres">
      <dgm:prSet presAssocID="{48728637-9AE6-4AE7-9AC6-1629205907FA}" presName="sibTrans" presStyleCnt="0"/>
      <dgm:spPr/>
    </dgm:pt>
    <dgm:pt modelId="{7E4ACDD2-457A-437A-A3E4-0CA9452A1A9C}" type="pres">
      <dgm:prSet presAssocID="{5D13A0CB-EDA4-4027-8409-14CD4B77C153}" presName="node" presStyleLbl="node1" presStyleIdx="4" presStyleCnt="6">
        <dgm:presLayoutVars>
          <dgm:bulletEnabled val="1"/>
        </dgm:presLayoutVars>
      </dgm:prSet>
      <dgm:spPr/>
    </dgm:pt>
    <dgm:pt modelId="{85AC9DA6-90EB-4217-A937-9D7D4B572456}" type="pres">
      <dgm:prSet presAssocID="{E516842F-8DC0-4A93-821E-02BBF1C42BD2}" presName="sibTrans" presStyleCnt="0"/>
      <dgm:spPr/>
    </dgm:pt>
    <dgm:pt modelId="{4BCEAFFA-10F7-49F9-B4AD-792A1C1FDA3A}" type="pres">
      <dgm:prSet presAssocID="{CF655E2B-7696-4B76-9FAF-229A32F1F3C7}" presName="node" presStyleLbl="node1" presStyleIdx="5" presStyleCnt="6">
        <dgm:presLayoutVars>
          <dgm:bulletEnabled val="1"/>
        </dgm:presLayoutVars>
      </dgm:prSet>
      <dgm:spPr/>
    </dgm:pt>
  </dgm:ptLst>
  <dgm:cxnLst>
    <dgm:cxn modelId="{EE155001-AC32-429F-8AFD-8AAA0F2FCDD3}" srcId="{821E4595-10EB-49AD-883D-7F88BC62A287}" destId="{5D13A0CB-EDA4-4027-8409-14CD4B77C153}" srcOrd="4" destOrd="0" parTransId="{303CE13A-159E-42FD-93D6-5E15B86CAF8B}" sibTransId="{E516842F-8DC0-4A93-821E-02BBF1C42BD2}"/>
    <dgm:cxn modelId="{3A583C12-BCD2-4A3A-923A-253C62D80EF6}" type="presOf" srcId="{821E4595-10EB-49AD-883D-7F88BC62A287}" destId="{8DF0E255-2C07-4FDC-BD32-C022603449E1}" srcOrd="0" destOrd="0" presId="urn:microsoft.com/office/officeart/2005/8/layout/default"/>
    <dgm:cxn modelId="{96F54729-289F-420A-8398-F228C3CDA5EE}" srcId="{821E4595-10EB-49AD-883D-7F88BC62A287}" destId="{E7022E0F-0B1C-47A8-9A9D-BDC509DD6437}" srcOrd="1" destOrd="0" parTransId="{EDF84E99-4DAC-4EA7-BA3E-BFB5771AD313}" sibTransId="{2A6F2811-91AE-4A5E-853D-E4B24234D367}"/>
    <dgm:cxn modelId="{4D8FE72D-5515-4097-9FB4-325D396261F9}" srcId="{821E4595-10EB-49AD-883D-7F88BC62A287}" destId="{CF655E2B-7696-4B76-9FAF-229A32F1F3C7}" srcOrd="5" destOrd="0" parTransId="{3B3C431C-7E5A-4EED-B367-E774A877C252}" sibTransId="{A927E74D-628C-47D2-9DC1-1B8B22D60866}"/>
    <dgm:cxn modelId="{9E19303C-5924-4B8C-8569-7A1AEEA805AE}" type="presOf" srcId="{B4621A36-C5F4-494C-8563-E2AA18875597}" destId="{4A6550AB-84DE-4910-B5BE-229671ED332F}" srcOrd="0" destOrd="0" presId="urn:microsoft.com/office/officeart/2005/8/layout/default"/>
    <dgm:cxn modelId="{4F813D7F-16DB-4FBF-BBBA-1F00E3E45D9E}" type="presOf" srcId="{46591773-3355-4647-8108-AE1064728795}" destId="{383917AC-B015-48E2-934C-222234AECE3C}" srcOrd="0" destOrd="0" presId="urn:microsoft.com/office/officeart/2005/8/layout/default"/>
    <dgm:cxn modelId="{9B921E99-A759-4BAC-8F3C-B67999737CD2}" type="presOf" srcId="{CF655E2B-7696-4B76-9FAF-229A32F1F3C7}" destId="{4BCEAFFA-10F7-49F9-B4AD-792A1C1FDA3A}" srcOrd="0" destOrd="0" presId="urn:microsoft.com/office/officeart/2005/8/layout/default"/>
    <dgm:cxn modelId="{1E13239B-A953-4F7A-8B10-B85652ED3FD1}" type="presOf" srcId="{E7022E0F-0B1C-47A8-9A9D-BDC509DD6437}" destId="{1B02AA9C-E238-4E1C-BFB5-8C27527EC0FA}" srcOrd="0" destOrd="0" presId="urn:microsoft.com/office/officeart/2005/8/layout/default"/>
    <dgm:cxn modelId="{79D9EEC1-824C-4A89-8235-B72E3C777931}" type="presOf" srcId="{93DB8C7A-C59B-4098-9AAA-0BDAC76B432D}" destId="{BB4B833B-A5E7-41E7-B391-73F878473CC1}" srcOrd="0" destOrd="0" presId="urn:microsoft.com/office/officeart/2005/8/layout/default"/>
    <dgm:cxn modelId="{0012F4C8-E044-4C7A-8805-2CD29E0835F0}" srcId="{821E4595-10EB-49AD-883D-7F88BC62A287}" destId="{93DB8C7A-C59B-4098-9AAA-0BDAC76B432D}" srcOrd="0" destOrd="0" parTransId="{6E3AED88-82A8-422E-8018-AD94D0B4AA4D}" sibTransId="{0BA8A5D9-53DB-4832-A162-884225471603}"/>
    <dgm:cxn modelId="{8594BED0-9670-47B5-AB0B-D488F1E4F24A}" srcId="{821E4595-10EB-49AD-883D-7F88BC62A287}" destId="{46591773-3355-4647-8108-AE1064728795}" srcOrd="3" destOrd="0" parTransId="{B7106EC9-D3BF-457B-A5A9-0D99AED1827B}" sibTransId="{48728637-9AE6-4AE7-9AC6-1629205907FA}"/>
    <dgm:cxn modelId="{157AC6D5-98B6-42D9-9C75-39BD9414D4DE}" type="presOf" srcId="{5D13A0CB-EDA4-4027-8409-14CD4B77C153}" destId="{7E4ACDD2-457A-437A-A3E4-0CA9452A1A9C}" srcOrd="0" destOrd="0" presId="urn:microsoft.com/office/officeart/2005/8/layout/default"/>
    <dgm:cxn modelId="{AF63F5F7-BE33-4581-B3D1-33FDCA34B701}" srcId="{821E4595-10EB-49AD-883D-7F88BC62A287}" destId="{B4621A36-C5F4-494C-8563-E2AA18875597}" srcOrd="2" destOrd="0" parTransId="{DB1BAD1D-E398-451C-8B45-6AAE986BE23E}" sibTransId="{16178A1B-6337-4D55-AF0C-D7E278C0946D}"/>
    <dgm:cxn modelId="{5784DB69-9765-4393-981D-112DD83C5409}" type="presParOf" srcId="{8DF0E255-2C07-4FDC-BD32-C022603449E1}" destId="{BB4B833B-A5E7-41E7-B391-73F878473CC1}" srcOrd="0" destOrd="0" presId="urn:microsoft.com/office/officeart/2005/8/layout/default"/>
    <dgm:cxn modelId="{8B1CEEC8-13B5-443F-9F07-301CDEBFA190}" type="presParOf" srcId="{8DF0E255-2C07-4FDC-BD32-C022603449E1}" destId="{6F4B8D71-BE5E-4260-9A11-8114E8373D62}" srcOrd="1" destOrd="0" presId="urn:microsoft.com/office/officeart/2005/8/layout/default"/>
    <dgm:cxn modelId="{7E6DD0F3-F1B1-4413-8092-D007D6F7A2C7}" type="presParOf" srcId="{8DF0E255-2C07-4FDC-BD32-C022603449E1}" destId="{1B02AA9C-E238-4E1C-BFB5-8C27527EC0FA}" srcOrd="2" destOrd="0" presId="urn:microsoft.com/office/officeart/2005/8/layout/default"/>
    <dgm:cxn modelId="{367FC948-D5B5-4E00-A1BA-BD1D42B1BA89}" type="presParOf" srcId="{8DF0E255-2C07-4FDC-BD32-C022603449E1}" destId="{65A7F6F0-6F61-4995-9107-84CF821DB76E}" srcOrd="3" destOrd="0" presId="urn:microsoft.com/office/officeart/2005/8/layout/default"/>
    <dgm:cxn modelId="{10969991-E0B9-4867-9DA6-8E5A797C692A}" type="presParOf" srcId="{8DF0E255-2C07-4FDC-BD32-C022603449E1}" destId="{4A6550AB-84DE-4910-B5BE-229671ED332F}" srcOrd="4" destOrd="0" presId="urn:microsoft.com/office/officeart/2005/8/layout/default"/>
    <dgm:cxn modelId="{07D33848-CB3C-4784-A218-A9BBEA0CF2BE}" type="presParOf" srcId="{8DF0E255-2C07-4FDC-BD32-C022603449E1}" destId="{5DF150F9-DAD7-493B-94D8-0D2EBD1EB1CF}" srcOrd="5" destOrd="0" presId="urn:microsoft.com/office/officeart/2005/8/layout/default"/>
    <dgm:cxn modelId="{EEAEDA6E-E5EA-46BD-8CB5-551192DE459B}" type="presParOf" srcId="{8DF0E255-2C07-4FDC-BD32-C022603449E1}" destId="{383917AC-B015-48E2-934C-222234AECE3C}" srcOrd="6" destOrd="0" presId="urn:microsoft.com/office/officeart/2005/8/layout/default"/>
    <dgm:cxn modelId="{41AF748C-92C0-4A37-B321-1502C35DB353}" type="presParOf" srcId="{8DF0E255-2C07-4FDC-BD32-C022603449E1}" destId="{1174AC9F-56AA-487B-8BB3-E8309FA5A177}" srcOrd="7" destOrd="0" presId="urn:microsoft.com/office/officeart/2005/8/layout/default"/>
    <dgm:cxn modelId="{327AC760-4E89-4CD0-9585-06B6C7F6C931}" type="presParOf" srcId="{8DF0E255-2C07-4FDC-BD32-C022603449E1}" destId="{7E4ACDD2-457A-437A-A3E4-0CA9452A1A9C}" srcOrd="8" destOrd="0" presId="urn:microsoft.com/office/officeart/2005/8/layout/default"/>
    <dgm:cxn modelId="{54022CEC-30F1-4070-A250-31C744EADE2E}" type="presParOf" srcId="{8DF0E255-2C07-4FDC-BD32-C022603449E1}" destId="{85AC9DA6-90EB-4217-A937-9D7D4B572456}" srcOrd="9" destOrd="0" presId="urn:microsoft.com/office/officeart/2005/8/layout/default"/>
    <dgm:cxn modelId="{DB36A3A0-FC1C-4842-AA5F-7A6FEA2A8F69}" type="presParOf" srcId="{8DF0E255-2C07-4FDC-BD32-C022603449E1}" destId="{4BCEAFFA-10F7-49F9-B4AD-792A1C1FDA3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ACBD8E-3D51-4177-BB41-38101275A8DD}" type="doc">
      <dgm:prSet loTypeId="urn:microsoft.com/office/officeart/2005/8/layout/hProcess9" loCatId="process" qsTypeId="urn:microsoft.com/office/officeart/2005/8/quickstyle/simple1" qsCatId="simple" csTypeId="urn:microsoft.com/office/officeart/2005/8/colors/accent1_2" csCatId="accent1" phldr="1"/>
      <dgm:spPr/>
    </dgm:pt>
    <dgm:pt modelId="{34E0306A-DD22-4223-AA8C-1D4AD76C12AA}">
      <dgm:prSet phldrT="[Texto]"/>
      <dgm:spPr/>
      <dgm:t>
        <a:bodyPr/>
        <a:lstStyle/>
        <a:p>
          <a:r>
            <a:rPr lang="es-PE" dirty="0"/>
            <a:t>La aplicación preferente del teletrabajo puede ser solicitada por los/las trabajadores/as y/o servidor/a civil en situación de discapacidad, gestante y en período de lactancia, además, del personal responsable del cuidado de niños, de personas adultas mayores, de personas con discapacidad, de personas pertenecientes a grupos de riesgo por factores clínicos o enfermedades preexistentes o con familiares directos que se encuentren con enfermedad en estado grave o terminal o sufran accidente grave. </a:t>
          </a:r>
        </a:p>
      </dgm:t>
    </dgm:pt>
    <dgm:pt modelId="{6C5BDF9C-858E-4613-918C-74B1F8534B70}" type="parTrans" cxnId="{D5B1E0E5-842E-4D0B-8A82-86D8412C0E3D}">
      <dgm:prSet/>
      <dgm:spPr/>
      <dgm:t>
        <a:bodyPr/>
        <a:lstStyle/>
        <a:p>
          <a:endParaRPr lang="es-PE"/>
        </a:p>
      </dgm:t>
    </dgm:pt>
    <dgm:pt modelId="{C3528EFE-1800-4C33-B131-AC2C627DAF96}" type="sibTrans" cxnId="{D5B1E0E5-842E-4D0B-8A82-86D8412C0E3D}">
      <dgm:prSet/>
      <dgm:spPr/>
      <dgm:t>
        <a:bodyPr/>
        <a:lstStyle/>
        <a:p>
          <a:endParaRPr lang="es-PE"/>
        </a:p>
      </dgm:t>
    </dgm:pt>
    <dgm:pt modelId="{786A1684-E69E-4FA1-9E1B-9EF9D56A6D47}">
      <dgm:prSet phldrT="[Texto]"/>
      <dgm:spPr/>
      <dgm:t>
        <a:bodyPr/>
        <a:lstStyle/>
        <a:p>
          <a:r>
            <a:rPr lang="es-PE" dirty="0"/>
            <a:t>El/la empleador/a público y/o privado brinda las facilidades de acceso a la modalidad del teletrabajo al/a la trabajador/a y/o servidor/a civil que se le otorgaron medidas de protección en el marco de la Ley </a:t>
          </a:r>
          <a:r>
            <a:rPr lang="es-PE" dirty="0" err="1"/>
            <a:t>N°</a:t>
          </a:r>
          <a:r>
            <a:rPr lang="es-PE" dirty="0"/>
            <a:t> 30364, Ley para prevenir, sancionar y erradicar la violencia contra las mujeres y los integrantes del grupo familiar. </a:t>
          </a:r>
        </a:p>
      </dgm:t>
    </dgm:pt>
    <dgm:pt modelId="{08BA565B-D49C-4D37-B291-765726E4E8C0}" type="parTrans" cxnId="{6D4B0CB9-4334-40E6-AA0A-4DD553FF85F4}">
      <dgm:prSet/>
      <dgm:spPr/>
      <dgm:t>
        <a:bodyPr/>
        <a:lstStyle/>
        <a:p>
          <a:endParaRPr lang="es-PE"/>
        </a:p>
      </dgm:t>
    </dgm:pt>
    <dgm:pt modelId="{0ACEBC9E-B4B5-4BC6-B79F-970DEA1F806D}" type="sibTrans" cxnId="{6D4B0CB9-4334-40E6-AA0A-4DD553FF85F4}">
      <dgm:prSet/>
      <dgm:spPr/>
      <dgm:t>
        <a:bodyPr/>
        <a:lstStyle/>
        <a:p>
          <a:endParaRPr lang="es-PE"/>
        </a:p>
      </dgm:t>
    </dgm:pt>
    <dgm:pt modelId="{8A69F4A5-D35D-4EB1-BC37-21C5F89EF86E}" type="pres">
      <dgm:prSet presAssocID="{13ACBD8E-3D51-4177-BB41-38101275A8DD}" presName="CompostProcess" presStyleCnt="0">
        <dgm:presLayoutVars>
          <dgm:dir/>
          <dgm:resizeHandles val="exact"/>
        </dgm:presLayoutVars>
      </dgm:prSet>
      <dgm:spPr/>
    </dgm:pt>
    <dgm:pt modelId="{9F31BD08-216E-4B9C-8761-0F1C7031988B}" type="pres">
      <dgm:prSet presAssocID="{13ACBD8E-3D51-4177-BB41-38101275A8DD}" presName="arrow" presStyleLbl="bgShp" presStyleIdx="0" presStyleCnt="1"/>
      <dgm:spPr/>
    </dgm:pt>
    <dgm:pt modelId="{C64E19AD-CEC9-49AD-9BD0-AED2DA04A63E}" type="pres">
      <dgm:prSet presAssocID="{13ACBD8E-3D51-4177-BB41-38101275A8DD}" presName="linearProcess" presStyleCnt="0"/>
      <dgm:spPr/>
    </dgm:pt>
    <dgm:pt modelId="{0DCB9C6A-50C3-4B1D-AB1E-5A9C0919D924}" type="pres">
      <dgm:prSet presAssocID="{34E0306A-DD22-4223-AA8C-1D4AD76C12AA}" presName="textNode" presStyleLbl="node1" presStyleIdx="0" presStyleCnt="2" custScaleY="173013">
        <dgm:presLayoutVars>
          <dgm:bulletEnabled val="1"/>
        </dgm:presLayoutVars>
      </dgm:prSet>
      <dgm:spPr/>
    </dgm:pt>
    <dgm:pt modelId="{6EC7CB3E-2179-49C6-A660-8F1D1AFBA906}" type="pres">
      <dgm:prSet presAssocID="{C3528EFE-1800-4C33-B131-AC2C627DAF96}" presName="sibTrans" presStyleCnt="0"/>
      <dgm:spPr/>
    </dgm:pt>
    <dgm:pt modelId="{4AE79000-C68E-4CFD-98B9-6D254D30880C}" type="pres">
      <dgm:prSet presAssocID="{786A1684-E69E-4FA1-9E1B-9EF9D56A6D47}" presName="textNode" presStyleLbl="node1" presStyleIdx="1" presStyleCnt="2" custScaleY="165664">
        <dgm:presLayoutVars>
          <dgm:bulletEnabled val="1"/>
        </dgm:presLayoutVars>
      </dgm:prSet>
      <dgm:spPr/>
    </dgm:pt>
  </dgm:ptLst>
  <dgm:cxnLst>
    <dgm:cxn modelId="{0C0E2587-FCBE-4554-9416-E78BFF08C26E}" type="presOf" srcId="{786A1684-E69E-4FA1-9E1B-9EF9D56A6D47}" destId="{4AE79000-C68E-4CFD-98B9-6D254D30880C}" srcOrd="0" destOrd="0" presId="urn:microsoft.com/office/officeart/2005/8/layout/hProcess9"/>
    <dgm:cxn modelId="{8B51A28F-36C2-4F75-B201-B5ABE9E4F37B}" type="presOf" srcId="{34E0306A-DD22-4223-AA8C-1D4AD76C12AA}" destId="{0DCB9C6A-50C3-4B1D-AB1E-5A9C0919D924}" srcOrd="0" destOrd="0" presId="urn:microsoft.com/office/officeart/2005/8/layout/hProcess9"/>
    <dgm:cxn modelId="{4278B795-1562-4DCC-99A7-359727E5EC8E}" type="presOf" srcId="{13ACBD8E-3D51-4177-BB41-38101275A8DD}" destId="{8A69F4A5-D35D-4EB1-BC37-21C5F89EF86E}" srcOrd="0" destOrd="0" presId="urn:microsoft.com/office/officeart/2005/8/layout/hProcess9"/>
    <dgm:cxn modelId="{6D4B0CB9-4334-40E6-AA0A-4DD553FF85F4}" srcId="{13ACBD8E-3D51-4177-BB41-38101275A8DD}" destId="{786A1684-E69E-4FA1-9E1B-9EF9D56A6D47}" srcOrd="1" destOrd="0" parTransId="{08BA565B-D49C-4D37-B291-765726E4E8C0}" sibTransId="{0ACEBC9E-B4B5-4BC6-B79F-970DEA1F806D}"/>
    <dgm:cxn modelId="{D5B1E0E5-842E-4D0B-8A82-86D8412C0E3D}" srcId="{13ACBD8E-3D51-4177-BB41-38101275A8DD}" destId="{34E0306A-DD22-4223-AA8C-1D4AD76C12AA}" srcOrd="0" destOrd="0" parTransId="{6C5BDF9C-858E-4613-918C-74B1F8534B70}" sibTransId="{C3528EFE-1800-4C33-B131-AC2C627DAF96}"/>
    <dgm:cxn modelId="{8AE2630B-4413-4960-AA37-7F528A7FC25C}" type="presParOf" srcId="{8A69F4A5-D35D-4EB1-BC37-21C5F89EF86E}" destId="{9F31BD08-216E-4B9C-8761-0F1C7031988B}" srcOrd="0" destOrd="0" presId="urn:microsoft.com/office/officeart/2005/8/layout/hProcess9"/>
    <dgm:cxn modelId="{9F9B3B2A-4E0B-43E8-883F-A204087CB1A2}" type="presParOf" srcId="{8A69F4A5-D35D-4EB1-BC37-21C5F89EF86E}" destId="{C64E19AD-CEC9-49AD-9BD0-AED2DA04A63E}" srcOrd="1" destOrd="0" presId="urn:microsoft.com/office/officeart/2005/8/layout/hProcess9"/>
    <dgm:cxn modelId="{98222B3D-376D-4BF6-81D7-063C24101AE9}" type="presParOf" srcId="{C64E19AD-CEC9-49AD-9BD0-AED2DA04A63E}" destId="{0DCB9C6A-50C3-4B1D-AB1E-5A9C0919D924}" srcOrd="0" destOrd="0" presId="urn:microsoft.com/office/officeart/2005/8/layout/hProcess9"/>
    <dgm:cxn modelId="{4B9B13DD-64B1-43AC-AB07-577B3A8BFC33}" type="presParOf" srcId="{C64E19AD-CEC9-49AD-9BD0-AED2DA04A63E}" destId="{6EC7CB3E-2179-49C6-A660-8F1D1AFBA906}" srcOrd="1" destOrd="0" presId="urn:microsoft.com/office/officeart/2005/8/layout/hProcess9"/>
    <dgm:cxn modelId="{487F8200-8A62-44B0-B4C2-FFA686240CE1}" type="presParOf" srcId="{C64E19AD-CEC9-49AD-9BD0-AED2DA04A63E}" destId="{4AE79000-C68E-4CFD-98B9-6D254D30880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3B5994-4317-419C-86DE-335867A9FFB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E"/>
        </a:p>
      </dgm:t>
    </dgm:pt>
    <dgm:pt modelId="{380E710F-A81B-456A-BD4E-D590E75F933C}">
      <dgm:prSet phldrT="[Texto]" custT="1"/>
      <dgm:spPr/>
      <dgm:t>
        <a:bodyPr/>
        <a:lstStyle/>
        <a:p>
          <a:r>
            <a:rPr lang="es-PE" sz="2200" dirty="0"/>
            <a:t>Circunstancias de caso fortuito o fuerza mayor </a:t>
          </a:r>
          <a:endParaRPr lang="es-PE" sz="2200" b="1" dirty="0"/>
        </a:p>
      </dgm:t>
    </dgm:pt>
    <dgm:pt modelId="{95708E85-A18F-4077-AB2F-05C30B45125F}" type="parTrans" cxnId="{3E00AF26-53F7-4094-978C-46B63FB1C6D6}">
      <dgm:prSet/>
      <dgm:spPr/>
      <dgm:t>
        <a:bodyPr/>
        <a:lstStyle/>
        <a:p>
          <a:endParaRPr lang="es-PE" sz="2200" b="1"/>
        </a:p>
      </dgm:t>
    </dgm:pt>
    <dgm:pt modelId="{3A4944F4-1FB9-4DA3-BC25-E816419658F9}" type="sibTrans" cxnId="{3E00AF26-53F7-4094-978C-46B63FB1C6D6}">
      <dgm:prSet/>
      <dgm:spPr/>
      <dgm:t>
        <a:bodyPr/>
        <a:lstStyle/>
        <a:p>
          <a:endParaRPr lang="es-PE" sz="2200" b="1"/>
        </a:p>
      </dgm:t>
    </dgm:pt>
    <dgm:pt modelId="{C45C6F1E-BC8C-436B-AECF-3BC0EE5D7C83}">
      <dgm:prSet phldrT="[Texto]" custT="1"/>
      <dgm:spPr/>
      <dgm:t>
        <a:bodyPr/>
        <a:lstStyle/>
        <a:p>
          <a:r>
            <a:rPr lang="es-PE" sz="2200" dirty="0"/>
            <a:t>Declaración de Estado de Emergencia</a:t>
          </a:r>
          <a:endParaRPr lang="es-PE" sz="2200" b="1" dirty="0"/>
        </a:p>
      </dgm:t>
    </dgm:pt>
    <dgm:pt modelId="{566ED658-EE83-4229-9F6D-1F976D5B9072}" type="parTrans" cxnId="{A8743F0F-2A4B-4D40-AAC0-2312EED7CE39}">
      <dgm:prSet/>
      <dgm:spPr/>
      <dgm:t>
        <a:bodyPr/>
        <a:lstStyle/>
        <a:p>
          <a:endParaRPr lang="es-PE" sz="2200" b="1"/>
        </a:p>
      </dgm:t>
    </dgm:pt>
    <dgm:pt modelId="{BED746AE-4F59-488B-B65F-214E01FEB273}" type="sibTrans" cxnId="{A8743F0F-2A4B-4D40-AAC0-2312EED7CE39}">
      <dgm:prSet/>
      <dgm:spPr/>
      <dgm:t>
        <a:bodyPr/>
        <a:lstStyle/>
        <a:p>
          <a:endParaRPr lang="es-PE" sz="2200" b="1"/>
        </a:p>
      </dgm:t>
    </dgm:pt>
    <dgm:pt modelId="{B3D8D387-9F59-4BDA-9622-398AE2ABDF57}">
      <dgm:prSet phldrT="[Texto]" custT="1"/>
      <dgm:spPr/>
      <dgm:t>
        <a:bodyPr/>
        <a:lstStyle/>
        <a:p>
          <a:r>
            <a:rPr lang="es-PE" sz="2200" dirty="0"/>
            <a:t>Para la aplicación del teletrabajo, en una situación como la prevista en el literal b) del numeral del numeral 17.1 del artículo 17 de la Ley, se entiende como Declaración de Estado de Emergencia, el estado de excepción decretado por el Presidente de la República, a que se refiere el numeral 1) del artículo 137 de la Constitución Política del Perú</a:t>
          </a:r>
          <a:endParaRPr lang="es-PE" sz="2200" b="1" dirty="0"/>
        </a:p>
      </dgm:t>
    </dgm:pt>
    <dgm:pt modelId="{84086B45-563D-4D2C-8735-588ABEFABA15}" type="parTrans" cxnId="{BE287647-47A6-45DC-894D-C8FFC7B7970C}">
      <dgm:prSet/>
      <dgm:spPr/>
      <dgm:t>
        <a:bodyPr/>
        <a:lstStyle/>
        <a:p>
          <a:endParaRPr lang="es-PE" sz="2200" b="1"/>
        </a:p>
      </dgm:t>
    </dgm:pt>
    <dgm:pt modelId="{15101021-B779-4DB0-8200-16F358FDEA94}" type="sibTrans" cxnId="{BE287647-47A6-45DC-894D-C8FFC7B7970C}">
      <dgm:prSet/>
      <dgm:spPr/>
      <dgm:t>
        <a:bodyPr/>
        <a:lstStyle/>
        <a:p>
          <a:endParaRPr lang="es-PE" sz="2200" b="1"/>
        </a:p>
      </dgm:t>
    </dgm:pt>
    <dgm:pt modelId="{274DE4A0-8F31-4FC1-B32D-74E2EC014F97}">
      <dgm:prSet/>
      <dgm:spPr/>
      <dgm:t>
        <a:bodyPr/>
        <a:lstStyle/>
        <a:p>
          <a:r>
            <a:rPr lang="es-PE"/>
            <a:t>Se consideran circunstancias de caso fortuito o fuerza mayor a aquellos eventos de la naturaleza y/o causados por la persona que sean extraordinarios, imprevisibles e irresistibles que limiten, impidan y/o restrinjan la prestación de servicios de manera presencial. </a:t>
          </a:r>
        </a:p>
      </dgm:t>
    </dgm:pt>
    <dgm:pt modelId="{510BD644-9735-470A-8C60-FFB7F47D80AA}" type="parTrans" cxnId="{7649BB22-6CFE-475D-9ED0-676EE0A12659}">
      <dgm:prSet/>
      <dgm:spPr/>
      <dgm:t>
        <a:bodyPr/>
        <a:lstStyle/>
        <a:p>
          <a:endParaRPr lang="es-PE"/>
        </a:p>
      </dgm:t>
    </dgm:pt>
    <dgm:pt modelId="{144BB206-403D-4BA4-90A6-E40CD66ED48F}" type="sibTrans" cxnId="{7649BB22-6CFE-475D-9ED0-676EE0A12659}">
      <dgm:prSet/>
      <dgm:spPr/>
      <dgm:t>
        <a:bodyPr/>
        <a:lstStyle/>
        <a:p>
          <a:endParaRPr lang="es-PE"/>
        </a:p>
      </dgm:t>
    </dgm:pt>
    <dgm:pt modelId="{F2AC7F14-13AD-428F-819B-E1CF36AD45E5}" type="pres">
      <dgm:prSet presAssocID="{133B5994-4317-419C-86DE-335867A9FFB0}" presName="Name0" presStyleCnt="0">
        <dgm:presLayoutVars>
          <dgm:dir/>
          <dgm:animLvl val="lvl"/>
          <dgm:resizeHandles/>
        </dgm:presLayoutVars>
      </dgm:prSet>
      <dgm:spPr/>
    </dgm:pt>
    <dgm:pt modelId="{6189C755-DBE5-4191-814A-8C2C3E2BB953}" type="pres">
      <dgm:prSet presAssocID="{380E710F-A81B-456A-BD4E-D590E75F933C}" presName="linNode" presStyleCnt="0"/>
      <dgm:spPr/>
    </dgm:pt>
    <dgm:pt modelId="{D849939C-4572-4C2B-8629-F7B203638121}" type="pres">
      <dgm:prSet presAssocID="{380E710F-A81B-456A-BD4E-D590E75F933C}" presName="parentShp" presStyleLbl="node1" presStyleIdx="0" presStyleCnt="2" custScaleX="79327" custScaleY="43860" custLinFactNeighborX="0" custLinFactNeighborY="-815">
        <dgm:presLayoutVars>
          <dgm:bulletEnabled val="1"/>
        </dgm:presLayoutVars>
      </dgm:prSet>
      <dgm:spPr/>
    </dgm:pt>
    <dgm:pt modelId="{63A5314E-3D9E-4B59-A843-3061AB1B7671}" type="pres">
      <dgm:prSet presAssocID="{380E710F-A81B-456A-BD4E-D590E75F933C}" presName="childShp" presStyleLbl="bgAccFollowNode1" presStyleIdx="0" presStyleCnt="2">
        <dgm:presLayoutVars>
          <dgm:bulletEnabled val="1"/>
        </dgm:presLayoutVars>
      </dgm:prSet>
      <dgm:spPr/>
    </dgm:pt>
    <dgm:pt modelId="{38CE1D65-96C6-4EA4-87EC-4481A6C8F04A}" type="pres">
      <dgm:prSet presAssocID="{3A4944F4-1FB9-4DA3-BC25-E816419658F9}" presName="spacing" presStyleCnt="0"/>
      <dgm:spPr/>
    </dgm:pt>
    <dgm:pt modelId="{1F9EF41F-A920-462F-A983-6EC2EA80ED9B}" type="pres">
      <dgm:prSet presAssocID="{C45C6F1E-BC8C-436B-AECF-3BC0EE5D7C83}" presName="linNode" presStyleCnt="0"/>
      <dgm:spPr/>
    </dgm:pt>
    <dgm:pt modelId="{EF5AD146-FD88-4249-A111-3F5CB853E2E6}" type="pres">
      <dgm:prSet presAssocID="{C45C6F1E-BC8C-436B-AECF-3BC0EE5D7C83}" presName="parentShp" presStyleLbl="node1" presStyleIdx="1" presStyleCnt="2" custScaleX="90385" custScaleY="38452">
        <dgm:presLayoutVars>
          <dgm:bulletEnabled val="1"/>
        </dgm:presLayoutVars>
      </dgm:prSet>
      <dgm:spPr/>
    </dgm:pt>
    <dgm:pt modelId="{BC9B3672-30DA-4C38-A43D-7480525CD653}" type="pres">
      <dgm:prSet presAssocID="{C45C6F1E-BC8C-436B-AECF-3BC0EE5D7C83}" presName="childShp" presStyleLbl="bgAccFollowNode1" presStyleIdx="1" presStyleCnt="2">
        <dgm:presLayoutVars>
          <dgm:bulletEnabled val="1"/>
        </dgm:presLayoutVars>
      </dgm:prSet>
      <dgm:spPr/>
    </dgm:pt>
  </dgm:ptLst>
  <dgm:cxnLst>
    <dgm:cxn modelId="{A8743F0F-2A4B-4D40-AAC0-2312EED7CE39}" srcId="{133B5994-4317-419C-86DE-335867A9FFB0}" destId="{C45C6F1E-BC8C-436B-AECF-3BC0EE5D7C83}" srcOrd="1" destOrd="0" parTransId="{566ED658-EE83-4229-9F6D-1F976D5B9072}" sibTransId="{BED746AE-4F59-488B-B65F-214E01FEB273}"/>
    <dgm:cxn modelId="{7649BB22-6CFE-475D-9ED0-676EE0A12659}" srcId="{380E710F-A81B-456A-BD4E-D590E75F933C}" destId="{274DE4A0-8F31-4FC1-B32D-74E2EC014F97}" srcOrd="0" destOrd="0" parTransId="{510BD644-9735-470A-8C60-FFB7F47D80AA}" sibTransId="{144BB206-403D-4BA4-90A6-E40CD66ED48F}"/>
    <dgm:cxn modelId="{3E00AF26-53F7-4094-978C-46B63FB1C6D6}" srcId="{133B5994-4317-419C-86DE-335867A9FFB0}" destId="{380E710F-A81B-456A-BD4E-D590E75F933C}" srcOrd="0" destOrd="0" parTransId="{95708E85-A18F-4077-AB2F-05C30B45125F}" sibTransId="{3A4944F4-1FB9-4DA3-BC25-E816419658F9}"/>
    <dgm:cxn modelId="{0D9EEE44-D4AC-4D69-8905-981AAA9D875E}" type="presOf" srcId="{274DE4A0-8F31-4FC1-B32D-74E2EC014F97}" destId="{63A5314E-3D9E-4B59-A843-3061AB1B7671}" srcOrd="0" destOrd="0" presId="urn:microsoft.com/office/officeart/2005/8/layout/vList6"/>
    <dgm:cxn modelId="{BE287647-47A6-45DC-894D-C8FFC7B7970C}" srcId="{C45C6F1E-BC8C-436B-AECF-3BC0EE5D7C83}" destId="{B3D8D387-9F59-4BDA-9622-398AE2ABDF57}" srcOrd="0" destOrd="0" parTransId="{84086B45-563D-4D2C-8735-588ABEFABA15}" sibTransId="{15101021-B779-4DB0-8200-16F358FDEA94}"/>
    <dgm:cxn modelId="{639ED248-6EBC-42E9-95AE-7E000FCA4422}" type="presOf" srcId="{C45C6F1E-BC8C-436B-AECF-3BC0EE5D7C83}" destId="{EF5AD146-FD88-4249-A111-3F5CB853E2E6}" srcOrd="0" destOrd="0" presId="urn:microsoft.com/office/officeart/2005/8/layout/vList6"/>
    <dgm:cxn modelId="{9CDF0573-B235-494B-A987-082736814FAC}" type="presOf" srcId="{B3D8D387-9F59-4BDA-9622-398AE2ABDF57}" destId="{BC9B3672-30DA-4C38-A43D-7480525CD653}" srcOrd="0" destOrd="0" presId="urn:microsoft.com/office/officeart/2005/8/layout/vList6"/>
    <dgm:cxn modelId="{F779005A-9D5E-4B8E-8464-55BD5CB3C801}" type="presOf" srcId="{380E710F-A81B-456A-BD4E-D590E75F933C}" destId="{D849939C-4572-4C2B-8629-F7B203638121}" srcOrd="0" destOrd="0" presId="urn:microsoft.com/office/officeart/2005/8/layout/vList6"/>
    <dgm:cxn modelId="{81D94A7D-3606-48D0-AD59-25A517895C0F}" type="presOf" srcId="{133B5994-4317-419C-86DE-335867A9FFB0}" destId="{F2AC7F14-13AD-428F-819B-E1CF36AD45E5}" srcOrd="0" destOrd="0" presId="urn:microsoft.com/office/officeart/2005/8/layout/vList6"/>
    <dgm:cxn modelId="{834EE69E-338D-4AF1-8BF7-4E126A2C553A}" type="presParOf" srcId="{F2AC7F14-13AD-428F-819B-E1CF36AD45E5}" destId="{6189C755-DBE5-4191-814A-8C2C3E2BB953}" srcOrd="0" destOrd="0" presId="urn:microsoft.com/office/officeart/2005/8/layout/vList6"/>
    <dgm:cxn modelId="{E8EE2661-327C-444D-BA8C-40C9E47A1460}" type="presParOf" srcId="{6189C755-DBE5-4191-814A-8C2C3E2BB953}" destId="{D849939C-4572-4C2B-8629-F7B203638121}" srcOrd="0" destOrd="0" presId="urn:microsoft.com/office/officeart/2005/8/layout/vList6"/>
    <dgm:cxn modelId="{8CB8CF69-A59E-4DEC-B4DE-BD1746B68FC4}" type="presParOf" srcId="{6189C755-DBE5-4191-814A-8C2C3E2BB953}" destId="{63A5314E-3D9E-4B59-A843-3061AB1B7671}" srcOrd="1" destOrd="0" presId="urn:microsoft.com/office/officeart/2005/8/layout/vList6"/>
    <dgm:cxn modelId="{B2063E37-8C9A-4EC7-A5A2-F2699BB74251}" type="presParOf" srcId="{F2AC7F14-13AD-428F-819B-E1CF36AD45E5}" destId="{38CE1D65-96C6-4EA4-87EC-4481A6C8F04A}" srcOrd="1" destOrd="0" presId="urn:microsoft.com/office/officeart/2005/8/layout/vList6"/>
    <dgm:cxn modelId="{E9E17601-DF4D-44DC-BAF1-0FAE6DB110AF}" type="presParOf" srcId="{F2AC7F14-13AD-428F-819B-E1CF36AD45E5}" destId="{1F9EF41F-A920-462F-A983-6EC2EA80ED9B}" srcOrd="2" destOrd="0" presId="urn:microsoft.com/office/officeart/2005/8/layout/vList6"/>
    <dgm:cxn modelId="{8E7C0D7D-C4BB-4905-89F7-B8ED4A0B7B67}" type="presParOf" srcId="{1F9EF41F-A920-462F-A983-6EC2EA80ED9B}" destId="{EF5AD146-FD88-4249-A111-3F5CB853E2E6}" srcOrd="0" destOrd="0" presId="urn:microsoft.com/office/officeart/2005/8/layout/vList6"/>
    <dgm:cxn modelId="{003F2BC3-F021-40E9-BDA8-D340FE343042}" type="presParOf" srcId="{1F9EF41F-A920-462F-A983-6EC2EA80ED9B}" destId="{BC9B3672-30DA-4C38-A43D-7480525CD65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D0ABD5-1077-4B85-B22A-7A1B593F4E9E}"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s-ES"/>
        </a:p>
      </dgm:t>
    </dgm:pt>
    <dgm:pt modelId="{E62E88AE-3137-42A7-8642-B762496FB129}">
      <dgm:prSet phldrT="[Texto]" custT="1"/>
      <dgm:spPr>
        <a:solidFill>
          <a:schemeClr val="bg2"/>
        </a:solidFill>
        <a:ln>
          <a:solidFill>
            <a:schemeClr val="accent1"/>
          </a:solidFill>
        </a:ln>
      </dgm:spPr>
      <dgm:t>
        <a:bodyPr/>
        <a:lstStyle/>
        <a:p>
          <a:r>
            <a:rPr lang="es-ES" sz="4800" dirty="0"/>
            <a:t>INFRACIONES LEVES EN MATERIA DE RELACIONES LABORALES APLICADO AL TELETRABAJO</a:t>
          </a:r>
        </a:p>
      </dgm:t>
    </dgm:pt>
    <dgm:pt modelId="{79FAB1AA-C6FD-4959-AA59-1BB8D368CFC6}" type="parTrans" cxnId="{6F5AE815-F090-48ED-B1A1-7ECA00FFB30F}">
      <dgm:prSet/>
      <dgm:spPr/>
      <dgm:t>
        <a:bodyPr/>
        <a:lstStyle/>
        <a:p>
          <a:endParaRPr lang="es-ES"/>
        </a:p>
      </dgm:t>
    </dgm:pt>
    <dgm:pt modelId="{E4C51995-E384-450E-9945-28716CBACF1B}" type="sibTrans" cxnId="{6F5AE815-F090-48ED-B1A1-7ECA00FFB30F}">
      <dgm:prSet/>
      <dgm:spPr/>
      <dgm:t>
        <a:bodyPr/>
        <a:lstStyle/>
        <a:p>
          <a:endParaRPr lang="es-ES"/>
        </a:p>
      </dgm:t>
    </dgm:pt>
    <dgm:pt modelId="{D4900E56-68A1-42DC-AA84-69DD3D895255}">
      <dgm:prSet phldrT="[Texto]"/>
      <dgm:spPr/>
      <dgm:t>
        <a:bodyPr/>
        <a:lstStyle/>
        <a:p>
          <a:r>
            <a:rPr lang="es-ES" dirty="0"/>
            <a:t>Impedir la concurrencia del teletrabajador en las instalaciones del centro de trabajo para la realización de las actividades previstas en el artículo 13 de la Ley 31572.</a:t>
          </a:r>
        </a:p>
      </dgm:t>
    </dgm:pt>
    <dgm:pt modelId="{F77E6CE4-F7F5-4DF0-993F-590851808B9C}" type="parTrans" cxnId="{8A7DFA6E-9FC3-43D8-85A8-31080DFA57CF}">
      <dgm:prSet/>
      <dgm:spPr/>
      <dgm:t>
        <a:bodyPr/>
        <a:lstStyle/>
        <a:p>
          <a:endParaRPr lang="es-ES"/>
        </a:p>
      </dgm:t>
    </dgm:pt>
    <dgm:pt modelId="{5FF5EF3F-5DD9-4FED-96E4-79B1B396FD5E}" type="sibTrans" cxnId="{8A7DFA6E-9FC3-43D8-85A8-31080DFA57CF}">
      <dgm:prSet/>
      <dgm:spPr/>
      <dgm:t>
        <a:bodyPr/>
        <a:lstStyle/>
        <a:p>
          <a:endParaRPr lang="es-ES"/>
        </a:p>
      </dgm:t>
    </dgm:pt>
    <dgm:pt modelId="{8115D70C-1B87-4A7F-A698-237558954BB3}">
      <dgm:prSet/>
      <dgm:spPr/>
    </dgm:pt>
    <dgm:pt modelId="{7A49FE10-5D55-4DB4-B320-3F24E524883E}" type="parTrans" cxnId="{00116737-E2FF-4A2A-B939-7B123D0EF726}">
      <dgm:prSet/>
      <dgm:spPr/>
      <dgm:t>
        <a:bodyPr/>
        <a:lstStyle/>
        <a:p>
          <a:endParaRPr lang="es-ES"/>
        </a:p>
      </dgm:t>
    </dgm:pt>
    <dgm:pt modelId="{6AD6B21D-85BC-45CA-B240-72AD368ABD31}" type="sibTrans" cxnId="{00116737-E2FF-4A2A-B939-7B123D0EF726}">
      <dgm:prSet/>
      <dgm:spPr/>
      <dgm:t>
        <a:bodyPr/>
        <a:lstStyle/>
        <a:p>
          <a:endParaRPr lang="es-ES"/>
        </a:p>
      </dgm:t>
    </dgm:pt>
    <dgm:pt modelId="{0A526E3B-91A5-46D1-8FF0-27632428C6EE}">
      <dgm:prSet/>
      <dgm:spPr/>
    </dgm:pt>
    <dgm:pt modelId="{59518BB7-0D39-4D10-9117-10D21B6AC4C5}" type="parTrans" cxnId="{B9952486-0BB3-4FBB-ADA5-260B33ABD4EB}">
      <dgm:prSet/>
      <dgm:spPr/>
      <dgm:t>
        <a:bodyPr/>
        <a:lstStyle/>
        <a:p>
          <a:endParaRPr lang="es-ES"/>
        </a:p>
      </dgm:t>
    </dgm:pt>
    <dgm:pt modelId="{20C239CB-1A9D-412B-AA72-1EEEB1CC0D13}" type="sibTrans" cxnId="{B9952486-0BB3-4FBB-ADA5-260B33ABD4EB}">
      <dgm:prSet/>
      <dgm:spPr/>
      <dgm:t>
        <a:bodyPr/>
        <a:lstStyle/>
        <a:p>
          <a:endParaRPr lang="es-ES"/>
        </a:p>
      </dgm:t>
    </dgm:pt>
    <dgm:pt modelId="{D5A213E4-AF0C-4B10-9CC6-14E7B35C3FEA}">
      <dgm:prSet phldrT="[Texto]"/>
      <dgm:spPr/>
    </dgm:pt>
    <dgm:pt modelId="{85F9C29F-4FB3-4810-B0A3-E411622E5E08}" type="parTrans" cxnId="{CC1E8B86-753A-48ED-B248-1A0242783F1F}">
      <dgm:prSet/>
      <dgm:spPr/>
    </dgm:pt>
    <dgm:pt modelId="{626C21A0-CC90-4E61-9E22-5FB7E5A8B67A}" type="sibTrans" cxnId="{CC1E8B86-753A-48ED-B248-1A0242783F1F}">
      <dgm:prSet/>
      <dgm:spPr/>
    </dgm:pt>
    <dgm:pt modelId="{86708815-CA8E-4A4E-A92D-BB670E3CAAE0}">
      <dgm:prSet phldrT="[Texto]"/>
      <dgm:spPr/>
      <dgm:t>
        <a:bodyPr/>
        <a:lstStyle/>
        <a:p>
          <a:r>
            <a:rPr lang="es-ES" dirty="0"/>
            <a:t>No consignar los datos mínimos requeridos en el contrato de trabajo o en el acuerdo del cambio de modalidad de prestación de labores, de conformidad al artículo 12 de la Ley </a:t>
          </a:r>
          <a:r>
            <a:rPr lang="es-ES" dirty="0" err="1"/>
            <a:t>N°</a:t>
          </a:r>
          <a:r>
            <a:rPr lang="es-ES" dirty="0"/>
            <a:t> 31572.</a:t>
          </a:r>
        </a:p>
      </dgm:t>
    </dgm:pt>
    <dgm:pt modelId="{1F1AD43F-EB1C-4C68-BF83-E82B1F76BBC4}" type="parTrans" cxnId="{745757F6-A8A0-4379-99D5-BD2CA7B504EC}">
      <dgm:prSet/>
      <dgm:spPr/>
    </dgm:pt>
    <dgm:pt modelId="{35F0D215-B16D-4A07-95E7-6179004910FC}" type="sibTrans" cxnId="{745757F6-A8A0-4379-99D5-BD2CA7B504EC}">
      <dgm:prSet/>
      <dgm:spPr/>
    </dgm:pt>
    <dgm:pt modelId="{55A5171C-83AA-41EC-8D86-4F70CFD4EB2C}" type="pres">
      <dgm:prSet presAssocID="{00D0ABD5-1077-4B85-B22A-7A1B593F4E9E}" presName="composite" presStyleCnt="0">
        <dgm:presLayoutVars>
          <dgm:chMax val="1"/>
          <dgm:dir/>
          <dgm:resizeHandles val="exact"/>
        </dgm:presLayoutVars>
      </dgm:prSet>
      <dgm:spPr/>
    </dgm:pt>
    <dgm:pt modelId="{26FDCAF0-78B2-4DAD-A89E-0D364190AF52}" type="pres">
      <dgm:prSet presAssocID="{E62E88AE-3137-42A7-8642-B762496FB129}" presName="roof" presStyleLbl="dkBgShp" presStyleIdx="0" presStyleCnt="2"/>
      <dgm:spPr/>
    </dgm:pt>
    <dgm:pt modelId="{826C02B8-DB9C-4A03-B8BA-BAA2404EDF83}" type="pres">
      <dgm:prSet presAssocID="{E62E88AE-3137-42A7-8642-B762496FB129}" presName="pillars" presStyleCnt="0"/>
      <dgm:spPr/>
    </dgm:pt>
    <dgm:pt modelId="{5FF52648-9D76-4570-9C8A-1EF6EA5D9441}" type="pres">
      <dgm:prSet presAssocID="{E62E88AE-3137-42A7-8642-B762496FB129}" presName="pillar1" presStyleLbl="node1" presStyleIdx="0" presStyleCnt="2">
        <dgm:presLayoutVars>
          <dgm:bulletEnabled val="1"/>
        </dgm:presLayoutVars>
      </dgm:prSet>
      <dgm:spPr/>
    </dgm:pt>
    <dgm:pt modelId="{40E90FAC-3F84-481D-9884-4AB758421798}" type="pres">
      <dgm:prSet presAssocID="{86708815-CA8E-4A4E-A92D-BB670E3CAAE0}" presName="pillarX" presStyleLbl="node1" presStyleIdx="1" presStyleCnt="2">
        <dgm:presLayoutVars>
          <dgm:bulletEnabled val="1"/>
        </dgm:presLayoutVars>
      </dgm:prSet>
      <dgm:spPr/>
    </dgm:pt>
    <dgm:pt modelId="{C5516E29-3DF0-42B4-8D3A-FC9E5AB5F524}" type="pres">
      <dgm:prSet presAssocID="{E62E88AE-3137-42A7-8642-B762496FB129}" presName="base" presStyleLbl="dkBgShp" presStyleIdx="1" presStyleCnt="2" custLinFactNeighborX="-252"/>
      <dgm:spPr>
        <a:solidFill>
          <a:schemeClr val="accent1"/>
        </a:solidFill>
      </dgm:spPr>
    </dgm:pt>
  </dgm:ptLst>
  <dgm:cxnLst>
    <dgm:cxn modelId="{6F5AE815-F090-48ED-B1A1-7ECA00FFB30F}" srcId="{00D0ABD5-1077-4B85-B22A-7A1B593F4E9E}" destId="{E62E88AE-3137-42A7-8642-B762496FB129}" srcOrd="0" destOrd="0" parTransId="{79FAB1AA-C6FD-4959-AA59-1BB8D368CFC6}" sibTransId="{E4C51995-E384-450E-9945-28716CBACF1B}"/>
    <dgm:cxn modelId="{00116737-E2FF-4A2A-B939-7B123D0EF726}" srcId="{D5A213E4-AF0C-4B10-9CC6-14E7B35C3FEA}" destId="{8115D70C-1B87-4A7F-A698-237558954BB3}" srcOrd="0" destOrd="0" parTransId="{7A49FE10-5D55-4DB4-B320-3F24E524883E}" sibTransId="{6AD6B21D-85BC-45CA-B240-72AD368ABD31}"/>
    <dgm:cxn modelId="{C58EE464-B8E4-495D-9824-BB237ECB33B3}" type="presOf" srcId="{D4900E56-68A1-42DC-AA84-69DD3D895255}" destId="{5FF52648-9D76-4570-9C8A-1EF6EA5D9441}" srcOrd="0" destOrd="0" presId="urn:microsoft.com/office/officeart/2005/8/layout/hList3"/>
    <dgm:cxn modelId="{8A7DFA6E-9FC3-43D8-85A8-31080DFA57CF}" srcId="{E62E88AE-3137-42A7-8642-B762496FB129}" destId="{D4900E56-68A1-42DC-AA84-69DD3D895255}" srcOrd="0" destOrd="0" parTransId="{F77E6CE4-F7F5-4DF0-993F-590851808B9C}" sibTransId="{5FF5EF3F-5DD9-4FED-96E4-79B1B396FD5E}"/>
    <dgm:cxn modelId="{B9952486-0BB3-4FBB-ADA5-260B33ABD4EB}" srcId="{D5A213E4-AF0C-4B10-9CC6-14E7B35C3FEA}" destId="{0A526E3B-91A5-46D1-8FF0-27632428C6EE}" srcOrd="1" destOrd="0" parTransId="{59518BB7-0D39-4D10-9117-10D21B6AC4C5}" sibTransId="{20C239CB-1A9D-412B-AA72-1EEEB1CC0D13}"/>
    <dgm:cxn modelId="{CC1E8B86-753A-48ED-B248-1A0242783F1F}" srcId="{00D0ABD5-1077-4B85-B22A-7A1B593F4E9E}" destId="{D5A213E4-AF0C-4B10-9CC6-14E7B35C3FEA}" srcOrd="1" destOrd="0" parTransId="{85F9C29F-4FB3-4810-B0A3-E411622E5E08}" sibTransId="{626C21A0-CC90-4E61-9E22-5FB7E5A8B67A}"/>
    <dgm:cxn modelId="{E07F4B8E-349B-438D-ADDF-76B25A2E1BF8}" type="presOf" srcId="{E62E88AE-3137-42A7-8642-B762496FB129}" destId="{26FDCAF0-78B2-4DAD-A89E-0D364190AF52}" srcOrd="0" destOrd="0" presId="urn:microsoft.com/office/officeart/2005/8/layout/hList3"/>
    <dgm:cxn modelId="{959392C0-5813-4AB9-A5BA-56A136C617E6}" type="presOf" srcId="{86708815-CA8E-4A4E-A92D-BB670E3CAAE0}" destId="{40E90FAC-3F84-481D-9884-4AB758421798}" srcOrd="0" destOrd="0" presId="urn:microsoft.com/office/officeart/2005/8/layout/hList3"/>
    <dgm:cxn modelId="{D1BCE3C1-3B90-4D38-A0A3-69BD9FCC0939}" type="presOf" srcId="{00D0ABD5-1077-4B85-B22A-7A1B593F4E9E}" destId="{55A5171C-83AA-41EC-8D86-4F70CFD4EB2C}" srcOrd="0" destOrd="0" presId="urn:microsoft.com/office/officeart/2005/8/layout/hList3"/>
    <dgm:cxn modelId="{745757F6-A8A0-4379-99D5-BD2CA7B504EC}" srcId="{E62E88AE-3137-42A7-8642-B762496FB129}" destId="{86708815-CA8E-4A4E-A92D-BB670E3CAAE0}" srcOrd="1" destOrd="0" parTransId="{1F1AD43F-EB1C-4C68-BF83-E82B1F76BBC4}" sibTransId="{35F0D215-B16D-4A07-95E7-6179004910FC}"/>
    <dgm:cxn modelId="{7A6A5FFB-E697-4777-B88A-4C8C1E8FF09E}" type="presParOf" srcId="{55A5171C-83AA-41EC-8D86-4F70CFD4EB2C}" destId="{26FDCAF0-78B2-4DAD-A89E-0D364190AF52}" srcOrd="0" destOrd="0" presId="urn:microsoft.com/office/officeart/2005/8/layout/hList3"/>
    <dgm:cxn modelId="{A7BD499E-58AD-4F80-97EE-3B60203B29A7}" type="presParOf" srcId="{55A5171C-83AA-41EC-8D86-4F70CFD4EB2C}" destId="{826C02B8-DB9C-4A03-B8BA-BAA2404EDF83}" srcOrd="1" destOrd="0" presId="urn:microsoft.com/office/officeart/2005/8/layout/hList3"/>
    <dgm:cxn modelId="{3222225A-E905-42E8-AB0C-B2371B19E85A}" type="presParOf" srcId="{826C02B8-DB9C-4A03-B8BA-BAA2404EDF83}" destId="{5FF52648-9D76-4570-9C8A-1EF6EA5D9441}" srcOrd="0" destOrd="0" presId="urn:microsoft.com/office/officeart/2005/8/layout/hList3"/>
    <dgm:cxn modelId="{A1980750-6C78-4C78-A016-9A981E424C23}" type="presParOf" srcId="{826C02B8-DB9C-4A03-B8BA-BAA2404EDF83}" destId="{40E90FAC-3F84-481D-9884-4AB758421798}" srcOrd="1" destOrd="0" presId="urn:microsoft.com/office/officeart/2005/8/layout/hList3"/>
    <dgm:cxn modelId="{803452B0-335A-4762-A705-57B24202CC1C}" type="presParOf" srcId="{55A5171C-83AA-41EC-8D86-4F70CFD4EB2C}" destId="{C5516E29-3DF0-42B4-8D3A-FC9E5AB5F52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D0ABD5-1077-4B85-B22A-7A1B593F4E9E}"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s-ES"/>
        </a:p>
      </dgm:t>
    </dgm:pt>
    <dgm:pt modelId="{E62E88AE-3137-42A7-8642-B762496FB129}">
      <dgm:prSet phldrT="[Texto]" custT="1"/>
      <dgm:spPr>
        <a:solidFill>
          <a:schemeClr val="bg2"/>
        </a:solidFill>
        <a:ln>
          <a:solidFill>
            <a:schemeClr val="accent1"/>
          </a:solidFill>
        </a:ln>
      </dgm:spPr>
      <dgm:t>
        <a:bodyPr/>
        <a:lstStyle/>
        <a:p>
          <a:r>
            <a:rPr lang="es-ES" sz="4800" dirty="0"/>
            <a:t>INFRACIONES GRAVES EN MATERIA DE RELACIONES LABORALES APLICADO AL TELETRABAJO</a:t>
          </a:r>
        </a:p>
      </dgm:t>
    </dgm:pt>
    <dgm:pt modelId="{79FAB1AA-C6FD-4959-AA59-1BB8D368CFC6}" type="parTrans" cxnId="{6F5AE815-F090-48ED-B1A1-7ECA00FFB30F}">
      <dgm:prSet/>
      <dgm:spPr/>
      <dgm:t>
        <a:bodyPr/>
        <a:lstStyle/>
        <a:p>
          <a:endParaRPr lang="es-ES"/>
        </a:p>
      </dgm:t>
    </dgm:pt>
    <dgm:pt modelId="{E4C51995-E384-450E-9945-28716CBACF1B}" type="sibTrans" cxnId="{6F5AE815-F090-48ED-B1A1-7ECA00FFB30F}">
      <dgm:prSet/>
      <dgm:spPr/>
      <dgm:t>
        <a:bodyPr/>
        <a:lstStyle/>
        <a:p>
          <a:endParaRPr lang="es-ES"/>
        </a:p>
      </dgm:t>
    </dgm:pt>
    <dgm:pt modelId="{D4900E56-68A1-42DC-AA84-69DD3D895255}">
      <dgm:prSet phldrT="[Texto]"/>
      <dgm:spPr/>
      <dgm:t>
        <a:bodyPr/>
        <a:lstStyle/>
        <a:p>
          <a:r>
            <a:rPr lang="es-PE" dirty="0"/>
            <a:t>Aplicar el cambio de modalidad del/de la trabajador/a convencional a la de teletrabajo o viceversa sin su consentimiento, exceptuándose aquellos cambios unilaterales realizados en uso de su facultad de directriz prevista en el numeral 9.4 del artículo 9 y las situaciones especiales establecidas en el artículo 17 de la Ley </a:t>
          </a:r>
          <a:r>
            <a:rPr lang="es-PE" dirty="0" err="1"/>
            <a:t>N°</a:t>
          </a:r>
          <a:r>
            <a:rPr lang="es-PE" dirty="0"/>
            <a:t> 31572, Ley del Teletrabajo.</a:t>
          </a:r>
          <a:endParaRPr lang="es-ES" dirty="0"/>
        </a:p>
      </dgm:t>
    </dgm:pt>
    <dgm:pt modelId="{F77E6CE4-F7F5-4DF0-993F-590851808B9C}" type="parTrans" cxnId="{8A7DFA6E-9FC3-43D8-85A8-31080DFA57CF}">
      <dgm:prSet/>
      <dgm:spPr/>
      <dgm:t>
        <a:bodyPr/>
        <a:lstStyle/>
        <a:p>
          <a:endParaRPr lang="es-ES"/>
        </a:p>
      </dgm:t>
    </dgm:pt>
    <dgm:pt modelId="{5FF5EF3F-5DD9-4FED-96E4-79B1B396FD5E}" type="sibTrans" cxnId="{8A7DFA6E-9FC3-43D8-85A8-31080DFA57CF}">
      <dgm:prSet/>
      <dgm:spPr/>
      <dgm:t>
        <a:bodyPr/>
        <a:lstStyle/>
        <a:p>
          <a:endParaRPr lang="es-ES"/>
        </a:p>
      </dgm:t>
    </dgm:pt>
    <dgm:pt modelId="{8115D70C-1B87-4A7F-A698-237558954BB3}">
      <dgm:prSet/>
      <dgm:spPr/>
    </dgm:pt>
    <dgm:pt modelId="{7A49FE10-5D55-4DB4-B320-3F24E524883E}" type="parTrans" cxnId="{00116737-E2FF-4A2A-B939-7B123D0EF726}">
      <dgm:prSet/>
      <dgm:spPr/>
      <dgm:t>
        <a:bodyPr/>
        <a:lstStyle/>
        <a:p>
          <a:endParaRPr lang="es-ES"/>
        </a:p>
      </dgm:t>
    </dgm:pt>
    <dgm:pt modelId="{6AD6B21D-85BC-45CA-B240-72AD368ABD31}" type="sibTrans" cxnId="{00116737-E2FF-4A2A-B939-7B123D0EF726}">
      <dgm:prSet/>
      <dgm:spPr/>
      <dgm:t>
        <a:bodyPr/>
        <a:lstStyle/>
        <a:p>
          <a:endParaRPr lang="es-ES"/>
        </a:p>
      </dgm:t>
    </dgm:pt>
    <dgm:pt modelId="{0A526E3B-91A5-46D1-8FF0-27632428C6EE}">
      <dgm:prSet/>
      <dgm:spPr/>
    </dgm:pt>
    <dgm:pt modelId="{59518BB7-0D39-4D10-9117-10D21B6AC4C5}" type="parTrans" cxnId="{B9952486-0BB3-4FBB-ADA5-260B33ABD4EB}">
      <dgm:prSet/>
      <dgm:spPr/>
      <dgm:t>
        <a:bodyPr/>
        <a:lstStyle/>
        <a:p>
          <a:endParaRPr lang="es-ES"/>
        </a:p>
      </dgm:t>
    </dgm:pt>
    <dgm:pt modelId="{20C239CB-1A9D-412B-AA72-1EEEB1CC0D13}" type="sibTrans" cxnId="{B9952486-0BB3-4FBB-ADA5-260B33ABD4EB}">
      <dgm:prSet/>
      <dgm:spPr/>
      <dgm:t>
        <a:bodyPr/>
        <a:lstStyle/>
        <a:p>
          <a:endParaRPr lang="es-ES"/>
        </a:p>
      </dgm:t>
    </dgm:pt>
    <dgm:pt modelId="{D5A213E4-AF0C-4B10-9CC6-14E7B35C3FEA}">
      <dgm:prSet phldrT="[Texto]"/>
      <dgm:spPr/>
    </dgm:pt>
    <dgm:pt modelId="{85F9C29F-4FB3-4810-B0A3-E411622E5E08}" type="parTrans" cxnId="{CC1E8B86-753A-48ED-B248-1A0242783F1F}">
      <dgm:prSet/>
      <dgm:spPr/>
      <dgm:t>
        <a:bodyPr/>
        <a:lstStyle/>
        <a:p>
          <a:endParaRPr lang="es-PE"/>
        </a:p>
      </dgm:t>
    </dgm:pt>
    <dgm:pt modelId="{626C21A0-CC90-4E61-9E22-5FB7E5A8B67A}" type="sibTrans" cxnId="{CC1E8B86-753A-48ED-B248-1A0242783F1F}">
      <dgm:prSet/>
      <dgm:spPr/>
      <dgm:t>
        <a:bodyPr/>
        <a:lstStyle/>
        <a:p>
          <a:endParaRPr lang="es-PE"/>
        </a:p>
      </dgm:t>
    </dgm:pt>
    <dgm:pt modelId="{86708815-CA8E-4A4E-A92D-BB670E3CAAE0}">
      <dgm:prSet phldrT="[Texto]"/>
      <dgm:spPr/>
      <dgm:t>
        <a:bodyPr/>
        <a:lstStyle/>
        <a:p>
          <a:r>
            <a:rPr lang="es-PE" dirty="0"/>
            <a:t>No cumplir con el pago oportuno de la compensación por las condiciones de trabajo asumidas por el/la teletrabajador/a en los casos que corresponda</a:t>
          </a:r>
          <a:r>
            <a:rPr lang="es-ES" dirty="0"/>
            <a:t>.</a:t>
          </a:r>
        </a:p>
      </dgm:t>
    </dgm:pt>
    <dgm:pt modelId="{1F1AD43F-EB1C-4C68-BF83-E82B1F76BBC4}" type="parTrans" cxnId="{745757F6-A8A0-4379-99D5-BD2CA7B504EC}">
      <dgm:prSet/>
      <dgm:spPr/>
      <dgm:t>
        <a:bodyPr/>
        <a:lstStyle/>
        <a:p>
          <a:endParaRPr lang="es-PE"/>
        </a:p>
      </dgm:t>
    </dgm:pt>
    <dgm:pt modelId="{35F0D215-B16D-4A07-95E7-6179004910FC}" type="sibTrans" cxnId="{745757F6-A8A0-4379-99D5-BD2CA7B504EC}">
      <dgm:prSet/>
      <dgm:spPr/>
      <dgm:t>
        <a:bodyPr/>
        <a:lstStyle/>
        <a:p>
          <a:endParaRPr lang="es-PE"/>
        </a:p>
      </dgm:t>
    </dgm:pt>
    <dgm:pt modelId="{55A5171C-83AA-41EC-8D86-4F70CFD4EB2C}" type="pres">
      <dgm:prSet presAssocID="{00D0ABD5-1077-4B85-B22A-7A1B593F4E9E}" presName="composite" presStyleCnt="0">
        <dgm:presLayoutVars>
          <dgm:chMax val="1"/>
          <dgm:dir/>
          <dgm:resizeHandles val="exact"/>
        </dgm:presLayoutVars>
      </dgm:prSet>
      <dgm:spPr/>
    </dgm:pt>
    <dgm:pt modelId="{26FDCAF0-78B2-4DAD-A89E-0D364190AF52}" type="pres">
      <dgm:prSet presAssocID="{E62E88AE-3137-42A7-8642-B762496FB129}" presName="roof" presStyleLbl="dkBgShp" presStyleIdx="0" presStyleCnt="2"/>
      <dgm:spPr/>
    </dgm:pt>
    <dgm:pt modelId="{826C02B8-DB9C-4A03-B8BA-BAA2404EDF83}" type="pres">
      <dgm:prSet presAssocID="{E62E88AE-3137-42A7-8642-B762496FB129}" presName="pillars" presStyleCnt="0"/>
      <dgm:spPr/>
    </dgm:pt>
    <dgm:pt modelId="{5FF52648-9D76-4570-9C8A-1EF6EA5D9441}" type="pres">
      <dgm:prSet presAssocID="{E62E88AE-3137-42A7-8642-B762496FB129}" presName="pillar1" presStyleLbl="node1" presStyleIdx="0" presStyleCnt="2">
        <dgm:presLayoutVars>
          <dgm:bulletEnabled val="1"/>
        </dgm:presLayoutVars>
      </dgm:prSet>
      <dgm:spPr/>
    </dgm:pt>
    <dgm:pt modelId="{40E90FAC-3F84-481D-9884-4AB758421798}" type="pres">
      <dgm:prSet presAssocID="{86708815-CA8E-4A4E-A92D-BB670E3CAAE0}" presName="pillarX" presStyleLbl="node1" presStyleIdx="1" presStyleCnt="2">
        <dgm:presLayoutVars>
          <dgm:bulletEnabled val="1"/>
        </dgm:presLayoutVars>
      </dgm:prSet>
      <dgm:spPr/>
    </dgm:pt>
    <dgm:pt modelId="{C5516E29-3DF0-42B4-8D3A-FC9E5AB5F524}" type="pres">
      <dgm:prSet presAssocID="{E62E88AE-3137-42A7-8642-B762496FB129}" presName="base" presStyleLbl="dkBgShp" presStyleIdx="1" presStyleCnt="2" custLinFactNeighborX="-252"/>
      <dgm:spPr>
        <a:solidFill>
          <a:schemeClr val="accent1"/>
        </a:solidFill>
      </dgm:spPr>
    </dgm:pt>
  </dgm:ptLst>
  <dgm:cxnLst>
    <dgm:cxn modelId="{6F5AE815-F090-48ED-B1A1-7ECA00FFB30F}" srcId="{00D0ABD5-1077-4B85-B22A-7A1B593F4E9E}" destId="{E62E88AE-3137-42A7-8642-B762496FB129}" srcOrd="0" destOrd="0" parTransId="{79FAB1AA-C6FD-4959-AA59-1BB8D368CFC6}" sibTransId="{E4C51995-E384-450E-9945-28716CBACF1B}"/>
    <dgm:cxn modelId="{00116737-E2FF-4A2A-B939-7B123D0EF726}" srcId="{D5A213E4-AF0C-4B10-9CC6-14E7B35C3FEA}" destId="{8115D70C-1B87-4A7F-A698-237558954BB3}" srcOrd="0" destOrd="0" parTransId="{7A49FE10-5D55-4DB4-B320-3F24E524883E}" sibTransId="{6AD6B21D-85BC-45CA-B240-72AD368ABD31}"/>
    <dgm:cxn modelId="{C58EE464-B8E4-495D-9824-BB237ECB33B3}" type="presOf" srcId="{D4900E56-68A1-42DC-AA84-69DD3D895255}" destId="{5FF52648-9D76-4570-9C8A-1EF6EA5D9441}" srcOrd="0" destOrd="0" presId="urn:microsoft.com/office/officeart/2005/8/layout/hList3"/>
    <dgm:cxn modelId="{8A7DFA6E-9FC3-43D8-85A8-31080DFA57CF}" srcId="{E62E88AE-3137-42A7-8642-B762496FB129}" destId="{D4900E56-68A1-42DC-AA84-69DD3D895255}" srcOrd="0" destOrd="0" parTransId="{F77E6CE4-F7F5-4DF0-993F-590851808B9C}" sibTransId="{5FF5EF3F-5DD9-4FED-96E4-79B1B396FD5E}"/>
    <dgm:cxn modelId="{B9952486-0BB3-4FBB-ADA5-260B33ABD4EB}" srcId="{D5A213E4-AF0C-4B10-9CC6-14E7B35C3FEA}" destId="{0A526E3B-91A5-46D1-8FF0-27632428C6EE}" srcOrd="1" destOrd="0" parTransId="{59518BB7-0D39-4D10-9117-10D21B6AC4C5}" sibTransId="{20C239CB-1A9D-412B-AA72-1EEEB1CC0D13}"/>
    <dgm:cxn modelId="{CC1E8B86-753A-48ED-B248-1A0242783F1F}" srcId="{00D0ABD5-1077-4B85-B22A-7A1B593F4E9E}" destId="{D5A213E4-AF0C-4B10-9CC6-14E7B35C3FEA}" srcOrd="1" destOrd="0" parTransId="{85F9C29F-4FB3-4810-B0A3-E411622E5E08}" sibTransId="{626C21A0-CC90-4E61-9E22-5FB7E5A8B67A}"/>
    <dgm:cxn modelId="{E07F4B8E-349B-438D-ADDF-76B25A2E1BF8}" type="presOf" srcId="{E62E88AE-3137-42A7-8642-B762496FB129}" destId="{26FDCAF0-78B2-4DAD-A89E-0D364190AF52}" srcOrd="0" destOrd="0" presId="urn:microsoft.com/office/officeart/2005/8/layout/hList3"/>
    <dgm:cxn modelId="{959392C0-5813-4AB9-A5BA-56A136C617E6}" type="presOf" srcId="{86708815-CA8E-4A4E-A92D-BB670E3CAAE0}" destId="{40E90FAC-3F84-481D-9884-4AB758421798}" srcOrd="0" destOrd="0" presId="urn:microsoft.com/office/officeart/2005/8/layout/hList3"/>
    <dgm:cxn modelId="{D1BCE3C1-3B90-4D38-A0A3-69BD9FCC0939}" type="presOf" srcId="{00D0ABD5-1077-4B85-B22A-7A1B593F4E9E}" destId="{55A5171C-83AA-41EC-8D86-4F70CFD4EB2C}" srcOrd="0" destOrd="0" presId="urn:microsoft.com/office/officeart/2005/8/layout/hList3"/>
    <dgm:cxn modelId="{745757F6-A8A0-4379-99D5-BD2CA7B504EC}" srcId="{E62E88AE-3137-42A7-8642-B762496FB129}" destId="{86708815-CA8E-4A4E-A92D-BB670E3CAAE0}" srcOrd="1" destOrd="0" parTransId="{1F1AD43F-EB1C-4C68-BF83-E82B1F76BBC4}" sibTransId="{35F0D215-B16D-4A07-95E7-6179004910FC}"/>
    <dgm:cxn modelId="{7A6A5FFB-E697-4777-B88A-4C8C1E8FF09E}" type="presParOf" srcId="{55A5171C-83AA-41EC-8D86-4F70CFD4EB2C}" destId="{26FDCAF0-78B2-4DAD-A89E-0D364190AF52}" srcOrd="0" destOrd="0" presId="urn:microsoft.com/office/officeart/2005/8/layout/hList3"/>
    <dgm:cxn modelId="{A7BD499E-58AD-4F80-97EE-3B60203B29A7}" type="presParOf" srcId="{55A5171C-83AA-41EC-8D86-4F70CFD4EB2C}" destId="{826C02B8-DB9C-4A03-B8BA-BAA2404EDF83}" srcOrd="1" destOrd="0" presId="urn:microsoft.com/office/officeart/2005/8/layout/hList3"/>
    <dgm:cxn modelId="{3222225A-E905-42E8-AB0C-B2371B19E85A}" type="presParOf" srcId="{826C02B8-DB9C-4A03-B8BA-BAA2404EDF83}" destId="{5FF52648-9D76-4570-9C8A-1EF6EA5D9441}" srcOrd="0" destOrd="0" presId="urn:microsoft.com/office/officeart/2005/8/layout/hList3"/>
    <dgm:cxn modelId="{A1980750-6C78-4C78-A016-9A981E424C23}" type="presParOf" srcId="{826C02B8-DB9C-4A03-B8BA-BAA2404EDF83}" destId="{40E90FAC-3F84-481D-9884-4AB758421798}" srcOrd="1" destOrd="0" presId="urn:microsoft.com/office/officeart/2005/8/layout/hList3"/>
    <dgm:cxn modelId="{803452B0-335A-4762-A705-57B24202CC1C}" type="presParOf" srcId="{55A5171C-83AA-41EC-8D86-4F70CFD4EB2C}" destId="{C5516E29-3DF0-42B4-8D3A-FC9E5AB5F52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E5E5F-46D0-4DAB-BB13-9CAC03940162}">
      <dsp:nvSpPr>
        <dsp:cNvPr id="0" name=""/>
        <dsp:cNvSpPr/>
      </dsp:nvSpPr>
      <dsp:spPr>
        <a:xfrm>
          <a:off x="0" y="126752"/>
          <a:ext cx="10526750" cy="4210700"/>
        </a:xfrm>
        <a:prstGeom prst="leftRightRibb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91C51-950D-40A5-BB1A-F708EDFB308E}">
      <dsp:nvSpPr>
        <dsp:cNvPr id="0" name=""/>
        <dsp:cNvSpPr/>
      </dsp:nvSpPr>
      <dsp:spPr>
        <a:xfrm>
          <a:off x="1263210" y="863624"/>
          <a:ext cx="3473827" cy="206324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es-ES" sz="2500" b="0" kern="1200" dirty="0"/>
            <a:t>DECRETO SUPREMO QUE APRUEBA EL REGLAMENTO DE LA LEY </a:t>
          </a:r>
          <a:r>
            <a:rPr lang="es-ES" sz="2500" b="0" kern="1200" dirty="0" err="1"/>
            <a:t>N°</a:t>
          </a:r>
          <a:r>
            <a:rPr lang="es-ES" sz="2500" b="0" kern="1200" dirty="0"/>
            <a:t> 30036, LEY QUE REGULA EL TELETRABAJO </a:t>
          </a:r>
          <a:br>
            <a:rPr lang="es-ES" sz="2500" b="0" kern="1200" dirty="0"/>
          </a:br>
          <a:r>
            <a:rPr lang="es-ES" sz="2500" b="0" kern="1200" dirty="0"/>
            <a:t>D.S. 017-2015-TR</a:t>
          </a:r>
          <a:endParaRPr lang="es-PE" sz="2500" b="0" kern="1200" dirty="0"/>
        </a:p>
      </dsp:txBody>
      <dsp:txXfrm>
        <a:off x="1263210" y="863624"/>
        <a:ext cx="3473827" cy="2063243"/>
      </dsp:txXfrm>
    </dsp:sp>
    <dsp:sp modelId="{5E45E4E3-6188-4ED0-9979-4C604995F3D7}">
      <dsp:nvSpPr>
        <dsp:cNvPr id="0" name=""/>
        <dsp:cNvSpPr/>
      </dsp:nvSpPr>
      <dsp:spPr>
        <a:xfrm>
          <a:off x="5263375" y="1537336"/>
          <a:ext cx="4105432" cy="206324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DECRETO SUPREMO QUE APRUEBA EL REGLAMENTO DE LA LEY </a:t>
          </a:r>
          <a:r>
            <a:rPr lang="es-ES" sz="2500" kern="1200" dirty="0" err="1"/>
            <a:t>N°</a:t>
          </a:r>
          <a:r>
            <a:rPr lang="es-ES" sz="2500" kern="1200" dirty="0"/>
            <a:t> 31572, LEY DEL TELETRABAJO. D.S. 002-2023-TR</a:t>
          </a:r>
          <a:endParaRPr lang="es-PE" sz="2500" kern="1200" dirty="0"/>
        </a:p>
      </dsp:txBody>
      <dsp:txXfrm>
        <a:off x="5263375" y="1537336"/>
        <a:ext cx="4105432" cy="20632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F5FBC-8957-4A93-A30A-2657FEAE0BE7}">
      <dsp:nvSpPr>
        <dsp:cNvPr id="0" name=""/>
        <dsp:cNvSpPr/>
      </dsp:nvSpPr>
      <dsp:spPr>
        <a:xfrm>
          <a:off x="3376368" y="1571165"/>
          <a:ext cx="744320" cy="91440"/>
        </a:xfrm>
        <a:custGeom>
          <a:avLst/>
          <a:gdLst/>
          <a:ahLst/>
          <a:cxnLst/>
          <a:rect l="0" t="0" r="0" b="0"/>
          <a:pathLst>
            <a:path>
              <a:moveTo>
                <a:pt x="0" y="45720"/>
              </a:moveTo>
              <a:lnTo>
                <a:pt x="74432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729155" y="1613010"/>
        <a:ext cx="38746" cy="7749"/>
      </dsp:txXfrm>
    </dsp:sp>
    <dsp:sp modelId="{ADC78412-1CD3-4165-9D29-882713ED6FAF}">
      <dsp:nvSpPr>
        <dsp:cNvPr id="0" name=""/>
        <dsp:cNvSpPr/>
      </dsp:nvSpPr>
      <dsp:spPr>
        <a:xfrm>
          <a:off x="8950" y="606119"/>
          <a:ext cx="3369217" cy="20215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E" sz="1400" kern="1200" dirty="0"/>
            <a:t>No cumplir con las obligaciones referidas a la provisión y mantenimiento de equipos, el servicio de acceso a internet u otra condición de trabajo necesaria para el desempeño laboral del/de la teletrabajador/a</a:t>
          </a:r>
        </a:p>
      </dsp:txBody>
      <dsp:txXfrm>
        <a:off x="8950" y="606119"/>
        <a:ext cx="3369217" cy="2021530"/>
      </dsp:txXfrm>
    </dsp:sp>
    <dsp:sp modelId="{DC9AD431-465A-4BC1-BA4A-9C840EBE2402}">
      <dsp:nvSpPr>
        <dsp:cNvPr id="0" name=""/>
        <dsp:cNvSpPr/>
      </dsp:nvSpPr>
      <dsp:spPr>
        <a:xfrm>
          <a:off x="7520506" y="1571165"/>
          <a:ext cx="744320" cy="91440"/>
        </a:xfrm>
        <a:custGeom>
          <a:avLst/>
          <a:gdLst/>
          <a:ahLst/>
          <a:cxnLst/>
          <a:rect l="0" t="0" r="0" b="0"/>
          <a:pathLst>
            <a:path>
              <a:moveTo>
                <a:pt x="0" y="45720"/>
              </a:moveTo>
              <a:lnTo>
                <a:pt x="74432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7873293" y="1613010"/>
        <a:ext cx="38746" cy="7749"/>
      </dsp:txXfrm>
    </dsp:sp>
    <dsp:sp modelId="{4AB1AD98-757D-40F4-B62F-FA4CB4F0DBC8}">
      <dsp:nvSpPr>
        <dsp:cNvPr id="0" name=""/>
        <dsp:cNvSpPr/>
      </dsp:nvSpPr>
      <dsp:spPr>
        <a:xfrm>
          <a:off x="4153088" y="606119"/>
          <a:ext cx="3369217" cy="20215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E" sz="1400" kern="1200" dirty="0"/>
            <a:t>No cumplir con otorgar al/a la teletrabajador/a los mismos beneficios y/o derechos regulados por ley, reglamento, convenio colectivo o cualquier otra norma que hayan sido establecidos para los/ las trabajadores/as que laboren bajo la modalidad presencial, con excepción de aquellas obligaciones meramente formales o documentales tipificadas como infracción leve. </a:t>
          </a:r>
        </a:p>
      </dsp:txBody>
      <dsp:txXfrm>
        <a:off x="4153088" y="606119"/>
        <a:ext cx="3369217" cy="2021530"/>
      </dsp:txXfrm>
    </dsp:sp>
    <dsp:sp modelId="{EE20E093-B693-491D-96B0-6CE032A182CB}">
      <dsp:nvSpPr>
        <dsp:cNvPr id="0" name=""/>
        <dsp:cNvSpPr/>
      </dsp:nvSpPr>
      <dsp:spPr>
        <a:xfrm>
          <a:off x="1693559" y="2625850"/>
          <a:ext cx="8288276" cy="744320"/>
        </a:xfrm>
        <a:custGeom>
          <a:avLst/>
          <a:gdLst/>
          <a:ahLst/>
          <a:cxnLst/>
          <a:rect l="0" t="0" r="0" b="0"/>
          <a:pathLst>
            <a:path>
              <a:moveTo>
                <a:pt x="8288276" y="0"/>
              </a:moveTo>
              <a:lnTo>
                <a:pt x="8288276" y="389260"/>
              </a:lnTo>
              <a:lnTo>
                <a:pt x="0" y="389260"/>
              </a:lnTo>
              <a:lnTo>
                <a:pt x="0" y="7443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629586" y="2994135"/>
        <a:ext cx="416221" cy="7749"/>
      </dsp:txXfrm>
    </dsp:sp>
    <dsp:sp modelId="{DB6221CE-B2B6-46DD-A124-64C1129C9FF4}">
      <dsp:nvSpPr>
        <dsp:cNvPr id="0" name=""/>
        <dsp:cNvSpPr/>
      </dsp:nvSpPr>
      <dsp:spPr>
        <a:xfrm>
          <a:off x="8297226" y="606119"/>
          <a:ext cx="3369217" cy="20215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E" sz="1400" kern="1200" dirty="0"/>
            <a:t>Afectar la naturaleza del vínculo laboral, la categoría, la remuneración, los beneficios obtenidos por convenio colectivo o los adoptados en conciliación o mediación, y demás condiciones laborales establecidas con anterioridad, con el cambio de modalidad de la prestación de labores</a:t>
          </a:r>
        </a:p>
        <a:p>
          <a:pPr marL="0" lvl="0" indent="0" algn="ctr" defTabSz="622300">
            <a:lnSpc>
              <a:spcPct val="90000"/>
            </a:lnSpc>
            <a:spcBef>
              <a:spcPct val="0"/>
            </a:spcBef>
            <a:spcAft>
              <a:spcPct val="35000"/>
            </a:spcAft>
            <a:buNone/>
          </a:pPr>
          <a:endParaRPr lang="es-PE" sz="1400" kern="1200" dirty="0"/>
        </a:p>
      </dsp:txBody>
      <dsp:txXfrm>
        <a:off x="8297226" y="606119"/>
        <a:ext cx="3369217" cy="2021530"/>
      </dsp:txXfrm>
    </dsp:sp>
    <dsp:sp modelId="{39A70831-50C9-487C-A842-0BC50E6466EA}">
      <dsp:nvSpPr>
        <dsp:cNvPr id="0" name=""/>
        <dsp:cNvSpPr/>
      </dsp:nvSpPr>
      <dsp:spPr>
        <a:xfrm>
          <a:off x="3376368" y="4367615"/>
          <a:ext cx="744320" cy="91440"/>
        </a:xfrm>
        <a:custGeom>
          <a:avLst/>
          <a:gdLst/>
          <a:ahLst/>
          <a:cxnLst/>
          <a:rect l="0" t="0" r="0" b="0"/>
          <a:pathLst>
            <a:path>
              <a:moveTo>
                <a:pt x="0" y="45720"/>
              </a:moveTo>
              <a:lnTo>
                <a:pt x="74432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729155" y="4409461"/>
        <a:ext cx="38746" cy="7749"/>
      </dsp:txXfrm>
    </dsp:sp>
    <dsp:sp modelId="{F276F140-1980-409A-B228-B3CC71E93244}">
      <dsp:nvSpPr>
        <dsp:cNvPr id="0" name=""/>
        <dsp:cNvSpPr/>
      </dsp:nvSpPr>
      <dsp:spPr>
        <a:xfrm>
          <a:off x="8950" y="3402570"/>
          <a:ext cx="3369217" cy="20215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E" sz="1400" kern="1200"/>
            <a:t>Impedir que el/la teletrabajador/a decida libremente el lugar o lugares donde realice el teletrabajo, salvo que el lugar o lugares no cuenten con las condiciones digitales y de comunicaciones necesarias, o que represente un riesgo para la salud y seguridad del/de la teletrabajador/a. </a:t>
          </a:r>
          <a:endParaRPr lang="es-PE" sz="1400" kern="1200" dirty="0"/>
        </a:p>
      </dsp:txBody>
      <dsp:txXfrm>
        <a:off x="8950" y="3402570"/>
        <a:ext cx="3369217" cy="2021530"/>
      </dsp:txXfrm>
    </dsp:sp>
    <dsp:sp modelId="{8B169018-7709-4034-A218-664A7DD85A9A}">
      <dsp:nvSpPr>
        <dsp:cNvPr id="0" name=""/>
        <dsp:cNvSpPr/>
      </dsp:nvSpPr>
      <dsp:spPr>
        <a:xfrm>
          <a:off x="4153088" y="3402570"/>
          <a:ext cx="3369217" cy="20215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E" sz="1400" kern="1200" dirty="0"/>
            <a:t>Sustentar la denegatoria sin realizar una evaluación objetiva o no sustentar las razones que </a:t>
          </a:r>
          <a:r>
            <a:rPr lang="es-PE" sz="1400" kern="1200" dirty="0" err="1"/>
            <a:t>justifi</a:t>
          </a:r>
          <a:r>
            <a:rPr lang="es-PE" sz="1400" kern="1200" dirty="0"/>
            <a:t> can la denegatoria a la solicitud del trabajador de cambio de modalidad de la prestación del servicio, de conformidad a lo previsto en el numeral 8.3 del artículo 8 y en el numeral 9.3 del artículo 9 de la Ley </a:t>
          </a:r>
          <a:r>
            <a:rPr lang="es-PE" sz="1400" kern="1200" dirty="0" err="1"/>
            <a:t>N°</a:t>
          </a:r>
          <a:r>
            <a:rPr lang="es-PE" sz="1400" kern="1200" dirty="0"/>
            <a:t> 31572, Ley del Teletrabajo, respectivamente</a:t>
          </a:r>
        </a:p>
      </dsp:txBody>
      <dsp:txXfrm>
        <a:off x="4153088" y="3402570"/>
        <a:ext cx="3369217" cy="20215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CAF0-78B2-4DAD-A89E-0D364190AF52}">
      <dsp:nvSpPr>
        <dsp:cNvPr id="0" name=""/>
        <dsp:cNvSpPr/>
      </dsp:nvSpPr>
      <dsp:spPr>
        <a:xfrm>
          <a:off x="0" y="0"/>
          <a:ext cx="11315509" cy="1785127"/>
        </a:xfrm>
        <a:prstGeom prst="rect">
          <a:avLst/>
        </a:prstGeom>
        <a:solidFill>
          <a:schemeClr val="bg2"/>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INFRACIONES MUY GRAVES EN MATERIA DE RELACIONES LABORALES APLICADO AL TELETRABAJO</a:t>
          </a:r>
        </a:p>
      </dsp:txBody>
      <dsp:txXfrm>
        <a:off x="0" y="0"/>
        <a:ext cx="11315509" cy="1785127"/>
      </dsp:txXfrm>
    </dsp:sp>
    <dsp:sp modelId="{5FF52648-9D76-4570-9C8A-1EF6EA5D9441}">
      <dsp:nvSpPr>
        <dsp:cNvPr id="0" name=""/>
        <dsp:cNvSpPr/>
      </dsp:nvSpPr>
      <dsp:spPr>
        <a:xfrm>
          <a:off x="0" y="1785127"/>
          <a:ext cx="5657754" cy="374876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PE" sz="3100" kern="1200" dirty="0"/>
            <a:t>No respetar la intimidad, privacidad e inviolabilidad de las comunicaciones y documentos privados del ámbito personal y/o familiar del/de la teletrabajador/a, sin su consentimiento, con las excepciones previstas por la normativa vigente. </a:t>
          </a:r>
          <a:endParaRPr lang="es-ES" sz="3100" kern="1200" dirty="0"/>
        </a:p>
      </dsp:txBody>
      <dsp:txXfrm>
        <a:off x="0" y="1785127"/>
        <a:ext cx="5657754" cy="3748767"/>
      </dsp:txXfrm>
    </dsp:sp>
    <dsp:sp modelId="{40E90FAC-3F84-481D-9884-4AB758421798}">
      <dsp:nvSpPr>
        <dsp:cNvPr id="0" name=""/>
        <dsp:cNvSpPr/>
      </dsp:nvSpPr>
      <dsp:spPr>
        <a:xfrm>
          <a:off x="5657754" y="1785127"/>
          <a:ext cx="5657754" cy="374876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PE" sz="3100" kern="1200" dirty="0"/>
            <a:t>No respetar el derecho del/ de la teletrabajador/a </a:t>
          </a:r>
          <a:r>
            <a:rPr lang="es-PE" sz="3100" kern="1200" dirty="0" err="1"/>
            <a:t>a</a:t>
          </a:r>
          <a:r>
            <a:rPr lang="es-PE" sz="3100" kern="1200" dirty="0"/>
            <a:t> desconectarse digitalmente durante las horas que no correspondan a su jornada de trabajo..</a:t>
          </a:r>
          <a:endParaRPr lang="es-ES" sz="3100" kern="1200" dirty="0"/>
        </a:p>
      </dsp:txBody>
      <dsp:txXfrm>
        <a:off x="5657754" y="1785127"/>
        <a:ext cx="5657754" cy="3748767"/>
      </dsp:txXfrm>
    </dsp:sp>
    <dsp:sp modelId="{C5516E29-3DF0-42B4-8D3A-FC9E5AB5F524}">
      <dsp:nvSpPr>
        <dsp:cNvPr id="0" name=""/>
        <dsp:cNvSpPr/>
      </dsp:nvSpPr>
      <dsp:spPr>
        <a:xfrm>
          <a:off x="0" y="5533894"/>
          <a:ext cx="11315509" cy="416529"/>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F610A-C16B-40D5-9742-FFC3B58426F9}">
      <dsp:nvSpPr>
        <dsp:cNvPr id="0" name=""/>
        <dsp:cNvSpPr/>
      </dsp:nvSpPr>
      <dsp:spPr>
        <a:xfrm>
          <a:off x="0" y="426146"/>
          <a:ext cx="10228521"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4212FF-8422-48DA-AB43-137DB698C7B4}">
      <dsp:nvSpPr>
        <dsp:cNvPr id="0" name=""/>
        <dsp:cNvSpPr/>
      </dsp:nvSpPr>
      <dsp:spPr>
        <a:xfrm>
          <a:off x="511426" y="57146"/>
          <a:ext cx="7159964"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30" tIns="0" rIns="270630" bIns="0" numCol="1" spcCol="1270" anchor="ctr" anchorCtr="0">
          <a:noAutofit/>
        </a:bodyPr>
        <a:lstStyle/>
        <a:p>
          <a:pPr marL="0" lvl="0" indent="0" algn="l" defTabSz="1111250">
            <a:lnSpc>
              <a:spcPct val="90000"/>
            </a:lnSpc>
            <a:spcBef>
              <a:spcPct val="0"/>
            </a:spcBef>
            <a:spcAft>
              <a:spcPct val="35000"/>
            </a:spcAft>
            <a:buNone/>
          </a:pPr>
          <a:r>
            <a:rPr lang="es-PE" sz="2500" kern="1200" dirty="0"/>
            <a:t>Autorización de las entidades públicas para la aplicación del teletrabajo</a:t>
          </a:r>
        </a:p>
      </dsp:txBody>
      <dsp:txXfrm>
        <a:off x="547452" y="93172"/>
        <a:ext cx="7087912" cy="665948"/>
      </dsp:txXfrm>
    </dsp:sp>
    <dsp:sp modelId="{60ED5853-AEDE-41D0-808A-EC0A40EB07B3}">
      <dsp:nvSpPr>
        <dsp:cNvPr id="0" name=""/>
        <dsp:cNvSpPr/>
      </dsp:nvSpPr>
      <dsp:spPr>
        <a:xfrm>
          <a:off x="0" y="1560146"/>
          <a:ext cx="10228521"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8DF25-FB32-43DB-85F0-175B5B84049B}">
      <dsp:nvSpPr>
        <dsp:cNvPr id="0" name=""/>
        <dsp:cNvSpPr/>
      </dsp:nvSpPr>
      <dsp:spPr>
        <a:xfrm>
          <a:off x="511426" y="1191146"/>
          <a:ext cx="7159964"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30" tIns="0" rIns="270630" bIns="0" numCol="1" spcCol="1270" anchor="ctr" anchorCtr="0">
          <a:noAutofit/>
        </a:bodyPr>
        <a:lstStyle/>
        <a:p>
          <a:pPr marL="0" lvl="0" indent="0" algn="l" defTabSz="1111250">
            <a:lnSpc>
              <a:spcPct val="90000"/>
            </a:lnSpc>
            <a:spcBef>
              <a:spcPct val="0"/>
            </a:spcBef>
            <a:spcAft>
              <a:spcPct val="35000"/>
            </a:spcAft>
            <a:buNone/>
          </a:pPr>
          <a:r>
            <a:rPr lang="es-PE" sz="2500" kern="1200" dirty="0"/>
            <a:t>Determinación del puesto </a:t>
          </a:r>
          <a:r>
            <a:rPr lang="es-PE" sz="2500" kern="1200" dirty="0" err="1"/>
            <a:t>teletrabajable</a:t>
          </a:r>
          <a:endParaRPr lang="es-PE" sz="2500" kern="1200" dirty="0"/>
        </a:p>
      </dsp:txBody>
      <dsp:txXfrm>
        <a:off x="547452" y="1227172"/>
        <a:ext cx="7087912" cy="665948"/>
      </dsp:txXfrm>
    </dsp:sp>
    <dsp:sp modelId="{70EB0CFA-62D1-4B6E-A6D0-57A49E63DB3B}">
      <dsp:nvSpPr>
        <dsp:cNvPr id="0" name=""/>
        <dsp:cNvSpPr/>
      </dsp:nvSpPr>
      <dsp:spPr>
        <a:xfrm>
          <a:off x="0" y="2694146"/>
          <a:ext cx="10228521"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9197C-5518-4ECE-B2B6-952F1DEA6F42}">
      <dsp:nvSpPr>
        <dsp:cNvPr id="0" name=""/>
        <dsp:cNvSpPr/>
      </dsp:nvSpPr>
      <dsp:spPr>
        <a:xfrm>
          <a:off x="511426" y="2325146"/>
          <a:ext cx="7159964"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30" tIns="0" rIns="270630" bIns="0" numCol="1" spcCol="1270" anchor="ctr" anchorCtr="0">
          <a:noAutofit/>
        </a:bodyPr>
        <a:lstStyle/>
        <a:p>
          <a:pPr marL="0" lvl="0" indent="0" algn="l" defTabSz="1111250">
            <a:lnSpc>
              <a:spcPct val="90000"/>
            </a:lnSpc>
            <a:spcBef>
              <a:spcPct val="0"/>
            </a:spcBef>
            <a:spcAft>
              <a:spcPct val="35000"/>
            </a:spcAft>
            <a:buNone/>
          </a:pPr>
          <a:r>
            <a:rPr lang="es-PE" sz="2500" kern="1200" dirty="0"/>
            <a:t>Plan de Implementación del Teletrabajo</a:t>
          </a:r>
        </a:p>
      </dsp:txBody>
      <dsp:txXfrm>
        <a:off x="547452" y="2361172"/>
        <a:ext cx="7087912" cy="665948"/>
      </dsp:txXfrm>
    </dsp:sp>
    <dsp:sp modelId="{703A4E91-C376-41F8-AF66-313D31B82C3A}">
      <dsp:nvSpPr>
        <dsp:cNvPr id="0" name=""/>
        <dsp:cNvSpPr/>
      </dsp:nvSpPr>
      <dsp:spPr>
        <a:xfrm>
          <a:off x="0" y="3828146"/>
          <a:ext cx="10228521"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FDAC2-F6A7-4754-BC68-1D1E40A0040C}">
      <dsp:nvSpPr>
        <dsp:cNvPr id="0" name=""/>
        <dsp:cNvSpPr/>
      </dsp:nvSpPr>
      <dsp:spPr>
        <a:xfrm>
          <a:off x="511426" y="3459146"/>
          <a:ext cx="7159964"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30" tIns="0" rIns="270630" bIns="0" numCol="1" spcCol="1270" anchor="ctr" anchorCtr="0">
          <a:noAutofit/>
        </a:bodyPr>
        <a:lstStyle/>
        <a:p>
          <a:pPr marL="0" lvl="0" indent="0" algn="l" defTabSz="1111250">
            <a:lnSpc>
              <a:spcPct val="90000"/>
            </a:lnSpc>
            <a:spcBef>
              <a:spcPct val="0"/>
            </a:spcBef>
            <a:spcAft>
              <a:spcPct val="35000"/>
            </a:spcAft>
            <a:buNone/>
          </a:pPr>
          <a:r>
            <a:rPr lang="es-PE" sz="2500" kern="1200"/>
            <a:t>Provisión de equipos digitales y servicio de acceso a internet en el sector público</a:t>
          </a:r>
          <a:endParaRPr lang="es-PE" sz="2500" kern="1200" dirty="0"/>
        </a:p>
      </dsp:txBody>
      <dsp:txXfrm>
        <a:off x="547452" y="3495172"/>
        <a:ext cx="7087912"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978E-49C9-4932-B396-3DD569219125}">
      <dsp:nvSpPr>
        <dsp:cNvPr id="0" name=""/>
        <dsp:cNvSpPr/>
      </dsp:nvSpPr>
      <dsp:spPr>
        <a:xfrm rot="5400000">
          <a:off x="6926725" y="-2411970"/>
          <a:ext cx="2174965" cy="75427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PE" sz="1700" kern="1200" dirty="0"/>
            <a:t>Movilización de los trabajadores que realicen actividades en los servicios y bienes esenciales</a:t>
          </a:r>
        </a:p>
        <a:p>
          <a:pPr marL="171450" lvl="1" indent="-171450" algn="l" defTabSz="755650">
            <a:lnSpc>
              <a:spcPct val="90000"/>
            </a:lnSpc>
            <a:spcBef>
              <a:spcPct val="0"/>
            </a:spcBef>
            <a:spcAft>
              <a:spcPct val="15000"/>
            </a:spcAft>
            <a:buChar char="•"/>
          </a:pPr>
          <a:r>
            <a:rPr lang="es-PE" sz="1700" kern="1200" dirty="0"/>
            <a:t>Decreto de Urgencia N.º 026-2020 se facultó al empleador, tanto del sector privado como público, implementar el Trabajo Remoto</a:t>
          </a:r>
        </a:p>
        <a:p>
          <a:pPr marL="171450" lvl="1" indent="-171450" algn="l" defTabSz="755650">
            <a:lnSpc>
              <a:spcPct val="90000"/>
            </a:lnSpc>
            <a:spcBef>
              <a:spcPct val="0"/>
            </a:spcBef>
            <a:spcAft>
              <a:spcPct val="15000"/>
            </a:spcAft>
            <a:buChar char="•"/>
          </a:pPr>
          <a:r>
            <a:rPr lang="es-PE" sz="1700" kern="1200" dirty="0"/>
            <a:t>Seguir laborando en tiempos de pandemia bajo la modalidad del trabajo remoto o del teletrabajo es posible gracias a las Tecnologías de la Información y Comunicación (</a:t>
          </a:r>
          <a:r>
            <a:rPr lang="es-PE" sz="1700" kern="1200" dirty="0" err="1"/>
            <a:t>TICs</a:t>
          </a:r>
          <a:r>
            <a:rPr lang="es-PE" sz="1700" kern="1200" dirty="0"/>
            <a:t>). Su uso adecuado.</a:t>
          </a:r>
        </a:p>
      </dsp:txBody>
      <dsp:txXfrm rot="-5400000">
        <a:off x="4242816" y="378112"/>
        <a:ext cx="7436611" cy="1962619"/>
      </dsp:txXfrm>
    </dsp:sp>
    <dsp:sp modelId="{9B9D11C5-2950-4FC4-A86A-C349449EC8B3}">
      <dsp:nvSpPr>
        <dsp:cNvPr id="0" name=""/>
        <dsp:cNvSpPr/>
      </dsp:nvSpPr>
      <dsp:spPr>
        <a:xfrm>
          <a:off x="0" y="68"/>
          <a:ext cx="4242816" cy="27187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PE" sz="3900" kern="1200" dirty="0"/>
            <a:t>Decreto Supremo N.º 044-2020-PCM</a:t>
          </a:r>
        </a:p>
      </dsp:txBody>
      <dsp:txXfrm>
        <a:off x="132716" y="132784"/>
        <a:ext cx="3977384" cy="2453274"/>
      </dsp:txXfrm>
    </dsp:sp>
    <dsp:sp modelId="{8EDF0BCD-890E-45CC-A360-0E8C47C9CAEA}">
      <dsp:nvSpPr>
        <dsp:cNvPr id="0" name=""/>
        <dsp:cNvSpPr/>
      </dsp:nvSpPr>
      <dsp:spPr>
        <a:xfrm rot="5400000">
          <a:off x="6926725" y="442670"/>
          <a:ext cx="2174965" cy="75427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PE" sz="1700" kern="1200" dirty="0"/>
            <a:t>Prueba de ello son los esfuerzos de las instituciones públicas por seguir brindando sus servicios de manera remota, como el Ministerio de Educación, Superintendencia Nacional de Fiscalización Laboral, Poder Judicial, entre otras</a:t>
          </a:r>
        </a:p>
        <a:p>
          <a:pPr marL="171450" lvl="1" indent="-171450" algn="l" defTabSz="755650">
            <a:lnSpc>
              <a:spcPct val="90000"/>
            </a:lnSpc>
            <a:spcBef>
              <a:spcPct val="0"/>
            </a:spcBef>
            <a:spcAft>
              <a:spcPct val="15000"/>
            </a:spcAft>
            <a:buChar char="•"/>
          </a:pPr>
          <a:r>
            <a:rPr lang="es-PE" sz="1700" kern="1200" dirty="0"/>
            <a:t>Conllevando al empleador (privado y público) a implementar nuevas formas de impartir ordenes, conforme a su facultad de dirección y fiscalización</a:t>
          </a:r>
        </a:p>
        <a:p>
          <a:pPr marL="171450" lvl="1" indent="-171450" algn="l" defTabSz="755650">
            <a:lnSpc>
              <a:spcPct val="90000"/>
            </a:lnSpc>
            <a:spcBef>
              <a:spcPct val="0"/>
            </a:spcBef>
            <a:spcAft>
              <a:spcPct val="15000"/>
            </a:spcAft>
            <a:buChar char="•"/>
          </a:pPr>
          <a:r>
            <a:rPr lang="es-PE" sz="1700" kern="1200" dirty="0"/>
            <a:t>El aislamiento social obligatorio ha dado pase al trabajo remoto, que aunado al teletrabajo, son las modalidades laborales que actualmente vienen aplicándose en la prestación de servicios no considerados como esenciales.</a:t>
          </a:r>
        </a:p>
      </dsp:txBody>
      <dsp:txXfrm rot="-5400000">
        <a:off x="4242816" y="3232753"/>
        <a:ext cx="7436611" cy="1962619"/>
      </dsp:txXfrm>
    </dsp:sp>
    <dsp:sp modelId="{24437405-165A-4A04-B6D2-2872ECF8F9B4}">
      <dsp:nvSpPr>
        <dsp:cNvPr id="0" name=""/>
        <dsp:cNvSpPr/>
      </dsp:nvSpPr>
      <dsp:spPr>
        <a:xfrm>
          <a:off x="0" y="2854709"/>
          <a:ext cx="4242816" cy="27187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PE" sz="3900" kern="1200" dirty="0"/>
            <a:t>Conversión del trabajo presencial en trabajo a distancia</a:t>
          </a:r>
        </a:p>
      </dsp:txBody>
      <dsp:txXfrm>
        <a:off x="132716" y="2987425"/>
        <a:ext cx="3977384" cy="2453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525D9-0F08-4D10-9880-F6FE67E6D366}">
      <dsp:nvSpPr>
        <dsp:cNvPr id="0" name=""/>
        <dsp:cNvSpPr/>
      </dsp:nvSpPr>
      <dsp:spPr>
        <a:xfrm>
          <a:off x="3133127" y="1362363"/>
          <a:ext cx="687310" cy="91440"/>
        </a:xfrm>
        <a:custGeom>
          <a:avLst/>
          <a:gdLst/>
          <a:ahLst/>
          <a:cxnLst/>
          <a:rect l="0" t="0" r="0" b="0"/>
          <a:pathLst>
            <a:path>
              <a:moveTo>
                <a:pt x="0" y="45720"/>
              </a:moveTo>
              <a:lnTo>
                <a:pt x="6873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458835" y="1404489"/>
        <a:ext cx="35895" cy="7186"/>
      </dsp:txXfrm>
    </dsp:sp>
    <dsp:sp modelId="{86B5DDC5-2287-4EBA-8836-1818EB2E5928}">
      <dsp:nvSpPr>
        <dsp:cNvPr id="0" name=""/>
        <dsp:cNvSpPr/>
      </dsp:nvSpPr>
      <dsp:spPr>
        <a:xfrm>
          <a:off x="13578" y="471678"/>
          <a:ext cx="3121349" cy="18728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b="0" i="0" u="none" kern="1200" dirty="0"/>
            <a:t>Decreto Supremo que declara en Emergencia Sanitaria a nivel nacional por el plazo de noventa (90) días calendario y dicta medidas de prevención y control del COVID-19</a:t>
          </a:r>
        </a:p>
        <a:p>
          <a:pPr marL="0" lvl="0" indent="0" algn="ctr" defTabSz="666750">
            <a:lnSpc>
              <a:spcPct val="90000"/>
            </a:lnSpc>
            <a:spcBef>
              <a:spcPct val="0"/>
            </a:spcBef>
            <a:spcAft>
              <a:spcPct val="35000"/>
            </a:spcAft>
            <a:buNone/>
          </a:pPr>
          <a:r>
            <a:rPr lang="es-PE" sz="1500" b="1" i="0" u="none" kern="1200" dirty="0"/>
            <a:t>DECRETO SUPREMO</a:t>
          </a:r>
        </a:p>
        <a:p>
          <a:pPr marL="0" lvl="0" indent="0" algn="ctr" defTabSz="666750">
            <a:lnSpc>
              <a:spcPct val="90000"/>
            </a:lnSpc>
            <a:spcBef>
              <a:spcPct val="0"/>
            </a:spcBef>
            <a:spcAft>
              <a:spcPct val="35000"/>
            </a:spcAft>
            <a:buNone/>
          </a:pPr>
          <a:r>
            <a:rPr lang="es-PE" sz="1500" b="1" i="0" u="none" kern="1200" dirty="0" err="1"/>
            <a:t>N°</a:t>
          </a:r>
          <a:r>
            <a:rPr lang="es-PE" sz="1500" b="1" i="0" u="none" kern="1200" dirty="0"/>
            <a:t> 008-2020-SA (11 de marzo de 2020)</a:t>
          </a:r>
          <a:endParaRPr lang="es-PE" sz="1500" kern="1200" dirty="0"/>
        </a:p>
      </dsp:txBody>
      <dsp:txXfrm>
        <a:off x="13578" y="471678"/>
        <a:ext cx="3121349" cy="1872809"/>
      </dsp:txXfrm>
    </dsp:sp>
    <dsp:sp modelId="{296386D1-C504-4B9D-B3E9-B93F624C841B}">
      <dsp:nvSpPr>
        <dsp:cNvPr id="0" name=""/>
        <dsp:cNvSpPr/>
      </dsp:nvSpPr>
      <dsp:spPr>
        <a:xfrm>
          <a:off x="6972387" y="1362363"/>
          <a:ext cx="687310" cy="91440"/>
        </a:xfrm>
        <a:custGeom>
          <a:avLst/>
          <a:gdLst/>
          <a:ahLst/>
          <a:cxnLst/>
          <a:rect l="0" t="0" r="0" b="0"/>
          <a:pathLst>
            <a:path>
              <a:moveTo>
                <a:pt x="0" y="45720"/>
              </a:moveTo>
              <a:lnTo>
                <a:pt x="6873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7298095" y="1404489"/>
        <a:ext cx="35895" cy="7186"/>
      </dsp:txXfrm>
    </dsp:sp>
    <dsp:sp modelId="{5758C5D4-1D25-4A4E-A3D4-873609B70720}">
      <dsp:nvSpPr>
        <dsp:cNvPr id="0" name=""/>
        <dsp:cNvSpPr/>
      </dsp:nvSpPr>
      <dsp:spPr>
        <a:xfrm>
          <a:off x="3852838" y="471678"/>
          <a:ext cx="3121349" cy="18728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t>Decreto Supremo que declara Estado de Emergencia Nacional por las graves circunstancias que afectan la vida de la Nación a consecuencia del brote del COVID-19 </a:t>
          </a:r>
        </a:p>
        <a:p>
          <a:pPr marL="0" lvl="0" indent="0" algn="ctr" defTabSz="666750">
            <a:lnSpc>
              <a:spcPct val="90000"/>
            </a:lnSpc>
            <a:spcBef>
              <a:spcPct val="0"/>
            </a:spcBef>
            <a:spcAft>
              <a:spcPct val="35000"/>
            </a:spcAft>
            <a:buNone/>
          </a:pPr>
          <a:r>
            <a:rPr lang="es-ES" sz="1500" b="1" kern="1200" dirty="0"/>
            <a:t>DECRETO SUPREMO </a:t>
          </a:r>
          <a:r>
            <a:rPr lang="es-ES" sz="1500" b="1" kern="1200" dirty="0" err="1"/>
            <a:t>Nº</a:t>
          </a:r>
          <a:r>
            <a:rPr lang="es-ES" sz="1500" b="1" kern="1200" dirty="0"/>
            <a:t> 044-2020-PCM (15 de marzo de 2020)</a:t>
          </a:r>
          <a:endParaRPr lang="es-PE" sz="1500" b="1" kern="1200" dirty="0"/>
        </a:p>
      </dsp:txBody>
      <dsp:txXfrm>
        <a:off x="3852838" y="471678"/>
        <a:ext cx="3121349" cy="1872809"/>
      </dsp:txXfrm>
    </dsp:sp>
    <dsp:sp modelId="{E37E0752-8B48-4517-AEDB-82BBA266CBA4}">
      <dsp:nvSpPr>
        <dsp:cNvPr id="0" name=""/>
        <dsp:cNvSpPr/>
      </dsp:nvSpPr>
      <dsp:spPr>
        <a:xfrm>
          <a:off x="1560674" y="2342687"/>
          <a:ext cx="7692098" cy="687310"/>
        </a:xfrm>
        <a:custGeom>
          <a:avLst/>
          <a:gdLst/>
          <a:ahLst/>
          <a:cxnLst/>
          <a:rect l="0" t="0" r="0" b="0"/>
          <a:pathLst>
            <a:path>
              <a:moveTo>
                <a:pt x="7692098" y="0"/>
              </a:moveTo>
              <a:lnTo>
                <a:pt x="7692098" y="360755"/>
              </a:lnTo>
              <a:lnTo>
                <a:pt x="0" y="360755"/>
              </a:lnTo>
              <a:lnTo>
                <a:pt x="0" y="68731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213585" y="2682749"/>
        <a:ext cx="386276" cy="7186"/>
      </dsp:txXfrm>
    </dsp:sp>
    <dsp:sp modelId="{A3FCC6D9-6D95-4AA2-A85A-FA3C0CC52071}">
      <dsp:nvSpPr>
        <dsp:cNvPr id="0" name=""/>
        <dsp:cNvSpPr/>
      </dsp:nvSpPr>
      <dsp:spPr>
        <a:xfrm>
          <a:off x="7692098" y="471678"/>
          <a:ext cx="3121349" cy="18728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PE" sz="1500" kern="1200" dirty="0"/>
            <a:t>Decreto de Urgencia N.º 026-2020 (15 de marzo de 2020) </a:t>
          </a:r>
        </a:p>
        <a:p>
          <a:pPr marL="0" lvl="0" indent="0" algn="ctr" defTabSz="666750">
            <a:lnSpc>
              <a:spcPct val="90000"/>
            </a:lnSpc>
            <a:spcBef>
              <a:spcPct val="0"/>
            </a:spcBef>
            <a:spcAft>
              <a:spcPct val="35000"/>
            </a:spcAft>
            <a:buNone/>
          </a:pPr>
          <a:r>
            <a:rPr lang="es-PE" sz="1500" kern="1200" dirty="0"/>
            <a:t>Regula el Trabajo Remoto en su capítulo II, del art. 16 al 23</a:t>
          </a:r>
        </a:p>
      </dsp:txBody>
      <dsp:txXfrm>
        <a:off x="7692098" y="471678"/>
        <a:ext cx="3121349" cy="1872809"/>
      </dsp:txXfrm>
    </dsp:sp>
    <dsp:sp modelId="{E9FF5C12-ECFA-4C8F-84D7-C5014FDA7672}">
      <dsp:nvSpPr>
        <dsp:cNvPr id="0" name=""/>
        <dsp:cNvSpPr/>
      </dsp:nvSpPr>
      <dsp:spPr>
        <a:xfrm>
          <a:off x="3119549" y="3953082"/>
          <a:ext cx="700888" cy="91440"/>
        </a:xfrm>
        <a:custGeom>
          <a:avLst/>
          <a:gdLst/>
          <a:ahLst/>
          <a:cxnLst/>
          <a:rect l="0" t="0" r="0" b="0"/>
          <a:pathLst>
            <a:path>
              <a:moveTo>
                <a:pt x="0" y="45720"/>
              </a:moveTo>
              <a:lnTo>
                <a:pt x="7008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451706" y="3995209"/>
        <a:ext cx="36574" cy="7186"/>
      </dsp:txXfrm>
    </dsp:sp>
    <dsp:sp modelId="{01B34F4A-5C33-4269-907E-31632FFA69FA}">
      <dsp:nvSpPr>
        <dsp:cNvPr id="0" name=""/>
        <dsp:cNvSpPr/>
      </dsp:nvSpPr>
      <dsp:spPr>
        <a:xfrm>
          <a:off x="0" y="3062398"/>
          <a:ext cx="3121349" cy="18728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PE" sz="1500" kern="1200" dirty="0"/>
            <a:t>DECRETO SUPREMO </a:t>
          </a:r>
          <a:r>
            <a:rPr lang="es-PE" sz="1500" kern="1200" dirty="0" err="1"/>
            <a:t>Nº</a:t>
          </a:r>
          <a:r>
            <a:rPr lang="es-PE" sz="1500" kern="1200" dirty="0"/>
            <a:t> 010-2020-TR (24 de marzo de 2020)</a:t>
          </a:r>
        </a:p>
        <a:p>
          <a:pPr marL="0" lvl="0" indent="0" algn="just" defTabSz="666750">
            <a:lnSpc>
              <a:spcPct val="90000"/>
            </a:lnSpc>
            <a:spcBef>
              <a:spcPct val="0"/>
            </a:spcBef>
            <a:spcAft>
              <a:spcPct val="35000"/>
            </a:spcAft>
            <a:buNone/>
          </a:pPr>
          <a:r>
            <a:rPr lang="es-ES" sz="1500" kern="1200" dirty="0"/>
            <a:t>Tiene por finalidad facilitar la implementación del trabajo remoto en el sector privado, a efectos de evitar el contagio del COVID-19 en el centro laboral o durante el traslado de los</a:t>
          </a:r>
          <a:r>
            <a:rPr lang="es-PE" sz="1500" kern="1200" dirty="0"/>
            <a:t> trabajadores</a:t>
          </a:r>
        </a:p>
        <a:p>
          <a:pPr marL="0" lvl="0" indent="0" algn="ctr" defTabSz="666750">
            <a:lnSpc>
              <a:spcPct val="90000"/>
            </a:lnSpc>
            <a:spcBef>
              <a:spcPct val="0"/>
            </a:spcBef>
            <a:spcAft>
              <a:spcPct val="35000"/>
            </a:spcAft>
            <a:buNone/>
          </a:pPr>
          <a:endParaRPr lang="es-PE" sz="1100" kern="1200" dirty="0"/>
        </a:p>
      </dsp:txBody>
      <dsp:txXfrm>
        <a:off x="0" y="3062398"/>
        <a:ext cx="3121349" cy="1872809"/>
      </dsp:txXfrm>
    </dsp:sp>
    <dsp:sp modelId="{E976729D-D059-4B35-832D-92AD04995761}">
      <dsp:nvSpPr>
        <dsp:cNvPr id="0" name=""/>
        <dsp:cNvSpPr/>
      </dsp:nvSpPr>
      <dsp:spPr>
        <a:xfrm>
          <a:off x="3852838" y="3062398"/>
          <a:ext cx="3121349" cy="18728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666750">
            <a:lnSpc>
              <a:spcPct val="90000"/>
            </a:lnSpc>
            <a:spcBef>
              <a:spcPct val="0"/>
            </a:spcBef>
            <a:spcAft>
              <a:spcPct val="35000"/>
            </a:spcAft>
            <a:buNone/>
          </a:pPr>
          <a:r>
            <a:rPr lang="es-PE" sz="1500" kern="1200" dirty="0"/>
            <a:t>EL TRABAJO REMOTO LLEGÓ A SU FIN EN FEBRERO DE 2023, CON LA ENTRADA EN VIGENCIA DEL REGLAMENTO DE LA LEY DEL TELETRABAAJO</a:t>
          </a:r>
        </a:p>
      </dsp:txBody>
      <dsp:txXfrm>
        <a:off x="3852838" y="3062398"/>
        <a:ext cx="3121349" cy="1872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193D3-D285-46C1-AAD3-839A7A9AE552}">
      <dsp:nvSpPr>
        <dsp:cNvPr id="0" name=""/>
        <dsp:cNvSpPr/>
      </dsp:nvSpPr>
      <dsp:spPr>
        <a:xfrm>
          <a:off x="1561496" y="0"/>
          <a:ext cx="4522081" cy="452208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744C6-3D41-463C-9434-F08ECB6082B1}">
      <dsp:nvSpPr>
        <dsp:cNvPr id="0" name=""/>
        <dsp:cNvSpPr/>
      </dsp:nvSpPr>
      <dsp:spPr>
        <a:xfrm>
          <a:off x="1991094" y="429597"/>
          <a:ext cx="1763611" cy="17636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TELETRABAJO TOTAL</a:t>
          </a:r>
        </a:p>
      </dsp:txBody>
      <dsp:txXfrm>
        <a:off x="2077186" y="515689"/>
        <a:ext cx="1591427" cy="1591427"/>
      </dsp:txXfrm>
    </dsp:sp>
    <dsp:sp modelId="{E2D41979-0E09-4E7F-8256-44553A12BE3A}">
      <dsp:nvSpPr>
        <dsp:cNvPr id="0" name=""/>
        <dsp:cNvSpPr/>
      </dsp:nvSpPr>
      <dsp:spPr>
        <a:xfrm>
          <a:off x="3890368" y="429597"/>
          <a:ext cx="1763611" cy="17636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TELETRABAJO PARCIAL</a:t>
          </a:r>
        </a:p>
      </dsp:txBody>
      <dsp:txXfrm>
        <a:off x="3976460" y="515689"/>
        <a:ext cx="1591427" cy="1591427"/>
      </dsp:txXfrm>
    </dsp:sp>
    <dsp:sp modelId="{E6394EA7-7BE5-4877-B2BA-E4FADAC73573}">
      <dsp:nvSpPr>
        <dsp:cNvPr id="0" name=""/>
        <dsp:cNvSpPr/>
      </dsp:nvSpPr>
      <dsp:spPr>
        <a:xfrm>
          <a:off x="1991094" y="2328871"/>
          <a:ext cx="1763611" cy="17636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PERMANENTE </a:t>
          </a:r>
        </a:p>
      </dsp:txBody>
      <dsp:txXfrm>
        <a:off x="2077186" y="2414963"/>
        <a:ext cx="1591427" cy="1591427"/>
      </dsp:txXfrm>
    </dsp:sp>
    <dsp:sp modelId="{A447E4B2-647C-499F-9B6D-C7B99482CA77}">
      <dsp:nvSpPr>
        <dsp:cNvPr id="0" name=""/>
        <dsp:cNvSpPr/>
      </dsp:nvSpPr>
      <dsp:spPr>
        <a:xfrm>
          <a:off x="3890368" y="2328871"/>
          <a:ext cx="1763611" cy="17636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TEMPORAL</a:t>
          </a:r>
        </a:p>
      </dsp:txBody>
      <dsp:txXfrm>
        <a:off x="3976460" y="2414963"/>
        <a:ext cx="1591427" cy="1591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B833B-A5E7-41E7-B391-73F878473CC1}">
      <dsp:nvSpPr>
        <dsp:cNvPr id="0" name=""/>
        <dsp:cNvSpPr/>
      </dsp:nvSpPr>
      <dsp:spPr>
        <a:xfrm>
          <a:off x="0" y="746578"/>
          <a:ext cx="3574142" cy="21444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Voluntariedad y reversibilidad del teletrabajo</a:t>
          </a:r>
          <a:endParaRPr lang="es-PE" sz="2800" kern="1200" dirty="0"/>
        </a:p>
      </dsp:txBody>
      <dsp:txXfrm>
        <a:off x="0" y="746578"/>
        <a:ext cx="3574142" cy="2144485"/>
      </dsp:txXfrm>
    </dsp:sp>
    <dsp:sp modelId="{1B02AA9C-E238-4E1C-BFB5-8C27527EC0FA}">
      <dsp:nvSpPr>
        <dsp:cNvPr id="0" name=""/>
        <dsp:cNvSpPr/>
      </dsp:nvSpPr>
      <dsp:spPr>
        <a:xfrm>
          <a:off x="3931557" y="746578"/>
          <a:ext cx="3574142" cy="21444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Teletrabajo dentro del territorio nacional o fuera</a:t>
          </a:r>
          <a:endParaRPr lang="es-PE" sz="2400" kern="1200" dirty="0"/>
        </a:p>
      </dsp:txBody>
      <dsp:txXfrm>
        <a:off x="3931557" y="746578"/>
        <a:ext cx="3574142" cy="2144485"/>
      </dsp:txXfrm>
    </dsp:sp>
    <dsp:sp modelId="{4A6550AB-84DE-4910-B5BE-229671ED332F}">
      <dsp:nvSpPr>
        <dsp:cNvPr id="0" name=""/>
        <dsp:cNvSpPr/>
      </dsp:nvSpPr>
      <dsp:spPr>
        <a:xfrm>
          <a:off x="7863114" y="746578"/>
          <a:ext cx="3574142" cy="21444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Contenido mínimo del contrato o del acuerdo de cambio de modalidad a teletrabajo:</a:t>
          </a:r>
          <a:endParaRPr lang="es-PE" sz="2000" kern="1200" dirty="0"/>
        </a:p>
      </dsp:txBody>
      <dsp:txXfrm>
        <a:off x="7863114" y="746578"/>
        <a:ext cx="3574142" cy="2144485"/>
      </dsp:txXfrm>
    </dsp:sp>
    <dsp:sp modelId="{383917AC-B015-48E2-934C-222234AECE3C}">
      <dsp:nvSpPr>
        <dsp:cNvPr id="0" name=""/>
        <dsp:cNvSpPr/>
      </dsp:nvSpPr>
      <dsp:spPr>
        <a:xfrm>
          <a:off x="0" y="3248478"/>
          <a:ext cx="3574142" cy="21444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PE" sz="3600" kern="1200" dirty="0"/>
            <a:t>DERECHOS DEL TELETRABAJADOR</a:t>
          </a:r>
        </a:p>
      </dsp:txBody>
      <dsp:txXfrm>
        <a:off x="0" y="3248478"/>
        <a:ext cx="3574142" cy="2144485"/>
      </dsp:txXfrm>
    </dsp:sp>
    <dsp:sp modelId="{7E4ACDD2-457A-437A-A3E4-0CA9452A1A9C}">
      <dsp:nvSpPr>
        <dsp:cNvPr id="0" name=""/>
        <dsp:cNvSpPr/>
      </dsp:nvSpPr>
      <dsp:spPr>
        <a:xfrm>
          <a:off x="3931557" y="3248478"/>
          <a:ext cx="3574142" cy="21444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PE" sz="3600" kern="1200" dirty="0"/>
            <a:t>OBLIGACIONES DEL TELETRABAJADOR</a:t>
          </a:r>
        </a:p>
      </dsp:txBody>
      <dsp:txXfrm>
        <a:off x="3931557" y="3248478"/>
        <a:ext cx="3574142" cy="2144485"/>
      </dsp:txXfrm>
    </dsp:sp>
    <dsp:sp modelId="{4BCEAFFA-10F7-49F9-B4AD-792A1C1FDA3A}">
      <dsp:nvSpPr>
        <dsp:cNvPr id="0" name=""/>
        <dsp:cNvSpPr/>
      </dsp:nvSpPr>
      <dsp:spPr>
        <a:xfrm>
          <a:off x="7863114" y="3248478"/>
          <a:ext cx="3574142" cy="21444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PE" sz="3600" kern="1200" dirty="0"/>
            <a:t>OBLIGACIONES DEL EMPLEADOR</a:t>
          </a:r>
        </a:p>
      </dsp:txBody>
      <dsp:txXfrm>
        <a:off x="7863114" y="3248478"/>
        <a:ext cx="3574142" cy="2144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1BD08-216E-4B9C-8761-0F1C7031988B}">
      <dsp:nvSpPr>
        <dsp:cNvPr id="0" name=""/>
        <dsp:cNvSpPr/>
      </dsp:nvSpPr>
      <dsp:spPr>
        <a:xfrm>
          <a:off x="698669" y="0"/>
          <a:ext cx="7918257" cy="43100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B9C6A-50C3-4B1D-AB1E-5A9C0919D924}">
      <dsp:nvSpPr>
        <dsp:cNvPr id="0" name=""/>
        <dsp:cNvSpPr/>
      </dsp:nvSpPr>
      <dsp:spPr>
        <a:xfrm>
          <a:off x="119287" y="663630"/>
          <a:ext cx="4424908" cy="29827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t>La aplicación preferente del teletrabajo puede ser solicitada por los/las trabajadores/as y/o servidor/a civil en situación de discapacidad, gestante y en período de lactancia, además, del personal responsable del cuidado de niños, de personas adultas mayores, de personas con discapacidad, de personas pertenecientes a grupos de riesgo por factores clínicos o enfermedades preexistentes o con familiares directos que se encuentren con enfermedad en estado grave o terminal o sufran accidente grave. </a:t>
          </a:r>
        </a:p>
      </dsp:txBody>
      <dsp:txXfrm>
        <a:off x="264893" y="809236"/>
        <a:ext cx="4133696" cy="2691542"/>
      </dsp:txXfrm>
    </dsp:sp>
    <dsp:sp modelId="{4AE79000-C68E-4CFD-98B9-6D254D30880C}">
      <dsp:nvSpPr>
        <dsp:cNvPr id="0" name=""/>
        <dsp:cNvSpPr/>
      </dsp:nvSpPr>
      <dsp:spPr>
        <a:xfrm>
          <a:off x="4771400" y="726978"/>
          <a:ext cx="4424908" cy="28560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t>El/la empleador/a público y/o privado brinda las facilidades de acceso a la modalidad del teletrabajo al/a la trabajador/a y/o servidor/a civil que se le otorgaron medidas de protección en el marco de la Ley </a:t>
          </a:r>
          <a:r>
            <a:rPr lang="es-PE" sz="1600" kern="1200" dirty="0" err="1"/>
            <a:t>N°</a:t>
          </a:r>
          <a:r>
            <a:rPr lang="es-PE" sz="1600" kern="1200" dirty="0"/>
            <a:t> 30364, Ley para prevenir, sancionar y erradicar la violencia contra las mujeres y los integrantes del grupo familiar. </a:t>
          </a:r>
        </a:p>
      </dsp:txBody>
      <dsp:txXfrm>
        <a:off x="4910821" y="866399"/>
        <a:ext cx="4146066" cy="2577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5314E-3D9E-4B59-A843-3061AB1B7671}">
      <dsp:nvSpPr>
        <dsp:cNvPr id="0" name=""/>
        <dsp:cNvSpPr/>
      </dsp:nvSpPr>
      <dsp:spPr>
        <a:xfrm>
          <a:off x="4109292" y="738"/>
          <a:ext cx="6874524" cy="287942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PE" sz="2400" kern="1200"/>
            <a:t>Se consideran circunstancias de caso fortuito o fuerza mayor a aquellos eventos de la naturaleza y/o causados por la persona que sean extraordinarios, imprevisibles e irresistibles que limiten, impidan y/o restrinjan la prestación de servicios de manera presencial. </a:t>
          </a:r>
        </a:p>
      </dsp:txBody>
      <dsp:txXfrm>
        <a:off x="4109292" y="360666"/>
        <a:ext cx="5794742" cy="2159565"/>
      </dsp:txXfrm>
    </dsp:sp>
    <dsp:sp modelId="{D849939C-4572-4C2B-8629-F7B203638121}">
      <dsp:nvSpPr>
        <dsp:cNvPr id="0" name=""/>
        <dsp:cNvSpPr/>
      </dsp:nvSpPr>
      <dsp:spPr>
        <a:xfrm>
          <a:off x="473723" y="785524"/>
          <a:ext cx="3635569" cy="12629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PE" sz="2200" kern="1200" dirty="0"/>
            <a:t>Circunstancias de caso fortuito o fuerza mayor </a:t>
          </a:r>
          <a:endParaRPr lang="es-PE" sz="2200" b="1" kern="1200" dirty="0"/>
        </a:p>
      </dsp:txBody>
      <dsp:txXfrm>
        <a:off x="535373" y="847174"/>
        <a:ext cx="3512269" cy="1139613"/>
      </dsp:txXfrm>
    </dsp:sp>
    <dsp:sp modelId="{BC9B3672-30DA-4C38-A43D-7480525CD653}">
      <dsp:nvSpPr>
        <dsp:cNvPr id="0" name=""/>
        <dsp:cNvSpPr/>
      </dsp:nvSpPr>
      <dsp:spPr>
        <a:xfrm>
          <a:off x="4362687" y="3168101"/>
          <a:ext cx="6874524" cy="287942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PE" sz="2200" kern="1200" dirty="0"/>
            <a:t>Para la aplicación del teletrabajo, en una situación como la prevista en el literal b) del numeral del numeral 17.1 del artículo 17 de la Ley, se entiende como Declaración de Estado de Emergencia, el estado de excepción decretado por el Presidente de la República, a que se refiere el numeral 1) del artículo 137 de la Constitución Política del Perú</a:t>
          </a:r>
          <a:endParaRPr lang="es-PE" sz="2200" b="1" kern="1200" dirty="0"/>
        </a:p>
      </dsp:txBody>
      <dsp:txXfrm>
        <a:off x="4362687" y="3528029"/>
        <a:ext cx="5794742" cy="2159565"/>
      </dsp:txXfrm>
    </dsp:sp>
    <dsp:sp modelId="{EF5AD146-FD88-4249-A111-3F5CB853E2E6}">
      <dsp:nvSpPr>
        <dsp:cNvPr id="0" name=""/>
        <dsp:cNvSpPr/>
      </dsp:nvSpPr>
      <dsp:spPr>
        <a:xfrm>
          <a:off x="220328" y="4054213"/>
          <a:ext cx="4142359" cy="11071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PE" sz="2200" kern="1200" dirty="0"/>
            <a:t>Declaración de Estado de Emergencia</a:t>
          </a:r>
          <a:endParaRPr lang="es-PE" sz="2200" b="1" kern="1200" dirty="0"/>
        </a:p>
      </dsp:txBody>
      <dsp:txXfrm>
        <a:off x="274377" y="4108262"/>
        <a:ext cx="4034261" cy="999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CAF0-78B2-4DAD-A89E-0D364190AF52}">
      <dsp:nvSpPr>
        <dsp:cNvPr id="0" name=""/>
        <dsp:cNvSpPr/>
      </dsp:nvSpPr>
      <dsp:spPr>
        <a:xfrm>
          <a:off x="0" y="0"/>
          <a:ext cx="11315509" cy="1785127"/>
        </a:xfrm>
        <a:prstGeom prst="rect">
          <a:avLst/>
        </a:prstGeom>
        <a:solidFill>
          <a:schemeClr val="bg2"/>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INFRACIONES LEVES EN MATERIA DE RELACIONES LABORALES APLICADO AL TELETRABAJO</a:t>
          </a:r>
        </a:p>
      </dsp:txBody>
      <dsp:txXfrm>
        <a:off x="0" y="0"/>
        <a:ext cx="11315509" cy="1785127"/>
      </dsp:txXfrm>
    </dsp:sp>
    <dsp:sp modelId="{5FF52648-9D76-4570-9C8A-1EF6EA5D9441}">
      <dsp:nvSpPr>
        <dsp:cNvPr id="0" name=""/>
        <dsp:cNvSpPr/>
      </dsp:nvSpPr>
      <dsp:spPr>
        <a:xfrm>
          <a:off x="0" y="1785127"/>
          <a:ext cx="5657754" cy="374876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Impedir la concurrencia del teletrabajador en las instalaciones del centro de trabajo para la realización de las actividades previstas en el artículo 13 de la Ley 31572.</a:t>
          </a:r>
        </a:p>
      </dsp:txBody>
      <dsp:txXfrm>
        <a:off x="0" y="1785127"/>
        <a:ext cx="5657754" cy="3748767"/>
      </dsp:txXfrm>
    </dsp:sp>
    <dsp:sp modelId="{40E90FAC-3F84-481D-9884-4AB758421798}">
      <dsp:nvSpPr>
        <dsp:cNvPr id="0" name=""/>
        <dsp:cNvSpPr/>
      </dsp:nvSpPr>
      <dsp:spPr>
        <a:xfrm>
          <a:off x="5657754" y="1785127"/>
          <a:ext cx="5657754" cy="374876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No consignar los datos mínimos requeridos en el contrato de trabajo o en el acuerdo del cambio de modalidad de prestación de labores, de conformidad al artículo 12 de la Ley </a:t>
          </a:r>
          <a:r>
            <a:rPr lang="es-ES" sz="3400" kern="1200" dirty="0" err="1"/>
            <a:t>N°</a:t>
          </a:r>
          <a:r>
            <a:rPr lang="es-ES" sz="3400" kern="1200" dirty="0"/>
            <a:t> 31572.</a:t>
          </a:r>
        </a:p>
      </dsp:txBody>
      <dsp:txXfrm>
        <a:off x="5657754" y="1785127"/>
        <a:ext cx="5657754" cy="3748767"/>
      </dsp:txXfrm>
    </dsp:sp>
    <dsp:sp modelId="{C5516E29-3DF0-42B4-8D3A-FC9E5AB5F524}">
      <dsp:nvSpPr>
        <dsp:cNvPr id="0" name=""/>
        <dsp:cNvSpPr/>
      </dsp:nvSpPr>
      <dsp:spPr>
        <a:xfrm>
          <a:off x="0" y="5533894"/>
          <a:ext cx="11315509" cy="416529"/>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CAF0-78B2-4DAD-A89E-0D364190AF52}">
      <dsp:nvSpPr>
        <dsp:cNvPr id="0" name=""/>
        <dsp:cNvSpPr/>
      </dsp:nvSpPr>
      <dsp:spPr>
        <a:xfrm>
          <a:off x="0" y="0"/>
          <a:ext cx="11315509" cy="1785127"/>
        </a:xfrm>
        <a:prstGeom prst="rect">
          <a:avLst/>
        </a:prstGeom>
        <a:solidFill>
          <a:schemeClr val="bg2"/>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INFRACIONES GRAVES EN MATERIA DE RELACIONES LABORALES APLICADO AL TELETRABAJO</a:t>
          </a:r>
        </a:p>
      </dsp:txBody>
      <dsp:txXfrm>
        <a:off x="0" y="0"/>
        <a:ext cx="11315509" cy="1785127"/>
      </dsp:txXfrm>
    </dsp:sp>
    <dsp:sp modelId="{5FF52648-9D76-4570-9C8A-1EF6EA5D9441}">
      <dsp:nvSpPr>
        <dsp:cNvPr id="0" name=""/>
        <dsp:cNvSpPr/>
      </dsp:nvSpPr>
      <dsp:spPr>
        <a:xfrm>
          <a:off x="0" y="1785127"/>
          <a:ext cx="5657754" cy="374876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PE" sz="2700" kern="1200" dirty="0"/>
            <a:t>Aplicar el cambio de modalidad del/de la trabajador/a convencional a la de teletrabajo o viceversa sin su consentimiento, exceptuándose aquellos cambios unilaterales realizados en uso de su facultad de directriz prevista en el numeral 9.4 del artículo 9 y las situaciones especiales establecidas en el artículo 17 de la Ley </a:t>
          </a:r>
          <a:r>
            <a:rPr lang="es-PE" sz="2700" kern="1200" dirty="0" err="1"/>
            <a:t>N°</a:t>
          </a:r>
          <a:r>
            <a:rPr lang="es-PE" sz="2700" kern="1200" dirty="0"/>
            <a:t> 31572, Ley del Teletrabajo.</a:t>
          </a:r>
          <a:endParaRPr lang="es-ES" sz="2700" kern="1200" dirty="0"/>
        </a:p>
      </dsp:txBody>
      <dsp:txXfrm>
        <a:off x="0" y="1785127"/>
        <a:ext cx="5657754" cy="3748767"/>
      </dsp:txXfrm>
    </dsp:sp>
    <dsp:sp modelId="{40E90FAC-3F84-481D-9884-4AB758421798}">
      <dsp:nvSpPr>
        <dsp:cNvPr id="0" name=""/>
        <dsp:cNvSpPr/>
      </dsp:nvSpPr>
      <dsp:spPr>
        <a:xfrm>
          <a:off x="5657754" y="1785127"/>
          <a:ext cx="5657754" cy="374876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PE" sz="2700" kern="1200" dirty="0"/>
            <a:t>No cumplir con el pago oportuno de la compensación por las condiciones de trabajo asumidas por el/la teletrabajador/a en los casos que corresponda</a:t>
          </a:r>
          <a:r>
            <a:rPr lang="es-ES" sz="2700" kern="1200" dirty="0"/>
            <a:t>.</a:t>
          </a:r>
        </a:p>
      </dsp:txBody>
      <dsp:txXfrm>
        <a:off x="5657754" y="1785127"/>
        <a:ext cx="5657754" cy="3748767"/>
      </dsp:txXfrm>
    </dsp:sp>
    <dsp:sp modelId="{C5516E29-3DF0-42B4-8D3A-FC9E5AB5F524}">
      <dsp:nvSpPr>
        <dsp:cNvPr id="0" name=""/>
        <dsp:cNvSpPr/>
      </dsp:nvSpPr>
      <dsp:spPr>
        <a:xfrm>
          <a:off x="0" y="5533894"/>
          <a:ext cx="11315509" cy="416529"/>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7EB7A-B39E-4AE1-9089-8F41B66B05C6}" type="datetimeFigureOut">
              <a:rPr lang="es-PE" smtClean="0"/>
              <a:t>19/03/2024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31AD0-CB33-48EC-B455-725CEBF71D0A}" type="slidenum">
              <a:rPr lang="es-PE" smtClean="0"/>
              <a:t>‹Nº›</a:t>
            </a:fld>
            <a:endParaRPr lang="es-PE"/>
          </a:p>
        </p:txBody>
      </p:sp>
    </p:spTree>
    <p:extLst>
      <p:ext uri="{BB962C8B-B14F-4D97-AF65-F5344CB8AC3E}">
        <p14:creationId xmlns:p14="http://schemas.microsoft.com/office/powerpoint/2010/main" val="331630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73A31AD0-CB33-48EC-B455-725CEBF71D0A}" type="slidenum">
              <a:rPr lang="es-PE" smtClean="0"/>
              <a:t>14</a:t>
            </a:fld>
            <a:endParaRPr lang="es-PE"/>
          </a:p>
        </p:txBody>
      </p:sp>
    </p:spTree>
    <p:extLst>
      <p:ext uri="{BB962C8B-B14F-4D97-AF65-F5344CB8AC3E}">
        <p14:creationId xmlns:p14="http://schemas.microsoft.com/office/powerpoint/2010/main" val="183715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73A31AD0-CB33-48EC-B455-725CEBF71D0A}" type="slidenum">
              <a:rPr lang="es-PE" smtClean="0"/>
              <a:t>15</a:t>
            </a:fld>
            <a:endParaRPr lang="es-PE"/>
          </a:p>
        </p:txBody>
      </p:sp>
    </p:spTree>
    <p:extLst>
      <p:ext uri="{BB962C8B-B14F-4D97-AF65-F5344CB8AC3E}">
        <p14:creationId xmlns:p14="http://schemas.microsoft.com/office/powerpoint/2010/main" val="60410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73A31AD0-CB33-48EC-B455-725CEBF71D0A}" type="slidenum">
              <a:rPr lang="es-PE" smtClean="0"/>
              <a:t>17</a:t>
            </a:fld>
            <a:endParaRPr lang="es-PE"/>
          </a:p>
        </p:txBody>
      </p:sp>
    </p:spTree>
    <p:extLst>
      <p:ext uri="{BB962C8B-B14F-4D97-AF65-F5344CB8AC3E}">
        <p14:creationId xmlns:p14="http://schemas.microsoft.com/office/powerpoint/2010/main" val="114338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972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121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1062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911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21128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14311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6235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94228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1321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7113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8683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299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0000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5011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3144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7888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433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3/19/2024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258356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402521" y="2823753"/>
            <a:ext cx="7678504" cy="954108"/>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s-PE" b="1" dirty="0">
                <a:solidFill>
                  <a:schemeClr val="tx1"/>
                </a:solidFill>
              </a:rPr>
              <a:t>EL TELETRABAJO EN EL PERÚ</a:t>
            </a:r>
            <a:br>
              <a:rPr lang="es-PE" b="1" dirty="0">
                <a:solidFill>
                  <a:schemeClr val="tx1"/>
                </a:solidFill>
              </a:rPr>
            </a:br>
            <a:r>
              <a:rPr lang="es-PE" b="1" dirty="0">
                <a:solidFill>
                  <a:schemeClr val="tx1"/>
                </a:solidFill>
              </a:rPr>
              <a:t>LEY </a:t>
            </a:r>
            <a:r>
              <a:rPr lang="es-PE" b="1" dirty="0" err="1">
                <a:solidFill>
                  <a:schemeClr val="tx1"/>
                </a:solidFill>
              </a:rPr>
              <a:t>N°</a:t>
            </a:r>
            <a:r>
              <a:rPr lang="es-PE" b="1" dirty="0">
                <a:solidFill>
                  <a:schemeClr val="tx1"/>
                </a:solidFill>
              </a:rPr>
              <a:t> 31572</a:t>
            </a:r>
          </a:p>
        </p:txBody>
      </p:sp>
      <p:sp>
        <p:nvSpPr>
          <p:cNvPr id="6" name="Subtítulo 5"/>
          <p:cNvSpPr>
            <a:spLocks noGrp="1"/>
          </p:cNvSpPr>
          <p:nvPr>
            <p:ph type="subTitle" idx="1"/>
          </p:nvPr>
        </p:nvSpPr>
        <p:spPr>
          <a:xfrm>
            <a:off x="8795758" y="6027313"/>
            <a:ext cx="2988412" cy="568476"/>
          </a:xfrm>
        </p:spPr>
        <p:style>
          <a:lnRef idx="2">
            <a:schemeClr val="accent2">
              <a:shade val="15000"/>
            </a:schemeClr>
          </a:lnRef>
          <a:fillRef idx="1">
            <a:schemeClr val="accent2"/>
          </a:fillRef>
          <a:effectRef idx="0">
            <a:schemeClr val="accent2"/>
          </a:effectRef>
          <a:fontRef idx="minor">
            <a:schemeClr val="lt1"/>
          </a:fontRef>
        </p:style>
        <p:txBody>
          <a:bodyPr>
            <a:normAutofit fontScale="70000" lnSpcReduction="20000"/>
          </a:bodyPr>
          <a:lstStyle/>
          <a:p>
            <a:r>
              <a:rPr lang="es-PE" b="1" dirty="0">
                <a:solidFill>
                  <a:schemeClr val="tx1"/>
                </a:solidFill>
              </a:rPr>
              <a:t>ABOG. Caman de la cruz Keily </a:t>
            </a:r>
            <a:r>
              <a:rPr lang="es-PE" b="1" dirty="0" err="1">
                <a:solidFill>
                  <a:schemeClr val="tx1"/>
                </a:solidFill>
              </a:rPr>
              <a:t>indira</a:t>
            </a:r>
            <a:endParaRPr lang="es-PE" b="1" dirty="0">
              <a:solidFill>
                <a:schemeClr val="tx1"/>
              </a:solidFill>
            </a:endParaRPr>
          </a:p>
        </p:txBody>
      </p:sp>
      <p:sp>
        <p:nvSpPr>
          <p:cNvPr id="7" name="Rectángulo 6"/>
          <p:cNvSpPr/>
          <p:nvPr/>
        </p:nvSpPr>
        <p:spPr>
          <a:xfrm>
            <a:off x="223833" y="97247"/>
            <a:ext cx="5719768" cy="954107"/>
          </a:xfrm>
          <a:prstGeom prst="rect">
            <a:avLst/>
          </a:prstGeom>
          <a:solidFill>
            <a:schemeClr val="accent1">
              <a:lumMod val="60000"/>
              <a:lumOff val="40000"/>
            </a:schemeClr>
          </a:solidFill>
        </p:spPr>
        <p:txBody>
          <a:bodyPr wrap="square">
            <a:spAutoFit/>
          </a:bodyPr>
          <a:lstStyle/>
          <a:p>
            <a:r>
              <a:rPr lang="es-PE" sz="2800" dirty="0"/>
              <a:t>EL TELETRABAJO HA LLEGADO PARA QUEDARSE</a:t>
            </a:r>
          </a:p>
        </p:txBody>
      </p:sp>
    </p:spTree>
    <p:extLst>
      <p:ext uri="{BB962C8B-B14F-4D97-AF65-F5344CB8AC3E}">
        <p14:creationId xmlns:p14="http://schemas.microsoft.com/office/powerpoint/2010/main" val="269230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32877806-5A8F-DE54-F94F-AB2E6A4A5748}"/>
              </a:ext>
            </a:extLst>
          </p:cNvPr>
          <p:cNvGraphicFramePr>
            <a:graphicFrameLocks noGrp="1"/>
          </p:cNvGraphicFramePr>
          <p:nvPr>
            <p:ph sz="quarter" idx="13"/>
          </p:nvPr>
        </p:nvGraphicFramePr>
        <p:xfrm>
          <a:off x="4546926" y="1639354"/>
          <a:ext cx="7645074" cy="4522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91903DFC-B7D0-A0AF-F94F-0B673C8F87A9}"/>
              </a:ext>
            </a:extLst>
          </p:cNvPr>
          <p:cNvPicPr>
            <a:picLocks noChangeAspect="1"/>
          </p:cNvPicPr>
          <p:nvPr/>
        </p:nvPicPr>
        <p:blipFill>
          <a:blip r:embed="rId7"/>
          <a:stretch>
            <a:fillRect/>
          </a:stretch>
        </p:blipFill>
        <p:spPr>
          <a:xfrm>
            <a:off x="280452" y="1519611"/>
            <a:ext cx="4988234" cy="4977203"/>
          </a:xfrm>
          <a:prstGeom prst="rect">
            <a:avLst/>
          </a:prstGeom>
        </p:spPr>
      </p:pic>
      <p:sp>
        <p:nvSpPr>
          <p:cNvPr id="9" name="Título 1">
            <a:extLst>
              <a:ext uri="{FF2B5EF4-FFF2-40B4-BE49-F238E27FC236}">
                <a16:creationId xmlns:a16="http://schemas.microsoft.com/office/drawing/2014/main" id="{BF49F659-BB5A-4179-E354-4414FAC1F891}"/>
              </a:ext>
            </a:extLst>
          </p:cNvPr>
          <p:cNvSpPr txBox="1">
            <a:spLocks/>
          </p:cNvSpPr>
          <p:nvPr/>
        </p:nvSpPr>
        <p:spPr>
          <a:xfrm>
            <a:off x="2471369" y="241443"/>
            <a:ext cx="7249262" cy="13979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PE" dirty="0"/>
              <a:t>MODALIDAD DEL TELETRABAJO</a:t>
            </a:r>
          </a:p>
        </p:txBody>
      </p:sp>
    </p:spTree>
    <p:extLst>
      <p:ext uri="{BB962C8B-B14F-4D97-AF65-F5344CB8AC3E}">
        <p14:creationId xmlns:p14="http://schemas.microsoft.com/office/powerpoint/2010/main" val="255515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595E1CE2-9AE9-4BB5-A7D4-51D11AA81973}"/>
              </a:ext>
            </a:extLst>
          </p:cNvPr>
          <p:cNvGraphicFramePr>
            <a:graphicFrameLocks noGrp="1"/>
          </p:cNvGraphicFramePr>
          <p:nvPr>
            <p:ph sz="quarter" idx="13"/>
            <p:extLst>
              <p:ext uri="{D42A27DB-BD31-4B8C-83A1-F6EECF244321}">
                <p14:modId xmlns:p14="http://schemas.microsoft.com/office/powerpoint/2010/main" val="3316799926"/>
              </p:ext>
            </p:extLst>
          </p:nvPr>
        </p:nvGraphicFramePr>
        <p:xfrm>
          <a:off x="304800" y="275771"/>
          <a:ext cx="11437257" cy="6139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74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F299191-A5AA-11BC-6BD0-B2C0DA9C79F3}"/>
              </a:ext>
            </a:extLst>
          </p:cNvPr>
          <p:cNvPicPr>
            <a:picLocks noChangeAspect="1"/>
          </p:cNvPicPr>
          <p:nvPr/>
        </p:nvPicPr>
        <p:blipFill>
          <a:blip r:embed="rId2"/>
          <a:stretch>
            <a:fillRect/>
          </a:stretch>
        </p:blipFill>
        <p:spPr>
          <a:xfrm>
            <a:off x="8048272" y="4179468"/>
            <a:ext cx="4023092" cy="2678532"/>
          </a:xfrm>
          <a:prstGeom prst="rect">
            <a:avLst/>
          </a:prstGeom>
        </p:spPr>
      </p:pic>
      <p:sp>
        <p:nvSpPr>
          <p:cNvPr id="2" name="Título 1">
            <a:extLst>
              <a:ext uri="{FF2B5EF4-FFF2-40B4-BE49-F238E27FC236}">
                <a16:creationId xmlns:a16="http://schemas.microsoft.com/office/drawing/2014/main" id="{8B21B012-D67F-43C3-6CAD-260703EC98CE}"/>
              </a:ext>
            </a:extLst>
          </p:cNvPr>
          <p:cNvSpPr>
            <a:spLocks noGrp="1"/>
          </p:cNvSpPr>
          <p:nvPr>
            <p:ph type="title"/>
          </p:nvPr>
        </p:nvSpPr>
        <p:spPr>
          <a:xfrm>
            <a:off x="914400" y="744352"/>
            <a:ext cx="9807355" cy="1059281"/>
          </a:xfrm>
          <a:solidFill>
            <a:schemeClr val="tx2">
              <a:lumMod val="40000"/>
              <a:lumOff val="60000"/>
            </a:schemeClr>
          </a:solidFill>
        </p:spPr>
        <p:txBody>
          <a:bodyPr>
            <a:normAutofit/>
          </a:bodyPr>
          <a:lstStyle/>
          <a:p>
            <a:r>
              <a:rPr lang="es-PE" sz="3200" dirty="0">
                <a:effectLst/>
                <a:latin typeface="Calibri" panose="020F0502020204030204" pitchFamily="34" charset="0"/>
                <a:ea typeface="Calibri" panose="020F0502020204030204" pitchFamily="34" charset="0"/>
                <a:cs typeface="Times New Roman" panose="02020603050405020304" pitchFamily="18" charset="0"/>
              </a:rPr>
              <a:t>TELETRABAJO EN FAVOR DE LA POBLACIÓN VULNERABLE Y OTROS </a:t>
            </a:r>
            <a:endParaRPr lang="es-PE" sz="3200" dirty="0"/>
          </a:p>
        </p:txBody>
      </p:sp>
      <p:graphicFrame>
        <p:nvGraphicFramePr>
          <p:cNvPr id="4" name="Marcador de contenido 3">
            <a:extLst>
              <a:ext uri="{FF2B5EF4-FFF2-40B4-BE49-F238E27FC236}">
                <a16:creationId xmlns:a16="http://schemas.microsoft.com/office/drawing/2014/main" id="{E953717B-77E1-0A62-F6C6-A6728844307E}"/>
              </a:ext>
            </a:extLst>
          </p:cNvPr>
          <p:cNvGraphicFramePr>
            <a:graphicFrameLocks noGrp="1"/>
          </p:cNvGraphicFramePr>
          <p:nvPr>
            <p:ph sz="quarter" idx="13"/>
            <p:extLst>
              <p:ext uri="{D42A27DB-BD31-4B8C-83A1-F6EECF244321}">
                <p14:modId xmlns:p14="http://schemas.microsoft.com/office/powerpoint/2010/main" val="1096529541"/>
              </p:ext>
            </p:extLst>
          </p:nvPr>
        </p:nvGraphicFramePr>
        <p:xfrm>
          <a:off x="636477" y="1803633"/>
          <a:ext cx="9315597" cy="4310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809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4" y="-391886"/>
            <a:ext cx="10364451" cy="1596177"/>
          </a:xfrm>
        </p:spPr>
        <p:txBody>
          <a:bodyPr/>
          <a:lstStyle/>
          <a:p>
            <a:r>
              <a:rPr lang="es-ES" b="1" dirty="0"/>
              <a:t>Situaciones especiales</a:t>
            </a:r>
            <a:endParaRPr lang="es-PE" dirty="0"/>
          </a:p>
        </p:txBody>
      </p:sp>
      <p:graphicFrame>
        <p:nvGraphicFramePr>
          <p:cNvPr id="4" name="Marcador de contenido 3">
            <a:extLst>
              <a:ext uri="{FF2B5EF4-FFF2-40B4-BE49-F238E27FC236}">
                <a16:creationId xmlns:a16="http://schemas.microsoft.com/office/drawing/2014/main" id="{C1C19DD8-4F73-446F-9C1E-DD2DB85AA909}"/>
              </a:ext>
            </a:extLst>
          </p:cNvPr>
          <p:cNvGraphicFramePr>
            <a:graphicFrameLocks noGrp="1"/>
          </p:cNvGraphicFramePr>
          <p:nvPr>
            <p:ph sz="quarter" idx="13"/>
            <p:extLst>
              <p:ext uri="{D42A27DB-BD31-4B8C-83A1-F6EECF244321}">
                <p14:modId xmlns:p14="http://schemas.microsoft.com/office/powerpoint/2010/main" val="921436341"/>
              </p:ext>
            </p:extLst>
          </p:nvPr>
        </p:nvGraphicFramePr>
        <p:xfrm>
          <a:off x="594911" y="672029"/>
          <a:ext cx="11457541" cy="604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365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nvGraphicFramePr>
        <p:xfrm>
          <a:off x="448859" y="641445"/>
          <a:ext cx="11315510" cy="595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67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727328469"/>
              </p:ext>
            </p:extLst>
          </p:nvPr>
        </p:nvGraphicFramePr>
        <p:xfrm>
          <a:off x="448859" y="641445"/>
          <a:ext cx="11315510" cy="595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15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C69BC93-AFC2-9256-0A91-98E3B4501A1A}"/>
              </a:ext>
            </a:extLst>
          </p:cNvPr>
          <p:cNvPicPr>
            <a:picLocks noChangeAspect="1"/>
          </p:cNvPicPr>
          <p:nvPr/>
        </p:nvPicPr>
        <p:blipFill>
          <a:blip r:embed="rId2"/>
          <a:stretch>
            <a:fillRect/>
          </a:stretch>
        </p:blipFill>
        <p:spPr>
          <a:xfrm>
            <a:off x="7461508" y="4147199"/>
            <a:ext cx="4599780" cy="2629935"/>
          </a:xfrm>
          <a:prstGeom prst="rect">
            <a:avLst/>
          </a:prstGeom>
        </p:spPr>
      </p:pic>
      <p:graphicFrame>
        <p:nvGraphicFramePr>
          <p:cNvPr id="4" name="Marcador de contenido 3">
            <a:extLst>
              <a:ext uri="{FF2B5EF4-FFF2-40B4-BE49-F238E27FC236}">
                <a16:creationId xmlns:a16="http://schemas.microsoft.com/office/drawing/2014/main" id="{199F7AB6-64E8-7C97-8A41-5997B87BD727}"/>
              </a:ext>
            </a:extLst>
          </p:cNvPr>
          <p:cNvGraphicFramePr>
            <a:graphicFrameLocks noGrp="1"/>
          </p:cNvGraphicFramePr>
          <p:nvPr>
            <p:ph sz="quarter" idx="13"/>
            <p:extLst>
              <p:ext uri="{D42A27DB-BD31-4B8C-83A1-F6EECF244321}">
                <p14:modId xmlns:p14="http://schemas.microsoft.com/office/powerpoint/2010/main" val="2048786427"/>
              </p:ext>
            </p:extLst>
          </p:nvPr>
        </p:nvGraphicFramePr>
        <p:xfrm>
          <a:off x="385892" y="264253"/>
          <a:ext cx="11675395" cy="6030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395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041831602"/>
              </p:ext>
            </p:extLst>
          </p:nvPr>
        </p:nvGraphicFramePr>
        <p:xfrm>
          <a:off x="448859" y="641445"/>
          <a:ext cx="11315510" cy="595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95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13B7A-A0F2-F0E2-EE1F-F1A0FBCADE01}"/>
              </a:ext>
            </a:extLst>
          </p:cNvPr>
          <p:cNvSpPr>
            <a:spLocks noGrp="1"/>
          </p:cNvSpPr>
          <p:nvPr>
            <p:ph type="title"/>
          </p:nvPr>
        </p:nvSpPr>
        <p:spPr>
          <a:xfrm>
            <a:off x="913775" y="223284"/>
            <a:ext cx="9920801" cy="843516"/>
          </a:xfrm>
          <a:solidFill>
            <a:schemeClr val="accent1">
              <a:lumMod val="40000"/>
              <a:lumOff val="60000"/>
            </a:schemeClr>
          </a:solidFill>
        </p:spPr>
        <p:txBody>
          <a:bodyPr>
            <a:noAutofit/>
          </a:bodyPr>
          <a:lstStyle/>
          <a:p>
            <a:r>
              <a:rPr lang="es-PE" sz="2800" b="1" kern="100" dirty="0">
                <a:effectLst/>
                <a:latin typeface="Calibri" panose="020F0502020204030204" pitchFamily="34" charset="0"/>
                <a:ea typeface="Calibri" panose="020F0502020204030204" pitchFamily="34" charset="0"/>
                <a:cs typeface="Times New Roman" panose="02020603050405020304" pitchFamily="18" charset="0"/>
              </a:rPr>
              <a:t>APLICACIÓN DEL TELETRABAJO EN EL SECTOR PÚBLICO</a:t>
            </a:r>
            <a:br>
              <a:rPr lang="es-PE" sz="2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s-PE" sz="2800" b="1" dirty="0"/>
          </a:p>
        </p:txBody>
      </p:sp>
      <p:graphicFrame>
        <p:nvGraphicFramePr>
          <p:cNvPr id="4" name="Marcador de contenido 3">
            <a:extLst>
              <a:ext uri="{FF2B5EF4-FFF2-40B4-BE49-F238E27FC236}">
                <a16:creationId xmlns:a16="http://schemas.microsoft.com/office/drawing/2014/main" id="{D1F92EB6-9BDB-0FE7-46C3-69C89CEBEA25}"/>
              </a:ext>
            </a:extLst>
          </p:cNvPr>
          <p:cNvGraphicFramePr>
            <a:graphicFrameLocks noGrp="1"/>
          </p:cNvGraphicFramePr>
          <p:nvPr>
            <p:ph sz="quarter" idx="13"/>
            <p:extLst>
              <p:ext uri="{D42A27DB-BD31-4B8C-83A1-F6EECF244321}">
                <p14:modId xmlns:p14="http://schemas.microsoft.com/office/powerpoint/2010/main" val="1651778587"/>
              </p:ext>
            </p:extLst>
          </p:nvPr>
        </p:nvGraphicFramePr>
        <p:xfrm>
          <a:off x="914400" y="1275907"/>
          <a:ext cx="10228521" cy="4515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1C692B83-D086-0AA7-6000-39E89351114B}"/>
              </a:ext>
            </a:extLst>
          </p:cNvPr>
          <p:cNvPicPr>
            <a:picLocks noChangeAspect="1"/>
          </p:cNvPicPr>
          <p:nvPr/>
        </p:nvPicPr>
        <p:blipFill rotWithShape="1">
          <a:blip r:embed="rId7"/>
          <a:srcRect l="25183" t="1746" r="22122" b="-1224"/>
          <a:stretch/>
        </p:blipFill>
        <p:spPr>
          <a:xfrm>
            <a:off x="8689343" y="3030278"/>
            <a:ext cx="3502657" cy="3721395"/>
          </a:xfrm>
          <a:prstGeom prst="rect">
            <a:avLst/>
          </a:prstGeom>
        </p:spPr>
      </p:pic>
    </p:spTree>
    <p:extLst>
      <p:ext uri="{BB962C8B-B14F-4D97-AF65-F5344CB8AC3E}">
        <p14:creationId xmlns:p14="http://schemas.microsoft.com/office/powerpoint/2010/main" val="385831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1545" y="-179099"/>
            <a:ext cx="10364451" cy="1596177"/>
          </a:xfrm>
        </p:spPr>
        <p:txBody>
          <a:bodyPr/>
          <a:lstStyle/>
          <a:p>
            <a:r>
              <a:rPr lang="es-PE" dirty="0"/>
              <a:t>EL DERECHO DE LA DESCONEXIÓN DIGITAL</a:t>
            </a:r>
          </a:p>
        </p:txBody>
      </p:sp>
      <p:sp>
        <p:nvSpPr>
          <p:cNvPr id="5" name="Marcador de contenido 4"/>
          <p:cNvSpPr>
            <a:spLocks noGrp="1"/>
          </p:cNvSpPr>
          <p:nvPr>
            <p:ph sz="quarter" idx="13"/>
          </p:nvPr>
        </p:nvSpPr>
        <p:spPr>
          <a:xfrm>
            <a:off x="348343" y="1894900"/>
            <a:ext cx="11582924" cy="4767155"/>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s-ES" dirty="0"/>
              <a:t>24.1. Los/las teletrabajadores/as tienen derecho a la desconexión digital, que consiste en apagar o desconectar los equipos o medios digitales, de telecomunicaciones y análogos utilizados para la prestación de servicios, fuera de su jornada de trabajo, durante los periodos de descanso, licencias, vacaciones y períodos de suspensión de la relación laboral. En estos casos no se puede exigir atender asuntos de trabajo, tareas, coordinaciones u otros relacionados con la prestación del servicio. </a:t>
            </a:r>
          </a:p>
          <a:p>
            <a:r>
              <a:rPr lang="es-ES" dirty="0"/>
              <a:t>24.2 Tratándose de teletrabajadores/as no comprendidos en la jornada máxima de trabajo, el tiempo de desconexión debe ser de, al menos, doce horas continuas en un periodo de veinticuatro horas, además de los días de descanso, licencias y periodos de suspensión de la relación laboral. </a:t>
            </a:r>
          </a:p>
          <a:p>
            <a:r>
              <a:rPr lang="es-ES" dirty="0"/>
              <a:t>24.3. El/la empleador/a público y/o privado respeta el derecho a la desconexión digital garantizando que en ese periodo no estén obligados a responder sus comunicaciones, órdenes u otros requerimientos que fueren emitidas, salvo causas de fuerza mayor o circunstancias excepcionales que requieran la conexión del teletrabajador fuera del horario laboral.</a:t>
            </a:r>
            <a:endParaRPr lang="es-P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79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7554791-B30A-EAF9-9CF2-99FB68E2C2BE}"/>
              </a:ext>
            </a:extLst>
          </p:cNvPr>
          <p:cNvPicPr>
            <a:picLocks noChangeAspect="1"/>
          </p:cNvPicPr>
          <p:nvPr/>
        </p:nvPicPr>
        <p:blipFill>
          <a:blip r:embed="rId2"/>
          <a:stretch>
            <a:fillRect/>
          </a:stretch>
        </p:blipFill>
        <p:spPr>
          <a:xfrm>
            <a:off x="81774" y="4356100"/>
            <a:ext cx="6096000" cy="2501900"/>
          </a:xfrm>
          <a:prstGeom prst="rect">
            <a:avLst/>
          </a:prstGeom>
          <a:ln>
            <a:noFill/>
          </a:ln>
          <a:effectLst>
            <a:softEdge rad="112500"/>
          </a:effectLst>
        </p:spPr>
      </p:pic>
      <p:sp>
        <p:nvSpPr>
          <p:cNvPr id="2" name="Título 1">
            <a:extLst>
              <a:ext uri="{FF2B5EF4-FFF2-40B4-BE49-F238E27FC236}">
                <a16:creationId xmlns:a16="http://schemas.microsoft.com/office/drawing/2014/main" id="{6FC94F01-5470-D444-710F-12CCAC819903}"/>
              </a:ext>
            </a:extLst>
          </p:cNvPr>
          <p:cNvSpPr>
            <a:spLocks noGrp="1"/>
          </p:cNvSpPr>
          <p:nvPr>
            <p:ph type="title"/>
          </p:nvPr>
        </p:nvSpPr>
        <p:spPr/>
        <p:txBody>
          <a:bodyPr/>
          <a:lstStyle/>
          <a:p>
            <a:r>
              <a:rPr lang="es-PE" dirty="0"/>
              <a:t>EL TELETRABAJO EN EL PERÚ</a:t>
            </a:r>
            <a:br>
              <a:rPr lang="es-PE" dirty="0"/>
            </a:br>
            <a:br>
              <a:rPr lang="es-PE" dirty="0"/>
            </a:br>
            <a:endParaRPr lang="es-PE" dirty="0"/>
          </a:p>
        </p:txBody>
      </p:sp>
      <p:graphicFrame>
        <p:nvGraphicFramePr>
          <p:cNvPr id="4" name="Marcador de contenido 3">
            <a:extLst>
              <a:ext uri="{FF2B5EF4-FFF2-40B4-BE49-F238E27FC236}">
                <a16:creationId xmlns:a16="http://schemas.microsoft.com/office/drawing/2014/main" id="{7340B6BA-8938-0680-7F4B-BBA68C90B0AE}"/>
              </a:ext>
            </a:extLst>
          </p:cNvPr>
          <p:cNvGraphicFramePr>
            <a:graphicFrameLocks noGrp="1"/>
          </p:cNvGraphicFramePr>
          <p:nvPr>
            <p:ph sz="quarter" idx="13"/>
            <p:extLst>
              <p:ext uri="{D42A27DB-BD31-4B8C-83A1-F6EECF244321}">
                <p14:modId xmlns:p14="http://schemas.microsoft.com/office/powerpoint/2010/main" val="2915824812"/>
              </p:ext>
            </p:extLst>
          </p:nvPr>
        </p:nvGraphicFramePr>
        <p:xfrm>
          <a:off x="832624" y="1053295"/>
          <a:ext cx="10526751" cy="4464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85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10722" y="0"/>
            <a:ext cx="10364451" cy="1596177"/>
          </a:xfrm>
        </p:spPr>
        <p:txBody>
          <a:bodyPr/>
          <a:lstStyle/>
          <a:p>
            <a:r>
              <a:rPr lang="es-PE" dirty="0"/>
              <a:t>CONCLUSIONES</a:t>
            </a:r>
          </a:p>
        </p:txBody>
      </p:sp>
      <p:sp>
        <p:nvSpPr>
          <p:cNvPr id="3" name="Marcador de contenido 2"/>
          <p:cNvSpPr>
            <a:spLocks noGrp="1"/>
          </p:cNvSpPr>
          <p:nvPr>
            <p:ph sz="quarter" idx="13"/>
          </p:nvPr>
        </p:nvSpPr>
        <p:spPr>
          <a:xfrm>
            <a:off x="4284354" y="4296176"/>
            <a:ext cx="7426712" cy="214360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lvl="0"/>
            <a:r>
              <a:rPr lang="es-ES" b="1" dirty="0"/>
              <a:t>La nueva ley del teletrabajo en el Perú</a:t>
            </a:r>
          </a:p>
          <a:p>
            <a:pPr lvl="0"/>
            <a:r>
              <a:rPr lang="es-ES" b="1" dirty="0"/>
              <a:t>Novedades</a:t>
            </a:r>
          </a:p>
          <a:p>
            <a:pPr lvl="0"/>
            <a:r>
              <a:rPr lang="es-ES" b="1" dirty="0"/>
              <a:t>Desconexión digital</a:t>
            </a:r>
          </a:p>
          <a:p>
            <a:pPr lvl="0"/>
            <a:r>
              <a:rPr lang="es-ES" b="1" dirty="0"/>
              <a:t>El teletrabajo en el sector público</a:t>
            </a:r>
          </a:p>
          <a:p>
            <a:pPr lvl="0"/>
            <a:r>
              <a:rPr lang="es-ES" b="1" dirty="0"/>
              <a:t>Seguridad salud en el trabajo</a:t>
            </a:r>
          </a:p>
          <a:p>
            <a:pPr lvl="0"/>
            <a:r>
              <a:rPr lang="es-ES" b="1" dirty="0"/>
              <a:t>Infracciones en materia de inspección</a:t>
            </a:r>
          </a:p>
          <a:p>
            <a:endParaRPr lang="es-PE" dirty="0"/>
          </a:p>
        </p:txBody>
      </p:sp>
    </p:spTree>
    <p:extLst>
      <p:ext uri="{BB962C8B-B14F-4D97-AF65-F5344CB8AC3E}">
        <p14:creationId xmlns:p14="http://schemas.microsoft.com/office/powerpoint/2010/main" val="269233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8919E9-A4DC-40F4-8976-A6F44DB97474}"/>
              </a:ext>
            </a:extLst>
          </p:cNvPr>
          <p:cNvSpPr>
            <a:spLocks noGrp="1"/>
          </p:cNvSpPr>
          <p:nvPr>
            <p:ph type="title"/>
          </p:nvPr>
        </p:nvSpPr>
        <p:spPr>
          <a:xfrm>
            <a:off x="913150" y="-159262"/>
            <a:ext cx="10364451" cy="1596177"/>
          </a:xfrm>
        </p:spPr>
        <p:txBody>
          <a:bodyPr/>
          <a:lstStyle/>
          <a:p>
            <a:r>
              <a:rPr lang="es-PE" dirty="0"/>
              <a:t>UNA PANDEMIA, UN CAMBIO DE LA CULTURA PRESENCIALISTA</a:t>
            </a:r>
          </a:p>
        </p:txBody>
      </p:sp>
      <p:graphicFrame>
        <p:nvGraphicFramePr>
          <p:cNvPr id="9" name="Marcador de contenido 8">
            <a:extLst>
              <a:ext uri="{FF2B5EF4-FFF2-40B4-BE49-F238E27FC236}">
                <a16:creationId xmlns:a16="http://schemas.microsoft.com/office/drawing/2014/main" id="{D15EE0A7-820E-44B8-900B-B76B2E5D3772}"/>
              </a:ext>
            </a:extLst>
          </p:cNvPr>
          <p:cNvGraphicFramePr>
            <a:graphicFrameLocks noGrp="1"/>
          </p:cNvGraphicFramePr>
          <p:nvPr>
            <p:ph sz="quarter" idx="13"/>
            <p:extLst>
              <p:ext uri="{D42A27DB-BD31-4B8C-83A1-F6EECF244321}">
                <p14:modId xmlns:p14="http://schemas.microsoft.com/office/powerpoint/2010/main" val="2912356641"/>
              </p:ext>
            </p:extLst>
          </p:nvPr>
        </p:nvGraphicFramePr>
        <p:xfrm>
          <a:off x="217714" y="1045029"/>
          <a:ext cx="11785600" cy="5573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14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D7336-1C92-9AA4-9958-0CF6126DAB61}"/>
              </a:ext>
            </a:extLst>
          </p:cNvPr>
          <p:cNvSpPr>
            <a:spLocks noGrp="1"/>
          </p:cNvSpPr>
          <p:nvPr>
            <p:ph type="title"/>
          </p:nvPr>
        </p:nvSpPr>
        <p:spPr>
          <a:solidFill>
            <a:schemeClr val="tx2">
              <a:lumMod val="40000"/>
              <a:lumOff val="60000"/>
            </a:schemeClr>
          </a:solidFill>
        </p:spPr>
        <p:txBody>
          <a:bodyPr/>
          <a:lstStyle/>
          <a:p>
            <a:r>
              <a:rPr lang="es-PE" dirty="0"/>
              <a:t>¿QUÉ ES EL TELETRABAJO?</a:t>
            </a:r>
          </a:p>
        </p:txBody>
      </p:sp>
      <p:sp>
        <p:nvSpPr>
          <p:cNvPr id="3" name="Marcador de contenido 2">
            <a:extLst>
              <a:ext uri="{FF2B5EF4-FFF2-40B4-BE49-F238E27FC236}">
                <a16:creationId xmlns:a16="http://schemas.microsoft.com/office/drawing/2014/main" id="{6BB74178-A42C-4DBF-AB9F-ED46BC911152}"/>
              </a:ext>
            </a:extLst>
          </p:cNvPr>
          <p:cNvSpPr>
            <a:spLocks noGrp="1"/>
          </p:cNvSpPr>
          <p:nvPr>
            <p:ph sz="quarter" idx="13"/>
          </p:nvPr>
        </p:nvSpPr>
        <p:spPr>
          <a:xfrm>
            <a:off x="5692674" y="2566930"/>
            <a:ext cx="5585552" cy="3338111"/>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s-ES" dirty="0"/>
              <a:t>el artículo 3 de la Ley  </a:t>
            </a:r>
            <a:r>
              <a:rPr lang="es-ES" dirty="0" err="1"/>
              <a:t>N°</a:t>
            </a:r>
            <a:r>
              <a:rPr lang="es-ES" dirty="0"/>
              <a:t> 31572, define el teletrabajo como una modalidad especial de prestación de labores, de condición regular o habitual, la cual se caracteriza por el desempeño subordinado de aquellas sin presencia física del/de la trabajador/a o servidor/a civil en el centro de trabajo, con la que mantiene vínculo laboral; y que se realiza a través de la utilización de las plataformas y tecnologías digitales</a:t>
            </a:r>
            <a:endParaRPr lang="es-PE" dirty="0"/>
          </a:p>
        </p:txBody>
      </p:sp>
      <p:pic>
        <p:nvPicPr>
          <p:cNvPr id="5" name="Imagen 4">
            <a:extLst>
              <a:ext uri="{FF2B5EF4-FFF2-40B4-BE49-F238E27FC236}">
                <a16:creationId xmlns:a16="http://schemas.microsoft.com/office/drawing/2014/main" id="{82B59178-57A6-CD0C-0D11-3639E6961871}"/>
              </a:ext>
            </a:extLst>
          </p:cNvPr>
          <p:cNvPicPr>
            <a:picLocks noChangeAspect="1"/>
          </p:cNvPicPr>
          <p:nvPr/>
        </p:nvPicPr>
        <p:blipFill>
          <a:blip r:embed="rId2"/>
          <a:stretch>
            <a:fillRect/>
          </a:stretch>
        </p:blipFill>
        <p:spPr>
          <a:xfrm>
            <a:off x="760164" y="2491416"/>
            <a:ext cx="4428781" cy="3748067"/>
          </a:xfrm>
          <a:prstGeom prst="rect">
            <a:avLst/>
          </a:prstGeom>
        </p:spPr>
      </p:pic>
    </p:spTree>
    <p:extLst>
      <p:ext uri="{BB962C8B-B14F-4D97-AF65-F5344CB8AC3E}">
        <p14:creationId xmlns:p14="http://schemas.microsoft.com/office/powerpoint/2010/main" val="381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680A406-0230-420B-AAB0-D71CC3F2A984}"/>
              </a:ext>
            </a:extLst>
          </p:cNvPr>
          <p:cNvSpPr>
            <a:spLocks noGrp="1"/>
          </p:cNvSpPr>
          <p:nvPr>
            <p:ph type="title"/>
          </p:nvPr>
        </p:nvSpPr>
        <p:spPr>
          <a:xfrm>
            <a:off x="1595945" y="4978400"/>
            <a:ext cx="9783255" cy="161108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sz="2000" dirty="0"/>
              <a:t>Art. 3, sobre la definición de Tecnologías de la Información y la Comunicación (TIC). Reglamento de la Ley N.º 30254, Ley de promoción para el uso seguro responsable de las tecnologías de la información y comunicaciones por niños, niñas y adolescentes. Publicado el 14 de mayo de 2019</a:t>
            </a:r>
            <a:br>
              <a:rPr lang="es-ES" dirty="0"/>
            </a:br>
            <a:endParaRPr lang="es-PE" dirty="0"/>
          </a:p>
        </p:txBody>
      </p:sp>
      <p:sp>
        <p:nvSpPr>
          <p:cNvPr id="7" name="Marcador de contenido 6">
            <a:extLst>
              <a:ext uri="{FF2B5EF4-FFF2-40B4-BE49-F238E27FC236}">
                <a16:creationId xmlns:a16="http://schemas.microsoft.com/office/drawing/2014/main" id="{AA835692-9C0F-4F75-8D43-A36E4E3388B0}"/>
              </a:ext>
            </a:extLst>
          </p:cNvPr>
          <p:cNvSpPr>
            <a:spLocks noGrp="1"/>
          </p:cNvSpPr>
          <p:nvPr>
            <p:ph sz="quarter" idx="13"/>
          </p:nvPr>
        </p:nvSpPr>
        <p:spPr>
          <a:xfrm>
            <a:off x="1146003" y="1081315"/>
            <a:ext cx="10348999" cy="1306286"/>
          </a:xfrm>
        </p:spPr>
        <p:style>
          <a:lnRef idx="2">
            <a:schemeClr val="accent1">
              <a:shade val="50000"/>
            </a:schemeClr>
          </a:lnRef>
          <a:fillRef idx="1">
            <a:schemeClr val="accent1"/>
          </a:fillRef>
          <a:effectRef idx="0">
            <a:schemeClr val="accent1"/>
          </a:effectRef>
          <a:fontRef idx="minor">
            <a:schemeClr val="lt1"/>
          </a:fontRef>
        </p:style>
        <p:txBody>
          <a:bodyPr/>
          <a:lstStyle/>
          <a:p>
            <a:r>
              <a:rPr lang="es-ES" dirty="0"/>
              <a:t>conjunto de tecnologías, sistemas de información y equipos informáticos desarrollados para que las personas se comuniquen, gestionen e intercambien información y la envíen de un lugar a otro a través de medios no presenciales”</a:t>
            </a:r>
          </a:p>
          <a:p>
            <a:endParaRPr lang="es-PE" dirty="0"/>
          </a:p>
        </p:txBody>
      </p:sp>
    </p:spTree>
    <p:extLst>
      <p:ext uri="{BB962C8B-B14F-4D97-AF65-F5344CB8AC3E}">
        <p14:creationId xmlns:p14="http://schemas.microsoft.com/office/powerpoint/2010/main" val="286485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B9567-EA19-4019-A29F-059300D766EC}"/>
              </a:ext>
            </a:extLst>
          </p:cNvPr>
          <p:cNvSpPr>
            <a:spLocks noGrp="1"/>
          </p:cNvSpPr>
          <p:nvPr>
            <p:ph type="title"/>
          </p:nvPr>
        </p:nvSpPr>
        <p:spPr>
          <a:xfrm>
            <a:off x="914400" y="0"/>
            <a:ext cx="10364451" cy="1596177"/>
          </a:xfrm>
        </p:spPr>
        <p:txBody>
          <a:bodyPr/>
          <a:lstStyle/>
          <a:p>
            <a:r>
              <a:rPr lang="es-PE" dirty="0"/>
              <a:t>Trabajo remoto</a:t>
            </a:r>
          </a:p>
        </p:txBody>
      </p:sp>
      <p:graphicFrame>
        <p:nvGraphicFramePr>
          <p:cNvPr id="5" name="Marcador de contenido 4">
            <a:extLst>
              <a:ext uri="{FF2B5EF4-FFF2-40B4-BE49-F238E27FC236}">
                <a16:creationId xmlns:a16="http://schemas.microsoft.com/office/drawing/2014/main" id="{B12F28F5-AECF-4C93-8BE7-08BEAB06B41E}"/>
              </a:ext>
            </a:extLst>
          </p:cNvPr>
          <p:cNvGraphicFramePr>
            <a:graphicFrameLocks noGrp="1"/>
          </p:cNvGraphicFramePr>
          <p:nvPr>
            <p:ph sz="quarter" idx="13"/>
          </p:nvPr>
        </p:nvGraphicFramePr>
        <p:xfrm>
          <a:off x="914400" y="1073427"/>
          <a:ext cx="10827026" cy="540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3C8594F5-09D6-4238-956B-782D03BAEEAA}"/>
              </a:ext>
            </a:extLst>
          </p:cNvPr>
          <p:cNvPicPr>
            <a:picLocks noChangeAspect="1"/>
          </p:cNvPicPr>
          <p:nvPr/>
        </p:nvPicPr>
        <p:blipFill>
          <a:blip r:embed="rId7"/>
          <a:stretch>
            <a:fillRect/>
          </a:stretch>
        </p:blipFill>
        <p:spPr>
          <a:xfrm>
            <a:off x="8295240" y="4280452"/>
            <a:ext cx="3683519" cy="2431774"/>
          </a:xfrm>
          <a:prstGeom prst="rect">
            <a:avLst/>
          </a:prstGeom>
          <a:ln>
            <a:noFill/>
          </a:ln>
          <a:effectLst>
            <a:softEdge rad="112500"/>
          </a:effectLst>
        </p:spPr>
      </p:pic>
    </p:spTree>
    <p:extLst>
      <p:ext uri="{BB962C8B-B14F-4D97-AF65-F5344CB8AC3E}">
        <p14:creationId xmlns:p14="http://schemas.microsoft.com/office/powerpoint/2010/main" val="82980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15652-4509-4244-AB9B-A33666F101D9}"/>
              </a:ext>
            </a:extLst>
          </p:cNvPr>
          <p:cNvSpPr>
            <a:spLocks noGrp="1"/>
          </p:cNvSpPr>
          <p:nvPr>
            <p:ph type="title"/>
          </p:nvPr>
        </p:nvSpPr>
        <p:spPr>
          <a:xfrm>
            <a:off x="913776" y="618517"/>
            <a:ext cx="9992764" cy="905483"/>
          </a:xfrm>
        </p:spPr>
        <p:style>
          <a:lnRef idx="0">
            <a:schemeClr val="accent1"/>
          </a:lnRef>
          <a:fillRef idx="3">
            <a:schemeClr val="accent1"/>
          </a:fillRef>
          <a:effectRef idx="3">
            <a:schemeClr val="accent1"/>
          </a:effectRef>
          <a:fontRef idx="minor">
            <a:schemeClr val="lt1"/>
          </a:fontRef>
        </p:style>
        <p:txBody>
          <a:bodyPr/>
          <a:lstStyle/>
          <a:p>
            <a:r>
              <a:rPr lang="es-PE" dirty="0"/>
              <a:t>TRABAJO REMOTO</a:t>
            </a:r>
          </a:p>
        </p:txBody>
      </p:sp>
      <p:sp>
        <p:nvSpPr>
          <p:cNvPr id="3" name="Marcador de contenido 2">
            <a:extLst>
              <a:ext uri="{FF2B5EF4-FFF2-40B4-BE49-F238E27FC236}">
                <a16:creationId xmlns:a16="http://schemas.microsoft.com/office/drawing/2014/main" id="{04005179-B629-4F68-A3FB-FD0DF84EA7B3}"/>
              </a:ext>
            </a:extLst>
          </p:cNvPr>
          <p:cNvSpPr>
            <a:spLocks noGrp="1"/>
          </p:cNvSpPr>
          <p:nvPr>
            <p:ph sz="quarter" idx="13"/>
          </p:nvPr>
        </p:nvSpPr>
        <p:spPr>
          <a:xfrm>
            <a:off x="477078" y="1709530"/>
            <a:ext cx="10893287" cy="4797287"/>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r>
              <a:rPr lang="es-PE" dirty="0">
                <a:latin typeface="Arial" panose="020B0604020202020204" pitchFamily="34" charset="0"/>
                <a:cs typeface="Arial" panose="020B0604020202020204" pitchFamily="34" charset="0"/>
              </a:rPr>
              <a:t>Prestación de servicio </a:t>
            </a:r>
            <a:r>
              <a:rPr lang="es-ES" dirty="0">
                <a:latin typeface="Arial" panose="020B0604020202020204" pitchFamily="34" charset="0"/>
                <a:cs typeface="Arial" panose="020B0604020202020204" pitchFamily="34" charset="0"/>
              </a:rPr>
              <a:t>subordinada con la presencia física del trabajador en su domicilio o lugar de aislamiento domiciliario, utilizando cualquier medio o mecanismo que posibilite realizar las labores fuera del centro de trabajo, siempre que la naturaleza de las labores lo permita. Este no se limita al trabajo que puede ser realizado mediante medios informáticos, de telecomunicaciones u análogos, sino que se extiende a cualquier tipo de trabajo que no requiera la presencia física del/la trabajador/a en el centro de labores.</a:t>
            </a:r>
          </a:p>
          <a:p>
            <a:pPr marL="0" indent="0" algn="just">
              <a:buNone/>
            </a:pPr>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trabajo remoto no resulta aplicable a los trabajadores confirmados con el COVID-19, ni a quienes se encuentran con descanso médico, en cuyo caso opera la suspensión imperfecta de labores de conformidad con la normativa vigente, es decir, la suspensión de la obligación del trabajador de prestar servicios sin afectar el </a:t>
            </a:r>
            <a:r>
              <a:rPr lang="es-PE" dirty="0">
                <a:latin typeface="Arial" panose="020B0604020202020204" pitchFamily="34" charset="0"/>
                <a:cs typeface="Arial" panose="020B0604020202020204" pitchFamily="34" charset="0"/>
              </a:rPr>
              <a:t>pago de sus remuneraciones.</a:t>
            </a:r>
          </a:p>
          <a:p>
            <a:pPr marL="0" indent="0" algn="just">
              <a:buNone/>
            </a:pPr>
            <a:endParaRPr lang="es-PE"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Priorización de grupos de riesgo: </a:t>
            </a:r>
            <a:r>
              <a:rPr lang="es-ES" dirty="0">
                <a:solidFill>
                  <a:srgbClr val="231F20"/>
                </a:solidFill>
                <a:latin typeface="Arial" panose="020B0604020202020204" pitchFamily="34" charset="0"/>
                <a:cs typeface="Arial" panose="020B0604020202020204" pitchFamily="34" charset="0"/>
              </a:rPr>
              <a:t>El/la empleador/a está obligado/a </a:t>
            </a:r>
            <a:r>
              <a:rPr lang="es-ES" dirty="0" err="1">
                <a:solidFill>
                  <a:srgbClr val="231F20"/>
                </a:solidFill>
                <a:latin typeface="Arial" panose="020B0604020202020204" pitchFamily="34" charset="0"/>
                <a:cs typeface="Arial" panose="020B0604020202020204" pitchFamily="34" charset="0"/>
              </a:rPr>
              <a:t>a</a:t>
            </a:r>
            <a:r>
              <a:rPr lang="es-ES" dirty="0">
                <a:solidFill>
                  <a:srgbClr val="231F20"/>
                </a:solidFill>
                <a:latin typeface="Arial" panose="020B0604020202020204" pitchFamily="34" charset="0"/>
                <a:cs typeface="Arial" panose="020B0604020202020204" pitchFamily="34" charset="0"/>
              </a:rPr>
              <a:t> priorizar y aplicar el trabajo remoto en los trabajadores mayores de 60 años así como en aquellos que padezcan alguno de los siguientes factores de riesgo: hipertensión arterial, diabetes, enfermedades cardiovasculares, enfermedad pulmonar crónica, cáncer, otros estados de inmunosupresión, considerados en el grupo de riesgo por edad y factores clínicos establecido en el documento técnico denominado “Atención y manejo </a:t>
            </a:r>
            <a:r>
              <a:rPr lang="es-PE" dirty="0">
                <a:solidFill>
                  <a:srgbClr val="231F20"/>
                </a:solidFill>
                <a:latin typeface="Arial" panose="020B0604020202020204" pitchFamily="34" charset="0"/>
                <a:cs typeface="Arial" panose="020B0604020202020204" pitchFamily="34" charset="0"/>
              </a:rPr>
              <a:t>clínico de casos de COVID-19 - Escenario de transmisión </a:t>
            </a:r>
            <a:r>
              <a:rPr lang="es-ES" dirty="0">
                <a:solidFill>
                  <a:srgbClr val="231F20"/>
                </a:solidFill>
                <a:latin typeface="Arial" panose="020B0604020202020204" pitchFamily="34" charset="0"/>
                <a:cs typeface="Arial" panose="020B0604020202020204" pitchFamily="34" charset="0"/>
              </a:rPr>
              <a:t>focalizada”, aprobado por Resolución Ministerial </a:t>
            </a:r>
            <a:r>
              <a:rPr lang="es-ES" dirty="0" err="1">
                <a:solidFill>
                  <a:srgbClr val="231F20"/>
                </a:solidFill>
                <a:latin typeface="Arial" panose="020B0604020202020204" pitchFamily="34" charset="0"/>
                <a:cs typeface="Arial" panose="020B0604020202020204" pitchFamily="34" charset="0"/>
              </a:rPr>
              <a:t>Nº</a:t>
            </a:r>
            <a:r>
              <a:rPr lang="es-ES" dirty="0">
                <a:solidFill>
                  <a:srgbClr val="231F20"/>
                </a:solidFill>
                <a:latin typeface="Arial" panose="020B0604020202020204" pitchFamily="34" charset="0"/>
                <a:cs typeface="Arial" panose="020B0604020202020204" pitchFamily="34" charset="0"/>
              </a:rPr>
              <a:t> 084-2020-MINSA y sus modificatorias.</a:t>
            </a:r>
            <a:endParaRPr lang="es-PE" dirty="0">
              <a:latin typeface="Arial" panose="020B0604020202020204" pitchFamily="34" charset="0"/>
              <a:cs typeface="Arial" panose="020B0604020202020204" pitchFamily="34" charset="0"/>
            </a:endParaRPr>
          </a:p>
          <a:p>
            <a:pPr algn="just"/>
            <a:endParaRPr lang="es-PE" sz="1600" dirty="0"/>
          </a:p>
          <a:p>
            <a:pPr algn="just"/>
            <a:endParaRPr lang="es-ES" dirty="0"/>
          </a:p>
          <a:p>
            <a:pPr algn="just"/>
            <a:endParaRPr lang="es-PE" dirty="0"/>
          </a:p>
        </p:txBody>
      </p:sp>
    </p:spTree>
    <p:extLst>
      <p:ext uri="{BB962C8B-B14F-4D97-AF65-F5344CB8AC3E}">
        <p14:creationId xmlns:p14="http://schemas.microsoft.com/office/powerpoint/2010/main" val="225273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a:extLst>
              <a:ext uri="{FF2B5EF4-FFF2-40B4-BE49-F238E27FC236}">
                <a16:creationId xmlns:a16="http://schemas.microsoft.com/office/drawing/2014/main" id="{3DD86E92-E622-C5B0-A979-89A640465E37}"/>
              </a:ext>
            </a:extLst>
          </p:cNvPr>
          <p:cNvGraphicFramePr>
            <a:graphicFrameLocks noGrp="1"/>
          </p:cNvGraphicFramePr>
          <p:nvPr>
            <p:ph sz="quarter" idx="13"/>
            <p:extLst>
              <p:ext uri="{D42A27DB-BD31-4B8C-83A1-F6EECF244321}">
                <p14:modId xmlns:p14="http://schemas.microsoft.com/office/powerpoint/2010/main" val="3086255234"/>
              </p:ext>
            </p:extLst>
          </p:nvPr>
        </p:nvGraphicFramePr>
        <p:xfrm>
          <a:off x="235028" y="91440"/>
          <a:ext cx="11721944" cy="6675120"/>
        </p:xfrm>
        <a:graphic>
          <a:graphicData uri="http://schemas.openxmlformats.org/drawingml/2006/table">
            <a:tbl>
              <a:tblPr firstRow="1" bandRow="1">
                <a:tableStyleId>{5C22544A-7EE6-4342-B048-85BDC9FD1C3A}</a:tableStyleId>
              </a:tblPr>
              <a:tblGrid>
                <a:gridCol w="2930486">
                  <a:extLst>
                    <a:ext uri="{9D8B030D-6E8A-4147-A177-3AD203B41FA5}">
                      <a16:colId xmlns:a16="http://schemas.microsoft.com/office/drawing/2014/main" val="2559067735"/>
                    </a:ext>
                  </a:extLst>
                </a:gridCol>
                <a:gridCol w="2930486">
                  <a:extLst>
                    <a:ext uri="{9D8B030D-6E8A-4147-A177-3AD203B41FA5}">
                      <a16:colId xmlns:a16="http://schemas.microsoft.com/office/drawing/2014/main" val="1580044987"/>
                    </a:ext>
                  </a:extLst>
                </a:gridCol>
                <a:gridCol w="2930486">
                  <a:extLst>
                    <a:ext uri="{9D8B030D-6E8A-4147-A177-3AD203B41FA5}">
                      <a16:colId xmlns:a16="http://schemas.microsoft.com/office/drawing/2014/main" val="274455147"/>
                    </a:ext>
                  </a:extLst>
                </a:gridCol>
                <a:gridCol w="2930486">
                  <a:extLst>
                    <a:ext uri="{9D8B030D-6E8A-4147-A177-3AD203B41FA5}">
                      <a16:colId xmlns:a16="http://schemas.microsoft.com/office/drawing/2014/main" val="511402999"/>
                    </a:ext>
                  </a:extLst>
                </a:gridCol>
              </a:tblGrid>
              <a:tr h="658110">
                <a:tc>
                  <a:txBody>
                    <a:bodyPr/>
                    <a:lstStyle/>
                    <a:p>
                      <a:r>
                        <a:rPr lang="es-PE" dirty="0"/>
                        <a:t>ASPECTOS</a:t>
                      </a:r>
                    </a:p>
                  </a:txBody>
                  <a:tcPr/>
                </a:tc>
                <a:tc>
                  <a:txBody>
                    <a:bodyPr/>
                    <a:lstStyle/>
                    <a:p>
                      <a:r>
                        <a:rPr lang="es-PE" dirty="0"/>
                        <a:t>TRABAJO REMOTO</a:t>
                      </a:r>
                    </a:p>
                  </a:txBody>
                  <a:tcPr/>
                </a:tc>
                <a:tc>
                  <a:txBody>
                    <a:bodyPr/>
                    <a:lstStyle/>
                    <a:p>
                      <a:r>
                        <a:rPr lang="es-PE" dirty="0"/>
                        <a:t>LEY ANTIGUA DEL TELETRABAJO</a:t>
                      </a:r>
                    </a:p>
                  </a:txBody>
                  <a:tcPr/>
                </a:tc>
                <a:tc>
                  <a:txBody>
                    <a:bodyPr/>
                    <a:lstStyle/>
                    <a:p>
                      <a:r>
                        <a:rPr lang="es-PE" dirty="0"/>
                        <a:t>LEY NUEVA DEL TELETRABAJO</a:t>
                      </a:r>
                    </a:p>
                  </a:txBody>
                  <a:tcPr/>
                </a:tc>
                <a:extLst>
                  <a:ext uri="{0D108BD9-81ED-4DB2-BD59-A6C34878D82A}">
                    <a16:rowId xmlns:a16="http://schemas.microsoft.com/office/drawing/2014/main" val="255200527"/>
                  </a:ext>
                </a:extLst>
              </a:tr>
              <a:tr h="1786300">
                <a:tc>
                  <a:txBody>
                    <a:bodyPr/>
                    <a:lstStyle/>
                    <a:p>
                      <a:r>
                        <a:rPr lang="es-PE" dirty="0"/>
                        <a:t>VIGENCIA</a:t>
                      </a:r>
                    </a:p>
                  </a:txBody>
                  <a:tcPr/>
                </a:tc>
                <a:tc>
                  <a:txBody>
                    <a:bodyPr/>
                    <a:lstStyle/>
                    <a:p>
                      <a:r>
                        <a:rPr lang="es-PE" dirty="0"/>
                        <a:t>HASTA FEBRERO DEL 2023</a:t>
                      </a:r>
                    </a:p>
                  </a:txBody>
                  <a:tcPr/>
                </a:tc>
                <a:tc>
                  <a:txBody>
                    <a:bodyPr/>
                    <a:lstStyle/>
                    <a:p>
                      <a:r>
                        <a:rPr lang="es-ES" sz="1800" b="0" i="0" kern="1200" dirty="0">
                          <a:solidFill>
                            <a:schemeClr val="dk1"/>
                          </a:solidFill>
                          <a:effectLst/>
                          <a:latin typeface="+mn-lt"/>
                          <a:ea typeface="+mn-ea"/>
                          <a:cs typeface="+mn-cs"/>
                        </a:rPr>
                        <a:t>Hasta el 11 de setiembre de 2022.</a:t>
                      </a:r>
                      <a:endParaRPr lang="es-PE" dirty="0"/>
                    </a:p>
                  </a:txBody>
                  <a:tcPr/>
                </a:tc>
                <a:tc>
                  <a:txBody>
                    <a:bodyPr/>
                    <a:lstStyle/>
                    <a:p>
                      <a:r>
                        <a:rPr lang="es-ES" sz="1800" b="0" i="0" kern="1200" dirty="0">
                          <a:solidFill>
                            <a:schemeClr val="dk1"/>
                          </a:solidFill>
                          <a:effectLst/>
                          <a:latin typeface="+mn-lt"/>
                          <a:ea typeface="+mn-ea"/>
                          <a:cs typeface="+mn-cs"/>
                        </a:rPr>
                        <a:t>A partir del 12 de setiembre de 2022. Los empleadores pueden adecuarse a la norma hasta 60 días después de publicado el Reglamento</a:t>
                      </a:r>
                      <a:endParaRPr lang="es-PE" dirty="0"/>
                    </a:p>
                  </a:txBody>
                  <a:tcPr/>
                </a:tc>
                <a:extLst>
                  <a:ext uri="{0D108BD9-81ED-4DB2-BD59-A6C34878D82A}">
                    <a16:rowId xmlns:a16="http://schemas.microsoft.com/office/drawing/2014/main" val="3380289977"/>
                  </a:ext>
                </a:extLst>
              </a:tr>
              <a:tr h="1222205">
                <a:tc>
                  <a:txBody>
                    <a:bodyPr/>
                    <a:lstStyle/>
                    <a:p>
                      <a:r>
                        <a:rPr lang="es-PE" dirty="0"/>
                        <a:t>ACUERDO</a:t>
                      </a:r>
                    </a:p>
                  </a:txBody>
                  <a:tcPr/>
                </a:tc>
                <a:tc>
                  <a:txBody>
                    <a:bodyPr/>
                    <a:lstStyle/>
                    <a:p>
                      <a:r>
                        <a:rPr lang="es-PE" dirty="0"/>
                        <a:t>NO</a:t>
                      </a:r>
                    </a:p>
                  </a:txBody>
                  <a:tcPr/>
                </a:tc>
                <a:tc>
                  <a:txBody>
                    <a:bodyPr/>
                    <a:lstStyle/>
                    <a:p>
                      <a:r>
                        <a:rPr lang="es-PE" dirty="0"/>
                        <a:t>SI</a:t>
                      </a:r>
                    </a:p>
                  </a:txBody>
                  <a:tcPr/>
                </a:tc>
                <a:tc>
                  <a:txBody>
                    <a:bodyPr/>
                    <a:lstStyle/>
                    <a:p>
                      <a:r>
                        <a:rPr lang="es-ES" sz="1800" b="0" i="0" kern="1200" dirty="0">
                          <a:solidFill>
                            <a:schemeClr val="dk1"/>
                          </a:solidFill>
                          <a:effectLst/>
                          <a:latin typeface="+mn-lt"/>
                          <a:ea typeface="+mn-ea"/>
                          <a:cs typeface="+mn-cs"/>
                        </a:rPr>
                        <a:t>Sí. Excepcionalmente el empleador puede implementarlo de manera unilateral</a:t>
                      </a:r>
                      <a:endParaRPr lang="es-PE" dirty="0"/>
                    </a:p>
                  </a:txBody>
                  <a:tcPr/>
                </a:tc>
                <a:extLst>
                  <a:ext uri="{0D108BD9-81ED-4DB2-BD59-A6C34878D82A}">
                    <a16:rowId xmlns:a16="http://schemas.microsoft.com/office/drawing/2014/main" val="2886562620"/>
                  </a:ext>
                </a:extLst>
              </a:tr>
              <a:tr h="940158">
                <a:tc>
                  <a:txBody>
                    <a:bodyPr/>
                    <a:lstStyle/>
                    <a:p>
                      <a:r>
                        <a:rPr lang="es-PE" dirty="0"/>
                        <a:t>LUGAR DEL TRABAJO</a:t>
                      </a:r>
                    </a:p>
                  </a:txBody>
                  <a:tcPr/>
                </a:tc>
                <a:tc>
                  <a:txBody>
                    <a:bodyPr/>
                    <a:lstStyle/>
                    <a:p>
                      <a:r>
                        <a:rPr lang="es-ES" sz="1800" b="0" i="0" kern="1200" dirty="0">
                          <a:solidFill>
                            <a:schemeClr val="dk1"/>
                          </a:solidFill>
                          <a:effectLst/>
                          <a:latin typeface="+mn-lt"/>
                          <a:ea typeface="+mn-ea"/>
                          <a:cs typeface="+mn-cs"/>
                        </a:rPr>
                        <a:t>Elegido por el trabajador. Dentro o fuera del territorio nacional</a:t>
                      </a:r>
                      <a:endParaRPr lang="es-PE" dirty="0"/>
                    </a:p>
                  </a:txBody>
                  <a:tcPr/>
                </a:tc>
                <a:tc>
                  <a:txBody>
                    <a:bodyPr/>
                    <a:lstStyle/>
                    <a:p>
                      <a:r>
                        <a:rPr lang="es-ES" sz="1800" b="0" i="0" kern="1200" dirty="0">
                          <a:solidFill>
                            <a:schemeClr val="dk1"/>
                          </a:solidFill>
                          <a:effectLst/>
                          <a:latin typeface="+mn-lt"/>
                          <a:ea typeface="+mn-ea"/>
                          <a:cs typeface="+mn-cs"/>
                        </a:rPr>
                        <a:t>Elegido por el trabajador. Dentro del territorio nacional.</a:t>
                      </a:r>
                      <a:endParaRPr lang="es-PE" dirty="0"/>
                    </a:p>
                  </a:txBody>
                  <a:tcPr/>
                </a:tc>
                <a:tc>
                  <a:txBody>
                    <a:bodyPr/>
                    <a:lstStyle/>
                    <a:p>
                      <a:r>
                        <a:rPr lang="es-ES" sz="1800" b="0" i="0" kern="1200" dirty="0">
                          <a:solidFill>
                            <a:schemeClr val="dk1"/>
                          </a:solidFill>
                          <a:effectLst/>
                          <a:latin typeface="+mn-lt"/>
                          <a:ea typeface="+mn-ea"/>
                          <a:cs typeface="+mn-cs"/>
                        </a:rPr>
                        <a:t>Elegido por el trabajador. Dentro o fuera del territorio nacional.</a:t>
                      </a:r>
                      <a:endParaRPr lang="es-PE" dirty="0"/>
                    </a:p>
                  </a:txBody>
                  <a:tcPr/>
                </a:tc>
                <a:extLst>
                  <a:ext uri="{0D108BD9-81ED-4DB2-BD59-A6C34878D82A}">
                    <a16:rowId xmlns:a16="http://schemas.microsoft.com/office/drawing/2014/main" val="2802255745"/>
                  </a:ext>
                </a:extLst>
              </a:tr>
              <a:tr h="2068347">
                <a:tc>
                  <a:txBody>
                    <a:bodyPr/>
                    <a:lstStyle/>
                    <a:p>
                      <a:r>
                        <a:rPr lang="es-PE" dirty="0"/>
                        <a:t>HERRAMIENTOS Y EQUIPO</a:t>
                      </a:r>
                    </a:p>
                  </a:txBody>
                  <a:tcPr/>
                </a:tc>
                <a:tc>
                  <a:txBody>
                    <a:bodyPr/>
                    <a:lstStyle/>
                    <a:p>
                      <a:r>
                        <a:rPr lang="es-ES" sz="1800" b="0" i="0" kern="1200" dirty="0">
                          <a:solidFill>
                            <a:schemeClr val="dk1"/>
                          </a:solidFill>
                          <a:effectLst/>
                          <a:latin typeface="+mn-lt"/>
                          <a:ea typeface="+mn-ea"/>
                          <a:cs typeface="+mn-cs"/>
                        </a:rPr>
                        <a:t>A cargo del empleador. No hay obligación de compensar si el trabajador usa sus propios equipos.</a:t>
                      </a:r>
                      <a:endParaRPr lang="es-PE" dirty="0"/>
                    </a:p>
                  </a:txBody>
                  <a:tcPr/>
                </a:tc>
                <a:tc>
                  <a:txBody>
                    <a:bodyPr/>
                    <a:lstStyle/>
                    <a:p>
                      <a:r>
                        <a:rPr lang="es-ES" sz="1800" b="0" i="0" kern="1200" dirty="0">
                          <a:solidFill>
                            <a:schemeClr val="dk1"/>
                          </a:solidFill>
                          <a:effectLst/>
                          <a:latin typeface="+mn-lt"/>
                          <a:ea typeface="+mn-ea"/>
                          <a:cs typeface="+mn-cs"/>
                        </a:rPr>
                        <a:t>A cargo del empleador. Hay obligación de compensar si el trabajador usa sus propios equipos</a:t>
                      </a:r>
                      <a:endParaRPr lang="es-PE" dirty="0"/>
                    </a:p>
                  </a:txBody>
                  <a:tcPr/>
                </a:tc>
                <a:tc>
                  <a:txBody>
                    <a:bodyPr/>
                    <a:lstStyle/>
                    <a:p>
                      <a:r>
                        <a:rPr lang="es-ES" sz="1800" b="0" i="0" kern="1200" dirty="0">
                          <a:solidFill>
                            <a:schemeClr val="dk1"/>
                          </a:solidFill>
                          <a:effectLst/>
                          <a:latin typeface="+mn-lt"/>
                          <a:ea typeface="+mn-ea"/>
                          <a:cs typeface="+mn-cs"/>
                        </a:rPr>
                        <a:t>A cargo del empleador. Las partes acuerdan si se paga una compensación económica por el uso de equipos del trabajador. A falta de acuerdo, se paga la compensación.</a:t>
                      </a:r>
                      <a:endParaRPr lang="es-PE" dirty="0"/>
                    </a:p>
                  </a:txBody>
                  <a:tcPr/>
                </a:tc>
                <a:extLst>
                  <a:ext uri="{0D108BD9-81ED-4DB2-BD59-A6C34878D82A}">
                    <a16:rowId xmlns:a16="http://schemas.microsoft.com/office/drawing/2014/main" val="2051018295"/>
                  </a:ext>
                </a:extLst>
              </a:tr>
            </a:tbl>
          </a:graphicData>
        </a:graphic>
      </p:graphicFrame>
    </p:spTree>
    <p:extLst>
      <p:ext uri="{BB962C8B-B14F-4D97-AF65-F5344CB8AC3E}">
        <p14:creationId xmlns:p14="http://schemas.microsoft.com/office/powerpoint/2010/main" val="120029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a:extLst>
              <a:ext uri="{FF2B5EF4-FFF2-40B4-BE49-F238E27FC236}">
                <a16:creationId xmlns:a16="http://schemas.microsoft.com/office/drawing/2014/main" id="{3DD86E92-E622-C5B0-A979-89A640465E37}"/>
              </a:ext>
            </a:extLst>
          </p:cNvPr>
          <p:cNvGraphicFramePr>
            <a:graphicFrameLocks noGrp="1"/>
          </p:cNvGraphicFramePr>
          <p:nvPr>
            <p:ph sz="quarter" idx="13"/>
            <p:extLst>
              <p:ext uri="{D42A27DB-BD31-4B8C-83A1-F6EECF244321}">
                <p14:modId xmlns:p14="http://schemas.microsoft.com/office/powerpoint/2010/main" val="3220318719"/>
              </p:ext>
            </p:extLst>
          </p:nvPr>
        </p:nvGraphicFramePr>
        <p:xfrm>
          <a:off x="154236" y="1"/>
          <a:ext cx="11843134" cy="6855879"/>
        </p:xfrm>
        <a:graphic>
          <a:graphicData uri="http://schemas.openxmlformats.org/drawingml/2006/table">
            <a:tbl>
              <a:tblPr firstRow="1" bandRow="1">
                <a:tableStyleId>{5C22544A-7EE6-4342-B048-85BDC9FD1C3A}</a:tableStyleId>
              </a:tblPr>
              <a:tblGrid>
                <a:gridCol w="2250633">
                  <a:extLst>
                    <a:ext uri="{9D8B030D-6E8A-4147-A177-3AD203B41FA5}">
                      <a16:colId xmlns:a16="http://schemas.microsoft.com/office/drawing/2014/main" val="2559067735"/>
                    </a:ext>
                  </a:extLst>
                </a:gridCol>
                <a:gridCol w="2665798">
                  <a:extLst>
                    <a:ext uri="{9D8B030D-6E8A-4147-A177-3AD203B41FA5}">
                      <a16:colId xmlns:a16="http://schemas.microsoft.com/office/drawing/2014/main" val="1580044987"/>
                    </a:ext>
                  </a:extLst>
                </a:gridCol>
                <a:gridCol w="2884306">
                  <a:extLst>
                    <a:ext uri="{9D8B030D-6E8A-4147-A177-3AD203B41FA5}">
                      <a16:colId xmlns:a16="http://schemas.microsoft.com/office/drawing/2014/main" val="274455147"/>
                    </a:ext>
                  </a:extLst>
                </a:gridCol>
                <a:gridCol w="4042397">
                  <a:extLst>
                    <a:ext uri="{9D8B030D-6E8A-4147-A177-3AD203B41FA5}">
                      <a16:colId xmlns:a16="http://schemas.microsoft.com/office/drawing/2014/main" val="511402999"/>
                    </a:ext>
                  </a:extLst>
                </a:gridCol>
              </a:tblGrid>
              <a:tr h="615416">
                <a:tc>
                  <a:txBody>
                    <a:bodyPr/>
                    <a:lstStyle/>
                    <a:p>
                      <a:r>
                        <a:rPr lang="es-PE" dirty="0"/>
                        <a:t>ASPECTOS</a:t>
                      </a:r>
                    </a:p>
                  </a:txBody>
                  <a:tcPr/>
                </a:tc>
                <a:tc>
                  <a:txBody>
                    <a:bodyPr/>
                    <a:lstStyle/>
                    <a:p>
                      <a:r>
                        <a:rPr lang="es-PE" dirty="0"/>
                        <a:t>TRABAJO REMOTO</a:t>
                      </a:r>
                    </a:p>
                  </a:txBody>
                  <a:tcPr/>
                </a:tc>
                <a:tc>
                  <a:txBody>
                    <a:bodyPr/>
                    <a:lstStyle/>
                    <a:p>
                      <a:r>
                        <a:rPr lang="es-PE" dirty="0"/>
                        <a:t>LEY ANTIGUA DEL TELETRABAJO</a:t>
                      </a:r>
                    </a:p>
                  </a:txBody>
                  <a:tcPr/>
                </a:tc>
                <a:tc>
                  <a:txBody>
                    <a:bodyPr/>
                    <a:lstStyle/>
                    <a:p>
                      <a:r>
                        <a:rPr lang="es-PE" dirty="0"/>
                        <a:t>LEY NUEVA DEL TELETRABAJO</a:t>
                      </a:r>
                    </a:p>
                  </a:txBody>
                  <a:tcPr/>
                </a:tc>
                <a:extLst>
                  <a:ext uri="{0D108BD9-81ED-4DB2-BD59-A6C34878D82A}">
                    <a16:rowId xmlns:a16="http://schemas.microsoft.com/office/drawing/2014/main" val="255200527"/>
                  </a:ext>
                </a:extLst>
              </a:tr>
              <a:tr h="1529012">
                <a:tc>
                  <a:txBody>
                    <a:bodyPr/>
                    <a:lstStyle/>
                    <a:p>
                      <a:r>
                        <a:rPr lang="es-ES" sz="1800" b="1" i="0" kern="1200" dirty="0">
                          <a:solidFill>
                            <a:schemeClr val="dk1"/>
                          </a:solidFill>
                          <a:effectLst/>
                          <a:latin typeface="+mn-lt"/>
                          <a:ea typeface="+mn-ea"/>
                          <a:cs typeface="+mn-cs"/>
                        </a:rPr>
                        <a:t>Servicio de internet y consumo electricidad</a:t>
                      </a:r>
                      <a:endParaRPr lang="es-PE" dirty="0"/>
                    </a:p>
                  </a:txBody>
                  <a:tcPr/>
                </a:tc>
                <a:tc>
                  <a:txBody>
                    <a:bodyPr/>
                    <a:lstStyle/>
                    <a:p>
                      <a:r>
                        <a:rPr lang="es-PE" sz="1800" b="0" i="0" kern="1200" dirty="0">
                          <a:solidFill>
                            <a:schemeClr val="dk1"/>
                          </a:solidFill>
                          <a:effectLst/>
                          <a:latin typeface="+mn-lt"/>
                          <a:ea typeface="+mn-ea"/>
                          <a:cs typeface="+mn-cs"/>
                        </a:rPr>
                        <a:t>El empleador no compensa.</a:t>
                      </a:r>
                      <a:endParaRPr lang="es-PE" dirty="0"/>
                    </a:p>
                  </a:txBody>
                  <a:tcPr/>
                </a:tc>
                <a:tc>
                  <a:txBody>
                    <a:bodyPr/>
                    <a:lstStyle/>
                    <a:p>
                      <a:r>
                        <a:rPr lang="es-PE" sz="1800" b="0" i="0" kern="1200" dirty="0">
                          <a:solidFill>
                            <a:schemeClr val="dk1"/>
                          </a:solidFill>
                          <a:effectLst/>
                          <a:latin typeface="+mn-lt"/>
                          <a:ea typeface="+mn-ea"/>
                          <a:cs typeface="+mn-cs"/>
                        </a:rPr>
                        <a:t>El empleador compensa.</a:t>
                      </a:r>
                      <a:endParaRPr lang="es-PE" dirty="0"/>
                    </a:p>
                  </a:txBody>
                  <a:tcPr/>
                </a:tc>
                <a:tc>
                  <a:txBody>
                    <a:bodyPr/>
                    <a:lstStyle/>
                    <a:p>
                      <a:r>
                        <a:rPr lang="es-ES" sz="1800" b="0" i="0" kern="1200" dirty="0">
                          <a:solidFill>
                            <a:schemeClr val="dk1"/>
                          </a:solidFill>
                          <a:effectLst/>
                          <a:latin typeface="+mn-lt"/>
                          <a:ea typeface="+mn-ea"/>
                          <a:cs typeface="+mn-cs"/>
                        </a:rPr>
                        <a:t>Las partes acuerdan si se paga una compensación económica. A falta de acuerdo, se paga compensación si los servicios son prestados desde el domicilio del trabajador.</a:t>
                      </a:r>
                      <a:endParaRPr lang="es-PE" dirty="0"/>
                    </a:p>
                  </a:txBody>
                  <a:tcPr/>
                </a:tc>
                <a:extLst>
                  <a:ext uri="{0D108BD9-81ED-4DB2-BD59-A6C34878D82A}">
                    <a16:rowId xmlns:a16="http://schemas.microsoft.com/office/drawing/2014/main" val="3380289977"/>
                  </a:ext>
                </a:extLst>
              </a:tr>
              <a:tr h="1139551">
                <a:tc>
                  <a:txBody>
                    <a:bodyPr/>
                    <a:lstStyle/>
                    <a:p>
                      <a:r>
                        <a:rPr lang="es-PE" sz="1800" b="1" i="0" kern="1200" dirty="0">
                          <a:solidFill>
                            <a:schemeClr val="dk1"/>
                          </a:solidFill>
                          <a:effectLst/>
                          <a:latin typeface="+mn-lt"/>
                          <a:ea typeface="+mn-ea"/>
                          <a:cs typeface="+mn-cs"/>
                        </a:rPr>
                        <a:t>Jornada de trabajo</a:t>
                      </a:r>
                      <a:endParaRPr lang="es-PE" dirty="0"/>
                    </a:p>
                  </a:txBody>
                  <a:tcPr/>
                </a:tc>
                <a:tc>
                  <a:txBody>
                    <a:bodyPr/>
                    <a:lstStyle/>
                    <a:p>
                      <a:r>
                        <a:rPr lang="es-PE" sz="1800" b="0" i="0" kern="1200" dirty="0">
                          <a:solidFill>
                            <a:schemeClr val="dk1"/>
                          </a:solidFill>
                          <a:effectLst/>
                          <a:latin typeface="+mn-lt"/>
                          <a:ea typeface="+mn-ea"/>
                          <a:cs typeface="+mn-cs"/>
                        </a:rPr>
                        <a:t>Aplica la jornada ordinaria pactada por las partes.</a:t>
                      </a:r>
                      <a:endParaRPr lang="es-PE" dirty="0"/>
                    </a:p>
                  </a:txBody>
                  <a:tcPr/>
                </a:tc>
                <a:tc>
                  <a:txBody>
                    <a:bodyPr/>
                    <a:lstStyle/>
                    <a:p>
                      <a:r>
                        <a:rPr lang="es-PE" sz="1800" b="0" i="0" kern="1200" dirty="0">
                          <a:solidFill>
                            <a:schemeClr val="dk1"/>
                          </a:solidFill>
                          <a:effectLst/>
                          <a:latin typeface="+mn-lt"/>
                          <a:ea typeface="+mn-ea"/>
                          <a:cs typeface="+mn-cs"/>
                        </a:rPr>
                        <a:t>Aplica la jornada ordinaria pactada por las partes.</a:t>
                      </a:r>
                      <a:endParaRPr lang="es-PE" dirty="0"/>
                    </a:p>
                  </a:txBody>
                  <a:tcPr/>
                </a:tc>
                <a:tc>
                  <a:txBody>
                    <a:bodyPr/>
                    <a:lstStyle/>
                    <a:p>
                      <a:r>
                        <a:rPr lang="es-ES" sz="1800" b="0" i="0" kern="1200" dirty="0">
                          <a:solidFill>
                            <a:schemeClr val="dk1"/>
                          </a:solidFill>
                          <a:effectLst/>
                          <a:latin typeface="+mn-lt"/>
                          <a:ea typeface="+mn-ea"/>
                          <a:cs typeface="+mn-cs"/>
                        </a:rPr>
                        <a:t>Las partes pueden pactar la distribución libre de la jornada en los horarios que mejor se adapten a las necesidades del teletrabajador.</a:t>
                      </a:r>
                      <a:endParaRPr lang="es-PE" dirty="0"/>
                    </a:p>
                  </a:txBody>
                  <a:tcPr/>
                </a:tc>
                <a:extLst>
                  <a:ext uri="{0D108BD9-81ED-4DB2-BD59-A6C34878D82A}">
                    <a16:rowId xmlns:a16="http://schemas.microsoft.com/office/drawing/2014/main" val="2886562620"/>
                  </a:ext>
                </a:extLst>
              </a:tr>
              <a:tr h="1212067">
                <a:tc>
                  <a:txBody>
                    <a:bodyPr/>
                    <a:lstStyle/>
                    <a:p>
                      <a:r>
                        <a:rPr lang="es-PE" sz="1800" b="1" i="0" kern="1200" dirty="0">
                          <a:solidFill>
                            <a:schemeClr val="dk1"/>
                          </a:solidFill>
                          <a:effectLst/>
                          <a:latin typeface="+mn-lt"/>
                          <a:ea typeface="+mn-ea"/>
                          <a:cs typeface="+mn-cs"/>
                        </a:rPr>
                        <a:t>Seguridad y salud</a:t>
                      </a:r>
                      <a:endParaRPr lang="es-PE" dirty="0"/>
                    </a:p>
                  </a:txBody>
                  <a:tcPr/>
                </a:tc>
                <a:tc>
                  <a:txBody>
                    <a:bodyPr/>
                    <a:lstStyle/>
                    <a:p>
                      <a:r>
                        <a:rPr lang="es-ES" sz="1800" b="0" i="0" kern="1200" dirty="0">
                          <a:solidFill>
                            <a:schemeClr val="dk1"/>
                          </a:solidFill>
                          <a:effectLst/>
                          <a:latin typeface="+mn-lt"/>
                          <a:ea typeface="+mn-ea"/>
                          <a:cs typeface="+mn-cs"/>
                        </a:rPr>
                        <a:t>Es obligatorio brindar al trabajador recomendaciones de seguridad.</a:t>
                      </a:r>
                      <a:endParaRPr lang="es-PE" dirty="0"/>
                    </a:p>
                  </a:txBody>
                  <a:tcPr/>
                </a:tc>
                <a:tc>
                  <a:txBody>
                    <a:bodyPr/>
                    <a:lstStyle/>
                    <a:p>
                      <a:r>
                        <a:rPr lang="es-ES" sz="1800" b="0" i="0" kern="1200" dirty="0">
                          <a:solidFill>
                            <a:schemeClr val="dk1"/>
                          </a:solidFill>
                          <a:effectLst/>
                          <a:latin typeface="+mn-lt"/>
                          <a:ea typeface="+mn-ea"/>
                          <a:cs typeface="+mn-cs"/>
                        </a:rPr>
                        <a:t>Se aplica la ley general, considerando las características del teletrabajo.</a:t>
                      </a:r>
                      <a:endParaRPr lang="es-PE" dirty="0"/>
                    </a:p>
                  </a:txBody>
                  <a:tcPr/>
                </a:tc>
                <a:tc>
                  <a:txBody>
                    <a:bodyPr/>
                    <a:lstStyle/>
                    <a:p>
                      <a:r>
                        <a:rPr lang="es-ES" sz="1800" b="0" i="0" kern="1200" dirty="0">
                          <a:solidFill>
                            <a:schemeClr val="dk1"/>
                          </a:solidFill>
                          <a:effectLst/>
                          <a:latin typeface="+mn-lt"/>
                          <a:ea typeface="+mn-ea"/>
                          <a:cs typeface="+mn-cs"/>
                        </a:rPr>
                        <a:t>El empleador identifica los riesgos en el lugar de trabajo. Se puede pactar un mecanismo de autoevaluación</a:t>
                      </a:r>
                      <a:endParaRPr lang="es-PE" dirty="0"/>
                    </a:p>
                  </a:txBody>
                  <a:tcPr/>
                </a:tc>
                <a:extLst>
                  <a:ext uri="{0D108BD9-81ED-4DB2-BD59-A6C34878D82A}">
                    <a16:rowId xmlns:a16="http://schemas.microsoft.com/office/drawing/2014/main" val="2802255745"/>
                  </a:ext>
                </a:extLst>
              </a:tr>
              <a:tr h="2180177">
                <a:tc>
                  <a:txBody>
                    <a:bodyPr/>
                    <a:lstStyle/>
                    <a:p>
                      <a:r>
                        <a:rPr lang="es-PE" sz="1800" b="1" i="0" kern="1200" dirty="0">
                          <a:solidFill>
                            <a:schemeClr val="dk1"/>
                          </a:solidFill>
                          <a:effectLst/>
                          <a:latin typeface="+mn-lt"/>
                          <a:ea typeface="+mn-ea"/>
                          <a:cs typeface="+mn-cs"/>
                        </a:rPr>
                        <a:t>Capacitaciones</a:t>
                      </a:r>
                      <a:endParaRPr lang="es-PE" dirty="0"/>
                    </a:p>
                  </a:txBody>
                  <a:tcPr/>
                </a:tc>
                <a:tc>
                  <a:txBody>
                    <a:bodyPr/>
                    <a:lstStyle/>
                    <a:p>
                      <a:r>
                        <a:rPr lang="es-ES" sz="1800" b="0" i="0" kern="1200" dirty="0">
                          <a:solidFill>
                            <a:schemeClr val="dk1"/>
                          </a:solidFill>
                          <a:effectLst/>
                          <a:latin typeface="+mn-lt"/>
                          <a:ea typeface="+mn-ea"/>
                          <a:cs typeface="+mn-cs"/>
                        </a:rPr>
                        <a:t>En el uso de sistemas, aplicativos informáticos o plataformas que el trabajador no hubiese utilizado previamente.</a:t>
                      </a:r>
                      <a:endParaRPr lang="es-PE" dirty="0"/>
                    </a:p>
                  </a:txBody>
                  <a:tcPr/>
                </a:tc>
                <a:tc>
                  <a:txBody>
                    <a:bodyPr/>
                    <a:lstStyle/>
                    <a:p>
                      <a:r>
                        <a:rPr lang="es-ES" sz="1800" b="0" i="0" kern="1200" dirty="0">
                          <a:solidFill>
                            <a:schemeClr val="dk1"/>
                          </a:solidFill>
                          <a:effectLst/>
                          <a:latin typeface="+mn-lt"/>
                          <a:ea typeface="+mn-ea"/>
                          <a:cs typeface="+mn-cs"/>
                        </a:rPr>
                        <a:t>Sobre los medios informáticos utilizados para el trabajo, sobre las restricciones en el empleo de tales medios; y sobre protección de datos personales, propiedad intelectual y seguridad de la información</a:t>
                      </a:r>
                      <a:endParaRPr lang="es-PE" dirty="0"/>
                    </a:p>
                  </a:txBody>
                  <a:tcPr/>
                </a:tc>
                <a:tc>
                  <a:txBody>
                    <a:bodyPr/>
                    <a:lstStyle/>
                    <a:p>
                      <a:r>
                        <a:rPr lang="es-ES" sz="1800" b="0" i="0" kern="1200" dirty="0">
                          <a:solidFill>
                            <a:schemeClr val="dk1"/>
                          </a:solidFill>
                          <a:effectLst/>
                          <a:latin typeface="+mn-lt"/>
                          <a:ea typeface="+mn-ea"/>
                          <a:cs typeface="+mn-cs"/>
                        </a:rPr>
                        <a:t>En el uso de aplicativos informáticos, en seguridad de la información y en seguridad y salud en el teletrabajo</a:t>
                      </a:r>
                      <a:endParaRPr lang="es-PE" dirty="0"/>
                    </a:p>
                  </a:txBody>
                  <a:tcPr/>
                </a:tc>
                <a:extLst>
                  <a:ext uri="{0D108BD9-81ED-4DB2-BD59-A6C34878D82A}">
                    <a16:rowId xmlns:a16="http://schemas.microsoft.com/office/drawing/2014/main" val="2051018295"/>
                  </a:ext>
                </a:extLst>
              </a:tr>
            </a:tbl>
          </a:graphicData>
        </a:graphic>
      </p:graphicFrame>
    </p:spTree>
    <p:extLst>
      <p:ext uri="{BB962C8B-B14F-4D97-AF65-F5344CB8AC3E}">
        <p14:creationId xmlns:p14="http://schemas.microsoft.com/office/powerpoint/2010/main" val="2805871218"/>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1551</TotalTime>
  <Words>2389</Words>
  <Application>Microsoft Office PowerPoint</Application>
  <PresentationFormat>Panorámica</PresentationFormat>
  <Paragraphs>129</Paragraphs>
  <Slides>20</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Tw Cen MT</vt:lpstr>
      <vt:lpstr>Gota</vt:lpstr>
      <vt:lpstr>EL TELETRABAJO EN EL PERÚ LEY N° 31572</vt:lpstr>
      <vt:lpstr>EL TELETRABAJO EN EL PERÚ  </vt:lpstr>
      <vt:lpstr>UNA PANDEMIA, UN CAMBIO DE LA CULTURA PRESENCIALISTA</vt:lpstr>
      <vt:lpstr>¿QUÉ ES EL TELETRABAJO?</vt:lpstr>
      <vt:lpstr>Art. 3, sobre la definición de Tecnologías de la Información y la Comunicación (TIC). Reglamento de la Ley N.º 30254, Ley de promoción para el uso seguro responsable de las tecnologías de la información y comunicaciones por niños, niñas y adolescentes. Publicado el 14 de mayo de 2019 </vt:lpstr>
      <vt:lpstr>Trabajo remoto</vt:lpstr>
      <vt:lpstr>TRABAJO REMOTO</vt:lpstr>
      <vt:lpstr>Presentación de PowerPoint</vt:lpstr>
      <vt:lpstr>Presentación de PowerPoint</vt:lpstr>
      <vt:lpstr>Presentación de PowerPoint</vt:lpstr>
      <vt:lpstr>Presentación de PowerPoint</vt:lpstr>
      <vt:lpstr>TELETRABAJO EN FAVOR DE LA POBLACIÓN VULNERABLE Y OTROS </vt:lpstr>
      <vt:lpstr>Situaciones especiales</vt:lpstr>
      <vt:lpstr>Presentación de PowerPoint</vt:lpstr>
      <vt:lpstr>Presentación de PowerPoint</vt:lpstr>
      <vt:lpstr>Presentación de PowerPoint</vt:lpstr>
      <vt:lpstr>Presentación de PowerPoint</vt:lpstr>
      <vt:lpstr>APLICACIÓN DEL TELETRABAJO EN EL SECTOR PÚBLICO </vt:lpstr>
      <vt:lpstr>EL DERECHO DE LA DESCONEXIÓN DIGITAL</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derecho a la desconexión digital, ¿una necesidad?."</dc:title>
  <dc:creator>Keily Caman de la Cruz</dc:creator>
  <cp:lastModifiedBy>Keily Caman de la Cruz</cp:lastModifiedBy>
  <cp:revision>83</cp:revision>
  <dcterms:created xsi:type="dcterms:W3CDTF">2019-11-23T11:29:57Z</dcterms:created>
  <dcterms:modified xsi:type="dcterms:W3CDTF">2024-03-20T05:18:29Z</dcterms:modified>
</cp:coreProperties>
</file>