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Bold" panose="020B0604020202020204" charset="0"/>
      <p:regular r:id="rId15"/>
    </p:embeddedFont>
    <p:embeddedFont>
      <p:font typeface="Staatliche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585" y="4319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5463167">
            <a:off x="-1178936" y="433543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4"/>
                </a:lnTo>
                <a:lnTo>
                  <a:pt x="0" y="524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1400" y="127735"/>
            <a:ext cx="11671180" cy="228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3"/>
              </a:lnSpc>
            </a:pPr>
            <a:r>
              <a:rPr lang="en-US" sz="7591" dirty="0">
                <a:solidFill>
                  <a:srgbClr val="000000"/>
                </a:solidFill>
                <a:latin typeface="Staatliches"/>
              </a:rPr>
              <a:t>DELITOS CONTRA LA ADMINISTRACIÓN PUBLICA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05287" y="3979091"/>
            <a:ext cx="10988794" cy="220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0"/>
              </a:lnSpc>
            </a:pPr>
            <a:r>
              <a:rPr lang="en-US" sz="6350" dirty="0">
                <a:solidFill>
                  <a:srgbClr val="004753"/>
                </a:solidFill>
                <a:latin typeface="Staatliches"/>
              </a:rPr>
              <a:t>DIFERENCIA ENTRE COLUSIÓN Y NEGOCIACIÓN INCOMPATIBLE</a:t>
            </a:r>
          </a:p>
        </p:txBody>
      </p:sp>
      <p:sp>
        <p:nvSpPr>
          <p:cNvPr id="6" name="Freeform 6"/>
          <p:cNvSpPr/>
          <p:nvPr/>
        </p:nvSpPr>
        <p:spPr>
          <a:xfrm rot="-5399999">
            <a:off x="12763625" y="4690283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4"/>
                </a:lnTo>
                <a:lnTo>
                  <a:pt x="0" y="524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40262" y="7779628"/>
            <a:ext cx="95534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6"/>
              </a:lnSpc>
              <a:spcBef>
                <a:spcPct val="0"/>
              </a:spcBef>
            </a:pPr>
            <a:endParaRPr lang="en-US" sz="5391" dirty="0">
              <a:solidFill>
                <a:srgbClr val="000000"/>
              </a:solidFill>
              <a:latin typeface="Staatliches"/>
            </a:endParaRPr>
          </a:p>
        </p:txBody>
      </p:sp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3196ECB4-D35B-4AEF-AE0C-E708C9F4E117}"/>
              </a:ext>
            </a:extLst>
          </p:cNvPr>
          <p:cNvSpPr/>
          <p:nvPr/>
        </p:nvSpPr>
        <p:spPr>
          <a:xfrm>
            <a:off x="762000" y="6953702"/>
            <a:ext cx="13639800" cy="2380798"/>
          </a:xfrm>
          <a:prstGeom prst="roundRect">
            <a:avLst>
              <a:gd name="adj" fmla="val 40394"/>
            </a:avLst>
          </a:prstGeom>
          <a:noFill/>
          <a:ln w="5715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PE" sz="4800" b="1" dirty="0">
                <a:solidFill>
                  <a:srgbClr val="000000"/>
                </a:solidFill>
                <a:latin typeface="Staatliches" panose="020B0604020202020204" charset="0"/>
                <a:ea typeface="Calibri"/>
                <a:cs typeface="Calibri"/>
                <a:sym typeface="Calibri"/>
              </a:rPr>
              <a:t>Dr</a:t>
            </a:r>
            <a:r>
              <a:rPr lang="es-PE" sz="4800" b="1" i="0" u="none" strike="noStrike" cap="none" dirty="0">
                <a:solidFill>
                  <a:srgbClr val="000000"/>
                </a:solidFill>
                <a:latin typeface="Staatliches" panose="020B0604020202020204" charset="0"/>
                <a:ea typeface="Calibri"/>
                <a:cs typeface="Calibri"/>
                <a:sym typeface="Calibri"/>
              </a:rPr>
              <a:t>. José Walter Martínez Gonzales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MX" sz="2600" b="1" i="0" u="none" strike="noStrike" cap="none" dirty="0">
                <a:solidFill>
                  <a:srgbClr val="000000"/>
                </a:solidFill>
                <a:latin typeface="Staatliches" panose="020B0604020202020204" charset="0"/>
                <a:ea typeface="Calibri"/>
                <a:cs typeface="Calibri"/>
                <a:sym typeface="Calibri"/>
              </a:rPr>
              <a:t>Abogado por la Universidad San Pedro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MX" sz="2600" b="1" i="0" u="none" strike="noStrike" cap="none" dirty="0">
                <a:solidFill>
                  <a:srgbClr val="000000"/>
                </a:solidFill>
                <a:latin typeface="Staatliches" panose="020B0604020202020204" charset="0"/>
                <a:ea typeface="Calibri"/>
                <a:cs typeface="Calibri"/>
                <a:sym typeface="Calibri"/>
              </a:rPr>
              <a:t>Bachiller por la Institución educativa Bernardina Rivadavia de Buenos Aires Argentina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MX" sz="2600" b="1" i="0" u="none" strike="noStrike" cap="none" dirty="0">
                <a:solidFill>
                  <a:srgbClr val="000000"/>
                </a:solidFill>
                <a:latin typeface="Staatliches" panose="020B0604020202020204" charset="0"/>
                <a:ea typeface="Calibri"/>
                <a:cs typeface="Calibri"/>
                <a:sym typeface="Calibri"/>
              </a:rPr>
              <a:t>Cursando la Maestría en derecho Penal en la Universidad de Buenos Aires Argentina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13" y="12773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  <p:txBody>
          <a:bodyPr/>
          <a:lstStyle/>
          <a:p>
            <a:r>
              <a:rPr lang="es-ES" dirty="0"/>
              <a:t>							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4000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							INTRODUCCION</a:t>
            </a:r>
            <a:endParaRPr lang="es-PE" sz="4000" dirty="0"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3" name="Freeform 3"/>
          <p:cNvSpPr/>
          <p:nvPr/>
        </p:nvSpPr>
        <p:spPr>
          <a:xfrm rot="5463167">
            <a:off x="-1178936" y="433543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4"/>
                </a:lnTo>
                <a:lnTo>
                  <a:pt x="0" y="524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399999">
            <a:off x="12763625" y="4690283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4"/>
                </a:lnTo>
                <a:lnTo>
                  <a:pt x="0" y="524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05000" y="3167274"/>
            <a:ext cx="12954000" cy="5606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16"/>
              </a:lnSpc>
              <a:spcBef>
                <a:spcPct val="0"/>
              </a:spcBef>
            </a:pPr>
            <a:r>
              <a:rPr lang="es-ES" sz="2000" b="0" i="0" dirty="0">
                <a:solidFill>
                  <a:srgbClr val="000000"/>
                </a:solidFill>
                <a:effectLst/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El Estado tiene como uno de sus objetivos dotar a la población de bienes y servicios que sean de calidad, para ello se construyen colegios, carreteras, puentes, hospitales, se adquieren diferentes productos entre otras actividades para satisfacer las necesidades de la población, precisamente a través de los bienes y servicios; para ello se van a realizar diferentes procesos de licitación para dar como ganador a un proveedor que cumpla con los términos de referencia y de esta manera realice un trabajo adecuado, sin embargo en ocasiones dentro del proceso suelen advertirse una serie de irregularidades</a:t>
            </a:r>
            <a:endParaRPr lang="en-US" sz="2000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3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5399999">
            <a:off x="12722149" y="5155482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5"/>
                </a:lnTo>
                <a:lnTo>
                  <a:pt x="0" y="524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27645" y="713834"/>
            <a:ext cx="5349554" cy="66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4391" dirty="0">
                <a:solidFill>
                  <a:srgbClr val="004753"/>
                </a:solidFill>
                <a:latin typeface="Staatliches"/>
              </a:rPr>
              <a:t>COLUSIÓN: ARTÍCULO 384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06461"/>
            <a:ext cx="8115300" cy="720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7" lvl="1" indent="-215904" algn="just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 Bold"/>
              </a:rPr>
              <a:t>El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servidor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público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que,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interviniendo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directa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indirectamente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, por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razón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cargo,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cualquier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etapa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de las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modalidades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adquisición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contratación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pública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bienes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obras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servicios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concesiones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cualquier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operación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a cargo del Estado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concierta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con los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interesados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defraudar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al Estado 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entidad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u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organismo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del Estado,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según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ley,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será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reprimido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pena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privativa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libertad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no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menor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tres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ni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mayor de seis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años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inhabilitación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según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corresponda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conforme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a los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Incisos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1, 2 y 8 del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artículo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36; y, con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ciento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ochenta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trescientos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sesenta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cinco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 días-</a:t>
            </a:r>
            <a:r>
              <a:rPr lang="en-US" sz="2000" dirty="0" err="1">
                <a:solidFill>
                  <a:srgbClr val="000000"/>
                </a:solidFill>
                <a:latin typeface="Open Sans Bold"/>
              </a:rPr>
              <a:t>multa</a:t>
            </a:r>
            <a:r>
              <a:rPr lang="en-US" sz="20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 algn="just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Open Sans Bold"/>
            </a:endParaRPr>
          </a:p>
          <a:p>
            <a:pPr marL="410218" lvl="1" indent="-205109" algn="just">
              <a:lnSpc>
                <a:spcPts val="2660"/>
              </a:lnSpc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Open Sans Bold"/>
              </a:rPr>
              <a:t>El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servidor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público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que,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interviniendo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directa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indirectamente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, por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razón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su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cargo,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las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contrataciones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adquisiciones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bienes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obras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servicios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concesiones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cualquier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operación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a cargo del Estado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mediante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concertación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con los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interesados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defraudare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patrimonialmente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al Estado o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entidad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u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organismo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del Estado,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según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ley,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será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reprimido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pena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privativa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libertad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menor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de seis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ni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mayor de quince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años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;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inhabilitación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según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corresponda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conforme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a los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incisos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1, 2 y 8 del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artículo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36; y, con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trescientos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sesenta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cinco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setecientos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treinta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 días-</a:t>
            </a:r>
            <a:r>
              <a:rPr lang="en-US" sz="1900" dirty="0" err="1">
                <a:solidFill>
                  <a:srgbClr val="000000"/>
                </a:solidFill>
                <a:latin typeface="Open Sans Bold"/>
              </a:rPr>
              <a:t>multa</a:t>
            </a:r>
            <a:r>
              <a:rPr lang="en-US" sz="1900" dirty="0">
                <a:solidFill>
                  <a:srgbClr val="000000"/>
                </a:solidFill>
                <a:latin typeface="Open Sans Bold"/>
              </a:rPr>
              <a:t>.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0481270" y="713834"/>
            <a:ext cx="0" cy="7911735"/>
          </a:xfrm>
          <a:prstGeom prst="line">
            <a:avLst/>
          </a:prstGeom>
          <a:ln w="12382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7" name="TextBox 7"/>
          <p:cNvSpPr txBox="1"/>
          <p:nvPr/>
        </p:nvSpPr>
        <p:spPr>
          <a:xfrm>
            <a:off x="11788192" y="713834"/>
            <a:ext cx="4997869" cy="12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NEGOCIACIÓN INCOMPATIBLE: </a:t>
            </a:r>
          </a:p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ARTÍCULO 399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12440" y="2149929"/>
            <a:ext cx="6949323" cy="478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Open Sans Bold"/>
              </a:rPr>
              <a:t>El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servidor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público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que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indebidamente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forma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directa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indirecta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acto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simulado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se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interesa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provecho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propio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o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tercero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cualquier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contrato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u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operación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que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interviene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razón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su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cargo,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será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reprimido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pena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privativa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libertad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no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menor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cuatro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ni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mayor de seis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años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inhabilitación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conforme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los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incisos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1 y 2 del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artículo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36 del Código Penal y con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ciento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ochenta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trescientos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sesenta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cinco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días-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multa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9025997" y="4227454"/>
            <a:ext cx="2145733" cy="60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ARTÍCULOS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5399999">
            <a:off x="12722149" y="5155482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5"/>
                </a:lnTo>
                <a:lnTo>
                  <a:pt x="0" y="524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56670" y="713834"/>
            <a:ext cx="2091729" cy="66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4391" dirty="0">
                <a:solidFill>
                  <a:srgbClr val="004753"/>
                </a:solidFill>
                <a:latin typeface="Staatliches"/>
              </a:rPr>
              <a:t>COLUSIÓN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4524" y="1789390"/>
            <a:ext cx="7376952" cy="701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El sujeto activo de este delito es el funcionario o servidor público que concierta con un particular para defraudar al Estado o que defrauda al Estado a causa de tal concertación.</a:t>
            </a:r>
          </a:p>
          <a:p>
            <a:pPr algn="just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 Bold"/>
            </a:endParaRP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No basta que se trate de un funcionario público, sino que, como lo menciona el tipo penal, este debe poder intervenir de manera directa o indirecta, por razón de su cargo, en de las adquisiciones, contrataciones o cualquier operación a cargo del Estado.</a:t>
            </a:r>
          </a:p>
          <a:p>
            <a:pPr algn="just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 Bold"/>
            </a:endParaRP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Esto quiere decir que el funcionario cuenta con atribuciones que el Estado u organismo estatal le ha confiado para que lo represente en cualquiera de las etapas mencionadas anteriormente, actividades que son propias de su cargo.</a:t>
            </a:r>
          </a:p>
          <a:p>
            <a:pPr algn="just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105032" y="713834"/>
            <a:ext cx="0" cy="7911735"/>
          </a:xfrm>
          <a:prstGeom prst="line">
            <a:avLst/>
          </a:prstGeom>
          <a:ln w="12382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7" name="TextBox 7"/>
          <p:cNvSpPr txBox="1"/>
          <p:nvPr/>
        </p:nvSpPr>
        <p:spPr>
          <a:xfrm>
            <a:off x="11530691" y="771448"/>
            <a:ext cx="4997869" cy="60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NEGOCIACIÓN INCOMPATIBLE: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21639" y="1925391"/>
            <a:ext cx="6949323" cy="678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El sujeto activo de este delito es el funcionario servidor público que indebidamente se interesa por cualquier contrato u operación estatal en que interviene por razón de su cargo. 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Tal intervención en razón del cargo implica que debe existir una vinculación funcional con los contratos u operaciones que celebra el Estado.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Esto quiere decir, que el funcionario formalmente puede actuar integrando alguno de los niveles decisorios completando legalmente el negocio jurídico. 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7108951" y="3614410"/>
            <a:ext cx="5801151" cy="12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SUJETOS ACTIVO DEL DELITO</a:t>
            </a:r>
          </a:p>
          <a:p>
            <a:pPr algn="ctr">
              <a:lnSpc>
                <a:spcPts val="4750"/>
              </a:lnSpc>
              <a:spcBef>
                <a:spcPct val="0"/>
              </a:spcBef>
            </a:pPr>
            <a:endParaRPr lang="en-US" sz="3991">
              <a:solidFill>
                <a:srgbClr val="004753"/>
              </a:solidFill>
              <a:latin typeface="Staatlich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5399999">
            <a:off x="12722149" y="5155482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5"/>
                </a:lnTo>
                <a:lnTo>
                  <a:pt x="0" y="524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79472" y="1028700"/>
            <a:ext cx="2928842" cy="66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4391" dirty="0">
                <a:solidFill>
                  <a:srgbClr val="004753"/>
                </a:solidFill>
                <a:latin typeface="Staatliches"/>
              </a:rPr>
              <a:t>COLUSIÓN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9292" y="2059193"/>
            <a:ext cx="7376952" cy="673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 Bold"/>
              </a:rPr>
              <a:t>General: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bien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jurídico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protegido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los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delitos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corrupción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funcionarios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es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funcionamiento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 la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Administración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Pública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 algn="just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 Bold"/>
            </a:endParaRP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Específica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: Se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busca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proteger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imparcialidad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con la que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servidor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público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representa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los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intereses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del Estado,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pues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se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rompe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normal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desenvolvimiento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 la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función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pública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al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poner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por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encima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intereses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particulares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s-PE" sz="2200" b="1" i="0" u="none" strike="noStrike" cap="none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Los bienes jurídicos específicos son la legalidad, la probidad, la lealtad y la imparcialidad con las que los funcionarios o servidores </a:t>
            </a:r>
            <a:r>
              <a:rPr lang="es-PE" sz="2200" b="1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públicos</a:t>
            </a:r>
            <a:r>
              <a:rPr lang="es-PE" sz="2200" b="1" i="0" u="none" strike="noStrike" cap="none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debe representar los intereses del Estado en el ejercicio de sus funciones públicas. Asimismo, es el patrimonio del Estado.</a:t>
            </a:r>
            <a:endParaRPr lang="en-US" sz="2200" b="1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  <a:p>
            <a:pPr algn="just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9876432" y="713834"/>
            <a:ext cx="0" cy="7911735"/>
          </a:xfrm>
          <a:prstGeom prst="line">
            <a:avLst/>
          </a:prstGeom>
          <a:ln w="12382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7" name="TextBox 7"/>
          <p:cNvSpPr txBox="1"/>
          <p:nvPr/>
        </p:nvSpPr>
        <p:spPr>
          <a:xfrm>
            <a:off x="10820106" y="1028700"/>
            <a:ext cx="4997869" cy="60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NEGOCIACIÓN INCOMPATIBLE: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09977" y="2049668"/>
            <a:ext cx="6949323" cy="598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·El bien jurídico protegido en los delitos de corrupción de funcionarios es el correcto funcionamiento de la Administración Pública.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·No obstante, este delito de manera específica busca proteger la objetividad o imparcialidad en el ejercicio de la función pública, resguardando a la administración del interés privado de sus agentes y de que estos antepongan sus intereses en los contratos u operaciones en las que interviene el Estado.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6880351" y="3696156"/>
            <a:ext cx="5801151" cy="12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BIEN JURÍDICO TUTELADO </a:t>
            </a:r>
          </a:p>
          <a:p>
            <a:pPr algn="ctr">
              <a:lnSpc>
                <a:spcPts val="4750"/>
              </a:lnSpc>
              <a:spcBef>
                <a:spcPct val="0"/>
              </a:spcBef>
            </a:pPr>
            <a:endParaRPr lang="en-US" sz="3991">
              <a:solidFill>
                <a:srgbClr val="004753"/>
              </a:solidFill>
              <a:latin typeface="Staatlich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5399999">
            <a:off x="12722149" y="5155482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5"/>
                </a:lnTo>
                <a:lnTo>
                  <a:pt x="0" y="524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79472" y="1028700"/>
            <a:ext cx="2654354" cy="66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4391" dirty="0">
                <a:solidFill>
                  <a:srgbClr val="004753"/>
                </a:solidFill>
                <a:latin typeface="Staatliches"/>
              </a:rPr>
              <a:t>COLUSIÓN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4000" y="2594039"/>
            <a:ext cx="7376952" cy="553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 Bold"/>
              </a:rPr>
              <a:t>El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tipo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penal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sanciona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concertación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público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otro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sujeto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para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defraudar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al Estado.</a:t>
            </a:r>
          </a:p>
          <a:p>
            <a:pPr algn="just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 Bold"/>
            </a:endParaRP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 Bold"/>
              </a:rPr>
              <a:t>La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concertación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implica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un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acuerdo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entre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interesado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quienes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ponen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sus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intereses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encima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interés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general, con lo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cual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estamos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frente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a un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acuerdo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ilícito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 algn="just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 Bold"/>
            </a:endParaRP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 Bold"/>
              </a:rPr>
              <a:t>Si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tal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acuerdo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genera un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peligro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para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Estado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estaremos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ante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delito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colusión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simple. Por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contrario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existirá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colusión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agravada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si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acuerdo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lesiona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ns Bold"/>
              </a:rPr>
              <a:t>patrimonialmente</a:t>
            </a:r>
            <a:r>
              <a:rPr lang="en-US" sz="2200" dirty="0">
                <a:solidFill>
                  <a:srgbClr val="000000"/>
                </a:solidFill>
                <a:latin typeface="Open Sans Bold"/>
              </a:rPr>
              <a:t> al Estado.</a:t>
            </a:r>
          </a:p>
          <a:p>
            <a:pPr algn="just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9876432" y="713834"/>
            <a:ext cx="0" cy="7911735"/>
          </a:xfrm>
          <a:prstGeom prst="line">
            <a:avLst/>
          </a:prstGeom>
          <a:ln w="12382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7" name="TextBox 7"/>
          <p:cNvSpPr txBox="1"/>
          <p:nvPr/>
        </p:nvSpPr>
        <p:spPr>
          <a:xfrm>
            <a:off x="11040739" y="1028700"/>
            <a:ext cx="5132145" cy="12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NEGOCIACIÓN INCOMPATIBLE:</a:t>
            </a:r>
          </a:p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INTERESARSE INDEBIDAMENTE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83514" y="2584514"/>
            <a:ext cx="6949323" cy="438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El interesarse indebidamente en un contrato u operación estatal debe entenderse como una "actuación interesada", la cual implica una acción unilateral por parte del funcionario que va en contra de los parámetros de la legalidad y el orden jurídico.</a:t>
            </a: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Es decir, superpone un interés privado sobre el interés público que le demanda el ejercicio de su cargo.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6880351" y="3696156"/>
            <a:ext cx="5801151" cy="12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CONDUCTAS SANCIONADAS </a:t>
            </a:r>
          </a:p>
          <a:p>
            <a:pPr algn="ctr">
              <a:lnSpc>
                <a:spcPts val="4750"/>
              </a:lnSpc>
              <a:spcBef>
                <a:spcPct val="0"/>
              </a:spcBef>
            </a:pPr>
            <a:endParaRPr lang="en-US" sz="3991">
              <a:solidFill>
                <a:srgbClr val="004753"/>
              </a:solidFill>
              <a:latin typeface="Staatlich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 rot="-5399999">
            <a:off x="12722149" y="5155482"/>
            <a:ext cx="6437068" cy="5243285"/>
          </a:xfrm>
          <a:custGeom>
            <a:avLst/>
            <a:gdLst/>
            <a:ahLst/>
            <a:cxnLst/>
            <a:rect l="l" t="t" r="r" b="b"/>
            <a:pathLst>
              <a:path w="6437068" h="5243285">
                <a:moveTo>
                  <a:pt x="0" y="0"/>
                </a:moveTo>
                <a:lnTo>
                  <a:pt x="6437069" y="0"/>
                </a:lnTo>
                <a:lnTo>
                  <a:pt x="6437069" y="5243285"/>
                </a:lnTo>
                <a:lnTo>
                  <a:pt x="0" y="524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79472" y="1028700"/>
            <a:ext cx="2463340" cy="66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4391" dirty="0">
                <a:solidFill>
                  <a:srgbClr val="004753"/>
                </a:solidFill>
                <a:latin typeface="Staatliches"/>
              </a:rPr>
              <a:t>COLUSIÓN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67048" y="2594039"/>
            <a:ext cx="6963616" cy="388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El delito de colusión puede cometerse en cualquiera de las etapas de la contratación estatal: Actos Preparatorios, Fase de Selección y Fase de Ejecución.</a:t>
            </a:r>
          </a:p>
          <a:p>
            <a:pPr algn="just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 Bold"/>
            </a:endParaRP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Es importante mencionar que las etapas y procedimientos específicos pueden variar en función al tipo de contratación estatal, por lo que tendrán que ser analizadas en cada caso concreto.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9876432" y="713834"/>
            <a:ext cx="0" cy="7911735"/>
          </a:xfrm>
          <a:prstGeom prst="line">
            <a:avLst/>
          </a:prstGeom>
          <a:ln w="12382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7" name="TextBox 7"/>
          <p:cNvSpPr txBox="1"/>
          <p:nvPr/>
        </p:nvSpPr>
        <p:spPr>
          <a:xfrm>
            <a:off x="11145415" y="1028700"/>
            <a:ext cx="4922794" cy="60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NEGOCIACIÓN INCOMPATIBLE: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83514" y="2496759"/>
            <a:ext cx="6949323" cy="518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El objeto sobre el que recae este delito es cualquier contrato u operación a cargo del Estado.</a:t>
            </a: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Open Sans Bold"/>
              </a:rPr>
              <a:t>Por ello, es importante tener en cuenta que se hablará de contrato cuando el Estado, a través de sus funcionarios, intervenga como parte contractual frente a un tercero alrededor de un negocio jurídico; mientras que la operación será entendida como aquellos actos unilaterales que realice la administración pública frente a sus administrados.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6880351" y="3696156"/>
            <a:ext cx="5801151" cy="12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CONTEXTO:</a:t>
            </a:r>
          </a:p>
          <a:p>
            <a:pPr algn="ctr">
              <a:lnSpc>
                <a:spcPts val="4750"/>
              </a:lnSpc>
              <a:spcBef>
                <a:spcPct val="0"/>
              </a:spcBef>
            </a:pPr>
            <a:endParaRPr lang="en-US" sz="3991">
              <a:solidFill>
                <a:srgbClr val="004753"/>
              </a:solidFill>
              <a:latin typeface="Staatlich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549790"/>
            <a:ext cx="5650461" cy="6936950"/>
          </a:xfrm>
          <a:custGeom>
            <a:avLst/>
            <a:gdLst/>
            <a:ahLst/>
            <a:cxnLst/>
            <a:rect l="l" t="t" r="r" b="b"/>
            <a:pathLst>
              <a:path w="5650461" h="6936950">
                <a:moveTo>
                  <a:pt x="0" y="6936950"/>
                </a:moveTo>
                <a:lnTo>
                  <a:pt x="0" y="0"/>
                </a:lnTo>
                <a:lnTo>
                  <a:pt x="5650461" y="0"/>
                </a:lnTo>
                <a:lnTo>
                  <a:pt x="5650461" y="6936950"/>
                </a:lnTo>
                <a:lnTo>
                  <a:pt x="0" y="69369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133" t="-4721" r="-64278" b="-2360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79472" y="1028700"/>
            <a:ext cx="2087928" cy="66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en-US" sz="4391" dirty="0">
                <a:solidFill>
                  <a:srgbClr val="004753"/>
                </a:solidFill>
                <a:latin typeface="Staatliches"/>
              </a:rPr>
              <a:t>COLUSIÓN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67048" y="2594039"/>
            <a:ext cx="6963616" cy="388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En el caso de la colusión simple, la consumación se dará con la concertación o pacto colusorio para defraudar al estado, no siendo exigible un resultado posterior.</a:t>
            </a:r>
          </a:p>
          <a:p>
            <a:pPr algn="just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 Bold"/>
            </a:endParaRPr>
          </a:p>
          <a:p>
            <a:pPr marL="474986" lvl="1" indent="-237493" algn="just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Mientras que en el caso de la colusión agravada se exigirá, además de la concertación, la generación de un perjuicio patrimonial efectivo en contra del Estado.</a:t>
            </a:r>
          </a:p>
          <a:p>
            <a:pPr algn="just">
              <a:lnSpc>
                <a:spcPts val="3080"/>
              </a:lnSpc>
            </a:pPr>
            <a:endParaRPr lang="en-US" sz="2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9876432" y="713834"/>
            <a:ext cx="0" cy="7911735"/>
          </a:xfrm>
          <a:prstGeom prst="line">
            <a:avLst/>
          </a:prstGeom>
          <a:ln w="12382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7" name="TextBox 7"/>
          <p:cNvSpPr txBox="1"/>
          <p:nvPr/>
        </p:nvSpPr>
        <p:spPr>
          <a:xfrm>
            <a:off x="11174101" y="866897"/>
            <a:ext cx="4922794" cy="60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 dirty="0">
                <a:solidFill>
                  <a:srgbClr val="004753"/>
                </a:solidFill>
                <a:latin typeface="Staatliches"/>
              </a:rPr>
              <a:t>NEGOCIACIÓN INCOMPATIBLE: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86020" y="2085270"/>
            <a:ext cx="6949323" cy="758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Open Sans Bold"/>
              </a:rPr>
              <a:t>Para la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consumación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delito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negociación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incompatible no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resulta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necesario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que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público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obtenga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un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provecho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económico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alcance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la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finalidad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prevista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Open Sans Bold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Open Sans Bold"/>
              </a:rPr>
              <a:t>Se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consuma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pues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con la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verificación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conductas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que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expresen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interés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particular del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funcionario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los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contratos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u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operaciones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y sin que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ello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genere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un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beneficio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económico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o un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perjuicio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para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Estado.</a:t>
            </a: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Open Sans Bold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Tratándose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esta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manera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un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delito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mera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actividad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y de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peligro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para la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imparcialidad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ejercicio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de la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función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Open Sans Bold"/>
              </a:rPr>
              <a:t>pública</a:t>
            </a:r>
            <a:r>
              <a:rPr lang="en-US" sz="2300" dirty="0">
                <a:solidFill>
                  <a:srgbClr val="000000"/>
                </a:solidFill>
                <a:latin typeface="Open Sans Bold"/>
              </a:rPr>
              <a:t>.</a:t>
            </a: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 rot="-5400000">
            <a:off x="6580324" y="3996183"/>
            <a:ext cx="5801151" cy="60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991">
                <a:solidFill>
                  <a:srgbClr val="004753"/>
                </a:solidFill>
                <a:latin typeface="Staatliches"/>
              </a:rPr>
              <a:t>CONSUMACIÓN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5" t="-21206" b="-130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549790"/>
            <a:ext cx="5650461" cy="6936950"/>
          </a:xfrm>
          <a:custGeom>
            <a:avLst/>
            <a:gdLst/>
            <a:ahLst/>
            <a:cxnLst/>
            <a:rect l="l" t="t" r="r" b="b"/>
            <a:pathLst>
              <a:path w="5650461" h="6936950">
                <a:moveTo>
                  <a:pt x="0" y="6936950"/>
                </a:moveTo>
                <a:lnTo>
                  <a:pt x="0" y="0"/>
                </a:lnTo>
                <a:lnTo>
                  <a:pt x="5650461" y="0"/>
                </a:lnTo>
                <a:lnTo>
                  <a:pt x="5650461" y="6936950"/>
                </a:lnTo>
                <a:lnTo>
                  <a:pt x="0" y="69369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133" t="-4721" r="-64278" b="-2360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18157" y="2019359"/>
            <a:ext cx="8201844" cy="493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623" lvl="1" indent="-301312" algn="just">
              <a:lnSpc>
                <a:spcPts val="3907"/>
              </a:lnSpc>
              <a:buFont typeface="Arial"/>
              <a:buChar char="•"/>
            </a:pPr>
            <a:r>
              <a:rPr lang="en-US" sz="2791">
                <a:solidFill>
                  <a:srgbClr val="000000"/>
                </a:solidFill>
                <a:latin typeface="Open Sans Bold"/>
              </a:rPr>
              <a:t>El marco contextual de ambos delitos está referido a cualquier operación económica en la que el Estado participe.</a:t>
            </a:r>
          </a:p>
          <a:p>
            <a:pPr algn="just">
              <a:lnSpc>
                <a:spcPts val="3907"/>
              </a:lnSpc>
            </a:pPr>
            <a:endParaRPr lang="en-US" sz="2791">
              <a:solidFill>
                <a:srgbClr val="000000"/>
              </a:solidFill>
              <a:latin typeface="Open Sans Bold"/>
            </a:endParaRPr>
          </a:p>
          <a:p>
            <a:pPr marL="602623" lvl="1" indent="-301312" algn="just">
              <a:lnSpc>
                <a:spcPts val="3907"/>
              </a:lnSpc>
              <a:buFont typeface="Arial"/>
              <a:buChar char="•"/>
            </a:pPr>
            <a:r>
              <a:rPr lang="en-US" sz="2791">
                <a:solidFill>
                  <a:srgbClr val="000000"/>
                </a:solidFill>
                <a:latin typeface="Open Sans Bold"/>
              </a:rPr>
              <a:t>Los dos delitos reflejan y desvaloran el conflicto entre intereses privados y públicos, en el cual el funcionario privilegia el primero en desmedro del segundo.</a:t>
            </a:r>
          </a:p>
          <a:p>
            <a:pPr algn="just">
              <a:lnSpc>
                <a:spcPts val="3907"/>
              </a:lnSpc>
            </a:pPr>
            <a:endParaRPr lang="en-US" sz="2791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14836888" y="713834"/>
            <a:ext cx="0" cy="9318552"/>
          </a:xfrm>
          <a:prstGeom prst="line">
            <a:avLst/>
          </a:prstGeom>
          <a:ln w="14287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 flipV="1">
            <a:off x="4242554" y="713834"/>
            <a:ext cx="0" cy="9318552"/>
          </a:xfrm>
          <a:prstGeom prst="line">
            <a:avLst/>
          </a:prstGeom>
          <a:ln w="142875" cap="flat">
            <a:solidFill>
              <a:srgbClr val="BE120B"/>
            </a:solidFill>
            <a:prstDash val="solid"/>
            <a:headEnd type="triangle" w="lg" len="med"/>
            <a:tailEnd type="arrow" w="med" len="sm"/>
          </a:ln>
        </p:spPr>
      </p:sp>
      <p:sp>
        <p:nvSpPr>
          <p:cNvPr id="7" name="Freeform 7"/>
          <p:cNvSpPr/>
          <p:nvPr/>
        </p:nvSpPr>
        <p:spPr>
          <a:xfrm>
            <a:off x="7161884" y="6696317"/>
            <a:ext cx="4755674" cy="3336070"/>
          </a:xfrm>
          <a:custGeom>
            <a:avLst/>
            <a:gdLst/>
            <a:ahLst/>
            <a:cxnLst/>
            <a:rect l="l" t="t" r="r" b="b"/>
            <a:pathLst>
              <a:path w="4755674" h="3336070">
                <a:moveTo>
                  <a:pt x="0" y="0"/>
                </a:moveTo>
                <a:lnTo>
                  <a:pt x="4755674" y="0"/>
                </a:lnTo>
                <a:lnTo>
                  <a:pt x="4755674" y="3336069"/>
                </a:lnTo>
                <a:lnTo>
                  <a:pt x="0" y="33360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00480" y="1094213"/>
            <a:ext cx="2900626" cy="77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5"/>
              </a:lnSpc>
              <a:spcBef>
                <a:spcPct val="0"/>
              </a:spcBef>
            </a:pPr>
            <a:r>
              <a:rPr lang="en-US" sz="5172">
                <a:solidFill>
                  <a:srgbClr val="004753"/>
                </a:solidFill>
                <a:latin typeface="Staatliches"/>
              </a:rPr>
              <a:t>SEMEJANZAS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10713646" y="4895022"/>
            <a:ext cx="7543287" cy="70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  <a:spcBef>
                <a:spcPct val="0"/>
              </a:spcBef>
            </a:pPr>
            <a:r>
              <a:rPr lang="en-US" sz="4701">
                <a:solidFill>
                  <a:srgbClr val="004753"/>
                </a:solidFill>
                <a:latin typeface="Staatliches"/>
              </a:rPr>
              <a:t>NEGOCIACIÓN INCOMPATIBLE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365114" y="4584592"/>
            <a:ext cx="6832677" cy="70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4"/>
              </a:lnSpc>
              <a:spcBef>
                <a:spcPct val="0"/>
              </a:spcBef>
            </a:pPr>
            <a:r>
              <a:rPr lang="en-US" sz="4701">
                <a:solidFill>
                  <a:srgbClr val="004753"/>
                </a:solidFill>
                <a:latin typeface="Staatliches"/>
              </a:rPr>
              <a:t>COLUSIÓN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1347</Words>
  <Application>Microsoft Office PowerPoint</Application>
  <PresentationFormat>Personalizado</PresentationFormat>
  <Paragraphs>81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Arial</vt:lpstr>
      <vt:lpstr>Staatliches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Trabajo Final de Grado Profesional Moderna Azul </dc:title>
  <cp:lastModifiedBy>Hp</cp:lastModifiedBy>
  <cp:revision>7</cp:revision>
  <dcterms:created xsi:type="dcterms:W3CDTF">2006-08-16T00:00:00Z</dcterms:created>
  <dcterms:modified xsi:type="dcterms:W3CDTF">2024-04-30T22:40:04Z</dcterms:modified>
  <dc:identifier>DAGD6XgUiXM</dc:identifier>
</cp:coreProperties>
</file>