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426" r:id="rId3"/>
    <p:sldId id="427" r:id="rId4"/>
    <p:sldId id="428" r:id="rId5"/>
    <p:sldId id="429" r:id="rId6"/>
    <p:sldId id="531" r:id="rId7"/>
    <p:sldId id="536" r:id="rId8"/>
    <p:sldId id="537" r:id="rId9"/>
    <p:sldId id="538" r:id="rId10"/>
    <p:sldId id="539" r:id="rId11"/>
    <p:sldId id="532" r:id="rId12"/>
    <p:sldId id="533" r:id="rId13"/>
    <p:sldId id="534" r:id="rId14"/>
    <p:sldId id="541" r:id="rId15"/>
    <p:sldId id="542" r:id="rId16"/>
    <p:sldId id="543" r:id="rId17"/>
    <p:sldId id="544" r:id="rId18"/>
    <p:sldId id="324" r:id="rId19"/>
    <p:sldId id="326" r:id="rId20"/>
    <p:sldId id="325" r:id="rId21"/>
    <p:sldId id="327" r:id="rId22"/>
    <p:sldId id="328" r:id="rId23"/>
    <p:sldId id="329" r:id="rId24"/>
    <p:sldId id="330" r:id="rId25"/>
    <p:sldId id="331" r:id="rId26"/>
    <p:sldId id="332" r:id="rId27"/>
    <p:sldId id="333" r:id="rId28"/>
    <p:sldId id="317" r:id="rId29"/>
  </p:sldIdLst>
  <p:sldSz cx="12192000" cy="6858000"/>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5715F0-DA38-44FE-8BE3-C338A7EB1770}" v="63" dt="2024-05-07T20:25:42.7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66" d="100"/>
          <a:sy n="66" d="100"/>
        </p:scale>
        <p:origin x="1330" y="34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PE"/>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8E1839-4788-4A71-A765-7175CBC3AAC4}" type="datetimeFigureOut">
              <a:rPr lang="es-PE" smtClean="0"/>
              <a:t>7/05/2024</a:t>
            </a:fld>
            <a:endParaRPr lang="es-PE"/>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PE"/>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PE"/>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256A0D-53AA-4130-BA8D-FF609819DED6}" type="slidenum">
              <a:rPr lang="es-PE" smtClean="0"/>
              <a:t>‹Nº›</a:t>
            </a:fld>
            <a:endParaRPr lang="es-PE"/>
          </a:p>
        </p:txBody>
      </p:sp>
    </p:spTree>
    <p:extLst>
      <p:ext uri="{BB962C8B-B14F-4D97-AF65-F5344CB8AC3E}">
        <p14:creationId xmlns:p14="http://schemas.microsoft.com/office/powerpoint/2010/main" val="3971058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F22161-290E-B0CE-977F-A136074D0BA4}"/>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PE"/>
          </a:p>
        </p:txBody>
      </p:sp>
      <p:sp>
        <p:nvSpPr>
          <p:cNvPr id="3" name="Subtítulo 2">
            <a:extLst>
              <a:ext uri="{FF2B5EF4-FFF2-40B4-BE49-F238E27FC236}">
                <a16:creationId xmlns:a16="http://schemas.microsoft.com/office/drawing/2014/main" id="{E22E8AEE-F5B6-B7FB-1132-7303C89551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PE"/>
          </a:p>
        </p:txBody>
      </p:sp>
      <p:sp>
        <p:nvSpPr>
          <p:cNvPr id="4" name="Marcador de fecha 3">
            <a:extLst>
              <a:ext uri="{FF2B5EF4-FFF2-40B4-BE49-F238E27FC236}">
                <a16:creationId xmlns:a16="http://schemas.microsoft.com/office/drawing/2014/main" id="{CAB19F29-816A-09DB-E82A-88A300AF28F5}"/>
              </a:ext>
            </a:extLst>
          </p:cNvPr>
          <p:cNvSpPr>
            <a:spLocks noGrp="1"/>
          </p:cNvSpPr>
          <p:nvPr>
            <p:ph type="dt" sz="half" idx="10"/>
          </p:nvPr>
        </p:nvSpPr>
        <p:spPr/>
        <p:txBody>
          <a:bodyPr/>
          <a:lstStyle/>
          <a:p>
            <a:fld id="{75CFD08A-34C8-4B94-89DF-6936A8227905}" type="datetimeFigureOut">
              <a:rPr lang="es-PE" smtClean="0"/>
              <a:t>7/05/2024</a:t>
            </a:fld>
            <a:endParaRPr lang="es-PE"/>
          </a:p>
        </p:txBody>
      </p:sp>
      <p:sp>
        <p:nvSpPr>
          <p:cNvPr id="5" name="Marcador de pie de página 4">
            <a:extLst>
              <a:ext uri="{FF2B5EF4-FFF2-40B4-BE49-F238E27FC236}">
                <a16:creationId xmlns:a16="http://schemas.microsoft.com/office/drawing/2014/main" id="{CE92E987-4FAA-308F-F3A3-EC0DE24374F1}"/>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62390824-2751-9DA0-B39B-4F07C302A16F}"/>
              </a:ext>
            </a:extLst>
          </p:cNvPr>
          <p:cNvSpPr>
            <a:spLocks noGrp="1"/>
          </p:cNvSpPr>
          <p:nvPr>
            <p:ph type="sldNum" sz="quarter" idx="12"/>
          </p:nvPr>
        </p:nvSpPr>
        <p:spPr/>
        <p:txBody>
          <a:bodyPr/>
          <a:lstStyle/>
          <a:p>
            <a:fld id="{404994E7-77C6-41C6-8D21-A06AF78CC176}" type="slidenum">
              <a:rPr lang="es-PE" smtClean="0"/>
              <a:t>‹Nº›</a:t>
            </a:fld>
            <a:endParaRPr lang="es-PE"/>
          </a:p>
        </p:txBody>
      </p:sp>
    </p:spTree>
    <p:extLst>
      <p:ext uri="{BB962C8B-B14F-4D97-AF65-F5344CB8AC3E}">
        <p14:creationId xmlns:p14="http://schemas.microsoft.com/office/powerpoint/2010/main" val="938675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B914FF-728D-68FE-E050-DF0BF36A1931}"/>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7264D999-73C2-7E44-1690-434DD6E9B92E}"/>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B18E9207-92A8-E56D-DC21-CFDE6FFAAE84}"/>
              </a:ext>
            </a:extLst>
          </p:cNvPr>
          <p:cNvSpPr>
            <a:spLocks noGrp="1"/>
          </p:cNvSpPr>
          <p:nvPr>
            <p:ph type="dt" sz="half" idx="10"/>
          </p:nvPr>
        </p:nvSpPr>
        <p:spPr/>
        <p:txBody>
          <a:bodyPr/>
          <a:lstStyle/>
          <a:p>
            <a:fld id="{75CFD08A-34C8-4B94-89DF-6936A8227905}" type="datetimeFigureOut">
              <a:rPr lang="es-PE" smtClean="0"/>
              <a:t>7/05/2024</a:t>
            </a:fld>
            <a:endParaRPr lang="es-PE"/>
          </a:p>
        </p:txBody>
      </p:sp>
      <p:sp>
        <p:nvSpPr>
          <p:cNvPr id="5" name="Marcador de pie de página 4">
            <a:extLst>
              <a:ext uri="{FF2B5EF4-FFF2-40B4-BE49-F238E27FC236}">
                <a16:creationId xmlns:a16="http://schemas.microsoft.com/office/drawing/2014/main" id="{8D915B3E-664E-85C2-D3D6-B2185AA6A1BB}"/>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436E0FFD-91AE-C32F-A720-A1EA8A152D4A}"/>
              </a:ext>
            </a:extLst>
          </p:cNvPr>
          <p:cNvSpPr>
            <a:spLocks noGrp="1"/>
          </p:cNvSpPr>
          <p:nvPr>
            <p:ph type="sldNum" sz="quarter" idx="12"/>
          </p:nvPr>
        </p:nvSpPr>
        <p:spPr/>
        <p:txBody>
          <a:bodyPr/>
          <a:lstStyle/>
          <a:p>
            <a:fld id="{404994E7-77C6-41C6-8D21-A06AF78CC176}" type="slidenum">
              <a:rPr lang="es-PE" smtClean="0"/>
              <a:t>‹Nº›</a:t>
            </a:fld>
            <a:endParaRPr lang="es-PE"/>
          </a:p>
        </p:txBody>
      </p:sp>
    </p:spTree>
    <p:extLst>
      <p:ext uri="{BB962C8B-B14F-4D97-AF65-F5344CB8AC3E}">
        <p14:creationId xmlns:p14="http://schemas.microsoft.com/office/powerpoint/2010/main" val="2383549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BE7859B-4E3C-1D06-A1A6-A5E45FC11B2B}"/>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588D59EF-6FAD-127B-EEE9-05618A607938}"/>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0671D7BE-0007-F999-B5D8-2315385F46B2}"/>
              </a:ext>
            </a:extLst>
          </p:cNvPr>
          <p:cNvSpPr>
            <a:spLocks noGrp="1"/>
          </p:cNvSpPr>
          <p:nvPr>
            <p:ph type="dt" sz="half" idx="10"/>
          </p:nvPr>
        </p:nvSpPr>
        <p:spPr/>
        <p:txBody>
          <a:bodyPr/>
          <a:lstStyle/>
          <a:p>
            <a:fld id="{75CFD08A-34C8-4B94-89DF-6936A8227905}" type="datetimeFigureOut">
              <a:rPr lang="es-PE" smtClean="0"/>
              <a:t>7/05/2024</a:t>
            </a:fld>
            <a:endParaRPr lang="es-PE"/>
          </a:p>
        </p:txBody>
      </p:sp>
      <p:sp>
        <p:nvSpPr>
          <p:cNvPr id="5" name="Marcador de pie de página 4">
            <a:extLst>
              <a:ext uri="{FF2B5EF4-FFF2-40B4-BE49-F238E27FC236}">
                <a16:creationId xmlns:a16="http://schemas.microsoft.com/office/drawing/2014/main" id="{069CF508-C079-9F8E-D989-0CF84CF688E2}"/>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DD6236FC-1F0A-1BB0-44F9-6ED7424B4B34}"/>
              </a:ext>
            </a:extLst>
          </p:cNvPr>
          <p:cNvSpPr>
            <a:spLocks noGrp="1"/>
          </p:cNvSpPr>
          <p:nvPr>
            <p:ph type="sldNum" sz="quarter" idx="12"/>
          </p:nvPr>
        </p:nvSpPr>
        <p:spPr/>
        <p:txBody>
          <a:bodyPr/>
          <a:lstStyle/>
          <a:p>
            <a:fld id="{404994E7-77C6-41C6-8D21-A06AF78CC176}" type="slidenum">
              <a:rPr lang="es-PE" smtClean="0"/>
              <a:t>‹Nº›</a:t>
            </a:fld>
            <a:endParaRPr lang="es-PE"/>
          </a:p>
        </p:txBody>
      </p:sp>
    </p:spTree>
    <p:extLst>
      <p:ext uri="{BB962C8B-B14F-4D97-AF65-F5344CB8AC3E}">
        <p14:creationId xmlns:p14="http://schemas.microsoft.com/office/powerpoint/2010/main" val="1125615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A322198-4B39-94EC-C1CD-6590A8591DB5}"/>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B6E498F4-998D-1A3A-01EE-968D483F73D1}"/>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2DA28596-D2D6-811A-03EE-BFB74B893062}"/>
              </a:ext>
            </a:extLst>
          </p:cNvPr>
          <p:cNvSpPr>
            <a:spLocks noGrp="1"/>
          </p:cNvSpPr>
          <p:nvPr>
            <p:ph type="dt" sz="half" idx="10"/>
          </p:nvPr>
        </p:nvSpPr>
        <p:spPr/>
        <p:txBody>
          <a:bodyPr/>
          <a:lstStyle/>
          <a:p>
            <a:fld id="{75CFD08A-34C8-4B94-89DF-6936A8227905}" type="datetimeFigureOut">
              <a:rPr lang="es-PE" smtClean="0"/>
              <a:t>7/05/2024</a:t>
            </a:fld>
            <a:endParaRPr lang="es-PE"/>
          </a:p>
        </p:txBody>
      </p:sp>
      <p:sp>
        <p:nvSpPr>
          <p:cNvPr id="5" name="Marcador de pie de página 4">
            <a:extLst>
              <a:ext uri="{FF2B5EF4-FFF2-40B4-BE49-F238E27FC236}">
                <a16:creationId xmlns:a16="http://schemas.microsoft.com/office/drawing/2014/main" id="{5522A88C-6217-63A1-C096-8C723FEAB94B}"/>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AD8EAEDE-CF1D-7082-87DF-A8096A2D3557}"/>
              </a:ext>
            </a:extLst>
          </p:cNvPr>
          <p:cNvSpPr>
            <a:spLocks noGrp="1"/>
          </p:cNvSpPr>
          <p:nvPr>
            <p:ph type="sldNum" sz="quarter" idx="12"/>
          </p:nvPr>
        </p:nvSpPr>
        <p:spPr/>
        <p:txBody>
          <a:bodyPr/>
          <a:lstStyle/>
          <a:p>
            <a:fld id="{404994E7-77C6-41C6-8D21-A06AF78CC176}" type="slidenum">
              <a:rPr lang="es-PE" smtClean="0"/>
              <a:t>‹Nº›</a:t>
            </a:fld>
            <a:endParaRPr lang="es-PE"/>
          </a:p>
        </p:txBody>
      </p:sp>
    </p:spTree>
    <p:extLst>
      <p:ext uri="{BB962C8B-B14F-4D97-AF65-F5344CB8AC3E}">
        <p14:creationId xmlns:p14="http://schemas.microsoft.com/office/powerpoint/2010/main" val="2723399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0E9EB4-BC21-7177-3DBE-18524E01CAA7}"/>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F3DBB7FE-D078-EBC0-7C0C-F4DED36DD59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52442B30-9A80-41A2-7AC2-ABFDACFE27DC}"/>
              </a:ext>
            </a:extLst>
          </p:cNvPr>
          <p:cNvSpPr>
            <a:spLocks noGrp="1"/>
          </p:cNvSpPr>
          <p:nvPr>
            <p:ph type="dt" sz="half" idx="10"/>
          </p:nvPr>
        </p:nvSpPr>
        <p:spPr/>
        <p:txBody>
          <a:bodyPr/>
          <a:lstStyle/>
          <a:p>
            <a:fld id="{75CFD08A-34C8-4B94-89DF-6936A8227905}" type="datetimeFigureOut">
              <a:rPr lang="es-PE" smtClean="0"/>
              <a:t>7/05/2024</a:t>
            </a:fld>
            <a:endParaRPr lang="es-PE"/>
          </a:p>
        </p:txBody>
      </p:sp>
      <p:sp>
        <p:nvSpPr>
          <p:cNvPr id="5" name="Marcador de pie de página 4">
            <a:extLst>
              <a:ext uri="{FF2B5EF4-FFF2-40B4-BE49-F238E27FC236}">
                <a16:creationId xmlns:a16="http://schemas.microsoft.com/office/drawing/2014/main" id="{3376036C-8748-2AFC-0E83-8A4F44490701}"/>
              </a:ext>
            </a:extLst>
          </p:cNvPr>
          <p:cNvSpPr>
            <a:spLocks noGrp="1"/>
          </p:cNvSpPr>
          <p:nvPr>
            <p:ph type="ftr" sz="quarter" idx="11"/>
          </p:nvPr>
        </p:nvSpPr>
        <p:spPr/>
        <p:txBody>
          <a:bodyPr/>
          <a:lstStyle/>
          <a:p>
            <a:endParaRPr lang="es-PE"/>
          </a:p>
        </p:txBody>
      </p:sp>
      <p:sp>
        <p:nvSpPr>
          <p:cNvPr id="6" name="Marcador de número de diapositiva 5">
            <a:extLst>
              <a:ext uri="{FF2B5EF4-FFF2-40B4-BE49-F238E27FC236}">
                <a16:creationId xmlns:a16="http://schemas.microsoft.com/office/drawing/2014/main" id="{DCB3DE33-4D9E-432B-4D66-5E8A34CEE528}"/>
              </a:ext>
            </a:extLst>
          </p:cNvPr>
          <p:cNvSpPr>
            <a:spLocks noGrp="1"/>
          </p:cNvSpPr>
          <p:nvPr>
            <p:ph type="sldNum" sz="quarter" idx="12"/>
          </p:nvPr>
        </p:nvSpPr>
        <p:spPr/>
        <p:txBody>
          <a:bodyPr/>
          <a:lstStyle/>
          <a:p>
            <a:fld id="{404994E7-77C6-41C6-8D21-A06AF78CC176}" type="slidenum">
              <a:rPr lang="es-PE" smtClean="0"/>
              <a:t>‹Nº›</a:t>
            </a:fld>
            <a:endParaRPr lang="es-PE"/>
          </a:p>
        </p:txBody>
      </p:sp>
    </p:spTree>
    <p:extLst>
      <p:ext uri="{BB962C8B-B14F-4D97-AF65-F5344CB8AC3E}">
        <p14:creationId xmlns:p14="http://schemas.microsoft.com/office/powerpoint/2010/main" val="3920973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972FD5-36E5-1065-1977-AEF780A352A5}"/>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213E8D15-D8A5-6A4A-C40B-9D5C8076B2F5}"/>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a:extLst>
              <a:ext uri="{FF2B5EF4-FFF2-40B4-BE49-F238E27FC236}">
                <a16:creationId xmlns:a16="http://schemas.microsoft.com/office/drawing/2014/main" id="{43650A47-20FC-D9BC-EF55-CDE6A9AA9CF2}"/>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fecha 4">
            <a:extLst>
              <a:ext uri="{FF2B5EF4-FFF2-40B4-BE49-F238E27FC236}">
                <a16:creationId xmlns:a16="http://schemas.microsoft.com/office/drawing/2014/main" id="{EBF1CDCA-D2A9-9BC5-F6E3-CEE6DE1F265F}"/>
              </a:ext>
            </a:extLst>
          </p:cNvPr>
          <p:cNvSpPr>
            <a:spLocks noGrp="1"/>
          </p:cNvSpPr>
          <p:nvPr>
            <p:ph type="dt" sz="half" idx="10"/>
          </p:nvPr>
        </p:nvSpPr>
        <p:spPr/>
        <p:txBody>
          <a:bodyPr/>
          <a:lstStyle/>
          <a:p>
            <a:fld id="{75CFD08A-34C8-4B94-89DF-6936A8227905}" type="datetimeFigureOut">
              <a:rPr lang="es-PE" smtClean="0"/>
              <a:t>7/05/2024</a:t>
            </a:fld>
            <a:endParaRPr lang="es-PE"/>
          </a:p>
        </p:txBody>
      </p:sp>
      <p:sp>
        <p:nvSpPr>
          <p:cNvPr id="6" name="Marcador de pie de página 5">
            <a:extLst>
              <a:ext uri="{FF2B5EF4-FFF2-40B4-BE49-F238E27FC236}">
                <a16:creationId xmlns:a16="http://schemas.microsoft.com/office/drawing/2014/main" id="{70580525-D1DA-7B35-B7A2-A6B6BB0E56AF}"/>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7AD05529-48FE-3834-37C3-CCECAA6C8D65}"/>
              </a:ext>
            </a:extLst>
          </p:cNvPr>
          <p:cNvSpPr>
            <a:spLocks noGrp="1"/>
          </p:cNvSpPr>
          <p:nvPr>
            <p:ph type="sldNum" sz="quarter" idx="12"/>
          </p:nvPr>
        </p:nvSpPr>
        <p:spPr/>
        <p:txBody>
          <a:bodyPr/>
          <a:lstStyle/>
          <a:p>
            <a:fld id="{404994E7-77C6-41C6-8D21-A06AF78CC176}" type="slidenum">
              <a:rPr lang="es-PE" smtClean="0"/>
              <a:t>‹Nº›</a:t>
            </a:fld>
            <a:endParaRPr lang="es-PE"/>
          </a:p>
        </p:txBody>
      </p:sp>
    </p:spTree>
    <p:extLst>
      <p:ext uri="{BB962C8B-B14F-4D97-AF65-F5344CB8AC3E}">
        <p14:creationId xmlns:p14="http://schemas.microsoft.com/office/powerpoint/2010/main" val="1125034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F525F6-EB71-34E3-AEAC-8CE10D844586}"/>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572BEFEC-DF42-AFCD-6750-B0D0C18909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518867CB-E15D-DB87-53A2-69D37103C6B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texto 4">
            <a:extLst>
              <a:ext uri="{FF2B5EF4-FFF2-40B4-BE49-F238E27FC236}">
                <a16:creationId xmlns:a16="http://schemas.microsoft.com/office/drawing/2014/main" id="{5FCCCFD1-2B4D-AE42-B237-BFBDF6885B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069F9700-369E-0F71-3C34-0B6BAA4669A4}"/>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7" name="Marcador de fecha 6">
            <a:extLst>
              <a:ext uri="{FF2B5EF4-FFF2-40B4-BE49-F238E27FC236}">
                <a16:creationId xmlns:a16="http://schemas.microsoft.com/office/drawing/2014/main" id="{7881C1B8-11B4-BB08-37BF-88593B8C5275}"/>
              </a:ext>
            </a:extLst>
          </p:cNvPr>
          <p:cNvSpPr>
            <a:spLocks noGrp="1"/>
          </p:cNvSpPr>
          <p:nvPr>
            <p:ph type="dt" sz="half" idx="10"/>
          </p:nvPr>
        </p:nvSpPr>
        <p:spPr/>
        <p:txBody>
          <a:bodyPr/>
          <a:lstStyle/>
          <a:p>
            <a:fld id="{75CFD08A-34C8-4B94-89DF-6936A8227905}" type="datetimeFigureOut">
              <a:rPr lang="es-PE" smtClean="0"/>
              <a:t>7/05/2024</a:t>
            </a:fld>
            <a:endParaRPr lang="es-PE"/>
          </a:p>
        </p:txBody>
      </p:sp>
      <p:sp>
        <p:nvSpPr>
          <p:cNvPr id="8" name="Marcador de pie de página 7">
            <a:extLst>
              <a:ext uri="{FF2B5EF4-FFF2-40B4-BE49-F238E27FC236}">
                <a16:creationId xmlns:a16="http://schemas.microsoft.com/office/drawing/2014/main" id="{6155E68F-AB16-19CC-9B3A-123392241258}"/>
              </a:ext>
            </a:extLst>
          </p:cNvPr>
          <p:cNvSpPr>
            <a:spLocks noGrp="1"/>
          </p:cNvSpPr>
          <p:nvPr>
            <p:ph type="ftr" sz="quarter" idx="11"/>
          </p:nvPr>
        </p:nvSpPr>
        <p:spPr/>
        <p:txBody>
          <a:bodyPr/>
          <a:lstStyle/>
          <a:p>
            <a:endParaRPr lang="es-PE"/>
          </a:p>
        </p:txBody>
      </p:sp>
      <p:sp>
        <p:nvSpPr>
          <p:cNvPr id="9" name="Marcador de número de diapositiva 8">
            <a:extLst>
              <a:ext uri="{FF2B5EF4-FFF2-40B4-BE49-F238E27FC236}">
                <a16:creationId xmlns:a16="http://schemas.microsoft.com/office/drawing/2014/main" id="{2B023EC2-C241-AB5F-25D2-AE4AB84E84E7}"/>
              </a:ext>
            </a:extLst>
          </p:cNvPr>
          <p:cNvSpPr>
            <a:spLocks noGrp="1"/>
          </p:cNvSpPr>
          <p:nvPr>
            <p:ph type="sldNum" sz="quarter" idx="12"/>
          </p:nvPr>
        </p:nvSpPr>
        <p:spPr/>
        <p:txBody>
          <a:bodyPr/>
          <a:lstStyle/>
          <a:p>
            <a:fld id="{404994E7-77C6-41C6-8D21-A06AF78CC176}" type="slidenum">
              <a:rPr lang="es-PE" smtClean="0"/>
              <a:t>‹Nº›</a:t>
            </a:fld>
            <a:endParaRPr lang="es-PE"/>
          </a:p>
        </p:txBody>
      </p:sp>
    </p:spTree>
    <p:extLst>
      <p:ext uri="{BB962C8B-B14F-4D97-AF65-F5344CB8AC3E}">
        <p14:creationId xmlns:p14="http://schemas.microsoft.com/office/powerpoint/2010/main" val="3403889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E67617-DD62-50EC-30B1-6A1B5F7BE8C9}"/>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fecha 2">
            <a:extLst>
              <a:ext uri="{FF2B5EF4-FFF2-40B4-BE49-F238E27FC236}">
                <a16:creationId xmlns:a16="http://schemas.microsoft.com/office/drawing/2014/main" id="{00A0E7D6-3A1A-EFFB-E429-9FC8D7D6B41A}"/>
              </a:ext>
            </a:extLst>
          </p:cNvPr>
          <p:cNvSpPr>
            <a:spLocks noGrp="1"/>
          </p:cNvSpPr>
          <p:nvPr>
            <p:ph type="dt" sz="half" idx="10"/>
          </p:nvPr>
        </p:nvSpPr>
        <p:spPr/>
        <p:txBody>
          <a:bodyPr/>
          <a:lstStyle/>
          <a:p>
            <a:fld id="{75CFD08A-34C8-4B94-89DF-6936A8227905}" type="datetimeFigureOut">
              <a:rPr lang="es-PE" smtClean="0"/>
              <a:t>7/05/2024</a:t>
            </a:fld>
            <a:endParaRPr lang="es-PE"/>
          </a:p>
        </p:txBody>
      </p:sp>
      <p:sp>
        <p:nvSpPr>
          <p:cNvPr id="4" name="Marcador de pie de página 3">
            <a:extLst>
              <a:ext uri="{FF2B5EF4-FFF2-40B4-BE49-F238E27FC236}">
                <a16:creationId xmlns:a16="http://schemas.microsoft.com/office/drawing/2014/main" id="{53BDB1BE-45EB-AA62-427A-594D718CA5C5}"/>
              </a:ext>
            </a:extLst>
          </p:cNvPr>
          <p:cNvSpPr>
            <a:spLocks noGrp="1"/>
          </p:cNvSpPr>
          <p:nvPr>
            <p:ph type="ftr" sz="quarter" idx="11"/>
          </p:nvPr>
        </p:nvSpPr>
        <p:spPr/>
        <p:txBody>
          <a:bodyPr/>
          <a:lstStyle/>
          <a:p>
            <a:endParaRPr lang="es-PE"/>
          </a:p>
        </p:txBody>
      </p:sp>
      <p:sp>
        <p:nvSpPr>
          <p:cNvPr id="5" name="Marcador de número de diapositiva 4">
            <a:extLst>
              <a:ext uri="{FF2B5EF4-FFF2-40B4-BE49-F238E27FC236}">
                <a16:creationId xmlns:a16="http://schemas.microsoft.com/office/drawing/2014/main" id="{09727607-D5C5-EB66-0677-B6E1D21155E8}"/>
              </a:ext>
            </a:extLst>
          </p:cNvPr>
          <p:cNvSpPr>
            <a:spLocks noGrp="1"/>
          </p:cNvSpPr>
          <p:nvPr>
            <p:ph type="sldNum" sz="quarter" idx="12"/>
          </p:nvPr>
        </p:nvSpPr>
        <p:spPr/>
        <p:txBody>
          <a:bodyPr/>
          <a:lstStyle/>
          <a:p>
            <a:fld id="{404994E7-77C6-41C6-8D21-A06AF78CC176}" type="slidenum">
              <a:rPr lang="es-PE" smtClean="0"/>
              <a:t>‹Nº›</a:t>
            </a:fld>
            <a:endParaRPr lang="es-PE"/>
          </a:p>
        </p:txBody>
      </p:sp>
    </p:spTree>
    <p:extLst>
      <p:ext uri="{BB962C8B-B14F-4D97-AF65-F5344CB8AC3E}">
        <p14:creationId xmlns:p14="http://schemas.microsoft.com/office/powerpoint/2010/main" val="2364733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8A9430E-CB6F-2446-7BE1-FD2C6F5CB073}"/>
              </a:ext>
            </a:extLst>
          </p:cNvPr>
          <p:cNvSpPr>
            <a:spLocks noGrp="1"/>
          </p:cNvSpPr>
          <p:nvPr>
            <p:ph type="dt" sz="half" idx="10"/>
          </p:nvPr>
        </p:nvSpPr>
        <p:spPr/>
        <p:txBody>
          <a:bodyPr/>
          <a:lstStyle/>
          <a:p>
            <a:fld id="{75CFD08A-34C8-4B94-89DF-6936A8227905}" type="datetimeFigureOut">
              <a:rPr lang="es-PE" smtClean="0"/>
              <a:t>7/05/2024</a:t>
            </a:fld>
            <a:endParaRPr lang="es-PE"/>
          </a:p>
        </p:txBody>
      </p:sp>
      <p:sp>
        <p:nvSpPr>
          <p:cNvPr id="3" name="Marcador de pie de página 2">
            <a:extLst>
              <a:ext uri="{FF2B5EF4-FFF2-40B4-BE49-F238E27FC236}">
                <a16:creationId xmlns:a16="http://schemas.microsoft.com/office/drawing/2014/main" id="{B272889E-3E70-1716-2130-54A04C190016}"/>
              </a:ext>
            </a:extLst>
          </p:cNvPr>
          <p:cNvSpPr>
            <a:spLocks noGrp="1"/>
          </p:cNvSpPr>
          <p:nvPr>
            <p:ph type="ftr" sz="quarter" idx="11"/>
          </p:nvPr>
        </p:nvSpPr>
        <p:spPr/>
        <p:txBody>
          <a:bodyPr/>
          <a:lstStyle/>
          <a:p>
            <a:endParaRPr lang="es-PE"/>
          </a:p>
        </p:txBody>
      </p:sp>
      <p:sp>
        <p:nvSpPr>
          <p:cNvPr id="4" name="Marcador de número de diapositiva 3">
            <a:extLst>
              <a:ext uri="{FF2B5EF4-FFF2-40B4-BE49-F238E27FC236}">
                <a16:creationId xmlns:a16="http://schemas.microsoft.com/office/drawing/2014/main" id="{9E9A3D45-9537-F49D-86E7-8A982EF0F5B4}"/>
              </a:ext>
            </a:extLst>
          </p:cNvPr>
          <p:cNvSpPr>
            <a:spLocks noGrp="1"/>
          </p:cNvSpPr>
          <p:nvPr>
            <p:ph type="sldNum" sz="quarter" idx="12"/>
          </p:nvPr>
        </p:nvSpPr>
        <p:spPr/>
        <p:txBody>
          <a:bodyPr/>
          <a:lstStyle/>
          <a:p>
            <a:fld id="{404994E7-77C6-41C6-8D21-A06AF78CC176}" type="slidenum">
              <a:rPr lang="es-PE" smtClean="0"/>
              <a:t>‹Nº›</a:t>
            </a:fld>
            <a:endParaRPr lang="es-PE"/>
          </a:p>
        </p:txBody>
      </p:sp>
    </p:spTree>
    <p:extLst>
      <p:ext uri="{BB962C8B-B14F-4D97-AF65-F5344CB8AC3E}">
        <p14:creationId xmlns:p14="http://schemas.microsoft.com/office/powerpoint/2010/main" val="2874564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A3F6BC-6185-5679-4E02-7EF702DBBD0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E5697821-D8F5-D1B4-3236-AF53D0F973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texto 3">
            <a:extLst>
              <a:ext uri="{FF2B5EF4-FFF2-40B4-BE49-F238E27FC236}">
                <a16:creationId xmlns:a16="http://schemas.microsoft.com/office/drawing/2014/main" id="{976AD85C-5519-C555-E8C2-5BFBFCAC29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F09D2C3-BDCC-5EA4-FF8C-EBDA5D26AAC0}"/>
              </a:ext>
            </a:extLst>
          </p:cNvPr>
          <p:cNvSpPr>
            <a:spLocks noGrp="1"/>
          </p:cNvSpPr>
          <p:nvPr>
            <p:ph type="dt" sz="half" idx="10"/>
          </p:nvPr>
        </p:nvSpPr>
        <p:spPr/>
        <p:txBody>
          <a:bodyPr/>
          <a:lstStyle/>
          <a:p>
            <a:fld id="{75CFD08A-34C8-4B94-89DF-6936A8227905}" type="datetimeFigureOut">
              <a:rPr lang="es-PE" smtClean="0"/>
              <a:t>7/05/2024</a:t>
            </a:fld>
            <a:endParaRPr lang="es-PE"/>
          </a:p>
        </p:txBody>
      </p:sp>
      <p:sp>
        <p:nvSpPr>
          <p:cNvPr id="6" name="Marcador de pie de página 5">
            <a:extLst>
              <a:ext uri="{FF2B5EF4-FFF2-40B4-BE49-F238E27FC236}">
                <a16:creationId xmlns:a16="http://schemas.microsoft.com/office/drawing/2014/main" id="{391EEEAB-8B21-5930-EF0A-D693B4E22C53}"/>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2D8E8372-28FD-A843-8BD8-5E3DCB2BA9C7}"/>
              </a:ext>
            </a:extLst>
          </p:cNvPr>
          <p:cNvSpPr>
            <a:spLocks noGrp="1"/>
          </p:cNvSpPr>
          <p:nvPr>
            <p:ph type="sldNum" sz="quarter" idx="12"/>
          </p:nvPr>
        </p:nvSpPr>
        <p:spPr/>
        <p:txBody>
          <a:bodyPr/>
          <a:lstStyle/>
          <a:p>
            <a:fld id="{404994E7-77C6-41C6-8D21-A06AF78CC176}" type="slidenum">
              <a:rPr lang="es-PE" smtClean="0"/>
              <a:t>‹Nº›</a:t>
            </a:fld>
            <a:endParaRPr lang="es-PE"/>
          </a:p>
        </p:txBody>
      </p:sp>
    </p:spTree>
    <p:extLst>
      <p:ext uri="{BB962C8B-B14F-4D97-AF65-F5344CB8AC3E}">
        <p14:creationId xmlns:p14="http://schemas.microsoft.com/office/powerpoint/2010/main" val="2625246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6C7065-54C1-AF50-2A5D-2864FE174C3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posición de imagen 2">
            <a:extLst>
              <a:ext uri="{FF2B5EF4-FFF2-40B4-BE49-F238E27FC236}">
                <a16:creationId xmlns:a16="http://schemas.microsoft.com/office/drawing/2014/main" id="{97791A54-936C-3093-2CAA-66EB4A723B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a:extLst>
              <a:ext uri="{FF2B5EF4-FFF2-40B4-BE49-F238E27FC236}">
                <a16:creationId xmlns:a16="http://schemas.microsoft.com/office/drawing/2014/main" id="{61CE1B31-0AA6-CD71-2EAA-F01617168F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A9553CA-E790-7F52-CF6D-014585502B70}"/>
              </a:ext>
            </a:extLst>
          </p:cNvPr>
          <p:cNvSpPr>
            <a:spLocks noGrp="1"/>
          </p:cNvSpPr>
          <p:nvPr>
            <p:ph type="dt" sz="half" idx="10"/>
          </p:nvPr>
        </p:nvSpPr>
        <p:spPr/>
        <p:txBody>
          <a:bodyPr/>
          <a:lstStyle/>
          <a:p>
            <a:fld id="{75CFD08A-34C8-4B94-89DF-6936A8227905}" type="datetimeFigureOut">
              <a:rPr lang="es-PE" smtClean="0"/>
              <a:t>7/05/2024</a:t>
            </a:fld>
            <a:endParaRPr lang="es-PE"/>
          </a:p>
        </p:txBody>
      </p:sp>
      <p:sp>
        <p:nvSpPr>
          <p:cNvPr id="6" name="Marcador de pie de página 5">
            <a:extLst>
              <a:ext uri="{FF2B5EF4-FFF2-40B4-BE49-F238E27FC236}">
                <a16:creationId xmlns:a16="http://schemas.microsoft.com/office/drawing/2014/main" id="{9EDF8088-CB19-8EB0-B7B7-0A2E2C1B5953}"/>
              </a:ext>
            </a:extLst>
          </p:cNvPr>
          <p:cNvSpPr>
            <a:spLocks noGrp="1"/>
          </p:cNvSpPr>
          <p:nvPr>
            <p:ph type="ftr" sz="quarter" idx="11"/>
          </p:nvPr>
        </p:nvSpPr>
        <p:spPr/>
        <p:txBody>
          <a:bodyPr/>
          <a:lstStyle/>
          <a:p>
            <a:endParaRPr lang="es-PE"/>
          </a:p>
        </p:txBody>
      </p:sp>
      <p:sp>
        <p:nvSpPr>
          <p:cNvPr id="7" name="Marcador de número de diapositiva 6">
            <a:extLst>
              <a:ext uri="{FF2B5EF4-FFF2-40B4-BE49-F238E27FC236}">
                <a16:creationId xmlns:a16="http://schemas.microsoft.com/office/drawing/2014/main" id="{4199EE52-07DB-5047-12A7-52BAC45CD380}"/>
              </a:ext>
            </a:extLst>
          </p:cNvPr>
          <p:cNvSpPr>
            <a:spLocks noGrp="1"/>
          </p:cNvSpPr>
          <p:nvPr>
            <p:ph type="sldNum" sz="quarter" idx="12"/>
          </p:nvPr>
        </p:nvSpPr>
        <p:spPr/>
        <p:txBody>
          <a:bodyPr/>
          <a:lstStyle/>
          <a:p>
            <a:fld id="{404994E7-77C6-41C6-8D21-A06AF78CC176}" type="slidenum">
              <a:rPr lang="es-PE" smtClean="0"/>
              <a:t>‹Nº›</a:t>
            </a:fld>
            <a:endParaRPr lang="es-PE"/>
          </a:p>
        </p:txBody>
      </p:sp>
    </p:spTree>
    <p:extLst>
      <p:ext uri="{BB962C8B-B14F-4D97-AF65-F5344CB8AC3E}">
        <p14:creationId xmlns:p14="http://schemas.microsoft.com/office/powerpoint/2010/main" val="2144930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08FA860-9006-9A96-8341-5A38D2EA54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56D032BA-A61A-FAFB-1225-8EFFFED558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8B8C1449-E72C-B0AF-F518-8111010F6B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5CFD08A-34C8-4B94-89DF-6936A8227905}" type="datetimeFigureOut">
              <a:rPr lang="es-PE" smtClean="0"/>
              <a:t>7/05/2024</a:t>
            </a:fld>
            <a:endParaRPr lang="es-PE"/>
          </a:p>
        </p:txBody>
      </p:sp>
      <p:sp>
        <p:nvSpPr>
          <p:cNvPr id="5" name="Marcador de pie de página 4">
            <a:extLst>
              <a:ext uri="{FF2B5EF4-FFF2-40B4-BE49-F238E27FC236}">
                <a16:creationId xmlns:a16="http://schemas.microsoft.com/office/drawing/2014/main" id="{1CA1E3C0-27D9-2B13-DE09-7FBC8C2C82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PE"/>
          </a:p>
        </p:txBody>
      </p:sp>
      <p:sp>
        <p:nvSpPr>
          <p:cNvPr id="6" name="Marcador de número de diapositiva 5">
            <a:extLst>
              <a:ext uri="{FF2B5EF4-FFF2-40B4-BE49-F238E27FC236}">
                <a16:creationId xmlns:a16="http://schemas.microsoft.com/office/drawing/2014/main" id="{CEEB4742-FDA4-FA81-871F-F1AAB9074E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4994E7-77C6-41C6-8D21-A06AF78CC176}" type="slidenum">
              <a:rPr lang="es-PE" smtClean="0"/>
              <a:t>‹Nº›</a:t>
            </a:fld>
            <a:endParaRPr lang="es-PE"/>
          </a:p>
        </p:txBody>
      </p:sp>
    </p:spTree>
    <p:extLst>
      <p:ext uri="{BB962C8B-B14F-4D97-AF65-F5344CB8AC3E}">
        <p14:creationId xmlns:p14="http://schemas.microsoft.com/office/powerpoint/2010/main" val="9556847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Google Shape;88;p1">
            <a:extLst>
              <a:ext uri="{FF2B5EF4-FFF2-40B4-BE49-F238E27FC236}">
                <a16:creationId xmlns:a16="http://schemas.microsoft.com/office/drawing/2014/main" id="{FCFBE4BD-CE65-423A-527F-D61E572E414A}"/>
              </a:ext>
            </a:extLst>
          </p:cNvPr>
          <p:cNvSpPr txBox="1">
            <a:spLocks/>
          </p:cNvSpPr>
          <p:nvPr/>
        </p:nvSpPr>
        <p:spPr>
          <a:xfrm>
            <a:off x="1072200" y="464915"/>
            <a:ext cx="10047600" cy="3782338"/>
          </a:xfrm>
          <a:prstGeom prst="roundRect">
            <a:avLst>
              <a:gd name="adj" fmla="val 16667"/>
            </a:avLst>
          </a:prstGeom>
          <a:no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s-ES" sz="8000" b="1" dirty="0"/>
              <a:t>ENRIQUECIMIENTO ILÍCITO</a:t>
            </a:r>
          </a:p>
        </p:txBody>
      </p:sp>
      <p:sp>
        <p:nvSpPr>
          <p:cNvPr id="7" name="Google Shape;89;p1">
            <a:extLst>
              <a:ext uri="{FF2B5EF4-FFF2-40B4-BE49-F238E27FC236}">
                <a16:creationId xmlns:a16="http://schemas.microsoft.com/office/drawing/2014/main" id="{58EC9F2E-1B53-7C9F-E897-49277191E1B7}"/>
              </a:ext>
            </a:extLst>
          </p:cNvPr>
          <p:cNvSpPr/>
          <p:nvPr/>
        </p:nvSpPr>
        <p:spPr>
          <a:xfrm>
            <a:off x="1072200" y="4358089"/>
            <a:ext cx="9914252" cy="2246992"/>
          </a:xfrm>
          <a:prstGeom prst="roundRect">
            <a:avLst>
              <a:gd name="adj" fmla="val 40394"/>
            </a:avLst>
          </a:prstGeom>
          <a:noFill/>
          <a:ln w="5715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algn="ctr"/>
            <a:endParaRPr lang="es-PE" sz="2800" b="1" dirty="0"/>
          </a:p>
          <a:p>
            <a:pPr algn="ctr"/>
            <a:endParaRPr lang="es-PE" sz="2400" b="1" dirty="0"/>
          </a:p>
          <a:p>
            <a:pPr algn="ctr"/>
            <a:r>
              <a:rPr lang="es-PE" sz="3200" b="1" dirty="0"/>
              <a:t>Alexis Gilio Chilón</a:t>
            </a:r>
          </a:p>
          <a:p>
            <a:pPr algn="ctr"/>
            <a:r>
              <a:rPr lang="es-MX" sz="1400" dirty="0"/>
              <a:t>Máster en Derecho Penal y Procesal Penal por la Universidad Carlos III de Madrid (España). Estancia de Investigación en el Departamento de Derecho Procesal y Derecho Penal de la Universidad Complutense de Madrid (España). Abogado por la Universidad Nacional Mayor de San Marcos. Profesor de la Universidad Nacional Mayor de San Marcos, de la Universidad Privada del Norte y del Instituto SISE. Especialización en cumplimiento normativo por DOCRIM y la Facultad de Derecho de la Universidad de Granada (España). Exasistente de cátedra de la Universidad Nacional Mayor de San Marcos. </a:t>
            </a:r>
          </a:p>
          <a:p>
            <a:pPr algn="ctr"/>
            <a:r>
              <a:rPr lang="es-PE" sz="1400" b="1" dirty="0"/>
              <a:t>alexis.gich.1@gmail.com</a:t>
            </a:r>
          </a:p>
          <a:p>
            <a:pPr algn="just"/>
            <a:endParaRPr lang="es-PE" sz="1200" dirty="0"/>
          </a:p>
          <a:p>
            <a:pPr algn="ctr"/>
            <a:endParaRPr lang="es-PE" sz="2800" b="1" dirty="0"/>
          </a:p>
        </p:txBody>
      </p:sp>
    </p:spTree>
    <p:extLst>
      <p:ext uri="{BB962C8B-B14F-4D97-AF65-F5344CB8AC3E}">
        <p14:creationId xmlns:p14="http://schemas.microsoft.com/office/powerpoint/2010/main" val="3467050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17;g23f978c418c_0_480">
            <a:extLst>
              <a:ext uri="{FF2B5EF4-FFF2-40B4-BE49-F238E27FC236}">
                <a16:creationId xmlns:a16="http://schemas.microsoft.com/office/drawing/2014/main" id="{51BAAB64-9CD9-09EA-817E-C8396055962D}"/>
              </a:ext>
            </a:extLst>
          </p:cNvPr>
          <p:cNvSpPr txBox="1">
            <a:spLocks/>
          </p:cNvSpPr>
          <p:nvPr/>
        </p:nvSpPr>
        <p:spPr>
          <a:xfrm>
            <a:off x="4198246" y="1346417"/>
            <a:ext cx="2646218" cy="1393249"/>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800" dirty="0"/>
              <a:t>MICRO</a:t>
            </a:r>
          </a:p>
        </p:txBody>
      </p:sp>
      <p:sp>
        <p:nvSpPr>
          <p:cNvPr id="5" name="Google Shape;217;g23f978c418c_0_480">
            <a:extLst>
              <a:ext uri="{FF2B5EF4-FFF2-40B4-BE49-F238E27FC236}">
                <a16:creationId xmlns:a16="http://schemas.microsoft.com/office/drawing/2014/main" id="{FA9E3613-23A6-8174-DDC8-3E247170D06A}"/>
              </a:ext>
            </a:extLst>
          </p:cNvPr>
          <p:cNvSpPr txBox="1">
            <a:spLocks/>
          </p:cNvSpPr>
          <p:nvPr/>
        </p:nvSpPr>
        <p:spPr>
          <a:xfrm>
            <a:off x="4198246" y="4089969"/>
            <a:ext cx="2646218" cy="1393249"/>
          </a:xfrm>
          <a:prstGeom prst="roundRect">
            <a:avLst>
              <a:gd name="adj" fmla="val 16667"/>
            </a:avLst>
          </a:prstGeom>
          <a:noFill/>
          <a:ln w="57150" cap="flat" cmpd="sng">
            <a:solidFill>
              <a:schemeClr val="accent5">
                <a:lumMod val="75000"/>
              </a:schemeClr>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800" dirty="0"/>
              <a:t>MACRO</a:t>
            </a:r>
          </a:p>
        </p:txBody>
      </p:sp>
      <p:sp>
        <p:nvSpPr>
          <p:cNvPr id="12" name="CuadroTexto 11">
            <a:extLst>
              <a:ext uri="{FF2B5EF4-FFF2-40B4-BE49-F238E27FC236}">
                <a16:creationId xmlns:a16="http://schemas.microsoft.com/office/drawing/2014/main" id="{50233F89-FA5A-FFC3-C9A6-7A8CD9BAD4CA}"/>
              </a:ext>
            </a:extLst>
          </p:cNvPr>
          <p:cNvSpPr txBox="1"/>
          <p:nvPr/>
        </p:nvSpPr>
        <p:spPr>
          <a:xfrm>
            <a:off x="3048886" y="3244334"/>
            <a:ext cx="6097772" cy="369332"/>
          </a:xfrm>
          <a:prstGeom prst="rect">
            <a:avLst/>
          </a:prstGeom>
          <a:noFill/>
        </p:spPr>
        <p:txBody>
          <a:bodyPr wrap="square">
            <a:spAutoFit/>
          </a:bodyPr>
          <a:lstStyle/>
          <a:p>
            <a:endParaRPr lang="es-PE" dirty="0"/>
          </a:p>
        </p:txBody>
      </p:sp>
      <p:sp>
        <p:nvSpPr>
          <p:cNvPr id="13" name="Google Shape;217;g23f978c418c_0_480">
            <a:extLst>
              <a:ext uri="{FF2B5EF4-FFF2-40B4-BE49-F238E27FC236}">
                <a16:creationId xmlns:a16="http://schemas.microsoft.com/office/drawing/2014/main" id="{0DEFEF74-A62B-AE6B-9BA4-9B20E2296E38}"/>
              </a:ext>
            </a:extLst>
          </p:cNvPr>
          <p:cNvSpPr txBox="1">
            <a:spLocks/>
          </p:cNvSpPr>
          <p:nvPr/>
        </p:nvSpPr>
        <p:spPr>
          <a:xfrm>
            <a:off x="399124" y="2491567"/>
            <a:ext cx="2646218" cy="1393249"/>
          </a:xfrm>
          <a:prstGeom prst="roundRect">
            <a:avLst>
              <a:gd name="adj" fmla="val 16667"/>
            </a:avLst>
          </a:prstGeom>
          <a:noFill/>
          <a:ln w="57150" cap="flat" cmpd="sng">
            <a:solidFill>
              <a:srgbClr val="FF0000"/>
            </a:solidFill>
            <a:prstDash val="solid"/>
            <a:round/>
            <a:headEnd type="none" w="sm" len="sm"/>
            <a:tailEnd type="none" w="sm" len="sm"/>
          </a:ln>
        </p:spPr>
        <p:txBody>
          <a:bodyPr spcFirstLastPara="1" vert="horz" wrap="square" lIns="91425" tIns="45700" rIns="91425" bIns="45700" rtlCol="0" anchor="ctr" anchorCtr="0">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dirty="0"/>
          </a:p>
          <a:p>
            <a:pPr algn="ctr"/>
            <a:endParaRPr lang="es-MX" dirty="0"/>
          </a:p>
          <a:p>
            <a:pPr algn="ctr"/>
            <a:r>
              <a:rPr lang="es-MX" dirty="0"/>
              <a:t>CORRUPCIÓN</a:t>
            </a:r>
          </a:p>
          <a:p>
            <a:pPr algn="ctr"/>
            <a:r>
              <a:rPr lang="es-MX" dirty="0"/>
              <a:t> </a:t>
            </a:r>
          </a:p>
        </p:txBody>
      </p:sp>
      <p:sp>
        <p:nvSpPr>
          <p:cNvPr id="14" name="Flecha: a la derecha 13">
            <a:extLst>
              <a:ext uri="{FF2B5EF4-FFF2-40B4-BE49-F238E27FC236}">
                <a16:creationId xmlns:a16="http://schemas.microsoft.com/office/drawing/2014/main" id="{6AA9FA7F-D1B0-3091-A3AB-E78A12BB33A7}"/>
              </a:ext>
            </a:extLst>
          </p:cNvPr>
          <p:cNvSpPr/>
          <p:nvPr/>
        </p:nvSpPr>
        <p:spPr>
          <a:xfrm rot="19678362">
            <a:off x="3433934" y="2264715"/>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5" name="Flecha: a la derecha 14">
            <a:extLst>
              <a:ext uri="{FF2B5EF4-FFF2-40B4-BE49-F238E27FC236}">
                <a16:creationId xmlns:a16="http://schemas.microsoft.com/office/drawing/2014/main" id="{CD04F8E3-AA66-0A28-2B29-D3D168B588E6}"/>
              </a:ext>
            </a:extLst>
          </p:cNvPr>
          <p:cNvSpPr/>
          <p:nvPr/>
        </p:nvSpPr>
        <p:spPr>
          <a:xfrm rot="2455952">
            <a:off x="3437940" y="3914428"/>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2" name="Flecha: a la derecha 1">
            <a:extLst>
              <a:ext uri="{FF2B5EF4-FFF2-40B4-BE49-F238E27FC236}">
                <a16:creationId xmlns:a16="http://schemas.microsoft.com/office/drawing/2014/main" id="{8C156575-8783-109F-2277-225546467482}"/>
              </a:ext>
            </a:extLst>
          </p:cNvPr>
          <p:cNvSpPr/>
          <p:nvPr/>
        </p:nvSpPr>
        <p:spPr>
          <a:xfrm>
            <a:off x="6938203" y="1902875"/>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3" name="Flecha: a la derecha 2">
            <a:extLst>
              <a:ext uri="{FF2B5EF4-FFF2-40B4-BE49-F238E27FC236}">
                <a16:creationId xmlns:a16="http://schemas.microsoft.com/office/drawing/2014/main" id="{05DF3819-5AA7-1098-1CDE-52B9BFB4D04F}"/>
              </a:ext>
            </a:extLst>
          </p:cNvPr>
          <p:cNvSpPr/>
          <p:nvPr/>
        </p:nvSpPr>
        <p:spPr>
          <a:xfrm>
            <a:off x="6938202" y="4648369"/>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7" name="Google Shape;217;g23f978c418c_0_480">
            <a:extLst>
              <a:ext uri="{FF2B5EF4-FFF2-40B4-BE49-F238E27FC236}">
                <a16:creationId xmlns:a16="http://schemas.microsoft.com/office/drawing/2014/main" id="{B69467D6-10B3-13AA-9C83-6D71A6890389}"/>
              </a:ext>
            </a:extLst>
          </p:cNvPr>
          <p:cNvSpPr txBox="1">
            <a:spLocks/>
          </p:cNvSpPr>
          <p:nvPr/>
        </p:nvSpPr>
        <p:spPr>
          <a:xfrm>
            <a:off x="7668004" y="1344473"/>
            <a:ext cx="2646218" cy="1393249"/>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4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dirty="0"/>
              <a:t>El día a día de pequeños actos de corrupción administrativa, cercanos a los ciudadanos y ciudadanas</a:t>
            </a:r>
          </a:p>
        </p:txBody>
      </p:sp>
      <p:sp>
        <p:nvSpPr>
          <p:cNvPr id="8" name="Google Shape;217;g23f978c418c_0_480">
            <a:extLst>
              <a:ext uri="{FF2B5EF4-FFF2-40B4-BE49-F238E27FC236}">
                <a16:creationId xmlns:a16="http://schemas.microsoft.com/office/drawing/2014/main" id="{889DF3D5-95E7-BD6F-8CF7-E0535CAE3CBC}"/>
              </a:ext>
            </a:extLst>
          </p:cNvPr>
          <p:cNvSpPr txBox="1">
            <a:spLocks/>
          </p:cNvSpPr>
          <p:nvPr/>
        </p:nvSpPr>
        <p:spPr>
          <a:xfrm>
            <a:off x="7668004" y="4052651"/>
            <a:ext cx="2646218" cy="1393249"/>
          </a:xfrm>
          <a:prstGeom prst="roundRect">
            <a:avLst>
              <a:gd name="adj" fmla="val 16667"/>
            </a:avLst>
          </a:prstGeom>
          <a:noFill/>
          <a:ln w="57150" cap="flat" cmpd="sng">
            <a:solidFill>
              <a:srgbClr val="00B0F0"/>
            </a:solidFill>
            <a:prstDash val="solid"/>
            <a:round/>
            <a:headEnd type="none" w="sm" len="sm"/>
            <a:tailEnd type="none" w="sm" len="sm"/>
          </a:ln>
        </p:spPr>
        <p:txBody>
          <a:bodyPr spcFirstLastPara="1" vert="horz" wrap="square" lIns="91425" tIns="45700" rIns="91425" bIns="45700" rtlCol="0" anchor="ctr" anchorCtr="0">
            <a:normAutofit fontScale="3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dirty="0"/>
              <a:t>Complejas tramas de acción, donde operan grupos con mayor poder, con capacidad potencial para dirigir normas y políticas a favor de sus intereses</a:t>
            </a:r>
          </a:p>
        </p:txBody>
      </p:sp>
    </p:spTree>
    <p:extLst>
      <p:ext uri="{BB962C8B-B14F-4D97-AF65-F5344CB8AC3E}">
        <p14:creationId xmlns:p14="http://schemas.microsoft.com/office/powerpoint/2010/main" val="4249938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Google Shape;217;g23f978c418c_0_480">
            <a:extLst>
              <a:ext uri="{FF2B5EF4-FFF2-40B4-BE49-F238E27FC236}">
                <a16:creationId xmlns:a16="http://schemas.microsoft.com/office/drawing/2014/main" id="{03E82203-15D4-BA52-AF46-B056424076AA}"/>
              </a:ext>
            </a:extLst>
          </p:cNvPr>
          <p:cNvSpPr txBox="1">
            <a:spLocks/>
          </p:cNvSpPr>
          <p:nvPr/>
        </p:nvSpPr>
        <p:spPr>
          <a:xfrm>
            <a:off x="3784949" y="460370"/>
            <a:ext cx="6603060" cy="1393249"/>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s-MX" sz="1600" dirty="0"/>
              <a:t>La Política Nacional de Integridad y Lucha contra la Corrupción (2017) : “El mal uso del poder público o privado para obtener un beneficio indebido; económico, no económico o ventaja; directa o indirecta; por agentes públicos, privados o ciudadanos; vulnerando principios y deberes éticos, normas y derechos fundamentales”. </a:t>
            </a:r>
          </a:p>
          <a:p>
            <a:pPr algn="just"/>
            <a:endParaRPr lang="es-MX" sz="1600" dirty="0"/>
          </a:p>
        </p:txBody>
      </p:sp>
      <p:sp>
        <p:nvSpPr>
          <p:cNvPr id="19" name="Google Shape;217;g23f978c418c_0_480">
            <a:extLst>
              <a:ext uri="{FF2B5EF4-FFF2-40B4-BE49-F238E27FC236}">
                <a16:creationId xmlns:a16="http://schemas.microsoft.com/office/drawing/2014/main" id="{D8DF751E-9294-04AC-2B34-28A3E5B4F03B}"/>
              </a:ext>
            </a:extLst>
          </p:cNvPr>
          <p:cNvSpPr txBox="1">
            <a:spLocks/>
          </p:cNvSpPr>
          <p:nvPr/>
        </p:nvSpPr>
        <p:spPr>
          <a:xfrm>
            <a:off x="3784949" y="2249065"/>
            <a:ext cx="6603060" cy="1393249"/>
          </a:xfrm>
          <a:prstGeom prst="roundRect">
            <a:avLst>
              <a:gd name="adj" fmla="val 16667"/>
            </a:avLst>
          </a:prstGeom>
          <a:noFill/>
          <a:ln w="57150" cap="flat" cmpd="sng">
            <a:solidFill>
              <a:schemeClr val="accent5">
                <a:lumMod val="75000"/>
              </a:schemeClr>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endParaRPr lang="es-MX" sz="1600" dirty="0"/>
          </a:p>
          <a:p>
            <a:pPr algn="just"/>
            <a:r>
              <a:rPr lang="es-MX" sz="1600" dirty="0"/>
              <a:t>Alfonso Quiroz (2013): “Mal uso del poder político-burocrático por parte de camarillas de funcionarios, coludidos con mezquinos intereses privados, con el fin de obtener ventajas económicas o políticas contrarias a las metas del desarrollo social mediante la malversación o desvío de recursos públicos, junto con la distorsión de políticas e instituciones”</a:t>
            </a:r>
            <a:endParaRPr lang="es-PE" sz="1600" dirty="0"/>
          </a:p>
          <a:p>
            <a:pPr algn="just"/>
            <a:endParaRPr lang="es-MX" sz="1600" dirty="0"/>
          </a:p>
        </p:txBody>
      </p:sp>
      <p:sp>
        <p:nvSpPr>
          <p:cNvPr id="20" name="Google Shape;217;g23f978c418c_0_480">
            <a:extLst>
              <a:ext uri="{FF2B5EF4-FFF2-40B4-BE49-F238E27FC236}">
                <a16:creationId xmlns:a16="http://schemas.microsoft.com/office/drawing/2014/main" id="{97DB6FE5-8B5E-379C-7136-DA91D7BC7F9E}"/>
              </a:ext>
            </a:extLst>
          </p:cNvPr>
          <p:cNvSpPr txBox="1">
            <a:spLocks/>
          </p:cNvSpPr>
          <p:nvPr/>
        </p:nvSpPr>
        <p:spPr>
          <a:xfrm>
            <a:off x="425150" y="1156993"/>
            <a:ext cx="2646218" cy="4427393"/>
          </a:xfrm>
          <a:prstGeom prst="roundRect">
            <a:avLst>
              <a:gd name="adj" fmla="val 16667"/>
            </a:avLst>
          </a:prstGeom>
          <a:noFill/>
          <a:ln w="57150" cap="flat" cmpd="sng">
            <a:solidFill>
              <a:srgbClr val="FF000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dirty="0"/>
          </a:p>
          <a:p>
            <a:pPr algn="ctr"/>
            <a:endParaRPr lang="es-MX" sz="2800" dirty="0"/>
          </a:p>
          <a:p>
            <a:pPr algn="ctr"/>
            <a:r>
              <a:rPr lang="es-MX" sz="2800" dirty="0"/>
              <a:t>CORRUPCIÓN</a:t>
            </a:r>
          </a:p>
          <a:p>
            <a:pPr algn="ctr"/>
            <a:r>
              <a:rPr lang="es-MX" sz="2800" dirty="0"/>
              <a:t>(Puntos clave)</a:t>
            </a:r>
          </a:p>
          <a:p>
            <a:pPr algn="ctr"/>
            <a:r>
              <a:rPr lang="es-MX" dirty="0"/>
              <a:t> </a:t>
            </a:r>
          </a:p>
        </p:txBody>
      </p:sp>
      <p:sp>
        <p:nvSpPr>
          <p:cNvPr id="21" name="Flecha: a la derecha 20">
            <a:extLst>
              <a:ext uri="{FF2B5EF4-FFF2-40B4-BE49-F238E27FC236}">
                <a16:creationId xmlns:a16="http://schemas.microsoft.com/office/drawing/2014/main" id="{270F749D-BB42-AEF0-F209-84A99C746443}"/>
              </a:ext>
            </a:extLst>
          </p:cNvPr>
          <p:cNvSpPr/>
          <p:nvPr/>
        </p:nvSpPr>
        <p:spPr>
          <a:xfrm rot="19678362">
            <a:off x="3271607" y="1212078"/>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22" name="Flecha: a la derecha 21">
            <a:extLst>
              <a:ext uri="{FF2B5EF4-FFF2-40B4-BE49-F238E27FC236}">
                <a16:creationId xmlns:a16="http://schemas.microsoft.com/office/drawing/2014/main" id="{39E9C8A3-2396-308B-4447-A4D11B9E223C}"/>
              </a:ext>
            </a:extLst>
          </p:cNvPr>
          <p:cNvSpPr/>
          <p:nvPr/>
        </p:nvSpPr>
        <p:spPr>
          <a:xfrm rot="2455952">
            <a:off x="3398371" y="5036232"/>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24" name="CuadroTexto 23">
            <a:extLst>
              <a:ext uri="{FF2B5EF4-FFF2-40B4-BE49-F238E27FC236}">
                <a16:creationId xmlns:a16="http://schemas.microsoft.com/office/drawing/2014/main" id="{F6725C60-DE8E-02C7-B5DA-F6686C42BFCB}"/>
              </a:ext>
            </a:extLst>
          </p:cNvPr>
          <p:cNvSpPr txBox="1"/>
          <p:nvPr/>
        </p:nvSpPr>
        <p:spPr>
          <a:xfrm>
            <a:off x="4038479" y="4037760"/>
            <a:ext cx="6096000" cy="2062103"/>
          </a:xfrm>
          <a:prstGeom prst="rect">
            <a:avLst/>
          </a:prstGeom>
          <a:noFill/>
        </p:spPr>
        <p:txBody>
          <a:bodyPr wrap="square">
            <a:spAutoFit/>
          </a:bodyPr>
          <a:lstStyle/>
          <a:p>
            <a:pPr algn="just"/>
            <a:r>
              <a:rPr lang="es-PE" sz="1600" dirty="0"/>
              <a:t>Equipo Anticorrupción </a:t>
            </a:r>
            <a:r>
              <a:rPr lang="es-PE" sz="1600" dirty="0" err="1"/>
              <a:t>Idehpucp</a:t>
            </a:r>
            <a:r>
              <a:rPr lang="es-PE" sz="1600" dirty="0"/>
              <a:t> (2021): “</a:t>
            </a:r>
            <a:r>
              <a:rPr lang="es-MX" sz="1600" dirty="0"/>
              <a:t>La corrupción es, hasta la actualidad, uno de los problemas más preocupantes para la población peruana y afecta directamente la legitimidad de las instituciones públicas. Una manera de medir la incidencia de la corrupción en un país es a través del índice de percepción. Si bien esta medición puede reflejar cierta subjetividad, es importante tenerlo en cuenta. Por ello, se presenta a continuación datos actualizados sobre la posición del Perú y la percepción de los ciudadanos en materia de corrupción”.</a:t>
            </a:r>
            <a:endParaRPr lang="es-PE" sz="1600" dirty="0"/>
          </a:p>
        </p:txBody>
      </p:sp>
      <p:sp>
        <p:nvSpPr>
          <p:cNvPr id="25" name="Flecha: a la derecha 24">
            <a:extLst>
              <a:ext uri="{FF2B5EF4-FFF2-40B4-BE49-F238E27FC236}">
                <a16:creationId xmlns:a16="http://schemas.microsoft.com/office/drawing/2014/main" id="{00C6184C-D55A-B71E-B629-567535609C72}"/>
              </a:ext>
            </a:extLst>
          </p:cNvPr>
          <p:cNvSpPr/>
          <p:nvPr/>
        </p:nvSpPr>
        <p:spPr>
          <a:xfrm rot="21400751">
            <a:off x="3260078" y="2946975"/>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26" name="Google Shape;217;g23f978c418c_0_480">
            <a:extLst>
              <a:ext uri="{FF2B5EF4-FFF2-40B4-BE49-F238E27FC236}">
                <a16:creationId xmlns:a16="http://schemas.microsoft.com/office/drawing/2014/main" id="{6020503A-FE61-1475-7EEC-34D45878D51E}"/>
              </a:ext>
            </a:extLst>
          </p:cNvPr>
          <p:cNvSpPr txBox="1">
            <a:spLocks/>
          </p:cNvSpPr>
          <p:nvPr/>
        </p:nvSpPr>
        <p:spPr>
          <a:xfrm>
            <a:off x="3740912" y="3970981"/>
            <a:ext cx="6603060" cy="2128882"/>
          </a:xfrm>
          <a:prstGeom prst="roundRect">
            <a:avLst>
              <a:gd name="adj" fmla="val 16667"/>
            </a:avLst>
          </a:prstGeom>
          <a:noFill/>
          <a:ln w="57150" cap="flat" cmpd="sng">
            <a:solidFill>
              <a:srgbClr val="FFFF0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endParaRPr lang="es-MX" sz="1600" dirty="0"/>
          </a:p>
          <a:p>
            <a:pPr algn="just"/>
            <a:endParaRPr lang="es-MX" sz="1600" dirty="0"/>
          </a:p>
        </p:txBody>
      </p:sp>
    </p:spTree>
    <p:extLst>
      <p:ext uri="{BB962C8B-B14F-4D97-AF65-F5344CB8AC3E}">
        <p14:creationId xmlns:p14="http://schemas.microsoft.com/office/powerpoint/2010/main" val="3395591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EBA5AAFF-0D93-347E-2FF0-07B9F85D6F04}"/>
              </a:ext>
            </a:extLst>
          </p:cNvPr>
          <p:cNvSpPr txBox="1"/>
          <p:nvPr/>
        </p:nvSpPr>
        <p:spPr>
          <a:xfrm>
            <a:off x="5356151" y="1304789"/>
            <a:ext cx="6097772" cy="3416320"/>
          </a:xfrm>
          <a:prstGeom prst="rect">
            <a:avLst/>
          </a:prstGeom>
          <a:noFill/>
        </p:spPr>
        <p:txBody>
          <a:bodyPr wrap="square">
            <a:spAutoFit/>
          </a:bodyPr>
          <a:lstStyle/>
          <a:p>
            <a:r>
              <a:rPr lang="es-MX" dirty="0"/>
              <a:t>El uso indebido del poder o el mal uso de una posición privilegiada. </a:t>
            </a:r>
          </a:p>
          <a:p>
            <a:pPr marL="400050" indent="-400050">
              <a:buAutoNum type="romanLcParenR"/>
            </a:pPr>
            <a:endParaRPr lang="es-MX" dirty="0"/>
          </a:p>
          <a:p>
            <a:endParaRPr lang="es-MX" dirty="0"/>
          </a:p>
          <a:p>
            <a:r>
              <a:rPr lang="es-MX" dirty="0"/>
              <a:t>La generación de una relación de poder negociada entre dos o más partes</a:t>
            </a:r>
          </a:p>
          <a:p>
            <a:endParaRPr lang="es-MX" dirty="0"/>
          </a:p>
          <a:p>
            <a:endParaRPr lang="es-MX" dirty="0"/>
          </a:p>
          <a:p>
            <a:r>
              <a:rPr lang="es-MX" dirty="0"/>
              <a:t>La búsqueda de beneficios irregulares</a:t>
            </a:r>
          </a:p>
          <a:p>
            <a:endParaRPr lang="es-MX" dirty="0"/>
          </a:p>
          <a:p>
            <a:endParaRPr lang="es-MX" dirty="0"/>
          </a:p>
          <a:p>
            <a:r>
              <a:rPr lang="es-MX" dirty="0"/>
              <a:t>El perjuicio de unos a costa del beneficio de otros</a:t>
            </a:r>
            <a:endParaRPr lang="es-PE" dirty="0"/>
          </a:p>
        </p:txBody>
      </p:sp>
      <p:sp>
        <p:nvSpPr>
          <p:cNvPr id="4" name="Google Shape;217;g23f978c418c_0_480">
            <a:extLst>
              <a:ext uri="{FF2B5EF4-FFF2-40B4-BE49-F238E27FC236}">
                <a16:creationId xmlns:a16="http://schemas.microsoft.com/office/drawing/2014/main" id="{CAA36951-641B-8E0D-9BC0-A6BB052A4464}"/>
              </a:ext>
            </a:extLst>
          </p:cNvPr>
          <p:cNvSpPr txBox="1">
            <a:spLocks/>
          </p:cNvSpPr>
          <p:nvPr/>
        </p:nvSpPr>
        <p:spPr>
          <a:xfrm>
            <a:off x="1689121" y="1941857"/>
            <a:ext cx="2646218" cy="2142184"/>
          </a:xfrm>
          <a:prstGeom prst="roundRect">
            <a:avLst>
              <a:gd name="adj" fmla="val 16667"/>
            </a:avLst>
          </a:prstGeom>
          <a:noFill/>
          <a:ln w="57150" cap="flat" cmpd="sng">
            <a:solidFill>
              <a:srgbClr val="FF0000"/>
            </a:solidFill>
            <a:prstDash val="solid"/>
            <a:round/>
            <a:headEnd type="none" w="sm" len="sm"/>
            <a:tailEnd type="none" w="sm" len="sm"/>
          </a:ln>
        </p:spPr>
        <p:txBody>
          <a:bodyPr spcFirstLastPara="1" vert="horz" wrap="square" lIns="91425" tIns="45700" rIns="91425" bIns="45700" rtlCol="0" anchor="ctr" anchorCtr="0">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dirty="0"/>
          </a:p>
          <a:p>
            <a:pPr algn="ctr"/>
            <a:endParaRPr lang="es-MX" sz="4100" dirty="0"/>
          </a:p>
          <a:p>
            <a:pPr algn="ctr"/>
            <a:r>
              <a:rPr lang="es-MX" sz="4100" dirty="0"/>
              <a:t>CORRUPCIÓN</a:t>
            </a:r>
          </a:p>
          <a:p>
            <a:pPr algn="ctr"/>
            <a:r>
              <a:rPr lang="es-MX" dirty="0"/>
              <a:t> </a:t>
            </a:r>
          </a:p>
        </p:txBody>
      </p:sp>
      <p:sp>
        <p:nvSpPr>
          <p:cNvPr id="5" name="Flecha: a la derecha 4">
            <a:extLst>
              <a:ext uri="{FF2B5EF4-FFF2-40B4-BE49-F238E27FC236}">
                <a16:creationId xmlns:a16="http://schemas.microsoft.com/office/drawing/2014/main" id="{74A1D5E0-2B06-F8DA-A551-646B4AA471D6}"/>
              </a:ext>
            </a:extLst>
          </p:cNvPr>
          <p:cNvSpPr/>
          <p:nvPr/>
        </p:nvSpPr>
        <p:spPr>
          <a:xfrm rot="19678362">
            <a:off x="4550008" y="1577269"/>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6" name="Flecha: a la derecha 5">
            <a:extLst>
              <a:ext uri="{FF2B5EF4-FFF2-40B4-BE49-F238E27FC236}">
                <a16:creationId xmlns:a16="http://schemas.microsoft.com/office/drawing/2014/main" id="{8A6E708A-3EFA-38BB-B68A-A08BCF1F06FD}"/>
              </a:ext>
            </a:extLst>
          </p:cNvPr>
          <p:cNvSpPr/>
          <p:nvPr/>
        </p:nvSpPr>
        <p:spPr>
          <a:xfrm rot="2455952">
            <a:off x="4559712" y="4279605"/>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7" name="Flecha: a la derecha 6">
            <a:extLst>
              <a:ext uri="{FF2B5EF4-FFF2-40B4-BE49-F238E27FC236}">
                <a16:creationId xmlns:a16="http://schemas.microsoft.com/office/drawing/2014/main" id="{E7AE8A37-A520-F6BD-E3AB-BEFA83DEFAB7}"/>
              </a:ext>
            </a:extLst>
          </p:cNvPr>
          <p:cNvSpPr/>
          <p:nvPr/>
        </p:nvSpPr>
        <p:spPr>
          <a:xfrm rot="2455952">
            <a:off x="4609569" y="3489244"/>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8" name="Flecha: a la derecha 7">
            <a:extLst>
              <a:ext uri="{FF2B5EF4-FFF2-40B4-BE49-F238E27FC236}">
                <a16:creationId xmlns:a16="http://schemas.microsoft.com/office/drawing/2014/main" id="{999B19EB-5B32-3AB6-1677-A01400A1649E}"/>
              </a:ext>
            </a:extLst>
          </p:cNvPr>
          <p:cNvSpPr/>
          <p:nvPr/>
        </p:nvSpPr>
        <p:spPr>
          <a:xfrm rot="19678362">
            <a:off x="4620599" y="2516018"/>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0" name="Google Shape;217;g23f978c418c_0_480">
            <a:extLst>
              <a:ext uri="{FF2B5EF4-FFF2-40B4-BE49-F238E27FC236}">
                <a16:creationId xmlns:a16="http://schemas.microsoft.com/office/drawing/2014/main" id="{8DC63D9A-033C-5C2E-B1D4-19908C056927}"/>
              </a:ext>
            </a:extLst>
          </p:cNvPr>
          <p:cNvSpPr txBox="1">
            <a:spLocks/>
          </p:cNvSpPr>
          <p:nvPr/>
        </p:nvSpPr>
        <p:spPr>
          <a:xfrm>
            <a:off x="5097464" y="1260997"/>
            <a:ext cx="6615145" cy="647804"/>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dirty="0"/>
          </a:p>
        </p:txBody>
      </p:sp>
      <p:sp>
        <p:nvSpPr>
          <p:cNvPr id="11" name="Google Shape;217;g23f978c418c_0_480">
            <a:extLst>
              <a:ext uri="{FF2B5EF4-FFF2-40B4-BE49-F238E27FC236}">
                <a16:creationId xmlns:a16="http://schemas.microsoft.com/office/drawing/2014/main" id="{DB7F14F6-6E35-48BF-4D28-39032425AED7}"/>
              </a:ext>
            </a:extLst>
          </p:cNvPr>
          <p:cNvSpPr txBox="1">
            <a:spLocks/>
          </p:cNvSpPr>
          <p:nvPr/>
        </p:nvSpPr>
        <p:spPr>
          <a:xfrm>
            <a:off x="5097464" y="2425238"/>
            <a:ext cx="6615145" cy="647804"/>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dirty="0"/>
          </a:p>
        </p:txBody>
      </p:sp>
      <p:sp>
        <p:nvSpPr>
          <p:cNvPr id="12" name="Google Shape;217;g23f978c418c_0_480">
            <a:extLst>
              <a:ext uri="{FF2B5EF4-FFF2-40B4-BE49-F238E27FC236}">
                <a16:creationId xmlns:a16="http://schemas.microsoft.com/office/drawing/2014/main" id="{2B6AB34B-E731-C213-D9CD-7DC65DDF81DA}"/>
              </a:ext>
            </a:extLst>
          </p:cNvPr>
          <p:cNvSpPr txBox="1">
            <a:spLocks/>
          </p:cNvSpPr>
          <p:nvPr/>
        </p:nvSpPr>
        <p:spPr>
          <a:xfrm>
            <a:off x="5097464" y="3436237"/>
            <a:ext cx="6615145" cy="647804"/>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dirty="0"/>
          </a:p>
        </p:txBody>
      </p:sp>
      <p:sp>
        <p:nvSpPr>
          <p:cNvPr id="13" name="Google Shape;217;g23f978c418c_0_480">
            <a:extLst>
              <a:ext uri="{FF2B5EF4-FFF2-40B4-BE49-F238E27FC236}">
                <a16:creationId xmlns:a16="http://schemas.microsoft.com/office/drawing/2014/main" id="{0DE27659-7D52-C4E5-2576-40D9BF194C28}"/>
              </a:ext>
            </a:extLst>
          </p:cNvPr>
          <p:cNvSpPr txBox="1">
            <a:spLocks/>
          </p:cNvSpPr>
          <p:nvPr/>
        </p:nvSpPr>
        <p:spPr>
          <a:xfrm>
            <a:off x="5097464" y="4219360"/>
            <a:ext cx="6615145" cy="647804"/>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dirty="0"/>
          </a:p>
        </p:txBody>
      </p:sp>
    </p:spTree>
    <p:extLst>
      <p:ext uri="{BB962C8B-B14F-4D97-AF65-F5344CB8AC3E}">
        <p14:creationId xmlns:p14="http://schemas.microsoft.com/office/powerpoint/2010/main" val="2901160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17;g23f978c418c_0_480">
            <a:extLst>
              <a:ext uri="{FF2B5EF4-FFF2-40B4-BE49-F238E27FC236}">
                <a16:creationId xmlns:a16="http://schemas.microsoft.com/office/drawing/2014/main" id="{FA11FA43-84F3-4CEC-3606-2F20050F29AD}"/>
              </a:ext>
            </a:extLst>
          </p:cNvPr>
          <p:cNvSpPr txBox="1">
            <a:spLocks/>
          </p:cNvSpPr>
          <p:nvPr/>
        </p:nvSpPr>
        <p:spPr>
          <a:xfrm>
            <a:off x="4704392" y="950164"/>
            <a:ext cx="2646218" cy="1393249"/>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dirty="0"/>
              <a:t>La corrupción se ve favorecida desde una cultura de la transgresión </a:t>
            </a:r>
          </a:p>
        </p:txBody>
      </p:sp>
      <p:sp>
        <p:nvSpPr>
          <p:cNvPr id="5" name="Google Shape;217;g23f978c418c_0_480">
            <a:extLst>
              <a:ext uri="{FF2B5EF4-FFF2-40B4-BE49-F238E27FC236}">
                <a16:creationId xmlns:a16="http://schemas.microsoft.com/office/drawing/2014/main" id="{7A3B3C18-88C8-34A6-D828-C7B768E71149}"/>
              </a:ext>
            </a:extLst>
          </p:cNvPr>
          <p:cNvSpPr txBox="1">
            <a:spLocks/>
          </p:cNvSpPr>
          <p:nvPr/>
        </p:nvSpPr>
        <p:spPr>
          <a:xfrm>
            <a:off x="1034836" y="2732375"/>
            <a:ext cx="9785531" cy="1393249"/>
          </a:xfrm>
          <a:prstGeom prst="roundRect">
            <a:avLst>
              <a:gd name="adj" fmla="val 16667"/>
            </a:avLst>
          </a:prstGeom>
          <a:noFill/>
          <a:ln w="57150" cap="flat" cmpd="sng">
            <a:solidFill>
              <a:schemeClr val="accent5">
                <a:lumMod val="75000"/>
              </a:schemeClr>
            </a:solidFill>
            <a:prstDash val="solid"/>
            <a:round/>
            <a:headEnd type="none" w="sm" len="sm"/>
            <a:tailEnd type="none" w="sm" len="sm"/>
          </a:ln>
        </p:spPr>
        <p:txBody>
          <a:bodyPr spcFirstLastPara="1" vert="horz" wrap="square" lIns="91425" tIns="45700" rIns="91425" bIns="45700" rtlCol="0" anchor="ctr" anchorCtr="0">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s-MX" dirty="0"/>
              <a:t>Blondet &amp; </a:t>
            </a:r>
            <a:r>
              <a:rPr lang="es-MX" dirty="0" err="1"/>
              <a:t>Rotta</a:t>
            </a:r>
            <a:r>
              <a:rPr lang="es-MX" dirty="0"/>
              <a:t> </a:t>
            </a:r>
            <a:r>
              <a:rPr lang="es-PE" dirty="0"/>
              <a:t>(2019):</a:t>
            </a:r>
            <a:r>
              <a:rPr lang="es-MX" dirty="0"/>
              <a:t> “la corrupción es una característica de la relación entre lo público y lo privado que florece en esa zona gris de fronteras indefinidas, alimentada por una amplia aceptación social de los ciudadanos” </a:t>
            </a:r>
          </a:p>
        </p:txBody>
      </p:sp>
      <p:sp>
        <p:nvSpPr>
          <p:cNvPr id="6" name="CuadroTexto 5">
            <a:extLst>
              <a:ext uri="{FF2B5EF4-FFF2-40B4-BE49-F238E27FC236}">
                <a16:creationId xmlns:a16="http://schemas.microsoft.com/office/drawing/2014/main" id="{18D9C602-19AB-5270-939D-6A2D3E554B07}"/>
              </a:ext>
            </a:extLst>
          </p:cNvPr>
          <p:cNvSpPr txBox="1"/>
          <p:nvPr/>
        </p:nvSpPr>
        <p:spPr>
          <a:xfrm>
            <a:off x="2825231" y="3059668"/>
            <a:ext cx="6097772" cy="369332"/>
          </a:xfrm>
          <a:prstGeom prst="rect">
            <a:avLst/>
          </a:prstGeom>
          <a:noFill/>
        </p:spPr>
        <p:txBody>
          <a:bodyPr wrap="square">
            <a:spAutoFit/>
          </a:bodyPr>
          <a:lstStyle/>
          <a:p>
            <a:endParaRPr lang="es-PE" dirty="0"/>
          </a:p>
        </p:txBody>
      </p:sp>
      <p:sp>
        <p:nvSpPr>
          <p:cNvPr id="9" name="Flecha: a la derecha 8">
            <a:extLst>
              <a:ext uri="{FF2B5EF4-FFF2-40B4-BE49-F238E27FC236}">
                <a16:creationId xmlns:a16="http://schemas.microsoft.com/office/drawing/2014/main" id="{37259A27-9B95-0BA4-6183-1D366F920B92}"/>
              </a:ext>
            </a:extLst>
          </p:cNvPr>
          <p:cNvSpPr/>
          <p:nvPr/>
        </p:nvSpPr>
        <p:spPr>
          <a:xfrm>
            <a:off x="7580437" y="1506620"/>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0" name="Flecha: a la derecha 9">
            <a:extLst>
              <a:ext uri="{FF2B5EF4-FFF2-40B4-BE49-F238E27FC236}">
                <a16:creationId xmlns:a16="http://schemas.microsoft.com/office/drawing/2014/main" id="{B214D99A-D2D8-F86D-2EA8-80C5BD25FC63}"/>
              </a:ext>
            </a:extLst>
          </p:cNvPr>
          <p:cNvSpPr/>
          <p:nvPr/>
        </p:nvSpPr>
        <p:spPr>
          <a:xfrm>
            <a:off x="2881186" y="4816929"/>
            <a:ext cx="1438718" cy="73233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dirty="0"/>
              <a:t>Tolerancia</a:t>
            </a:r>
            <a:endParaRPr lang="es-PE" dirty="0"/>
          </a:p>
        </p:txBody>
      </p:sp>
      <p:sp>
        <p:nvSpPr>
          <p:cNvPr id="11" name="Google Shape;217;g23f978c418c_0_480">
            <a:extLst>
              <a:ext uri="{FF2B5EF4-FFF2-40B4-BE49-F238E27FC236}">
                <a16:creationId xmlns:a16="http://schemas.microsoft.com/office/drawing/2014/main" id="{E9157728-1D57-4668-1485-07AB60DDCCE6}"/>
              </a:ext>
            </a:extLst>
          </p:cNvPr>
          <p:cNvSpPr txBox="1">
            <a:spLocks/>
          </p:cNvSpPr>
          <p:nvPr/>
        </p:nvSpPr>
        <p:spPr>
          <a:xfrm>
            <a:off x="8174150" y="948220"/>
            <a:ext cx="2646218" cy="1393249"/>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dirty="0"/>
              <a:t>Normaliza estas acciones e incluso podría promover la admiración hacia quien la realiza</a:t>
            </a:r>
          </a:p>
        </p:txBody>
      </p:sp>
      <p:sp>
        <p:nvSpPr>
          <p:cNvPr id="12" name="Google Shape;217;g23f978c418c_0_480">
            <a:extLst>
              <a:ext uri="{FF2B5EF4-FFF2-40B4-BE49-F238E27FC236}">
                <a16:creationId xmlns:a16="http://schemas.microsoft.com/office/drawing/2014/main" id="{F8431CCB-F34E-2919-C4AF-E752471A69B7}"/>
              </a:ext>
            </a:extLst>
          </p:cNvPr>
          <p:cNvSpPr txBox="1">
            <a:spLocks/>
          </p:cNvSpPr>
          <p:nvPr/>
        </p:nvSpPr>
        <p:spPr>
          <a:xfrm>
            <a:off x="1132141" y="4452917"/>
            <a:ext cx="1693090" cy="1393249"/>
          </a:xfrm>
          <a:prstGeom prst="roundRect">
            <a:avLst>
              <a:gd name="adj" fmla="val 16667"/>
            </a:avLst>
          </a:prstGeom>
          <a:noFill/>
          <a:ln w="57150" cap="flat" cmpd="sng">
            <a:solidFill>
              <a:srgbClr val="00B0F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dirty="0"/>
              <a:t>Normalización</a:t>
            </a:r>
            <a:r>
              <a:rPr lang="es-MX" sz="3200" dirty="0"/>
              <a:t> </a:t>
            </a:r>
          </a:p>
        </p:txBody>
      </p:sp>
      <p:sp>
        <p:nvSpPr>
          <p:cNvPr id="13" name="Google Shape;217;g23f978c418c_0_480">
            <a:extLst>
              <a:ext uri="{FF2B5EF4-FFF2-40B4-BE49-F238E27FC236}">
                <a16:creationId xmlns:a16="http://schemas.microsoft.com/office/drawing/2014/main" id="{45BB8319-9EF7-2E74-5DFE-DB9C8E8AE0A8}"/>
              </a:ext>
            </a:extLst>
          </p:cNvPr>
          <p:cNvSpPr txBox="1">
            <a:spLocks/>
          </p:cNvSpPr>
          <p:nvPr/>
        </p:nvSpPr>
        <p:spPr>
          <a:xfrm>
            <a:off x="1042967" y="948220"/>
            <a:ext cx="2727373" cy="1393249"/>
          </a:xfrm>
          <a:prstGeom prst="roundRect">
            <a:avLst>
              <a:gd name="adj" fmla="val 16667"/>
            </a:avLst>
          </a:prstGeom>
          <a:noFill/>
          <a:ln w="57150" cap="flat" cmpd="sng">
            <a:solidFill>
              <a:srgbClr val="FF0000"/>
            </a:solidFill>
            <a:prstDash val="solid"/>
            <a:round/>
            <a:headEnd type="none" w="sm" len="sm"/>
            <a:tailEnd type="none" w="sm" len="sm"/>
          </a:ln>
        </p:spPr>
        <p:txBody>
          <a:bodyPr spcFirstLastPara="1" vert="horz" wrap="square" lIns="91425" tIns="45700" rIns="91425" bIns="45700" rtlCol="0" anchor="ctr" anchorCtr="0">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dirty="0"/>
          </a:p>
          <a:p>
            <a:pPr algn="ctr"/>
            <a:r>
              <a:rPr lang="es-MX" dirty="0"/>
              <a:t>Condicionamientos culturales</a:t>
            </a:r>
          </a:p>
          <a:p>
            <a:pPr algn="ctr"/>
            <a:r>
              <a:rPr lang="es-MX" dirty="0"/>
              <a:t> </a:t>
            </a:r>
          </a:p>
        </p:txBody>
      </p:sp>
      <p:sp>
        <p:nvSpPr>
          <p:cNvPr id="14" name="Flecha: a la derecha 13">
            <a:extLst>
              <a:ext uri="{FF2B5EF4-FFF2-40B4-BE49-F238E27FC236}">
                <a16:creationId xmlns:a16="http://schemas.microsoft.com/office/drawing/2014/main" id="{D87EC7D6-D66C-BFBC-8DA8-8A06EDAB2535}"/>
              </a:ext>
            </a:extLst>
          </p:cNvPr>
          <p:cNvSpPr/>
          <p:nvPr/>
        </p:nvSpPr>
        <p:spPr>
          <a:xfrm>
            <a:off x="4043946" y="1498936"/>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5" name="Google Shape;217;g23f978c418c_0_480">
            <a:extLst>
              <a:ext uri="{FF2B5EF4-FFF2-40B4-BE49-F238E27FC236}">
                <a16:creationId xmlns:a16="http://schemas.microsoft.com/office/drawing/2014/main" id="{8B87D954-1FBA-42DB-92D5-DCBC560AE21D}"/>
              </a:ext>
            </a:extLst>
          </p:cNvPr>
          <p:cNvSpPr txBox="1">
            <a:spLocks/>
          </p:cNvSpPr>
          <p:nvPr/>
        </p:nvSpPr>
        <p:spPr>
          <a:xfrm>
            <a:off x="4426509" y="4452917"/>
            <a:ext cx="2646218" cy="1393249"/>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400" dirty="0"/>
              <a:t>Corrupción</a:t>
            </a:r>
          </a:p>
        </p:txBody>
      </p:sp>
      <p:sp>
        <p:nvSpPr>
          <p:cNvPr id="16" name="Flecha: a la derecha 15">
            <a:extLst>
              <a:ext uri="{FF2B5EF4-FFF2-40B4-BE49-F238E27FC236}">
                <a16:creationId xmlns:a16="http://schemas.microsoft.com/office/drawing/2014/main" id="{5A3E7067-2AF2-028D-1759-C7E2B616812C}"/>
              </a:ext>
            </a:extLst>
          </p:cNvPr>
          <p:cNvSpPr/>
          <p:nvPr/>
        </p:nvSpPr>
        <p:spPr>
          <a:xfrm>
            <a:off x="7160763" y="4783373"/>
            <a:ext cx="1438718" cy="73233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dirty="0"/>
              <a:t>Incide</a:t>
            </a:r>
            <a:endParaRPr lang="es-PE" dirty="0"/>
          </a:p>
        </p:txBody>
      </p:sp>
      <p:sp>
        <p:nvSpPr>
          <p:cNvPr id="17" name="Google Shape;217;g23f978c418c_0_480">
            <a:extLst>
              <a:ext uri="{FF2B5EF4-FFF2-40B4-BE49-F238E27FC236}">
                <a16:creationId xmlns:a16="http://schemas.microsoft.com/office/drawing/2014/main" id="{E01396B0-26EC-8F59-F364-504476CAE8ED}"/>
              </a:ext>
            </a:extLst>
          </p:cNvPr>
          <p:cNvSpPr txBox="1">
            <a:spLocks/>
          </p:cNvSpPr>
          <p:nvPr/>
        </p:nvSpPr>
        <p:spPr>
          <a:xfrm>
            <a:off x="8687517" y="4378307"/>
            <a:ext cx="2132850" cy="1393249"/>
          </a:xfrm>
          <a:prstGeom prst="roundRect">
            <a:avLst>
              <a:gd name="adj" fmla="val 16667"/>
            </a:avLst>
          </a:prstGeom>
          <a:noFill/>
          <a:ln w="57150" cap="flat" cmpd="sng">
            <a:solidFill>
              <a:schemeClr val="accent4">
                <a:lumMod val="40000"/>
                <a:lumOff val="60000"/>
              </a:schemeClr>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400" dirty="0"/>
              <a:t>Impunidad</a:t>
            </a:r>
          </a:p>
        </p:txBody>
      </p:sp>
    </p:spTree>
    <p:extLst>
      <p:ext uri="{BB962C8B-B14F-4D97-AF65-F5344CB8AC3E}">
        <p14:creationId xmlns:p14="http://schemas.microsoft.com/office/powerpoint/2010/main" val="2087710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17;g23f978c418c_0_480">
            <a:extLst>
              <a:ext uri="{FF2B5EF4-FFF2-40B4-BE49-F238E27FC236}">
                <a16:creationId xmlns:a16="http://schemas.microsoft.com/office/drawing/2014/main" id="{495BCA35-00FF-36E9-6ADB-753049E24184}"/>
              </a:ext>
            </a:extLst>
          </p:cNvPr>
          <p:cNvSpPr txBox="1">
            <a:spLocks/>
          </p:cNvSpPr>
          <p:nvPr/>
        </p:nvSpPr>
        <p:spPr>
          <a:xfrm>
            <a:off x="4772891" y="3429000"/>
            <a:ext cx="2646218" cy="1393249"/>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dirty="0"/>
              <a:t>La corrupción</a:t>
            </a:r>
          </a:p>
        </p:txBody>
      </p:sp>
      <p:sp>
        <p:nvSpPr>
          <p:cNvPr id="3" name="Google Shape;217;g23f978c418c_0_480">
            <a:extLst>
              <a:ext uri="{FF2B5EF4-FFF2-40B4-BE49-F238E27FC236}">
                <a16:creationId xmlns:a16="http://schemas.microsoft.com/office/drawing/2014/main" id="{1A353E12-9499-3553-85CC-57A1D6F0D615}"/>
              </a:ext>
            </a:extLst>
          </p:cNvPr>
          <p:cNvSpPr txBox="1">
            <a:spLocks/>
          </p:cNvSpPr>
          <p:nvPr/>
        </p:nvSpPr>
        <p:spPr>
          <a:xfrm>
            <a:off x="2453640" y="182881"/>
            <a:ext cx="4150501" cy="2699604"/>
          </a:xfrm>
          <a:prstGeom prst="roundRect">
            <a:avLst>
              <a:gd name="adj" fmla="val 16667"/>
            </a:avLst>
          </a:prstGeom>
          <a:noFill/>
          <a:ln w="57150" cap="flat" cmpd="sng">
            <a:solidFill>
              <a:schemeClr val="accent5">
                <a:lumMod val="75000"/>
              </a:schemeClr>
            </a:solidFill>
            <a:prstDash val="solid"/>
            <a:round/>
            <a:headEnd type="none" w="sm" len="sm"/>
            <a:tailEnd type="none" w="sm" len="sm"/>
          </a:ln>
        </p:spPr>
        <p:txBody>
          <a:bodyPr spcFirstLastPara="1" vert="horz" wrap="square" lIns="91425" tIns="45700" rIns="91425" bIns="45700" rtlCol="0" anchor="ctr" anchorCtr="0">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s-MX" sz="1800" dirty="0"/>
              <a:t>“La corrupción es una de las cuestiones más corrosivas de nuestro tiempo. Malgasta los recursos públicos, aumenta la desigualdad económica y social, alimenta el descontento y la polarización política y disminuye la confianza en las instituciones. La corrupción perpetúa la desigualdad y la pobreza, afectando el bienestar y la distribución del ingreso, y socavando las oportunidades de participar equitativamente en la vida social, económica y política” </a:t>
            </a:r>
          </a:p>
        </p:txBody>
      </p:sp>
      <p:sp>
        <p:nvSpPr>
          <p:cNvPr id="4" name="Google Shape;217;g23f978c418c_0_480">
            <a:extLst>
              <a:ext uri="{FF2B5EF4-FFF2-40B4-BE49-F238E27FC236}">
                <a16:creationId xmlns:a16="http://schemas.microsoft.com/office/drawing/2014/main" id="{10558268-BF70-4710-BA42-81E74B2E19F1}"/>
              </a:ext>
            </a:extLst>
          </p:cNvPr>
          <p:cNvSpPr txBox="1">
            <a:spLocks/>
          </p:cNvSpPr>
          <p:nvPr/>
        </p:nvSpPr>
        <p:spPr>
          <a:xfrm>
            <a:off x="1250216" y="3429000"/>
            <a:ext cx="2646218" cy="1393249"/>
          </a:xfrm>
          <a:prstGeom prst="roundRect">
            <a:avLst>
              <a:gd name="adj" fmla="val 16667"/>
            </a:avLst>
          </a:prstGeom>
          <a:noFill/>
          <a:ln w="57150" cap="flat" cmpd="sng">
            <a:solidFill>
              <a:srgbClr val="FF000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400" dirty="0"/>
              <a:t>Cooperación y el Desarrollo Económicos (2017)</a:t>
            </a:r>
          </a:p>
          <a:p>
            <a:pPr algn="ctr"/>
            <a:r>
              <a:rPr lang="es-MX" sz="2400" dirty="0"/>
              <a:t> </a:t>
            </a:r>
          </a:p>
        </p:txBody>
      </p:sp>
      <p:sp>
        <p:nvSpPr>
          <p:cNvPr id="5" name="Flecha: a la derecha 4">
            <a:extLst>
              <a:ext uri="{FF2B5EF4-FFF2-40B4-BE49-F238E27FC236}">
                <a16:creationId xmlns:a16="http://schemas.microsoft.com/office/drawing/2014/main" id="{E9A84376-E3C4-F102-D373-A6B6EDF299F5}"/>
              </a:ext>
            </a:extLst>
          </p:cNvPr>
          <p:cNvSpPr/>
          <p:nvPr/>
        </p:nvSpPr>
        <p:spPr>
          <a:xfrm>
            <a:off x="4191123" y="3987400"/>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2000"/>
          </a:p>
        </p:txBody>
      </p:sp>
      <p:sp>
        <p:nvSpPr>
          <p:cNvPr id="6" name="Flecha: a la derecha 5">
            <a:extLst>
              <a:ext uri="{FF2B5EF4-FFF2-40B4-BE49-F238E27FC236}">
                <a16:creationId xmlns:a16="http://schemas.microsoft.com/office/drawing/2014/main" id="{0B7901C5-B0DB-F2FF-63DD-E01F2DEDBF14}"/>
              </a:ext>
            </a:extLst>
          </p:cNvPr>
          <p:cNvSpPr/>
          <p:nvPr/>
        </p:nvSpPr>
        <p:spPr>
          <a:xfrm rot="19232496">
            <a:off x="7588732" y="3336052"/>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7" name="Flecha: curvada hacia la derecha 6">
            <a:extLst>
              <a:ext uri="{FF2B5EF4-FFF2-40B4-BE49-F238E27FC236}">
                <a16:creationId xmlns:a16="http://schemas.microsoft.com/office/drawing/2014/main" id="{0C3DC1CC-6C20-109B-9D9F-2E9E159F1B0B}"/>
              </a:ext>
            </a:extLst>
          </p:cNvPr>
          <p:cNvSpPr/>
          <p:nvPr/>
        </p:nvSpPr>
        <p:spPr>
          <a:xfrm rot="20290823" flipH="1">
            <a:off x="6742101" y="2396881"/>
            <a:ext cx="514963" cy="971206"/>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solidFill>
                <a:schemeClr val="tx1"/>
              </a:solidFill>
            </a:endParaRPr>
          </a:p>
        </p:txBody>
      </p:sp>
      <p:sp>
        <p:nvSpPr>
          <p:cNvPr id="8" name="Flecha: a la derecha 7">
            <a:extLst>
              <a:ext uri="{FF2B5EF4-FFF2-40B4-BE49-F238E27FC236}">
                <a16:creationId xmlns:a16="http://schemas.microsoft.com/office/drawing/2014/main" id="{CB85313C-53C2-0380-282F-B2F86564B0B7}"/>
              </a:ext>
            </a:extLst>
          </p:cNvPr>
          <p:cNvSpPr/>
          <p:nvPr/>
        </p:nvSpPr>
        <p:spPr>
          <a:xfrm rot="19232496">
            <a:off x="7599366" y="3908247"/>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9" name="Flecha: a la derecha 8">
            <a:extLst>
              <a:ext uri="{FF2B5EF4-FFF2-40B4-BE49-F238E27FC236}">
                <a16:creationId xmlns:a16="http://schemas.microsoft.com/office/drawing/2014/main" id="{9C035594-385E-CE23-DEDA-8F93B4FC09EA}"/>
              </a:ext>
            </a:extLst>
          </p:cNvPr>
          <p:cNvSpPr/>
          <p:nvPr/>
        </p:nvSpPr>
        <p:spPr>
          <a:xfrm>
            <a:off x="7646111" y="4475603"/>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0" name="Flecha: a la derecha 9">
            <a:extLst>
              <a:ext uri="{FF2B5EF4-FFF2-40B4-BE49-F238E27FC236}">
                <a16:creationId xmlns:a16="http://schemas.microsoft.com/office/drawing/2014/main" id="{6D0817D9-B949-6FAC-A361-7D2A93BFF7FE}"/>
              </a:ext>
            </a:extLst>
          </p:cNvPr>
          <p:cNvSpPr/>
          <p:nvPr/>
        </p:nvSpPr>
        <p:spPr>
          <a:xfrm rot="1700999">
            <a:off x="7628524" y="5020073"/>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2" name="Google Shape;217;g23f978c418c_0_480">
            <a:extLst>
              <a:ext uri="{FF2B5EF4-FFF2-40B4-BE49-F238E27FC236}">
                <a16:creationId xmlns:a16="http://schemas.microsoft.com/office/drawing/2014/main" id="{7721F583-65A1-9D1B-48A9-81E1896E718C}"/>
              </a:ext>
            </a:extLst>
          </p:cNvPr>
          <p:cNvSpPr txBox="1">
            <a:spLocks/>
          </p:cNvSpPr>
          <p:nvPr/>
        </p:nvSpPr>
        <p:spPr>
          <a:xfrm>
            <a:off x="8057765" y="2931042"/>
            <a:ext cx="2646218" cy="540572"/>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600" dirty="0"/>
              <a:t>PROBLEMA PÚBLICO</a:t>
            </a:r>
          </a:p>
        </p:txBody>
      </p:sp>
      <p:sp>
        <p:nvSpPr>
          <p:cNvPr id="13" name="Google Shape;217;g23f978c418c_0_480">
            <a:extLst>
              <a:ext uri="{FF2B5EF4-FFF2-40B4-BE49-F238E27FC236}">
                <a16:creationId xmlns:a16="http://schemas.microsoft.com/office/drawing/2014/main" id="{C1744B97-E0D0-0862-B872-3F450994810F}"/>
              </a:ext>
            </a:extLst>
          </p:cNvPr>
          <p:cNvSpPr txBox="1">
            <a:spLocks/>
          </p:cNvSpPr>
          <p:nvPr/>
        </p:nvSpPr>
        <p:spPr>
          <a:xfrm>
            <a:off x="8038630" y="3624869"/>
            <a:ext cx="2646218" cy="540572"/>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600" dirty="0"/>
              <a:t> GENERA DESIGUALDAD</a:t>
            </a:r>
          </a:p>
        </p:txBody>
      </p:sp>
      <p:sp>
        <p:nvSpPr>
          <p:cNvPr id="14" name="Google Shape;217;g23f978c418c_0_480">
            <a:extLst>
              <a:ext uri="{FF2B5EF4-FFF2-40B4-BE49-F238E27FC236}">
                <a16:creationId xmlns:a16="http://schemas.microsoft.com/office/drawing/2014/main" id="{53493ABC-C351-D843-F525-EBFB8C0D7E36}"/>
              </a:ext>
            </a:extLst>
          </p:cNvPr>
          <p:cNvSpPr txBox="1">
            <a:spLocks/>
          </p:cNvSpPr>
          <p:nvPr/>
        </p:nvSpPr>
        <p:spPr>
          <a:xfrm>
            <a:off x="8057765" y="4296680"/>
            <a:ext cx="2646218" cy="540572"/>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600" dirty="0"/>
              <a:t> EXCLUSIÓN </a:t>
            </a:r>
          </a:p>
        </p:txBody>
      </p:sp>
      <p:sp>
        <p:nvSpPr>
          <p:cNvPr id="15" name="Google Shape;217;g23f978c418c_0_480">
            <a:extLst>
              <a:ext uri="{FF2B5EF4-FFF2-40B4-BE49-F238E27FC236}">
                <a16:creationId xmlns:a16="http://schemas.microsoft.com/office/drawing/2014/main" id="{3BD8FF51-9667-8872-FFE1-D86D6695649E}"/>
              </a:ext>
            </a:extLst>
          </p:cNvPr>
          <p:cNvSpPr txBox="1">
            <a:spLocks/>
          </p:cNvSpPr>
          <p:nvPr/>
        </p:nvSpPr>
        <p:spPr>
          <a:xfrm>
            <a:off x="8038630" y="4968491"/>
            <a:ext cx="2646218" cy="540572"/>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600" dirty="0"/>
              <a:t> DESENCANTO</a:t>
            </a:r>
          </a:p>
        </p:txBody>
      </p:sp>
    </p:spTree>
    <p:extLst>
      <p:ext uri="{BB962C8B-B14F-4D97-AF65-F5344CB8AC3E}">
        <p14:creationId xmlns:p14="http://schemas.microsoft.com/office/powerpoint/2010/main" val="40287620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0B1771D6-71C7-60E5-3350-CC414EFECD91}"/>
              </a:ext>
            </a:extLst>
          </p:cNvPr>
          <p:cNvPicPr>
            <a:picLocks noChangeAspect="1"/>
          </p:cNvPicPr>
          <p:nvPr/>
        </p:nvPicPr>
        <p:blipFill>
          <a:blip r:embed="rId2"/>
          <a:stretch>
            <a:fillRect/>
          </a:stretch>
        </p:blipFill>
        <p:spPr>
          <a:xfrm>
            <a:off x="1630680" y="996802"/>
            <a:ext cx="8534400" cy="3938477"/>
          </a:xfrm>
          <a:prstGeom prst="rect">
            <a:avLst/>
          </a:prstGeom>
        </p:spPr>
      </p:pic>
      <p:sp>
        <p:nvSpPr>
          <p:cNvPr id="6" name="Google Shape;217;g23f978c418c_0_480">
            <a:extLst>
              <a:ext uri="{FF2B5EF4-FFF2-40B4-BE49-F238E27FC236}">
                <a16:creationId xmlns:a16="http://schemas.microsoft.com/office/drawing/2014/main" id="{4902B354-4436-A64E-DD6D-A96DB4DC478F}"/>
              </a:ext>
            </a:extLst>
          </p:cNvPr>
          <p:cNvSpPr txBox="1">
            <a:spLocks/>
          </p:cNvSpPr>
          <p:nvPr/>
        </p:nvSpPr>
        <p:spPr>
          <a:xfrm>
            <a:off x="1828800" y="5209829"/>
            <a:ext cx="4267200" cy="540572"/>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000" b="1" dirty="0"/>
              <a:t>FUENTE: IPSOS (</a:t>
            </a:r>
            <a:r>
              <a:rPr lang="es-PE" sz="2000" b="1" dirty="0"/>
              <a:t>22 DE ABRIL DE 2023) </a:t>
            </a:r>
            <a:endParaRPr lang="es-MX" sz="2000" b="1" dirty="0"/>
          </a:p>
        </p:txBody>
      </p:sp>
    </p:spTree>
    <p:extLst>
      <p:ext uri="{BB962C8B-B14F-4D97-AF65-F5344CB8AC3E}">
        <p14:creationId xmlns:p14="http://schemas.microsoft.com/office/powerpoint/2010/main" val="6352072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49B5944F-4CFD-784B-FEA1-EF5A2B6AEEF8}"/>
              </a:ext>
            </a:extLst>
          </p:cNvPr>
          <p:cNvPicPr>
            <a:picLocks noChangeAspect="1"/>
          </p:cNvPicPr>
          <p:nvPr/>
        </p:nvPicPr>
        <p:blipFill>
          <a:blip r:embed="rId2"/>
          <a:stretch>
            <a:fillRect/>
          </a:stretch>
        </p:blipFill>
        <p:spPr>
          <a:xfrm>
            <a:off x="1858327" y="1073467"/>
            <a:ext cx="8474393" cy="4049122"/>
          </a:xfrm>
          <a:prstGeom prst="rect">
            <a:avLst/>
          </a:prstGeom>
        </p:spPr>
      </p:pic>
      <p:sp>
        <p:nvSpPr>
          <p:cNvPr id="4" name="Google Shape;217;g23f978c418c_0_480">
            <a:extLst>
              <a:ext uri="{FF2B5EF4-FFF2-40B4-BE49-F238E27FC236}">
                <a16:creationId xmlns:a16="http://schemas.microsoft.com/office/drawing/2014/main" id="{44C79243-0F1F-6341-ACE9-0D05B0D48593}"/>
              </a:ext>
            </a:extLst>
          </p:cNvPr>
          <p:cNvSpPr txBox="1">
            <a:spLocks/>
          </p:cNvSpPr>
          <p:nvPr/>
        </p:nvSpPr>
        <p:spPr>
          <a:xfrm>
            <a:off x="1828800" y="5209829"/>
            <a:ext cx="4267200" cy="540572"/>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000" b="1" dirty="0"/>
              <a:t>ELABORADO POR COMEX (</a:t>
            </a:r>
            <a:r>
              <a:rPr lang="es-PE" sz="2000" b="1" dirty="0"/>
              <a:t>2023) </a:t>
            </a:r>
            <a:endParaRPr lang="es-MX" sz="2000" b="1" dirty="0"/>
          </a:p>
        </p:txBody>
      </p:sp>
    </p:spTree>
    <p:extLst>
      <p:ext uri="{BB962C8B-B14F-4D97-AF65-F5344CB8AC3E}">
        <p14:creationId xmlns:p14="http://schemas.microsoft.com/office/powerpoint/2010/main" val="14571910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Google Shape;217;g23f978c418c_0_480">
            <a:extLst>
              <a:ext uri="{FF2B5EF4-FFF2-40B4-BE49-F238E27FC236}">
                <a16:creationId xmlns:a16="http://schemas.microsoft.com/office/drawing/2014/main" id="{893E4AB6-CF03-8458-055D-D76FEDCF77B8}"/>
              </a:ext>
            </a:extLst>
          </p:cNvPr>
          <p:cNvSpPr txBox="1">
            <a:spLocks/>
          </p:cNvSpPr>
          <p:nvPr/>
        </p:nvSpPr>
        <p:spPr>
          <a:xfrm>
            <a:off x="581890" y="1378357"/>
            <a:ext cx="6095999" cy="4473803"/>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2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s-MX" sz="9600" dirty="0"/>
              <a:t>INEI (2019): Las instituciones que conforman el sistema judicial en el transcurso del mes de octubre 2019 hasta marzo 2020, un 73.1% indicó que no confía en el Ministerio Público, un 82.3% desconfía del Poder Judicial, un 72.1% manifiesta no confiar en la Procuraduría Anticorrupción y un 66.6% menciona que no confía en la Comisión de Alto Nivel Anticorrupción.</a:t>
            </a:r>
            <a:endParaRPr lang="es-PE" sz="9600" dirty="0"/>
          </a:p>
          <a:p>
            <a:pPr algn="ctr"/>
            <a:endParaRPr lang="es-MX" sz="3200" dirty="0"/>
          </a:p>
        </p:txBody>
      </p:sp>
      <p:pic>
        <p:nvPicPr>
          <p:cNvPr id="2050" name="Picture 2" descr="INEI Perú (@INEI_oficial) / X">
            <a:extLst>
              <a:ext uri="{FF2B5EF4-FFF2-40B4-BE49-F238E27FC236}">
                <a16:creationId xmlns:a16="http://schemas.microsoft.com/office/drawing/2014/main" id="{5A6A8680-8A85-21BC-731A-16FC3D31BC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21818" y="1404938"/>
            <a:ext cx="4447222" cy="4447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24383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6610AF44-6999-82B9-5D32-4973CAF5972D}"/>
              </a:ext>
            </a:extLst>
          </p:cNvPr>
          <p:cNvSpPr txBox="1"/>
          <p:nvPr/>
        </p:nvSpPr>
        <p:spPr>
          <a:xfrm>
            <a:off x="4769550" y="1628507"/>
            <a:ext cx="6097772" cy="3600986"/>
          </a:xfrm>
          <a:prstGeom prst="rect">
            <a:avLst/>
          </a:prstGeom>
          <a:noFill/>
        </p:spPr>
        <p:txBody>
          <a:bodyPr wrap="square">
            <a:spAutoFit/>
          </a:bodyPr>
          <a:lstStyle/>
          <a:p>
            <a:pPr algn="just"/>
            <a:r>
              <a:rPr lang="es-MX" sz="1200" dirty="0"/>
              <a:t>El funcionario o servidor público que, abusando de su cargo, incrementa ilícitamente su patrimonio respecto de sus ingresos legítimos será reprimido con pena privativa de libertad no menor de cinco ni mayor de diez años; inhabilitación, según corresponda, conforme a los incisos 1, 2 y 8 del artículo 36; y, con trescientos sesenta y cinco a setecientos treinta días-multa.</a:t>
            </a:r>
          </a:p>
          <a:p>
            <a:pPr algn="just"/>
            <a:endParaRPr lang="es-MX" sz="1200" dirty="0"/>
          </a:p>
          <a:p>
            <a:pPr algn="just"/>
            <a:endParaRPr lang="es-MX" sz="1200" dirty="0"/>
          </a:p>
          <a:p>
            <a:pPr algn="just"/>
            <a:r>
              <a:rPr lang="es-MX" sz="1200" dirty="0"/>
              <a:t>Si el agente es un funcionario público que ha ocupado cargos de alta dirección en las entidades, organismos o empresas del Estado, o está sometido a la prerrogativa del antejuicio y la acusación constitucional, será reprimido con pena privativa de libertad no menor de diez ni mayor de quince años; inhabilitación, según corresponda, conforme a los incisos 1, 2 y 8 del artículo 36; y, con trescientos sesenta y cinco a setecientos treinta días-multa.</a:t>
            </a:r>
          </a:p>
          <a:p>
            <a:pPr algn="just"/>
            <a:endParaRPr lang="es-MX" sz="1200" dirty="0"/>
          </a:p>
          <a:p>
            <a:pPr algn="just"/>
            <a:endParaRPr lang="es-MX" sz="1200" dirty="0"/>
          </a:p>
          <a:p>
            <a:pPr algn="just"/>
            <a:r>
              <a:rPr lang="es-MX" sz="1200" dirty="0"/>
              <a:t>Se considera que existe indicio de enriquecimiento ilícito cuando el aumento del patrimonio o del gasto económico personal del funcionario o servidor público, en consideración a su declaración jurada de bienes y rentas, es notoriamente superior al que normalmente haya podido tener en virtud de sus sueldos o emolumentos percibidos o de los incrementos de su capital o de sus ingresos por cualquier otra causa lícita.</a:t>
            </a:r>
          </a:p>
        </p:txBody>
      </p:sp>
      <p:sp>
        <p:nvSpPr>
          <p:cNvPr id="3" name="Rectángulo: esquinas redondeadas 2">
            <a:extLst>
              <a:ext uri="{FF2B5EF4-FFF2-40B4-BE49-F238E27FC236}">
                <a16:creationId xmlns:a16="http://schemas.microsoft.com/office/drawing/2014/main" id="{ED3EDC4E-B385-8681-59B9-6AB73FA23BD9}"/>
              </a:ext>
            </a:extLst>
          </p:cNvPr>
          <p:cNvSpPr/>
          <p:nvPr/>
        </p:nvSpPr>
        <p:spPr>
          <a:xfrm>
            <a:off x="4482231" y="1100740"/>
            <a:ext cx="6836735" cy="4631587"/>
          </a:xfrm>
          <a:prstGeom prst="roundRect">
            <a:avLst/>
          </a:prstGeom>
          <a:no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800" dirty="0">
              <a:solidFill>
                <a:schemeClr val="tx1"/>
              </a:solidFill>
            </a:endParaRPr>
          </a:p>
          <a:p>
            <a:pPr algn="ctr"/>
            <a:r>
              <a:rPr lang="es-MX" sz="1600" dirty="0">
                <a:solidFill>
                  <a:schemeClr val="tx1"/>
                </a:solidFill>
              </a:rPr>
              <a:t> </a:t>
            </a:r>
            <a:endParaRPr lang="es-PE" sz="1600" dirty="0">
              <a:solidFill>
                <a:schemeClr val="tx1"/>
              </a:solidFill>
            </a:endParaRPr>
          </a:p>
        </p:txBody>
      </p:sp>
      <p:sp>
        <p:nvSpPr>
          <p:cNvPr id="4" name="Rectángulo: esquinas redondeadas 3">
            <a:extLst>
              <a:ext uri="{FF2B5EF4-FFF2-40B4-BE49-F238E27FC236}">
                <a16:creationId xmlns:a16="http://schemas.microsoft.com/office/drawing/2014/main" id="{15A4FA52-83D7-CE81-0AB4-289E845EB0FD}"/>
              </a:ext>
            </a:extLst>
          </p:cNvPr>
          <p:cNvSpPr/>
          <p:nvPr/>
        </p:nvSpPr>
        <p:spPr>
          <a:xfrm>
            <a:off x="1233213" y="1100741"/>
            <a:ext cx="3058190" cy="4631587"/>
          </a:xfrm>
          <a:prstGeom prst="roundRect">
            <a:avLst/>
          </a:prstGeom>
          <a:no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800" dirty="0">
              <a:solidFill>
                <a:schemeClr val="tx1"/>
              </a:solidFill>
            </a:endParaRPr>
          </a:p>
          <a:p>
            <a:pPr algn="ctr"/>
            <a:r>
              <a:rPr lang="es-MX" sz="1600" dirty="0">
                <a:solidFill>
                  <a:schemeClr val="tx1"/>
                </a:solidFill>
              </a:rPr>
              <a:t> </a:t>
            </a:r>
            <a:endParaRPr lang="es-PE" sz="1600" dirty="0">
              <a:solidFill>
                <a:schemeClr val="tx1"/>
              </a:solidFill>
            </a:endParaRPr>
          </a:p>
        </p:txBody>
      </p:sp>
      <p:sp>
        <p:nvSpPr>
          <p:cNvPr id="5" name="CuadroTexto 4">
            <a:extLst>
              <a:ext uri="{FF2B5EF4-FFF2-40B4-BE49-F238E27FC236}">
                <a16:creationId xmlns:a16="http://schemas.microsoft.com/office/drawing/2014/main" id="{34DF616B-5F5D-3183-7355-255519BD153A}"/>
              </a:ext>
            </a:extLst>
          </p:cNvPr>
          <p:cNvSpPr txBox="1"/>
          <p:nvPr/>
        </p:nvSpPr>
        <p:spPr>
          <a:xfrm>
            <a:off x="1594402" y="2767525"/>
            <a:ext cx="2436185" cy="923330"/>
          </a:xfrm>
          <a:prstGeom prst="rect">
            <a:avLst/>
          </a:prstGeom>
          <a:noFill/>
        </p:spPr>
        <p:txBody>
          <a:bodyPr wrap="square">
            <a:spAutoFit/>
          </a:bodyPr>
          <a:lstStyle/>
          <a:p>
            <a:pPr algn="ctr"/>
            <a:r>
              <a:rPr lang="es-PE" b="1" dirty="0"/>
              <a:t>ENRIQUECIMIENTO ILÍCITO</a:t>
            </a:r>
          </a:p>
          <a:p>
            <a:pPr algn="ctr"/>
            <a:r>
              <a:rPr lang="es-PE" b="1" dirty="0"/>
              <a:t>ARTÍCULO 401 DEL CP</a:t>
            </a:r>
          </a:p>
        </p:txBody>
      </p:sp>
    </p:spTree>
    <p:extLst>
      <p:ext uri="{BB962C8B-B14F-4D97-AF65-F5344CB8AC3E}">
        <p14:creationId xmlns:p14="http://schemas.microsoft.com/office/powerpoint/2010/main" val="12365971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217;g23f978c418c_0_480">
            <a:extLst>
              <a:ext uri="{FF2B5EF4-FFF2-40B4-BE49-F238E27FC236}">
                <a16:creationId xmlns:a16="http://schemas.microsoft.com/office/drawing/2014/main" id="{80EDB0BC-0B37-CCF1-7670-F8882D4028EA}"/>
              </a:ext>
            </a:extLst>
          </p:cNvPr>
          <p:cNvSpPr txBox="1">
            <a:spLocks/>
          </p:cNvSpPr>
          <p:nvPr/>
        </p:nvSpPr>
        <p:spPr>
          <a:xfrm>
            <a:off x="2230307" y="2112475"/>
            <a:ext cx="2940703" cy="4492330"/>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400" dirty="0">
                <a:latin typeface="+mn-lt"/>
              </a:rPr>
              <a:t>FUNCIONARIO O </a:t>
            </a:r>
            <a:r>
              <a:rPr lang="es-MX" sz="2400">
                <a:latin typeface="+mn-lt"/>
              </a:rPr>
              <a:t>SERIVDOR PÚBLICO</a:t>
            </a:r>
            <a:endParaRPr lang="es-MX" sz="2400" dirty="0">
              <a:latin typeface="+mn-lt"/>
              <a:sym typeface="Arial Black"/>
            </a:endParaRPr>
          </a:p>
        </p:txBody>
      </p:sp>
      <p:sp>
        <p:nvSpPr>
          <p:cNvPr id="4" name="Google Shape;217;g23f978c418c_0_480">
            <a:extLst>
              <a:ext uri="{FF2B5EF4-FFF2-40B4-BE49-F238E27FC236}">
                <a16:creationId xmlns:a16="http://schemas.microsoft.com/office/drawing/2014/main" id="{AF52EDE2-1809-A271-D181-F7F5F28088E1}"/>
              </a:ext>
            </a:extLst>
          </p:cNvPr>
          <p:cNvSpPr txBox="1">
            <a:spLocks/>
          </p:cNvSpPr>
          <p:nvPr/>
        </p:nvSpPr>
        <p:spPr>
          <a:xfrm>
            <a:off x="7589353" y="2112475"/>
            <a:ext cx="2545247" cy="4492330"/>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dirty="0">
                <a:latin typeface="+mn-lt"/>
              </a:rPr>
              <a:t>Incrementa ilícitamente su patrimonio de manera notoria </a:t>
            </a:r>
            <a:r>
              <a:rPr lang="es-MX" sz="1800">
                <a:latin typeface="+mn-lt"/>
              </a:rPr>
              <a:t>y desproporcionada</a:t>
            </a:r>
            <a:endParaRPr lang="es-MX" sz="1800" dirty="0">
              <a:latin typeface="+mn-lt"/>
              <a:sym typeface="Arial Black"/>
            </a:endParaRPr>
          </a:p>
        </p:txBody>
      </p:sp>
      <p:sp>
        <p:nvSpPr>
          <p:cNvPr id="5" name="Flecha: a la derecha 4">
            <a:extLst>
              <a:ext uri="{FF2B5EF4-FFF2-40B4-BE49-F238E27FC236}">
                <a16:creationId xmlns:a16="http://schemas.microsoft.com/office/drawing/2014/main" id="{E6B13B99-4AD8-34CC-DB67-90B325B496C6}"/>
              </a:ext>
            </a:extLst>
          </p:cNvPr>
          <p:cNvSpPr/>
          <p:nvPr/>
        </p:nvSpPr>
        <p:spPr>
          <a:xfrm>
            <a:off x="5414683" y="2927060"/>
            <a:ext cx="1930997" cy="259943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PE" sz="2000" dirty="0"/>
              <a:t>Abusando de su cargo</a:t>
            </a:r>
          </a:p>
        </p:txBody>
      </p:sp>
      <p:sp>
        <p:nvSpPr>
          <p:cNvPr id="10" name="Flecha: curvada hacia la derecha 9">
            <a:extLst>
              <a:ext uri="{FF2B5EF4-FFF2-40B4-BE49-F238E27FC236}">
                <a16:creationId xmlns:a16="http://schemas.microsoft.com/office/drawing/2014/main" id="{4692990E-74EB-FBBC-B4CF-74D79091707A}"/>
              </a:ext>
            </a:extLst>
          </p:cNvPr>
          <p:cNvSpPr/>
          <p:nvPr/>
        </p:nvSpPr>
        <p:spPr>
          <a:xfrm rot="4356522">
            <a:off x="4927955" y="301486"/>
            <a:ext cx="702051" cy="1934393"/>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solidFill>
                <a:schemeClr val="tx1"/>
              </a:solidFill>
            </a:endParaRPr>
          </a:p>
        </p:txBody>
      </p:sp>
      <p:sp>
        <p:nvSpPr>
          <p:cNvPr id="11" name="Elipse 10">
            <a:extLst>
              <a:ext uri="{FF2B5EF4-FFF2-40B4-BE49-F238E27FC236}">
                <a16:creationId xmlns:a16="http://schemas.microsoft.com/office/drawing/2014/main" id="{0EF2347A-7760-ED00-EE0C-7BB62B9B8A41}"/>
              </a:ext>
            </a:extLst>
          </p:cNvPr>
          <p:cNvSpPr/>
          <p:nvPr/>
        </p:nvSpPr>
        <p:spPr>
          <a:xfrm>
            <a:off x="5442519" y="176518"/>
            <a:ext cx="1778597" cy="171623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dirty="0"/>
              <a:t>DOLOSA</a:t>
            </a:r>
            <a:endParaRPr lang="es-PE" dirty="0"/>
          </a:p>
        </p:txBody>
      </p:sp>
    </p:spTree>
    <p:extLst>
      <p:ext uri="{BB962C8B-B14F-4D97-AF65-F5344CB8AC3E}">
        <p14:creationId xmlns:p14="http://schemas.microsoft.com/office/powerpoint/2010/main" val="1450717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6280A3-37D5-85E4-D9A0-4A6E3A941A23}"/>
              </a:ext>
            </a:extLst>
          </p:cNvPr>
          <p:cNvSpPr>
            <a:spLocks noGrp="1"/>
          </p:cNvSpPr>
          <p:nvPr>
            <p:ph type="title"/>
          </p:nvPr>
        </p:nvSpPr>
        <p:spPr>
          <a:xfrm>
            <a:off x="1946564" y="411307"/>
            <a:ext cx="10515600" cy="1325563"/>
          </a:xfrm>
        </p:spPr>
        <p:txBody>
          <a:bodyPr/>
          <a:lstStyle/>
          <a:p>
            <a:r>
              <a:rPr lang="es-MX" dirty="0"/>
              <a:t>FUNCIONARIO O SERVIDOR PÚBLICO</a:t>
            </a:r>
            <a:endParaRPr lang="es-PE" dirty="0"/>
          </a:p>
        </p:txBody>
      </p:sp>
      <p:sp>
        <p:nvSpPr>
          <p:cNvPr id="4" name="Rectángulo: esquinas redondeadas 3">
            <a:extLst>
              <a:ext uri="{FF2B5EF4-FFF2-40B4-BE49-F238E27FC236}">
                <a16:creationId xmlns:a16="http://schemas.microsoft.com/office/drawing/2014/main" id="{8D231D32-1873-8EA3-FEB8-F8B82FEABD00}"/>
              </a:ext>
            </a:extLst>
          </p:cNvPr>
          <p:cNvSpPr/>
          <p:nvPr/>
        </p:nvSpPr>
        <p:spPr>
          <a:xfrm>
            <a:off x="2821709" y="2553605"/>
            <a:ext cx="2646218" cy="771158"/>
          </a:xfrm>
          <a:prstGeom prst="roundRect">
            <a:avLst/>
          </a:prstGeom>
          <a:noFill/>
          <a:ln w="3810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800" dirty="0">
              <a:solidFill>
                <a:schemeClr val="tx1"/>
              </a:solidFill>
            </a:endParaRPr>
          </a:p>
          <a:p>
            <a:pPr algn="ctr"/>
            <a:r>
              <a:rPr lang="es-MX" sz="1600" dirty="0">
                <a:solidFill>
                  <a:schemeClr val="tx1"/>
                </a:solidFill>
              </a:rPr>
              <a:t> </a:t>
            </a:r>
            <a:endParaRPr lang="es-PE" sz="1600" dirty="0">
              <a:solidFill>
                <a:schemeClr val="tx1"/>
              </a:solidFill>
            </a:endParaRPr>
          </a:p>
        </p:txBody>
      </p:sp>
      <p:sp>
        <p:nvSpPr>
          <p:cNvPr id="8" name="Google Shape;217;g23f978c418c_0_480">
            <a:extLst>
              <a:ext uri="{FF2B5EF4-FFF2-40B4-BE49-F238E27FC236}">
                <a16:creationId xmlns:a16="http://schemas.microsoft.com/office/drawing/2014/main" id="{322EB908-3B87-66B8-737D-184763F4922D}"/>
              </a:ext>
            </a:extLst>
          </p:cNvPr>
          <p:cNvSpPr txBox="1">
            <a:spLocks/>
          </p:cNvSpPr>
          <p:nvPr/>
        </p:nvSpPr>
        <p:spPr>
          <a:xfrm>
            <a:off x="1794917" y="443570"/>
            <a:ext cx="9440530" cy="1145085"/>
          </a:xfrm>
          <a:prstGeom prst="roundRect">
            <a:avLst>
              <a:gd name="adj" fmla="val 16667"/>
            </a:avLst>
          </a:prstGeom>
          <a:no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rmAutofit fontScale="7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buClr>
                <a:schemeClr val="dk1"/>
              </a:buClr>
              <a:buSzPts val="3888"/>
            </a:pPr>
            <a:br>
              <a:rPr lang="es-MX" sz="1800" dirty="0">
                <a:latin typeface="Arial Black" panose="020B0A04020102020204" pitchFamily="34" charset="0"/>
              </a:rPr>
            </a:br>
            <a:br>
              <a:rPr lang="es-MX" sz="1800" dirty="0">
                <a:latin typeface="Arial Black" panose="020B0A04020102020204" pitchFamily="34" charset="0"/>
              </a:rPr>
            </a:br>
            <a:br>
              <a:rPr lang="es-MX" sz="4000" dirty="0">
                <a:latin typeface="Arial Black" panose="020B0A04020102020204" pitchFamily="34" charset="0"/>
                <a:ea typeface="Arial Black"/>
                <a:cs typeface="Arial Black"/>
                <a:sym typeface="Arial Black"/>
              </a:rPr>
            </a:br>
            <a:endParaRPr lang="es-MX" sz="4000" dirty="0">
              <a:latin typeface="Arial Black" panose="020B0A04020102020204" pitchFamily="34" charset="0"/>
              <a:ea typeface="Arial Black"/>
              <a:cs typeface="Arial Black"/>
              <a:sym typeface="Arial Black"/>
            </a:endParaRPr>
          </a:p>
        </p:txBody>
      </p:sp>
      <p:sp>
        <p:nvSpPr>
          <p:cNvPr id="12" name="Rectángulo: esquinas redondeadas 11">
            <a:extLst>
              <a:ext uri="{FF2B5EF4-FFF2-40B4-BE49-F238E27FC236}">
                <a16:creationId xmlns:a16="http://schemas.microsoft.com/office/drawing/2014/main" id="{4EF84592-1B1C-F26C-2C9E-8643BEECC1E7}"/>
              </a:ext>
            </a:extLst>
          </p:cNvPr>
          <p:cNvSpPr/>
          <p:nvPr/>
        </p:nvSpPr>
        <p:spPr>
          <a:xfrm>
            <a:off x="2821709" y="4735552"/>
            <a:ext cx="2646218" cy="771158"/>
          </a:xfrm>
          <a:prstGeom prst="roundRect">
            <a:avLst/>
          </a:prstGeom>
          <a:noFill/>
          <a:ln w="3810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800" dirty="0">
              <a:solidFill>
                <a:schemeClr val="tx1"/>
              </a:solidFill>
            </a:endParaRPr>
          </a:p>
          <a:p>
            <a:pPr algn="ctr"/>
            <a:r>
              <a:rPr lang="es-MX" sz="1600" dirty="0">
                <a:solidFill>
                  <a:schemeClr val="tx1"/>
                </a:solidFill>
              </a:rPr>
              <a:t> </a:t>
            </a:r>
            <a:endParaRPr lang="es-PE" sz="1600" dirty="0">
              <a:solidFill>
                <a:schemeClr val="tx1"/>
              </a:solidFill>
            </a:endParaRPr>
          </a:p>
        </p:txBody>
      </p:sp>
      <p:sp>
        <p:nvSpPr>
          <p:cNvPr id="13" name="Rectángulo: esquinas redondeadas 12">
            <a:extLst>
              <a:ext uri="{FF2B5EF4-FFF2-40B4-BE49-F238E27FC236}">
                <a16:creationId xmlns:a16="http://schemas.microsoft.com/office/drawing/2014/main" id="{2DDFCDFA-CD81-4FF5-8BD4-1C1E8918B3F2}"/>
              </a:ext>
            </a:extLst>
          </p:cNvPr>
          <p:cNvSpPr/>
          <p:nvPr/>
        </p:nvSpPr>
        <p:spPr>
          <a:xfrm>
            <a:off x="6945746" y="4735552"/>
            <a:ext cx="2646218" cy="771158"/>
          </a:xfrm>
          <a:prstGeom prst="roundRect">
            <a:avLst/>
          </a:prstGeom>
          <a:noFill/>
          <a:ln w="3810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800" dirty="0">
              <a:solidFill>
                <a:schemeClr val="tx1"/>
              </a:solidFill>
            </a:endParaRPr>
          </a:p>
          <a:p>
            <a:pPr algn="ctr"/>
            <a:r>
              <a:rPr lang="es-MX" sz="1600" dirty="0">
                <a:solidFill>
                  <a:schemeClr val="tx1"/>
                </a:solidFill>
              </a:rPr>
              <a:t> </a:t>
            </a:r>
            <a:endParaRPr lang="es-PE" sz="1600" dirty="0">
              <a:solidFill>
                <a:schemeClr val="tx1"/>
              </a:solidFill>
            </a:endParaRPr>
          </a:p>
        </p:txBody>
      </p:sp>
      <p:sp>
        <p:nvSpPr>
          <p:cNvPr id="14" name="Rectángulo: esquinas redondeadas 13">
            <a:extLst>
              <a:ext uri="{FF2B5EF4-FFF2-40B4-BE49-F238E27FC236}">
                <a16:creationId xmlns:a16="http://schemas.microsoft.com/office/drawing/2014/main" id="{E573D372-26F5-FE7A-2FCE-B6889C43FBE4}"/>
              </a:ext>
            </a:extLst>
          </p:cNvPr>
          <p:cNvSpPr/>
          <p:nvPr/>
        </p:nvSpPr>
        <p:spPr>
          <a:xfrm>
            <a:off x="6945746" y="2634423"/>
            <a:ext cx="2646218" cy="771158"/>
          </a:xfrm>
          <a:prstGeom prst="roundRect">
            <a:avLst/>
          </a:prstGeom>
          <a:noFill/>
          <a:ln w="3810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800" dirty="0">
              <a:solidFill>
                <a:schemeClr val="tx1"/>
              </a:solidFill>
            </a:endParaRPr>
          </a:p>
          <a:p>
            <a:pPr algn="ctr"/>
            <a:r>
              <a:rPr lang="es-MX" sz="1600" dirty="0">
                <a:solidFill>
                  <a:schemeClr val="tx1"/>
                </a:solidFill>
              </a:rPr>
              <a:t> </a:t>
            </a:r>
            <a:endParaRPr lang="es-PE" sz="1600" dirty="0">
              <a:solidFill>
                <a:schemeClr val="tx1"/>
              </a:solidFill>
            </a:endParaRPr>
          </a:p>
        </p:txBody>
      </p:sp>
      <p:sp>
        <p:nvSpPr>
          <p:cNvPr id="16" name="CuadroTexto 15">
            <a:extLst>
              <a:ext uri="{FF2B5EF4-FFF2-40B4-BE49-F238E27FC236}">
                <a16:creationId xmlns:a16="http://schemas.microsoft.com/office/drawing/2014/main" id="{E399CD49-6092-3793-2477-AE431B118C2F}"/>
              </a:ext>
            </a:extLst>
          </p:cNvPr>
          <p:cNvSpPr txBox="1"/>
          <p:nvPr/>
        </p:nvSpPr>
        <p:spPr>
          <a:xfrm>
            <a:off x="3830783" y="2733960"/>
            <a:ext cx="6229926" cy="369332"/>
          </a:xfrm>
          <a:prstGeom prst="rect">
            <a:avLst/>
          </a:prstGeom>
          <a:noFill/>
        </p:spPr>
        <p:txBody>
          <a:bodyPr wrap="square">
            <a:spAutoFit/>
          </a:bodyPr>
          <a:lstStyle/>
          <a:p>
            <a:pPr algn="just"/>
            <a:r>
              <a:rPr lang="es-MX" sz="1800" dirty="0"/>
              <a:t>SIRVE</a:t>
            </a:r>
            <a:endParaRPr lang="es-PE" sz="1800" dirty="0"/>
          </a:p>
        </p:txBody>
      </p:sp>
      <p:sp>
        <p:nvSpPr>
          <p:cNvPr id="17" name="CuadroTexto 16">
            <a:extLst>
              <a:ext uri="{FF2B5EF4-FFF2-40B4-BE49-F238E27FC236}">
                <a16:creationId xmlns:a16="http://schemas.microsoft.com/office/drawing/2014/main" id="{C05CD786-B049-F8F6-C31D-4647BA4FFED4}"/>
              </a:ext>
            </a:extLst>
          </p:cNvPr>
          <p:cNvSpPr txBox="1"/>
          <p:nvPr/>
        </p:nvSpPr>
        <p:spPr>
          <a:xfrm>
            <a:off x="7760855" y="2798550"/>
            <a:ext cx="6229926" cy="369332"/>
          </a:xfrm>
          <a:prstGeom prst="rect">
            <a:avLst/>
          </a:prstGeom>
          <a:noFill/>
        </p:spPr>
        <p:txBody>
          <a:bodyPr wrap="square">
            <a:spAutoFit/>
          </a:bodyPr>
          <a:lstStyle/>
          <a:p>
            <a:pPr algn="just"/>
            <a:r>
              <a:rPr lang="es-MX" sz="1800" dirty="0"/>
              <a:t>RESPETA</a:t>
            </a:r>
            <a:endParaRPr lang="es-PE" sz="1800" dirty="0"/>
          </a:p>
        </p:txBody>
      </p:sp>
      <p:sp>
        <p:nvSpPr>
          <p:cNvPr id="18" name="CuadroTexto 17">
            <a:extLst>
              <a:ext uri="{FF2B5EF4-FFF2-40B4-BE49-F238E27FC236}">
                <a16:creationId xmlns:a16="http://schemas.microsoft.com/office/drawing/2014/main" id="{19A3BA11-C166-F66F-49DA-4BA8BA385667}"/>
              </a:ext>
            </a:extLst>
          </p:cNvPr>
          <p:cNvSpPr txBox="1"/>
          <p:nvPr/>
        </p:nvSpPr>
        <p:spPr>
          <a:xfrm>
            <a:off x="3710712" y="4936465"/>
            <a:ext cx="6229926" cy="369332"/>
          </a:xfrm>
          <a:prstGeom prst="rect">
            <a:avLst/>
          </a:prstGeom>
          <a:noFill/>
        </p:spPr>
        <p:txBody>
          <a:bodyPr wrap="square">
            <a:spAutoFit/>
          </a:bodyPr>
          <a:lstStyle/>
          <a:p>
            <a:pPr algn="just"/>
            <a:r>
              <a:rPr lang="es-MX" sz="1800" dirty="0"/>
              <a:t>PROCURA</a:t>
            </a:r>
            <a:endParaRPr lang="es-PE" sz="1800" dirty="0"/>
          </a:p>
        </p:txBody>
      </p:sp>
      <p:sp>
        <p:nvSpPr>
          <p:cNvPr id="19" name="CuadroTexto 18">
            <a:extLst>
              <a:ext uri="{FF2B5EF4-FFF2-40B4-BE49-F238E27FC236}">
                <a16:creationId xmlns:a16="http://schemas.microsoft.com/office/drawing/2014/main" id="{116672D4-F102-35BB-16DC-7E9F39D1FCC8}"/>
              </a:ext>
            </a:extLst>
          </p:cNvPr>
          <p:cNvSpPr txBox="1"/>
          <p:nvPr/>
        </p:nvSpPr>
        <p:spPr>
          <a:xfrm>
            <a:off x="7880930" y="4931411"/>
            <a:ext cx="6229926" cy="369332"/>
          </a:xfrm>
          <a:prstGeom prst="rect">
            <a:avLst/>
          </a:prstGeom>
          <a:noFill/>
        </p:spPr>
        <p:txBody>
          <a:bodyPr wrap="square">
            <a:spAutoFit/>
          </a:bodyPr>
          <a:lstStyle/>
          <a:p>
            <a:pPr algn="just"/>
            <a:r>
              <a:rPr lang="es-MX" sz="1800" dirty="0"/>
              <a:t>ACTÚA</a:t>
            </a:r>
            <a:endParaRPr lang="es-PE" sz="1800" dirty="0"/>
          </a:p>
        </p:txBody>
      </p:sp>
    </p:spTree>
    <p:extLst>
      <p:ext uri="{BB962C8B-B14F-4D97-AF65-F5344CB8AC3E}">
        <p14:creationId xmlns:p14="http://schemas.microsoft.com/office/powerpoint/2010/main" val="15305052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lecha: a la derecha 2">
            <a:extLst>
              <a:ext uri="{FF2B5EF4-FFF2-40B4-BE49-F238E27FC236}">
                <a16:creationId xmlns:a16="http://schemas.microsoft.com/office/drawing/2014/main" id="{FFB2AF1D-809F-494A-0676-31DE2D359BA6}"/>
              </a:ext>
            </a:extLst>
          </p:cNvPr>
          <p:cNvSpPr/>
          <p:nvPr/>
        </p:nvSpPr>
        <p:spPr>
          <a:xfrm>
            <a:off x="4469803" y="1415213"/>
            <a:ext cx="3194725" cy="12241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sz="1200" dirty="0"/>
              <a:t>¿</a:t>
            </a:r>
            <a:r>
              <a:rPr lang="es-PE" sz="1200" dirty="0"/>
              <a:t>QUÉ PROTEJE?</a:t>
            </a:r>
          </a:p>
        </p:txBody>
      </p:sp>
      <p:sp>
        <p:nvSpPr>
          <p:cNvPr id="4" name="Google Shape;217;g23f978c418c_0_480">
            <a:extLst>
              <a:ext uri="{FF2B5EF4-FFF2-40B4-BE49-F238E27FC236}">
                <a16:creationId xmlns:a16="http://schemas.microsoft.com/office/drawing/2014/main" id="{304C77E4-0178-B3E7-186F-05ABDE97DAC9}"/>
              </a:ext>
            </a:extLst>
          </p:cNvPr>
          <p:cNvSpPr txBox="1">
            <a:spLocks/>
          </p:cNvSpPr>
          <p:nvPr/>
        </p:nvSpPr>
        <p:spPr>
          <a:xfrm>
            <a:off x="1346387" y="1314696"/>
            <a:ext cx="2940703" cy="4492330"/>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dirty="0">
                <a:sym typeface="Arial Black"/>
              </a:rPr>
              <a:t>TIPICIDA OBJETIVA</a:t>
            </a:r>
          </a:p>
        </p:txBody>
      </p:sp>
      <p:sp>
        <p:nvSpPr>
          <p:cNvPr id="5" name="Google Shape;217;g23f978c418c_0_480">
            <a:extLst>
              <a:ext uri="{FF2B5EF4-FFF2-40B4-BE49-F238E27FC236}">
                <a16:creationId xmlns:a16="http://schemas.microsoft.com/office/drawing/2014/main" id="{E7F8EE6D-C163-251C-40F3-F341CA9497A0}"/>
              </a:ext>
            </a:extLst>
          </p:cNvPr>
          <p:cNvSpPr txBox="1">
            <a:spLocks/>
          </p:cNvSpPr>
          <p:nvPr/>
        </p:nvSpPr>
        <p:spPr>
          <a:xfrm>
            <a:off x="7847241" y="1415212"/>
            <a:ext cx="3320162" cy="1224193"/>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b="1" dirty="0">
                <a:latin typeface="Abadi Extra Light" panose="020B0204020104020204" pitchFamily="34" charset="0"/>
              </a:rPr>
              <a:t>NORMAL Y CORRECTO EJERCICIO </a:t>
            </a:r>
            <a:r>
              <a:rPr lang="es-MX" sz="1800" b="1">
                <a:latin typeface="Abadi Extra Light" panose="020B0204020104020204" pitchFamily="34" charset="0"/>
              </a:rPr>
              <a:t>DEL CARGO PÚBLICO</a:t>
            </a:r>
            <a:endParaRPr lang="es-MX" sz="1800" b="1" dirty="0">
              <a:latin typeface="Abadi Extra Light" panose="020B0204020104020204" pitchFamily="34" charset="0"/>
              <a:sym typeface="Arial Black"/>
            </a:endParaRPr>
          </a:p>
        </p:txBody>
      </p:sp>
      <p:sp>
        <p:nvSpPr>
          <p:cNvPr id="6" name="Flecha: a la derecha 5">
            <a:extLst>
              <a:ext uri="{FF2B5EF4-FFF2-40B4-BE49-F238E27FC236}">
                <a16:creationId xmlns:a16="http://schemas.microsoft.com/office/drawing/2014/main" id="{12ED6E96-B729-8BBA-04B6-D1D8B76C4550}"/>
              </a:ext>
            </a:extLst>
          </p:cNvPr>
          <p:cNvSpPr/>
          <p:nvPr/>
        </p:nvSpPr>
        <p:spPr>
          <a:xfrm>
            <a:off x="4469803" y="2948765"/>
            <a:ext cx="3194725" cy="12241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PE" sz="1200" dirty="0"/>
              <a:t>¿QUIÉN LO PUEDE COMETER?</a:t>
            </a:r>
          </a:p>
        </p:txBody>
      </p:sp>
      <p:sp>
        <p:nvSpPr>
          <p:cNvPr id="7" name="Flecha: a la derecha 6">
            <a:extLst>
              <a:ext uri="{FF2B5EF4-FFF2-40B4-BE49-F238E27FC236}">
                <a16:creationId xmlns:a16="http://schemas.microsoft.com/office/drawing/2014/main" id="{605A0E2F-4DC7-C8FB-5AB4-E93D2D774B04}"/>
              </a:ext>
            </a:extLst>
          </p:cNvPr>
          <p:cNvSpPr/>
          <p:nvPr/>
        </p:nvSpPr>
        <p:spPr>
          <a:xfrm>
            <a:off x="4469803" y="4482317"/>
            <a:ext cx="3194725" cy="12241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sz="1200" dirty="0"/>
              <a:t>¿</a:t>
            </a:r>
            <a:r>
              <a:rPr lang="es-PE" sz="1200" dirty="0"/>
              <a:t>QUIÉN ES EL AGRAVIADO?</a:t>
            </a:r>
          </a:p>
        </p:txBody>
      </p:sp>
      <p:sp>
        <p:nvSpPr>
          <p:cNvPr id="8" name="Google Shape;217;g23f978c418c_0_480">
            <a:extLst>
              <a:ext uri="{FF2B5EF4-FFF2-40B4-BE49-F238E27FC236}">
                <a16:creationId xmlns:a16="http://schemas.microsoft.com/office/drawing/2014/main" id="{699BB4D2-FDA0-38EB-FF42-1647C9EE7532}"/>
              </a:ext>
            </a:extLst>
          </p:cNvPr>
          <p:cNvSpPr txBox="1">
            <a:spLocks/>
          </p:cNvSpPr>
          <p:nvPr/>
        </p:nvSpPr>
        <p:spPr>
          <a:xfrm>
            <a:off x="7847241" y="2948764"/>
            <a:ext cx="3320162" cy="1224193"/>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b="1" dirty="0">
                <a:latin typeface="Abadi Extra Light" panose="020B0204020104020204" pitchFamily="34" charset="0"/>
              </a:rPr>
              <a:t>FUNCIONARIO O SERIVDOR PÚBLICO</a:t>
            </a:r>
            <a:endParaRPr lang="es-MX" sz="1800" b="1" dirty="0">
              <a:latin typeface="Abadi Extra Light" panose="020B0204020104020204" pitchFamily="34" charset="0"/>
              <a:sym typeface="Arial Black"/>
            </a:endParaRPr>
          </a:p>
        </p:txBody>
      </p:sp>
      <p:sp>
        <p:nvSpPr>
          <p:cNvPr id="9" name="Google Shape;217;g23f978c418c_0_480">
            <a:extLst>
              <a:ext uri="{FF2B5EF4-FFF2-40B4-BE49-F238E27FC236}">
                <a16:creationId xmlns:a16="http://schemas.microsoft.com/office/drawing/2014/main" id="{3764AE2C-CAAA-7F7A-8B3A-25807E484735}"/>
              </a:ext>
            </a:extLst>
          </p:cNvPr>
          <p:cNvSpPr txBox="1">
            <a:spLocks/>
          </p:cNvSpPr>
          <p:nvPr/>
        </p:nvSpPr>
        <p:spPr>
          <a:xfrm>
            <a:off x="7847241" y="4582833"/>
            <a:ext cx="3320162" cy="1224193"/>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b="1">
                <a:latin typeface="Abadi Extra Light" panose="020B0204020104020204" pitchFamily="34" charset="0"/>
              </a:rPr>
              <a:t>EL ESTADO</a:t>
            </a:r>
            <a:endParaRPr lang="es-MX" sz="1800" b="1" dirty="0">
              <a:latin typeface="Abadi Extra Light" panose="020B0204020104020204" pitchFamily="34" charset="0"/>
              <a:sym typeface="Arial Black"/>
            </a:endParaRPr>
          </a:p>
        </p:txBody>
      </p:sp>
    </p:spTree>
    <p:extLst>
      <p:ext uri="{BB962C8B-B14F-4D97-AF65-F5344CB8AC3E}">
        <p14:creationId xmlns:p14="http://schemas.microsoft.com/office/powerpoint/2010/main" val="12052227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echa: a la derecha 1">
            <a:extLst>
              <a:ext uri="{FF2B5EF4-FFF2-40B4-BE49-F238E27FC236}">
                <a16:creationId xmlns:a16="http://schemas.microsoft.com/office/drawing/2014/main" id="{250AE4F0-E1C6-6856-A5A0-CCEE59BFC1AA}"/>
              </a:ext>
            </a:extLst>
          </p:cNvPr>
          <p:cNvSpPr/>
          <p:nvPr/>
        </p:nvSpPr>
        <p:spPr>
          <a:xfrm>
            <a:off x="4469803" y="1415213"/>
            <a:ext cx="3194725" cy="12241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sz="2800" dirty="0"/>
              <a:t>SIMPLE</a:t>
            </a:r>
            <a:endParaRPr lang="es-PE" sz="2800" dirty="0"/>
          </a:p>
        </p:txBody>
      </p:sp>
      <p:sp>
        <p:nvSpPr>
          <p:cNvPr id="3" name="Google Shape;217;g23f978c418c_0_480">
            <a:extLst>
              <a:ext uri="{FF2B5EF4-FFF2-40B4-BE49-F238E27FC236}">
                <a16:creationId xmlns:a16="http://schemas.microsoft.com/office/drawing/2014/main" id="{861AA3B6-6AA3-A124-8182-2C0D94F15870}"/>
              </a:ext>
            </a:extLst>
          </p:cNvPr>
          <p:cNvSpPr txBox="1">
            <a:spLocks/>
          </p:cNvSpPr>
          <p:nvPr/>
        </p:nvSpPr>
        <p:spPr>
          <a:xfrm>
            <a:off x="1346387" y="1314696"/>
            <a:ext cx="2940703" cy="4492330"/>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dirty="0">
                <a:sym typeface="Arial Black"/>
              </a:rPr>
              <a:t>SANCIÓN</a:t>
            </a:r>
          </a:p>
        </p:txBody>
      </p:sp>
      <p:sp>
        <p:nvSpPr>
          <p:cNvPr id="4" name="Google Shape;217;g23f978c418c_0_480">
            <a:extLst>
              <a:ext uri="{FF2B5EF4-FFF2-40B4-BE49-F238E27FC236}">
                <a16:creationId xmlns:a16="http://schemas.microsoft.com/office/drawing/2014/main" id="{9C76EA49-8D61-2FD2-05A9-C93397C54009}"/>
              </a:ext>
            </a:extLst>
          </p:cNvPr>
          <p:cNvSpPr txBox="1">
            <a:spLocks/>
          </p:cNvSpPr>
          <p:nvPr/>
        </p:nvSpPr>
        <p:spPr>
          <a:xfrm>
            <a:off x="7847241" y="1415212"/>
            <a:ext cx="3320162" cy="1224193"/>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b="1" dirty="0">
                <a:latin typeface="Abadi Extra Light" panose="020B0204020104020204" pitchFamily="34" charset="0"/>
              </a:rPr>
              <a:t>5 A 10 AÑOS</a:t>
            </a:r>
            <a:endParaRPr lang="es-MX" sz="1800" b="1" dirty="0">
              <a:latin typeface="Abadi Extra Light" panose="020B0204020104020204" pitchFamily="34" charset="0"/>
              <a:sym typeface="Arial Black"/>
            </a:endParaRPr>
          </a:p>
        </p:txBody>
      </p:sp>
      <p:sp>
        <p:nvSpPr>
          <p:cNvPr id="6" name="Flecha: a la derecha 5">
            <a:extLst>
              <a:ext uri="{FF2B5EF4-FFF2-40B4-BE49-F238E27FC236}">
                <a16:creationId xmlns:a16="http://schemas.microsoft.com/office/drawing/2014/main" id="{4C6AAC7A-E869-A4FE-00E9-68C38F65CA2F}"/>
              </a:ext>
            </a:extLst>
          </p:cNvPr>
          <p:cNvSpPr/>
          <p:nvPr/>
        </p:nvSpPr>
        <p:spPr>
          <a:xfrm>
            <a:off x="4469803" y="4482317"/>
            <a:ext cx="3194725" cy="12241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sz="2800" dirty="0"/>
              <a:t>AGRAVIADA</a:t>
            </a:r>
            <a:endParaRPr lang="es-PE" sz="2800" dirty="0"/>
          </a:p>
        </p:txBody>
      </p:sp>
      <p:sp>
        <p:nvSpPr>
          <p:cNvPr id="8" name="Google Shape;217;g23f978c418c_0_480">
            <a:extLst>
              <a:ext uri="{FF2B5EF4-FFF2-40B4-BE49-F238E27FC236}">
                <a16:creationId xmlns:a16="http://schemas.microsoft.com/office/drawing/2014/main" id="{74EB0173-5B88-74EB-3334-0BD627D4A539}"/>
              </a:ext>
            </a:extLst>
          </p:cNvPr>
          <p:cNvSpPr txBox="1">
            <a:spLocks/>
          </p:cNvSpPr>
          <p:nvPr/>
        </p:nvSpPr>
        <p:spPr>
          <a:xfrm>
            <a:off x="7847241" y="4582833"/>
            <a:ext cx="3320162" cy="1224193"/>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b="1" dirty="0">
                <a:latin typeface="Abadi Extra Light" panose="020B0204020104020204" pitchFamily="34" charset="0"/>
              </a:rPr>
              <a:t>10 A 15 AÑOS</a:t>
            </a:r>
            <a:endParaRPr lang="es-MX" sz="1800" b="1" dirty="0">
              <a:latin typeface="Abadi Extra Light" panose="020B0204020104020204" pitchFamily="34" charset="0"/>
              <a:sym typeface="Arial Black"/>
            </a:endParaRPr>
          </a:p>
        </p:txBody>
      </p:sp>
    </p:spTree>
    <p:extLst>
      <p:ext uri="{BB962C8B-B14F-4D97-AF65-F5344CB8AC3E}">
        <p14:creationId xmlns:p14="http://schemas.microsoft.com/office/powerpoint/2010/main" val="27654945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echa: a la derecha 1">
            <a:extLst>
              <a:ext uri="{FF2B5EF4-FFF2-40B4-BE49-F238E27FC236}">
                <a16:creationId xmlns:a16="http://schemas.microsoft.com/office/drawing/2014/main" id="{7497AC5D-335E-7BD2-DE26-EF6501AC4AA1}"/>
              </a:ext>
            </a:extLst>
          </p:cNvPr>
          <p:cNvSpPr/>
          <p:nvPr/>
        </p:nvSpPr>
        <p:spPr>
          <a:xfrm>
            <a:off x="4408843" y="546533"/>
            <a:ext cx="3194725" cy="12241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200" dirty="0"/>
          </a:p>
        </p:txBody>
      </p:sp>
      <p:sp>
        <p:nvSpPr>
          <p:cNvPr id="3" name="Google Shape;217;g23f978c418c_0_480">
            <a:extLst>
              <a:ext uri="{FF2B5EF4-FFF2-40B4-BE49-F238E27FC236}">
                <a16:creationId xmlns:a16="http://schemas.microsoft.com/office/drawing/2014/main" id="{9B7B684B-C617-0EAD-1694-55CBF49F6AB3}"/>
              </a:ext>
            </a:extLst>
          </p:cNvPr>
          <p:cNvSpPr txBox="1">
            <a:spLocks/>
          </p:cNvSpPr>
          <p:nvPr/>
        </p:nvSpPr>
        <p:spPr>
          <a:xfrm>
            <a:off x="965387" y="546532"/>
            <a:ext cx="2940703" cy="5909064"/>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dirty="0">
                <a:sym typeface="Arial Black"/>
              </a:rPr>
              <a:t>PRUEBA</a:t>
            </a:r>
          </a:p>
        </p:txBody>
      </p:sp>
      <p:sp>
        <p:nvSpPr>
          <p:cNvPr id="4" name="Google Shape;217;g23f978c418c_0_480">
            <a:extLst>
              <a:ext uri="{FF2B5EF4-FFF2-40B4-BE49-F238E27FC236}">
                <a16:creationId xmlns:a16="http://schemas.microsoft.com/office/drawing/2014/main" id="{31699367-98F0-693E-8875-360454832A61}"/>
              </a:ext>
            </a:extLst>
          </p:cNvPr>
          <p:cNvSpPr txBox="1">
            <a:spLocks/>
          </p:cNvSpPr>
          <p:nvPr/>
        </p:nvSpPr>
        <p:spPr>
          <a:xfrm>
            <a:off x="7786281" y="546532"/>
            <a:ext cx="3320162" cy="1224193"/>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b="1" dirty="0">
                <a:latin typeface="Abadi Extra Light" panose="020B0204020104020204" pitchFamily="34" charset="0"/>
              </a:rPr>
              <a:t>PERICIA CONTABLE - FINANCIERO</a:t>
            </a:r>
            <a:endParaRPr lang="es-MX" sz="1800" b="1" dirty="0">
              <a:latin typeface="Abadi Extra Light" panose="020B0204020104020204" pitchFamily="34" charset="0"/>
              <a:sym typeface="Arial Black"/>
            </a:endParaRPr>
          </a:p>
        </p:txBody>
      </p:sp>
      <p:sp>
        <p:nvSpPr>
          <p:cNvPr id="5" name="Flecha: a la derecha 4">
            <a:extLst>
              <a:ext uri="{FF2B5EF4-FFF2-40B4-BE49-F238E27FC236}">
                <a16:creationId xmlns:a16="http://schemas.microsoft.com/office/drawing/2014/main" id="{D2B161FB-C9A7-18A2-D0ED-545ADB91A9B3}"/>
              </a:ext>
            </a:extLst>
          </p:cNvPr>
          <p:cNvSpPr/>
          <p:nvPr/>
        </p:nvSpPr>
        <p:spPr>
          <a:xfrm>
            <a:off x="4408843" y="2080085"/>
            <a:ext cx="3194725" cy="12241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200" dirty="0"/>
          </a:p>
        </p:txBody>
      </p:sp>
      <p:sp>
        <p:nvSpPr>
          <p:cNvPr id="6" name="Flecha: a la derecha 5">
            <a:extLst>
              <a:ext uri="{FF2B5EF4-FFF2-40B4-BE49-F238E27FC236}">
                <a16:creationId xmlns:a16="http://schemas.microsoft.com/office/drawing/2014/main" id="{97902F93-825F-FFF3-D72E-B4ECB018C43D}"/>
              </a:ext>
            </a:extLst>
          </p:cNvPr>
          <p:cNvSpPr/>
          <p:nvPr/>
        </p:nvSpPr>
        <p:spPr>
          <a:xfrm>
            <a:off x="4408843" y="3613637"/>
            <a:ext cx="3194725" cy="12241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200" dirty="0"/>
          </a:p>
        </p:txBody>
      </p:sp>
      <p:sp>
        <p:nvSpPr>
          <p:cNvPr id="7" name="Google Shape;217;g23f978c418c_0_480">
            <a:extLst>
              <a:ext uri="{FF2B5EF4-FFF2-40B4-BE49-F238E27FC236}">
                <a16:creationId xmlns:a16="http://schemas.microsoft.com/office/drawing/2014/main" id="{0AFA0537-2D0D-EF43-7D1F-A063BE4C28BB}"/>
              </a:ext>
            </a:extLst>
          </p:cNvPr>
          <p:cNvSpPr txBox="1">
            <a:spLocks/>
          </p:cNvSpPr>
          <p:nvPr/>
        </p:nvSpPr>
        <p:spPr>
          <a:xfrm>
            <a:off x="7786281" y="2080084"/>
            <a:ext cx="3320162" cy="1224193"/>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b="1" dirty="0">
                <a:latin typeface="Abadi Extra Light" panose="020B0204020104020204" pitchFamily="34" charset="0"/>
              </a:rPr>
              <a:t>INFORMACIÓN REGISTRAL</a:t>
            </a:r>
            <a:endParaRPr lang="es-MX" sz="1800" b="1" dirty="0">
              <a:latin typeface="Abadi Extra Light" panose="020B0204020104020204" pitchFamily="34" charset="0"/>
              <a:sym typeface="Arial Black"/>
            </a:endParaRPr>
          </a:p>
        </p:txBody>
      </p:sp>
      <p:sp>
        <p:nvSpPr>
          <p:cNvPr id="8" name="Google Shape;217;g23f978c418c_0_480">
            <a:extLst>
              <a:ext uri="{FF2B5EF4-FFF2-40B4-BE49-F238E27FC236}">
                <a16:creationId xmlns:a16="http://schemas.microsoft.com/office/drawing/2014/main" id="{5FE9FF0A-4B0D-232E-1E3F-1E21698B6478}"/>
              </a:ext>
            </a:extLst>
          </p:cNvPr>
          <p:cNvSpPr txBox="1">
            <a:spLocks/>
          </p:cNvSpPr>
          <p:nvPr/>
        </p:nvSpPr>
        <p:spPr>
          <a:xfrm>
            <a:off x="7786281" y="3714153"/>
            <a:ext cx="3320162" cy="1224193"/>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b="1" dirty="0">
                <a:latin typeface="Abadi Extra Light" panose="020B0204020104020204" pitchFamily="34" charset="0"/>
              </a:rPr>
              <a:t>INFORMACIÓN DE SUNAT </a:t>
            </a:r>
            <a:endParaRPr lang="es-MX" sz="1800" b="1" dirty="0">
              <a:latin typeface="Abadi Extra Light" panose="020B0204020104020204" pitchFamily="34" charset="0"/>
              <a:sym typeface="Arial Black"/>
            </a:endParaRPr>
          </a:p>
        </p:txBody>
      </p:sp>
      <p:sp>
        <p:nvSpPr>
          <p:cNvPr id="9" name="Flecha: a la derecha 8">
            <a:extLst>
              <a:ext uri="{FF2B5EF4-FFF2-40B4-BE49-F238E27FC236}">
                <a16:creationId xmlns:a16="http://schemas.microsoft.com/office/drawing/2014/main" id="{B6EB97ED-62FD-F1AF-A2CA-AFB49304EBA3}"/>
              </a:ext>
            </a:extLst>
          </p:cNvPr>
          <p:cNvSpPr/>
          <p:nvPr/>
        </p:nvSpPr>
        <p:spPr>
          <a:xfrm>
            <a:off x="4408843" y="5087275"/>
            <a:ext cx="3194725" cy="12241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200" dirty="0"/>
          </a:p>
        </p:txBody>
      </p:sp>
      <p:sp>
        <p:nvSpPr>
          <p:cNvPr id="10" name="Google Shape;217;g23f978c418c_0_480">
            <a:extLst>
              <a:ext uri="{FF2B5EF4-FFF2-40B4-BE49-F238E27FC236}">
                <a16:creationId xmlns:a16="http://schemas.microsoft.com/office/drawing/2014/main" id="{1130F55C-5B51-8A3D-7DBF-080701360B14}"/>
              </a:ext>
            </a:extLst>
          </p:cNvPr>
          <p:cNvSpPr txBox="1">
            <a:spLocks/>
          </p:cNvSpPr>
          <p:nvPr/>
        </p:nvSpPr>
        <p:spPr>
          <a:xfrm>
            <a:off x="7786281" y="5187791"/>
            <a:ext cx="3320162" cy="1224193"/>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b="1" dirty="0">
                <a:latin typeface="Abadi Extra Light" panose="020B0204020104020204" pitchFamily="34" charset="0"/>
              </a:rPr>
              <a:t>DECLARACIÓN DE VENTAS</a:t>
            </a:r>
            <a:endParaRPr lang="es-MX" sz="1800" b="1" dirty="0">
              <a:latin typeface="Abadi Extra Light" panose="020B0204020104020204" pitchFamily="34" charset="0"/>
              <a:sym typeface="Arial Black"/>
            </a:endParaRPr>
          </a:p>
        </p:txBody>
      </p:sp>
    </p:spTree>
    <p:extLst>
      <p:ext uri="{BB962C8B-B14F-4D97-AF65-F5344CB8AC3E}">
        <p14:creationId xmlns:p14="http://schemas.microsoft.com/office/powerpoint/2010/main" val="39075209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73F19AC8-9BA0-D15D-2B76-EA838AE152C8}"/>
              </a:ext>
            </a:extLst>
          </p:cNvPr>
          <p:cNvSpPr txBox="1"/>
          <p:nvPr/>
        </p:nvSpPr>
        <p:spPr>
          <a:xfrm>
            <a:off x="1066800" y="1186934"/>
            <a:ext cx="4160520" cy="5078313"/>
          </a:xfrm>
          <a:prstGeom prst="rect">
            <a:avLst/>
          </a:prstGeom>
          <a:noFill/>
        </p:spPr>
        <p:txBody>
          <a:bodyPr wrap="square">
            <a:spAutoFit/>
          </a:bodyPr>
          <a:lstStyle/>
          <a:p>
            <a:pPr algn="just"/>
            <a:endParaRPr lang="es-PE" dirty="0"/>
          </a:p>
          <a:p>
            <a:pPr algn="just"/>
            <a:r>
              <a:rPr lang="es-PE" b="1" dirty="0"/>
              <a:t>EL AGENTE</a:t>
            </a:r>
          </a:p>
          <a:p>
            <a:pPr algn="just"/>
            <a:endParaRPr lang="es-PE" b="1" dirty="0"/>
          </a:p>
          <a:p>
            <a:pPr algn="just"/>
            <a:r>
              <a:rPr lang="es-PE" b="1" dirty="0"/>
              <a:t>[Acuerdo Plenario 3-2016/CJ-116]</a:t>
            </a:r>
          </a:p>
          <a:p>
            <a:pPr algn="just"/>
            <a:endParaRPr lang="es-PE" dirty="0"/>
          </a:p>
          <a:p>
            <a:pPr algn="just"/>
            <a:r>
              <a:rPr lang="es-MX" dirty="0"/>
              <a:t>Sujeto activo de este delito debe serlo necesariamente un funcionario o servidor público, en cualquiera de las categorías que registra el artículo 425° del CP. Se trata, por tanto, de un típico delito especial propio o funcionarial de infracción de deber. Sobre todo, porque el enriquecimiento ilícito que sanciona la ley se materializa a través de actos sucesivos o simultáneos de abuso de la posición y competencias funcionariales del sujeto activo y que originan para él un mejoramiento patrimonial indebido </a:t>
            </a:r>
            <a:endParaRPr lang="es-PE" dirty="0"/>
          </a:p>
        </p:txBody>
      </p:sp>
      <p:pic>
        <p:nvPicPr>
          <p:cNvPr id="1026" name="Picture 2" descr="Corte Suprema pide a JNJ suspender procedimiento de ratificación de jueces">
            <a:extLst>
              <a:ext uri="{FF2B5EF4-FFF2-40B4-BE49-F238E27FC236}">
                <a16:creationId xmlns:a16="http://schemas.microsoft.com/office/drawing/2014/main" id="{44E2B8EC-8054-B624-FAEA-F9404C2017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79769" y="1561608"/>
            <a:ext cx="6489177" cy="4328964"/>
          </a:xfrm>
          <a:prstGeom prst="rect">
            <a:avLst/>
          </a:prstGeom>
          <a:noFill/>
          <a:extLst>
            <a:ext uri="{909E8E84-426E-40DD-AFC4-6F175D3DCCD1}">
              <a14:hiddenFill xmlns:a14="http://schemas.microsoft.com/office/drawing/2010/main">
                <a:solidFill>
                  <a:srgbClr val="FFFFFF"/>
                </a:solidFill>
              </a14:hiddenFill>
            </a:ext>
          </a:extLst>
        </p:spPr>
      </p:pic>
      <p:sp>
        <p:nvSpPr>
          <p:cNvPr id="4" name="Google Shape;217;g23f978c418c_0_480">
            <a:extLst>
              <a:ext uri="{FF2B5EF4-FFF2-40B4-BE49-F238E27FC236}">
                <a16:creationId xmlns:a16="http://schemas.microsoft.com/office/drawing/2014/main" id="{FA747294-A3EC-2E18-6D90-E1070A771DE6}"/>
              </a:ext>
            </a:extLst>
          </p:cNvPr>
          <p:cNvSpPr txBox="1">
            <a:spLocks/>
          </p:cNvSpPr>
          <p:nvPr/>
        </p:nvSpPr>
        <p:spPr>
          <a:xfrm>
            <a:off x="822960" y="1345186"/>
            <a:ext cx="4512969" cy="5078313"/>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sz="1800" dirty="0">
              <a:sym typeface="Arial Black"/>
            </a:endParaRPr>
          </a:p>
        </p:txBody>
      </p:sp>
    </p:spTree>
    <p:extLst>
      <p:ext uri="{BB962C8B-B14F-4D97-AF65-F5344CB8AC3E}">
        <p14:creationId xmlns:p14="http://schemas.microsoft.com/office/powerpoint/2010/main" val="37390006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FD8FDF2B-FFB1-C61E-EA7B-BC2CB21DBB71}"/>
              </a:ext>
            </a:extLst>
          </p:cNvPr>
          <p:cNvSpPr txBox="1"/>
          <p:nvPr/>
        </p:nvSpPr>
        <p:spPr>
          <a:xfrm>
            <a:off x="266701" y="1551563"/>
            <a:ext cx="4924442" cy="3754874"/>
          </a:xfrm>
          <a:prstGeom prst="rect">
            <a:avLst/>
          </a:prstGeom>
          <a:noFill/>
        </p:spPr>
        <p:txBody>
          <a:bodyPr wrap="square">
            <a:spAutoFit/>
          </a:bodyPr>
          <a:lstStyle/>
          <a:p>
            <a:pPr algn="just"/>
            <a:r>
              <a:rPr lang="es-MX" sz="1400" b="1" dirty="0">
                <a:latin typeface="Arial" panose="020B0604020202020204" pitchFamily="34" charset="0"/>
                <a:cs typeface="Arial" panose="020B0604020202020204" pitchFamily="34" charset="0"/>
              </a:rPr>
              <a:t>LA CARGA DE LA PRUEBA </a:t>
            </a:r>
          </a:p>
          <a:p>
            <a:pPr algn="just"/>
            <a:endParaRPr lang="es-MX" sz="1400" b="1" dirty="0">
              <a:latin typeface="Arial" panose="020B0604020202020204" pitchFamily="34" charset="0"/>
              <a:cs typeface="Arial" panose="020B0604020202020204" pitchFamily="34" charset="0"/>
            </a:endParaRPr>
          </a:p>
          <a:p>
            <a:pPr algn="just"/>
            <a:r>
              <a:rPr lang="es-MX" sz="1400" b="1" dirty="0">
                <a:latin typeface="Arial" panose="020B0604020202020204" pitchFamily="34" charset="0"/>
                <a:cs typeface="Arial" panose="020B0604020202020204" pitchFamily="34" charset="0"/>
              </a:rPr>
              <a:t>[Casación 2097-2019, Lima]</a:t>
            </a:r>
          </a:p>
          <a:p>
            <a:pPr algn="just"/>
            <a:endParaRPr lang="es-MX" sz="1400" dirty="0">
              <a:latin typeface="Arial" panose="020B0604020202020204" pitchFamily="34" charset="0"/>
              <a:cs typeface="Arial" panose="020B0604020202020204" pitchFamily="34" charset="0"/>
            </a:endParaRPr>
          </a:p>
          <a:p>
            <a:pPr algn="just"/>
            <a:r>
              <a:rPr lang="es-MX" sz="1400" dirty="0">
                <a:latin typeface="Arial" panose="020B0604020202020204" pitchFamily="34" charset="0"/>
                <a:cs typeface="Arial" panose="020B0604020202020204" pitchFamily="34" charset="0"/>
              </a:rPr>
              <a:t>(…) resulta bastante elocuente en cuanto al establecer la obligatoriedad del agente por justificar razonablemente su incremento del patrimonio obtenido durante el ejercicio de sus funciones públicas.</a:t>
            </a:r>
          </a:p>
          <a:p>
            <a:pPr algn="just"/>
            <a:endParaRPr lang="es-MX" sz="1400" dirty="0">
              <a:latin typeface="Arial" panose="020B0604020202020204" pitchFamily="34" charset="0"/>
              <a:cs typeface="Arial" panose="020B0604020202020204" pitchFamily="34" charset="0"/>
            </a:endParaRPr>
          </a:p>
          <a:p>
            <a:pPr algn="just"/>
            <a:r>
              <a:rPr lang="es-MX" sz="1400" dirty="0">
                <a:latin typeface="Arial" panose="020B0604020202020204" pitchFamily="34" charset="0"/>
                <a:cs typeface="Arial" panose="020B0604020202020204" pitchFamily="34" charset="0"/>
              </a:rPr>
              <a:t>En donde la carga de probar, está circunscrita a demostrar la existencia del incremento patrimonial de un funcionario público, cuando son muy superiores a las que regularmente hubiera podido alcanzar como resultado de sus ingresos legítimos; y es a partir de ese instante en que se invierte la carga de la prueba, correspondiendo al funcionario el deber de acreditar que ese incremento desmesurado, ha tenido una causa justificada lícita.</a:t>
            </a:r>
          </a:p>
        </p:txBody>
      </p:sp>
      <p:pic>
        <p:nvPicPr>
          <p:cNvPr id="2050" name="Picture 2" descr="Corte Suprema pide a JNJ suspender procedimiento de ratificación de jueces">
            <a:extLst>
              <a:ext uri="{FF2B5EF4-FFF2-40B4-BE49-F238E27FC236}">
                <a16:creationId xmlns:a16="http://schemas.microsoft.com/office/drawing/2014/main" id="{3E109A13-3F85-DEBF-5150-2459B53682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3562" y="1151304"/>
            <a:ext cx="6543657" cy="4365308"/>
          </a:xfrm>
          <a:prstGeom prst="rect">
            <a:avLst/>
          </a:prstGeom>
          <a:noFill/>
          <a:extLst>
            <a:ext uri="{909E8E84-426E-40DD-AFC4-6F175D3DCCD1}">
              <a14:hiddenFill xmlns:a14="http://schemas.microsoft.com/office/drawing/2010/main">
                <a:solidFill>
                  <a:srgbClr val="FFFFFF"/>
                </a:solidFill>
              </a14:hiddenFill>
            </a:ext>
          </a:extLst>
        </p:spPr>
      </p:pic>
      <p:sp>
        <p:nvSpPr>
          <p:cNvPr id="4" name="Google Shape;217;g23f978c418c_0_480">
            <a:extLst>
              <a:ext uri="{FF2B5EF4-FFF2-40B4-BE49-F238E27FC236}">
                <a16:creationId xmlns:a16="http://schemas.microsoft.com/office/drawing/2014/main" id="{8B2341ED-705A-9862-3CFA-E5C29EC7D3F5}"/>
              </a:ext>
            </a:extLst>
          </p:cNvPr>
          <p:cNvSpPr txBox="1">
            <a:spLocks/>
          </p:cNvSpPr>
          <p:nvPr/>
        </p:nvSpPr>
        <p:spPr>
          <a:xfrm>
            <a:off x="144781" y="1151305"/>
            <a:ext cx="5214297" cy="4365308"/>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sz="1800" dirty="0">
              <a:sym typeface="Arial Black"/>
            </a:endParaRPr>
          </a:p>
        </p:txBody>
      </p:sp>
    </p:spTree>
    <p:extLst>
      <p:ext uri="{BB962C8B-B14F-4D97-AF65-F5344CB8AC3E}">
        <p14:creationId xmlns:p14="http://schemas.microsoft.com/office/powerpoint/2010/main" val="37698565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D2DB3927-FB95-2C2C-38E4-8642474299F3}"/>
              </a:ext>
            </a:extLst>
          </p:cNvPr>
          <p:cNvSpPr txBox="1"/>
          <p:nvPr/>
        </p:nvSpPr>
        <p:spPr>
          <a:xfrm>
            <a:off x="213360" y="1336119"/>
            <a:ext cx="6096000" cy="3693319"/>
          </a:xfrm>
          <a:prstGeom prst="rect">
            <a:avLst/>
          </a:prstGeom>
          <a:noFill/>
        </p:spPr>
        <p:txBody>
          <a:bodyPr wrap="square">
            <a:spAutoFit/>
          </a:bodyPr>
          <a:lstStyle/>
          <a:p>
            <a:pPr algn="just"/>
            <a:r>
              <a:rPr lang="es-MX" sz="1400" b="1" dirty="0">
                <a:latin typeface="Arial" panose="020B0604020202020204" pitchFamily="34" charset="0"/>
                <a:cs typeface="Arial" panose="020B0604020202020204" pitchFamily="34" charset="0"/>
              </a:rPr>
              <a:t>PERICIA CONTABLE </a:t>
            </a:r>
          </a:p>
          <a:p>
            <a:pPr algn="just"/>
            <a:endParaRPr lang="es-MX" sz="1300" b="1" dirty="0">
              <a:latin typeface="Arial" panose="020B0604020202020204" pitchFamily="34" charset="0"/>
              <a:cs typeface="Arial" panose="020B0604020202020204" pitchFamily="34" charset="0"/>
            </a:endParaRPr>
          </a:p>
          <a:p>
            <a:pPr algn="just"/>
            <a:r>
              <a:rPr lang="es-MX" sz="1300" b="1" dirty="0">
                <a:latin typeface="Arial" panose="020B0604020202020204" pitchFamily="34" charset="0"/>
                <a:cs typeface="Arial" panose="020B0604020202020204" pitchFamily="34" charset="0"/>
              </a:rPr>
              <a:t>[RN 4923-2007, Arequipa]</a:t>
            </a:r>
          </a:p>
          <a:p>
            <a:pPr algn="just"/>
            <a:endParaRPr lang="es-MX" sz="1300" dirty="0">
              <a:latin typeface="Arial" panose="020B0604020202020204" pitchFamily="34" charset="0"/>
              <a:cs typeface="Arial" panose="020B0604020202020204" pitchFamily="34" charset="0"/>
            </a:endParaRPr>
          </a:p>
          <a:p>
            <a:pPr algn="just"/>
            <a:r>
              <a:rPr lang="es-MX" sz="1300" dirty="0">
                <a:latin typeface="Arial" panose="020B0604020202020204" pitchFamily="34" charset="0"/>
                <a:cs typeface="Arial" panose="020B0604020202020204" pitchFamily="34" charset="0"/>
              </a:rPr>
              <a:t>(…) la pericia contable con el objeto de determinar el desbalance o desmedro económico sufrido por la entidad perjudicada”; también es, que como se ha referido anteriormente, para efectos del esclarecimiento de los hechos materia de la presente investigación, resulta necesario la pericia contable con el objeto de determinar el desbalance o desmedro económico sufrido por la entidad perjudicada” también es, que como se ha referido anteriormente, para efectos del esclarecimiento de los hechos materia de la presente investigación; resulta necesario la pericia contable respecto al patrimonio de los encausados; conforme también se preciso en el dictamen del Fiscal Supremo en lo Penal, obrante a fojas dos mil ciento ochenta y uno, al indicarse que “(…) el perjuicio económico  concreta a la agraviada , resulta irrelevante para la acreditación del delito, pues la acción típica se centra en el incremento patrimonial ilícito no justificado”; siendo ello así, resulta aplicable al presente caso, el articulo doscientos noventa y ocho del Código de Procedimientos Penales.</a:t>
            </a:r>
          </a:p>
        </p:txBody>
      </p:sp>
      <p:pic>
        <p:nvPicPr>
          <p:cNvPr id="4" name="Picture 2" descr="Corte Suprema pide a JNJ suspender procedimiento de ratificación de jueces">
            <a:extLst>
              <a:ext uri="{FF2B5EF4-FFF2-40B4-BE49-F238E27FC236}">
                <a16:creationId xmlns:a16="http://schemas.microsoft.com/office/drawing/2014/main" id="{10CED2FE-7F94-6901-E31C-6955DB4754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5457" y="1514645"/>
            <a:ext cx="5233183" cy="3491084"/>
          </a:xfrm>
          <a:prstGeom prst="rect">
            <a:avLst/>
          </a:prstGeom>
          <a:noFill/>
          <a:extLst>
            <a:ext uri="{909E8E84-426E-40DD-AFC4-6F175D3DCCD1}">
              <a14:hiddenFill xmlns:a14="http://schemas.microsoft.com/office/drawing/2010/main">
                <a:solidFill>
                  <a:srgbClr val="FFFFFF"/>
                </a:solidFill>
              </a14:hiddenFill>
            </a:ext>
          </a:extLst>
        </p:spPr>
      </p:pic>
      <p:sp>
        <p:nvSpPr>
          <p:cNvPr id="5" name="Google Shape;217;g23f978c418c_0_480">
            <a:extLst>
              <a:ext uri="{FF2B5EF4-FFF2-40B4-BE49-F238E27FC236}">
                <a16:creationId xmlns:a16="http://schemas.microsoft.com/office/drawing/2014/main" id="{81D9D33E-4C63-C7A8-3894-AAACE2B212CB}"/>
              </a:ext>
            </a:extLst>
          </p:cNvPr>
          <p:cNvSpPr txBox="1">
            <a:spLocks/>
          </p:cNvSpPr>
          <p:nvPr/>
        </p:nvSpPr>
        <p:spPr>
          <a:xfrm>
            <a:off x="98483" y="1180617"/>
            <a:ext cx="6394915" cy="4139225"/>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sz="1800" dirty="0">
              <a:sym typeface="Arial Black"/>
            </a:endParaRPr>
          </a:p>
        </p:txBody>
      </p:sp>
    </p:spTree>
    <p:extLst>
      <p:ext uri="{BB962C8B-B14F-4D97-AF65-F5344CB8AC3E}">
        <p14:creationId xmlns:p14="http://schemas.microsoft.com/office/powerpoint/2010/main" val="9799073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22CE8047-9532-35AD-8341-A8EED11411CC}"/>
              </a:ext>
            </a:extLst>
          </p:cNvPr>
          <p:cNvSpPr txBox="1"/>
          <p:nvPr/>
        </p:nvSpPr>
        <p:spPr>
          <a:xfrm>
            <a:off x="384859" y="1547322"/>
            <a:ext cx="6094070" cy="3539430"/>
          </a:xfrm>
          <a:prstGeom prst="rect">
            <a:avLst/>
          </a:prstGeom>
          <a:noFill/>
        </p:spPr>
        <p:txBody>
          <a:bodyPr wrap="square">
            <a:spAutoFit/>
          </a:bodyPr>
          <a:lstStyle/>
          <a:p>
            <a:pPr algn="just"/>
            <a:r>
              <a:rPr lang="es-PE" sz="1600" b="1" dirty="0"/>
              <a:t>INCREMENTO PATRIMONIAL DEL AGENTE</a:t>
            </a:r>
          </a:p>
          <a:p>
            <a:pPr algn="just"/>
            <a:endParaRPr lang="es-PE" sz="1600" b="1" dirty="0"/>
          </a:p>
          <a:p>
            <a:pPr algn="just"/>
            <a:r>
              <a:rPr lang="es-PE" sz="1600" b="1" dirty="0"/>
              <a:t>[RN 5318-2006, JUNIN]</a:t>
            </a:r>
          </a:p>
          <a:p>
            <a:pPr algn="just"/>
            <a:endParaRPr lang="es-MX" sz="1600" dirty="0"/>
          </a:p>
          <a:p>
            <a:pPr algn="just"/>
            <a:r>
              <a:rPr lang="es-MX" sz="1600" dirty="0"/>
              <a:t>Que, del mismo modo, el delito de enriquecimiento ilícito previsto en el articulo cuatrocientos uno del CP sanciona al funcionario o servidor publico que, por razón de su cargo, incrementa su patrimonio en forma indebida -enriquece ilícitamente-; que este ilícito penal no requiere que el incremento del patrimonio del agente debe provenir necesariamente de fondos del Estado que los administra o maneja o si el mismo es producto de dinero que recibe de particulares en procura de un beneficio, pues basta para que se configure que el funcionario o servidor público incremente su patrimonio ilegalmente por razón de su cargo. </a:t>
            </a:r>
            <a:endParaRPr lang="es-PE" sz="1600" dirty="0"/>
          </a:p>
        </p:txBody>
      </p:sp>
      <p:pic>
        <p:nvPicPr>
          <p:cNvPr id="4" name="Picture 2" descr="Corte Suprema pide a JNJ suspender procedimiento de ratificación de jueces">
            <a:extLst>
              <a:ext uri="{FF2B5EF4-FFF2-40B4-BE49-F238E27FC236}">
                <a16:creationId xmlns:a16="http://schemas.microsoft.com/office/drawing/2014/main" id="{7195ED49-BB5D-ED36-8842-B0FA9CB864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98848" y="1595668"/>
            <a:ext cx="5233183" cy="3491084"/>
          </a:xfrm>
          <a:prstGeom prst="rect">
            <a:avLst/>
          </a:prstGeom>
          <a:noFill/>
          <a:extLst>
            <a:ext uri="{909E8E84-426E-40DD-AFC4-6F175D3DCCD1}">
              <a14:hiddenFill xmlns:a14="http://schemas.microsoft.com/office/drawing/2010/main">
                <a:solidFill>
                  <a:srgbClr val="FFFFFF"/>
                </a:solidFill>
              </a14:hiddenFill>
            </a:ext>
          </a:extLst>
        </p:spPr>
      </p:pic>
      <p:sp>
        <p:nvSpPr>
          <p:cNvPr id="5" name="Google Shape;217;g23f978c418c_0_480">
            <a:extLst>
              <a:ext uri="{FF2B5EF4-FFF2-40B4-BE49-F238E27FC236}">
                <a16:creationId xmlns:a16="http://schemas.microsoft.com/office/drawing/2014/main" id="{A347AB32-E228-EBF0-7CDD-543AF48C71B2}"/>
              </a:ext>
            </a:extLst>
          </p:cNvPr>
          <p:cNvSpPr txBox="1">
            <a:spLocks/>
          </p:cNvSpPr>
          <p:nvPr/>
        </p:nvSpPr>
        <p:spPr>
          <a:xfrm>
            <a:off x="144781" y="1151305"/>
            <a:ext cx="6441214" cy="4365308"/>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sz="1800" dirty="0">
              <a:sym typeface="Arial Black"/>
            </a:endParaRPr>
          </a:p>
        </p:txBody>
      </p:sp>
    </p:spTree>
    <p:extLst>
      <p:ext uri="{BB962C8B-B14F-4D97-AF65-F5344CB8AC3E}">
        <p14:creationId xmlns:p14="http://schemas.microsoft.com/office/powerpoint/2010/main" val="36678146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C4794F8-13C3-DA75-6A1A-4437A345C1C6}"/>
              </a:ext>
            </a:extLst>
          </p:cNvPr>
          <p:cNvSpPr txBox="1"/>
          <p:nvPr/>
        </p:nvSpPr>
        <p:spPr>
          <a:xfrm>
            <a:off x="259969" y="1720840"/>
            <a:ext cx="6094070" cy="3416320"/>
          </a:xfrm>
          <a:prstGeom prst="rect">
            <a:avLst/>
          </a:prstGeom>
          <a:noFill/>
        </p:spPr>
        <p:txBody>
          <a:bodyPr wrap="square">
            <a:spAutoFit/>
          </a:bodyPr>
          <a:lstStyle/>
          <a:p>
            <a:pPr algn="just"/>
            <a:r>
              <a:rPr lang="es-MX" sz="1200" dirty="0"/>
              <a:t>Sumilla: A. El enriquecimiento ilícito es un delito de abuso funcional por parte del sujeto cualificado —el funcionario o servidor público—. No es un delito de no justificación razonable del incremento patrimonial, por parte del sujeto activo.</a:t>
            </a:r>
          </a:p>
          <a:p>
            <a:pPr algn="just"/>
            <a:r>
              <a:rPr lang="es-MX" sz="1200" dirty="0"/>
              <a:t>B. Bajo ningún concepto es de asumir que exista una inversión de la carga de la prueba, por la concurrencia eventual de un indicio de falsa justificación. Tal interpretación vulneraría la presunción de inocencia; excluiría inconstitucionalmente al Ministerio Público de su obligación de probar la imputación, y restringiría el derecho del acusado a guardar silencio frente a la acusación formulada en su contra.</a:t>
            </a:r>
          </a:p>
          <a:p>
            <a:pPr algn="just"/>
            <a:r>
              <a:rPr lang="es-MX" sz="1200" dirty="0">
                <a:highlight>
                  <a:srgbClr val="FFFF00"/>
                </a:highlight>
              </a:rPr>
              <a:t>C. El delito de enriquecimiento ilícito se consuma con el abuso de la posición funcional por parte del sujeto activo, evidenciado en actos concretos que generan como resultado un incremento patrimonial ilícito.</a:t>
            </a:r>
          </a:p>
          <a:p>
            <a:pPr algn="just"/>
            <a:r>
              <a:rPr lang="es-MX" sz="1200" dirty="0"/>
              <a:t>D. En este contexto, no es admisible la denominada complicidad post consumativa, ni siquiera mediando acuerdo previo, pues los actos de auxilio o asistencia, conforme al artículo 25 del CP, deben contribuir a la realización del hecho punible.</a:t>
            </a:r>
          </a:p>
          <a:p>
            <a:pPr algn="just"/>
            <a:r>
              <a:rPr lang="es-MX" sz="1200" dirty="0"/>
              <a:t>E. Los actos realizados por terceros de uso, conversión, ocultamiento del producto del incremento patrimonial obtenido por el sujeto activo, son actos de agotamiento de este delito y pueden eventualmente ser sancionados autónomamente como delitos de encubrimiento real o lavado de activos.</a:t>
            </a:r>
          </a:p>
        </p:txBody>
      </p:sp>
      <p:pic>
        <p:nvPicPr>
          <p:cNvPr id="4" name="Picture 2" descr="Corte Suprema pide a JNJ suspender procedimiento de ratificación de jueces">
            <a:extLst>
              <a:ext uri="{FF2B5EF4-FFF2-40B4-BE49-F238E27FC236}">
                <a16:creationId xmlns:a16="http://schemas.microsoft.com/office/drawing/2014/main" id="{208ACB15-5615-7E3C-A6CD-7368F9321A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5092" y="1595668"/>
            <a:ext cx="5121111" cy="3416320"/>
          </a:xfrm>
          <a:prstGeom prst="rect">
            <a:avLst/>
          </a:prstGeom>
          <a:noFill/>
          <a:extLst>
            <a:ext uri="{909E8E84-426E-40DD-AFC4-6F175D3DCCD1}">
              <a14:hiddenFill xmlns:a14="http://schemas.microsoft.com/office/drawing/2010/main">
                <a:solidFill>
                  <a:srgbClr val="FFFFFF"/>
                </a:solidFill>
              </a14:hiddenFill>
            </a:ext>
          </a:extLst>
        </p:spPr>
      </p:pic>
      <p:sp>
        <p:nvSpPr>
          <p:cNvPr id="5" name="Google Shape;217;g23f978c418c_0_480">
            <a:extLst>
              <a:ext uri="{FF2B5EF4-FFF2-40B4-BE49-F238E27FC236}">
                <a16:creationId xmlns:a16="http://schemas.microsoft.com/office/drawing/2014/main" id="{EE6B39D9-FB4F-B486-2195-2777177FC3F4}"/>
              </a:ext>
            </a:extLst>
          </p:cNvPr>
          <p:cNvSpPr txBox="1">
            <a:spLocks/>
          </p:cNvSpPr>
          <p:nvPr/>
        </p:nvSpPr>
        <p:spPr>
          <a:xfrm>
            <a:off x="144781" y="1151305"/>
            <a:ext cx="6487513" cy="4365308"/>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sz="1800" dirty="0">
              <a:sym typeface="Arial Black"/>
            </a:endParaRPr>
          </a:p>
        </p:txBody>
      </p:sp>
    </p:spTree>
    <p:extLst>
      <p:ext uri="{BB962C8B-B14F-4D97-AF65-F5344CB8AC3E}">
        <p14:creationId xmlns:p14="http://schemas.microsoft.com/office/powerpoint/2010/main" val="11362314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a:extLst>
              <a:ext uri="{FF2B5EF4-FFF2-40B4-BE49-F238E27FC236}">
                <a16:creationId xmlns:a16="http://schemas.microsoft.com/office/drawing/2014/main" id="{41601D08-3C85-D2E5-EE7C-AB536FA217AD}"/>
              </a:ext>
            </a:extLst>
          </p:cNvPr>
          <p:cNvSpPr txBox="1">
            <a:spLocks/>
          </p:cNvSpPr>
          <p:nvPr/>
        </p:nvSpPr>
        <p:spPr>
          <a:xfrm>
            <a:off x="2795111" y="1531607"/>
            <a:ext cx="6650700" cy="28860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6200" indent="0" algn="just">
              <a:buFont typeface="Arial" panose="020B0604020202020204" pitchFamily="34" charset="0"/>
              <a:buNone/>
            </a:pPr>
            <a:r>
              <a:rPr lang="es-MX" sz="1600"/>
              <a:t>. </a:t>
            </a:r>
          </a:p>
          <a:p>
            <a:pPr marL="76200" indent="0">
              <a:buFont typeface="Arial" panose="020B0604020202020204" pitchFamily="34" charset="0"/>
              <a:buNone/>
            </a:pPr>
            <a:endParaRPr lang="es-PE" dirty="0"/>
          </a:p>
        </p:txBody>
      </p:sp>
      <p:sp>
        <p:nvSpPr>
          <p:cNvPr id="7" name="Google Shape;217;g23f978c418c_0_480">
            <a:extLst>
              <a:ext uri="{FF2B5EF4-FFF2-40B4-BE49-F238E27FC236}">
                <a16:creationId xmlns:a16="http://schemas.microsoft.com/office/drawing/2014/main" id="{BA829B20-0154-C9F2-7925-4441E92163A0}"/>
              </a:ext>
            </a:extLst>
          </p:cNvPr>
          <p:cNvSpPr txBox="1">
            <a:spLocks/>
          </p:cNvSpPr>
          <p:nvPr/>
        </p:nvSpPr>
        <p:spPr>
          <a:xfrm>
            <a:off x="2795111" y="2513913"/>
            <a:ext cx="7187454" cy="1903694"/>
          </a:xfrm>
          <a:prstGeom prst="roundRect">
            <a:avLst>
              <a:gd name="adj" fmla="val 16667"/>
            </a:avLst>
          </a:prstGeom>
          <a:noFill/>
          <a:ln w="28575" cap="flat" cmpd="sng">
            <a:solidFill>
              <a:schemeClr val="accent6"/>
            </a:solidFill>
            <a:prstDash val="solid"/>
            <a:round/>
            <a:headEnd type="none" w="sm" len="sm"/>
            <a:tailEnd type="none" w="sm" len="sm"/>
          </a:ln>
        </p:spPr>
        <p:txBody>
          <a:bodyPr spcFirstLastPara="1" wrap="square" lIns="91425" tIns="45700" rIns="91425" bIns="45700" anchor="ctr" anchorCtr="0">
            <a:normAutofit fontScale="97500"/>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2600"/>
              <a:buFont typeface="Barlow SemiBold"/>
              <a:buNone/>
              <a:defRPr sz="2600" b="0" i="0" u="none" strike="noStrike" cap="none">
                <a:solidFill>
                  <a:schemeClr val="lt1"/>
                </a:solidFill>
                <a:latin typeface="Barlow SemiBold"/>
                <a:ea typeface="Barlow SemiBold"/>
                <a:cs typeface="Barlow SemiBold"/>
                <a:sym typeface="Barlow SemiBold"/>
              </a:defRPr>
            </a:lvl1pPr>
            <a:lvl2pPr marR="0" lvl="1" algn="l" rtl="0">
              <a:lnSpc>
                <a:spcPct val="90000"/>
              </a:lnSpc>
              <a:spcBef>
                <a:spcPts val="0"/>
              </a:spcBef>
              <a:spcAft>
                <a:spcPts val="0"/>
              </a:spcAft>
              <a:buClr>
                <a:schemeClr val="lt1"/>
              </a:buClr>
              <a:buSzPts val="2600"/>
              <a:buFont typeface="Barlow SemiBold"/>
              <a:buNone/>
              <a:defRPr sz="2600" b="0" i="0" u="none" strike="noStrike" cap="none">
                <a:solidFill>
                  <a:schemeClr val="lt1"/>
                </a:solidFill>
                <a:latin typeface="Barlow SemiBold"/>
                <a:ea typeface="Barlow SemiBold"/>
                <a:cs typeface="Barlow SemiBold"/>
                <a:sym typeface="Barlow SemiBold"/>
              </a:defRPr>
            </a:lvl2pPr>
            <a:lvl3pPr marR="0" lvl="2" algn="l" rtl="0">
              <a:lnSpc>
                <a:spcPct val="90000"/>
              </a:lnSpc>
              <a:spcBef>
                <a:spcPts val="0"/>
              </a:spcBef>
              <a:spcAft>
                <a:spcPts val="0"/>
              </a:spcAft>
              <a:buClr>
                <a:schemeClr val="lt1"/>
              </a:buClr>
              <a:buSzPts val="2600"/>
              <a:buFont typeface="Barlow SemiBold"/>
              <a:buNone/>
              <a:defRPr sz="2600" b="0" i="0" u="none" strike="noStrike" cap="none">
                <a:solidFill>
                  <a:schemeClr val="lt1"/>
                </a:solidFill>
                <a:latin typeface="Barlow SemiBold"/>
                <a:ea typeface="Barlow SemiBold"/>
                <a:cs typeface="Barlow SemiBold"/>
                <a:sym typeface="Barlow SemiBold"/>
              </a:defRPr>
            </a:lvl3pPr>
            <a:lvl4pPr marR="0" lvl="3" algn="l" rtl="0">
              <a:lnSpc>
                <a:spcPct val="90000"/>
              </a:lnSpc>
              <a:spcBef>
                <a:spcPts val="0"/>
              </a:spcBef>
              <a:spcAft>
                <a:spcPts val="0"/>
              </a:spcAft>
              <a:buClr>
                <a:schemeClr val="lt1"/>
              </a:buClr>
              <a:buSzPts val="2600"/>
              <a:buFont typeface="Barlow SemiBold"/>
              <a:buNone/>
              <a:defRPr sz="2600" b="0" i="0" u="none" strike="noStrike" cap="none">
                <a:solidFill>
                  <a:schemeClr val="lt1"/>
                </a:solidFill>
                <a:latin typeface="Barlow SemiBold"/>
                <a:ea typeface="Barlow SemiBold"/>
                <a:cs typeface="Barlow SemiBold"/>
                <a:sym typeface="Barlow SemiBold"/>
              </a:defRPr>
            </a:lvl4pPr>
            <a:lvl5pPr marR="0" lvl="4" algn="l" rtl="0">
              <a:lnSpc>
                <a:spcPct val="90000"/>
              </a:lnSpc>
              <a:spcBef>
                <a:spcPts val="0"/>
              </a:spcBef>
              <a:spcAft>
                <a:spcPts val="0"/>
              </a:spcAft>
              <a:buClr>
                <a:schemeClr val="lt1"/>
              </a:buClr>
              <a:buSzPts val="2600"/>
              <a:buFont typeface="Barlow SemiBold"/>
              <a:buNone/>
              <a:defRPr sz="2600" b="0" i="0" u="none" strike="noStrike" cap="none">
                <a:solidFill>
                  <a:schemeClr val="lt1"/>
                </a:solidFill>
                <a:latin typeface="Barlow SemiBold"/>
                <a:ea typeface="Barlow SemiBold"/>
                <a:cs typeface="Barlow SemiBold"/>
                <a:sym typeface="Barlow SemiBold"/>
              </a:defRPr>
            </a:lvl5pPr>
            <a:lvl6pPr marR="0" lvl="5" algn="l" rtl="0">
              <a:lnSpc>
                <a:spcPct val="90000"/>
              </a:lnSpc>
              <a:spcBef>
                <a:spcPts val="0"/>
              </a:spcBef>
              <a:spcAft>
                <a:spcPts val="0"/>
              </a:spcAft>
              <a:buClr>
                <a:schemeClr val="lt1"/>
              </a:buClr>
              <a:buSzPts val="2600"/>
              <a:buFont typeface="Barlow SemiBold"/>
              <a:buNone/>
              <a:defRPr sz="2600" b="0" i="0" u="none" strike="noStrike" cap="none">
                <a:solidFill>
                  <a:schemeClr val="lt1"/>
                </a:solidFill>
                <a:latin typeface="Barlow SemiBold"/>
                <a:ea typeface="Barlow SemiBold"/>
                <a:cs typeface="Barlow SemiBold"/>
                <a:sym typeface="Barlow SemiBold"/>
              </a:defRPr>
            </a:lvl6pPr>
            <a:lvl7pPr marR="0" lvl="6" algn="l" rtl="0">
              <a:lnSpc>
                <a:spcPct val="90000"/>
              </a:lnSpc>
              <a:spcBef>
                <a:spcPts val="0"/>
              </a:spcBef>
              <a:spcAft>
                <a:spcPts val="0"/>
              </a:spcAft>
              <a:buClr>
                <a:schemeClr val="lt1"/>
              </a:buClr>
              <a:buSzPts val="2600"/>
              <a:buFont typeface="Barlow SemiBold"/>
              <a:buNone/>
              <a:defRPr sz="2600" b="0" i="0" u="none" strike="noStrike" cap="none">
                <a:solidFill>
                  <a:schemeClr val="lt1"/>
                </a:solidFill>
                <a:latin typeface="Barlow SemiBold"/>
                <a:ea typeface="Barlow SemiBold"/>
                <a:cs typeface="Barlow SemiBold"/>
                <a:sym typeface="Barlow SemiBold"/>
              </a:defRPr>
            </a:lvl7pPr>
            <a:lvl8pPr marR="0" lvl="7" algn="l" rtl="0">
              <a:lnSpc>
                <a:spcPct val="90000"/>
              </a:lnSpc>
              <a:spcBef>
                <a:spcPts val="0"/>
              </a:spcBef>
              <a:spcAft>
                <a:spcPts val="0"/>
              </a:spcAft>
              <a:buClr>
                <a:schemeClr val="lt1"/>
              </a:buClr>
              <a:buSzPts val="2600"/>
              <a:buFont typeface="Barlow SemiBold"/>
              <a:buNone/>
              <a:defRPr sz="2600" b="0" i="0" u="none" strike="noStrike" cap="none">
                <a:solidFill>
                  <a:schemeClr val="lt1"/>
                </a:solidFill>
                <a:latin typeface="Barlow SemiBold"/>
                <a:ea typeface="Barlow SemiBold"/>
                <a:cs typeface="Barlow SemiBold"/>
                <a:sym typeface="Barlow SemiBold"/>
              </a:defRPr>
            </a:lvl8pPr>
            <a:lvl9pPr marR="0" lvl="8" algn="l" rtl="0">
              <a:lnSpc>
                <a:spcPct val="90000"/>
              </a:lnSpc>
              <a:spcBef>
                <a:spcPts val="0"/>
              </a:spcBef>
              <a:spcAft>
                <a:spcPts val="0"/>
              </a:spcAft>
              <a:buClr>
                <a:schemeClr val="lt1"/>
              </a:buClr>
              <a:buSzPts val="2600"/>
              <a:buFont typeface="Barlow SemiBold"/>
              <a:buNone/>
              <a:defRPr sz="2600" b="0" i="0" u="none" strike="noStrike" cap="none">
                <a:solidFill>
                  <a:schemeClr val="lt1"/>
                </a:solidFill>
                <a:latin typeface="Barlow SemiBold"/>
                <a:ea typeface="Barlow SemiBold"/>
                <a:cs typeface="Barlow SemiBold"/>
                <a:sym typeface="Barlow SemiBold"/>
              </a:defRPr>
            </a:lvl9pPr>
          </a:lstStyle>
          <a:p>
            <a:pPr algn="ctr">
              <a:buClr>
                <a:schemeClr val="dk1"/>
              </a:buClr>
              <a:buSzPts val="3888"/>
              <a:buFont typeface="Arial Black"/>
              <a:buNone/>
            </a:pPr>
            <a:r>
              <a:rPr lang="es-MX" sz="2400" dirty="0">
                <a:solidFill>
                  <a:schemeClr val="tx1"/>
                </a:solidFill>
                <a:latin typeface="+mj-lt"/>
              </a:rPr>
              <a:t>GRACIAS</a:t>
            </a:r>
            <a:endParaRPr lang="es-MX" sz="2400" dirty="0">
              <a:latin typeface="Arial Black" panose="020B0A04020102020204" pitchFamily="34" charset="0"/>
              <a:ea typeface="Arial Black"/>
              <a:cs typeface="Arial Black"/>
              <a:sym typeface="Arial Black"/>
            </a:endParaRPr>
          </a:p>
        </p:txBody>
      </p:sp>
    </p:spTree>
    <p:extLst>
      <p:ext uri="{BB962C8B-B14F-4D97-AF65-F5344CB8AC3E}">
        <p14:creationId xmlns:p14="http://schemas.microsoft.com/office/powerpoint/2010/main" val="2030598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17;g23f978c418c_0_480">
            <a:extLst>
              <a:ext uri="{FF2B5EF4-FFF2-40B4-BE49-F238E27FC236}">
                <a16:creationId xmlns:a16="http://schemas.microsoft.com/office/drawing/2014/main" id="{81491801-49AA-446C-272C-5D852C965A50}"/>
              </a:ext>
            </a:extLst>
          </p:cNvPr>
          <p:cNvSpPr txBox="1">
            <a:spLocks/>
          </p:cNvSpPr>
          <p:nvPr/>
        </p:nvSpPr>
        <p:spPr>
          <a:xfrm>
            <a:off x="7789318" y="2627969"/>
            <a:ext cx="3116924" cy="1145085"/>
          </a:xfrm>
          <a:prstGeom prst="roundRect">
            <a:avLst>
              <a:gd name="adj" fmla="val 16667"/>
            </a:avLst>
          </a:prstGeom>
          <a:no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rmAutofit fontScale="3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buClr>
                <a:schemeClr val="dk1"/>
              </a:buClr>
              <a:buSzPts val="3888"/>
            </a:pPr>
            <a:br>
              <a:rPr lang="es-MX" sz="1800" dirty="0">
                <a:latin typeface="Arial Black" panose="020B0A04020102020204" pitchFamily="34" charset="0"/>
              </a:rPr>
            </a:br>
            <a:br>
              <a:rPr lang="es-MX" sz="1800" dirty="0">
                <a:latin typeface="Arial Black" panose="020B0A04020102020204" pitchFamily="34" charset="0"/>
              </a:rPr>
            </a:br>
            <a:endParaRPr lang="es-MX" sz="1800" dirty="0">
              <a:latin typeface="Arial Black" panose="020B0A04020102020204" pitchFamily="34" charset="0"/>
            </a:endParaRPr>
          </a:p>
          <a:p>
            <a:pPr algn="ctr">
              <a:spcBef>
                <a:spcPts val="0"/>
              </a:spcBef>
              <a:buClr>
                <a:schemeClr val="dk1"/>
              </a:buClr>
              <a:buSzPts val="3888"/>
            </a:pPr>
            <a:endParaRPr lang="es-MX" dirty="0"/>
          </a:p>
          <a:p>
            <a:pPr algn="ctr">
              <a:spcBef>
                <a:spcPts val="0"/>
              </a:spcBef>
              <a:buClr>
                <a:schemeClr val="dk1"/>
              </a:buClr>
              <a:buSzPts val="3888"/>
            </a:pPr>
            <a:r>
              <a:rPr lang="es-MX" dirty="0"/>
              <a:t>ESTADO</a:t>
            </a:r>
          </a:p>
          <a:p>
            <a:pPr algn="ctr">
              <a:spcBef>
                <a:spcPts val="0"/>
              </a:spcBef>
              <a:buClr>
                <a:schemeClr val="dk1"/>
              </a:buClr>
              <a:buSzPts val="3888"/>
            </a:pPr>
            <a:br>
              <a:rPr lang="es-MX" sz="4000" dirty="0">
                <a:latin typeface="Arial Black" panose="020B0A04020102020204" pitchFamily="34" charset="0"/>
                <a:ea typeface="Arial Black"/>
                <a:cs typeface="Arial Black"/>
                <a:sym typeface="Arial Black"/>
              </a:rPr>
            </a:br>
            <a:endParaRPr lang="es-MX" sz="4000" dirty="0">
              <a:latin typeface="Arial Black" panose="020B0A04020102020204" pitchFamily="34" charset="0"/>
              <a:ea typeface="Arial Black"/>
              <a:cs typeface="Arial Black"/>
              <a:sym typeface="Arial Black"/>
            </a:endParaRPr>
          </a:p>
        </p:txBody>
      </p:sp>
      <p:sp>
        <p:nvSpPr>
          <p:cNvPr id="5" name="Google Shape;217;g23f978c418c_0_480">
            <a:extLst>
              <a:ext uri="{FF2B5EF4-FFF2-40B4-BE49-F238E27FC236}">
                <a16:creationId xmlns:a16="http://schemas.microsoft.com/office/drawing/2014/main" id="{4D3B09DF-5E14-B987-DFB9-D67A1176C269}"/>
              </a:ext>
            </a:extLst>
          </p:cNvPr>
          <p:cNvSpPr txBox="1">
            <a:spLocks/>
          </p:cNvSpPr>
          <p:nvPr/>
        </p:nvSpPr>
        <p:spPr>
          <a:xfrm>
            <a:off x="2150518" y="2627970"/>
            <a:ext cx="3116924" cy="1145085"/>
          </a:xfrm>
          <a:prstGeom prst="roundRect">
            <a:avLst>
              <a:gd name="adj" fmla="val 16667"/>
            </a:avLst>
          </a:prstGeom>
          <a:no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rmAutofit fontScale="3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buClr>
                <a:schemeClr val="dk1"/>
              </a:buClr>
              <a:buSzPts val="3888"/>
            </a:pPr>
            <a:br>
              <a:rPr lang="es-MX" sz="1800" dirty="0">
                <a:latin typeface="Arial Black" panose="020B0A04020102020204" pitchFamily="34" charset="0"/>
              </a:rPr>
            </a:br>
            <a:br>
              <a:rPr lang="es-MX" dirty="0"/>
            </a:br>
            <a:r>
              <a:rPr lang="es-MX" dirty="0"/>
              <a:t>FUNCIONARIO PÚBLICO</a:t>
            </a:r>
          </a:p>
          <a:p>
            <a:pPr algn="ctr">
              <a:spcBef>
                <a:spcPts val="0"/>
              </a:spcBef>
              <a:buClr>
                <a:schemeClr val="dk1"/>
              </a:buClr>
              <a:buSzPts val="3888"/>
            </a:pPr>
            <a:endParaRPr lang="es-MX" dirty="0"/>
          </a:p>
          <a:p>
            <a:pPr algn="ctr">
              <a:spcBef>
                <a:spcPts val="0"/>
              </a:spcBef>
              <a:buClr>
                <a:schemeClr val="dk1"/>
              </a:buClr>
              <a:buSzPts val="3888"/>
            </a:pPr>
            <a:r>
              <a:rPr lang="es-MX" dirty="0">
                <a:sym typeface="Arial Black"/>
              </a:rPr>
              <a:t>SERVIDOR PÚBLICO </a:t>
            </a:r>
            <a:br>
              <a:rPr lang="es-MX" sz="4000" dirty="0">
                <a:latin typeface="Arial Black" panose="020B0A04020102020204" pitchFamily="34" charset="0"/>
                <a:ea typeface="Arial Black"/>
                <a:cs typeface="Arial Black"/>
                <a:sym typeface="Arial Black"/>
              </a:rPr>
            </a:br>
            <a:endParaRPr lang="es-MX" sz="4000" dirty="0">
              <a:latin typeface="Arial Black" panose="020B0A04020102020204" pitchFamily="34" charset="0"/>
              <a:ea typeface="Arial Black"/>
              <a:cs typeface="Arial Black"/>
              <a:sym typeface="Arial Black"/>
            </a:endParaRPr>
          </a:p>
        </p:txBody>
      </p:sp>
      <p:sp>
        <p:nvSpPr>
          <p:cNvPr id="6" name="Flecha: hacia la izquierda 5">
            <a:extLst>
              <a:ext uri="{FF2B5EF4-FFF2-40B4-BE49-F238E27FC236}">
                <a16:creationId xmlns:a16="http://schemas.microsoft.com/office/drawing/2014/main" id="{242FC16B-6DAC-3E6D-B779-B01887CDFE6A}"/>
              </a:ext>
            </a:extLst>
          </p:cNvPr>
          <p:cNvSpPr/>
          <p:nvPr/>
        </p:nvSpPr>
        <p:spPr>
          <a:xfrm>
            <a:off x="5408876" y="3029527"/>
            <a:ext cx="434109" cy="399473"/>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7" name="Flecha: hacia la izquierda 6">
            <a:extLst>
              <a:ext uri="{FF2B5EF4-FFF2-40B4-BE49-F238E27FC236}">
                <a16:creationId xmlns:a16="http://schemas.microsoft.com/office/drawing/2014/main" id="{CBEF4909-CEFB-DBEF-B945-32D485E8A0AA}"/>
              </a:ext>
            </a:extLst>
          </p:cNvPr>
          <p:cNvSpPr/>
          <p:nvPr/>
        </p:nvSpPr>
        <p:spPr>
          <a:xfrm rot="10800000">
            <a:off x="7103923" y="3000774"/>
            <a:ext cx="434109" cy="399473"/>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8" name="Elipse 7">
            <a:extLst>
              <a:ext uri="{FF2B5EF4-FFF2-40B4-BE49-F238E27FC236}">
                <a16:creationId xmlns:a16="http://schemas.microsoft.com/office/drawing/2014/main" id="{F9EC1B55-E7DF-EB7C-A460-CDE8BFBC25DD}"/>
              </a:ext>
            </a:extLst>
          </p:cNvPr>
          <p:cNvSpPr/>
          <p:nvPr/>
        </p:nvSpPr>
        <p:spPr>
          <a:xfrm>
            <a:off x="5969492" y="2765136"/>
            <a:ext cx="1007923" cy="92825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sz="1200" dirty="0"/>
              <a:t>Relación</a:t>
            </a:r>
            <a:endParaRPr lang="es-PE" sz="1200" dirty="0"/>
          </a:p>
        </p:txBody>
      </p:sp>
      <p:sp>
        <p:nvSpPr>
          <p:cNvPr id="9" name="Flecha: hacia abajo 8">
            <a:extLst>
              <a:ext uri="{FF2B5EF4-FFF2-40B4-BE49-F238E27FC236}">
                <a16:creationId xmlns:a16="http://schemas.microsoft.com/office/drawing/2014/main" id="{564A20A3-A372-6AE9-9C09-AAAA6815F9DC}"/>
              </a:ext>
            </a:extLst>
          </p:cNvPr>
          <p:cNvSpPr/>
          <p:nvPr/>
        </p:nvSpPr>
        <p:spPr>
          <a:xfrm>
            <a:off x="6166673" y="4054763"/>
            <a:ext cx="613560" cy="54494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0" name="Rectángulo: esquinas redondeadas 9">
            <a:extLst>
              <a:ext uri="{FF2B5EF4-FFF2-40B4-BE49-F238E27FC236}">
                <a16:creationId xmlns:a16="http://schemas.microsoft.com/office/drawing/2014/main" id="{3073129B-469D-6F31-E829-574ACA003FC9}"/>
              </a:ext>
            </a:extLst>
          </p:cNvPr>
          <p:cNvSpPr/>
          <p:nvPr/>
        </p:nvSpPr>
        <p:spPr>
          <a:xfrm>
            <a:off x="5267442" y="4961082"/>
            <a:ext cx="2646218" cy="771158"/>
          </a:xfrm>
          <a:prstGeom prst="roundRect">
            <a:avLst/>
          </a:prstGeom>
          <a:noFill/>
          <a:ln w="3810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800" dirty="0">
              <a:solidFill>
                <a:schemeClr val="tx1"/>
              </a:solidFill>
            </a:endParaRPr>
          </a:p>
          <a:p>
            <a:pPr algn="ctr"/>
            <a:r>
              <a:rPr lang="es-MX" sz="1600" dirty="0">
                <a:solidFill>
                  <a:schemeClr val="tx1"/>
                </a:solidFill>
              </a:rPr>
              <a:t> </a:t>
            </a:r>
            <a:endParaRPr lang="es-PE" sz="1600" dirty="0">
              <a:solidFill>
                <a:schemeClr val="tx1"/>
              </a:solidFill>
            </a:endParaRPr>
          </a:p>
        </p:txBody>
      </p:sp>
      <p:sp>
        <p:nvSpPr>
          <p:cNvPr id="12" name="CuadroTexto 11">
            <a:extLst>
              <a:ext uri="{FF2B5EF4-FFF2-40B4-BE49-F238E27FC236}">
                <a16:creationId xmlns:a16="http://schemas.microsoft.com/office/drawing/2014/main" id="{A7C8C5D2-04F6-5049-9BB3-C956780BF6E9}"/>
              </a:ext>
            </a:extLst>
          </p:cNvPr>
          <p:cNvSpPr txBox="1"/>
          <p:nvPr/>
        </p:nvSpPr>
        <p:spPr>
          <a:xfrm>
            <a:off x="3425453" y="4981970"/>
            <a:ext cx="6096000" cy="646331"/>
          </a:xfrm>
          <a:prstGeom prst="rect">
            <a:avLst/>
          </a:prstGeom>
          <a:noFill/>
        </p:spPr>
        <p:txBody>
          <a:bodyPr wrap="square">
            <a:spAutoFit/>
          </a:bodyPr>
          <a:lstStyle/>
          <a:p>
            <a:pPr algn="ctr"/>
            <a:r>
              <a:rPr lang="es-MX" sz="1800" dirty="0"/>
              <a:t>DEBER</a:t>
            </a:r>
          </a:p>
          <a:p>
            <a:pPr algn="ctr"/>
            <a:r>
              <a:rPr lang="es-MX" dirty="0"/>
              <a:t>OBLIGACIÓN</a:t>
            </a:r>
            <a:endParaRPr lang="es-PE" sz="1800" dirty="0"/>
          </a:p>
        </p:txBody>
      </p:sp>
    </p:spTree>
    <p:extLst>
      <p:ext uri="{BB962C8B-B14F-4D97-AF65-F5344CB8AC3E}">
        <p14:creationId xmlns:p14="http://schemas.microsoft.com/office/powerpoint/2010/main" val="811004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17;g23f978c418c_0_480">
            <a:extLst>
              <a:ext uri="{FF2B5EF4-FFF2-40B4-BE49-F238E27FC236}">
                <a16:creationId xmlns:a16="http://schemas.microsoft.com/office/drawing/2014/main" id="{3D6E7CC7-99CB-2342-82EE-98BCF4365E43}"/>
              </a:ext>
            </a:extLst>
          </p:cNvPr>
          <p:cNvSpPr txBox="1">
            <a:spLocks/>
          </p:cNvSpPr>
          <p:nvPr/>
        </p:nvSpPr>
        <p:spPr>
          <a:xfrm>
            <a:off x="1794917" y="443570"/>
            <a:ext cx="8836137" cy="1145085"/>
          </a:xfrm>
          <a:prstGeom prst="roundRect">
            <a:avLst>
              <a:gd name="adj" fmla="val 16667"/>
            </a:avLst>
          </a:prstGeom>
          <a:no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buClr>
                <a:schemeClr val="dk1"/>
              </a:buClr>
              <a:buSzPts val="3888"/>
            </a:pPr>
            <a:br>
              <a:rPr lang="es-MX" sz="1800" dirty="0">
                <a:latin typeface="Arial Black" panose="020B0A04020102020204" pitchFamily="34" charset="0"/>
              </a:rPr>
            </a:br>
            <a:br>
              <a:rPr lang="es-MX" sz="1800" dirty="0">
                <a:latin typeface="Arial Black" panose="020B0A04020102020204" pitchFamily="34" charset="0"/>
              </a:rPr>
            </a:br>
            <a:r>
              <a:rPr lang="es-MX" sz="1800" dirty="0">
                <a:latin typeface="Arial Black" panose="020B0A04020102020204" pitchFamily="34" charset="0"/>
              </a:rPr>
              <a:t>DIFERENCIAS</a:t>
            </a:r>
            <a:br>
              <a:rPr lang="es-MX" sz="4000" dirty="0">
                <a:latin typeface="Arial Black" panose="020B0A04020102020204" pitchFamily="34" charset="0"/>
                <a:ea typeface="Arial Black"/>
                <a:cs typeface="Arial Black"/>
                <a:sym typeface="Arial Black"/>
              </a:rPr>
            </a:br>
            <a:endParaRPr lang="es-MX" sz="4000" dirty="0">
              <a:latin typeface="Arial Black" panose="020B0A04020102020204" pitchFamily="34" charset="0"/>
              <a:ea typeface="Arial Black"/>
              <a:cs typeface="Arial Black"/>
              <a:sym typeface="Arial Black"/>
            </a:endParaRPr>
          </a:p>
        </p:txBody>
      </p:sp>
      <p:sp>
        <p:nvSpPr>
          <p:cNvPr id="5" name="Rectángulo: esquinas redondeadas 4">
            <a:extLst>
              <a:ext uri="{FF2B5EF4-FFF2-40B4-BE49-F238E27FC236}">
                <a16:creationId xmlns:a16="http://schemas.microsoft.com/office/drawing/2014/main" id="{EECD9CFB-43CD-25A9-50FF-87BA4CC47C39}"/>
              </a:ext>
            </a:extLst>
          </p:cNvPr>
          <p:cNvSpPr/>
          <p:nvPr/>
        </p:nvSpPr>
        <p:spPr>
          <a:xfrm>
            <a:off x="1794917" y="2422237"/>
            <a:ext cx="2874360" cy="771158"/>
          </a:xfrm>
          <a:prstGeom prst="roundRect">
            <a:avLst/>
          </a:prstGeom>
          <a:noFill/>
          <a:ln w="3810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800" dirty="0">
              <a:solidFill>
                <a:schemeClr val="tx1"/>
              </a:solidFill>
            </a:endParaRPr>
          </a:p>
          <a:p>
            <a:pPr algn="ctr"/>
            <a:r>
              <a:rPr lang="es-MX" sz="1600" dirty="0">
                <a:solidFill>
                  <a:schemeClr val="tx1"/>
                </a:solidFill>
              </a:rPr>
              <a:t> </a:t>
            </a:r>
            <a:endParaRPr lang="es-PE" sz="1600" dirty="0">
              <a:solidFill>
                <a:schemeClr val="tx1"/>
              </a:solidFill>
            </a:endParaRPr>
          </a:p>
        </p:txBody>
      </p:sp>
      <p:sp>
        <p:nvSpPr>
          <p:cNvPr id="6" name="Rectángulo: esquinas redondeadas 5">
            <a:extLst>
              <a:ext uri="{FF2B5EF4-FFF2-40B4-BE49-F238E27FC236}">
                <a16:creationId xmlns:a16="http://schemas.microsoft.com/office/drawing/2014/main" id="{7898DED2-0B75-C488-2590-FBCDC67519B7}"/>
              </a:ext>
            </a:extLst>
          </p:cNvPr>
          <p:cNvSpPr/>
          <p:nvPr/>
        </p:nvSpPr>
        <p:spPr>
          <a:xfrm>
            <a:off x="1794917" y="3946236"/>
            <a:ext cx="2874360" cy="771158"/>
          </a:xfrm>
          <a:prstGeom prst="roundRect">
            <a:avLst/>
          </a:prstGeom>
          <a:noFill/>
          <a:ln w="3810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800" dirty="0">
              <a:solidFill>
                <a:schemeClr val="tx1"/>
              </a:solidFill>
            </a:endParaRPr>
          </a:p>
          <a:p>
            <a:pPr algn="ctr"/>
            <a:r>
              <a:rPr lang="es-MX" sz="1600" dirty="0">
                <a:solidFill>
                  <a:schemeClr val="tx1"/>
                </a:solidFill>
              </a:rPr>
              <a:t> </a:t>
            </a:r>
            <a:endParaRPr lang="es-PE" sz="1600" dirty="0">
              <a:solidFill>
                <a:schemeClr val="tx1"/>
              </a:solidFill>
            </a:endParaRPr>
          </a:p>
        </p:txBody>
      </p:sp>
      <p:sp>
        <p:nvSpPr>
          <p:cNvPr id="7" name="Rectángulo: esquinas redondeadas 6">
            <a:extLst>
              <a:ext uri="{FF2B5EF4-FFF2-40B4-BE49-F238E27FC236}">
                <a16:creationId xmlns:a16="http://schemas.microsoft.com/office/drawing/2014/main" id="{5FAB95C1-D389-577E-E653-848A8E244F87}"/>
              </a:ext>
            </a:extLst>
          </p:cNvPr>
          <p:cNvSpPr/>
          <p:nvPr/>
        </p:nvSpPr>
        <p:spPr>
          <a:xfrm>
            <a:off x="1794917" y="5603939"/>
            <a:ext cx="2874360" cy="771158"/>
          </a:xfrm>
          <a:prstGeom prst="roundRect">
            <a:avLst/>
          </a:prstGeom>
          <a:noFill/>
          <a:ln w="3810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800" dirty="0">
              <a:solidFill>
                <a:schemeClr val="tx1"/>
              </a:solidFill>
            </a:endParaRPr>
          </a:p>
          <a:p>
            <a:pPr algn="ctr"/>
            <a:r>
              <a:rPr lang="es-MX" sz="1600" dirty="0">
                <a:solidFill>
                  <a:schemeClr val="tx1"/>
                </a:solidFill>
              </a:rPr>
              <a:t> </a:t>
            </a:r>
            <a:endParaRPr lang="es-PE" sz="1600" dirty="0">
              <a:solidFill>
                <a:schemeClr val="tx1"/>
              </a:solidFill>
            </a:endParaRPr>
          </a:p>
        </p:txBody>
      </p:sp>
      <p:sp>
        <p:nvSpPr>
          <p:cNvPr id="11" name="CuadroTexto 10">
            <a:extLst>
              <a:ext uri="{FF2B5EF4-FFF2-40B4-BE49-F238E27FC236}">
                <a16:creationId xmlns:a16="http://schemas.microsoft.com/office/drawing/2014/main" id="{0F914CC1-AB9C-8F91-BC41-4DF876ACDBD7}"/>
              </a:ext>
            </a:extLst>
          </p:cNvPr>
          <p:cNvSpPr txBox="1"/>
          <p:nvPr/>
        </p:nvSpPr>
        <p:spPr>
          <a:xfrm>
            <a:off x="2087419" y="2623150"/>
            <a:ext cx="6096000" cy="369332"/>
          </a:xfrm>
          <a:prstGeom prst="rect">
            <a:avLst/>
          </a:prstGeom>
          <a:noFill/>
        </p:spPr>
        <p:txBody>
          <a:bodyPr wrap="square">
            <a:spAutoFit/>
          </a:bodyPr>
          <a:lstStyle/>
          <a:p>
            <a:pPr algn="just"/>
            <a:r>
              <a:rPr lang="es-MX" sz="1800" dirty="0"/>
              <a:t>SERVIDOR PÚBLICO</a:t>
            </a:r>
            <a:endParaRPr lang="es-PE" sz="1800" dirty="0"/>
          </a:p>
        </p:txBody>
      </p:sp>
      <p:sp>
        <p:nvSpPr>
          <p:cNvPr id="12" name="CuadroTexto 11">
            <a:extLst>
              <a:ext uri="{FF2B5EF4-FFF2-40B4-BE49-F238E27FC236}">
                <a16:creationId xmlns:a16="http://schemas.microsoft.com/office/drawing/2014/main" id="{7C193671-F928-32D2-3509-756872F7C2B2}"/>
              </a:ext>
            </a:extLst>
          </p:cNvPr>
          <p:cNvSpPr txBox="1"/>
          <p:nvPr/>
        </p:nvSpPr>
        <p:spPr>
          <a:xfrm>
            <a:off x="1971965" y="4129791"/>
            <a:ext cx="6096000" cy="369332"/>
          </a:xfrm>
          <a:prstGeom prst="rect">
            <a:avLst/>
          </a:prstGeom>
          <a:noFill/>
        </p:spPr>
        <p:txBody>
          <a:bodyPr wrap="square">
            <a:spAutoFit/>
          </a:bodyPr>
          <a:lstStyle/>
          <a:p>
            <a:pPr algn="just"/>
            <a:r>
              <a:rPr lang="es-MX" dirty="0"/>
              <a:t>FUNCIONARIO</a:t>
            </a:r>
            <a:r>
              <a:rPr lang="es-MX" sz="1800" dirty="0"/>
              <a:t> PÚBLICO</a:t>
            </a:r>
            <a:endParaRPr lang="es-PE" sz="1800" dirty="0"/>
          </a:p>
        </p:txBody>
      </p:sp>
      <p:sp>
        <p:nvSpPr>
          <p:cNvPr id="13" name="CuadroTexto 12">
            <a:extLst>
              <a:ext uri="{FF2B5EF4-FFF2-40B4-BE49-F238E27FC236}">
                <a16:creationId xmlns:a16="http://schemas.microsoft.com/office/drawing/2014/main" id="{9B6B5372-8DEE-D1D0-D192-BC3264CBB273}"/>
              </a:ext>
            </a:extLst>
          </p:cNvPr>
          <p:cNvSpPr txBox="1"/>
          <p:nvPr/>
        </p:nvSpPr>
        <p:spPr>
          <a:xfrm>
            <a:off x="1865746" y="5828129"/>
            <a:ext cx="6096000" cy="369332"/>
          </a:xfrm>
          <a:prstGeom prst="rect">
            <a:avLst/>
          </a:prstGeom>
          <a:noFill/>
        </p:spPr>
        <p:txBody>
          <a:bodyPr wrap="square">
            <a:spAutoFit/>
          </a:bodyPr>
          <a:lstStyle/>
          <a:p>
            <a:pPr algn="just"/>
            <a:r>
              <a:rPr lang="es-MX" sz="1800" dirty="0"/>
              <a:t>FUNCIONARIO DE FACTO</a:t>
            </a:r>
            <a:endParaRPr lang="es-PE" sz="1800" dirty="0"/>
          </a:p>
        </p:txBody>
      </p:sp>
      <p:sp>
        <p:nvSpPr>
          <p:cNvPr id="15" name="CuadroTexto 14">
            <a:extLst>
              <a:ext uri="{FF2B5EF4-FFF2-40B4-BE49-F238E27FC236}">
                <a16:creationId xmlns:a16="http://schemas.microsoft.com/office/drawing/2014/main" id="{3A0D74E9-4B37-A397-5085-2342A19E7643}"/>
              </a:ext>
            </a:extLst>
          </p:cNvPr>
          <p:cNvSpPr txBox="1"/>
          <p:nvPr/>
        </p:nvSpPr>
        <p:spPr>
          <a:xfrm>
            <a:off x="5135419" y="2422237"/>
            <a:ext cx="5642828" cy="3816429"/>
          </a:xfrm>
          <a:prstGeom prst="rect">
            <a:avLst/>
          </a:prstGeom>
          <a:noFill/>
        </p:spPr>
        <p:txBody>
          <a:bodyPr wrap="square">
            <a:spAutoFit/>
          </a:bodyPr>
          <a:lstStyle/>
          <a:p>
            <a:pPr algn="just"/>
            <a:r>
              <a:rPr lang="es-PE" sz="1100" dirty="0"/>
              <a:t>CASACIÓN N.º 442-2017. ICA</a:t>
            </a:r>
          </a:p>
          <a:p>
            <a:pPr algn="just"/>
            <a:endParaRPr lang="es-PE" sz="1100" dirty="0"/>
          </a:p>
          <a:p>
            <a:pPr algn="just"/>
            <a:r>
              <a:rPr lang="es-MX" sz="1100" dirty="0"/>
              <a:t>33. Sobre el funcionario de hecho, existen distintas posturas cuando el particular, con nombramiento nulo, ejerce funciones públicas. La primera se ubica en la concepción amplia del funcionario de hecho, la cual es criticada por no tener en cuenta el elemento fundamental del funcionario de hecho: el nombramiento nulo. Su amplitud ha llevado a que se sostenga que ya no se trataría de un funcionario de hecho propiamente, sino de un particular que colabora con la Administración de Justicia10 . Y, la segunda, admite la figura del funcionario de hecho; pero, ella debe ser restringida a ciertos presupuestos. DE LA VALLINA VELARDE sostiene que el funcionario de hecho será aquel que ejerciendo las funciones públicas propias de un oficio o cargo público, le falta algún requisito fundamental para hacer de él un funcionario de iure, es decir, quien ingresando en los cuadros de la administración como funcionario presta a la misma un efectivo servicio, pero, sin embargo, su situación administrativa no es regular, por lo que no puede ser considerado como funcionario de derecho. Agrega que para ser considerado como tal, se deben cumplir con tres requisitos: 33.1. Existencia legal del cargo: necesidad de que exista el cargo y exista de iure. Es claro que no podría existir funcionario de hecho, si por no haber cargo alguno a desempeñar tampoco pudiera existir funcionario de jure. 33.2. Posesión del cargo: debe ser pacífica, pública, continuada y de buena fe. Su actuación externa ha de ser de la misma naturaleza que sería la del funcionario de derecho. 33.3. Apariencia de legitimidad del título o nombramiento: existencia de un título, aunque irregular, aparentemente válido y que así lo considere el interesado. </a:t>
            </a:r>
            <a:endParaRPr lang="es-PE" sz="1100" dirty="0"/>
          </a:p>
        </p:txBody>
      </p:sp>
      <p:sp>
        <p:nvSpPr>
          <p:cNvPr id="16" name="Rectángulo: esquinas redondeadas 15">
            <a:extLst>
              <a:ext uri="{FF2B5EF4-FFF2-40B4-BE49-F238E27FC236}">
                <a16:creationId xmlns:a16="http://schemas.microsoft.com/office/drawing/2014/main" id="{491B9C36-A007-2010-7A2D-33CE8A0FC174}"/>
              </a:ext>
            </a:extLst>
          </p:cNvPr>
          <p:cNvSpPr/>
          <p:nvPr/>
        </p:nvSpPr>
        <p:spPr>
          <a:xfrm>
            <a:off x="4953404" y="2271605"/>
            <a:ext cx="5824843" cy="4249267"/>
          </a:xfrm>
          <a:prstGeom prst="roundRect">
            <a:avLst/>
          </a:prstGeom>
          <a:noFill/>
          <a:ln w="38100">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sz="1800" dirty="0">
              <a:solidFill>
                <a:schemeClr val="tx1"/>
              </a:solidFill>
            </a:endParaRPr>
          </a:p>
          <a:p>
            <a:pPr algn="ctr"/>
            <a:r>
              <a:rPr lang="es-MX" sz="1600" dirty="0">
                <a:solidFill>
                  <a:schemeClr val="tx1"/>
                </a:solidFill>
              </a:rPr>
              <a:t> </a:t>
            </a:r>
            <a:endParaRPr lang="es-PE" sz="1600" dirty="0">
              <a:solidFill>
                <a:schemeClr val="tx1"/>
              </a:solidFill>
            </a:endParaRPr>
          </a:p>
        </p:txBody>
      </p:sp>
    </p:spTree>
    <p:extLst>
      <p:ext uri="{BB962C8B-B14F-4D97-AF65-F5344CB8AC3E}">
        <p14:creationId xmlns:p14="http://schemas.microsoft.com/office/powerpoint/2010/main" val="1009160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ipse 3">
            <a:extLst>
              <a:ext uri="{FF2B5EF4-FFF2-40B4-BE49-F238E27FC236}">
                <a16:creationId xmlns:a16="http://schemas.microsoft.com/office/drawing/2014/main" id="{08A43BE0-7BB9-45D8-9E26-68143555D835}"/>
              </a:ext>
            </a:extLst>
          </p:cNvPr>
          <p:cNvSpPr/>
          <p:nvPr/>
        </p:nvSpPr>
        <p:spPr>
          <a:xfrm>
            <a:off x="5256891" y="2728191"/>
            <a:ext cx="1678217" cy="159442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sz="1200" dirty="0"/>
              <a:t>NATURALEZA</a:t>
            </a:r>
            <a:endParaRPr lang="es-PE" sz="1200" dirty="0"/>
          </a:p>
        </p:txBody>
      </p:sp>
      <p:sp>
        <p:nvSpPr>
          <p:cNvPr id="5" name="Google Shape;217;g23f978c418c_0_480">
            <a:extLst>
              <a:ext uri="{FF2B5EF4-FFF2-40B4-BE49-F238E27FC236}">
                <a16:creationId xmlns:a16="http://schemas.microsoft.com/office/drawing/2014/main" id="{9EA82909-3CF3-F909-5A62-C1A84D5F0306}"/>
              </a:ext>
            </a:extLst>
          </p:cNvPr>
          <p:cNvSpPr txBox="1">
            <a:spLocks/>
          </p:cNvSpPr>
          <p:nvPr/>
        </p:nvSpPr>
        <p:spPr>
          <a:xfrm>
            <a:off x="1273064" y="1168625"/>
            <a:ext cx="3116924" cy="1145085"/>
          </a:xfrm>
          <a:prstGeom prst="roundRect">
            <a:avLst>
              <a:gd name="adj" fmla="val 16667"/>
            </a:avLst>
          </a:prstGeom>
          <a:no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rmAutofit fontScale="3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buClr>
                <a:schemeClr val="dk1"/>
              </a:buClr>
              <a:buSzPts val="3888"/>
            </a:pPr>
            <a:br>
              <a:rPr lang="es-MX" sz="1800" dirty="0">
                <a:latin typeface="Arial Black" panose="020B0A04020102020204" pitchFamily="34" charset="0"/>
              </a:rPr>
            </a:br>
            <a:br>
              <a:rPr lang="es-MX" dirty="0"/>
            </a:br>
            <a:r>
              <a:rPr lang="es-MX" dirty="0"/>
              <a:t>BIEN JURÍDICO PROTEGIDO: CORRECTO FUNCIONAMINETO DE LA ADMINISTRACIÓN PÚBLICA</a:t>
            </a:r>
            <a:br>
              <a:rPr lang="es-MX" sz="4000" dirty="0">
                <a:latin typeface="Arial Black" panose="020B0A04020102020204" pitchFamily="34" charset="0"/>
                <a:ea typeface="Arial Black"/>
                <a:cs typeface="Arial Black"/>
                <a:sym typeface="Arial Black"/>
              </a:rPr>
            </a:br>
            <a:endParaRPr lang="es-MX" sz="4000" dirty="0">
              <a:latin typeface="Arial Black" panose="020B0A04020102020204" pitchFamily="34" charset="0"/>
              <a:ea typeface="Arial Black"/>
              <a:cs typeface="Arial Black"/>
              <a:sym typeface="Arial Black"/>
            </a:endParaRPr>
          </a:p>
        </p:txBody>
      </p:sp>
      <p:sp>
        <p:nvSpPr>
          <p:cNvPr id="6" name="Google Shape;217;g23f978c418c_0_480">
            <a:extLst>
              <a:ext uri="{FF2B5EF4-FFF2-40B4-BE49-F238E27FC236}">
                <a16:creationId xmlns:a16="http://schemas.microsoft.com/office/drawing/2014/main" id="{C487530C-7F6A-8477-B61B-1041CB2A7D03}"/>
              </a:ext>
            </a:extLst>
          </p:cNvPr>
          <p:cNvSpPr txBox="1">
            <a:spLocks/>
          </p:cNvSpPr>
          <p:nvPr/>
        </p:nvSpPr>
        <p:spPr>
          <a:xfrm>
            <a:off x="7609209" y="5024806"/>
            <a:ext cx="3116924" cy="1145085"/>
          </a:xfrm>
          <a:prstGeom prst="roundRect">
            <a:avLst>
              <a:gd name="adj" fmla="val 16667"/>
            </a:avLst>
          </a:prstGeom>
          <a:no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buClr>
                <a:schemeClr val="dk1"/>
              </a:buClr>
              <a:buSzPts val="3888"/>
            </a:pPr>
            <a:br>
              <a:rPr lang="es-MX" sz="1600" dirty="0"/>
            </a:br>
            <a:r>
              <a:rPr lang="es-MX" sz="1600" dirty="0"/>
              <a:t>DELITOS DE INFRACCIÓN DE DEBER</a:t>
            </a:r>
            <a:endParaRPr lang="es-MX" sz="1600" dirty="0">
              <a:sym typeface="Arial Black"/>
            </a:endParaRPr>
          </a:p>
        </p:txBody>
      </p:sp>
      <p:sp>
        <p:nvSpPr>
          <p:cNvPr id="7" name="Google Shape;217;g23f978c418c_0_480">
            <a:extLst>
              <a:ext uri="{FF2B5EF4-FFF2-40B4-BE49-F238E27FC236}">
                <a16:creationId xmlns:a16="http://schemas.microsoft.com/office/drawing/2014/main" id="{1B823A43-C2A3-1BC6-9889-96E6D4D1E765}"/>
              </a:ext>
            </a:extLst>
          </p:cNvPr>
          <p:cNvSpPr txBox="1">
            <a:spLocks/>
          </p:cNvSpPr>
          <p:nvPr/>
        </p:nvSpPr>
        <p:spPr>
          <a:xfrm>
            <a:off x="7609209" y="1168625"/>
            <a:ext cx="3116924" cy="1145085"/>
          </a:xfrm>
          <a:prstGeom prst="roundRect">
            <a:avLst>
              <a:gd name="adj" fmla="val 16667"/>
            </a:avLst>
          </a:prstGeom>
          <a:no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buClr>
                <a:schemeClr val="dk1"/>
              </a:buClr>
              <a:buSzPts val="3888"/>
            </a:pPr>
            <a:br>
              <a:rPr lang="es-MX" sz="1800" dirty="0">
                <a:latin typeface="Arial Black" panose="020B0A04020102020204" pitchFamily="34" charset="0"/>
              </a:rPr>
            </a:br>
            <a:r>
              <a:rPr lang="es-MX" sz="2000" dirty="0"/>
              <a:t>AGRAVIADO: ESTADO</a:t>
            </a:r>
            <a:endParaRPr lang="es-MX" sz="4000" dirty="0">
              <a:latin typeface="Arial Black" panose="020B0A04020102020204" pitchFamily="34" charset="0"/>
              <a:ea typeface="Arial Black"/>
              <a:cs typeface="Arial Black"/>
              <a:sym typeface="Arial Black"/>
            </a:endParaRPr>
          </a:p>
        </p:txBody>
      </p:sp>
      <p:sp>
        <p:nvSpPr>
          <p:cNvPr id="8" name="Google Shape;217;g23f978c418c_0_480">
            <a:extLst>
              <a:ext uri="{FF2B5EF4-FFF2-40B4-BE49-F238E27FC236}">
                <a16:creationId xmlns:a16="http://schemas.microsoft.com/office/drawing/2014/main" id="{8D059B33-75D3-6517-0DF1-2668C189DDDB}"/>
              </a:ext>
            </a:extLst>
          </p:cNvPr>
          <p:cNvSpPr txBox="1">
            <a:spLocks/>
          </p:cNvSpPr>
          <p:nvPr/>
        </p:nvSpPr>
        <p:spPr>
          <a:xfrm>
            <a:off x="1273064" y="4955534"/>
            <a:ext cx="3116924" cy="1145085"/>
          </a:xfrm>
          <a:prstGeom prst="roundRect">
            <a:avLst>
              <a:gd name="adj" fmla="val 16667"/>
            </a:avLst>
          </a:prstGeom>
          <a:noFill/>
          <a:ln w="57150" cap="flat" cmpd="sng">
            <a:solidFill>
              <a:schemeClr val="accent2"/>
            </a:solidFill>
            <a:prstDash val="solid"/>
            <a:round/>
            <a:headEnd type="none" w="sm" len="sm"/>
            <a:tailEnd type="none" w="sm" len="sm"/>
          </a:ln>
        </p:spPr>
        <p:txBody>
          <a:bodyPr spcFirstLastPara="1" vert="horz" wrap="square" lIns="91425" tIns="45700" rIns="91425" bIns="45700" rtlCol="0" anchor="ctr" anchorCtr="0">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buClr>
                <a:schemeClr val="dk1"/>
              </a:buClr>
              <a:buSzPts val="3888"/>
            </a:pPr>
            <a:br>
              <a:rPr lang="es-MX" sz="1800" dirty="0">
                <a:latin typeface="Arial Black" panose="020B0A04020102020204" pitchFamily="34" charset="0"/>
              </a:rPr>
            </a:br>
            <a:br>
              <a:rPr lang="es-MX" dirty="0"/>
            </a:br>
            <a:r>
              <a:rPr lang="es-MX" dirty="0"/>
              <a:t>SON DELITO ESPECIALES</a:t>
            </a:r>
            <a:br>
              <a:rPr lang="es-MX" sz="4000" dirty="0">
                <a:latin typeface="Arial Black" panose="020B0A04020102020204" pitchFamily="34" charset="0"/>
                <a:ea typeface="Arial Black"/>
                <a:cs typeface="Arial Black"/>
                <a:sym typeface="Arial Black"/>
              </a:rPr>
            </a:br>
            <a:endParaRPr lang="es-MX" sz="4000" dirty="0">
              <a:latin typeface="Arial Black" panose="020B0A04020102020204" pitchFamily="34" charset="0"/>
              <a:ea typeface="Arial Black"/>
              <a:cs typeface="Arial Black"/>
              <a:sym typeface="Arial Black"/>
            </a:endParaRPr>
          </a:p>
        </p:txBody>
      </p:sp>
      <p:sp>
        <p:nvSpPr>
          <p:cNvPr id="9" name="Flecha: a la derecha 8">
            <a:extLst>
              <a:ext uri="{FF2B5EF4-FFF2-40B4-BE49-F238E27FC236}">
                <a16:creationId xmlns:a16="http://schemas.microsoft.com/office/drawing/2014/main" id="{4FDE0116-CB4F-0025-8111-472DFE185C5A}"/>
              </a:ext>
            </a:extLst>
          </p:cNvPr>
          <p:cNvSpPr/>
          <p:nvPr/>
        </p:nvSpPr>
        <p:spPr>
          <a:xfrm rot="19414439">
            <a:off x="6862619" y="2207491"/>
            <a:ext cx="452582" cy="53570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0" name="Flecha: a la derecha 9">
            <a:extLst>
              <a:ext uri="{FF2B5EF4-FFF2-40B4-BE49-F238E27FC236}">
                <a16:creationId xmlns:a16="http://schemas.microsoft.com/office/drawing/2014/main" id="{42C20AEB-F8CA-B33E-F768-83FC04A8A96F}"/>
              </a:ext>
            </a:extLst>
          </p:cNvPr>
          <p:cNvSpPr/>
          <p:nvPr/>
        </p:nvSpPr>
        <p:spPr>
          <a:xfrm rot="2612550">
            <a:off x="6883899" y="4307453"/>
            <a:ext cx="452582" cy="53570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1" name="Flecha: a la derecha 10">
            <a:extLst>
              <a:ext uri="{FF2B5EF4-FFF2-40B4-BE49-F238E27FC236}">
                <a16:creationId xmlns:a16="http://schemas.microsoft.com/office/drawing/2014/main" id="{68A2A1F4-A4B1-D942-6FDD-973FDF6D8032}"/>
              </a:ext>
            </a:extLst>
          </p:cNvPr>
          <p:cNvSpPr/>
          <p:nvPr/>
        </p:nvSpPr>
        <p:spPr>
          <a:xfrm rot="8267103">
            <a:off x="4511270" y="4307074"/>
            <a:ext cx="452582" cy="53570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2" name="Flecha: a la derecha 11">
            <a:extLst>
              <a:ext uri="{FF2B5EF4-FFF2-40B4-BE49-F238E27FC236}">
                <a16:creationId xmlns:a16="http://schemas.microsoft.com/office/drawing/2014/main" id="{96F6D8D7-1059-C69F-0C1F-879FBBB64E5A}"/>
              </a:ext>
            </a:extLst>
          </p:cNvPr>
          <p:cNvSpPr/>
          <p:nvPr/>
        </p:nvSpPr>
        <p:spPr>
          <a:xfrm rot="13788388">
            <a:off x="4621810" y="2365646"/>
            <a:ext cx="452582" cy="53570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Tree>
    <p:extLst>
      <p:ext uri="{BB962C8B-B14F-4D97-AF65-F5344CB8AC3E}">
        <p14:creationId xmlns:p14="http://schemas.microsoft.com/office/powerpoint/2010/main" val="3110462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17;g23f978c418c_0_480">
            <a:extLst>
              <a:ext uri="{FF2B5EF4-FFF2-40B4-BE49-F238E27FC236}">
                <a16:creationId xmlns:a16="http://schemas.microsoft.com/office/drawing/2014/main" id="{51BAAB64-9CD9-09EA-817E-C8396055962D}"/>
              </a:ext>
            </a:extLst>
          </p:cNvPr>
          <p:cNvSpPr txBox="1">
            <a:spLocks/>
          </p:cNvSpPr>
          <p:nvPr/>
        </p:nvSpPr>
        <p:spPr>
          <a:xfrm>
            <a:off x="4198246" y="1346417"/>
            <a:ext cx="2646218" cy="1393249"/>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dirty="0"/>
              <a:t>A muchas situaciones irregulares</a:t>
            </a:r>
          </a:p>
        </p:txBody>
      </p:sp>
      <p:sp>
        <p:nvSpPr>
          <p:cNvPr id="5" name="Google Shape;217;g23f978c418c_0_480">
            <a:extLst>
              <a:ext uri="{FF2B5EF4-FFF2-40B4-BE49-F238E27FC236}">
                <a16:creationId xmlns:a16="http://schemas.microsoft.com/office/drawing/2014/main" id="{FA9E3613-23A6-8174-DDC8-3E247170D06A}"/>
              </a:ext>
            </a:extLst>
          </p:cNvPr>
          <p:cNvSpPr txBox="1">
            <a:spLocks/>
          </p:cNvSpPr>
          <p:nvPr/>
        </p:nvSpPr>
        <p:spPr>
          <a:xfrm>
            <a:off x="4198246" y="4089969"/>
            <a:ext cx="2646218" cy="1393249"/>
          </a:xfrm>
          <a:prstGeom prst="roundRect">
            <a:avLst>
              <a:gd name="adj" fmla="val 16667"/>
            </a:avLst>
          </a:prstGeom>
          <a:noFill/>
          <a:ln w="57150" cap="flat" cmpd="sng">
            <a:solidFill>
              <a:srgbClr val="FF0000"/>
            </a:solidFill>
            <a:prstDash val="solid"/>
            <a:round/>
            <a:headEnd type="none" w="sm" len="sm"/>
            <a:tailEnd type="none" w="sm" len="sm"/>
          </a:ln>
        </p:spPr>
        <p:txBody>
          <a:bodyPr spcFirstLastPara="1" vert="horz" wrap="square" lIns="91425" tIns="45700" rIns="91425" bIns="45700" rtlCol="0" anchor="ctr" anchorCtr="0">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dirty="0"/>
              <a:t>Que se consideran, en general, faltas éticas</a:t>
            </a:r>
          </a:p>
        </p:txBody>
      </p:sp>
      <p:sp>
        <p:nvSpPr>
          <p:cNvPr id="6" name="Google Shape;217;g23f978c418c_0_480">
            <a:extLst>
              <a:ext uri="{FF2B5EF4-FFF2-40B4-BE49-F238E27FC236}">
                <a16:creationId xmlns:a16="http://schemas.microsoft.com/office/drawing/2014/main" id="{101CEAF0-57B8-0F72-A11D-E8D91D3AE272}"/>
              </a:ext>
            </a:extLst>
          </p:cNvPr>
          <p:cNvSpPr txBox="1">
            <a:spLocks/>
          </p:cNvSpPr>
          <p:nvPr/>
        </p:nvSpPr>
        <p:spPr>
          <a:xfrm>
            <a:off x="8411521" y="1950898"/>
            <a:ext cx="2646218" cy="2015046"/>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dirty="0"/>
              <a:t>Necesario identificar algunos elementos básicos que permitan caracterizarla</a:t>
            </a:r>
          </a:p>
        </p:txBody>
      </p:sp>
      <p:sp>
        <p:nvSpPr>
          <p:cNvPr id="12" name="CuadroTexto 11">
            <a:extLst>
              <a:ext uri="{FF2B5EF4-FFF2-40B4-BE49-F238E27FC236}">
                <a16:creationId xmlns:a16="http://schemas.microsoft.com/office/drawing/2014/main" id="{50233F89-FA5A-FFC3-C9A6-7A8CD9BAD4CA}"/>
              </a:ext>
            </a:extLst>
          </p:cNvPr>
          <p:cNvSpPr txBox="1"/>
          <p:nvPr/>
        </p:nvSpPr>
        <p:spPr>
          <a:xfrm>
            <a:off x="3048886" y="3244334"/>
            <a:ext cx="6097772" cy="369332"/>
          </a:xfrm>
          <a:prstGeom prst="rect">
            <a:avLst/>
          </a:prstGeom>
          <a:noFill/>
        </p:spPr>
        <p:txBody>
          <a:bodyPr wrap="square">
            <a:spAutoFit/>
          </a:bodyPr>
          <a:lstStyle/>
          <a:p>
            <a:endParaRPr lang="es-PE" dirty="0"/>
          </a:p>
        </p:txBody>
      </p:sp>
      <p:sp>
        <p:nvSpPr>
          <p:cNvPr id="13" name="Google Shape;217;g23f978c418c_0_480">
            <a:extLst>
              <a:ext uri="{FF2B5EF4-FFF2-40B4-BE49-F238E27FC236}">
                <a16:creationId xmlns:a16="http://schemas.microsoft.com/office/drawing/2014/main" id="{0DEFEF74-A62B-AE6B-9BA4-9B20E2296E38}"/>
              </a:ext>
            </a:extLst>
          </p:cNvPr>
          <p:cNvSpPr txBox="1">
            <a:spLocks/>
          </p:cNvSpPr>
          <p:nvPr/>
        </p:nvSpPr>
        <p:spPr>
          <a:xfrm>
            <a:off x="399124" y="2491567"/>
            <a:ext cx="2646218" cy="1393249"/>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dirty="0"/>
              <a:t>Sentido común (Corrupción)</a:t>
            </a:r>
          </a:p>
          <a:p>
            <a:pPr algn="ctr"/>
            <a:r>
              <a:rPr lang="es-MX" dirty="0"/>
              <a:t> </a:t>
            </a:r>
          </a:p>
        </p:txBody>
      </p:sp>
      <p:sp>
        <p:nvSpPr>
          <p:cNvPr id="14" name="Flecha: a la derecha 13">
            <a:extLst>
              <a:ext uri="{FF2B5EF4-FFF2-40B4-BE49-F238E27FC236}">
                <a16:creationId xmlns:a16="http://schemas.microsoft.com/office/drawing/2014/main" id="{6AA9FA7F-D1B0-3091-A3AB-E78A12BB33A7}"/>
              </a:ext>
            </a:extLst>
          </p:cNvPr>
          <p:cNvSpPr/>
          <p:nvPr/>
        </p:nvSpPr>
        <p:spPr>
          <a:xfrm rot="19678362">
            <a:off x="3433934" y="2264715"/>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5" name="Flecha: a la derecha 14">
            <a:extLst>
              <a:ext uri="{FF2B5EF4-FFF2-40B4-BE49-F238E27FC236}">
                <a16:creationId xmlns:a16="http://schemas.microsoft.com/office/drawing/2014/main" id="{CD04F8E3-AA66-0A28-2B29-D3D168B588E6}"/>
              </a:ext>
            </a:extLst>
          </p:cNvPr>
          <p:cNvSpPr/>
          <p:nvPr/>
        </p:nvSpPr>
        <p:spPr>
          <a:xfrm rot="2455952">
            <a:off x="3437940" y="3914428"/>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7" name="Flecha: curvada hacia la izquierda 16">
            <a:extLst>
              <a:ext uri="{FF2B5EF4-FFF2-40B4-BE49-F238E27FC236}">
                <a16:creationId xmlns:a16="http://schemas.microsoft.com/office/drawing/2014/main" id="{3CCEDA29-92DD-21D4-7F5C-A4377A9003E1}"/>
              </a:ext>
            </a:extLst>
          </p:cNvPr>
          <p:cNvSpPr/>
          <p:nvPr/>
        </p:nvSpPr>
        <p:spPr>
          <a:xfrm rot="3309841">
            <a:off x="7626812" y="3905141"/>
            <a:ext cx="439940" cy="1516290"/>
          </a:xfrm>
          <a:prstGeom prst="curved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solidFill>
                <a:schemeClr val="tx1"/>
              </a:solidFill>
            </a:endParaRPr>
          </a:p>
        </p:txBody>
      </p:sp>
      <p:sp>
        <p:nvSpPr>
          <p:cNvPr id="18" name="Flecha: curvada hacia la derecha 17">
            <a:extLst>
              <a:ext uri="{FF2B5EF4-FFF2-40B4-BE49-F238E27FC236}">
                <a16:creationId xmlns:a16="http://schemas.microsoft.com/office/drawing/2014/main" id="{F1AE8C6B-9E50-2E69-290A-55E3AD60A6D2}"/>
              </a:ext>
            </a:extLst>
          </p:cNvPr>
          <p:cNvSpPr/>
          <p:nvPr/>
        </p:nvSpPr>
        <p:spPr>
          <a:xfrm rot="6034595">
            <a:off x="7452717" y="645778"/>
            <a:ext cx="364925" cy="1540623"/>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solidFill>
                <a:schemeClr val="tx1"/>
              </a:solidFill>
            </a:endParaRPr>
          </a:p>
        </p:txBody>
      </p:sp>
    </p:spTree>
    <p:extLst>
      <p:ext uri="{BB962C8B-B14F-4D97-AF65-F5344CB8AC3E}">
        <p14:creationId xmlns:p14="http://schemas.microsoft.com/office/powerpoint/2010/main" val="2856586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17;g23f978c418c_0_480">
            <a:extLst>
              <a:ext uri="{FF2B5EF4-FFF2-40B4-BE49-F238E27FC236}">
                <a16:creationId xmlns:a16="http://schemas.microsoft.com/office/drawing/2014/main" id="{51BAAB64-9CD9-09EA-817E-C8396055962D}"/>
              </a:ext>
            </a:extLst>
          </p:cNvPr>
          <p:cNvSpPr txBox="1">
            <a:spLocks/>
          </p:cNvSpPr>
          <p:nvPr/>
        </p:nvSpPr>
        <p:spPr>
          <a:xfrm>
            <a:off x="4198246" y="1346417"/>
            <a:ext cx="2646218" cy="1393249"/>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dirty="0"/>
              <a:t>Problema que atañe únicamente a los funcionarios públicos (Error)</a:t>
            </a:r>
          </a:p>
        </p:txBody>
      </p:sp>
      <p:sp>
        <p:nvSpPr>
          <p:cNvPr id="5" name="Google Shape;217;g23f978c418c_0_480">
            <a:extLst>
              <a:ext uri="{FF2B5EF4-FFF2-40B4-BE49-F238E27FC236}">
                <a16:creationId xmlns:a16="http://schemas.microsoft.com/office/drawing/2014/main" id="{FA9E3613-23A6-8174-DDC8-3E247170D06A}"/>
              </a:ext>
            </a:extLst>
          </p:cNvPr>
          <p:cNvSpPr txBox="1">
            <a:spLocks/>
          </p:cNvSpPr>
          <p:nvPr/>
        </p:nvSpPr>
        <p:spPr>
          <a:xfrm>
            <a:off x="4198246" y="4089969"/>
            <a:ext cx="2646218" cy="1393249"/>
          </a:xfrm>
          <a:prstGeom prst="roundRect">
            <a:avLst>
              <a:gd name="adj" fmla="val 16667"/>
            </a:avLst>
          </a:prstGeom>
          <a:noFill/>
          <a:ln w="57150" cap="flat" cmpd="sng">
            <a:solidFill>
              <a:srgbClr val="FF0000"/>
            </a:solidFill>
            <a:prstDash val="solid"/>
            <a:round/>
            <a:headEnd type="none" w="sm" len="sm"/>
            <a:tailEnd type="none" w="sm" len="sm"/>
          </a:ln>
        </p:spPr>
        <p:txBody>
          <a:bodyPr spcFirstLastPara="1" vert="horz" wrap="square" lIns="91425" tIns="45700" rIns="91425" bIns="45700" rtlCol="0" anchor="ctr" anchorCtr="0">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dirty="0"/>
              <a:t>Corrupción que se produce entre agentes privados </a:t>
            </a:r>
          </a:p>
        </p:txBody>
      </p:sp>
      <p:sp>
        <p:nvSpPr>
          <p:cNvPr id="6" name="Google Shape;217;g23f978c418c_0_480">
            <a:extLst>
              <a:ext uri="{FF2B5EF4-FFF2-40B4-BE49-F238E27FC236}">
                <a16:creationId xmlns:a16="http://schemas.microsoft.com/office/drawing/2014/main" id="{101CEAF0-57B8-0F72-A11D-E8D91D3AE272}"/>
              </a:ext>
            </a:extLst>
          </p:cNvPr>
          <p:cNvSpPr txBox="1">
            <a:spLocks/>
          </p:cNvSpPr>
          <p:nvPr/>
        </p:nvSpPr>
        <p:spPr>
          <a:xfrm>
            <a:off x="8411521" y="1950898"/>
            <a:ext cx="2646218" cy="2015046"/>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dirty="0"/>
              <a:t>La corrupción implica a agentes privados (incluyendo a ciudadanos) que buscan ser favorecidos en sus intereses</a:t>
            </a:r>
          </a:p>
        </p:txBody>
      </p:sp>
      <p:sp>
        <p:nvSpPr>
          <p:cNvPr id="12" name="CuadroTexto 11">
            <a:extLst>
              <a:ext uri="{FF2B5EF4-FFF2-40B4-BE49-F238E27FC236}">
                <a16:creationId xmlns:a16="http://schemas.microsoft.com/office/drawing/2014/main" id="{50233F89-FA5A-FFC3-C9A6-7A8CD9BAD4CA}"/>
              </a:ext>
            </a:extLst>
          </p:cNvPr>
          <p:cNvSpPr txBox="1"/>
          <p:nvPr/>
        </p:nvSpPr>
        <p:spPr>
          <a:xfrm>
            <a:off x="3048886" y="3244334"/>
            <a:ext cx="6097772" cy="369332"/>
          </a:xfrm>
          <a:prstGeom prst="rect">
            <a:avLst/>
          </a:prstGeom>
          <a:noFill/>
        </p:spPr>
        <p:txBody>
          <a:bodyPr wrap="square">
            <a:spAutoFit/>
          </a:bodyPr>
          <a:lstStyle/>
          <a:p>
            <a:endParaRPr lang="es-PE" dirty="0"/>
          </a:p>
        </p:txBody>
      </p:sp>
      <p:sp>
        <p:nvSpPr>
          <p:cNvPr id="13" name="Google Shape;217;g23f978c418c_0_480">
            <a:extLst>
              <a:ext uri="{FF2B5EF4-FFF2-40B4-BE49-F238E27FC236}">
                <a16:creationId xmlns:a16="http://schemas.microsoft.com/office/drawing/2014/main" id="{0DEFEF74-A62B-AE6B-9BA4-9B20E2296E38}"/>
              </a:ext>
            </a:extLst>
          </p:cNvPr>
          <p:cNvSpPr txBox="1">
            <a:spLocks/>
          </p:cNvSpPr>
          <p:nvPr/>
        </p:nvSpPr>
        <p:spPr>
          <a:xfrm>
            <a:off x="399124" y="2491567"/>
            <a:ext cx="2646218" cy="1393249"/>
          </a:xfrm>
          <a:prstGeom prst="roundRect">
            <a:avLst>
              <a:gd name="adj" fmla="val 16667"/>
            </a:avLst>
          </a:prstGeom>
          <a:noFill/>
          <a:ln w="57150" cap="flat" cmpd="sng">
            <a:solidFill>
              <a:srgbClr val="FFC000"/>
            </a:solidFill>
            <a:prstDash val="solid"/>
            <a:round/>
            <a:headEnd type="none" w="sm" len="sm"/>
            <a:tailEnd type="none" w="sm" len="sm"/>
          </a:ln>
        </p:spPr>
        <p:txBody>
          <a:bodyPr spcFirstLastPara="1" vert="horz" wrap="square" lIns="91425" tIns="45700" rIns="91425" bIns="45700" rtlCol="0" anchor="ctr" anchorCtr="0">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dirty="0"/>
              <a:t> Lo que se asocia (Corrupción)</a:t>
            </a:r>
          </a:p>
          <a:p>
            <a:pPr algn="ctr"/>
            <a:r>
              <a:rPr lang="es-MX" dirty="0"/>
              <a:t> </a:t>
            </a:r>
          </a:p>
        </p:txBody>
      </p:sp>
      <p:sp>
        <p:nvSpPr>
          <p:cNvPr id="14" name="Flecha: a la derecha 13">
            <a:extLst>
              <a:ext uri="{FF2B5EF4-FFF2-40B4-BE49-F238E27FC236}">
                <a16:creationId xmlns:a16="http://schemas.microsoft.com/office/drawing/2014/main" id="{6AA9FA7F-D1B0-3091-A3AB-E78A12BB33A7}"/>
              </a:ext>
            </a:extLst>
          </p:cNvPr>
          <p:cNvSpPr/>
          <p:nvPr/>
        </p:nvSpPr>
        <p:spPr>
          <a:xfrm rot="19678362">
            <a:off x="3433934" y="2264715"/>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5" name="Flecha: a la derecha 14">
            <a:extLst>
              <a:ext uri="{FF2B5EF4-FFF2-40B4-BE49-F238E27FC236}">
                <a16:creationId xmlns:a16="http://schemas.microsoft.com/office/drawing/2014/main" id="{CD04F8E3-AA66-0A28-2B29-D3D168B588E6}"/>
              </a:ext>
            </a:extLst>
          </p:cNvPr>
          <p:cNvSpPr/>
          <p:nvPr/>
        </p:nvSpPr>
        <p:spPr>
          <a:xfrm rot="2455952">
            <a:off x="3437940" y="3914428"/>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7" name="Flecha: curvada hacia la izquierda 16">
            <a:extLst>
              <a:ext uri="{FF2B5EF4-FFF2-40B4-BE49-F238E27FC236}">
                <a16:creationId xmlns:a16="http://schemas.microsoft.com/office/drawing/2014/main" id="{3CCEDA29-92DD-21D4-7F5C-A4377A9003E1}"/>
              </a:ext>
            </a:extLst>
          </p:cNvPr>
          <p:cNvSpPr/>
          <p:nvPr/>
        </p:nvSpPr>
        <p:spPr>
          <a:xfrm rot="3309841">
            <a:off x="7626812" y="3905141"/>
            <a:ext cx="439940" cy="1516290"/>
          </a:xfrm>
          <a:prstGeom prst="curved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solidFill>
                <a:schemeClr val="tx1"/>
              </a:solidFill>
            </a:endParaRPr>
          </a:p>
        </p:txBody>
      </p:sp>
      <p:sp>
        <p:nvSpPr>
          <p:cNvPr id="18" name="Flecha: curvada hacia la derecha 17">
            <a:extLst>
              <a:ext uri="{FF2B5EF4-FFF2-40B4-BE49-F238E27FC236}">
                <a16:creationId xmlns:a16="http://schemas.microsoft.com/office/drawing/2014/main" id="{F1AE8C6B-9E50-2E69-290A-55E3AD60A6D2}"/>
              </a:ext>
            </a:extLst>
          </p:cNvPr>
          <p:cNvSpPr/>
          <p:nvPr/>
        </p:nvSpPr>
        <p:spPr>
          <a:xfrm rot="6034595">
            <a:off x="7452717" y="645778"/>
            <a:ext cx="364925" cy="1540623"/>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solidFill>
                <a:schemeClr val="tx1"/>
              </a:solidFill>
            </a:endParaRPr>
          </a:p>
        </p:txBody>
      </p:sp>
      <p:sp>
        <p:nvSpPr>
          <p:cNvPr id="2" name="Flecha: hacia abajo 1">
            <a:extLst>
              <a:ext uri="{FF2B5EF4-FFF2-40B4-BE49-F238E27FC236}">
                <a16:creationId xmlns:a16="http://schemas.microsoft.com/office/drawing/2014/main" id="{F13491A1-533F-FE97-D1A7-B267378B6C96}"/>
              </a:ext>
            </a:extLst>
          </p:cNvPr>
          <p:cNvSpPr/>
          <p:nvPr/>
        </p:nvSpPr>
        <p:spPr>
          <a:xfrm>
            <a:off x="5348177" y="1020726"/>
            <a:ext cx="446567" cy="35405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3" name="Rectángulo: esquinas redondeadas 2">
            <a:extLst>
              <a:ext uri="{FF2B5EF4-FFF2-40B4-BE49-F238E27FC236}">
                <a16:creationId xmlns:a16="http://schemas.microsoft.com/office/drawing/2014/main" id="{58CDDAF8-51F6-FC5A-AF4C-F366923768C0}"/>
              </a:ext>
            </a:extLst>
          </p:cNvPr>
          <p:cNvSpPr/>
          <p:nvPr/>
        </p:nvSpPr>
        <p:spPr>
          <a:xfrm>
            <a:off x="4944140" y="255181"/>
            <a:ext cx="1244009" cy="61493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dirty="0"/>
              <a:t>Inexacto</a:t>
            </a:r>
            <a:endParaRPr lang="es-PE" dirty="0"/>
          </a:p>
        </p:txBody>
      </p:sp>
    </p:spTree>
    <p:extLst>
      <p:ext uri="{BB962C8B-B14F-4D97-AF65-F5344CB8AC3E}">
        <p14:creationId xmlns:p14="http://schemas.microsoft.com/office/powerpoint/2010/main" val="1198312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17;g23f978c418c_0_480">
            <a:extLst>
              <a:ext uri="{FF2B5EF4-FFF2-40B4-BE49-F238E27FC236}">
                <a16:creationId xmlns:a16="http://schemas.microsoft.com/office/drawing/2014/main" id="{51BAAB64-9CD9-09EA-817E-C8396055962D}"/>
              </a:ext>
            </a:extLst>
          </p:cNvPr>
          <p:cNvSpPr txBox="1">
            <a:spLocks/>
          </p:cNvSpPr>
          <p:nvPr/>
        </p:nvSpPr>
        <p:spPr>
          <a:xfrm>
            <a:off x="4198246" y="1346417"/>
            <a:ext cx="2646218" cy="1393249"/>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800" dirty="0"/>
              <a:t>Difícil de investigar </a:t>
            </a:r>
          </a:p>
        </p:txBody>
      </p:sp>
      <p:sp>
        <p:nvSpPr>
          <p:cNvPr id="5" name="Google Shape;217;g23f978c418c_0_480">
            <a:extLst>
              <a:ext uri="{FF2B5EF4-FFF2-40B4-BE49-F238E27FC236}">
                <a16:creationId xmlns:a16="http://schemas.microsoft.com/office/drawing/2014/main" id="{FA9E3613-23A6-8174-DDC8-3E247170D06A}"/>
              </a:ext>
            </a:extLst>
          </p:cNvPr>
          <p:cNvSpPr txBox="1">
            <a:spLocks/>
          </p:cNvSpPr>
          <p:nvPr/>
        </p:nvSpPr>
        <p:spPr>
          <a:xfrm>
            <a:off x="4198246" y="4089969"/>
            <a:ext cx="2646218" cy="1393249"/>
          </a:xfrm>
          <a:prstGeom prst="roundRect">
            <a:avLst>
              <a:gd name="adj" fmla="val 16667"/>
            </a:avLst>
          </a:prstGeom>
          <a:noFill/>
          <a:ln w="57150" cap="flat" cmpd="sng">
            <a:solidFill>
              <a:schemeClr val="accent5">
                <a:lumMod val="75000"/>
              </a:schemeClr>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800" dirty="0"/>
              <a:t>Difícil de medir</a:t>
            </a:r>
          </a:p>
        </p:txBody>
      </p:sp>
      <p:sp>
        <p:nvSpPr>
          <p:cNvPr id="6" name="Google Shape;217;g23f978c418c_0_480">
            <a:extLst>
              <a:ext uri="{FF2B5EF4-FFF2-40B4-BE49-F238E27FC236}">
                <a16:creationId xmlns:a16="http://schemas.microsoft.com/office/drawing/2014/main" id="{101CEAF0-57B8-0F72-A11D-E8D91D3AE272}"/>
              </a:ext>
            </a:extLst>
          </p:cNvPr>
          <p:cNvSpPr txBox="1">
            <a:spLocks/>
          </p:cNvSpPr>
          <p:nvPr/>
        </p:nvSpPr>
        <p:spPr>
          <a:xfrm>
            <a:off x="8411521" y="1950898"/>
            <a:ext cx="2646218" cy="2015046"/>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400" dirty="0"/>
              <a:t>Acciones que por definición se buscan ocultar</a:t>
            </a:r>
            <a:endParaRPr lang="es-PE" sz="2400" dirty="0"/>
          </a:p>
        </p:txBody>
      </p:sp>
      <p:sp>
        <p:nvSpPr>
          <p:cNvPr id="12" name="CuadroTexto 11">
            <a:extLst>
              <a:ext uri="{FF2B5EF4-FFF2-40B4-BE49-F238E27FC236}">
                <a16:creationId xmlns:a16="http://schemas.microsoft.com/office/drawing/2014/main" id="{50233F89-FA5A-FFC3-C9A6-7A8CD9BAD4CA}"/>
              </a:ext>
            </a:extLst>
          </p:cNvPr>
          <p:cNvSpPr txBox="1"/>
          <p:nvPr/>
        </p:nvSpPr>
        <p:spPr>
          <a:xfrm>
            <a:off x="3048886" y="3244334"/>
            <a:ext cx="6097772" cy="369332"/>
          </a:xfrm>
          <a:prstGeom prst="rect">
            <a:avLst/>
          </a:prstGeom>
          <a:noFill/>
        </p:spPr>
        <p:txBody>
          <a:bodyPr wrap="square">
            <a:spAutoFit/>
          </a:bodyPr>
          <a:lstStyle/>
          <a:p>
            <a:endParaRPr lang="es-PE" dirty="0"/>
          </a:p>
        </p:txBody>
      </p:sp>
      <p:sp>
        <p:nvSpPr>
          <p:cNvPr id="13" name="Google Shape;217;g23f978c418c_0_480">
            <a:extLst>
              <a:ext uri="{FF2B5EF4-FFF2-40B4-BE49-F238E27FC236}">
                <a16:creationId xmlns:a16="http://schemas.microsoft.com/office/drawing/2014/main" id="{0DEFEF74-A62B-AE6B-9BA4-9B20E2296E38}"/>
              </a:ext>
            </a:extLst>
          </p:cNvPr>
          <p:cNvSpPr txBox="1">
            <a:spLocks/>
          </p:cNvSpPr>
          <p:nvPr/>
        </p:nvSpPr>
        <p:spPr>
          <a:xfrm>
            <a:off x="399124" y="2491567"/>
            <a:ext cx="2646218" cy="1393249"/>
          </a:xfrm>
          <a:prstGeom prst="roundRect">
            <a:avLst>
              <a:gd name="adj" fmla="val 16667"/>
            </a:avLst>
          </a:prstGeom>
          <a:noFill/>
          <a:ln w="57150" cap="flat" cmpd="sng">
            <a:solidFill>
              <a:srgbClr val="FF0000"/>
            </a:solidFill>
            <a:prstDash val="solid"/>
            <a:round/>
            <a:headEnd type="none" w="sm" len="sm"/>
            <a:tailEnd type="none" w="sm" len="sm"/>
          </a:ln>
        </p:spPr>
        <p:txBody>
          <a:bodyPr spcFirstLastPara="1" vert="horz" wrap="square" lIns="91425" tIns="45700" rIns="91425" bIns="45700" rtlCol="0" anchor="ctr" anchorCtr="0">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sz="2600" dirty="0"/>
          </a:p>
          <a:p>
            <a:pPr algn="ctr"/>
            <a:r>
              <a:rPr lang="es-MX" sz="2600" dirty="0"/>
              <a:t>Corrupción</a:t>
            </a:r>
          </a:p>
          <a:p>
            <a:pPr algn="ctr"/>
            <a:r>
              <a:rPr lang="es-MX" sz="2600" dirty="0"/>
              <a:t>(Fenómeno)</a:t>
            </a:r>
          </a:p>
          <a:p>
            <a:pPr algn="ctr"/>
            <a:r>
              <a:rPr lang="es-MX" dirty="0"/>
              <a:t> </a:t>
            </a:r>
          </a:p>
        </p:txBody>
      </p:sp>
      <p:sp>
        <p:nvSpPr>
          <p:cNvPr id="14" name="Flecha: a la derecha 13">
            <a:extLst>
              <a:ext uri="{FF2B5EF4-FFF2-40B4-BE49-F238E27FC236}">
                <a16:creationId xmlns:a16="http://schemas.microsoft.com/office/drawing/2014/main" id="{6AA9FA7F-D1B0-3091-A3AB-E78A12BB33A7}"/>
              </a:ext>
            </a:extLst>
          </p:cNvPr>
          <p:cNvSpPr/>
          <p:nvPr/>
        </p:nvSpPr>
        <p:spPr>
          <a:xfrm rot="19678362">
            <a:off x="3433934" y="2264715"/>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5" name="Flecha: a la derecha 14">
            <a:extLst>
              <a:ext uri="{FF2B5EF4-FFF2-40B4-BE49-F238E27FC236}">
                <a16:creationId xmlns:a16="http://schemas.microsoft.com/office/drawing/2014/main" id="{CD04F8E3-AA66-0A28-2B29-D3D168B588E6}"/>
              </a:ext>
            </a:extLst>
          </p:cNvPr>
          <p:cNvSpPr/>
          <p:nvPr/>
        </p:nvSpPr>
        <p:spPr>
          <a:xfrm rot="2455952">
            <a:off x="3437940" y="3914428"/>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7" name="Flecha: curvada hacia la izquierda 16">
            <a:extLst>
              <a:ext uri="{FF2B5EF4-FFF2-40B4-BE49-F238E27FC236}">
                <a16:creationId xmlns:a16="http://schemas.microsoft.com/office/drawing/2014/main" id="{3CCEDA29-92DD-21D4-7F5C-A4377A9003E1}"/>
              </a:ext>
            </a:extLst>
          </p:cNvPr>
          <p:cNvSpPr/>
          <p:nvPr/>
        </p:nvSpPr>
        <p:spPr>
          <a:xfrm rot="3309841">
            <a:off x="7626812" y="3905141"/>
            <a:ext cx="439940" cy="1516290"/>
          </a:xfrm>
          <a:prstGeom prst="curved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solidFill>
                <a:schemeClr val="tx1"/>
              </a:solidFill>
            </a:endParaRPr>
          </a:p>
        </p:txBody>
      </p:sp>
      <p:sp>
        <p:nvSpPr>
          <p:cNvPr id="18" name="Flecha: curvada hacia la derecha 17">
            <a:extLst>
              <a:ext uri="{FF2B5EF4-FFF2-40B4-BE49-F238E27FC236}">
                <a16:creationId xmlns:a16="http://schemas.microsoft.com/office/drawing/2014/main" id="{F1AE8C6B-9E50-2E69-290A-55E3AD60A6D2}"/>
              </a:ext>
            </a:extLst>
          </p:cNvPr>
          <p:cNvSpPr/>
          <p:nvPr/>
        </p:nvSpPr>
        <p:spPr>
          <a:xfrm rot="6034595">
            <a:off x="7452717" y="645778"/>
            <a:ext cx="364925" cy="1540623"/>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solidFill>
                <a:schemeClr val="tx1"/>
              </a:solidFill>
            </a:endParaRPr>
          </a:p>
        </p:txBody>
      </p:sp>
    </p:spTree>
    <p:extLst>
      <p:ext uri="{BB962C8B-B14F-4D97-AF65-F5344CB8AC3E}">
        <p14:creationId xmlns:p14="http://schemas.microsoft.com/office/powerpoint/2010/main" val="1713632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17;g23f978c418c_0_480">
            <a:extLst>
              <a:ext uri="{FF2B5EF4-FFF2-40B4-BE49-F238E27FC236}">
                <a16:creationId xmlns:a16="http://schemas.microsoft.com/office/drawing/2014/main" id="{51BAAB64-9CD9-09EA-817E-C8396055962D}"/>
              </a:ext>
            </a:extLst>
          </p:cNvPr>
          <p:cNvSpPr txBox="1">
            <a:spLocks/>
          </p:cNvSpPr>
          <p:nvPr/>
        </p:nvSpPr>
        <p:spPr>
          <a:xfrm>
            <a:off x="4516159" y="2567767"/>
            <a:ext cx="2646218" cy="1393249"/>
          </a:xfrm>
          <a:prstGeom prst="roundRect">
            <a:avLst>
              <a:gd name="adj" fmla="val 16667"/>
            </a:avLst>
          </a:prstGeom>
          <a:noFill/>
          <a:ln w="57150" cap="flat" cmpd="sng">
            <a:solidFill>
              <a:srgbClr val="00B05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MX" sz="1100" dirty="0"/>
          </a:p>
          <a:p>
            <a:pPr algn="ctr"/>
            <a:r>
              <a:rPr lang="es-MX" sz="2400" dirty="0"/>
              <a:t>Fenómeno multidimensional </a:t>
            </a:r>
          </a:p>
        </p:txBody>
      </p:sp>
      <p:sp>
        <p:nvSpPr>
          <p:cNvPr id="5" name="Google Shape;217;g23f978c418c_0_480">
            <a:extLst>
              <a:ext uri="{FF2B5EF4-FFF2-40B4-BE49-F238E27FC236}">
                <a16:creationId xmlns:a16="http://schemas.microsoft.com/office/drawing/2014/main" id="{FA9E3613-23A6-8174-DDC8-3E247170D06A}"/>
              </a:ext>
            </a:extLst>
          </p:cNvPr>
          <p:cNvSpPr txBox="1">
            <a:spLocks/>
          </p:cNvSpPr>
          <p:nvPr/>
        </p:nvSpPr>
        <p:spPr>
          <a:xfrm>
            <a:off x="3701191" y="1174518"/>
            <a:ext cx="2646218" cy="846733"/>
          </a:xfrm>
          <a:prstGeom prst="roundRect">
            <a:avLst>
              <a:gd name="adj" fmla="val 16667"/>
            </a:avLst>
          </a:prstGeom>
          <a:noFill/>
          <a:ln w="57150" cap="flat" cmpd="sng">
            <a:solidFill>
              <a:schemeClr val="accent5">
                <a:lumMod val="75000"/>
              </a:schemeClr>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1800" dirty="0"/>
              <a:t>Requiere diversas miradas</a:t>
            </a:r>
          </a:p>
        </p:txBody>
      </p:sp>
      <p:sp>
        <p:nvSpPr>
          <p:cNvPr id="12" name="CuadroTexto 11">
            <a:extLst>
              <a:ext uri="{FF2B5EF4-FFF2-40B4-BE49-F238E27FC236}">
                <a16:creationId xmlns:a16="http://schemas.microsoft.com/office/drawing/2014/main" id="{50233F89-FA5A-FFC3-C9A6-7A8CD9BAD4CA}"/>
              </a:ext>
            </a:extLst>
          </p:cNvPr>
          <p:cNvSpPr txBox="1"/>
          <p:nvPr/>
        </p:nvSpPr>
        <p:spPr>
          <a:xfrm>
            <a:off x="7846782" y="5087305"/>
            <a:ext cx="6097772" cy="369332"/>
          </a:xfrm>
          <a:prstGeom prst="rect">
            <a:avLst/>
          </a:prstGeom>
          <a:noFill/>
        </p:spPr>
        <p:txBody>
          <a:bodyPr wrap="square">
            <a:spAutoFit/>
          </a:bodyPr>
          <a:lstStyle/>
          <a:p>
            <a:endParaRPr lang="es-PE" dirty="0"/>
          </a:p>
        </p:txBody>
      </p:sp>
      <p:sp>
        <p:nvSpPr>
          <p:cNvPr id="13" name="Google Shape;217;g23f978c418c_0_480">
            <a:extLst>
              <a:ext uri="{FF2B5EF4-FFF2-40B4-BE49-F238E27FC236}">
                <a16:creationId xmlns:a16="http://schemas.microsoft.com/office/drawing/2014/main" id="{0DEFEF74-A62B-AE6B-9BA4-9B20E2296E38}"/>
              </a:ext>
            </a:extLst>
          </p:cNvPr>
          <p:cNvSpPr txBox="1">
            <a:spLocks/>
          </p:cNvSpPr>
          <p:nvPr/>
        </p:nvSpPr>
        <p:spPr>
          <a:xfrm>
            <a:off x="993484" y="2567767"/>
            <a:ext cx="2646218" cy="1393249"/>
          </a:xfrm>
          <a:prstGeom prst="roundRect">
            <a:avLst>
              <a:gd name="adj" fmla="val 16667"/>
            </a:avLst>
          </a:prstGeom>
          <a:noFill/>
          <a:ln w="57150" cap="flat" cmpd="sng">
            <a:solidFill>
              <a:srgbClr val="FF0000"/>
            </a:solidFill>
            <a:prstDash val="solid"/>
            <a:round/>
            <a:headEnd type="none" w="sm" len="sm"/>
            <a:tailEnd type="none" w="sm" len="sm"/>
          </a:ln>
        </p:spPr>
        <p:txBody>
          <a:bodyPr spcFirstLastPara="1" vert="horz" wrap="square" lIns="91425" tIns="45700" rIns="91425" bIns="45700" rtlCol="0" anchor="ctr" anchorCtr="0">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sz="2600" dirty="0"/>
          </a:p>
          <a:p>
            <a:pPr algn="ctr"/>
            <a:r>
              <a:rPr lang="es-MX" sz="2600" dirty="0"/>
              <a:t>Corrupción</a:t>
            </a:r>
          </a:p>
          <a:p>
            <a:pPr algn="ctr"/>
            <a:r>
              <a:rPr lang="es-MX" sz="2600" dirty="0"/>
              <a:t>(Fenómeno)</a:t>
            </a:r>
          </a:p>
          <a:p>
            <a:pPr algn="ctr"/>
            <a:r>
              <a:rPr lang="es-MX" dirty="0"/>
              <a:t> </a:t>
            </a:r>
          </a:p>
        </p:txBody>
      </p:sp>
      <p:sp>
        <p:nvSpPr>
          <p:cNvPr id="14" name="Flecha: a la derecha 13">
            <a:extLst>
              <a:ext uri="{FF2B5EF4-FFF2-40B4-BE49-F238E27FC236}">
                <a16:creationId xmlns:a16="http://schemas.microsoft.com/office/drawing/2014/main" id="{6AA9FA7F-D1B0-3091-A3AB-E78A12BB33A7}"/>
              </a:ext>
            </a:extLst>
          </p:cNvPr>
          <p:cNvSpPr/>
          <p:nvPr/>
        </p:nvSpPr>
        <p:spPr>
          <a:xfrm>
            <a:off x="3934391" y="3126167"/>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5" name="Flecha: a la derecha 14">
            <a:extLst>
              <a:ext uri="{FF2B5EF4-FFF2-40B4-BE49-F238E27FC236}">
                <a16:creationId xmlns:a16="http://schemas.microsoft.com/office/drawing/2014/main" id="{CD04F8E3-AA66-0A28-2B29-D3D168B588E6}"/>
              </a:ext>
            </a:extLst>
          </p:cNvPr>
          <p:cNvSpPr/>
          <p:nvPr/>
        </p:nvSpPr>
        <p:spPr>
          <a:xfrm rot="19232496">
            <a:off x="7267027" y="2095207"/>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8" name="Flecha: curvada hacia la derecha 17">
            <a:extLst>
              <a:ext uri="{FF2B5EF4-FFF2-40B4-BE49-F238E27FC236}">
                <a16:creationId xmlns:a16="http://schemas.microsoft.com/office/drawing/2014/main" id="{F1AE8C6B-9E50-2E69-290A-55E3AD60A6D2}"/>
              </a:ext>
            </a:extLst>
          </p:cNvPr>
          <p:cNvSpPr/>
          <p:nvPr/>
        </p:nvSpPr>
        <p:spPr>
          <a:xfrm rot="20290823" flipH="1">
            <a:off x="6485369" y="1535648"/>
            <a:ext cx="514963" cy="971206"/>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solidFill>
                <a:schemeClr val="tx1"/>
              </a:solidFill>
            </a:endParaRPr>
          </a:p>
        </p:txBody>
      </p:sp>
      <p:sp>
        <p:nvSpPr>
          <p:cNvPr id="2" name="Flecha: a la derecha 1">
            <a:extLst>
              <a:ext uri="{FF2B5EF4-FFF2-40B4-BE49-F238E27FC236}">
                <a16:creationId xmlns:a16="http://schemas.microsoft.com/office/drawing/2014/main" id="{44DFD6D4-6837-C70C-8F2B-9C9B7A062F8A}"/>
              </a:ext>
            </a:extLst>
          </p:cNvPr>
          <p:cNvSpPr/>
          <p:nvPr/>
        </p:nvSpPr>
        <p:spPr>
          <a:xfrm rot="19232496">
            <a:off x="7277661" y="2667402"/>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3" name="Flecha: a la derecha 2">
            <a:extLst>
              <a:ext uri="{FF2B5EF4-FFF2-40B4-BE49-F238E27FC236}">
                <a16:creationId xmlns:a16="http://schemas.microsoft.com/office/drawing/2014/main" id="{E6ADF4EE-611C-C899-F124-7307EEEBF197}"/>
              </a:ext>
            </a:extLst>
          </p:cNvPr>
          <p:cNvSpPr/>
          <p:nvPr/>
        </p:nvSpPr>
        <p:spPr>
          <a:xfrm>
            <a:off x="7324406" y="3234758"/>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7" name="Flecha: a la derecha 6">
            <a:extLst>
              <a:ext uri="{FF2B5EF4-FFF2-40B4-BE49-F238E27FC236}">
                <a16:creationId xmlns:a16="http://schemas.microsoft.com/office/drawing/2014/main" id="{83E919E6-A206-0ED8-54A0-657A4FC8204B}"/>
              </a:ext>
            </a:extLst>
          </p:cNvPr>
          <p:cNvSpPr/>
          <p:nvPr/>
        </p:nvSpPr>
        <p:spPr>
          <a:xfrm rot="1700999">
            <a:off x="7306819" y="3779228"/>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8" name="Flecha: a la derecha 7">
            <a:extLst>
              <a:ext uri="{FF2B5EF4-FFF2-40B4-BE49-F238E27FC236}">
                <a16:creationId xmlns:a16="http://schemas.microsoft.com/office/drawing/2014/main" id="{B5DBDB94-0536-862E-45C2-6FAF0FAEA434}"/>
              </a:ext>
            </a:extLst>
          </p:cNvPr>
          <p:cNvSpPr/>
          <p:nvPr/>
        </p:nvSpPr>
        <p:spPr>
          <a:xfrm rot="2206668">
            <a:off x="7216564" y="4236623"/>
            <a:ext cx="287079" cy="27644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9" name="Google Shape;217;g23f978c418c_0_480">
            <a:extLst>
              <a:ext uri="{FF2B5EF4-FFF2-40B4-BE49-F238E27FC236}">
                <a16:creationId xmlns:a16="http://schemas.microsoft.com/office/drawing/2014/main" id="{E572685A-12E9-E0CA-8007-AF1E06D32BFA}"/>
              </a:ext>
            </a:extLst>
          </p:cNvPr>
          <p:cNvSpPr txBox="1">
            <a:spLocks/>
          </p:cNvSpPr>
          <p:nvPr/>
        </p:nvSpPr>
        <p:spPr>
          <a:xfrm>
            <a:off x="7731801" y="1646414"/>
            <a:ext cx="2646218" cy="540572"/>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000"/>
              <a:t>Económicas</a:t>
            </a:r>
            <a:endParaRPr lang="es-MX" sz="2000" dirty="0"/>
          </a:p>
        </p:txBody>
      </p:sp>
      <p:sp>
        <p:nvSpPr>
          <p:cNvPr id="10" name="Google Shape;217;g23f978c418c_0_480">
            <a:extLst>
              <a:ext uri="{FF2B5EF4-FFF2-40B4-BE49-F238E27FC236}">
                <a16:creationId xmlns:a16="http://schemas.microsoft.com/office/drawing/2014/main" id="{53AB9C6F-7B85-9A49-E8A5-DC237DC664B6}"/>
              </a:ext>
            </a:extLst>
          </p:cNvPr>
          <p:cNvSpPr txBox="1">
            <a:spLocks/>
          </p:cNvSpPr>
          <p:nvPr/>
        </p:nvSpPr>
        <p:spPr>
          <a:xfrm>
            <a:off x="7754379" y="2337398"/>
            <a:ext cx="2646218" cy="540572"/>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000"/>
              <a:t>Políticas</a:t>
            </a:r>
            <a:endParaRPr lang="es-MX" sz="2000" dirty="0"/>
          </a:p>
        </p:txBody>
      </p:sp>
      <p:sp>
        <p:nvSpPr>
          <p:cNvPr id="11" name="Google Shape;217;g23f978c418c_0_480">
            <a:extLst>
              <a:ext uri="{FF2B5EF4-FFF2-40B4-BE49-F238E27FC236}">
                <a16:creationId xmlns:a16="http://schemas.microsoft.com/office/drawing/2014/main" id="{1ACD58BA-3A0C-7944-2314-1123F343E6A3}"/>
              </a:ext>
            </a:extLst>
          </p:cNvPr>
          <p:cNvSpPr txBox="1">
            <a:spLocks/>
          </p:cNvSpPr>
          <p:nvPr/>
        </p:nvSpPr>
        <p:spPr>
          <a:xfrm>
            <a:off x="7773514" y="3009209"/>
            <a:ext cx="2646218" cy="540572"/>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000"/>
              <a:t>Éticas</a:t>
            </a:r>
            <a:endParaRPr lang="es-MX" sz="2000" dirty="0"/>
          </a:p>
        </p:txBody>
      </p:sp>
      <p:sp>
        <p:nvSpPr>
          <p:cNvPr id="16" name="Google Shape;217;g23f978c418c_0_480">
            <a:extLst>
              <a:ext uri="{FF2B5EF4-FFF2-40B4-BE49-F238E27FC236}">
                <a16:creationId xmlns:a16="http://schemas.microsoft.com/office/drawing/2014/main" id="{9937D284-E984-F560-7504-E37E160C15E6}"/>
              </a:ext>
            </a:extLst>
          </p:cNvPr>
          <p:cNvSpPr txBox="1">
            <a:spLocks/>
          </p:cNvSpPr>
          <p:nvPr/>
        </p:nvSpPr>
        <p:spPr>
          <a:xfrm>
            <a:off x="7754379" y="3681020"/>
            <a:ext cx="2646218" cy="540572"/>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000"/>
              <a:t>Jurídicas</a:t>
            </a:r>
            <a:endParaRPr lang="es-MX" sz="2000" dirty="0"/>
          </a:p>
        </p:txBody>
      </p:sp>
      <p:sp>
        <p:nvSpPr>
          <p:cNvPr id="19" name="Google Shape;217;g23f978c418c_0_480">
            <a:extLst>
              <a:ext uri="{FF2B5EF4-FFF2-40B4-BE49-F238E27FC236}">
                <a16:creationId xmlns:a16="http://schemas.microsoft.com/office/drawing/2014/main" id="{7C1654D3-4D04-56E9-0DCC-AE8BED78D477}"/>
              </a:ext>
            </a:extLst>
          </p:cNvPr>
          <p:cNvSpPr txBox="1">
            <a:spLocks/>
          </p:cNvSpPr>
          <p:nvPr/>
        </p:nvSpPr>
        <p:spPr>
          <a:xfrm>
            <a:off x="7773514" y="4374847"/>
            <a:ext cx="2646218" cy="540572"/>
          </a:xfrm>
          <a:prstGeom prst="roundRect">
            <a:avLst>
              <a:gd name="adj" fmla="val 16667"/>
            </a:avLst>
          </a:prstGeom>
          <a:noFill/>
          <a:ln w="57150" cap="flat" cmpd="sng">
            <a:solidFill>
              <a:srgbClr val="0070C0"/>
            </a:solidFill>
            <a:prstDash val="solid"/>
            <a:round/>
            <a:headEnd type="none" w="sm" len="sm"/>
            <a:tailEnd type="none" w="sm" len="sm"/>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000" dirty="0"/>
              <a:t>Culturales</a:t>
            </a:r>
            <a:endParaRPr lang="es-PE" sz="2000" dirty="0"/>
          </a:p>
        </p:txBody>
      </p:sp>
    </p:spTree>
    <p:extLst>
      <p:ext uri="{BB962C8B-B14F-4D97-AF65-F5344CB8AC3E}">
        <p14:creationId xmlns:p14="http://schemas.microsoft.com/office/powerpoint/2010/main" val="189372455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322</TotalTime>
  <Words>2239</Words>
  <Application>Microsoft Office PowerPoint</Application>
  <PresentationFormat>Panorámica</PresentationFormat>
  <Paragraphs>199</Paragraphs>
  <Slides>28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28</vt:i4>
      </vt:variant>
    </vt:vector>
  </HeadingPairs>
  <TitlesOfParts>
    <vt:vector size="34" baseType="lpstr">
      <vt:lpstr>Abadi Extra Light</vt:lpstr>
      <vt:lpstr>Aptos</vt:lpstr>
      <vt:lpstr>Aptos Display</vt:lpstr>
      <vt:lpstr>Arial</vt:lpstr>
      <vt:lpstr>Arial Black</vt:lpstr>
      <vt:lpstr>Tema de Office</vt:lpstr>
      <vt:lpstr>Presentación de PowerPoint</vt:lpstr>
      <vt:lpstr>FUNCIONARIO O SERVIDOR PÚBLICO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Alexis Gilio</dc:creator>
  <cp:lastModifiedBy>Alexis Gilio</cp:lastModifiedBy>
  <cp:revision>2</cp:revision>
  <dcterms:created xsi:type="dcterms:W3CDTF">2024-04-16T14:01:39Z</dcterms:created>
  <dcterms:modified xsi:type="dcterms:W3CDTF">2024-05-07T20:26:04Z</dcterms:modified>
</cp:coreProperties>
</file>