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3.jpg" ContentType="image/pn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9"/>
  </p:notesMasterIdLst>
  <p:sldIdLst>
    <p:sldId id="607" r:id="rId2"/>
    <p:sldId id="608" r:id="rId3"/>
    <p:sldId id="609" r:id="rId4"/>
    <p:sldId id="610" r:id="rId5"/>
    <p:sldId id="350" r:id="rId6"/>
    <p:sldId id="256" r:id="rId7"/>
    <p:sldId id="257" r:id="rId8"/>
    <p:sldId id="258" r:id="rId9"/>
    <p:sldId id="259" r:id="rId10"/>
    <p:sldId id="260" r:id="rId11"/>
    <p:sldId id="617" r:id="rId12"/>
    <p:sldId id="261" r:id="rId13"/>
    <p:sldId id="262" r:id="rId14"/>
    <p:sldId id="263" r:id="rId15"/>
    <p:sldId id="264" r:id="rId16"/>
    <p:sldId id="265" r:id="rId17"/>
    <p:sldId id="618" r:id="rId18"/>
    <p:sldId id="619" r:id="rId19"/>
    <p:sldId id="374" r:id="rId20"/>
    <p:sldId id="400" r:id="rId21"/>
    <p:sldId id="372" r:id="rId22"/>
    <p:sldId id="517" r:id="rId23"/>
    <p:sldId id="518" r:id="rId24"/>
    <p:sldId id="321" r:id="rId25"/>
    <p:sldId id="317" r:id="rId26"/>
    <p:sldId id="411" r:id="rId27"/>
    <p:sldId id="412" r:id="rId28"/>
    <p:sldId id="370" r:id="rId29"/>
    <p:sldId id="373" r:id="rId30"/>
    <p:sldId id="519" r:id="rId31"/>
    <p:sldId id="371" r:id="rId32"/>
    <p:sldId id="522" r:id="rId33"/>
    <p:sldId id="524" r:id="rId34"/>
    <p:sldId id="290" r:id="rId35"/>
    <p:sldId id="526" r:id="rId36"/>
    <p:sldId id="521" r:id="rId37"/>
    <p:sldId id="505" r:id="rId38"/>
    <p:sldId id="418" r:id="rId39"/>
    <p:sldId id="413" r:id="rId40"/>
    <p:sldId id="414" r:id="rId41"/>
    <p:sldId id="415" r:id="rId42"/>
    <p:sldId id="416" r:id="rId43"/>
    <p:sldId id="417" r:id="rId44"/>
    <p:sldId id="419" r:id="rId45"/>
    <p:sldId id="424" r:id="rId46"/>
    <p:sldId id="425" r:id="rId47"/>
    <p:sldId id="426" r:id="rId48"/>
    <p:sldId id="428" r:id="rId49"/>
    <p:sldId id="429" r:id="rId50"/>
    <p:sldId id="430" r:id="rId51"/>
    <p:sldId id="431" r:id="rId52"/>
    <p:sldId id="432" r:id="rId53"/>
    <p:sldId id="436" r:id="rId54"/>
    <p:sldId id="437" r:id="rId55"/>
    <p:sldId id="433" r:id="rId56"/>
    <p:sldId id="434" r:id="rId57"/>
    <p:sldId id="435" r:id="rId58"/>
    <p:sldId id="420" r:id="rId59"/>
    <p:sldId id="421" r:id="rId60"/>
    <p:sldId id="422" r:id="rId61"/>
    <p:sldId id="423" r:id="rId62"/>
    <p:sldId id="438" r:id="rId63"/>
    <p:sldId id="439" r:id="rId64"/>
    <p:sldId id="440" r:id="rId65"/>
    <p:sldId id="441" r:id="rId66"/>
    <p:sldId id="449" r:id="rId67"/>
    <p:sldId id="452" r:id="rId68"/>
    <p:sldId id="528" r:id="rId69"/>
    <p:sldId id="530" r:id="rId70"/>
    <p:sldId id="454" r:id="rId71"/>
    <p:sldId id="531" r:id="rId72"/>
    <p:sldId id="455" r:id="rId73"/>
    <p:sldId id="457" r:id="rId74"/>
    <p:sldId id="460" r:id="rId75"/>
    <p:sldId id="461" r:id="rId76"/>
    <p:sldId id="462" r:id="rId77"/>
    <p:sldId id="532" r:id="rId78"/>
    <p:sldId id="463" r:id="rId79"/>
    <p:sldId id="464" r:id="rId80"/>
    <p:sldId id="465" r:id="rId81"/>
    <p:sldId id="467" r:id="rId82"/>
    <p:sldId id="468" r:id="rId83"/>
    <p:sldId id="469" r:id="rId84"/>
    <p:sldId id="314" r:id="rId85"/>
    <p:sldId id="328" r:id="rId86"/>
    <p:sldId id="315"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575" r:id="rId102"/>
    <p:sldId id="576" r:id="rId103"/>
    <p:sldId id="556" r:id="rId104"/>
    <p:sldId id="557" r:id="rId105"/>
    <p:sldId id="566" r:id="rId106"/>
    <p:sldId id="560" r:id="rId107"/>
    <p:sldId id="561" r:id="rId108"/>
    <p:sldId id="573" r:id="rId109"/>
    <p:sldId id="562" r:id="rId110"/>
    <p:sldId id="563" r:id="rId111"/>
    <p:sldId id="567" r:id="rId112"/>
    <p:sldId id="568" r:id="rId113"/>
    <p:sldId id="569" r:id="rId114"/>
    <p:sldId id="570" r:id="rId115"/>
    <p:sldId id="571" r:id="rId116"/>
    <p:sldId id="572" r:id="rId117"/>
    <p:sldId id="577" r:id="rId118"/>
    <p:sldId id="578" r:id="rId119"/>
    <p:sldId id="579" r:id="rId120"/>
    <p:sldId id="580" r:id="rId121"/>
    <p:sldId id="581" r:id="rId122"/>
    <p:sldId id="582" r:id="rId123"/>
    <p:sldId id="587" r:id="rId124"/>
    <p:sldId id="588" r:id="rId125"/>
    <p:sldId id="583" r:id="rId126"/>
    <p:sldId id="584" r:id="rId127"/>
    <p:sldId id="585" r:id="rId128"/>
    <p:sldId id="589" r:id="rId129"/>
    <p:sldId id="586" r:id="rId130"/>
    <p:sldId id="590" r:id="rId131"/>
    <p:sldId id="591" r:id="rId132"/>
    <p:sldId id="592" r:id="rId133"/>
    <p:sldId id="593" r:id="rId134"/>
    <p:sldId id="594" r:id="rId135"/>
    <p:sldId id="293" r:id="rId136"/>
    <p:sldId id="363" r:id="rId137"/>
    <p:sldId id="294" r:id="rId138"/>
    <p:sldId id="364" r:id="rId139"/>
    <p:sldId id="365" r:id="rId140"/>
    <p:sldId id="362" r:id="rId141"/>
    <p:sldId id="596" r:id="rId142"/>
    <p:sldId id="597" r:id="rId143"/>
    <p:sldId id="369" r:id="rId144"/>
    <p:sldId id="598" r:id="rId145"/>
    <p:sldId id="599" r:id="rId146"/>
    <p:sldId id="366" r:id="rId147"/>
    <p:sldId id="295" r:id="rId148"/>
    <p:sldId id="296" r:id="rId149"/>
    <p:sldId id="378" r:id="rId150"/>
    <p:sldId id="379" r:id="rId151"/>
    <p:sldId id="380" r:id="rId152"/>
    <p:sldId id="376" r:id="rId153"/>
    <p:sldId id="384" r:id="rId154"/>
    <p:sldId id="385" r:id="rId155"/>
    <p:sldId id="386" r:id="rId156"/>
    <p:sldId id="377" r:id="rId157"/>
    <p:sldId id="323" r:id="rId158"/>
    <p:sldId id="324" r:id="rId159"/>
    <p:sldId id="325" r:id="rId160"/>
    <p:sldId id="326" r:id="rId161"/>
    <p:sldId id="327" r:id="rId162"/>
    <p:sldId id="600" r:id="rId163"/>
    <p:sldId id="601" r:id="rId164"/>
    <p:sldId id="602" r:id="rId165"/>
    <p:sldId id="603" r:id="rId166"/>
    <p:sldId id="604" r:id="rId167"/>
    <p:sldId id="529" r:id="rId16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8749"/>
    <a:srgbClr val="A20000"/>
    <a:srgbClr val="260026"/>
    <a:srgbClr val="660066"/>
    <a:srgbClr val="320C2F"/>
    <a:srgbClr val="333300"/>
    <a:srgbClr val="800080"/>
    <a:srgbClr val="750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84" d="100"/>
          <a:sy n="84" d="100"/>
        </p:scale>
        <p:origin x="18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8A413-40FA-4A8C-B9F9-3BFAF0D9AB91}" type="datetimeFigureOut">
              <a:rPr lang="es-PE" smtClean="0"/>
              <a:t>9/05/2024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7B542-4B4B-41D5-8DD7-CC217927670C}" type="slidenum">
              <a:rPr lang="es-PE" smtClean="0"/>
              <a:t>‹Nº›</a:t>
            </a:fld>
            <a:endParaRPr lang="es-PE"/>
          </a:p>
        </p:txBody>
      </p:sp>
    </p:spTree>
    <p:extLst>
      <p:ext uri="{BB962C8B-B14F-4D97-AF65-F5344CB8AC3E}">
        <p14:creationId xmlns:p14="http://schemas.microsoft.com/office/powerpoint/2010/main" val="72629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a:ln/>
        </p:spPr>
      </p:sp>
      <p:sp>
        <p:nvSpPr>
          <p:cNvPr id="481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atin typeface="Arial" panose="020B0604020202020204" pitchFamily="34" charset="0"/>
              <a:cs typeface="Arial" panose="020B0604020202020204" pitchFamily="34" charset="0"/>
            </a:endParaRPr>
          </a:p>
        </p:txBody>
      </p:sp>
      <p:sp>
        <p:nvSpPr>
          <p:cNvPr id="481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3FF3D1D-D2F9-469F-A9D5-64FE3EC96247}" type="slidenum">
              <a:rPr lang="es-ES" sz="1200"/>
              <a:pPr eaLnBrk="1" hangingPunct="1"/>
              <a:t>34</a:t>
            </a:fld>
            <a:endParaRPr lang="es-ES" sz="1200"/>
          </a:p>
        </p:txBody>
      </p:sp>
    </p:spTree>
    <p:extLst>
      <p:ext uri="{BB962C8B-B14F-4D97-AF65-F5344CB8AC3E}">
        <p14:creationId xmlns:p14="http://schemas.microsoft.com/office/powerpoint/2010/main" val="157627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FC8AE-5926-43B6-A6AF-FAAC98592CB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5831CB3F-D97F-4EC7-BFA0-506939D737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1A0B9860-B428-46C5-AC14-0C9E7C79D6D1}"/>
              </a:ext>
            </a:extLst>
          </p:cNvPr>
          <p:cNvSpPr>
            <a:spLocks noGrp="1"/>
          </p:cNvSpPr>
          <p:nvPr>
            <p:ph type="dt" sz="half" idx="10"/>
          </p:nvPr>
        </p:nvSpPr>
        <p:spPr/>
        <p:txBody>
          <a:bodyPr/>
          <a:lstStyle/>
          <a:p>
            <a:fld id="{E696754C-0436-4275-9FFD-F9474E153BAE}" type="datetimeFigureOut">
              <a:rPr lang="es-PE" smtClean="0"/>
              <a:t>9/05/2024</a:t>
            </a:fld>
            <a:endParaRPr lang="es-PE"/>
          </a:p>
        </p:txBody>
      </p:sp>
      <p:sp>
        <p:nvSpPr>
          <p:cNvPr id="5" name="Marcador de pie de página 4">
            <a:extLst>
              <a:ext uri="{FF2B5EF4-FFF2-40B4-BE49-F238E27FC236}">
                <a16:creationId xmlns:a16="http://schemas.microsoft.com/office/drawing/2014/main" id="{824D8E80-53C1-4BD8-93B8-1932A3FD69A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40AD3AC-6719-4A81-BCCF-E957D9F72700}"/>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406215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A8951-2CA7-4215-B6A1-F74E58CEA64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C4B4926-042B-4EFF-838C-73685BE38B7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A2DB0D4-DB33-4FF4-9852-6B0198C42775}"/>
              </a:ext>
            </a:extLst>
          </p:cNvPr>
          <p:cNvSpPr>
            <a:spLocks noGrp="1"/>
          </p:cNvSpPr>
          <p:nvPr>
            <p:ph type="dt" sz="half" idx="10"/>
          </p:nvPr>
        </p:nvSpPr>
        <p:spPr/>
        <p:txBody>
          <a:bodyPr/>
          <a:lstStyle/>
          <a:p>
            <a:fld id="{E696754C-0436-4275-9FFD-F9474E153BAE}" type="datetimeFigureOut">
              <a:rPr lang="es-PE" smtClean="0"/>
              <a:t>9/05/2024</a:t>
            </a:fld>
            <a:endParaRPr lang="es-PE"/>
          </a:p>
        </p:txBody>
      </p:sp>
      <p:sp>
        <p:nvSpPr>
          <p:cNvPr id="5" name="Marcador de pie de página 4">
            <a:extLst>
              <a:ext uri="{FF2B5EF4-FFF2-40B4-BE49-F238E27FC236}">
                <a16:creationId xmlns:a16="http://schemas.microsoft.com/office/drawing/2014/main" id="{B55DE06C-447B-45A6-BF72-E449038F6AF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A81CCAA-7A4D-455D-B5B9-D3350CB3AB70}"/>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414794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5DF5093-E35E-442A-9F10-8B5E760CF2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8D4E052-2342-40F3-A79B-E1D994478E0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B1E7B89-0404-481E-96FD-55DFF0B81DD9}"/>
              </a:ext>
            </a:extLst>
          </p:cNvPr>
          <p:cNvSpPr>
            <a:spLocks noGrp="1"/>
          </p:cNvSpPr>
          <p:nvPr>
            <p:ph type="dt" sz="half" idx="10"/>
          </p:nvPr>
        </p:nvSpPr>
        <p:spPr/>
        <p:txBody>
          <a:bodyPr/>
          <a:lstStyle/>
          <a:p>
            <a:fld id="{E696754C-0436-4275-9FFD-F9474E153BAE}" type="datetimeFigureOut">
              <a:rPr lang="es-PE" smtClean="0"/>
              <a:t>9/05/2024</a:t>
            </a:fld>
            <a:endParaRPr lang="es-PE"/>
          </a:p>
        </p:txBody>
      </p:sp>
      <p:sp>
        <p:nvSpPr>
          <p:cNvPr id="5" name="Marcador de pie de página 4">
            <a:extLst>
              <a:ext uri="{FF2B5EF4-FFF2-40B4-BE49-F238E27FC236}">
                <a16:creationId xmlns:a16="http://schemas.microsoft.com/office/drawing/2014/main" id="{B69A1B4B-F489-4DF1-9D5E-059510DBB57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6A92C91-3951-4B60-A0CD-371C9DA309FF}"/>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2110555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41956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39892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FE168-F478-4DCA-8A05-0AF795BFD15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2BA6728-FE5F-4D33-AE73-69E7819F5C8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398B3FC-9B0A-4753-B03C-4CE38ABD07DC}"/>
              </a:ext>
            </a:extLst>
          </p:cNvPr>
          <p:cNvSpPr>
            <a:spLocks noGrp="1"/>
          </p:cNvSpPr>
          <p:nvPr>
            <p:ph type="dt" sz="half" idx="10"/>
          </p:nvPr>
        </p:nvSpPr>
        <p:spPr/>
        <p:txBody>
          <a:bodyPr/>
          <a:lstStyle/>
          <a:p>
            <a:fld id="{E696754C-0436-4275-9FFD-F9474E153BAE}" type="datetimeFigureOut">
              <a:rPr lang="es-PE" smtClean="0"/>
              <a:t>9/05/2024</a:t>
            </a:fld>
            <a:endParaRPr lang="es-PE"/>
          </a:p>
        </p:txBody>
      </p:sp>
      <p:sp>
        <p:nvSpPr>
          <p:cNvPr id="5" name="Marcador de pie de página 4">
            <a:extLst>
              <a:ext uri="{FF2B5EF4-FFF2-40B4-BE49-F238E27FC236}">
                <a16:creationId xmlns:a16="http://schemas.microsoft.com/office/drawing/2014/main" id="{3F43B89A-E45A-4A18-9AFD-1AFD0589EAF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B5D6520-C3BA-4E49-9CC6-DBFEBDED1A1C}"/>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62998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47019-A08E-4243-B932-36A86D24AA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6547B0E-2ACB-4973-8DF7-DFD19CB2A3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EAD1AC-177D-45A5-A705-F7A4AD2E8B97}"/>
              </a:ext>
            </a:extLst>
          </p:cNvPr>
          <p:cNvSpPr>
            <a:spLocks noGrp="1"/>
          </p:cNvSpPr>
          <p:nvPr>
            <p:ph type="dt" sz="half" idx="10"/>
          </p:nvPr>
        </p:nvSpPr>
        <p:spPr/>
        <p:txBody>
          <a:bodyPr/>
          <a:lstStyle/>
          <a:p>
            <a:fld id="{E696754C-0436-4275-9FFD-F9474E153BAE}" type="datetimeFigureOut">
              <a:rPr lang="es-PE" smtClean="0"/>
              <a:t>9/05/2024</a:t>
            </a:fld>
            <a:endParaRPr lang="es-PE"/>
          </a:p>
        </p:txBody>
      </p:sp>
      <p:sp>
        <p:nvSpPr>
          <p:cNvPr id="5" name="Marcador de pie de página 4">
            <a:extLst>
              <a:ext uri="{FF2B5EF4-FFF2-40B4-BE49-F238E27FC236}">
                <a16:creationId xmlns:a16="http://schemas.microsoft.com/office/drawing/2014/main" id="{C132F51F-C229-4D19-9598-A0C0751E83B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E6FD983-01D2-42BF-BEB1-EF8CD13CE774}"/>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68653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AC4E8-C35E-4457-A898-0056A80F5E8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8C4DB77-5A9D-40A7-B824-D983A34F06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D3302E3-955C-4D76-8EE2-04C08E7801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3300B01-2BEC-4B41-A396-18FD9FC42D1A}"/>
              </a:ext>
            </a:extLst>
          </p:cNvPr>
          <p:cNvSpPr>
            <a:spLocks noGrp="1"/>
          </p:cNvSpPr>
          <p:nvPr>
            <p:ph type="dt" sz="half" idx="10"/>
          </p:nvPr>
        </p:nvSpPr>
        <p:spPr/>
        <p:txBody>
          <a:bodyPr/>
          <a:lstStyle/>
          <a:p>
            <a:fld id="{E696754C-0436-4275-9FFD-F9474E153BAE}" type="datetimeFigureOut">
              <a:rPr lang="es-PE" smtClean="0"/>
              <a:t>9/05/2024</a:t>
            </a:fld>
            <a:endParaRPr lang="es-PE"/>
          </a:p>
        </p:txBody>
      </p:sp>
      <p:sp>
        <p:nvSpPr>
          <p:cNvPr id="6" name="Marcador de pie de página 5">
            <a:extLst>
              <a:ext uri="{FF2B5EF4-FFF2-40B4-BE49-F238E27FC236}">
                <a16:creationId xmlns:a16="http://schemas.microsoft.com/office/drawing/2014/main" id="{3C155660-5A5B-44B9-A1B8-DA5DC3B24F8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13D7CB6-194E-4023-ACC1-72B4F3F9703E}"/>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81624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ACFFB2-73DD-4859-8FCB-294DE5EB1F7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2C02FCA-6D94-4347-A09A-9BA13DF992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90BB85-4227-46C4-B441-DB73E77BB2A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4841026-45D3-4F22-8B95-C3941189F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62C953-C47D-47BD-82D2-B11417EC6C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CFE5F79-8984-4908-B2B6-8DC0B5507D66}"/>
              </a:ext>
            </a:extLst>
          </p:cNvPr>
          <p:cNvSpPr>
            <a:spLocks noGrp="1"/>
          </p:cNvSpPr>
          <p:nvPr>
            <p:ph type="dt" sz="half" idx="10"/>
          </p:nvPr>
        </p:nvSpPr>
        <p:spPr/>
        <p:txBody>
          <a:bodyPr/>
          <a:lstStyle/>
          <a:p>
            <a:fld id="{E696754C-0436-4275-9FFD-F9474E153BAE}" type="datetimeFigureOut">
              <a:rPr lang="es-PE" smtClean="0"/>
              <a:t>9/05/2024</a:t>
            </a:fld>
            <a:endParaRPr lang="es-PE"/>
          </a:p>
        </p:txBody>
      </p:sp>
      <p:sp>
        <p:nvSpPr>
          <p:cNvPr id="8" name="Marcador de pie de página 7">
            <a:extLst>
              <a:ext uri="{FF2B5EF4-FFF2-40B4-BE49-F238E27FC236}">
                <a16:creationId xmlns:a16="http://schemas.microsoft.com/office/drawing/2014/main" id="{FE719DE9-4239-4BD0-9D29-1063A37C173B}"/>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C9BFC2E5-F2D6-4A5E-A35F-ECB5BAE1D92A}"/>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120914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7FA873-03DA-4218-AB27-7774DD0D0ED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AD847B15-0F1F-46B1-98A6-B4EEAA247922}"/>
              </a:ext>
            </a:extLst>
          </p:cNvPr>
          <p:cNvSpPr>
            <a:spLocks noGrp="1"/>
          </p:cNvSpPr>
          <p:nvPr>
            <p:ph type="dt" sz="half" idx="10"/>
          </p:nvPr>
        </p:nvSpPr>
        <p:spPr/>
        <p:txBody>
          <a:bodyPr/>
          <a:lstStyle/>
          <a:p>
            <a:fld id="{E696754C-0436-4275-9FFD-F9474E153BAE}" type="datetimeFigureOut">
              <a:rPr lang="es-PE" smtClean="0"/>
              <a:t>9/05/2024</a:t>
            </a:fld>
            <a:endParaRPr lang="es-PE"/>
          </a:p>
        </p:txBody>
      </p:sp>
      <p:sp>
        <p:nvSpPr>
          <p:cNvPr id="4" name="Marcador de pie de página 3">
            <a:extLst>
              <a:ext uri="{FF2B5EF4-FFF2-40B4-BE49-F238E27FC236}">
                <a16:creationId xmlns:a16="http://schemas.microsoft.com/office/drawing/2014/main" id="{C15E160C-0CF2-429C-BC52-8BCCC53FE66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4EC09666-B67C-4504-B2A9-7C98854B8DB2}"/>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117835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15B51E-5F94-4DB2-A2D0-9FD70E312CED}"/>
              </a:ext>
            </a:extLst>
          </p:cNvPr>
          <p:cNvSpPr>
            <a:spLocks noGrp="1"/>
          </p:cNvSpPr>
          <p:nvPr>
            <p:ph type="dt" sz="half" idx="10"/>
          </p:nvPr>
        </p:nvSpPr>
        <p:spPr/>
        <p:txBody>
          <a:bodyPr/>
          <a:lstStyle/>
          <a:p>
            <a:fld id="{E696754C-0436-4275-9FFD-F9474E153BAE}" type="datetimeFigureOut">
              <a:rPr lang="es-PE" smtClean="0"/>
              <a:t>9/05/2024</a:t>
            </a:fld>
            <a:endParaRPr lang="es-PE"/>
          </a:p>
        </p:txBody>
      </p:sp>
      <p:sp>
        <p:nvSpPr>
          <p:cNvPr id="3" name="Marcador de pie de página 2">
            <a:extLst>
              <a:ext uri="{FF2B5EF4-FFF2-40B4-BE49-F238E27FC236}">
                <a16:creationId xmlns:a16="http://schemas.microsoft.com/office/drawing/2014/main" id="{E4D3CF81-47A5-482C-982B-502667C59347}"/>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43F18064-7ED5-4BF2-9081-85A1C812E9C6}"/>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31561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264F5-F479-414F-A3D1-D344FD6248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4C8A3E3-255A-4882-8CFC-85AB553C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F3EC4A1-11D6-461D-95EF-B7D5BD209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32548F-79DF-4106-966D-A751E1127C30}"/>
              </a:ext>
            </a:extLst>
          </p:cNvPr>
          <p:cNvSpPr>
            <a:spLocks noGrp="1"/>
          </p:cNvSpPr>
          <p:nvPr>
            <p:ph type="dt" sz="half" idx="10"/>
          </p:nvPr>
        </p:nvSpPr>
        <p:spPr/>
        <p:txBody>
          <a:bodyPr/>
          <a:lstStyle/>
          <a:p>
            <a:fld id="{E696754C-0436-4275-9FFD-F9474E153BAE}" type="datetimeFigureOut">
              <a:rPr lang="es-PE" smtClean="0"/>
              <a:t>9/05/2024</a:t>
            </a:fld>
            <a:endParaRPr lang="es-PE"/>
          </a:p>
        </p:txBody>
      </p:sp>
      <p:sp>
        <p:nvSpPr>
          <p:cNvPr id="6" name="Marcador de pie de página 5">
            <a:extLst>
              <a:ext uri="{FF2B5EF4-FFF2-40B4-BE49-F238E27FC236}">
                <a16:creationId xmlns:a16="http://schemas.microsoft.com/office/drawing/2014/main" id="{B35D6EA4-A518-472D-9426-BF860F274A1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BF19D21-AB5B-4888-B278-BB3B990A2D3E}"/>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83482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13EC8-2338-4515-A9C4-96A28C20B4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F11585E8-798A-4D9C-A76E-09BD97BE5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37DF57A-AA59-46AD-8624-5A3647B33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2E9941-7D10-4F9B-AE4F-CDD557F6A331}"/>
              </a:ext>
            </a:extLst>
          </p:cNvPr>
          <p:cNvSpPr>
            <a:spLocks noGrp="1"/>
          </p:cNvSpPr>
          <p:nvPr>
            <p:ph type="dt" sz="half" idx="10"/>
          </p:nvPr>
        </p:nvSpPr>
        <p:spPr/>
        <p:txBody>
          <a:bodyPr/>
          <a:lstStyle/>
          <a:p>
            <a:fld id="{E696754C-0436-4275-9FFD-F9474E153BAE}" type="datetimeFigureOut">
              <a:rPr lang="es-PE" smtClean="0"/>
              <a:t>9/05/2024</a:t>
            </a:fld>
            <a:endParaRPr lang="es-PE"/>
          </a:p>
        </p:txBody>
      </p:sp>
      <p:sp>
        <p:nvSpPr>
          <p:cNvPr id="6" name="Marcador de pie de página 5">
            <a:extLst>
              <a:ext uri="{FF2B5EF4-FFF2-40B4-BE49-F238E27FC236}">
                <a16:creationId xmlns:a16="http://schemas.microsoft.com/office/drawing/2014/main" id="{C33932E6-7E0D-47D4-9FA8-B07B7651A56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C7DA42F-D4A4-4C27-B58D-A846F4E33888}"/>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254224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D7E4C88-7010-4AC5-9B47-2A1CB4AF8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6748C03-CE9C-47C0-AC54-3EBCDF1BF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392A33B-AFB4-4C2B-9204-493BCAAF3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6754C-0436-4275-9FFD-F9474E153BAE}" type="datetimeFigureOut">
              <a:rPr lang="es-PE" smtClean="0"/>
              <a:t>9/05/2024</a:t>
            </a:fld>
            <a:endParaRPr lang="es-PE"/>
          </a:p>
        </p:txBody>
      </p:sp>
      <p:sp>
        <p:nvSpPr>
          <p:cNvPr id="5" name="Marcador de pie de página 4">
            <a:extLst>
              <a:ext uri="{FF2B5EF4-FFF2-40B4-BE49-F238E27FC236}">
                <a16:creationId xmlns:a16="http://schemas.microsoft.com/office/drawing/2014/main" id="{CE38D7F2-C51A-4849-AAD0-5642964BBA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590ECB9-3F8C-4482-8E4A-26B4CBC9D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4A2CD-D220-422E-BD37-C26FB601497A}" type="slidenum">
              <a:rPr lang="es-PE" smtClean="0"/>
              <a:t>‹Nº›</a:t>
            </a:fld>
            <a:endParaRPr lang="es-PE"/>
          </a:p>
        </p:txBody>
      </p:sp>
    </p:spTree>
    <p:extLst>
      <p:ext uri="{BB962C8B-B14F-4D97-AF65-F5344CB8AC3E}">
        <p14:creationId xmlns:p14="http://schemas.microsoft.com/office/powerpoint/2010/main" val="157692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lpderecho.pe/codigo-penal-peruano-actualizad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lpderecho.pe/todo-delito-trafico-influencias-san-martin-castro-casacion-552-2018-canete/"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ncepto.de/estado/" TargetMode="External"/><Relationship Id="rId2" Type="http://schemas.openxmlformats.org/officeDocument/2006/relationships/hyperlink" Target="https://concepto.de/disciplina-2/" TargetMode="External"/><Relationship Id="rId1" Type="http://schemas.openxmlformats.org/officeDocument/2006/relationships/slideLayout" Target="../slideLayouts/slideLayout2.xml"/><Relationship Id="rId4" Type="http://schemas.openxmlformats.org/officeDocument/2006/relationships/hyperlink" Target="https://concepto.de/instituci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oncepto.de/poder-publico/" TargetMode="External"/><Relationship Id="rId2" Type="http://schemas.openxmlformats.org/officeDocument/2006/relationships/hyperlink" Target="https://concepto.de/ciudadano/" TargetMode="External"/><Relationship Id="rId1" Type="http://schemas.openxmlformats.org/officeDocument/2006/relationships/slideLayout" Target="../slideLayouts/slideLayout2.xml"/><Relationship Id="rId5" Type="http://schemas.openxmlformats.org/officeDocument/2006/relationships/hyperlink" Target="https://concepto.de/salud-segun-la-oms/" TargetMode="External"/><Relationship Id="rId4" Type="http://schemas.openxmlformats.org/officeDocument/2006/relationships/hyperlink" Target="https://concepto.de/empresa/"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lpderecho.pe/casacion-60-2016-junin-colusion-poder-decision-contrataciones-publicas-condicion-alcalde-acusado/"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lpderecho.pe/casacion-661-2016-piura-colusion-agravada-requiere-agente-perjudique-defraude-modo-efectivo-patrimonio-estado/"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lpderecho.pe/r-n-1722-2016-del-santa-colusion-prueba-indiciaria/"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lpderecho.pe/concertacion-delito-colusion-r-n-1126-2017-ancash/"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lpderecho.pe/colusion-absolucion-extraneus-prueba-nueva-absolucion-funcionario-condenado-rev-sent-164-2011-ayacucho/"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6D0103-A18F-4F29-F300-E246CB5753E8}"/>
              </a:ext>
            </a:extLst>
          </p:cNvPr>
          <p:cNvSpPr txBox="1"/>
          <p:nvPr/>
        </p:nvSpPr>
        <p:spPr>
          <a:xfrm>
            <a:off x="291545" y="1306251"/>
            <a:ext cx="11200543"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4400" b="1" dirty="0"/>
              <a:t>LA RESPONSABILIDAD DE LAS PERSONAS JURIDICAS EN LOS DELITOS DE CORRUPCIÓN</a:t>
            </a:r>
            <a:endParaRPr lang="es-PE" sz="4400" b="1" dirty="0"/>
          </a:p>
        </p:txBody>
      </p:sp>
      <p:pic>
        <p:nvPicPr>
          <p:cNvPr id="5" name="Picture 2" descr="Puede ser una imagen de texto que dice &quot;SERGIO EMERSON B H&quot;">
            <a:extLst>
              <a:ext uri="{FF2B5EF4-FFF2-40B4-BE49-F238E27FC236}">
                <a16:creationId xmlns:a16="http://schemas.microsoft.com/office/drawing/2014/main" id="{DB526136-66AA-CD5D-B86A-33A4160B0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745" y="3099788"/>
            <a:ext cx="2862471" cy="158934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D62FC4B-DF63-2FCD-584E-DE44BB70CF77}"/>
              </a:ext>
            </a:extLst>
          </p:cNvPr>
          <p:cNvSpPr txBox="1"/>
          <p:nvPr/>
        </p:nvSpPr>
        <p:spPr>
          <a:xfrm>
            <a:off x="3337560" y="4994518"/>
            <a:ext cx="4865534" cy="369332"/>
          </a:xfrm>
          <a:prstGeom prst="rect">
            <a:avLst/>
          </a:prstGeom>
          <a:noFill/>
        </p:spPr>
        <p:txBody>
          <a:bodyPr wrap="square" rtlCol="0">
            <a:spAutoFit/>
          </a:bodyPr>
          <a:lstStyle/>
          <a:p>
            <a:pPr algn="ctr"/>
            <a:r>
              <a:rPr lang="es-ES" b="1" dirty="0"/>
              <a:t>SERGIO EMERSON CHAVEZ PANDURO</a:t>
            </a:r>
            <a:endParaRPr lang="es-PE" b="1" dirty="0"/>
          </a:p>
        </p:txBody>
      </p:sp>
    </p:spTree>
    <p:extLst>
      <p:ext uri="{BB962C8B-B14F-4D97-AF65-F5344CB8AC3E}">
        <p14:creationId xmlns:p14="http://schemas.microsoft.com/office/powerpoint/2010/main" val="350316044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49005" y="1474379"/>
            <a:ext cx="6549390" cy="648335"/>
          </a:xfrm>
          <a:prstGeom prst="rect">
            <a:avLst/>
          </a:prstGeom>
          <a:ln w="25400">
            <a:solidFill>
              <a:srgbClr val="385D89"/>
            </a:solidFill>
          </a:ln>
        </p:spPr>
        <p:txBody>
          <a:bodyPr vert="horz" wrap="square" lIns="0" tIns="0" rIns="0" bIns="0" rtlCol="0">
            <a:spAutoFit/>
          </a:bodyPr>
          <a:lstStyle/>
          <a:p>
            <a:pPr marL="149225">
              <a:lnSpc>
                <a:spcPts val="2490"/>
              </a:lnSpc>
            </a:pPr>
            <a:r>
              <a:rPr sz="2200" b="1" spc="-5" dirty="0">
                <a:latin typeface="Arial"/>
                <a:cs typeface="Arial"/>
              </a:rPr>
              <a:t>3.</a:t>
            </a:r>
            <a:r>
              <a:rPr sz="2200" b="1" spc="-10" dirty="0">
                <a:latin typeface="Arial"/>
                <a:cs typeface="Arial"/>
              </a:rPr>
              <a:t> </a:t>
            </a:r>
            <a:r>
              <a:rPr sz="2200" b="1" spc="-5" dirty="0">
                <a:latin typeface="Arial"/>
                <a:cs typeface="Arial"/>
              </a:rPr>
              <a:t>ESPECIFICACIÓN</a:t>
            </a:r>
            <a:r>
              <a:rPr sz="2200" b="1" spc="20" dirty="0">
                <a:latin typeface="Arial"/>
                <a:cs typeface="Arial"/>
              </a:rPr>
              <a:t> </a:t>
            </a:r>
            <a:r>
              <a:rPr sz="2200" b="1" spc="-5" dirty="0">
                <a:latin typeface="Arial"/>
                <a:cs typeface="Arial"/>
              </a:rPr>
              <a:t>DEL</a:t>
            </a:r>
            <a:r>
              <a:rPr sz="2200" b="1" spc="-45" dirty="0">
                <a:latin typeface="Arial"/>
                <a:cs typeface="Arial"/>
              </a:rPr>
              <a:t> </a:t>
            </a:r>
            <a:r>
              <a:rPr sz="2200" b="1" spc="-5" dirty="0">
                <a:latin typeface="Arial"/>
                <a:cs typeface="Arial"/>
              </a:rPr>
              <a:t>SIGNIFICADO</a:t>
            </a:r>
            <a:r>
              <a:rPr sz="2200" b="1" spc="20" dirty="0">
                <a:latin typeface="Arial"/>
                <a:cs typeface="Arial"/>
              </a:rPr>
              <a:t> </a:t>
            </a:r>
            <a:r>
              <a:rPr sz="2200" b="1" spc="-5" dirty="0">
                <a:latin typeface="Arial"/>
                <a:cs typeface="Arial"/>
              </a:rPr>
              <a:t>DE</a:t>
            </a:r>
            <a:endParaRPr sz="2200" dirty="0">
              <a:latin typeface="Arial"/>
              <a:cs typeface="Arial"/>
            </a:endParaRPr>
          </a:p>
          <a:p>
            <a:pPr marL="149225">
              <a:lnSpc>
                <a:spcPts val="2615"/>
              </a:lnSpc>
            </a:pPr>
            <a:r>
              <a:rPr sz="2200" b="1" i="1" spc="-20" dirty="0">
                <a:latin typeface="Arial"/>
                <a:cs typeface="Arial"/>
              </a:rPr>
              <a:t>‘AUTONOMÍA’</a:t>
            </a:r>
            <a:r>
              <a:rPr sz="2200" b="1" i="1" spc="-45" dirty="0">
                <a:latin typeface="Arial"/>
                <a:cs typeface="Arial"/>
              </a:rPr>
              <a:t> </a:t>
            </a:r>
            <a:r>
              <a:rPr sz="2200" b="1" spc="-5" dirty="0">
                <a:latin typeface="Arial"/>
                <a:cs typeface="Arial"/>
              </a:rPr>
              <a:t>DE</a:t>
            </a:r>
            <a:r>
              <a:rPr sz="2200" b="1" spc="-20" dirty="0">
                <a:latin typeface="Arial"/>
                <a:cs typeface="Arial"/>
              </a:rPr>
              <a:t> </a:t>
            </a:r>
            <a:r>
              <a:rPr sz="2200" b="1" spc="-5" dirty="0">
                <a:latin typeface="Arial"/>
                <a:cs typeface="Arial"/>
              </a:rPr>
              <a:t>LA</a:t>
            </a:r>
            <a:r>
              <a:rPr sz="2200" b="1" spc="-90" dirty="0">
                <a:latin typeface="Arial"/>
                <a:cs typeface="Arial"/>
              </a:rPr>
              <a:t> </a:t>
            </a:r>
            <a:r>
              <a:rPr sz="2200" b="1" spc="-5" dirty="0">
                <a:latin typeface="Arial"/>
                <a:cs typeface="Arial"/>
              </a:rPr>
              <a:t>RESPONSABILIDAD</a:t>
            </a:r>
            <a:endParaRPr sz="2200" dirty="0">
              <a:latin typeface="Arial"/>
              <a:cs typeface="Arial"/>
            </a:endParaRPr>
          </a:p>
        </p:txBody>
      </p:sp>
      <p:sp>
        <p:nvSpPr>
          <p:cNvPr id="4" name="object 4"/>
          <p:cNvSpPr txBox="1"/>
          <p:nvPr/>
        </p:nvSpPr>
        <p:spPr>
          <a:xfrm>
            <a:off x="857250" y="2674619"/>
            <a:ext cx="9122003" cy="3367589"/>
          </a:xfrm>
          <a:prstGeom prst="rect">
            <a:avLst/>
          </a:prstGeom>
        </p:spPr>
        <p:txBody>
          <a:bodyPr vert="horz" wrap="square" lIns="0" tIns="12700" rIns="0" bIns="0" rtlCol="0">
            <a:spAutoFit/>
          </a:bodyPr>
          <a:lstStyle/>
          <a:p>
            <a:pPr marL="12700" marR="6350">
              <a:spcBef>
                <a:spcPts val="100"/>
              </a:spcBef>
              <a:tabLst>
                <a:tab pos="673735" algn="l"/>
                <a:tab pos="3314065" algn="l"/>
                <a:tab pos="3973829" algn="l"/>
                <a:tab pos="4531360" algn="l"/>
                <a:tab pos="6022340" algn="l"/>
                <a:tab pos="7411084" algn="l"/>
              </a:tabLst>
            </a:pPr>
            <a:r>
              <a:rPr sz="2400" b="1" spc="-10" dirty="0">
                <a:latin typeface="Arial"/>
                <a:cs typeface="Arial"/>
              </a:rPr>
              <a:t>L</a:t>
            </a:r>
            <a:r>
              <a:rPr sz="2400" b="1" spc="-5" dirty="0">
                <a:latin typeface="Arial"/>
                <a:cs typeface="Arial"/>
              </a:rPr>
              <a:t>a</a:t>
            </a:r>
            <a:r>
              <a:rPr sz="2400" b="1" dirty="0">
                <a:latin typeface="Arial"/>
                <a:cs typeface="Arial"/>
              </a:rPr>
              <a:t>	</a:t>
            </a:r>
            <a:r>
              <a:rPr sz="2400" b="1" spc="-5" dirty="0">
                <a:latin typeface="Arial"/>
                <a:cs typeface="Arial"/>
              </a:rPr>
              <a:t>respo</a:t>
            </a:r>
            <a:r>
              <a:rPr sz="2400" b="1" spc="-15" dirty="0">
                <a:latin typeface="Arial"/>
                <a:cs typeface="Arial"/>
              </a:rPr>
              <a:t>n</a:t>
            </a:r>
            <a:r>
              <a:rPr sz="2400" b="1" spc="-5" dirty="0">
                <a:latin typeface="Arial"/>
                <a:cs typeface="Arial"/>
              </a:rPr>
              <a:t>sa</a:t>
            </a:r>
            <a:r>
              <a:rPr sz="2400" b="1" spc="-15" dirty="0">
                <a:latin typeface="Arial"/>
                <a:cs typeface="Arial"/>
              </a:rPr>
              <a:t>b</a:t>
            </a:r>
            <a:r>
              <a:rPr sz="2400" b="1" spc="-5" dirty="0">
                <a:latin typeface="Arial"/>
                <a:cs typeface="Arial"/>
              </a:rPr>
              <a:t>ilidad</a:t>
            </a:r>
            <a:r>
              <a:rPr sz="2400" b="1" dirty="0">
                <a:latin typeface="Arial"/>
                <a:cs typeface="Arial"/>
              </a:rPr>
              <a:t>	</a:t>
            </a:r>
            <a:r>
              <a:rPr sz="2400" b="1" spc="-10" dirty="0">
                <a:latin typeface="Arial"/>
                <a:cs typeface="Arial"/>
              </a:rPr>
              <a:t>d</a:t>
            </a:r>
            <a:r>
              <a:rPr sz="2400" b="1" spc="-5" dirty="0">
                <a:latin typeface="Arial"/>
                <a:cs typeface="Arial"/>
              </a:rPr>
              <a:t>e</a:t>
            </a:r>
            <a:r>
              <a:rPr sz="2400" b="1" dirty="0">
                <a:latin typeface="Arial"/>
                <a:cs typeface="Arial"/>
              </a:rPr>
              <a:t>	l</a:t>
            </a:r>
            <a:r>
              <a:rPr sz="2400" b="1" spc="-5" dirty="0">
                <a:latin typeface="Arial"/>
                <a:cs typeface="Arial"/>
              </a:rPr>
              <a:t>a</a:t>
            </a:r>
            <a:r>
              <a:rPr sz="2400" b="1" dirty="0">
                <a:latin typeface="Arial"/>
                <a:cs typeface="Arial"/>
              </a:rPr>
              <a:t>	</a:t>
            </a:r>
            <a:r>
              <a:rPr sz="2400" b="1" spc="-5" dirty="0">
                <a:latin typeface="Arial"/>
                <a:cs typeface="Arial"/>
              </a:rPr>
              <a:t>pers</a:t>
            </a:r>
            <a:r>
              <a:rPr sz="2400" b="1" spc="-15" dirty="0">
                <a:latin typeface="Arial"/>
                <a:cs typeface="Arial"/>
              </a:rPr>
              <a:t>o</a:t>
            </a:r>
            <a:r>
              <a:rPr sz="2400" b="1" spc="-5" dirty="0">
                <a:latin typeface="Arial"/>
                <a:cs typeface="Arial"/>
              </a:rPr>
              <a:t>na</a:t>
            </a:r>
            <a:r>
              <a:rPr sz="2400" b="1" dirty="0">
                <a:latin typeface="Arial"/>
                <a:cs typeface="Arial"/>
              </a:rPr>
              <a:t>	</a:t>
            </a:r>
            <a:r>
              <a:rPr sz="2400" b="1" spc="-5" dirty="0">
                <a:latin typeface="Arial"/>
                <a:cs typeface="Arial"/>
              </a:rPr>
              <a:t>ju</a:t>
            </a:r>
            <a:r>
              <a:rPr sz="2400" b="1" spc="-15" dirty="0">
                <a:latin typeface="Arial"/>
                <a:cs typeface="Arial"/>
              </a:rPr>
              <a:t>r</a:t>
            </a:r>
            <a:r>
              <a:rPr sz="2400" b="1" dirty="0">
                <a:latin typeface="Arial"/>
                <a:cs typeface="Arial"/>
              </a:rPr>
              <a:t>í</a:t>
            </a:r>
            <a:r>
              <a:rPr sz="2400" b="1" spc="-10" dirty="0">
                <a:latin typeface="Arial"/>
                <a:cs typeface="Arial"/>
              </a:rPr>
              <a:t>d</a:t>
            </a:r>
            <a:r>
              <a:rPr sz="2400" b="1" spc="-5" dirty="0">
                <a:latin typeface="Arial"/>
                <a:cs typeface="Arial"/>
              </a:rPr>
              <a:t>ica</a:t>
            </a:r>
            <a:r>
              <a:rPr sz="2400" b="1" dirty="0">
                <a:latin typeface="Arial"/>
                <a:cs typeface="Arial"/>
              </a:rPr>
              <a:t>	</a:t>
            </a:r>
            <a:r>
              <a:rPr sz="2400" b="1" spc="-10" dirty="0">
                <a:latin typeface="Arial"/>
                <a:cs typeface="Arial"/>
              </a:rPr>
              <a:t>es  </a:t>
            </a:r>
            <a:r>
              <a:rPr sz="2400" b="1" spc="-5" dirty="0">
                <a:latin typeface="Arial"/>
                <a:cs typeface="Arial"/>
              </a:rPr>
              <a:t>autónoma:</a:t>
            </a:r>
            <a:endParaRPr sz="2400" dirty="0">
              <a:latin typeface="Arial"/>
              <a:cs typeface="Arial"/>
            </a:endParaRPr>
          </a:p>
          <a:p>
            <a:pPr>
              <a:spcBef>
                <a:spcPts val="5"/>
              </a:spcBef>
            </a:pPr>
            <a:endParaRPr sz="2500" dirty="0">
              <a:latin typeface="Arial"/>
              <a:cs typeface="Arial"/>
            </a:endParaRPr>
          </a:p>
          <a:p>
            <a:pPr marL="354965" marR="5080" indent="-342900" algn="just">
              <a:buFont typeface="Wingdings"/>
              <a:buChar char=""/>
              <a:tabLst>
                <a:tab pos="355600" algn="l"/>
              </a:tabLst>
            </a:pPr>
            <a:r>
              <a:rPr sz="2400" spc="-5" dirty="0">
                <a:latin typeface="Arial MT"/>
                <a:cs typeface="Arial MT"/>
              </a:rPr>
              <a:t>De</a:t>
            </a:r>
            <a:r>
              <a:rPr sz="2400" spc="625" dirty="0">
                <a:latin typeface="Arial MT"/>
                <a:cs typeface="Arial MT"/>
              </a:rPr>
              <a:t> </a:t>
            </a:r>
            <a:r>
              <a:rPr sz="2400" dirty="0">
                <a:latin typeface="Arial MT"/>
                <a:cs typeface="Arial MT"/>
              </a:rPr>
              <a:t>la</a:t>
            </a:r>
            <a:r>
              <a:rPr sz="2400" spc="630" dirty="0">
                <a:latin typeface="Arial MT"/>
                <a:cs typeface="Arial MT"/>
              </a:rPr>
              <a:t> </a:t>
            </a:r>
            <a:r>
              <a:rPr sz="2400" spc="-5" dirty="0">
                <a:latin typeface="Arial MT"/>
                <a:cs typeface="Arial MT"/>
              </a:rPr>
              <a:t>individualización,</a:t>
            </a:r>
            <a:r>
              <a:rPr sz="2400" spc="650" dirty="0">
                <a:latin typeface="Arial MT"/>
                <a:cs typeface="Arial MT"/>
              </a:rPr>
              <a:t> </a:t>
            </a:r>
            <a:r>
              <a:rPr sz="2400" spc="-5" dirty="0">
                <a:latin typeface="Arial MT"/>
                <a:cs typeface="Arial MT"/>
              </a:rPr>
              <a:t>investigación,</a:t>
            </a:r>
            <a:r>
              <a:rPr sz="2400" spc="645" dirty="0">
                <a:latin typeface="Arial MT"/>
                <a:cs typeface="Arial MT"/>
              </a:rPr>
              <a:t> </a:t>
            </a:r>
            <a:r>
              <a:rPr sz="2400" spc="-5" dirty="0">
                <a:latin typeface="Arial MT"/>
                <a:cs typeface="Arial MT"/>
              </a:rPr>
              <a:t>juzgamiento</a:t>
            </a:r>
            <a:r>
              <a:rPr sz="2400" spc="635" dirty="0">
                <a:latin typeface="Arial MT"/>
                <a:cs typeface="Arial MT"/>
              </a:rPr>
              <a:t> </a:t>
            </a:r>
            <a:r>
              <a:rPr sz="2400" dirty="0">
                <a:latin typeface="Arial MT"/>
                <a:cs typeface="Arial MT"/>
              </a:rPr>
              <a:t>y </a:t>
            </a:r>
            <a:r>
              <a:rPr sz="2400" spc="-655" dirty="0">
                <a:latin typeface="Arial MT"/>
                <a:cs typeface="Arial MT"/>
              </a:rPr>
              <a:t> </a:t>
            </a:r>
            <a:r>
              <a:rPr sz="2400" spc="-5" dirty="0">
                <a:latin typeface="Arial MT"/>
                <a:cs typeface="Arial MT"/>
              </a:rPr>
              <a:t>eventual </a:t>
            </a:r>
            <a:r>
              <a:rPr sz="2400" dirty="0">
                <a:latin typeface="Arial MT"/>
                <a:cs typeface="Arial MT"/>
              </a:rPr>
              <a:t>condena </a:t>
            </a:r>
            <a:r>
              <a:rPr sz="2400" spc="-5" dirty="0">
                <a:latin typeface="Arial MT"/>
                <a:cs typeface="Arial MT"/>
              </a:rPr>
              <a:t>de la </a:t>
            </a:r>
            <a:r>
              <a:rPr sz="2400" dirty="0">
                <a:latin typeface="Arial MT"/>
                <a:cs typeface="Arial MT"/>
              </a:rPr>
              <a:t>persona </a:t>
            </a:r>
            <a:r>
              <a:rPr sz="2400" spc="-5" dirty="0">
                <a:latin typeface="Arial MT"/>
                <a:cs typeface="Arial MT"/>
              </a:rPr>
              <a:t>natural </a:t>
            </a:r>
            <a:r>
              <a:rPr sz="2400" dirty="0">
                <a:latin typeface="Arial MT"/>
                <a:cs typeface="Arial MT"/>
              </a:rPr>
              <a:t>responsable </a:t>
            </a:r>
            <a:r>
              <a:rPr sz="2400" spc="5" dirty="0">
                <a:latin typeface="Arial MT"/>
                <a:cs typeface="Arial MT"/>
              </a:rPr>
              <a:t> </a:t>
            </a:r>
            <a:r>
              <a:rPr sz="2400" spc="-5" dirty="0">
                <a:latin typeface="Arial MT"/>
                <a:cs typeface="Arial MT"/>
              </a:rPr>
              <a:t>del</a:t>
            </a:r>
            <a:r>
              <a:rPr sz="2400" spc="5" dirty="0">
                <a:latin typeface="Arial MT"/>
                <a:cs typeface="Arial MT"/>
              </a:rPr>
              <a:t> </a:t>
            </a:r>
            <a:r>
              <a:rPr sz="2400" spc="-5" dirty="0">
                <a:latin typeface="Arial MT"/>
                <a:cs typeface="Arial MT"/>
              </a:rPr>
              <a:t>delito.</a:t>
            </a:r>
            <a:endParaRPr sz="2400" dirty="0">
              <a:latin typeface="Arial MT"/>
              <a:cs typeface="Arial MT"/>
            </a:endParaRPr>
          </a:p>
          <a:p>
            <a:pPr>
              <a:spcBef>
                <a:spcPts val="10"/>
              </a:spcBef>
              <a:buFont typeface="Wingdings"/>
              <a:buChar char=""/>
            </a:pPr>
            <a:endParaRPr sz="2500" dirty="0">
              <a:latin typeface="Arial MT"/>
              <a:cs typeface="Arial MT"/>
            </a:endParaRPr>
          </a:p>
          <a:p>
            <a:pPr marL="354965" marR="6350" indent="-342900" algn="just">
              <a:buFont typeface="Wingdings"/>
              <a:buChar char=""/>
              <a:tabLst>
                <a:tab pos="355600" algn="l"/>
              </a:tabLst>
            </a:pPr>
            <a:r>
              <a:rPr sz="2400" spc="-5" dirty="0">
                <a:latin typeface="Arial MT"/>
                <a:cs typeface="Arial MT"/>
              </a:rPr>
              <a:t>Las causas que extinguen </a:t>
            </a:r>
            <a:r>
              <a:rPr sz="2400" dirty="0">
                <a:latin typeface="Arial MT"/>
                <a:cs typeface="Arial MT"/>
              </a:rPr>
              <a:t>la </a:t>
            </a:r>
            <a:r>
              <a:rPr sz="2400" spc="-5" dirty="0">
                <a:latin typeface="Arial MT"/>
                <a:cs typeface="Arial MT"/>
              </a:rPr>
              <a:t>acción </a:t>
            </a:r>
            <a:r>
              <a:rPr sz="2400" dirty="0">
                <a:latin typeface="Arial MT"/>
                <a:cs typeface="Arial MT"/>
              </a:rPr>
              <a:t>penal </a:t>
            </a:r>
            <a:r>
              <a:rPr sz="2400" spc="-5" dirty="0">
                <a:latin typeface="Arial MT"/>
                <a:cs typeface="Arial MT"/>
              </a:rPr>
              <a:t>contra </a:t>
            </a:r>
            <a:r>
              <a:rPr sz="2400" spc="-10" dirty="0">
                <a:latin typeface="Arial MT"/>
                <a:cs typeface="Arial MT"/>
              </a:rPr>
              <a:t>la </a:t>
            </a:r>
            <a:r>
              <a:rPr sz="2400" spc="-5" dirty="0">
                <a:latin typeface="Arial MT"/>
                <a:cs typeface="Arial MT"/>
              </a:rPr>
              <a:t> persona </a:t>
            </a:r>
            <a:r>
              <a:rPr sz="2400" dirty="0">
                <a:latin typeface="Arial MT"/>
                <a:cs typeface="Arial MT"/>
              </a:rPr>
              <a:t>natural </a:t>
            </a:r>
            <a:r>
              <a:rPr sz="2400" spc="-5" dirty="0">
                <a:latin typeface="Arial MT"/>
                <a:cs typeface="Arial MT"/>
              </a:rPr>
              <a:t>no </a:t>
            </a:r>
            <a:r>
              <a:rPr sz="2400" dirty="0">
                <a:latin typeface="Arial MT"/>
                <a:cs typeface="Arial MT"/>
              </a:rPr>
              <a:t>enervan en </a:t>
            </a:r>
            <a:r>
              <a:rPr sz="2400" spc="-5" dirty="0">
                <a:latin typeface="Arial MT"/>
                <a:cs typeface="Arial MT"/>
              </a:rPr>
              <a:t>la </a:t>
            </a:r>
            <a:r>
              <a:rPr sz="2400" dirty="0">
                <a:latin typeface="Arial MT"/>
                <a:cs typeface="Arial MT"/>
              </a:rPr>
              <a:t>responsabilidad </a:t>
            </a:r>
            <a:r>
              <a:rPr sz="2400" spc="-10" dirty="0">
                <a:latin typeface="Arial MT"/>
                <a:cs typeface="Arial MT"/>
              </a:rPr>
              <a:t>de </a:t>
            </a:r>
            <a:r>
              <a:rPr sz="2400" spc="-5" dirty="0">
                <a:latin typeface="Arial MT"/>
                <a:cs typeface="Arial MT"/>
              </a:rPr>
              <a:t> las personas</a:t>
            </a:r>
            <a:r>
              <a:rPr sz="2400" spc="25" dirty="0">
                <a:latin typeface="Arial MT"/>
                <a:cs typeface="Arial MT"/>
              </a:rPr>
              <a:t> </a:t>
            </a:r>
            <a:r>
              <a:rPr sz="2400" spc="-5" dirty="0">
                <a:latin typeface="Arial MT"/>
                <a:cs typeface="Arial MT"/>
              </a:rPr>
              <a:t>jurídicas.</a:t>
            </a:r>
            <a:endParaRPr sz="2400" dirty="0">
              <a:latin typeface="Arial MT"/>
              <a:cs typeface="Arial M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3343994" y="1337861"/>
            <a:ext cx="4947738" cy="645662"/>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lnSpc>
                <a:spcPct val="100000"/>
              </a:lnSpc>
            </a:pPr>
            <a:r>
              <a:rPr lang="es-ES" sz="2800" b="1" spc="-1" dirty="0">
                <a:solidFill>
                  <a:schemeClr val="bg1"/>
                </a:solidFill>
              </a:rPr>
              <a:t>“Artículo 302-A. Inhabilitación</a:t>
            </a:r>
            <a:endParaRPr lang="es-ES" sz="2800" b="0" strike="noStrike" spc="-1" dirty="0">
              <a:solidFill>
                <a:schemeClr val="bg1"/>
              </a:solidFill>
              <a:latin typeface="Arial"/>
            </a:endParaRPr>
          </a:p>
        </p:txBody>
      </p:sp>
      <p:sp>
        <p:nvSpPr>
          <p:cNvPr id="10" name="CustomShape 1"/>
          <p:cNvSpPr/>
          <p:nvPr/>
        </p:nvSpPr>
        <p:spPr>
          <a:xfrm>
            <a:off x="416712" y="2190858"/>
            <a:ext cx="11220919" cy="970353"/>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1900" spc="-1" dirty="0">
                <a:solidFill>
                  <a:schemeClr val="bg1"/>
                </a:solidFill>
                <a:latin typeface="Arial"/>
              </a:rPr>
              <a:t>La inhabilitación principal será de cinco a veinte años cuando se trate de los artículos 296; 296-A, primer, segundo y cuarto párrafos; 296-B y 297 del Código Penal.</a:t>
            </a:r>
          </a:p>
          <a:p>
            <a:pPr algn="just">
              <a:lnSpc>
                <a:spcPct val="100000"/>
              </a:lnSpc>
            </a:pPr>
            <a:r>
              <a:rPr lang="es-ES" sz="1900" spc="-1" dirty="0">
                <a:solidFill>
                  <a:schemeClr val="bg1"/>
                </a:solidFill>
                <a:latin typeface="Arial"/>
              </a:rPr>
              <a:t>En estos casos será perpetua cuando ocurra cualquiera de los siguientes supuestos:</a:t>
            </a:r>
          </a:p>
        </p:txBody>
      </p:sp>
      <p:sp>
        <p:nvSpPr>
          <p:cNvPr id="4" name="CustomShape 1"/>
          <p:cNvSpPr/>
          <p:nvPr/>
        </p:nvSpPr>
        <p:spPr>
          <a:xfrm>
            <a:off x="416712" y="3340749"/>
            <a:ext cx="11220919" cy="2158714"/>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1900" spc="-1" dirty="0">
                <a:solidFill>
                  <a:schemeClr val="bg1"/>
                </a:solidFill>
                <a:latin typeface="Arial"/>
              </a:rPr>
              <a:t>1. El agente actúe como integrante de una organización criminal, como persona vinculada o actúe por encargo de ella.</a:t>
            </a:r>
          </a:p>
          <a:p>
            <a:pPr algn="just">
              <a:lnSpc>
                <a:spcPct val="100000"/>
              </a:lnSpc>
            </a:pPr>
            <a:r>
              <a:rPr lang="es-ES" sz="1900" spc="-1" dirty="0">
                <a:solidFill>
                  <a:schemeClr val="bg1"/>
                </a:solidFill>
                <a:latin typeface="Arial"/>
              </a:rPr>
              <a:t>2. El valor del dinero, bienes, efectos o ganancias involucrados supere las quinientas unidades impositivas tributarias”.</a:t>
            </a:r>
          </a:p>
          <a:p>
            <a:pPr algn="just">
              <a:lnSpc>
                <a:spcPct val="100000"/>
              </a:lnSpc>
            </a:pPr>
            <a:endParaRPr lang="es-ES" sz="1900" spc="-1" dirty="0">
              <a:solidFill>
                <a:schemeClr val="bg1"/>
              </a:solidFill>
              <a:latin typeface="Arial"/>
            </a:endParaRPr>
          </a:p>
          <a:p>
            <a:pPr algn="just">
              <a:lnSpc>
                <a:spcPct val="100000"/>
              </a:lnSpc>
            </a:pPr>
            <a:r>
              <a:rPr lang="es-ES" sz="1900" spc="-1" dirty="0">
                <a:solidFill>
                  <a:schemeClr val="bg1"/>
                </a:solidFill>
                <a:latin typeface="Arial"/>
              </a:rPr>
              <a:t>Artículo 4. Modificación del artículo 4-A del Decreto Ley 25475, que establece la penalidad para los delitos de terrorismo y los procedimientos para la instrucción y el juicio.</a:t>
            </a:r>
            <a:endParaRPr lang="es-ES" sz="1900" b="0" strike="noStrike" spc="-1" dirty="0">
              <a:solidFill>
                <a:schemeClr val="bg1"/>
              </a:solidFill>
              <a:latin typeface="Arial"/>
            </a:endParaRPr>
          </a:p>
        </p:txBody>
      </p:sp>
    </p:spTree>
    <p:extLst>
      <p:ext uri="{BB962C8B-B14F-4D97-AF65-F5344CB8AC3E}">
        <p14:creationId xmlns:p14="http://schemas.microsoft.com/office/powerpoint/2010/main" val="58195214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936E191-ECB7-0B8B-50AE-63A2A63CA2DF}"/>
              </a:ext>
            </a:extLst>
          </p:cNvPr>
          <p:cNvSpPr/>
          <p:nvPr/>
        </p:nvSpPr>
        <p:spPr>
          <a:xfrm>
            <a:off x="2332383" y="2252869"/>
            <a:ext cx="7527234" cy="255454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MALVERSACIÓN </a:t>
            </a:r>
          </a:p>
          <a:p>
            <a:pPr algn="ctr"/>
            <a:r>
              <a:rPr lang="es-E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 FONDOS </a:t>
            </a:r>
          </a:p>
        </p:txBody>
      </p:sp>
    </p:spTree>
    <p:extLst>
      <p:ext uri="{BB962C8B-B14F-4D97-AF65-F5344CB8AC3E}">
        <p14:creationId xmlns:p14="http://schemas.microsoft.com/office/powerpoint/2010/main" val="21224346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09005" y="1515293"/>
            <a:ext cx="11717384" cy="1071154"/>
          </a:xfrm>
          <a:prstGeom prst="roundRect">
            <a:avLst/>
          </a:prstGeom>
          <a:solidFill>
            <a:schemeClr val="accent6">
              <a:lumMod val="50000"/>
            </a:schemeClr>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effectLst>
                  <a:outerShdw blurRad="38100" dist="38100" dir="2700000" algn="tl">
                    <a:srgbClr val="000000">
                      <a:alpha val="43137"/>
                    </a:srgbClr>
                  </a:outerShdw>
                </a:effectLst>
              </a:rPr>
              <a:t>DELITO DE MALVERSACION DE FONDOS</a:t>
            </a:r>
          </a:p>
        </p:txBody>
      </p:sp>
      <p:sp>
        <p:nvSpPr>
          <p:cNvPr id="4" name="7 Rectángulo redondeado"/>
          <p:cNvSpPr/>
          <p:nvPr/>
        </p:nvSpPr>
        <p:spPr>
          <a:xfrm>
            <a:off x="3977543" y="2756260"/>
            <a:ext cx="4180307" cy="266482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4881483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435533" y="1403901"/>
            <a:ext cx="5845626" cy="510988"/>
          </a:xfrm>
          <a:prstGeom prst="roundRect">
            <a:avLst/>
          </a:prstGeom>
          <a:solidFill>
            <a:schemeClr val="accent2">
              <a:lumMod val="5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MALVERSACION DE FONDOS</a:t>
            </a:r>
          </a:p>
        </p:txBody>
      </p:sp>
      <p:sp>
        <p:nvSpPr>
          <p:cNvPr id="7" name="Rectángulo redondeado 6"/>
          <p:cNvSpPr/>
          <p:nvPr/>
        </p:nvSpPr>
        <p:spPr>
          <a:xfrm>
            <a:off x="195939" y="2110472"/>
            <a:ext cx="11808826" cy="1543909"/>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Significa darle un fin distinto al que estaban destinados, afectando de manera grave y permanente los servicios públicos básicos. Así, este delito sanciona la conducta del funcionario o servidor público que da una aplicación distinta a los fondos públicos al previamente establecido por la propia administración pública.</a:t>
            </a:r>
            <a:endParaRPr lang="en-US" sz="2400" dirty="0">
              <a:solidFill>
                <a:schemeClr val="tx1"/>
              </a:solidFill>
            </a:endParaRPr>
          </a:p>
        </p:txBody>
      </p:sp>
      <p:sp>
        <p:nvSpPr>
          <p:cNvPr id="6" name="Rectángulo redondeado 5"/>
          <p:cNvSpPr/>
          <p:nvPr/>
        </p:nvSpPr>
        <p:spPr>
          <a:xfrm>
            <a:off x="195939" y="3888791"/>
            <a:ext cx="11808826" cy="1127345"/>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a:solidFill>
                  <a:schemeClr val="tx1"/>
                </a:solidFill>
              </a:rPr>
              <a:t>El bien jurídico protegido es la correcta y funcional aplicación de los fondos públicos, es decir, la racional organización en la ejecución del gasto y en la utilización o empleo del dinero y bienes públicos; se trata, en suma, de afirmar el principio de </a:t>
            </a:r>
            <a:r>
              <a:rPr lang="es-ES" sz="2400" b="1">
                <a:solidFill>
                  <a:schemeClr val="tx1"/>
                </a:solidFill>
              </a:rPr>
              <a:t>legalidad presupuestal</a:t>
            </a:r>
            <a:r>
              <a:rPr lang="es-ES" sz="240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402909162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333868" y="2282732"/>
            <a:ext cx="7921858" cy="2955474"/>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El funcionario o servidor público que da al dinero o bienes que administra una aplicación definitiva diferente de aquella a los que están destinados, afectando el servicio o la función encomendada, será reprimido con pena privativa de libertad </a:t>
            </a:r>
            <a:r>
              <a:rPr lang="es-ES" sz="2400" b="1" dirty="0">
                <a:solidFill>
                  <a:schemeClr val="tx1"/>
                </a:solidFill>
              </a:rPr>
              <a:t>no menor de uno ni mayor de cuatro años; inhabilitación, según corresponda, conforme a los incisos 1, 2 y 8 del artículo 36; y, con ciento ochenta a trescientos sesenta y cinco días-multa.</a:t>
            </a:r>
            <a:endParaRPr lang="en-US" sz="2400" dirty="0">
              <a:solidFill>
                <a:schemeClr val="tx1"/>
              </a:solidFill>
            </a:endParaRPr>
          </a:p>
        </p:txBody>
      </p:sp>
      <p:sp>
        <p:nvSpPr>
          <p:cNvPr id="8" name="Rectángulo redondeado 7"/>
          <p:cNvSpPr/>
          <p:nvPr/>
        </p:nvSpPr>
        <p:spPr>
          <a:xfrm>
            <a:off x="2436988" y="1517370"/>
            <a:ext cx="3715617" cy="437449"/>
          </a:xfrm>
          <a:prstGeom prst="roundRect">
            <a:avLst/>
          </a:prstGeom>
          <a:solidFill>
            <a:srgbClr val="9A0A37"/>
          </a:solid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Artículo 389. Malversación</a:t>
            </a:r>
            <a:endParaRPr lang="es-ES" sz="2400" dirty="0"/>
          </a:p>
        </p:txBody>
      </p:sp>
      <p:sp>
        <p:nvSpPr>
          <p:cNvPr id="7" name="7 Rectángulo redondeado"/>
          <p:cNvSpPr/>
          <p:nvPr/>
        </p:nvSpPr>
        <p:spPr>
          <a:xfrm>
            <a:off x="8582202" y="2282732"/>
            <a:ext cx="3252748" cy="253746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577389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4696863" y="1512408"/>
            <a:ext cx="6746202" cy="3778048"/>
          </a:xfrm>
          <a:prstGeom prst="roundRect">
            <a:avLst/>
          </a:prstGeom>
          <a:solidFill>
            <a:schemeClr val="bg1"/>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Si el dinero o bienes que administra corresponden a programas de apoyo social, de desarrollo o asistenciales y son destinados a una aplicación definitiva diferente, afectando el servicio o la función encomendada, la pena privativa de libertad será no menor de tres ni mayor de ocho años; inhabilitación, según corresponda, conforme a los incisos 1, 2 y 8 del artículo 36; y, trescientos sesenta y cinco a setecientos treinta días multa.</a:t>
            </a:r>
            <a:endParaRPr lang="en-US" sz="2400" dirty="0">
              <a:solidFill>
                <a:schemeClr val="tx1"/>
              </a:solidFill>
            </a:endParaRPr>
          </a:p>
        </p:txBody>
      </p:sp>
      <p:sp>
        <p:nvSpPr>
          <p:cNvPr id="8" name="7 Rectángulo redondeado"/>
          <p:cNvSpPr/>
          <p:nvPr/>
        </p:nvSpPr>
        <p:spPr>
          <a:xfrm>
            <a:off x="888178" y="2132701"/>
            <a:ext cx="3252748" cy="253746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5117177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0000" y="2029453"/>
            <a:ext cx="6206012" cy="2695303"/>
          </a:xfrm>
          <a:prstGeom prst="rect">
            <a:avLst/>
          </a:prstGeom>
          <a:ln>
            <a:solidFill>
              <a:schemeClr val="accent2">
                <a:lumMod val="40000"/>
                <a:lumOff val="60000"/>
              </a:schemeClr>
            </a:solidFill>
          </a:ln>
        </p:spPr>
        <p:txBody>
          <a:bodyPr wrap="square">
            <a:spAutoFit/>
          </a:bodyPr>
          <a:lstStyle/>
          <a:p>
            <a:pPr algn="just"/>
            <a:r>
              <a:rPr lang="es-ES" sz="2400" dirty="0"/>
              <a:t>El delito de malversación de fondos es aquel por el cual un funcionario o servidor público le da al dinero o bienes que administra una aplicación distinta a la establecida, afectando así el servicio o la función para el que estaban destinados. Este delito se encuentra tipificado en el artículo 389° del Código Penal peruano</a:t>
            </a:r>
            <a:endParaRPr lang="en-US" sz="2400" dirty="0"/>
          </a:p>
        </p:txBody>
      </p:sp>
      <p:sp>
        <p:nvSpPr>
          <p:cNvPr id="10" name="7 Rectángulo redondeado"/>
          <p:cNvSpPr/>
          <p:nvPr/>
        </p:nvSpPr>
        <p:spPr>
          <a:xfrm>
            <a:off x="7857212" y="2156088"/>
            <a:ext cx="3572788" cy="244203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0660615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779123" y="1658445"/>
            <a:ext cx="7243353" cy="510988"/>
          </a:xfrm>
          <a:prstGeom prst="roundRect">
            <a:avLst/>
          </a:prstGeom>
          <a:solidFill>
            <a:schemeClr val="accent6">
              <a:lumMod val="5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Sujetos del delito de malversación de fondos</a:t>
            </a:r>
            <a:endParaRPr lang="es-ES" sz="2800" dirty="0"/>
          </a:p>
        </p:txBody>
      </p:sp>
      <p:sp>
        <p:nvSpPr>
          <p:cNvPr id="7" name="Rectángulo 6"/>
          <p:cNvSpPr/>
          <p:nvPr/>
        </p:nvSpPr>
        <p:spPr>
          <a:xfrm>
            <a:off x="1358538" y="2758506"/>
            <a:ext cx="5381897" cy="1938992"/>
          </a:xfrm>
          <a:prstGeom prst="rect">
            <a:avLst/>
          </a:prstGeom>
          <a:ln>
            <a:solidFill>
              <a:schemeClr val="accent2">
                <a:lumMod val="40000"/>
                <a:lumOff val="60000"/>
              </a:schemeClr>
            </a:solidFill>
          </a:ln>
        </p:spPr>
        <p:txBody>
          <a:bodyPr wrap="square">
            <a:spAutoFit/>
          </a:bodyPr>
          <a:lstStyle/>
          <a:p>
            <a:pPr algn="just"/>
            <a:r>
              <a:rPr lang="es-ES" sz="2400" dirty="0"/>
              <a:t>El delito de malversación de fondos tiene como sujeto activo al funcionario o servidor público que da al dinero o bienes que administra una aplicación definitiva diferente a los que estaban destinados.</a:t>
            </a:r>
            <a:endParaRPr lang="en-US" sz="2400" dirty="0"/>
          </a:p>
        </p:txBody>
      </p:sp>
      <p:sp>
        <p:nvSpPr>
          <p:cNvPr id="8" name="7 Rectángulo redondeado"/>
          <p:cNvSpPr/>
          <p:nvPr/>
        </p:nvSpPr>
        <p:spPr>
          <a:xfrm>
            <a:off x="7367355" y="2459272"/>
            <a:ext cx="3252748" cy="253746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5942266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91887" y="1772377"/>
            <a:ext cx="11482251" cy="1938992"/>
          </a:xfrm>
          <a:prstGeom prst="rect">
            <a:avLst/>
          </a:prstGeom>
          <a:ln>
            <a:solidFill>
              <a:schemeClr val="accent2">
                <a:lumMod val="40000"/>
                <a:lumOff val="60000"/>
              </a:schemeClr>
            </a:solidFill>
          </a:ln>
        </p:spPr>
        <p:txBody>
          <a:bodyPr wrap="square">
            <a:spAutoFit/>
          </a:bodyPr>
          <a:lstStyle/>
          <a:p>
            <a:pPr algn="just"/>
            <a:r>
              <a:rPr lang="es-ES" sz="2400" dirty="0"/>
              <a:t>De esta manera, no basta que se trate de un funcionario público, sino que además debe existir una </a:t>
            </a:r>
            <a:r>
              <a:rPr lang="es-ES" sz="2400" i="1" dirty="0"/>
              <a:t>relación funcional</a:t>
            </a:r>
            <a:r>
              <a:rPr lang="es-ES" sz="2400" dirty="0"/>
              <a:t> con el dinero o los bienes del Estado. Es decir, un vínculo en razón del cargo que desempeña el funcionario como administrador de los bienes. Dicha relación debe permitir la aplicación de los bienes a los fines oficiales. Si este elemento no se presenta, no se puede configurar el delito.</a:t>
            </a:r>
            <a:endParaRPr lang="en-US" sz="2400" dirty="0"/>
          </a:p>
        </p:txBody>
      </p:sp>
      <p:sp>
        <p:nvSpPr>
          <p:cNvPr id="6" name="Rectángulo 5"/>
          <p:cNvSpPr/>
          <p:nvPr/>
        </p:nvSpPr>
        <p:spPr>
          <a:xfrm>
            <a:off x="461555" y="4075682"/>
            <a:ext cx="11412583" cy="830997"/>
          </a:xfrm>
          <a:prstGeom prst="rect">
            <a:avLst/>
          </a:prstGeom>
          <a:ln>
            <a:solidFill>
              <a:schemeClr val="accent2">
                <a:lumMod val="40000"/>
                <a:lumOff val="60000"/>
              </a:schemeClr>
            </a:solidFill>
          </a:ln>
        </p:spPr>
        <p:txBody>
          <a:bodyPr wrap="square">
            <a:spAutoFit/>
          </a:bodyPr>
          <a:lstStyle/>
          <a:p>
            <a:pPr algn="just"/>
            <a:r>
              <a:rPr lang="es-ES" sz="2400" dirty="0"/>
              <a:t>El sujeto pasivo de este delito es el Estado, pues se está utilizando parte del patrimonio para fines distintos a los establecidos en pro del interés público.</a:t>
            </a:r>
            <a:endParaRPr lang="en-US" sz="2400" dirty="0"/>
          </a:p>
        </p:txBody>
      </p:sp>
    </p:spTree>
    <p:extLst>
      <p:ext uri="{BB962C8B-B14F-4D97-AF65-F5344CB8AC3E}">
        <p14:creationId xmlns:p14="http://schemas.microsoft.com/office/powerpoint/2010/main" val="194961605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029890" y="1497881"/>
            <a:ext cx="4245429" cy="510988"/>
          </a:xfrm>
          <a:prstGeom prst="roundRect">
            <a:avLst/>
          </a:prstGeom>
          <a:solidFill>
            <a:schemeClr val="accent1">
              <a:lumMod val="5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BIEN JURÍDICO TUTELADO</a:t>
            </a:r>
            <a:endParaRPr lang="en-US" sz="2800" dirty="0"/>
          </a:p>
        </p:txBody>
      </p:sp>
      <p:sp>
        <p:nvSpPr>
          <p:cNvPr id="5" name="Rectángulo redondeado 4"/>
          <p:cNvSpPr/>
          <p:nvPr/>
        </p:nvSpPr>
        <p:spPr>
          <a:xfrm>
            <a:off x="581294" y="2364376"/>
            <a:ext cx="7694025" cy="2625635"/>
          </a:xfrm>
          <a:prstGeom prst="roundRect">
            <a:avLst/>
          </a:prstGeom>
          <a:solidFill>
            <a:schemeClr val="bg1"/>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El bien jurídico específico que se protege con este delito es la correcta y funcional aplicación de los fondos públicos.  Esto quiere decir que se busca que la ejecución del gasto y empleo de bienes y dinero público se lleve a cabo bajo una racional organización; lo cual afirma el principio de Legalidad Presupuestal, que implica la disciplina y racionalidad funcional en el servicio</a:t>
            </a:r>
            <a:endParaRPr lang="en-US" sz="2400" dirty="0">
              <a:solidFill>
                <a:schemeClr val="tx1"/>
              </a:solidFill>
            </a:endParaRPr>
          </a:p>
        </p:txBody>
      </p:sp>
      <p:sp>
        <p:nvSpPr>
          <p:cNvPr id="7" name="7 Rectángulo redondeado"/>
          <p:cNvSpPr/>
          <p:nvPr/>
        </p:nvSpPr>
        <p:spPr>
          <a:xfrm>
            <a:off x="8738956" y="2499903"/>
            <a:ext cx="2991490" cy="235458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641386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3AC63E-4F9F-2614-4161-E6CE91829E3F}"/>
              </a:ext>
            </a:extLst>
          </p:cNvPr>
          <p:cNvSpPr txBox="1"/>
          <p:nvPr/>
        </p:nvSpPr>
        <p:spPr>
          <a:xfrm>
            <a:off x="2411730" y="2663191"/>
            <a:ext cx="6735127" cy="25545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4000" b="1" dirty="0">
                <a:solidFill>
                  <a:srgbClr val="FF0000"/>
                </a:solidFill>
              </a:rPr>
              <a:t>4. INCORPORACIÓN DE CRITERIOS DE</a:t>
            </a:r>
          </a:p>
          <a:p>
            <a:pPr algn="ctr"/>
            <a:r>
              <a:rPr lang="es-ES" sz="4000" b="1" dirty="0">
                <a:solidFill>
                  <a:srgbClr val="FF0000"/>
                </a:solidFill>
              </a:rPr>
              <a:t>DETERMINACIÓN PARA LA INHABILITACIÓN</a:t>
            </a:r>
          </a:p>
        </p:txBody>
      </p:sp>
    </p:spTree>
    <p:extLst>
      <p:ext uri="{BB962C8B-B14F-4D97-AF65-F5344CB8AC3E}">
        <p14:creationId xmlns:p14="http://schemas.microsoft.com/office/powerpoint/2010/main" val="35728340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663438" y="1296263"/>
            <a:ext cx="3030585" cy="510988"/>
          </a:xfrm>
          <a:prstGeom prst="roundRect">
            <a:avLst/>
          </a:prstGeom>
          <a:solidFill>
            <a:schemeClr val="accent1">
              <a:lumMod val="5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CONDUCTA TÍPICA</a:t>
            </a:r>
            <a:endParaRPr lang="en-US" sz="2800" dirty="0"/>
          </a:p>
        </p:txBody>
      </p:sp>
      <p:sp>
        <p:nvSpPr>
          <p:cNvPr id="6" name="Rectángulo redondeado 5"/>
          <p:cNvSpPr/>
          <p:nvPr/>
        </p:nvSpPr>
        <p:spPr>
          <a:xfrm>
            <a:off x="165461" y="1933304"/>
            <a:ext cx="11760928" cy="731519"/>
          </a:xfrm>
          <a:prstGeom prst="roundRect">
            <a:avLst/>
          </a:prstGeom>
          <a:solidFill>
            <a:schemeClr val="bg1"/>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La conducta que sanciona el Código Penal con el delito de malversación de fondos es </a:t>
            </a:r>
            <a:r>
              <a:rPr lang="es-ES" sz="2400" i="1" dirty="0">
                <a:solidFill>
                  <a:schemeClr val="tx1"/>
                </a:solidFill>
              </a:rPr>
              <a:t>dar aplicación definitiva diferente a la establecida</a:t>
            </a:r>
            <a:r>
              <a:rPr lang="es-ES" sz="2400" dirty="0">
                <a:solidFill>
                  <a:schemeClr val="tx1"/>
                </a:solidFill>
              </a:rPr>
              <a:t> al dinero o bienes públicos.</a:t>
            </a:r>
            <a:endParaRPr lang="en-US" sz="2400" dirty="0">
              <a:solidFill>
                <a:schemeClr val="tx1"/>
              </a:solidFill>
            </a:endParaRPr>
          </a:p>
        </p:txBody>
      </p:sp>
      <p:sp>
        <p:nvSpPr>
          <p:cNvPr id="5" name="Rectángulo redondeado 4"/>
          <p:cNvSpPr/>
          <p:nvPr/>
        </p:nvSpPr>
        <p:spPr>
          <a:xfrm>
            <a:off x="165462" y="2817002"/>
            <a:ext cx="11760928" cy="2538769"/>
          </a:xfrm>
          <a:prstGeom prst="roundRect">
            <a:avLst/>
          </a:prstGeom>
          <a:solidFill>
            <a:schemeClr val="bg1"/>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300" dirty="0">
                <a:solidFill>
                  <a:schemeClr val="tx1"/>
                </a:solidFill>
              </a:rPr>
              <a:t>Es importante mencionar que la finalidad o destino que le corresponde a los recursos se asigna por ley, decreto, reglamento o resolución de una autoridad competente; además, la finalidad debe ser expresa, de lo contrario el funcionario tendría discrecionalidad para designar el dinero o bienes públicos a los fines públicos que este considere necesarios. Así pues, en el delito de malversación de fondos el funcionario le da un destino diferente al establecido a los bienes o fondos públicos que este administraba. Tal destino diferente debe ser dentro de la esfera de actividades que realiza el Estado; es decir, debe tratarse de una finalidad pública</a:t>
            </a:r>
            <a:endParaRPr lang="en-US" sz="2300" dirty="0">
              <a:solidFill>
                <a:schemeClr val="tx1"/>
              </a:solidFill>
            </a:endParaRPr>
          </a:p>
        </p:txBody>
      </p:sp>
    </p:spTree>
    <p:extLst>
      <p:ext uri="{BB962C8B-B14F-4D97-AF65-F5344CB8AC3E}">
        <p14:creationId xmlns:p14="http://schemas.microsoft.com/office/powerpoint/2010/main" val="353672968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926077" y="1387703"/>
            <a:ext cx="6766559" cy="510988"/>
          </a:xfrm>
          <a:prstGeom prst="roundRect">
            <a:avLst/>
          </a:prstGeom>
          <a:solidFill>
            <a:schemeClr val="accent1">
              <a:lumMod val="5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OBJETO SOBRE EL QUE RECAE EL DELITO</a:t>
            </a:r>
            <a:endParaRPr lang="es-ES" sz="2800" dirty="0"/>
          </a:p>
        </p:txBody>
      </p:sp>
      <p:sp>
        <p:nvSpPr>
          <p:cNvPr id="6" name="Rectángulo redondeado 5"/>
          <p:cNvSpPr/>
          <p:nvPr/>
        </p:nvSpPr>
        <p:spPr>
          <a:xfrm>
            <a:off x="209006" y="2129247"/>
            <a:ext cx="11743509" cy="3043646"/>
          </a:xfrm>
          <a:prstGeom prst="roundRect">
            <a:avLst/>
          </a:prstGeom>
          <a:solidFill>
            <a:schemeClr val="bg1"/>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Cuando el artículo 389º del Código Penal se refiere al dinero y los bienes que administra el funcionario, se refiere al objeto sobre el que recae la conducta prevista por el delito de malversación de fondos.</a:t>
            </a:r>
          </a:p>
          <a:p>
            <a:pPr algn="just"/>
            <a:r>
              <a:rPr lang="es-ES" sz="2400" dirty="0">
                <a:solidFill>
                  <a:schemeClr val="tx1"/>
                </a:solidFill>
              </a:rPr>
              <a:t>Es claro qué se entiende por dinero; sin embargo, no sucede lo mismo en el caso de los bienes. Por ello, es importante precisar que cuando la tipificación del delito hace mención a bienes, se está refiriendo a todos aquellos muebles o inmuebles con valor económico. Queda claro que el dinero o bien objeto del delito debe tener la calidad de “público” necesariamente.</a:t>
            </a:r>
          </a:p>
        </p:txBody>
      </p:sp>
    </p:spTree>
    <p:extLst>
      <p:ext uri="{BB962C8B-B14F-4D97-AF65-F5344CB8AC3E}">
        <p14:creationId xmlns:p14="http://schemas.microsoft.com/office/powerpoint/2010/main" val="379428955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383972" y="1413830"/>
            <a:ext cx="7602579" cy="510988"/>
          </a:xfrm>
          <a:prstGeom prst="roundRect">
            <a:avLst/>
          </a:prstGeom>
          <a:solidFill>
            <a:schemeClr val="accent1">
              <a:lumMod val="5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FUNCIÓN DE ADMINISTRAR DEL FUNCIONARIO</a:t>
            </a:r>
            <a:endParaRPr lang="es-ES" sz="2800" dirty="0"/>
          </a:p>
        </p:txBody>
      </p:sp>
      <p:sp>
        <p:nvSpPr>
          <p:cNvPr id="6" name="Rectángulo redondeado 5"/>
          <p:cNvSpPr/>
          <p:nvPr/>
        </p:nvSpPr>
        <p:spPr>
          <a:xfrm>
            <a:off x="209006" y="2240282"/>
            <a:ext cx="11743509" cy="1227907"/>
          </a:xfrm>
          <a:prstGeom prst="roundRect">
            <a:avLst/>
          </a:prstGeom>
          <a:solidFill>
            <a:schemeClr val="bg1"/>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Tal dinero y/o bienes, mencionados anteriormente, son los que el funcionario público administra. Esta función le da al agente la facultad de disponer del dinero y bienes públicos para aplicarlos a las finalidades determinadas legalmente.</a:t>
            </a:r>
          </a:p>
        </p:txBody>
      </p:sp>
      <p:sp>
        <p:nvSpPr>
          <p:cNvPr id="4" name="Rectángulo redondeado 3"/>
          <p:cNvSpPr/>
          <p:nvPr/>
        </p:nvSpPr>
        <p:spPr>
          <a:xfrm>
            <a:off x="209006" y="3783653"/>
            <a:ext cx="11743509" cy="1227907"/>
          </a:xfrm>
          <a:prstGeom prst="roundRect">
            <a:avLst/>
          </a:prstGeom>
          <a:solidFill>
            <a:schemeClr val="bg1"/>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La función de administrar no implica necesariamente que el funcionario tenga posesión directa y material del dinero o bienes a su cargo, sino que basta con que este tenga disponibilidad jurídica de los mismos.</a:t>
            </a:r>
          </a:p>
        </p:txBody>
      </p:sp>
    </p:spTree>
    <p:extLst>
      <p:ext uri="{BB962C8B-B14F-4D97-AF65-F5344CB8AC3E}">
        <p14:creationId xmlns:p14="http://schemas.microsoft.com/office/powerpoint/2010/main" val="135173542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207623" y="1348515"/>
            <a:ext cx="8131625" cy="510988"/>
          </a:xfrm>
          <a:prstGeom prst="roundRect">
            <a:avLst/>
          </a:prstGeom>
          <a:solidFill>
            <a:schemeClr val="accent1">
              <a:lumMod val="5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AFECTACIÓN DEL SERVICIO O LA FUNCIÓN ENCOMENDADA</a:t>
            </a:r>
            <a:endParaRPr lang="es-ES" sz="2400" dirty="0"/>
          </a:p>
        </p:txBody>
      </p:sp>
      <p:sp>
        <p:nvSpPr>
          <p:cNvPr id="6" name="Rectángulo redondeado 5"/>
          <p:cNvSpPr/>
          <p:nvPr/>
        </p:nvSpPr>
        <p:spPr>
          <a:xfrm>
            <a:off x="156755" y="1992088"/>
            <a:ext cx="11900262" cy="2188026"/>
          </a:xfrm>
          <a:prstGeom prst="roundRect">
            <a:avLst/>
          </a:prstGeom>
          <a:solidFill>
            <a:schemeClr val="bg1"/>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La afectación del servicio o la función encomendada es el resultado o consecuencia que se exige a partir de las conductas de malversación de fondos. La afectación puede entenderse como el daño o entorpecimiento de la viabilidad del servicio o de la función administrativa para la cual estaban destinados los bienes originalmente. Lo anterior podrá presentarse incluso cuando “se afecten los plazos, se incrementen los costos o la calidad de la obra que iba a ejecutarse”</a:t>
            </a:r>
          </a:p>
        </p:txBody>
      </p:sp>
      <p:sp>
        <p:nvSpPr>
          <p:cNvPr id="5" name="Rectángulo redondeado 4"/>
          <p:cNvSpPr/>
          <p:nvPr/>
        </p:nvSpPr>
        <p:spPr>
          <a:xfrm>
            <a:off x="156755" y="4312699"/>
            <a:ext cx="11900262" cy="1225728"/>
          </a:xfrm>
          <a:prstGeom prst="roundRect">
            <a:avLst/>
          </a:prstGeom>
          <a:solidFill>
            <a:schemeClr val="bg1"/>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Cabe mencionar que la afectación del servicio o la función encomendada no implican necesariamente un perjuicio patrimonial. Ello no se requiere a efectos de la configuración del delito de malversación de fondos, aunque podría ocurrir en la práctica.</a:t>
            </a:r>
          </a:p>
        </p:txBody>
      </p:sp>
    </p:spTree>
    <p:extLst>
      <p:ext uri="{BB962C8B-B14F-4D97-AF65-F5344CB8AC3E}">
        <p14:creationId xmlns:p14="http://schemas.microsoft.com/office/powerpoint/2010/main" val="265904315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319349" y="1348515"/>
            <a:ext cx="9980022" cy="510988"/>
          </a:xfrm>
          <a:prstGeom prst="roundRect">
            <a:avLst/>
          </a:prstGeom>
          <a:solidFill>
            <a:schemeClr val="accent1">
              <a:lumMod val="5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LA CIRCUNSTANCIA AGRAVANTE DEL DELITO DE MALVERSACIÓN DE FONDOS</a:t>
            </a:r>
            <a:endParaRPr lang="es-ES" sz="2400" dirty="0"/>
          </a:p>
        </p:txBody>
      </p:sp>
      <p:sp>
        <p:nvSpPr>
          <p:cNvPr id="6" name="Rectángulo redondeado 5"/>
          <p:cNvSpPr/>
          <p:nvPr/>
        </p:nvSpPr>
        <p:spPr>
          <a:xfrm>
            <a:off x="156755" y="1992088"/>
            <a:ext cx="11900262" cy="3102426"/>
          </a:xfrm>
          <a:prstGeom prst="roundRect">
            <a:avLst/>
          </a:prstGeom>
          <a:solidFill>
            <a:schemeClr val="bg1"/>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El delito de malversación de fondos prevé una circunstancia agravante cuando el dinero o los bienes corresponden a programas de apoyo social, de desarrollo o asistenciales. Los programas de desarrollo o asistenciales están asociadas a “urgencias coyunturales de la población necesitada (en salud, educación, alimento, abrigo, etc.), ya sea mediante la asignación de recursos que hace el Estado con las donaciones de organismos nacionales o internacionales”. Por otro lado, los programas de apoyo social tienen “carácter más permanente y con asignación presupuestaria para paliar las carencias socioeconómicas en la población mayormente de menos recursos”</a:t>
            </a:r>
          </a:p>
        </p:txBody>
      </p:sp>
    </p:spTree>
    <p:extLst>
      <p:ext uri="{BB962C8B-B14F-4D97-AF65-F5344CB8AC3E}">
        <p14:creationId xmlns:p14="http://schemas.microsoft.com/office/powerpoint/2010/main" val="28554776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769326" y="1426892"/>
            <a:ext cx="2351314" cy="510988"/>
          </a:xfrm>
          <a:prstGeom prst="roundRect">
            <a:avLst/>
          </a:prstGeom>
          <a:solidFill>
            <a:schemeClr val="accent1">
              <a:lumMod val="5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CONSUMACIÓN</a:t>
            </a:r>
            <a:endParaRPr lang="en-US" sz="2400" dirty="0"/>
          </a:p>
        </p:txBody>
      </p:sp>
      <p:sp>
        <p:nvSpPr>
          <p:cNvPr id="6" name="Rectángulo redondeado 5"/>
          <p:cNvSpPr/>
          <p:nvPr/>
        </p:nvSpPr>
        <p:spPr>
          <a:xfrm>
            <a:off x="444138" y="2122717"/>
            <a:ext cx="7001691" cy="2788918"/>
          </a:xfrm>
          <a:prstGeom prst="roundRect">
            <a:avLst/>
          </a:prstGeom>
          <a:solidFill>
            <a:schemeClr val="bg1"/>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El delito de malversación de fondos se consuma con la aplicación definitiva diferente de los bienes públicos de aquel servicio para el cual estaban destinados, afectando a este. El tipo penal exige como resultado el empleo efectivo de los recursos, y, que esta acción afecte el servicio o función originalmente encomendada</a:t>
            </a:r>
          </a:p>
        </p:txBody>
      </p:sp>
      <p:sp>
        <p:nvSpPr>
          <p:cNvPr id="4" name="7 Rectángulo redondeado"/>
          <p:cNvSpPr/>
          <p:nvPr/>
        </p:nvSpPr>
        <p:spPr>
          <a:xfrm>
            <a:off x="8177254" y="2248445"/>
            <a:ext cx="3252748" cy="253746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8091811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278778" y="1309327"/>
            <a:ext cx="5995851" cy="336594"/>
          </a:xfrm>
          <a:prstGeom prst="roundRect">
            <a:avLst/>
          </a:prstGeom>
          <a:solidFill>
            <a:schemeClr val="accent1">
              <a:lumMod val="5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a:t>DIFERENCIA CON OTRAS FIGURAS SIMILARES</a:t>
            </a:r>
            <a:endParaRPr lang="es-ES" sz="2400" dirty="0"/>
          </a:p>
        </p:txBody>
      </p:sp>
      <p:graphicFrame>
        <p:nvGraphicFramePr>
          <p:cNvPr id="4" name="Tabla 3"/>
          <p:cNvGraphicFramePr>
            <a:graphicFrameLocks noGrp="1"/>
          </p:cNvGraphicFramePr>
          <p:nvPr/>
        </p:nvGraphicFramePr>
        <p:xfrm>
          <a:off x="130631" y="1755000"/>
          <a:ext cx="11834946" cy="3845560"/>
        </p:xfrm>
        <a:graphic>
          <a:graphicData uri="http://schemas.openxmlformats.org/drawingml/2006/table">
            <a:tbl>
              <a:tblPr firstRow="1" bandRow="1">
                <a:tableStyleId>{BDBED569-4797-4DF1-A0F4-6AAB3CD982D8}</a:tableStyleId>
              </a:tblPr>
              <a:tblGrid>
                <a:gridCol w="3944982">
                  <a:extLst>
                    <a:ext uri="{9D8B030D-6E8A-4147-A177-3AD203B41FA5}">
                      <a16:colId xmlns:a16="http://schemas.microsoft.com/office/drawing/2014/main" val="1800439488"/>
                    </a:ext>
                  </a:extLst>
                </a:gridCol>
                <a:gridCol w="3944982">
                  <a:extLst>
                    <a:ext uri="{9D8B030D-6E8A-4147-A177-3AD203B41FA5}">
                      <a16:colId xmlns:a16="http://schemas.microsoft.com/office/drawing/2014/main" val="1544163919"/>
                    </a:ext>
                  </a:extLst>
                </a:gridCol>
                <a:gridCol w="3944982">
                  <a:extLst>
                    <a:ext uri="{9D8B030D-6E8A-4147-A177-3AD203B41FA5}">
                      <a16:colId xmlns:a16="http://schemas.microsoft.com/office/drawing/2014/main" val="3381043417"/>
                    </a:ext>
                  </a:extLst>
                </a:gridCol>
              </a:tblGrid>
              <a:tr h="370840">
                <a:tc>
                  <a:txBody>
                    <a:bodyPr/>
                    <a:lstStyle/>
                    <a:p>
                      <a:pPr algn="ctr"/>
                      <a:r>
                        <a:rPr lang="es-ES" dirty="0"/>
                        <a:t>DELITO</a:t>
                      </a:r>
                      <a:endParaRPr lang="en-US" dirty="0"/>
                    </a:p>
                  </a:txBody>
                  <a:tcPr/>
                </a:tc>
                <a:tc>
                  <a:txBody>
                    <a:bodyPr/>
                    <a:lstStyle/>
                    <a:p>
                      <a:pPr algn="ctr"/>
                      <a:r>
                        <a:rPr lang="es-ES" dirty="0"/>
                        <a:t>DIFERENCIA</a:t>
                      </a:r>
                      <a:endParaRPr lang="en-US" dirty="0"/>
                    </a:p>
                  </a:txBody>
                  <a:tcPr/>
                </a:tc>
                <a:tc>
                  <a:txBody>
                    <a:bodyPr/>
                    <a:lstStyle/>
                    <a:p>
                      <a:pPr algn="ctr"/>
                      <a:r>
                        <a:rPr lang="es-ES" dirty="0"/>
                        <a:t>SEMEJANZA</a:t>
                      </a:r>
                      <a:endParaRPr lang="en-US" dirty="0"/>
                    </a:p>
                  </a:txBody>
                  <a:tcPr/>
                </a:tc>
                <a:extLst>
                  <a:ext uri="{0D108BD9-81ED-4DB2-BD59-A6C34878D82A}">
                    <a16:rowId xmlns:a16="http://schemas.microsoft.com/office/drawing/2014/main" val="2198759607"/>
                  </a:ext>
                </a:extLst>
              </a:tr>
              <a:tr h="370840">
                <a:tc rowSpan="3">
                  <a:txBody>
                    <a:bodyPr/>
                    <a:lstStyle/>
                    <a:p>
                      <a:endParaRPr lang="es-ES" dirty="0"/>
                    </a:p>
                    <a:p>
                      <a:pPr algn="ctr"/>
                      <a:endParaRPr lang="es-ES" dirty="0">
                        <a:effectLst>
                          <a:outerShdw blurRad="38100" dist="38100" dir="2700000" algn="tl">
                            <a:srgbClr val="000000">
                              <a:alpha val="43137"/>
                            </a:srgbClr>
                          </a:outerShdw>
                        </a:effectLst>
                      </a:endParaRPr>
                    </a:p>
                    <a:p>
                      <a:pPr algn="ctr"/>
                      <a:endParaRPr lang="es-ES" dirty="0">
                        <a:effectLst>
                          <a:outerShdw blurRad="38100" dist="38100" dir="2700000" algn="tl">
                            <a:srgbClr val="000000">
                              <a:alpha val="43137"/>
                            </a:srgbClr>
                          </a:outerShdw>
                        </a:effectLst>
                      </a:endParaRPr>
                    </a:p>
                    <a:p>
                      <a:pPr algn="ctr"/>
                      <a:r>
                        <a:rPr lang="es-ES" dirty="0">
                          <a:effectLst>
                            <a:outerShdw blurRad="38100" dist="38100" dir="2700000" algn="tl">
                              <a:srgbClr val="000000">
                                <a:alpha val="43137"/>
                              </a:srgbClr>
                            </a:outerShdw>
                          </a:effectLst>
                        </a:rPr>
                        <a:t>MALVERSACION DE FONDOS</a:t>
                      </a:r>
                      <a:endParaRPr lang="en-US" dirty="0">
                        <a:effectLst>
                          <a:outerShdw blurRad="38100" dist="38100" dir="2700000" algn="tl">
                            <a:srgbClr val="000000">
                              <a:alpha val="43137"/>
                            </a:srgbClr>
                          </a:outerShdw>
                        </a:effectLst>
                      </a:endParaRPr>
                    </a:p>
                  </a:txBody>
                  <a:tcPr/>
                </a:tc>
                <a:tc>
                  <a:txBody>
                    <a:bodyPr/>
                    <a:lstStyle/>
                    <a:p>
                      <a:r>
                        <a:rPr lang="es-ES" dirty="0"/>
                        <a:t>Requiere siempre</a:t>
                      </a:r>
                      <a:r>
                        <a:rPr lang="es-ES" baseline="0" dirty="0"/>
                        <a:t> de una afectación a un servicio publico.</a:t>
                      </a:r>
                      <a:endParaRPr lang="en-US" dirty="0"/>
                    </a:p>
                  </a:txBody>
                  <a:tcPr/>
                </a:tc>
                <a:tc rowSpan="5">
                  <a:txBody>
                    <a:bodyPr/>
                    <a:lstStyle/>
                    <a:p>
                      <a:r>
                        <a:rPr lang="es-ES" dirty="0"/>
                        <a:t>El objeto del delito es el dinero a los bienes públicos.</a:t>
                      </a:r>
                    </a:p>
                    <a:p>
                      <a:endParaRPr lang="es-ES" dirty="0"/>
                    </a:p>
                    <a:p>
                      <a:r>
                        <a:rPr lang="es-ES" dirty="0"/>
                        <a:t>El autor de ambos delitos debe encontrarse en una relación funcional respecto de los bienes o recursos</a:t>
                      </a:r>
                      <a:r>
                        <a:rPr lang="es-ES" baseline="0" dirty="0"/>
                        <a:t> públicos.</a:t>
                      </a:r>
                      <a:endParaRPr lang="en-US" dirty="0"/>
                    </a:p>
                  </a:txBody>
                  <a:tcPr/>
                </a:tc>
                <a:extLst>
                  <a:ext uri="{0D108BD9-81ED-4DB2-BD59-A6C34878D82A}">
                    <a16:rowId xmlns:a16="http://schemas.microsoft.com/office/drawing/2014/main" val="702114032"/>
                  </a:ext>
                </a:extLst>
              </a:tr>
              <a:tr h="370840">
                <a:tc vMerge="1">
                  <a:txBody>
                    <a:bodyPr/>
                    <a:lstStyle/>
                    <a:p>
                      <a:endParaRPr lang="en-US"/>
                    </a:p>
                  </a:txBody>
                  <a:tcPr/>
                </a:tc>
                <a:tc>
                  <a:txBody>
                    <a:bodyPr/>
                    <a:lstStyle/>
                    <a:p>
                      <a:r>
                        <a:rPr lang="es-ES" dirty="0"/>
                        <a:t>La finalidad que se debe dar a los recursos públicos es publica. </a:t>
                      </a:r>
                      <a:endParaRPr lang="en-US" dirty="0"/>
                    </a:p>
                  </a:txBody>
                  <a:tcPr/>
                </a:tc>
                <a:tc vMerge="1">
                  <a:txBody>
                    <a:bodyPr/>
                    <a:lstStyle/>
                    <a:p>
                      <a:endParaRPr lang="en-US"/>
                    </a:p>
                  </a:txBody>
                  <a:tcPr/>
                </a:tc>
                <a:extLst>
                  <a:ext uri="{0D108BD9-81ED-4DB2-BD59-A6C34878D82A}">
                    <a16:rowId xmlns:a16="http://schemas.microsoft.com/office/drawing/2014/main" val="3980519313"/>
                  </a:ext>
                </a:extLst>
              </a:tr>
              <a:tr h="370840">
                <a:tc vMerge="1">
                  <a:txBody>
                    <a:bodyPr/>
                    <a:lstStyle/>
                    <a:p>
                      <a:endParaRPr lang="en-US" dirty="0"/>
                    </a:p>
                  </a:txBody>
                  <a:tcPr/>
                </a:tc>
                <a:tc>
                  <a:txBody>
                    <a:bodyPr/>
                    <a:lstStyle/>
                    <a:p>
                      <a:r>
                        <a:rPr lang="es-ES" dirty="0"/>
                        <a:t>La conducta típica solo consiste en</a:t>
                      </a:r>
                      <a:r>
                        <a:rPr lang="es-ES" baseline="0" dirty="0"/>
                        <a:t> la aplicación definitiva de bienes públicos.</a:t>
                      </a:r>
                      <a:endParaRPr lang="en-US" dirty="0"/>
                    </a:p>
                  </a:txBody>
                  <a:tcPr/>
                </a:tc>
                <a:tc vMerge="1">
                  <a:txBody>
                    <a:bodyPr/>
                    <a:lstStyle/>
                    <a:p>
                      <a:endParaRPr lang="en-US"/>
                    </a:p>
                  </a:txBody>
                  <a:tcPr/>
                </a:tc>
                <a:extLst>
                  <a:ext uri="{0D108BD9-81ED-4DB2-BD59-A6C34878D82A}">
                    <a16:rowId xmlns:a16="http://schemas.microsoft.com/office/drawing/2014/main" val="1704672776"/>
                  </a:ext>
                </a:extLst>
              </a:tr>
              <a:tr h="370840">
                <a:tc rowSpan="2">
                  <a:txBody>
                    <a:bodyPr/>
                    <a:lstStyle/>
                    <a:p>
                      <a:pPr algn="ctr"/>
                      <a:endParaRPr lang="es-ES" dirty="0">
                        <a:effectLst>
                          <a:outerShdw blurRad="38100" dist="38100" dir="2700000" algn="tl">
                            <a:srgbClr val="000000">
                              <a:alpha val="43137"/>
                            </a:srgbClr>
                          </a:outerShdw>
                        </a:effectLst>
                      </a:endParaRPr>
                    </a:p>
                    <a:p>
                      <a:pPr algn="ctr"/>
                      <a:endParaRPr lang="es-ES" dirty="0">
                        <a:effectLst>
                          <a:outerShdw blurRad="38100" dist="38100" dir="2700000" algn="tl">
                            <a:srgbClr val="000000">
                              <a:alpha val="43137"/>
                            </a:srgbClr>
                          </a:outerShdw>
                        </a:effectLst>
                      </a:endParaRPr>
                    </a:p>
                    <a:p>
                      <a:pPr algn="ctr"/>
                      <a:r>
                        <a:rPr lang="es-ES" dirty="0">
                          <a:effectLst>
                            <a:outerShdw blurRad="38100" dist="38100" dir="2700000" algn="tl">
                              <a:srgbClr val="000000">
                                <a:alpha val="43137"/>
                              </a:srgbClr>
                            </a:outerShdw>
                          </a:effectLst>
                        </a:rPr>
                        <a:t>PECULADO</a:t>
                      </a:r>
                      <a:endParaRPr lang="en-US" dirty="0">
                        <a:effectLst>
                          <a:outerShdw blurRad="38100" dist="38100" dir="2700000" algn="tl">
                            <a:srgbClr val="000000">
                              <a:alpha val="43137"/>
                            </a:srgbClr>
                          </a:outerShdw>
                        </a:effectLst>
                      </a:endParaRPr>
                    </a:p>
                  </a:txBody>
                  <a:tcPr/>
                </a:tc>
                <a:tc>
                  <a:txBody>
                    <a:bodyPr/>
                    <a:lstStyle/>
                    <a:p>
                      <a:r>
                        <a:rPr lang="es-ES" dirty="0"/>
                        <a:t>Una de las conductas típicas es también</a:t>
                      </a:r>
                      <a:r>
                        <a:rPr lang="es-ES" baseline="0" dirty="0"/>
                        <a:t> la utilización temporal indebida de bienes públicos.</a:t>
                      </a:r>
                      <a:endParaRPr lang="en-US" dirty="0"/>
                    </a:p>
                  </a:txBody>
                  <a:tcPr/>
                </a:tc>
                <a:tc vMerge="1">
                  <a:txBody>
                    <a:bodyPr/>
                    <a:lstStyle/>
                    <a:p>
                      <a:endParaRPr lang="en-US"/>
                    </a:p>
                  </a:txBody>
                  <a:tcPr/>
                </a:tc>
                <a:extLst>
                  <a:ext uri="{0D108BD9-81ED-4DB2-BD59-A6C34878D82A}">
                    <a16:rowId xmlns:a16="http://schemas.microsoft.com/office/drawing/2014/main" val="1402134138"/>
                  </a:ext>
                </a:extLst>
              </a:tr>
              <a:tr h="370840">
                <a:tc vMerge="1">
                  <a:txBody>
                    <a:bodyPr/>
                    <a:lstStyle/>
                    <a:p>
                      <a:endParaRPr lang="en-US" dirty="0"/>
                    </a:p>
                  </a:txBody>
                  <a:tcPr/>
                </a:tc>
                <a:tc>
                  <a:txBody>
                    <a:bodyPr/>
                    <a:lstStyle/>
                    <a:p>
                      <a:r>
                        <a:rPr lang="es-ES" dirty="0"/>
                        <a:t>La finalidad</a:t>
                      </a:r>
                      <a:r>
                        <a:rPr lang="es-ES" baseline="0" dirty="0"/>
                        <a:t> que indebidamente se le da a los recursos públicos es privada.</a:t>
                      </a:r>
                      <a:endParaRPr lang="en-US" dirty="0"/>
                    </a:p>
                  </a:txBody>
                  <a:tcPr/>
                </a:tc>
                <a:tc vMerge="1">
                  <a:txBody>
                    <a:bodyPr/>
                    <a:lstStyle/>
                    <a:p>
                      <a:endParaRPr lang="en-US" dirty="0"/>
                    </a:p>
                  </a:txBody>
                  <a:tcPr/>
                </a:tc>
                <a:extLst>
                  <a:ext uri="{0D108BD9-81ED-4DB2-BD59-A6C34878D82A}">
                    <a16:rowId xmlns:a16="http://schemas.microsoft.com/office/drawing/2014/main" val="609920714"/>
                  </a:ext>
                </a:extLst>
              </a:tr>
            </a:tbl>
          </a:graphicData>
        </a:graphic>
      </p:graphicFrame>
    </p:spTree>
    <p:extLst>
      <p:ext uri="{BB962C8B-B14F-4D97-AF65-F5344CB8AC3E}">
        <p14:creationId xmlns:p14="http://schemas.microsoft.com/office/powerpoint/2010/main" val="29486332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B34DA37-DCC4-7E11-7175-2C2E30F27B8F}"/>
              </a:ext>
            </a:extLst>
          </p:cNvPr>
          <p:cNvSpPr/>
          <p:nvPr/>
        </p:nvSpPr>
        <p:spPr>
          <a:xfrm>
            <a:off x="2248412" y="2967335"/>
            <a:ext cx="7695185"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TRÁFICO DE INFLUENCIAS </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1710788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38A25DA-06DF-4FFD-8B10-B28B79B8B3F1}"/>
              </a:ext>
            </a:extLst>
          </p:cNvPr>
          <p:cNvSpPr txBox="1"/>
          <p:nvPr/>
        </p:nvSpPr>
        <p:spPr>
          <a:xfrm>
            <a:off x="662608" y="1563757"/>
            <a:ext cx="10946295"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b="0" i="0" dirty="0">
                <a:solidFill>
                  <a:srgbClr val="000000"/>
                </a:solidFill>
                <a:effectLst/>
                <a:latin typeface="Roboto" panose="02000000000000000000" pitchFamily="2" charset="0"/>
              </a:rPr>
              <a:t>La expresión «vender humo» proviene del derecho romano pues antiguamente se definía como </a:t>
            </a:r>
            <a:r>
              <a:rPr lang="es-ES" sz="2800" b="0" i="1" dirty="0" err="1">
                <a:solidFill>
                  <a:srgbClr val="000000"/>
                </a:solidFill>
                <a:effectLst/>
                <a:latin typeface="Roboto" panose="02000000000000000000" pitchFamily="2" charset="0"/>
              </a:rPr>
              <a:t>venditio</a:t>
            </a:r>
            <a:r>
              <a:rPr lang="es-ES" sz="2800" b="0" i="1" dirty="0">
                <a:solidFill>
                  <a:srgbClr val="000000"/>
                </a:solidFill>
                <a:effectLst/>
                <a:latin typeface="Roboto" panose="02000000000000000000" pitchFamily="2" charset="0"/>
              </a:rPr>
              <a:t> </a:t>
            </a:r>
            <a:r>
              <a:rPr lang="es-ES" sz="2800" b="0" i="1" dirty="0" err="1">
                <a:solidFill>
                  <a:srgbClr val="000000"/>
                </a:solidFill>
                <a:effectLst/>
                <a:latin typeface="Roboto" panose="02000000000000000000" pitchFamily="2" charset="0"/>
              </a:rPr>
              <a:t>fumi</a:t>
            </a:r>
            <a:r>
              <a:rPr lang="es-ES" sz="2800" b="0" i="0" dirty="0">
                <a:solidFill>
                  <a:srgbClr val="000000"/>
                </a:solidFill>
                <a:effectLst/>
                <a:latin typeface="Roboto" panose="02000000000000000000" pitchFamily="2" charset="0"/>
              </a:rPr>
              <a:t> a las promesas falsas realizadas con el fin de obtener el favor de un funcionario público, esta terminología se acuñó gracias al emperador Marco Aurelio quien descubrió a aquel que se irrogaba falsamente su amistad y en su nombre ofrecía solucionar problemas a cambio de dinero. Tras su captura fue condenado con la pena de muerte de la tradicional asfixia por humo, todo esto en acto público mientras el pregonero recitaba: </a:t>
            </a:r>
            <a:r>
              <a:rPr lang="es-ES" sz="2800" b="0" i="1" dirty="0">
                <a:solidFill>
                  <a:srgbClr val="000000"/>
                </a:solidFill>
                <a:effectLst/>
                <a:latin typeface="Roboto" panose="02000000000000000000" pitchFamily="2" charset="0"/>
              </a:rPr>
              <a:t>Fumo </a:t>
            </a:r>
            <a:r>
              <a:rPr lang="es-ES" sz="2800" b="0" i="1" dirty="0" err="1">
                <a:solidFill>
                  <a:srgbClr val="000000"/>
                </a:solidFill>
                <a:effectLst/>
                <a:latin typeface="Roboto" panose="02000000000000000000" pitchFamily="2" charset="0"/>
              </a:rPr>
              <a:t>periit</a:t>
            </a:r>
            <a:r>
              <a:rPr lang="es-ES" sz="2800" b="0" i="1" dirty="0">
                <a:solidFill>
                  <a:srgbClr val="000000"/>
                </a:solidFill>
                <a:effectLst/>
                <a:latin typeface="Roboto" panose="02000000000000000000" pitchFamily="2" charset="0"/>
              </a:rPr>
              <a:t>, qui </a:t>
            </a:r>
            <a:r>
              <a:rPr lang="es-ES" sz="2800" b="0" i="1" dirty="0" err="1">
                <a:solidFill>
                  <a:srgbClr val="000000"/>
                </a:solidFill>
                <a:effectLst/>
                <a:latin typeface="Roboto" panose="02000000000000000000" pitchFamily="2" charset="0"/>
              </a:rPr>
              <a:t>fumos</a:t>
            </a:r>
            <a:r>
              <a:rPr lang="es-ES" sz="2800" b="0" i="1" dirty="0">
                <a:solidFill>
                  <a:srgbClr val="000000"/>
                </a:solidFill>
                <a:effectLst/>
                <a:latin typeface="Roboto" panose="02000000000000000000" pitchFamily="2" charset="0"/>
              </a:rPr>
              <a:t> </a:t>
            </a:r>
            <a:r>
              <a:rPr lang="es-ES" sz="2800" b="0" i="1" dirty="0" err="1">
                <a:solidFill>
                  <a:srgbClr val="000000"/>
                </a:solidFill>
                <a:effectLst/>
                <a:latin typeface="Roboto" panose="02000000000000000000" pitchFamily="2" charset="0"/>
              </a:rPr>
              <a:t>vendidit</a:t>
            </a:r>
            <a:r>
              <a:rPr lang="es-ES" sz="2800" b="0" i="1" dirty="0">
                <a:solidFill>
                  <a:srgbClr val="000000"/>
                </a:solidFill>
                <a:effectLst/>
                <a:latin typeface="Roboto" panose="02000000000000000000" pitchFamily="2" charset="0"/>
              </a:rPr>
              <a:t> </a:t>
            </a:r>
            <a:r>
              <a:rPr lang="es-ES" sz="2800" b="1" i="0" dirty="0">
                <a:solidFill>
                  <a:srgbClr val="000000"/>
                </a:solidFill>
                <a:effectLst/>
                <a:latin typeface="Roboto" panose="02000000000000000000" pitchFamily="2" charset="0"/>
              </a:rPr>
              <a:t>«al humo perezca quien humo vende»</a:t>
            </a:r>
            <a:r>
              <a:rPr lang="es-ES" sz="2800" b="0" i="0" dirty="0">
                <a:solidFill>
                  <a:srgbClr val="000000"/>
                </a:solidFill>
                <a:effectLst/>
                <a:latin typeface="Roboto" panose="02000000000000000000" pitchFamily="2" charset="0"/>
              </a:rPr>
              <a:t>.</a:t>
            </a:r>
            <a:endParaRPr lang="es-PE" sz="2800" dirty="0"/>
          </a:p>
        </p:txBody>
      </p:sp>
    </p:spTree>
    <p:extLst>
      <p:ext uri="{BB962C8B-B14F-4D97-AF65-F5344CB8AC3E}">
        <p14:creationId xmlns:p14="http://schemas.microsoft.com/office/powerpoint/2010/main" val="3881504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109236-C56E-4A5F-1886-005A6FD2E8E4}"/>
              </a:ext>
            </a:extLst>
          </p:cNvPr>
          <p:cNvSpPr txBox="1"/>
          <p:nvPr/>
        </p:nvSpPr>
        <p:spPr>
          <a:xfrm>
            <a:off x="583095" y="3127512"/>
            <a:ext cx="1590261"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PE" sz="2800" b="1" i="0" dirty="0">
                <a:solidFill>
                  <a:srgbClr val="FF0000"/>
                </a:solidFill>
                <a:effectLst/>
                <a:latin typeface="Poppins" panose="00000500000000000000" pitchFamily="2" charset="0"/>
              </a:rPr>
              <a:t>Tipo penal </a:t>
            </a:r>
            <a:endParaRPr lang="es-PE" sz="2800" b="0" i="0" dirty="0">
              <a:solidFill>
                <a:srgbClr val="DC0808"/>
              </a:solidFill>
              <a:effectLst/>
              <a:latin typeface="Poppins" panose="00000500000000000000" pitchFamily="2" charset="0"/>
            </a:endParaRPr>
          </a:p>
        </p:txBody>
      </p:sp>
      <p:sp>
        <p:nvSpPr>
          <p:cNvPr id="4" name="Flecha: a la derecha 3">
            <a:extLst>
              <a:ext uri="{FF2B5EF4-FFF2-40B4-BE49-F238E27FC236}">
                <a16:creationId xmlns:a16="http://schemas.microsoft.com/office/drawing/2014/main" id="{F543CD73-87A7-8692-3791-29005CEA36A1}"/>
              </a:ext>
            </a:extLst>
          </p:cNvPr>
          <p:cNvSpPr/>
          <p:nvPr/>
        </p:nvSpPr>
        <p:spPr>
          <a:xfrm>
            <a:off x="2491409" y="3301421"/>
            <a:ext cx="583096" cy="606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id="{16F06625-1974-BACE-E917-2A38BB82C8A5}"/>
              </a:ext>
            </a:extLst>
          </p:cNvPr>
          <p:cNvSpPr txBox="1"/>
          <p:nvPr/>
        </p:nvSpPr>
        <p:spPr>
          <a:xfrm>
            <a:off x="3392558" y="1855303"/>
            <a:ext cx="8004312"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4000" b="0" i="0" dirty="0">
                <a:solidFill>
                  <a:srgbClr val="000000"/>
                </a:solidFill>
                <a:effectLst/>
                <a:latin typeface="Roboto" panose="02000000000000000000" pitchFamily="2" charset="0"/>
              </a:rPr>
              <a:t>La </a:t>
            </a:r>
            <a:r>
              <a:rPr lang="es-ES" sz="4000" b="1" i="0" dirty="0">
                <a:solidFill>
                  <a:srgbClr val="000000"/>
                </a:solidFill>
                <a:effectLst/>
                <a:latin typeface="Roboto" panose="02000000000000000000" pitchFamily="2" charset="0"/>
              </a:rPr>
              <a:t>descripción legal </a:t>
            </a:r>
            <a:r>
              <a:rPr lang="es-ES" sz="4000" b="0" i="0" dirty="0">
                <a:solidFill>
                  <a:srgbClr val="000000"/>
                </a:solidFill>
                <a:effectLst/>
                <a:latin typeface="Roboto" panose="02000000000000000000" pitchFamily="2" charset="0"/>
              </a:rPr>
              <a:t>de este delito se encuentra en el artículo 400 del</a:t>
            </a:r>
            <a:r>
              <a:rPr lang="es-ES" sz="4000" b="1" i="0" dirty="0">
                <a:solidFill>
                  <a:srgbClr val="000000"/>
                </a:solidFill>
                <a:effectLst/>
                <a:latin typeface="Roboto" panose="02000000000000000000" pitchFamily="2" charset="0"/>
              </a:rPr>
              <a:t> </a:t>
            </a:r>
            <a:r>
              <a:rPr lang="es-ES" sz="4000" b="1" i="0" u="none" strike="noStrike" dirty="0">
                <a:solidFill>
                  <a:srgbClr val="0096ED"/>
                </a:solidFill>
                <a:effectLst/>
                <a:latin typeface="Roboto" panose="02000000000000000000" pitchFamily="2" charset="0"/>
                <a:hlinkClick r:id="rId2"/>
              </a:rPr>
              <a:t>CP</a:t>
            </a:r>
            <a:r>
              <a:rPr lang="es-ES" sz="4000" b="0" i="0" dirty="0">
                <a:solidFill>
                  <a:srgbClr val="000000"/>
                </a:solidFill>
                <a:effectLst/>
                <a:latin typeface="Roboto" panose="02000000000000000000" pitchFamily="2" charset="0"/>
              </a:rPr>
              <a:t>, donde se advierte un agravante especial en el segundo párrafo que convierte este delito en uno de infracción al deber funcional.</a:t>
            </a:r>
            <a:endParaRPr lang="es-PE" sz="4000" dirty="0"/>
          </a:p>
        </p:txBody>
      </p:sp>
    </p:spTree>
    <p:extLst>
      <p:ext uri="{BB962C8B-B14F-4D97-AF65-F5344CB8AC3E}">
        <p14:creationId xmlns:p14="http://schemas.microsoft.com/office/powerpoint/2010/main" val="288364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23275" y="260617"/>
            <a:ext cx="6549390" cy="320601"/>
          </a:xfrm>
          <a:prstGeom prst="rect">
            <a:avLst/>
          </a:prstGeom>
          <a:ln w="25400">
            <a:solidFill>
              <a:srgbClr val="385D89"/>
            </a:solidFill>
          </a:ln>
        </p:spPr>
        <p:txBody>
          <a:bodyPr vert="horz" wrap="square" lIns="0" tIns="0" rIns="0" bIns="0" rtlCol="0">
            <a:spAutoFit/>
          </a:bodyPr>
          <a:lstStyle/>
          <a:p>
            <a:pPr marL="149225">
              <a:lnSpc>
                <a:spcPts val="2490"/>
              </a:lnSpc>
            </a:pPr>
            <a:endParaRPr sz="2200" dirty="0">
              <a:latin typeface="Arial"/>
              <a:cs typeface="Arial"/>
            </a:endParaRPr>
          </a:p>
        </p:txBody>
      </p:sp>
      <p:sp>
        <p:nvSpPr>
          <p:cNvPr id="4" name="object 4"/>
          <p:cNvSpPr txBox="1"/>
          <p:nvPr/>
        </p:nvSpPr>
        <p:spPr>
          <a:xfrm>
            <a:off x="194311" y="936624"/>
            <a:ext cx="9923196" cy="1550670"/>
          </a:xfrm>
          <a:prstGeom prst="rect">
            <a:avLst/>
          </a:prstGeom>
        </p:spPr>
        <p:txBody>
          <a:bodyPr vert="horz" wrap="square" lIns="0" tIns="226060" rIns="0" bIns="0" rtlCol="0">
            <a:spAutoFit/>
          </a:bodyPr>
          <a:lstStyle/>
          <a:p>
            <a:pPr marL="274320">
              <a:spcBef>
                <a:spcPts val="1780"/>
              </a:spcBef>
            </a:pPr>
            <a:r>
              <a:rPr sz="2400" b="1" spc="-5" dirty="0">
                <a:latin typeface="Arial"/>
                <a:cs typeface="Arial"/>
              </a:rPr>
              <a:t>¿Cuándo</a:t>
            </a:r>
            <a:r>
              <a:rPr sz="2400" b="1" dirty="0">
                <a:latin typeface="Arial"/>
                <a:cs typeface="Arial"/>
              </a:rPr>
              <a:t> </a:t>
            </a:r>
            <a:r>
              <a:rPr sz="2400" b="1" spc="-5" dirty="0">
                <a:latin typeface="Arial"/>
                <a:cs typeface="Arial"/>
              </a:rPr>
              <a:t>se</a:t>
            </a:r>
            <a:r>
              <a:rPr sz="2400" b="1" dirty="0">
                <a:latin typeface="Arial"/>
                <a:cs typeface="Arial"/>
              </a:rPr>
              <a:t> </a:t>
            </a:r>
            <a:r>
              <a:rPr sz="2400" b="1" spc="-5" dirty="0">
                <a:latin typeface="Arial"/>
                <a:cs typeface="Arial"/>
              </a:rPr>
              <a:t>aplican</a:t>
            </a:r>
            <a:r>
              <a:rPr sz="2400" b="1" spc="-10" dirty="0">
                <a:latin typeface="Arial"/>
                <a:cs typeface="Arial"/>
              </a:rPr>
              <a:t> </a:t>
            </a:r>
            <a:r>
              <a:rPr sz="2400" b="1" spc="-5" dirty="0">
                <a:latin typeface="Arial"/>
                <a:cs typeface="Arial"/>
              </a:rPr>
              <a:t>las medidas</a:t>
            </a:r>
            <a:r>
              <a:rPr sz="2400" b="1" dirty="0">
                <a:latin typeface="Arial"/>
                <a:cs typeface="Arial"/>
              </a:rPr>
              <a:t> </a:t>
            </a:r>
            <a:r>
              <a:rPr sz="2400" b="1" spc="-5" dirty="0">
                <a:latin typeface="Arial"/>
                <a:cs typeface="Arial"/>
              </a:rPr>
              <a:t>de</a:t>
            </a:r>
            <a:r>
              <a:rPr sz="2400" b="1" spc="-15" dirty="0">
                <a:latin typeface="Arial"/>
                <a:cs typeface="Arial"/>
              </a:rPr>
              <a:t> </a:t>
            </a:r>
            <a:r>
              <a:rPr sz="2400" b="1" dirty="0">
                <a:latin typeface="Arial"/>
                <a:cs typeface="Arial"/>
              </a:rPr>
              <a:t>inhabilitación?</a:t>
            </a:r>
            <a:endParaRPr sz="2400" dirty="0">
              <a:latin typeface="Arial"/>
              <a:cs typeface="Arial"/>
            </a:endParaRPr>
          </a:p>
          <a:p>
            <a:pPr marL="355600" marR="5080" indent="-342900">
              <a:spcBef>
                <a:spcPts val="1685"/>
              </a:spcBef>
              <a:buFont typeface="Wingdings"/>
              <a:buChar char=""/>
              <a:tabLst>
                <a:tab pos="355600" algn="l"/>
                <a:tab pos="2282190" algn="l"/>
                <a:tab pos="3124835" algn="l"/>
                <a:tab pos="4647565" algn="l"/>
                <a:tab pos="5389880" algn="l"/>
                <a:tab pos="5842635" algn="l"/>
                <a:tab pos="7143115" algn="l"/>
                <a:tab pos="7682230" algn="l"/>
              </a:tabLst>
            </a:pPr>
            <a:r>
              <a:rPr sz="2400" b="1" dirty="0">
                <a:latin typeface="Arial"/>
                <a:cs typeface="Arial"/>
              </a:rPr>
              <a:t>Su</a:t>
            </a:r>
            <a:r>
              <a:rPr sz="2400" b="1" spc="-10" dirty="0">
                <a:latin typeface="Arial"/>
                <a:cs typeface="Arial"/>
              </a:rPr>
              <a:t>s</a:t>
            </a:r>
            <a:r>
              <a:rPr sz="2400" b="1" dirty="0">
                <a:latin typeface="Arial"/>
                <a:cs typeface="Arial"/>
              </a:rPr>
              <a:t>pe</a:t>
            </a:r>
            <a:r>
              <a:rPr sz="2400" b="1" spc="-10" dirty="0">
                <a:latin typeface="Arial"/>
                <a:cs typeface="Arial"/>
              </a:rPr>
              <a:t>n</a:t>
            </a:r>
            <a:r>
              <a:rPr sz="2400" b="1" dirty="0">
                <a:latin typeface="Arial"/>
                <a:cs typeface="Arial"/>
              </a:rPr>
              <a:t>sión	</a:t>
            </a:r>
            <a:r>
              <a:rPr sz="2400" b="1" spc="-5" dirty="0">
                <a:latin typeface="Arial"/>
                <a:cs typeface="Arial"/>
              </a:rPr>
              <a:t>para</a:t>
            </a:r>
            <a:r>
              <a:rPr sz="2400" b="1" dirty="0">
                <a:latin typeface="Arial"/>
                <a:cs typeface="Arial"/>
              </a:rPr>
              <a:t>	co</a:t>
            </a:r>
            <a:r>
              <a:rPr sz="2400" b="1" spc="-10" dirty="0">
                <a:latin typeface="Arial"/>
                <a:cs typeface="Arial"/>
              </a:rPr>
              <a:t>n</a:t>
            </a:r>
            <a:r>
              <a:rPr sz="2400" b="1" spc="-5" dirty="0">
                <a:latin typeface="Arial"/>
                <a:cs typeface="Arial"/>
              </a:rPr>
              <a:t>tratar</a:t>
            </a:r>
            <a:r>
              <a:rPr sz="2400" b="1" dirty="0">
                <a:latin typeface="Arial"/>
                <a:cs typeface="Arial"/>
              </a:rPr>
              <a:t>	</a:t>
            </a:r>
            <a:r>
              <a:rPr sz="2400" b="1" spc="-5" dirty="0">
                <a:latin typeface="Arial"/>
                <a:cs typeface="Arial"/>
              </a:rPr>
              <a:t>co</a:t>
            </a:r>
            <a:r>
              <a:rPr sz="2400" b="1" dirty="0">
                <a:latin typeface="Arial"/>
                <a:cs typeface="Arial"/>
              </a:rPr>
              <a:t>n	</a:t>
            </a:r>
            <a:r>
              <a:rPr sz="2400" b="1" spc="-20" dirty="0">
                <a:latin typeface="Arial"/>
                <a:cs typeface="Arial"/>
              </a:rPr>
              <a:t>e</a:t>
            </a:r>
            <a:r>
              <a:rPr sz="2400" b="1" spc="-5" dirty="0">
                <a:latin typeface="Arial"/>
                <a:cs typeface="Arial"/>
              </a:rPr>
              <a:t>l</a:t>
            </a:r>
            <a:r>
              <a:rPr sz="2400" b="1" dirty="0">
                <a:latin typeface="Arial"/>
                <a:cs typeface="Arial"/>
              </a:rPr>
              <a:t>	</a:t>
            </a:r>
            <a:r>
              <a:rPr sz="2400" b="1" spc="-5" dirty="0">
                <a:latin typeface="Arial"/>
                <a:cs typeface="Arial"/>
              </a:rPr>
              <a:t>E</a:t>
            </a:r>
            <a:r>
              <a:rPr sz="2400" b="1" spc="-15" dirty="0">
                <a:latin typeface="Arial"/>
                <a:cs typeface="Arial"/>
              </a:rPr>
              <a:t>s</a:t>
            </a:r>
            <a:r>
              <a:rPr sz="2400" b="1" spc="-5" dirty="0">
                <a:latin typeface="Arial"/>
                <a:cs typeface="Arial"/>
              </a:rPr>
              <a:t>tado</a:t>
            </a:r>
            <a:r>
              <a:rPr sz="2400" dirty="0">
                <a:latin typeface="Arial MT"/>
                <a:cs typeface="Arial MT"/>
              </a:rPr>
              <a:t>:	</a:t>
            </a:r>
            <a:r>
              <a:rPr sz="2400" spc="-10" dirty="0">
                <a:latin typeface="Arial MT"/>
                <a:cs typeface="Arial MT"/>
              </a:rPr>
              <a:t>e</a:t>
            </a:r>
            <a:r>
              <a:rPr sz="2400" spc="-5" dirty="0">
                <a:latin typeface="Arial MT"/>
                <a:cs typeface="Arial MT"/>
              </a:rPr>
              <a:t>n</a:t>
            </a:r>
            <a:r>
              <a:rPr sz="2400" dirty="0">
                <a:latin typeface="Arial MT"/>
                <a:cs typeface="Arial MT"/>
              </a:rPr>
              <a:t>	</a:t>
            </a:r>
            <a:r>
              <a:rPr sz="2400" spc="-20" dirty="0">
                <a:latin typeface="Arial MT"/>
                <a:cs typeface="Arial MT"/>
              </a:rPr>
              <a:t>el  </a:t>
            </a:r>
            <a:r>
              <a:rPr sz="2400" spc="-5" dirty="0">
                <a:latin typeface="Arial MT"/>
                <a:cs typeface="Arial MT"/>
              </a:rPr>
              <a:t>contexto</a:t>
            </a:r>
            <a:r>
              <a:rPr sz="2400" spc="10" dirty="0">
                <a:latin typeface="Arial MT"/>
                <a:cs typeface="Arial MT"/>
              </a:rPr>
              <a:t> </a:t>
            </a:r>
            <a:r>
              <a:rPr sz="2400" spc="-5" dirty="0">
                <a:latin typeface="Arial MT"/>
                <a:cs typeface="Arial MT"/>
              </a:rPr>
              <a:t>de</a:t>
            </a:r>
            <a:r>
              <a:rPr sz="2400" spc="10" dirty="0">
                <a:latin typeface="Arial MT"/>
                <a:cs typeface="Arial MT"/>
              </a:rPr>
              <a:t> </a:t>
            </a:r>
            <a:r>
              <a:rPr sz="2400" spc="-5" dirty="0">
                <a:latin typeface="Arial MT"/>
                <a:cs typeface="Arial MT"/>
              </a:rPr>
              <a:t>una</a:t>
            </a:r>
            <a:r>
              <a:rPr sz="2400" dirty="0">
                <a:latin typeface="Arial MT"/>
                <a:cs typeface="Arial MT"/>
              </a:rPr>
              <a:t> </a:t>
            </a:r>
            <a:r>
              <a:rPr sz="2400" spc="-5" dirty="0">
                <a:latin typeface="Arial MT"/>
                <a:cs typeface="Arial MT"/>
              </a:rPr>
              <a:t>contratación</a:t>
            </a:r>
            <a:r>
              <a:rPr sz="2400" spc="10" dirty="0">
                <a:latin typeface="Arial MT"/>
                <a:cs typeface="Arial MT"/>
              </a:rPr>
              <a:t> </a:t>
            </a:r>
            <a:r>
              <a:rPr sz="2400" spc="-5" dirty="0">
                <a:latin typeface="Arial MT"/>
                <a:cs typeface="Arial MT"/>
              </a:rPr>
              <a:t>pública.</a:t>
            </a:r>
            <a:endParaRPr sz="2400" dirty="0">
              <a:latin typeface="Arial MT"/>
              <a:cs typeface="Arial MT"/>
            </a:endParaRPr>
          </a:p>
        </p:txBody>
      </p:sp>
      <p:sp>
        <p:nvSpPr>
          <p:cNvPr id="5" name="object 5"/>
          <p:cNvSpPr txBox="1"/>
          <p:nvPr/>
        </p:nvSpPr>
        <p:spPr>
          <a:xfrm>
            <a:off x="0" y="2827097"/>
            <a:ext cx="8774480" cy="757555"/>
          </a:xfrm>
          <a:prstGeom prst="rect">
            <a:avLst/>
          </a:prstGeom>
        </p:spPr>
        <p:txBody>
          <a:bodyPr vert="horz" wrap="square" lIns="0" tIns="12700" rIns="0" bIns="0" rtlCol="0">
            <a:spAutoFit/>
          </a:bodyPr>
          <a:lstStyle/>
          <a:p>
            <a:pPr marL="355600" indent="-342900">
              <a:spcBef>
                <a:spcPts val="100"/>
              </a:spcBef>
              <a:buFont typeface="Wingdings"/>
              <a:buChar char=""/>
              <a:tabLst>
                <a:tab pos="355600" algn="l"/>
                <a:tab pos="3036570" algn="l"/>
                <a:tab pos="4411345" algn="l"/>
                <a:tab pos="4923790" algn="l"/>
                <a:tab pos="5725160" algn="l"/>
              </a:tabLst>
            </a:pPr>
            <a:r>
              <a:rPr sz="2400" b="1" dirty="0">
                <a:latin typeface="Arial"/>
                <a:cs typeface="Arial"/>
              </a:rPr>
              <a:t>Dis</a:t>
            </a:r>
            <a:r>
              <a:rPr sz="2400" b="1" spc="-10" dirty="0">
                <a:latin typeface="Arial"/>
                <a:cs typeface="Arial"/>
              </a:rPr>
              <a:t>c</a:t>
            </a:r>
            <a:r>
              <a:rPr sz="2400" b="1" dirty="0">
                <a:latin typeface="Arial"/>
                <a:cs typeface="Arial"/>
              </a:rPr>
              <a:t>r</a:t>
            </a:r>
            <a:r>
              <a:rPr sz="2400" b="1" spc="5" dirty="0">
                <a:latin typeface="Arial"/>
                <a:cs typeface="Arial"/>
              </a:rPr>
              <a:t>e</a:t>
            </a:r>
            <a:r>
              <a:rPr sz="2400" b="1" dirty="0">
                <a:latin typeface="Arial"/>
                <a:cs typeface="Arial"/>
              </a:rPr>
              <a:t>cio</a:t>
            </a:r>
            <a:r>
              <a:rPr sz="2400" b="1" spc="-10" dirty="0">
                <a:latin typeface="Arial"/>
                <a:cs typeface="Arial"/>
              </a:rPr>
              <a:t>n</a:t>
            </a:r>
            <a:r>
              <a:rPr sz="2400" b="1" dirty="0">
                <a:latin typeface="Arial"/>
                <a:cs typeface="Arial"/>
              </a:rPr>
              <a:t>alidad	j</a:t>
            </a:r>
            <a:r>
              <a:rPr sz="2400" b="1" spc="-15" dirty="0">
                <a:latin typeface="Arial"/>
                <a:cs typeface="Arial"/>
              </a:rPr>
              <a:t>u</a:t>
            </a:r>
            <a:r>
              <a:rPr sz="2400" b="1" dirty="0">
                <a:latin typeface="Arial"/>
                <a:cs typeface="Arial"/>
              </a:rPr>
              <a:t>dici</a:t>
            </a:r>
            <a:r>
              <a:rPr sz="2400" b="1" spc="-15" dirty="0">
                <a:latin typeface="Arial"/>
                <a:cs typeface="Arial"/>
              </a:rPr>
              <a:t>a</a:t>
            </a:r>
            <a:r>
              <a:rPr sz="2400" b="1" dirty="0">
                <a:latin typeface="Arial"/>
                <a:cs typeface="Arial"/>
              </a:rPr>
              <a:t>l</a:t>
            </a:r>
            <a:r>
              <a:rPr sz="2400" dirty="0">
                <a:latin typeface="Arial MT"/>
                <a:cs typeface="Arial MT"/>
              </a:rPr>
              <a:t>:	</a:t>
            </a:r>
            <a:r>
              <a:rPr sz="2400" spc="-10" dirty="0">
                <a:latin typeface="Arial MT"/>
                <a:cs typeface="Arial MT"/>
              </a:rPr>
              <a:t>E</a:t>
            </a:r>
            <a:r>
              <a:rPr sz="2400" dirty="0">
                <a:latin typeface="Arial MT"/>
                <a:cs typeface="Arial MT"/>
              </a:rPr>
              <a:t>l	juez	p</a:t>
            </a:r>
            <a:r>
              <a:rPr sz="2400" spc="-10" dirty="0">
                <a:latin typeface="Arial MT"/>
                <a:cs typeface="Arial MT"/>
              </a:rPr>
              <a:t>u</a:t>
            </a:r>
            <a:r>
              <a:rPr sz="2400" dirty="0">
                <a:latin typeface="Arial MT"/>
                <a:cs typeface="Arial MT"/>
              </a:rPr>
              <a:t>ede</a:t>
            </a:r>
          </a:p>
          <a:p>
            <a:pPr marL="355600">
              <a:tabLst>
                <a:tab pos="1893570" algn="l"/>
                <a:tab pos="3601720" algn="l"/>
                <a:tab pos="4239260" algn="l"/>
                <a:tab pos="5691505" algn="l"/>
                <a:tab pos="6159500" algn="l"/>
              </a:tabLst>
            </a:pPr>
            <a:r>
              <a:rPr sz="2400" dirty="0">
                <a:latin typeface="Arial MT"/>
                <a:cs typeface="Arial MT"/>
              </a:rPr>
              <a:t>cualquier	modalidad	</a:t>
            </a:r>
            <a:r>
              <a:rPr sz="2400" spc="-5" dirty="0">
                <a:latin typeface="Arial MT"/>
                <a:cs typeface="Arial MT"/>
              </a:rPr>
              <a:t>en	</a:t>
            </a:r>
            <a:r>
              <a:rPr sz="2400" dirty="0">
                <a:latin typeface="Arial MT"/>
                <a:cs typeface="Arial MT"/>
              </a:rPr>
              <a:t>atención	</a:t>
            </a:r>
            <a:r>
              <a:rPr sz="2400" spc="-5" dirty="0">
                <a:latin typeface="Arial MT"/>
                <a:cs typeface="Arial MT"/>
              </a:rPr>
              <a:t>a	los</a:t>
            </a:r>
            <a:endParaRPr sz="2400" dirty="0">
              <a:latin typeface="Arial MT"/>
              <a:cs typeface="Arial MT"/>
            </a:endParaRPr>
          </a:p>
        </p:txBody>
      </p:sp>
      <p:sp>
        <p:nvSpPr>
          <p:cNvPr id="6" name="object 6"/>
          <p:cNvSpPr txBox="1"/>
          <p:nvPr/>
        </p:nvSpPr>
        <p:spPr>
          <a:xfrm>
            <a:off x="8991093" y="2827097"/>
            <a:ext cx="1128395" cy="757555"/>
          </a:xfrm>
          <a:prstGeom prst="rect">
            <a:avLst/>
          </a:prstGeom>
        </p:spPr>
        <p:txBody>
          <a:bodyPr vert="horz" wrap="square" lIns="0" tIns="12700" rIns="0" bIns="0" rtlCol="0">
            <a:spAutoFit/>
          </a:bodyPr>
          <a:lstStyle/>
          <a:p>
            <a:pPr marL="12700">
              <a:spcBef>
                <a:spcPts val="100"/>
              </a:spcBef>
            </a:pPr>
            <a:r>
              <a:rPr sz="2400" dirty="0">
                <a:latin typeface="Arial MT"/>
                <a:cs typeface="Arial MT"/>
              </a:rPr>
              <a:t>impo</a:t>
            </a:r>
            <a:r>
              <a:rPr sz="2400" spc="5" dirty="0">
                <a:latin typeface="Arial MT"/>
                <a:cs typeface="Arial MT"/>
              </a:rPr>
              <a:t>n</a:t>
            </a:r>
            <a:r>
              <a:rPr sz="2400" dirty="0">
                <a:latin typeface="Arial MT"/>
                <a:cs typeface="Arial MT"/>
              </a:rPr>
              <a:t>er</a:t>
            </a:r>
            <a:endParaRPr sz="2400">
              <a:latin typeface="Arial MT"/>
              <a:cs typeface="Arial MT"/>
            </a:endParaRPr>
          </a:p>
          <a:p>
            <a:pPr marL="45720"/>
            <a:r>
              <a:rPr sz="2400" spc="-5" dirty="0">
                <a:latin typeface="Arial MT"/>
                <a:cs typeface="Arial MT"/>
              </a:rPr>
              <a:t>criteri</a:t>
            </a:r>
            <a:r>
              <a:rPr sz="2400" dirty="0">
                <a:latin typeface="Arial MT"/>
                <a:cs typeface="Arial MT"/>
              </a:rPr>
              <a:t>os</a:t>
            </a:r>
            <a:endParaRPr sz="2400">
              <a:latin typeface="Arial MT"/>
              <a:cs typeface="Arial MT"/>
            </a:endParaRPr>
          </a:p>
        </p:txBody>
      </p:sp>
      <p:sp>
        <p:nvSpPr>
          <p:cNvPr id="7" name="object 7"/>
          <p:cNvSpPr txBox="1"/>
          <p:nvPr/>
        </p:nvSpPr>
        <p:spPr>
          <a:xfrm>
            <a:off x="102870" y="3485916"/>
            <a:ext cx="9638080" cy="2903855"/>
          </a:xfrm>
          <a:prstGeom prst="rect">
            <a:avLst/>
          </a:prstGeom>
        </p:spPr>
        <p:txBody>
          <a:bodyPr vert="horz" wrap="square" lIns="0" tIns="85725" rIns="0" bIns="0" rtlCol="0">
            <a:spAutoFit/>
          </a:bodyPr>
          <a:lstStyle/>
          <a:p>
            <a:pPr marL="12700">
              <a:spcBef>
                <a:spcPts val="675"/>
              </a:spcBef>
            </a:pPr>
            <a:r>
              <a:rPr sz="2400" spc="-5" dirty="0">
                <a:latin typeface="Arial MT"/>
                <a:cs typeface="Arial MT"/>
              </a:rPr>
              <a:t>propuestos</a:t>
            </a:r>
            <a:r>
              <a:rPr sz="2400" spc="20" dirty="0">
                <a:latin typeface="Arial MT"/>
                <a:cs typeface="Arial MT"/>
              </a:rPr>
              <a:t> </a:t>
            </a:r>
            <a:r>
              <a:rPr sz="2400" spc="-5" dirty="0">
                <a:latin typeface="Arial MT"/>
                <a:cs typeface="Arial MT"/>
              </a:rPr>
              <a:t>por</a:t>
            </a:r>
            <a:r>
              <a:rPr sz="2400" spc="15" dirty="0">
                <a:latin typeface="Arial MT"/>
                <a:cs typeface="Arial MT"/>
              </a:rPr>
              <a:t> </a:t>
            </a:r>
            <a:r>
              <a:rPr sz="2400" spc="-5" dirty="0">
                <a:latin typeface="Arial MT"/>
                <a:cs typeface="Arial MT"/>
              </a:rPr>
              <a:t>la</a:t>
            </a:r>
            <a:r>
              <a:rPr sz="2400" spc="5" dirty="0">
                <a:latin typeface="Arial MT"/>
                <a:cs typeface="Arial MT"/>
              </a:rPr>
              <a:t> </a:t>
            </a:r>
            <a:r>
              <a:rPr sz="2400" spc="-5" dirty="0">
                <a:latin typeface="Arial MT"/>
                <a:cs typeface="Arial MT"/>
              </a:rPr>
              <a:t>norma</a:t>
            </a:r>
            <a:r>
              <a:rPr sz="2400" spc="10" dirty="0">
                <a:latin typeface="Arial MT"/>
                <a:cs typeface="Arial MT"/>
              </a:rPr>
              <a:t> </a:t>
            </a:r>
            <a:r>
              <a:rPr sz="2400" dirty="0">
                <a:latin typeface="Arial MT"/>
                <a:cs typeface="Arial MT"/>
              </a:rPr>
              <a:t>y</a:t>
            </a:r>
            <a:r>
              <a:rPr sz="2400" spc="-5" dirty="0">
                <a:latin typeface="Arial MT"/>
                <a:cs typeface="Arial MT"/>
              </a:rPr>
              <a:t> al</a:t>
            </a:r>
            <a:r>
              <a:rPr sz="2400" spc="15" dirty="0">
                <a:latin typeface="Arial MT"/>
                <a:cs typeface="Arial MT"/>
              </a:rPr>
              <a:t> </a:t>
            </a:r>
            <a:r>
              <a:rPr sz="2400" spc="-5" dirty="0">
                <a:latin typeface="Arial MT"/>
                <a:cs typeface="Arial MT"/>
              </a:rPr>
              <a:t>caso</a:t>
            </a:r>
            <a:r>
              <a:rPr sz="2400" spc="5" dirty="0">
                <a:latin typeface="Arial MT"/>
                <a:cs typeface="Arial MT"/>
              </a:rPr>
              <a:t> </a:t>
            </a:r>
            <a:r>
              <a:rPr sz="2400" spc="-5" dirty="0">
                <a:latin typeface="Arial MT"/>
                <a:cs typeface="Arial MT"/>
              </a:rPr>
              <a:t>concreto:</a:t>
            </a:r>
            <a:endParaRPr sz="2400" dirty="0">
              <a:latin typeface="Arial MT"/>
              <a:cs typeface="Arial MT"/>
            </a:endParaRPr>
          </a:p>
          <a:p>
            <a:pPr marL="300355" indent="-276225">
              <a:spcBef>
                <a:spcPts val="480"/>
              </a:spcBef>
              <a:buChar char="•"/>
              <a:tabLst>
                <a:tab pos="300355" algn="l"/>
                <a:tab pos="300990" algn="l"/>
              </a:tabLst>
            </a:pPr>
            <a:r>
              <a:rPr sz="2000" dirty="0">
                <a:latin typeface="Arial MT"/>
                <a:cs typeface="Arial MT"/>
              </a:rPr>
              <a:t>La</a:t>
            </a:r>
            <a:r>
              <a:rPr sz="2000" spc="-25" dirty="0">
                <a:latin typeface="Arial MT"/>
                <a:cs typeface="Arial MT"/>
              </a:rPr>
              <a:t> </a:t>
            </a:r>
            <a:r>
              <a:rPr sz="2000" dirty="0">
                <a:latin typeface="Arial MT"/>
                <a:cs typeface="Arial MT"/>
              </a:rPr>
              <a:t>gravedad</a:t>
            </a:r>
            <a:r>
              <a:rPr sz="2000" spc="-35" dirty="0">
                <a:latin typeface="Arial MT"/>
                <a:cs typeface="Arial MT"/>
              </a:rPr>
              <a:t> </a:t>
            </a:r>
            <a:r>
              <a:rPr sz="2000" dirty="0">
                <a:latin typeface="Arial MT"/>
                <a:cs typeface="Arial MT"/>
              </a:rPr>
              <a:t>del</a:t>
            </a:r>
            <a:r>
              <a:rPr sz="2000" spc="-10" dirty="0">
                <a:latin typeface="Arial MT"/>
                <a:cs typeface="Arial MT"/>
              </a:rPr>
              <a:t> </a:t>
            </a:r>
            <a:r>
              <a:rPr sz="2000" dirty="0">
                <a:latin typeface="Arial MT"/>
                <a:cs typeface="Arial MT"/>
              </a:rPr>
              <a:t>hecho</a:t>
            </a:r>
            <a:r>
              <a:rPr sz="2000" spc="-35" dirty="0">
                <a:latin typeface="Arial MT"/>
                <a:cs typeface="Arial MT"/>
              </a:rPr>
              <a:t> </a:t>
            </a:r>
            <a:r>
              <a:rPr sz="2000" dirty="0">
                <a:latin typeface="Arial MT"/>
                <a:cs typeface="Arial MT"/>
              </a:rPr>
              <a:t>punible.</a:t>
            </a:r>
          </a:p>
          <a:p>
            <a:pPr marL="300355" indent="-276225">
              <a:spcBef>
                <a:spcPts val="484"/>
              </a:spcBef>
              <a:buChar char="•"/>
              <a:tabLst>
                <a:tab pos="300355" algn="l"/>
                <a:tab pos="300990" algn="l"/>
              </a:tabLst>
            </a:pPr>
            <a:r>
              <a:rPr sz="2000" dirty="0">
                <a:latin typeface="Arial MT"/>
                <a:cs typeface="Arial MT"/>
              </a:rPr>
              <a:t>La</a:t>
            </a:r>
            <a:r>
              <a:rPr sz="2000" spc="-20" dirty="0">
                <a:latin typeface="Arial MT"/>
                <a:cs typeface="Arial MT"/>
              </a:rPr>
              <a:t> </a:t>
            </a:r>
            <a:r>
              <a:rPr sz="2000" dirty="0">
                <a:latin typeface="Arial MT"/>
                <a:cs typeface="Arial MT"/>
              </a:rPr>
              <a:t>extensión</a:t>
            </a:r>
            <a:r>
              <a:rPr sz="2000" spc="-20" dirty="0">
                <a:latin typeface="Arial MT"/>
                <a:cs typeface="Arial MT"/>
              </a:rPr>
              <a:t> </a:t>
            </a:r>
            <a:r>
              <a:rPr sz="2000" dirty="0">
                <a:latin typeface="Arial MT"/>
                <a:cs typeface="Arial MT"/>
              </a:rPr>
              <a:t>del</a:t>
            </a:r>
            <a:r>
              <a:rPr sz="2000" spc="-25" dirty="0">
                <a:latin typeface="Arial MT"/>
                <a:cs typeface="Arial MT"/>
              </a:rPr>
              <a:t> </a:t>
            </a:r>
            <a:r>
              <a:rPr sz="2000" dirty="0">
                <a:latin typeface="Arial MT"/>
                <a:cs typeface="Arial MT"/>
              </a:rPr>
              <a:t>daño</a:t>
            </a:r>
            <a:r>
              <a:rPr sz="2000" spc="-20" dirty="0">
                <a:latin typeface="Arial MT"/>
                <a:cs typeface="Arial MT"/>
              </a:rPr>
              <a:t> </a:t>
            </a:r>
            <a:r>
              <a:rPr sz="2000" dirty="0">
                <a:latin typeface="Arial MT"/>
                <a:cs typeface="Arial MT"/>
              </a:rPr>
              <a:t>o</a:t>
            </a:r>
            <a:r>
              <a:rPr sz="2000" spc="-5" dirty="0">
                <a:latin typeface="Arial MT"/>
                <a:cs typeface="Arial MT"/>
              </a:rPr>
              <a:t> </a:t>
            </a:r>
            <a:r>
              <a:rPr sz="2000" dirty="0">
                <a:latin typeface="Arial MT"/>
                <a:cs typeface="Arial MT"/>
              </a:rPr>
              <a:t>peligro</a:t>
            </a:r>
            <a:r>
              <a:rPr sz="2000" spc="-30" dirty="0">
                <a:latin typeface="Arial MT"/>
                <a:cs typeface="Arial MT"/>
              </a:rPr>
              <a:t> </a:t>
            </a:r>
            <a:r>
              <a:rPr sz="2000" dirty="0">
                <a:latin typeface="Arial MT"/>
                <a:cs typeface="Arial MT"/>
              </a:rPr>
              <a:t>causado.</a:t>
            </a:r>
          </a:p>
          <a:p>
            <a:pPr marL="300355" indent="-276225">
              <a:spcBef>
                <a:spcPts val="480"/>
              </a:spcBef>
              <a:buChar char="•"/>
              <a:tabLst>
                <a:tab pos="300355" algn="l"/>
                <a:tab pos="300990" algn="l"/>
              </a:tabLst>
            </a:pPr>
            <a:r>
              <a:rPr sz="2000" dirty="0">
                <a:latin typeface="Arial MT"/>
                <a:cs typeface="Arial MT"/>
              </a:rPr>
              <a:t>El</a:t>
            </a:r>
            <a:r>
              <a:rPr sz="2000" spc="-5" dirty="0">
                <a:latin typeface="Arial MT"/>
                <a:cs typeface="Arial MT"/>
              </a:rPr>
              <a:t> </a:t>
            </a:r>
            <a:r>
              <a:rPr sz="2000" dirty="0">
                <a:latin typeface="Arial MT"/>
                <a:cs typeface="Arial MT"/>
              </a:rPr>
              <a:t>beneficio</a:t>
            </a:r>
            <a:r>
              <a:rPr sz="2000" spc="-30" dirty="0">
                <a:latin typeface="Arial MT"/>
                <a:cs typeface="Arial MT"/>
              </a:rPr>
              <a:t> </a:t>
            </a:r>
            <a:r>
              <a:rPr sz="2000" dirty="0">
                <a:latin typeface="Arial MT"/>
                <a:cs typeface="Arial MT"/>
              </a:rPr>
              <a:t>económico</a:t>
            </a:r>
            <a:r>
              <a:rPr sz="2000" spc="-45" dirty="0">
                <a:latin typeface="Arial MT"/>
                <a:cs typeface="Arial MT"/>
              </a:rPr>
              <a:t> </a:t>
            </a:r>
            <a:r>
              <a:rPr sz="2000" dirty="0">
                <a:latin typeface="Arial MT"/>
                <a:cs typeface="Arial MT"/>
              </a:rPr>
              <a:t>obtenido</a:t>
            </a:r>
            <a:r>
              <a:rPr sz="2000" spc="-20" dirty="0">
                <a:latin typeface="Arial MT"/>
                <a:cs typeface="Arial MT"/>
              </a:rPr>
              <a:t> </a:t>
            </a:r>
            <a:r>
              <a:rPr sz="2000" dirty="0">
                <a:latin typeface="Arial MT"/>
                <a:cs typeface="Arial MT"/>
              </a:rPr>
              <a:t>por</a:t>
            </a:r>
            <a:r>
              <a:rPr sz="2000" spc="-30" dirty="0">
                <a:latin typeface="Arial MT"/>
                <a:cs typeface="Arial MT"/>
              </a:rPr>
              <a:t> </a:t>
            </a:r>
            <a:r>
              <a:rPr sz="2000" dirty="0">
                <a:latin typeface="Arial MT"/>
                <a:cs typeface="Arial MT"/>
              </a:rPr>
              <a:t>el</a:t>
            </a:r>
            <a:r>
              <a:rPr sz="2000" spc="-5" dirty="0">
                <a:latin typeface="Arial MT"/>
                <a:cs typeface="Arial MT"/>
              </a:rPr>
              <a:t> </a:t>
            </a:r>
            <a:r>
              <a:rPr sz="2000" dirty="0" err="1">
                <a:latin typeface="Arial MT"/>
                <a:cs typeface="Arial MT"/>
              </a:rPr>
              <a:t>delito</a:t>
            </a:r>
            <a:r>
              <a:rPr sz="2000" dirty="0">
                <a:latin typeface="Arial MT"/>
                <a:cs typeface="Arial MT"/>
              </a:rPr>
              <a:t>.</a:t>
            </a:r>
            <a:endParaRPr lang="es-ES" sz="2000" dirty="0">
              <a:latin typeface="Arial MT"/>
              <a:cs typeface="Arial MT"/>
            </a:endParaRPr>
          </a:p>
          <a:p>
            <a:pPr marL="300355" indent="-276225">
              <a:spcBef>
                <a:spcPts val="480"/>
              </a:spcBef>
              <a:buChar char="•"/>
              <a:tabLst>
                <a:tab pos="300355" algn="l"/>
                <a:tab pos="300990" algn="l"/>
              </a:tabLst>
            </a:pPr>
            <a:r>
              <a:rPr sz="2000" i="1" dirty="0">
                <a:latin typeface="Arial"/>
                <a:cs typeface="Arial"/>
              </a:rPr>
              <a:t>La</a:t>
            </a:r>
            <a:r>
              <a:rPr sz="2000" i="1" spc="-15" dirty="0">
                <a:latin typeface="Arial"/>
                <a:cs typeface="Arial"/>
              </a:rPr>
              <a:t> </a:t>
            </a:r>
            <a:r>
              <a:rPr sz="2000" i="1" dirty="0">
                <a:latin typeface="Arial"/>
                <a:cs typeface="Arial"/>
              </a:rPr>
              <a:t>modalidad y</a:t>
            </a:r>
            <a:r>
              <a:rPr sz="2000" i="1" spc="-15" dirty="0">
                <a:latin typeface="Arial"/>
                <a:cs typeface="Arial"/>
              </a:rPr>
              <a:t> </a:t>
            </a:r>
            <a:r>
              <a:rPr sz="2000" i="1" dirty="0">
                <a:latin typeface="Arial"/>
                <a:cs typeface="Arial"/>
              </a:rPr>
              <a:t>la motivación</a:t>
            </a:r>
            <a:r>
              <a:rPr sz="2000" i="1" spc="-10" dirty="0">
                <a:latin typeface="Arial"/>
                <a:cs typeface="Arial"/>
              </a:rPr>
              <a:t> </a:t>
            </a:r>
            <a:r>
              <a:rPr sz="2000" i="1" dirty="0">
                <a:latin typeface="Arial"/>
                <a:cs typeface="Arial"/>
              </a:rPr>
              <a:t>de</a:t>
            </a:r>
            <a:r>
              <a:rPr sz="2000" i="1" spc="-15" dirty="0">
                <a:latin typeface="Arial"/>
                <a:cs typeface="Arial"/>
              </a:rPr>
              <a:t> </a:t>
            </a:r>
            <a:r>
              <a:rPr sz="2000" i="1" dirty="0">
                <a:latin typeface="Arial"/>
                <a:cs typeface="Arial"/>
              </a:rPr>
              <a:t>la utilización</a:t>
            </a:r>
            <a:r>
              <a:rPr sz="2000" i="1" spc="-15" dirty="0">
                <a:latin typeface="Arial"/>
                <a:cs typeface="Arial"/>
              </a:rPr>
              <a:t> </a:t>
            </a:r>
            <a:r>
              <a:rPr sz="2000" i="1" dirty="0">
                <a:latin typeface="Arial"/>
                <a:cs typeface="Arial"/>
              </a:rPr>
              <a:t>de</a:t>
            </a:r>
            <a:r>
              <a:rPr sz="2000" i="1" spc="5" dirty="0">
                <a:latin typeface="Arial"/>
                <a:cs typeface="Arial"/>
              </a:rPr>
              <a:t> </a:t>
            </a:r>
            <a:r>
              <a:rPr sz="2000" i="1" dirty="0">
                <a:latin typeface="Arial"/>
                <a:cs typeface="Arial"/>
              </a:rPr>
              <a:t>la </a:t>
            </a:r>
            <a:r>
              <a:rPr sz="2000" i="1" dirty="0" err="1">
                <a:latin typeface="Arial"/>
                <a:cs typeface="Arial"/>
              </a:rPr>
              <a:t>personajurídica</a:t>
            </a:r>
            <a:r>
              <a:rPr sz="2000" i="1" spc="-35" dirty="0">
                <a:latin typeface="Arial"/>
                <a:cs typeface="Arial"/>
              </a:rPr>
              <a:t> </a:t>
            </a:r>
            <a:r>
              <a:rPr sz="2000" i="1" dirty="0">
                <a:latin typeface="Arial"/>
                <a:cs typeface="Arial"/>
              </a:rPr>
              <a:t>en</a:t>
            </a:r>
            <a:r>
              <a:rPr sz="2000" i="1" spc="-5" dirty="0">
                <a:latin typeface="Arial"/>
                <a:cs typeface="Arial"/>
              </a:rPr>
              <a:t> </a:t>
            </a:r>
            <a:r>
              <a:rPr sz="2000" i="1" dirty="0">
                <a:latin typeface="Arial"/>
                <a:cs typeface="Arial"/>
              </a:rPr>
              <a:t>el</a:t>
            </a:r>
            <a:r>
              <a:rPr sz="2000" i="1" spc="-15" dirty="0">
                <a:latin typeface="Arial"/>
                <a:cs typeface="Arial"/>
              </a:rPr>
              <a:t> </a:t>
            </a:r>
            <a:r>
              <a:rPr sz="2000" i="1" dirty="0">
                <a:latin typeface="Arial"/>
                <a:cs typeface="Arial"/>
              </a:rPr>
              <a:t>delito</a:t>
            </a:r>
            <a:r>
              <a:rPr sz="2000" i="1" spc="-20" dirty="0">
                <a:latin typeface="Arial"/>
                <a:cs typeface="Arial"/>
              </a:rPr>
              <a:t> </a:t>
            </a:r>
            <a:r>
              <a:rPr sz="2000" dirty="0">
                <a:latin typeface="Arial MT"/>
                <a:cs typeface="Arial MT"/>
              </a:rPr>
              <a:t>(</a:t>
            </a:r>
            <a:r>
              <a:rPr sz="2000" b="1" dirty="0">
                <a:latin typeface="Arial"/>
                <a:cs typeface="Arial"/>
              </a:rPr>
              <a:t>Acuerdo</a:t>
            </a:r>
            <a:r>
              <a:rPr sz="2000" b="1" spc="-25" dirty="0">
                <a:latin typeface="Arial"/>
                <a:cs typeface="Arial"/>
              </a:rPr>
              <a:t> </a:t>
            </a:r>
            <a:r>
              <a:rPr sz="2000" b="1" dirty="0">
                <a:latin typeface="Arial"/>
                <a:cs typeface="Arial"/>
              </a:rPr>
              <a:t>Plenario</a:t>
            </a:r>
            <a:r>
              <a:rPr sz="2000" b="1" spc="-30" dirty="0">
                <a:latin typeface="Arial"/>
                <a:cs typeface="Arial"/>
              </a:rPr>
              <a:t> </a:t>
            </a:r>
            <a:r>
              <a:rPr sz="2000" b="1" spc="-5" dirty="0">
                <a:latin typeface="Arial"/>
                <a:cs typeface="Arial"/>
              </a:rPr>
              <a:t>N</a:t>
            </a:r>
            <a:r>
              <a:rPr sz="2000" b="1" spc="-5" dirty="0">
                <a:latin typeface="Yu Gothic"/>
                <a:cs typeface="Yu Gothic"/>
              </a:rPr>
              <a:t>°</a:t>
            </a:r>
            <a:r>
              <a:rPr sz="2000" b="1" spc="-5" dirty="0">
                <a:latin typeface="Arial"/>
                <a:cs typeface="Arial"/>
              </a:rPr>
              <a:t>7-2009/CJ-116</a:t>
            </a:r>
            <a:r>
              <a:rPr sz="2000" spc="-5" dirty="0">
                <a:latin typeface="Arial MT"/>
                <a:cs typeface="Arial MT"/>
              </a:rPr>
              <a:t>).</a:t>
            </a:r>
            <a:endParaRPr sz="2000" dirty="0">
              <a:latin typeface="Arial MT"/>
              <a:cs typeface="Arial MT"/>
            </a:endParaRPr>
          </a:p>
          <a:p>
            <a:pPr marL="300355" marR="5080" indent="-276225">
              <a:spcBef>
                <a:spcPts val="455"/>
              </a:spcBef>
              <a:buChar char="•"/>
              <a:tabLst>
                <a:tab pos="300355" algn="l"/>
                <a:tab pos="300990" algn="l"/>
              </a:tabLst>
            </a:pPr>
            <a:r>
              <a:rPr sz="2000" dirty="0">
                <a:latin typeface="Arial MT"/>
                <a:cs typeface="Arial MT"/>
              </a:rPr>
              <a:t>El</a:t>
            </a:r>
            <a:r>
              <a:rPr sz="2000" spc="-5" dirty="0">
                <a:latin typeface="Arial MT"/>
                <a:cs typeface="Arial MT"/>
              </a:rPr>
              <a:t> </a:t>
            </a:r>
            <a:r>
              <a:rPr sz="2000" dirty="0">
                <a:latin typeface="Arial MT"/>
                <a:cs typeface="Arial MT"/>
              </a:rPr>
              <a:t>puesto</a:t>
            </a:r>
            <a:r>
              <a:rPr sz="2000" spc="-25" dirty="0">
                <a:latin typeface="Arial MT"/>
                <a:cs typeface="Arial MT"/>
              </a:rPr>
              <a:t> </a:t>
            </a:r>
            <a:r>
              <a:rPr sz="2000" dirty="0">
                <a:latin typeface="Arial MT"/>
                <a:cs typeface="Arial MT"/>
              </a:rPr>
              <a:t>que</a:t>
            </a:r>
            <a:r>
              <a:rPr sz="2000" spc="-15" dirty="0">
                <a:latin typeface="Arial MT"/>
                <a:cs typeface="Arial MT"/>
              </a:rPr>
              <a:t> </a:t>
            </a:r>
            <a:r>
              <a:rPr sz="2000" dirty="0">
                <a:latin typeface="Arial MT"/>
                <a:cs typeface="Arial MT"/>
              </a:rPr>
              <a:t>en</a:t>
            </a:r>
            <a:r>
              <a:rPr sz="2000" spc="-15" dirty="0">
                <a:latin typeface="Arial MT"/>
                <a:cs typeface="Arial MT"/>
              </a:rPr>
              <a:t> </a:t>
            </a:r>
            <a:r>
              <a:rPr sz="2000" dirty="0">
                <a:latin typeface="Arial MT"/>
                <a:cs typeface="Arial MT"/>
              </a:rPr>
              <a:t>la estructura</a:t>
            </a:r>
            <a:r>
              <a:rPr sz="2000" spc="-55" dirty="0">
                <a:latin typeface="Arial MT"/>
                <a:cs typeface="Arial MT"/>
              </a:rPr>
              <a:t> </a:t>
            </a:r>
            <a:r>
              <a:rPr sz="2000" dirty="0">
                <a:latin typeface="Arial MT"/>
                <a:cs typeface="Arial MT"/>
              </a:rPr>
              <a:t>de la persona</a:t>
            </a:r>
            <a:r>
              <a:rPr sz="2000" spc="-35" dirty="0">
                <a:latin typeface="Arial MT"/>
                <a:cs typeface="Arial MT"/>
              </a:rPr>
              <a:t> </a:t>
            </a:r>
            <a:r>
              <a:rPr sz="2000" dirty="0">
                <a:latin typeface="Arial MT"/>
                <a:cs typeface="Arial MT"/>
              </a:rPr>
              <a:t>jurídica</a:t>
            </a:r>
            <a:r>
              <a:rPr sz="2000" spc="-30" dirty="0">
                <a:latin typeface="Arial MT"/>
                <a:cs typeface="Arial MT"/>
              </a:rPr>
              <a:t> </a:t>
            </a:r>
            <a:r>
              <a:rPr sz="2000" dirty="0">
                <a:latin typeface="Arial MT"/>
                <a:cs typeface="Arial MT"/>
              </a:rPr>
              <a:t>ocupa</a:t>
            </a:r>
            <a:r>
              <a:rPr sz="2000" spc="-25" dirty="0">
                <a:latin typeface="Arial MT"/>
                <a:cs typeface="Arial MT"/>
              </a:rPr>
              <a:t> </a:t>
            </a:r>
            <a:r>
              <a:rPr sz="2000" dirty="0">
                <a:latin typeface="Arial MT"/>
                <a:cs typeface="Arial MT"/>
              </a:rPr>
              <a:t>la </a:t>
            </a:r>
            <a:r>
              <a:rPr sz="2000" spc="-540" dirty="0">
                <a:latin typeface="Arial MT"/>
                <a:cs typeface="Arial MT"/>
              </a:rPr>
              <a:t> </a:t>
            </a:r>
            <a:r>
              <a:rPr sz="2000" dirty="0">
                <a:latin typeface="Arial MT"/>
                <a:cs typeface="Arial MT"/>
              </a:rPr>
              <a:t>persona</a:t>
            </a:r>
            <a:r>
              <a:rPr sz="2000" spc="-40" dirty="0">
                <a:latin typeface="Arial MT"/>
                <a:cs typeface="Arial MT"/>
              </a:rPr>
              <a:t> </a:t>
            </a:r>
            <a:r>
              <a:rPr sz="2000" dirty="0">
                <a:latin typeface="Arial MT"/>
                <a:cs typeface="Arial MT"/>
              </a:rPr>
              <a:t>natural</a:t>
            </a:r>
            <a:r>
              <a:rPr sz="2000" spc="-30" dirty="0">
                <a:latin typeface="Arial MT"/>
                <a:cs typeface="Arial MT"/>
              </a:rPr>
              <a:t> </a:t>
            </a:r>
            <a:r>
              <a:rPr sz="2000" dirty="0">
                <a:latin typeface="Arial MT"/>
                <a:cs typeface="Arial MT"/>
              </a:rPr>
              <a:t>u órgano</a:t>
            </a:r>
            <a:r>
              <a:rPr sz="2000" spc="-40" dirty="0">
                <a:latin typeface="Arial MT"/>
                <a:cs typeface="Arial MT"/>
              </a:rPr>
              <a:t> </a:t>
            </a:r>
            <a:r>
              <a:rPr sz="2000" dirty="0">
                <a:latin typeface="Arial MT"/>
                <a:cs typeface="Arial MT"/>
              </a:rPr>
              <a:t>que</a:t>
            </a:r>
            <a:r>
              <a:rPr sz="2000" spc="-20" dirty="0">
                <a:latin typeface="Arial MT"/>
                <a:cs typeface="Arial MT"/>
              </a:rPr>
              <a:t> </a:t>
            </a:r>
            <a:r>
              <a:rPr sz="2000" dirty="0">
                <a:latin typeface="Arial MT"/>
                <a:cs typeface="Arial MT"/>
              </a:rPr>
              <a:t>incumplió</a:t>
            </a:r>
            <a:r>
              <a:rPr sz="2000" spc="-15" dirty="0">
                <a:latin typeface="Arial MT"/>
                <a:cs typeface="Arial MT"/>
              </a:rPr>
              <a:t> </a:t>
            </a:r>
            <a:r>
              <a:rPr sz="2000" dirty="0">
                <a:latin typeface="Arial MT"/>
                <a:cs typeface="Arial MT"/>
              </a:rPr>
              <a:t>el deber</a:t>
            </a:r>
            <a:r>
              <a:rPr sz="2000" spc="-25" dirty="0">
                <a:latin typeface="Arial MT"/>
                <a:cs typeface="Arial MT"/>
              </a:rPr>
              <a:t> </a:t>
            </a:r>
            <a:r>
              <a:rPr sz="2000" dirty="0">
                <a:latin typeface="Arial MT"/>
                <a:cs typeface="Arial MT"/>
              </a:rPr>
              <a:t>de</a:t>
            </a:r>
            <a:r>
              <a:rPr sz="2000" spc="10" dirty="0">
                <a:latin typeface="Arial MT"/>
                <a:cs typeface="Arial MT"/>
              </a:rPr>
              <a:t> </a:t>
            </a:r>
            <a:r>
              <a:rPr sz="2000" dirty="0">
                <a:latin typeface="Arial MT"/>
                <a:cs typeface="Arial MT"/>
              </a:rPr>
              <a:t>control.</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2FF532-3482-8932-84C7-AFD3489EF9E2}"/>
              </a:ext>
            </a:extLst>
          </p:cNvPr>
          <p:cNvSpPr txBox="1"/>
          <p:nvPr/>
        </p:nvSpPr>
        <p:spPr>
          <a:xfrm>
            <a:off x="583096" y="1616765"/>
            <a:ext cx="10853530"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000" b="1" i="1" dirty="0">
                <a:effectLst/>
                <a:latin typeface="Roboto" panose="02000000000000000000" pitchFamily="2" charset="0"/>
              </a:rPr>
              <a:t>Artículo 400. Tráfico de influencias</a:t>
            </a:r>
          </a:p>
          <a:p>
            <a:pPr algn="just"/>
            <a:endParaRPr lang="es-ES" sz="2000" b="0" i="1" dirty="0">
              <a:effectLst/>
              <a:latin typeface="Roboto" panose="02000000000000000000" pitchFamily="2" charset="0"/>
            </a:endParaRPr>
          </a:p>
          <a:p>
            <a:pPr algn="just"/>
            <a:r>
              <a:rPr lang="es-ES" sz="2000" b="0" i="1" dirty="0">
                <a:effectLst/>
                <a:latin typeface="Roboto" panose="02000000000000000000" pitchFamily="2" charset="0"/>
              </a:rPr>
              <a:t>El que, </a:t>
            </a:r>
            <a:r>
              <a:rPr lang="es-ES" sz="2000" b="1" i="1" dirty="0">
                <a:solidFill>
                  <a:srgbClr val="FF0000"/>
                </a:solidFill>
                <a:effectLst/>
                <a:latin typeface="Roboto" panose="02000000000000000000" pitchFamily="2" charset="0"/>
              </a:rPr>
              <a:t>invocando</a:t>
            </a:r>
            <a:r>
              <a:rPr lang="es-ES" sz="2000" b="0" i="1" dirty="0">
                <a:effectLst/>
                <a:latin typeface="Roboto" panose="02000000000000000000" pitchFamily="2" charset="0"/>
              </a:rPr>
              <a:t> o </a:t>
            </a:r>
            <a:r>
              <a:rPr lang="es-ES" sz="2000" b="1" i="1" dirty="0">
                <a:solidFill>
                  <a:srgbClr val="FF0000"/>
                </a:solidFill>
                <a:effectLst/>
                <a:latin typeface="Roboto" panose="02000000000000000000" pitchFamily="2" charset="0"/>
              </a:rPr>
              <a:t>teniendo influencias </a:t>
            </a:r>
            <a:r>
              <a:rPr lang="es-ES" sz="2000" b="1" i="1" dirty="0">
                <a:solidFill>
                  <a:srgbClr val="0070C0"/>
                </a:solidFill>
                <a:effectLst/>
                <a:latin typeface="Roboto" panose="02000000000000000000" pitchFamily="2" charset="0"/>
              </a:rPr>
              <a:t>reales o simuladas</a:t>
            </a:r>
            <a:r>
              <a:rPr lang="es-ES" sz="2000" b="0" i="1" dirty="0">
                <a:effectLst/>
                <a:latin typeface="Roboto" panose="02000000000000000000" pitchFamily="2" charset="0"/>
              </a:rPr>
              <a:t>, recibe, hace dar o prometer para sí o para un tercero, donativo o promesa o cualquier otra ventaja o beneficio con el ofrecimiento de interceder ante un funcionario o servidor público que ha de conocer, esté conociendo o haya conocido un caso judicial o administrativo, será reprimido con pena privativa de libertad no menor de cuatro ni mayor de seis años; inhabilitación, según corresponda, conforme a los incisos 2, 3, 4 y 8 del artículo 36; y con ciento ochenta a trescientos sesenta y cinco días-multa.</a:t>
            </a:r>
          </a:p>
          <a:p>
            <a:pPr algn="just"/>
            <a:endParaRPr lang="es-ES" sz="2000" b="0" i="1" dirty="0">
              <a:effectLst/>
              <a:latin typeface="Roboto" panose="02000000000000000000" pitchFamily="2" charset="0"/>
            </a:endParaRPr>
          </a:p>
          <a:p>
            <a:pPr algn="just"/>
            <a:r>
              <a:rPr lang="es-ES" sz="2000" b="0" i="1" dirty="0">
                <a:effectLst/>
                <a:latin typeface="Roboto" panose="02000000000000000000" pitchFamily="2" charset="0"/>
              </a:rPr>
              <a:t>Si el agente es un </a:t>
            </a:r>
            <a:r>
              <a:rPr lang="es-ES" sz="2000" b="1" i="1" dirty="0">
                <a:solidFill>
                  <a:srgbClr val="FF0000"/>
                </a:solidFill>
                <a:effectLst/>
                <a:latin typeface="Roboto" panose="02000000000000000000" pitchFamily="2" charset="0"/>
              </a:rPr>
              <a:t>funcionario o servidor público</a:t>
            </a:r>
            <a:r>
              <a:rPr lang="es-ES" sz="2000" b="0" i="1" dirty="0">
                <a:effectLst/>
                <a:latin typeface="Roboto" panose="02000000000000000000" pitchFamily="2" charset="0"/>
              </a:rPr>
              <a:t>, será reprimido con pena privativa de libertad no menor de cuatro ni mayor de ocho años; inhabilitación, según corresponda, conforme a los incisos 1, 2 y 8 del artículo 36; y, con trescientos sesenta y cinco a setecientos treinta días-multa.</a:t>
            </a:r>
          </a:p>
        </p:txBody>
      </p:sp>
    </p:spTree>
    <p:extLst>
      <p:ext uri="{BB962C8B-B14F-4D97-AF65-F5344CB8AC3E}">
        <p14:creationId xmlns:p14="http://schemas.microsoft.com/office/powerpoint/2010/main" val="22467348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6F32C0-291F-A374-7E6F-39020E9472F2}"/>
              </a:ext>
            </a:extLst>
          </p:cNvPr>
          <p:cNvSpPr txBox="1"/>
          <p:nvPr/>
        </p:nvSpPr>
        <p:spPr>
          <a:xfrm>
            <a:off x="397566" y="3034748"/>
            <a:ext cx="200107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PE" sz="2400" b="1" i="0" dirty="0">
                <a:solidFill>
                  <a:srgbClr val="FF0000"/>
                </a:solidFill>
                <a:effectLst/>
                <a:latin typeface="Poppins" panose="00000500000000000000" pitchFamily="2" charset="0"/>
              </a:rPr>
              <a:t>Bien jurídico protegido </a:t>
            </a:r>
            <a:endParaRPr lang="es-PE" sz="2400" b="0" i="0" dirty="0">
              <a:solidFill>
                <a:srgbClr val="DC0808"/>
              </a:solidFill>
              <a:effectLst/>
              <a:latin typeface="Poppins" panose="00000500000000000000" pitchFamily="2" charset="0"/>
            </a:endParaRPr>
          </a:p>
        </p:txBody>
      </p:sp>
      <p:sp>
        <p:nvSpPr>
          <p:cNvPr id="5" name="CuadroTexto 4">
            <a:extLst>
              <a:ext uri="{FF2B5EF4-FFF2-40B4-BE49-F238E27FC236}">
                <a16:creationId xmlns:a16="http://schemas.microsoft.com/office/drawing/2014/main" id="{2F39D9CB-AA70-1CF9-B3B0-91B07DD706E8}"/>
              </a:ext>
            </a:extLst>
          </p:cNvPr>
          <p:cNvSpPr txBox="1"/>
          <p:nvPr/>
        </p:nvSpPr>
        <p:spPr>
          <a:xfrm>
            <a:off x="3405809" y="1683026"/>
            <a:ext cx="7739269"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3200" b="0" i="0" dirty="0">
                <a:solidFill>
                  <a:srgbClr val="000000"/>
                </a:solidFill>
                <a:effectLst/>
                <a:latin typeface="Roboto" panose="02000000000000000000" pitchFamily="2" charset="0"/>
              </a:rPr>
              <a:t>El bien jurídico protegido en sentido </a:t>
            </a:r>
            <a:r>
              <a:rPr lang="es-ES" sz="3200" b="1" i="0" dirty="0">
                <a:solidFill>
                  <a:srgbClr val="000000"/>
                </a:solidFill>
                <a:effectLst/>
                <a:latin typeface="Roboto" panose="02000000000000000000" pitchFamily="2" charset="0"/>
              </a:rPr>
              <a:t>genérico</a:t>
            </a:r>
            <a:r>
              <a:rPr lang="es-ES" sz="3200" b="0" i="0" dirty="0">
                <a:solidFill>
                  <a:srgbClr val="000000"/>
                </a:solidFill>
                <a:effectLst/>
                <a:latin typeface="Roboto" panose="02000000000000000000" pitchFamily="2" charset="0"/>
              </a:rPr>
              <a:t> se trata de la correcta administración pública, mientras que el bien jurídico en sentido </a:t>
            </a:r>
            <a:r>
              <a:rPr lang="es-ES" sz="3200" b="1" i="0" dirty="0">
                <a:solidFill>
                  <a:srgbClr val="000000"/>
                </a:solidFill>
                <a:effectLst/>
                <a:latin typeface="Roboto" panose="02000000000000000000" pitchFamily="2" charset="0"/>
              </a:rPr>
              <a:t>específico </a:t>
            </a:r>
            <a:r>
              <a:rPr lang="es-ES" sz="3200" b="0" i="0" dirty="0">
                <a:solidFill>
                  <a:srgbClr val="000000"/>
                </a:solidFill>
                <a:effectLst/>
                <a:latin typeface="Roboto" panose="02000000000000000000" pitchFamily="2" charset="0"/>
              </a:rPr>
              <a:t>se trata de la preservación de toda imparcialidad, objetividad e independencia de la conducta funcional descartando toda forma de influencia sobre el funcionario ajena a su deber.</a:t>
            </a:r>
            <a:endParaRPr lang="es-PE" sz="3200" dirty="0"/>
          </a:p>
        </p:txBody>
      </p:sp>
      <p:sp>
        <p:nvSpPr>
          <p:cNvPr id="6" name="Flecha: a la derecha 5">
            <a:extLst>
              <a:ext uri="{FF2B5EF4-FFF2-40B4-BE49-F238E27FC236}">
                <a16:creationId xmlns:a16="http://schemas.microsoft.com/office/drawing/2014/main" id="{CBA7CFDA-E1FC-BAB0-FE0D-489851490598}"/>
              </a:ext>
            </a:extLst>
          </p:cNvPr>
          <p:cNvSpPr/>
          <p:nvPr/>
        </p:nvSpPr>
        <p:spPr>
          <a:xfrm>
            <a:off x="2650435" y="3429000"/>
            <a:ext cx="503582" cy="493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9534799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A55D9B-8BD1-E475-24E8-3E7443A0380D}"/>
              </a:ext>
            </a:extLst>
          </p:cNvPr>
          <p:cNvSpPr txBox="1"/>
          <p:nvPr/>
        </p:nvSpPr>
        <p:spPr>
          <a:xfrm>
            <a:off x="-33129" y="3332921"/>
            <a:ext cx="2372139" cy="954107"/>
          </a:xfrm>
          <a:prstGeom prst="rect">
            <a:avLst/>
          </a:prstGeom>
          <a:noFill/>
        </p:spPr>
        <p:txBody>
          <a:bodyPr wrap="square">
            <a:spAutoFit/>
          </a:bodyPr>
          <a:lstStyle/>
          <a:p>
            <a:pPr algn="ctr"/>
            <a:r>
              <a:rPr lang="es-PE" sz="2800" b="1" i="0" dirty="0">
                <a:solidFill>
                  <a:srgbClr val="FF0000"/>
                </a:solidFill>
                <a:effectLst/>
                <a:latin typeface="Poppins" panose="00000500000000000000" pitchFamily="2" charset="0"/>
              </a:rPr>
              <a:t>Sujeto del delito</a:t>
            </a:r>
            <a:endParaRPr lang="es-PE" sz="2800" b="0" i="0" dirty="0">
              <a:solidFill>
                <a:srgbClr val="DC0808"/>
              </a:solidFill>
              <a:effectLst/>
              <a:latin typeface="Poppins" panose="00000500000000000000" pitchFamily="2" charset="0"/>
            </a:endParaRPr>
          </a:p>
        </p:txBody>
      </p:sp>
      <p:sp>
        <p:nvSpPr>
          <p:cNvPr id="5" name="CuadroTexto 4">
            <a:extLst>
              <a:ext uri="{FF2B5EF4-FFF2-40B4-BE49-F238E27FC236}">
                <a16:creationId xmlns:a16="http://schemas.microsoft.com/office/drawing/2014/main" id="{5FF573AB-A466-0BBC-30CF-DAA09DC56E50}"/>
              </a:ext>
            </a:extLst>
          </p:cNvPr>
          <p:cNvSpPr txBox="1"/>
          <p:nvPr/>
        </p:nvSpPr>
        <p:spPr>
          <a:xfrm>
            <a:off x="2570922" y="1510748"/>
            <a:ext cx="9263269" cy="501675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3200" b="0" i="0" dirty="0">
                <a:solidFill>
                  <a:srgbClr val="000000"/>
                </a:solidFill>
                <a:effectLst/>
                <a:latin typeface="Roboto" panose="02000000000000000000" pitchFamily="2" charset="0"/>
              </a:rPr>
              <a:t>El primer párrafo del tipo penal, establece que el </a:t>
            </a:r>
            <a:r>
              <a:rPr lang="es-ES" sz="3200" b="1" i="0" dirty="0">
                <a:solidFill>
                  <a:srgbClr val="000000"/>
                </a:solidFill>
                <a:effectLst/>
                <a:latin typeface="Roboto" panose="02000000000000000000" pitchFamily="2" charset="0"/>
              </a:rPr>
              <a:t>sujeto activo</a:t>
            </a:r>
            <a:r>
              <a:rPr lang="es-ES" sz="3200" b="0" i="0" dirty="0">
                <a:solidFill>
                  <a:srgbClr val="000000"/>
                </a:solidFill>
                <a:effectLst/>
                <a:latin typeface="Roboto" panose="02000000000000000000" pitchFamily="2" charset="0"/>
              </a:rPr>
              <a:t> es cualquier persona puede realizar esta conducta, por lo tanto se trate de un sujeto activo indeterminado pues sobre el ciudadano no recae un deber de fomentar la correcta administración público sino que el legislador prohíbe y sanciona a quien lesione la credibilidad sobre la imparcialidad y objetividad de la administración pública. (Reaño </a:t>
            </a:r>
            <a:r>
              <a:rPr lang="es-ES" sz="3200" b="0" i="0" dirty="0" err="1">
                <a:solidFill>
                  <a:srgbClr val="000000"/>
                </a:solidFill>
                <a:effectLst/>
                <a:latin typeface="Roboto" panose="02000000000000000000" pitchFamily="2" charset="0"/>
              </a:rPr>
              <a:t>Peschiera</a:t>
            </a:r>
            <a:r>
              <a:rPr lang="es-ES" sz="3200" b="0" i="0" dirty="0">
                <a:solidFill>
                  <a:srgbClr val="000000"/>
                </a:solidFill>
                <a:effectLst/>
                <a:latin typeface="Roboto" panose="02000000000000000000" pitchFamily="2" charset="0"/>
              </a:rPr>
              <a:t>, 2009)</a:t>
            </a:r>
          </a:p>
        </p:txBody>
      </p:sp>
      <p:sp>
        <p:nvSpPr>
          <p:cNvPr id="6" name="Flecha: a la derecha 5">
            <a:extLst>
              <a:ext uri="{FF2B5EF4-FFF2-40B4-BE49-F238E27FC236}">
                <a16:creationId xmlns:a16="http://schemas.microsoft.com/office/drawing/2014/main" id="{35E277ED-345E-B322-076A-9D257F3EC40F}"/>
              </a:ext>
            </a:extLst>
          </p:cNvPr>
          <p:cNvSpPr/>
          <p:nvPr/>
        </p:nvSpPr>
        <p:spPr>
          <a:xfrm>
            <a:off x="2080591" y="3617843"/>
            <a:ext cx="344557" cy="384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7827882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A55D9B-8BD1-E475-24E8-3E7443A0380D}"/>
              </a:ext>
            </a:extLst>
          </p:cNvPr>
          <p:cNvSpPr txBox="1"/>
          <p:nvPr/>
        </p:nvSpPr>
        <p:spPr>
          <a:xfrm>
            <a:off x="198783" y="3048000"/>
            <a:ext cx="2372139" cy="954107"/>
          </a:xfrm>
          <a:prstGeom prst="rect">
            <a:avLst/>
          </a:prstGeom>
          <a:noFill/>
        </p:spPr>
        <p:txBody>
          <a:bodyPr wrap="square">
            <a:spAutoFit/>
          </a:bodyPr>
          <a:lstStyle/>
          <a:p>
            <a:pPr algn="ctr"/>
            <a:r>
              <a:rPr lang="es-PE" sz="2800" b="1" i="0" dirty="0">
                <a:solidFill>
                  <a:srgbClr val="FF0000"/>
                </a:solidFill>
                <a:effectLst/>
                <a:latin typeface="Poppins" panose="00000500000000000000" pitchFamily="2" charset="0"/>
              </a:rPr>
              <a:t>Sujeto del delito</a:t>
            </a:r>
            <a:endParaRPr lang="es-PE" sz="2800" b="0" i="0" dirty="0">
              <a:solidFill>
                <a:srgbClr val="DC0808"/>
              </a:solidFill>
              <a:effectLst/>
              <a:latin typeface="Poppins" panose="00000500000000000000" pitchFamily="2" charset="0"/>
            </a:endParaRPr>
          </a:p>
        </p:txBody>
      </p:sp>
      <p:sp>
        <p:nvSpPr>
          <p:cNvPr id="5" name="CuadroTexto 4">
            <a:extLst>
              <a:ext uri="{FF2B5EF4-FFF2-40B4-BE49-F238E27FC236}">
                <a16:creationId xmlns:a16="http://schemas.microsoft.com/office/drawing/2014/main" id="{5FF573AB-A466-0BBC-30CF-DAA09DC56E50}"/>
              </a:ext>
            </a:extLst>
          </p:cNvPr>
          <p:cNvSpPr txBox="1"/>
          <p:nvPr/>
        </p:nvSpPr>
        <p:spPr>
          <a:xfrm>
            <a:off x="3008242" y="1683027"/>
            <a:ext cx="8786191"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3600" b="0" i="0" dirty="0">
                <a:solidFill>
                  <a:srgbClr val="000000"/>
                </a:solidFill>
                <a:effectLst/>
                <a:latin typeface="Roboto" panose="02000000000000000000" pitchFamily="2" charset="0"/>
              </a:rPr>
              <a:t>Por otro lado, el </a:t>
            </a:r>
            <a:r>
              <a:rPr lang="es-ES" sz="3600" b="1" i="0" dirty="0">
                <a:solidFill>
                  <a:srgbClr val="000000"/>
                </a:solidFill>
                <a:effectLst/>
                <a:latin typeface="Roboto" panose="02000000000000000000" pitchFamily="2" charset="0"/>
              </a:rPr>
              <a:t>sujeto pasivo</a:t>
            </a:r>
            <a:r>
              <a:rPr lang="es-ES" sz="3600" b="0" i="0" dirty="0">
                <a:solidFill>
                  <a:srgbClr val="000000"/>
                </a:solidFill>
                <a:effectLst/>
                <a:latin typeface="Roboto" panose="02000000000000000000" pitchFamily="2" charset="0"/>
              </a:rPr>
              <a:t> de la acción es únicamente la administración pública, no podría serlo de ninguna forma el tercero que se vio perjudicado, pues se trata del costo que necesariamente tiene que asumir al haberse involucrado en la actividad ilícita de compra-venta de influencias. (Rojas Vargas, 2016, p.557)</a:t>
            </a:r>
          </a:p>
        </p:txBody>
      </p:sp>
      <p:sp>
        <p:nvSpPr>
          <p:cNvPr id="2" name="Flecha: a la derecha 1">
            <a:extLst>
              <a:ext uri="{FF2B5EF4-FFF2-40B4-BE49-F238E27FC236}">
                <a16:creationId xmlns:a16="http://schemas.microsoft.com/office/drawing/2014/main" id="{0473192B-73CC-ED83-78D5-2ECA1A24C913}"/>
              </a:ext>
            </a:extLst>
          </p:cNvPr>
          <p:cNvSpPr/>
          <p:nvPr/>
        </p:nvSpPr>
        <p:spPr>
          <a:xfrm>
            <a:off x="2186609" y="3591339"/>
            <a:ext cx="556591" cy="410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9520986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E24A610-4EEA-EADC-E2F1-B640FF0802E8}"/>
              </a:ext>
            </a:extLst>
          </p:cNvPr>
          <p:cNvSpPr txBox="1"/>
          <p:nvPr/>
        </p:nvSpPr>
        <p:spPr>
          <a:xfrm>
            <a:off x="2411896" y="3034748"/>
            <a:ext cx="673210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PE" sz="5400" b="1" i="0" dirty="0">
                <a:solidFill>
                  <a:srgbClr val="002060"/>
                </a:solidFill>
                <a:effectLst/>
                <a:latin typeface="Poppins" panose="00000500000000000000" pitchFamily="2" charset="0"/>
              </a:rPr>
              <a:t>Verbos rectores</a:t>
            </a:r>
            <a:endParaRPr lang="es-PE" sz="5400" b="0" i="0" dirty="0">
              <a:solidFill>
                <a:srgbClr val="002060"/>
              </a:solidFill>
              <a:effectLst/>
              <a:latin typeface="Poppins" panose="00000500000000000000" pitchFamily="2" charset="0"/>
            </a:endParaRPr>
          </a:p>
        </p:txBody>
      </p:sp>
    </p:spTree>
    <p:extLst>
      <p:ext uri="{BB962C8B-B14F-4D97-AF65-F5344CB8AC3E}">
        <p14:creationId xmlns:p14="http://schemas.microsoft.com/office/powerpoint/2010/main" val="531783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877F17-3CEB-29E3-2B3F-0292F53064CD}"/>
              </a:ext>
            </a:extLst>
          </p:cNvPr>
          <p:cNvSpPr txBox="1"/>
          <p:nvPr/>
        </p:nvSpPr>
        <p:spPr>
          <a:xfrm>
            <a:off x="132524" y="2875722"/>
            <a:ext cx="2769704"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PE" sz="3200" b="1" i="0" dirty="0">
                <a:solidFill>
                  <a:srgbClr val="FF0000"/>
                </a:solidFill>
                <a:effectLst/>
                <a:latin typeface="Poppins" panose="00000500000000000000" pitchFamily="2" charset="0"/>
              </a:rPr>
              <a:t>Invocar influencias </a:t>
            </a:r>
            <a:endParaRPr lang="es-PE" sz="3200" b="0" i="0" dirty="0">
              <a:solidFill>
                <a:srgbClr val="DC0808"/>
              </a:solidFill>
              <a:effectLst/>
              <a:latin typeface="Poppins" panose="00000500000000000000" pitchFamily="2" charset="0"/>
            </a:endParaRPr>
          </a:p>
        </p:txBody>
      </p:sp>
      <p:sp>
        <p:nvSpPr>
          <p:cNvPr id="5" name="CuadroTexto 4">
            <a:extLst>
              <a:ext uri="{FF2B5EF4-FFF2-40B4-BE49-F238E27FC236}">
                <a16:creationId xmlns:a16="http://schemas.microsoft.com/office/drawing/2014/main" id="{026B4607-1B48-1F94-210B-8CA123493B7D}"/>
              </a:ext>
            </a:extLst>
          </p:cNvPr>
          <p:cNvSpPr txBox="1"/>
          <p:nvPr/>
        </p:nvSpPr>
        <p:spPr>
          <a:xfrm>
            <a:off x="3657599" y="1431235"/>
            <a:ext cx="8163339" cy="526297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2800" b="0" i="0" dirty="0">
                <a:solidFill>
                  <a:srgbClr val="000000"/>
                </a:solidFill>
                <a:effectLst/>
                <a:latin typeface="Roboto" panose="02000000000000000000" pitchFamily="2" charset="0"/>
              </a:rPr>
              <a:t>Este verbo rector se da cuando el traficante plantea, alega, aduce de manera expresa o sutil al interesado, que tiene la capacidad de influir en un funcionario público, es decir, el vendedor de humo (sujeto activo) </a:t>
            </a:r>
            <a:r>
              <a:rPr lang="es-ES" sz="2800" b="1" i="0" dirty="0">
                <a:solidFill>
                  <a:srgbClr val="000000"/>
                </a:solidFill>
                <a:effectLst/>
                <a:latin typeface="Roboto" panose="02000000000000000000" pitchFamily="2" charset="0"/>
              </a:rPr>
              <a:t>de manera real o simulada </a:t>
            </a:r>
            <a:r>
              <a:rPr lang="es-ES" sz="2800" b="0" i="0" dirty="0">
                <a:solidFill>
                  <a:srgbClr val="000000"/>
                </a:solidFill>
                <a:effectLst/>
                <a:latin typeface="Roboto" panose="02000000000000000000" pitchFamily="2" charset="0"/>
              </a:rPr>
              <a:t>invoca como si tuviese la capacidad o posibilidad de direccionar la conducta de un funcionario público hacia un sentido favorable para el interesado. Este verbo alude a la lo que tradicionalmente se conoce como </a:t>
            </a:r>
            <a:r>
              <a:rPr lang="es-ES" sz="2800" b="1" i="0" dirty="0">
                <a:solidFill>
                  <a:srgbClr val="000000"/>
                </a:solidFill>
                <a:effectLst/>
                <a:latin typeface="Roboto" panose="02000000000000000000" pitchFamily="2" charset="0"/>
              </a:rPr>
              <a:t>venta de humo</a:t>
            </a:r>
            <a:r>
              <a:rPr lang="es-ES" sz="2800" b="0" i="0" dirty="0">
                <a:solidFill>
                  <a:srgbClr val="000000"/>
                </a:solidFill>
                <a:effectLst/>
                <a:latin typeface="Roboto" panose="02000000000000000000" pitchFamily="2" charset="0"/>
              </a:rPr>
              <a:t>, por la inmaterialidad de lo ofertado (Abanto, 2003, p.523)</a:t>
            </a:r>
            <a:endParaRPr lang="es-PE" sz="2800" dirty="0"/>
          </a:p>
        </p:txBody>
      </p:sp>
      <p:sp>
        <p:nvSpPr>
          <p:cNvPr id="6" name="Flecha: a la derecha 5">
            <a:extLst>
              <a:ext uri="{FF2B5EF4-FFF2-40B4-BE49-F238E27FC236}">
                <a16:creationId xmlns:a16="http://schemas.microsoft.com/office/drawing/2014/main" id="{4D127920-C430-4E85-0ECD-A5138C97A0C0}"/>
              </a:ext>
            </a:extLst>
          </p:cNvPr>
          <p:cNvSpPr/>
          <p:nvPr/>
        </p:nvSpPr>
        <p:spPr>
          <a:xfrm>
            <a:off x="3048000" y="3220278"/>
            <a:ext cx="424070" cy="543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8535537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2D25B6D-A3DE-2CF7-9F90-7AB0CD05194C}"/>
              </a:ext>
            </a:extLst>
          </p:cNvPr>
          <p:cNvSpPr txBox="1"/>
          <p:nvPr/>
        </p:nvSpPr>
        <p:spPr>
          <a:xfrm>
            <a:off x="225287" y="3193774"/>
            <a:ext cx="2809461"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PE" sz="3200" b="1" i="0" dirty="0">
                <a:solidFill>
                  <a:srgbClr val="FF0000"/>
                </a:solidFill>
                <a:effectLst/>
                <a:latin typeface="Poppins" panose="00000500000000000000" pitchFamily="2" charset="0"/>
              </a:rPr>
              <a:t>Tener influencias </a:t>
            </a:r>
            <a:endParaRPr lang="es-PE" sz="3200" b="0" i="0" dirty="0">
              <a:solidFill>
                <a:srgbClr val="DC0808"/>
              </a:solidFill>
              <a:effectLst/>
              <a:latin typeface="Poppins" panose="00000500000000000000" pitchFamily="2" charset="0"/>
            </a:endParaRPr>
          </a:p>
        </p:txBody>
      </p:sp>
      <p:sp>
        <p:nvSpPr>
          <p:cNvPr id="5" name="CuadroTexto 4">
            <a:extLst>
              <a:ext uri="{FF2B5EF4-FFF2-40B4-BE49-F238E27FC236}">
                <a16:creationId xmlns:a16="http://schemas.microsoft.com/office/drawing/2014/main" id="{E53A59BE-4C6B-DC1D-7842-0CE187B3A7A5}"/>
              </a:ext>
            </a:extLst>
          </p:cNvPr>
          <p:cNvSpPr txBox="1"/>
          <p:nvPr/>
        </p:nvSpPr>
        <p:spPr>
          <a:xfrm>
            <a:off x="3670852" y="1656522"/>
            <a:ext cx="7964557"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b="0" i="0" dirty="0">
                <a:solidFill>
                  <a:srgbClr val="000000"/>
                </a:solidFill>
                <a:effectLst/>
                <a:latin typeface="Roboto" panose="02000000000000000000" pitchFamily="2" charset="0"/>
              </a:rPr>
              <a:t>El tipo penal reconoce que la influencia puede ser real, es decir, el vínculo, la cercanía entre el traficante de humo con el funcionario o servidor si existe en el mundo exterior, en este supuesto tenemos que tener cuidado pues el hecho que el traficante efectivamente tenga influencias en razón a alguna relación amical, parental o a fin </a:t>
            </a:r>
            <a:r>
              <a:rPr lang="es-ES" sz="2800" b="1" i="0" dirty="0">
                <a:solidFill>
                  <a:srgbClr val="000000"/>
                </a:solidFill>
                <a:effectLst/>
                <a:latin typeface="Roboto" panose="02000000000000000000" pitchFamily="2" charset="0"/>
              </a:rPr>
              <a:t>no quiere decir que efectivamente las vaya a usar</a:t>
            </a:r>
            <a:r>
              <a:rPr lang="es-ES" sz="2800" b="0" i="0" dirty="0">
                <a:solidFill>
                  <a:srgbClr val="000000"/>
                </a:solidFill>
                <a:effectLst/>
                <a:latin typeface="Roboto" panose="02000000000000000000" pitchFamily="2" charset="0"/>
              </a:rPr>
              <a:t>, por tanto a este verbo necesariamente debe acompañársele la invocación del traficante.</a:t>
            </a:r>
            <a:endParaRPr lang="es-PE" sz="2800" dirty="0"/>
          </a:p>
        </p:txBody>
      </p:sp>
      <p:sp>
        <p:nvSpPr>
          <p:cNvPr id="6" name="Flecha: a la derecha 5">
            <a:extLst>
              <a:ext uri="{FF2B5EF4-FFF2-40B4-BE49-F238E27FC236}">
                <a16:creationId xmlns:a16="http://schemas.microsoft.com/office/drawing/2014/main" id="{3C0337DB-DF7A-6E13-FDBC-3B8F5C9E1DD0}"/>
              </a:ext>
            </a:extLst>
          </p:cNvPr>
          <p:cNvSpPr/>
          <p:nvPr/>
        </p:nvSpPr>
        <p:spPr>
          <a:xfrm>
            <a:off x="3260035" y="3644348"/>
            <a:ext cx="291548" cy="43732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41577291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6FA318-1E78-0206-26A5-320D4DE9F0D0}"/>
              </a:ext>
            </a:extLst>
          </p:cNvPr>
          <p:cNvSpPr txBox="1"/>
          <p:nvPr/>
        </p:nvSpPr>
        <p:spPr>
          <a:xfrm>
            <a:off x="1444487" y="2438401"/>
            <a:ext cx="9448800"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PE" sz="8000" b="1" i="0" dirty="0">
                <a:solidFill>
                  <a:srgbClr val="FF0000"/>
                </a:solidFill>
                <a:effectLst/>
                <a:latin typeface="Poppins" panose="00000500000000000000" pitchFamily="2" charset="0"/>
              </a:rPr>
              <a:t>Conductas típicas </a:t>
            </a:r>
            <a:endParaRPr lang="es-PE" sz="8000" b="0" i="0" dirty="0">
              <a:solidFill>
                <a:srgbClr val="DC0808"/>
              </a:solidFill>
              <a:effectLst/>
              <a:latin typeface="Poppins" panose="00000500000000000000" pitchFamily="2" charset="0"/>
            </a:endParaRPr>
          </a:p>
        </p:txBody>
      </p:sp>
    </p:spTree>
    <p:extLst>
      <p:ext uri="{BB962C8B-B14F-4D97-AF65-F5344CB8AC3E}">
        <p14:creationId xmlns:p14="http://schemas.microsoft.com/office/powerpoint/2010/main" val="37656982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B8AD2B8-E4B3-BF7C-D98C-ABF59B3C4D2C}"/>
              </a:ext>
            </a:extLst>
          </p:cNvPr>
          <p:cNvSpPr txBox="1"/>
          <p:nvPr/>
        </p:nvSpPr>
        <p:spPr>
          <a:xfrm>
            <a:off x="0" y="3140765"/>
            <a:ext cx="1961321"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PE" b="1" i="0" dirty="0">
                <a:solidFill>
                  <a:srgbClr val="FF0000"/>
                </a:solidFill>
                <a:effectLst/>
                <a:latin typeface="Poppins" panose="00000500000000000000" pitchFamily="2" charset="0"/>
              </a:rPr>
              <a:t>Agente reciba, entregue o solicite beneficio para sí o para tercero</a:t>
            </a:r>
            <a:endParaRPr lang="es-PE" b="0" i="0" dirty="0">
              <a:solidFill>
                <a:srgbClr val="DC0808"/>
              </a:solidFill>
              <a:effectLst/>
              <a:latin typeface="Poppins" panose="00000500000000000000" pitchFamily="2" charset="0"/>
            </a:endParaRPr>
          </a:p>
        </p:txBody>
      </p:sp>
      <p:sp>
        <p:nvSpPr>
          <p:cNvPr id="4" name="Flecha: a la derecha 3">
            <a:extLst>
              <a:ext uri="{FF2B5EF4-FFF2-40B4-BE49-F238E27FC236}">
                <a16:creationId xmlns:a16="http://schemas.microsoft.com/office/drawing/2014/main" id="{67CF7B7E-3BCC-E288-880A-60C22FBBEBBF}"/>
              </a:ext>
            </a:extLst>
          </p:cNvPr>
          <p:cNvSpPr/>
          <p:nvPr/>
        </p:nvSpPr>
        <p:spPr>
          <a:xfrm>
            <a:off x="2040834" y="3727029"/>
            <a:ext cx="39756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id="{787B81BC-FB39-BA63-8A64-E4B5BD54B668}"/>
              </a:ext>
            </a:extLst>
          </p:cNvPr>
          <p:cNvSpPr txBox="1"/>
          <p:nvPr/>
        </p:nvSpPr>
        <p:spPr>
          <a:xfrm>
            <a:off x="2517912" y="1325217"/>
            <a:ext cx="9581323"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b="0" i="0" dirty="0">
                <a:solidFill>
                  <a:srgbClr val="000000"/>
                </a:solidFill>
                <a:effectLst/>
                <a:latin typeface="Roboto" panose="02000000000000000000" pitchFamily="2" charset="0"/>
              </a:rPr>
              <a:t>Conforme a la descripción normativa, el traficante de humo </a:t>
            </a:r>
            <a:r>
              <a:rPr lang="es-ES" sz="2400" b="1" i="0" dirty="0">
                <a:solidFill>
                  <a:srgbClr val="000000"/>
                </a:solidFill>
                <a:effectLst/>
                <a:latin typeface="Roboto" panose="02000000000000000000" pitchFamily="2" charset="0"/>
              </a:rPr>
              <a:t>i)</a:t>
            </a:r>
            <a:r>
              <a:rPr lang="es-ES" sz="2400" b="0" i="0" dirty="0">
                <a:solidFill>
                  <a:srgbClr val="000000"/>
                </a:solidFill>
                <a:effectLst/>
                <a:latin typeface="Roboto" panose="02000000000000000000" pitchFamily="2" charset="0"/>
              </a:rPr>
              <a:t> recibe, </a:t>
            </a:r>
            <a:r>
              <a:rPr lang="es-ES" sz="2400" b="1" i="0" dirty="0" err="1">
                <a:solidFill>
                  <a:srgbClr val="000000"/>
                </a:solidFill>
                <a:effectLst/>
                <a:latin typeface="Roboto" panose="02000000000000000000" pitchFamily="2" charset="0"/>
              </a:rPr>
              <a:t>ii</a:t>
            </a:r>
            <a:r>
              <a:rPr lang="es-ES" sz="2400" b="1" i="0" dirty="0">
                <a:solidFill>
                  <a:srgbClr val="000000"/>
                </a:solidFill>
                <a:effectLst/>
                <a:latin typeface="Roboto" panose="02000000000000000000" pitchFamily="2" charset="0"/>
              </a:rPr>
              <a:t>)</a:t>
            </a:r>
            <a:r>
              <a:rPr lang="es-ES" sz="2400" b="0" i="0" dirty="0">
                <a:solidFill>
                  <a:srgbClr val="000000"/>
                </a:solidFill>
                <a:effectLst/>
                <a:latin typeface="Roboto" panose="02000000000000000000" pitchFamily="2" charset="0"/>
              </a:rPr>
              <a:t> hace dar o </a:t>
            </a:r>
            <a:r>
              <a:rPr lang="es-ES" sz="2400" b="1" i="0" dirty="0" err="1">
                <a:solidFill>
                  <a:srgbClr val="000000"/>
                </a:solidFill>
                <a:effectLst/>
                <a:latin typeface="Roboto" panose="02000000000000000000" pitchFamily="2" charset="0"/>
              </a:rPr>
              <a:t>iii</a:t>
            </a:r>
            <a:r>
              <a:rPr lang="es-ES" sz="2400" b="1" i="0" dirty="0">
                <a:solidFill>
                  <a:srgbClr val="000000"/>
                </a:solidFill>
                <a:effectLst/>
                <a:latin typeface="Roboto" panose="02000000000000000000" pitchFamily="2" charset="0"/>
              </a:rPr>
              <a:t>)</a:t>
            </a:r>
            <a:r>
              <a:rPr lang="es-ES" sz="2400" b="0" i="0" dirty="0">
                <a:solidFill>
                  <a:srgbClr val="000000"/>
                </a:solidFill>
                <a:effectLst/>
                <a:latin typeface="Roboto" panose="02000000000000000000" pitchFamily="2" charset="0"/>
              </a:rPr>
              <a:t> prometer </a:t>
            </a:r>
            <a:r>
              <a:rPr lang="es-ES" sz="2400" b="1" i="0" dirty="0">
                <a:solidFill>
                  <a:srgbClr val="000000"/>
                </a:solidFill>
                <a:effectLst/>
                <a:latin typeface="Roboto" panose="02000000000000000000" pitchFamily="2" charset="0"/>
              </a:rPr>
              <a:t>para sí</a:t>
            </a:r>
            <a:r>
              <a:rPr lang="es-ES" sz="2400" b="0" i="0" dirty="0">
                <a:solidFill>
                  <a:srgbClr val="000000"/>
                </a:solidFill>
                <a:effectLst/>
                <a:latin typeface="Roboto" panose="02000000000000000000" pitchFamily="2" charset="0"/>
              </a:rPr>
              <a:t> o </a:t>
            </a:r>
            <a:r>
              <a:rPr lang="es-ES" sz="2400" b="1" i="0" dirty="0">
                <a:solidFill>
                  <a:srgbClr val="000000"/>
                </a:solidFill>
                <a:effectLst/>
                <a:latin typeface="Roboto" panose="02000000000000000000" pitchFamily="2" charset="0"/>
              </a:rPr>
              <a:t>para un tercero</a:t>
            </a:r>
            <a:r>
              <a:rPr lang="es-ES" sz="2400" b="0" i="0" dirty="0">
                <a:solidFill>
                  <a:srgbClr val="000000"/>
                </a:solidFill>
                <a:effectLst/>
                <a:latin typeface="Roboto" panose="02000000000000000000" pitchFamily="2" charset="0"/>
              </a:rPr>
              <a:t>, donativo o promesa o cualquier otra ventaja o beneficio con el ofrecimiento de interceder ante un funcionario o servidor público.</a:t>
            </a:r>
          </a:p>
          <a:p>
            <a:pPr algn="just"/>
            <a:r>
              <a:rPr lang="es-ES" sz="2400" b="0" i="0" dirty="0">
                <a:solidFill>
                  <a:srgbClr val="000000"/>
                </a:solidFill>
                <a:effectLst/>
                <a:latin typeface="Roboto" panose="02000000000000000000" pitchFamily="2" charset="0"/>
              </a:rPr>
              <a:t>Respecto a </a:t>
            </a:r>
            <a:r>
              <a:rPr lang="es-ES" sz="2400" b="1" i="0" dirty="0">
                <a:solidFill>
                  <a:srgbClr val="000000"/>
                </a:solidFill>
                <a:effectLst/>
                <a:latin typeface="Roboto" panose="02000000000000000000" pitchFamily="2" charset="0"/>
              </a:rPr>
              <a:t>recibir</a:t>
            </a:r>
            <a:r>
              <a:rPr lang="es-ES" sz="2400" b="0" i="0" dirty="0">
                <a:solidFill>
                  <a:srgbClr val="000000"/>
                </a:solidFill>
                <a:effectLst/>
                <a:latin typeface="Roboto" panose="02000000000000000000" pitchFamily="2" charset="0"/>
              </a:rPr>
              <a:t>, se importa una entrega inmediata del objeto corruptor (dinero, joyas, boletos de viaje, etc.) por parte del comprador de humos, ingresando el bien a la esfera de custodia del agente. En cuanto a </a:t>
            </a:r>
            <a:r>
              <a:rPr lang="es-ES" sz="2400" b="1" i="0" dirty="0">
                <a:solidFill>
                  <a:srgbClr val="000000"/>
                </a:solidFill>
                <a:effectLst/>
                <a:latin typeface="Roboto" panose="02000000000000000000" pitchFamily="2" charset="0"/>
              </a:rPr>
              <a:t>hacer dar</a:t>
            </a:r>
            <a:r>
              <a:rPr lang="es-ES" sz="2400" b="0" i="0" dirty="0">
                <a:solidFill>
                  <a:srgbClr val="000000"/>
                </a:solidFill>
                <a:effectLst/>
                <a:latin typeface="Roboto" panose="02000000000000000000" pitchFamily="2" charset="0"/>
              </a:rPr>
              <a:t>, significa que le agente no se conforma con solo recibir él, sino que hace nacer en el comprador de humos la voluntad de entregarle el objeto corruptor al funcionario que intercederá en su beneficio. Finalmente sobre </a:t>
            </a:r>
            <a:r>
              <a:rPr lang="es-ES" sz="2400" b="1" i="0" dirty="0">
                <a:solidFill>
                  <a:srgbClr val="000000"/>
                </a:solidFill>
                <a:effectLst/>
                <a:latin typeface="Roboto" panose="02000000000000000000" pitchFamily="2" charset="0"/>
              </a:rPr>
              <a:t>prometer</a:t>
            </a:r>
            <a:r>
              <a:rPr lang="es-ES" sz="2400" b="0" i="0" dirty="0">
                <a:solidFill>
                  <a:srgbClr val="000000"/>
                </a:solidFill>
                <a:effectLst/>
                <a:latin typeface="Roboto" panose="02000000000000000000" pitchFamily="2" charset="0"/>
              </a:rPr>
              <a:t>, se trata de asegurar el juramento del comprador de humos para que le entregue el objeto corruptor; al respecto la promesa debe ser seria y de posible realización. (Villegas Paiva, 2021, p.857)</a:t>
            </a:r>
          </a:p>
        </p:txBody>
      </p:sp>
    </p:spTree>
    <p:extLst>
      <p:ext uri="{BB962C8B-B14F-4D97-AF65-F5344CB8AC3E}">
        <p14:creationId xmlns:p14="http://schemas.microsoft.com/office/powerpoint/2010/main" val="39861940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940C76-2FB9-919A-BE44-26520EB6BAB1}"/>
              </a:ext>
            </a:extLst>
          </p:cNvPr>
          <p:cNvSpPr txBox="1"/>
          <p:nvPr/>
        </p:nvSpPr>
        <p:spPr>
          <a:xfrm>
            <a:off x="172278" y="2955236"/>
            <a:ext cx="2451652"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b="1" i="0" dirty="0">
                <a:solidFill>
                  <a:srgbClr val="FF0000"/>
                </a:solidFill>
                <a:effectLst/>
                <a:latin typeface="Poppins" panose="00000500000000000000" pitchFamily="2" charset="0"/>
              </a:rPr>
              <a:t>Ofreciendo influencia sobre funcionario público que conocerá, conoce o conoció sobre un caso del interesado</a:t>
            </a:r>
            <a:endParaRPr lang="es-ES" b="0" i="0" dirty="0">
              <a:solidFill>
                <a:srgbClr val="DC0808"/>
              </a:solidFill>
              <a:effectLst/>
              <a:latin typeface="Poppins" panose="00000500000000000000" pitchFamily="2" charset="0"/>
            </a:endParaRPr>
          </a:p>
        </p:txBody>
      </p:sp>
      <p:sp>
        <p:nvSpPr>
          <p:cNvPr id="5" name="CuadroTexto 4">
            <a:extLst>
              <a:ext uri="{FF2B5EF4-FFF2-40B4-BE49-F238E27FC236}">
                <a16:creationId xmlns:a16="http://schemas.microsoft.com/office/drawing/2014/main" id="{BC73D210-350C-8BC7-468F-630A603BE456}"/>
              </a:ext>
            </a:extLst>
          </p:cNvPr>
          <p:cNvSpPr txBox="1"/>
          <p:nvPr/>
        </p:nvSpPr>
        <p:spPr>
          <a:xfrm>
            <a:off x="2968487" y="1550504"/>
            <a:ext cx="8719930" cy="448455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b="0" i="0" dirty="0">
                <a:solidFill>
                  <a:srgbClr val="000000"/>
                </a:solidFill>
                <a:effectLst/>
                <a:latin typeface="Roboto" panose="02000000000000000000" pitchFamily="2" charset="0"/>
              </a:rPr>
              <a:t>En cuanto al marco temporal, el legislador ha definido tres situaciones: </a:t>
            </a:r>
            <a:r>
              <a:rPr lang="es-ES" sz="2400" b="1" i="0" dirty="0">
                <a:solidFill>
                  <a:srgbClr val="000000"/>
                </a:solidFill>
                <a:effectLst/>
                <a:latin typeface="Roboto" panose="02000000000000000000" pitchFamily="2" charset="0"/>
              </a:rPr>
              <a:t>i) </a:t>
            </a:r>
            <a:r>
              <a:rPr lang="es-ES" sz="2400" b="0" i="0" dirty="0">
                <a:solidFill>
                  <a:srgbClr val="000000"/>
                </a:solidFill>
                <a:effectLst/>
                <a:latin typeface="Roboto" panose="02000000000000000000" pitchFamily="2" charset="0"/>
              </a:rPr>
              <a:t>la actuación funcional del sujeto público se proyecta a futuro cuando dice </a:t>
            </a:r>
            <a:r>
              <a:rPr lang="es-ES" sz="2400" b="1" i="0" dirty="0">
                <a:solidFill>
                  <a:srgbClr val="000000"/>
                </a:solidFill>
                <a:effectLst/>
                <a:latin typeface="Roboto" panose="02000000000000000000" pitchFamily="2" charset="0"/>
              </a:rPr>
              <a:t>«</a:t>
            </a:r>
            <a:r>
              <a:rPr lang="es-ES" sz="2400" b="0" i="0" dirty="0">
                <a:solidFill>
                  <a:srgbClr val="000000"/>
                </a:solidFill>
                <a:effectLst/>
                <a:latin typeface="Roboto" panose="02000000000000000000" pitchFamily="2" charset="0"/>
              </a:rPr>
              <a:t>haya de conocer</a:t>
            </a:r>
            <a:r>
              <a:rPr lang="es-ES" sz="2400" b="1" i="0" dirty="0">
                <a:solidFill>
                  <a:srgbClr val="000000"/>
                </a:solidFill>
                <a:effectLst/>
                <a:latin typeface="Roboto" panose="02000000000000000000" pitchFamily="2" charset="0"/>
              </a:rPr>
              <a:t>»</a:t>
            </a:r>
            <a:r>
              <a:rPr lang="es-ES" sz="2400" b="0" i="0" dirty="0">
                <a:solidFill>
                  <a:srgbClr val="000000"/>
                </a:solidFill>
                <a:effectLst/>
                <a:latin typeface="Roboto" panose="02000000000000000000" pitchFamily="2" charset="0"/>
              </a:rPr>
              <a:t>, esto quiere decir que el funcionario aún no se ha abogado al conocimiento de un caso, como podría ocurrir en el ejemplo de un juez que </a:t>
            </a:r>
            <a:r>
              <a:rPr lang="es-ES" sz="2400" b="0" i="0" dirty="0" err="1">
                <a:solidFill>
                  <a:srgbClr val="000000"/>
                </a:solidFill>
                <a:effectLst/>
                <a:latin typeface="Roboto" panose="02000000000000000000" pitchFamily="2" charset="0"/>
              </a:rPr>
              <a:t>que</a:t>
            </a:r>
            <a:r>
              <a:rPr lang="es-ES" sz="2400" b="0" i="0" dirty="0">
                <a:solidFill>
                  <a:srgbClr val="000000"/>
                </a:solidFill>
                <a:effectLst/>
                <a:latin typeface="Roboto" panose="02000000000000000000" pitchFamily="2" charset="0"/>
              </a:rPr>
              <a:t> aún no ha recibido en su despacho el expediente, pero que en razón al turno será él quien resulte competente. </a:t>
            </a:r>
            <a:r>
              <a:rPr lang="es-ES" sz="2400" b="1" i="0" dirty="0" err="1">
                <a:solidFill>
                  <a:srgbClr val="000000"/>
                </a:solidFill>
                <a:effectLst/>
                <a:latin typeface="Roboto" panose="02000000000000000000" pitchFamily="2" charset="0"/>
              </a:rPr>
              <a:t>ii</a:t>
            </a:r>
            <a:r>
              <a:rPr lang="es-ES" sz="2400" b="1" i="0" dirty="0">
                <a:solidFill>
                  <a:srgbClr val="000000"/>
                </a:solidFill>
                <a:effectLst/>
                <a:latin typeface="Roboto" panose="02000000000000000000" pitchFamily="2" charset="0"/>
              </a:rPr>
              <a:t>) </a:t>
            </a:r>
            <a:r>
              <a:rPr lang="es-ES" sz="2400" b="0" i="0" dirty="0">
                <a:solidFill>
                  <a:srgbClr val="000000"/>
                </a:solidFill>
                <a:effectLst/>
                <a:latin typeface="Roboto" panose="02000000000000000000" pitchFamily="2" charset="0"/>
              </a:rPr>
              <a:t>la actuación funcional se encuentra en el presente cuando se indica que «esté conociendo un caso»; y </a:t>
            </a:r>
            <a:r>
              <a:rPr lang="es-ES" sz="2400" b="1" i="0" dirty="0" err="1">
                <a:solidFill>
                  <a:srgbClr val="000000"/>
                </a:solidFill>
                <a:effectLst/>
                <a:latin typeface="Roboto" panose="02000000000000000000" pitchFamily="2" charset="0"/>
              </a:rPr>
              <a:t>iii</a:t>
            </a:r>
            <a:r>
              <a:rPr lang="es-ES" sz="2400" b="1" i="0" dirty="0">
                <a:solidFill>
                  <a:srgbClr val="000000"/>
                </a:solidFill>
                <a:effectLst/>
                <a:latin typeface="Roboto" panose="02000000000000000000" pitchFamily="2" charset="0"/>
              </a:rPr>
              <a:t>) </a:t>
            </a:r>
            <a:r>
              <a:rPr lang="es-ES" sz="2400" b="0" i="0" dirty="0">
                <a:solidFill>
                  <a:srgbClr val="000000"/>
                </a:solidFill>
                <a:effectLst/>
                <a:latin typeface="Roboto" panose="02000000000000000000" pitchFamily="2" charset="0"/>
              </a:rPr>
              <a:t>cuando «haya conocido un caso judicial o administrativo», el funcionario ya perdió la competencia del caso. Donde en cualquier caso (Ibidem, p. 857)</a:t>
            </a:r>
            <a:endParaRPr lang="es-PE" sz="2400" dirty="0"/>
          </a:p>
        </p:txBody>
      </p:sp>
    </p:spTree>
    <p:extLst>
      <p:ext uri="{BB962C8B-B14F-4D97-AF65-F5344CB8AC3E}">
        <p14:creationId xmlns:p14="http://schemas.microsoft.com/office/powerpoint/2010/main" val="292805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6165" y="1337698"/>
            <a:ext cx="6549390" cy="648335"/>
          </a:xfrm>
          <a:prstGeom prst="rect">
            <a:avLst/>
          </a:prstGeom>
          <a:ln w="25400">
            <a:solidFill>
              <a:srgbClr val="385D89"/>
            </a:solidFill>
          </a:ln>
        </p:spPr>
        <p:txBody>
          <a:bodyPr vert="horz" wrap="square" lIns="0" tIns="0" rIns="0" bIns="0" rtlCol="0">
            <a:spAutoFit/>
          </a:bodyPr>
          <a:lstStyle/>
          <a:p>
            <a:pPr marL="149225">
              <a:lnSpc>
                <a:spcPts val="2490"/>
              </a:lnSpc>
            </a:pPr>
            <a:r>
              <a:rPr sz="2200" b="1" spc="-5" dirty="0">
                <a:latin typeface="Arial"/>
                <a:cs typeface="Arial"/>
              </a:rPr>
              <a:t>5. </a:t>
            </a:r>
            <a:r>
              <a:rPr sz="2200" b="1" spc="-10" dirty="0">
                <a:latin typeface="Arial"/>
                <a:cs typeface="Arial"/>
              </a:rPr>
              <a:t>EFECTOS</a:t>
            </a:r>
            <a:r>
              <a:rPr sz="2200" b="1" spc="5" dirty="0">
                <a:latin typeface="Arial"/>
                <a:cs typeface="Arial"/>
              </a:rPr>
              <a:t> </a:t>
            </a:r>
            <a:r>
              <a:rPr sz="2200" b="1" spc="-5" dirty="0">
                <a:latin typeface="Arial"/>
                <a:cs typeface="Arial"/>
              </a:rPr>
              <a:t>JURÍDICOS</a:t>
            </a:r>
            <a:r>
              <a:rPr sz="2200" b="1" spc="-35" dirty="0">
                <a:latin typeface="Arial"/>
                <a:cs typeface="Arial"/>
              </a:rPr>
              <a:t> </a:t>
            </a:r>
            <a:r>
              <a:rPr sz="2200" b="1" spc="-5" dirty="0">
                <a:latin typeface="Arial"/>
                <a:cs typeface="Arial"/>
              </a:rPr>
              <a:t>Y</a:t>
            </a:r>
            <a:r>
              <a:rPr sz="2200" b="1" spc="-130" dirty="0">
                <a:latin typeface="Arial"/>
                <a:cs typeface="Arial"/>
              </a:rPr>
              <a:t> </a:t>
            </a:r>
            <a:r>
              <a:rPr sz="2200" b="1" spc="-5" dirty="0">
                <a:latin typeface="Arial"/>
                <a:cs typeface="Arial"/>
              </a:rPr>
              <a:t>ALCANCES</a:t>
            </a:r>
            <a:r>
              <a:rPr sz="2200" b="1" spc="10" dirty="0">
                <a:latin typeface="Arial"/>
                <a:cs typeface="Arial"/>
              </a:rPr>
              <a:t> </a:t>
            </a:r>
            <a:r>
              <a:rPr sz="2200" b="1" spc="-5" dirty="0">
                <a:latin typeface="Arial"/>
                <a:cs typeface="Arial"/>
              </a:rPr>
              <a:t>DE</a:t>
            </a:r>
            <a:r>
              <a:rPr sz="2200" b="1" spc="-10" dirty="0">
                <a:latin typeface="Arial"/>
                <a:cs typeface="Arial"/>
              </a:rPr>
              <a:t> </a:t>
            </a:r>
            <a:r>
              <a:rPr sz="2200" b="1" spc="-5" dirty="0">
                <a:latin typeface="Arial"/>
                <a:cs typeface="Arial"/>
              </a:rPr>
              <a:t>LA</a:t>
            </a:r>
            <a:endParaRPr sz="2200" dirty="0">
              <a:latin typeface="Arial"/>
              <a:cs typeface="Arial"/>
            </a:endParaRPr>
          </a:p>
          <a:p>
            <a:pPr marL="149225">
              <a:lnSpc>
                <a:spcPts val="2615"/>
              </a:lnSpc>
            </a:pPr>
            <a:r>
              <a:rPr sz="2200" b="1" spc="-5" dirty="0">
                <a:latin typeface="Arial"/>
                <a:cs typeface="Arial"/>
              </a:rPr>
              <a:t>ADOPCIÓN</a:t>
            </a:r>
            <a:r>
              <a:rPr sz="2200" b="1" spc="10" dirty="0">
                <a:latin typeface="Arial"/>
                <a:cs typeface="Arial"/>
              </a:rPr>
              <a:t> </a:t>
            </a:r>
            <a:r>
              <a:rPr sz="2200" b="1" spc="-5" dirty="0">
                <a:latin typeface="Arial"/>
                <a:cs typeface="Arial"/>
              </a:rPr>
              <a:t>DEL</a:t>
            </a:r>
            <a:r>
              <a:rPr sz="2200" b="1" spc="-55" dirty="0">
                <a:latin typeface="Arial"/>
                <a:cs typeface="Arial"/>
              </a:rPr>
              <a:t> </a:t>
            </a:r>
            <a:r>
              <a:rPr sz="2200" b="1" spc="-5" dirty="0">
                <a:latin typeface="Arial"/>
                <a:cs typeface="Arial"/>
              </a:rPr>
              <a:t>MODELO</a:t>
            </a:r>
            <a:r>
              <a:rPr sz="2200" b="1" spc="20" dirty="0">
                <a:latin typeface="Arial"/>
                <a:cs typeface="Arial"/>
              </a:rPr>
              <a:t> </a:t>
            </a:r>
            <a:r>
              <a:rPr sz="2200" b="1" spc="-5" dirty="0">
                <a:latin typeface="Arial"/>
                <a:cs typeface="Arial"/>
              </a:rPr>
              <a:t>DE</a:t>
            </a:r>
            <a:r>
              <a:rPr sz="2200" b="1" spc="-20" dirty="0">
                <a:latin typeface="Arial"/>
                <a:cs typeface="Arial"/>
              </a:rPr>
              <a:t> </a:t>
            </a:r>
            <a:r>
              <a:rPr sz="2200" b="1" spc="-5" dirty="0">
                <a:latin typeface="Arial"/>
                <a:cs typeface="Arial"/>
              </a:rPr>
              <a:t>PREVENCIÓN</a:t>
            </a:r>
            <a:endParaRPr sz="2200" dirty="0">
              <a:latin typeface="Arial"/>
              <a:cs typeface="Arial"/>
            </a:endParaRPr>
          </a:p>
        </p:txBody>
      </p:sp>
      <p:sp>
        <p:nvSpPr>
          <p:cNvPr id="4" name="object 4"/>
          <p:cNvSpPr txBox="1"/>
          <p:nvPr/>
        </p:nvSpPr>
        <p:spPr>
          <a:xfrm>
            <a:off x="0" y="2068970"/>
            <a:ext cx="10019765" cy="1505540"/>
          </a:xfrm>
          <a:prstGeom prst="rect">
            <a:avLst/>
          </a:prstGeom>
        </p:spPr>
        <p:txBody>
          <a:bodyPr vert="horz" wrap="square" lIns="0" tIns="12700" rIns="0" bIns="0" rtlCol="0">
            <a:spAutoFit/>
          </a:bodyPr>
          <a:lstStyle/>
          <a:p>
            <a:pPr marL="355600" marR="5080" indent="-342900" algn="just">
              <a:spcBef>
                <a:spcPts val="100"/>
              </a:spcBef>
              <a:buFont typeface="Wingdings"/>
              <a:buChar char=""/>
              <a:tabLst>
                <a:tab pos="355600" algn="l"/>
              </a:tabLst>
            </a:pPr>
            <a:r>
              <a:rPr sz="2400" spc="-5" dirty="0">
                <a:latin typeface="Arial MT"/>
                <a:cs typeface="Arial MT"/>
              </a:rPr>
              <a:t>La</a:t>
            </a:r>
            <a:r>
              <a:rPr sz="2400" dirty="0">
                <a:latin typeface="Arial MT"/>
                <a:cs typeface="Arial MT"/>
              </a:rPr>
              <a:t> responsabilidad</a:t>
            </a:r>
            <a:r>
              <a:rPr sz="2400" spc="5" dirty="0">
                <a:latin typeface="Arial MT"/>
                <a:cs typeface="Arial MT"/>
              </a:rPr>
              <a:t> </a:t>
            </a:r>
            <a:r>
              <a:rPr sz="2400" spc="-5" dirty="0">
                <a:latin typeface="Arial MT"/>
                <a:cs typeface="Arial MT"/>
              </a:rPr>
              <a:t>de</a:t>
            </a:r>
            <a:r>
              <a:rPr sz="2400" dirty="0">
                <a:latin typeface="Arial MT"/>
                <a:cs typeface="Arial MT"/>
              </a:rPr>
              <a:t> </a:t>
            </a:r>
            <a:r>
              <a:rPr sz="2400" spc="-5" dirty="0">
                <a:latin typeface="Arial MT"/>
                <a:cs typeface="Arial MT"/>
              </a:rPr>
              <a:t>la</a:t>
            </a:r>
            <a:r>
              <a:rPr sz="2400" dirty="0">
                <a:latin typeface="Arial MT"/>
                <a:cs typeface="Arial MT"/>
              </a:rPr>
              <a:t> </a:t>
            </a:r>
            <a:r>
              <a:rPr sz="2400" spc="-5" dirty="0">
                <a:latin typeface="Arial MT"/>
                <a:cs typeface="Arial MT"/>
              </a:rPr>
              <a:t>persona</a:t>
            </a:r>
            <a:r>
              <a:rPr sz="2400" dirty="0">
                <a:latin typeface="Arial MT"/>
                <a:cs typeface="Arial MT"/>
              </a:rPr>
              <a:t> </a:t>
            </a:r>
            <a:r>
              <a:rPr sz="2400" spc="-5" dirty="0">
                <a:latin typeface="Arial MT"/>
                <a:cs typeface="Arial MT"/>
              </a:rPr>
              <a:t>jurídica</a:t>
            </a:r>
            <a:r>
              <a:rPr sz="2400" spc="660" dirty="0">
                <a:latin typeface="Arial MT"/>
                <a:cs typeface="Arial MT"/>
              </a:rPr>
              <a:t> </a:t>
            </a:r>
            <a:r>
              <a:rPr sz="2400" spc="-5" dirty="0">
                <a:latin typeface="Arial MT"/>
                <a:cs typeface="Arial MT"/>
              </a:rPr>
              <a:t>se </a:t>
            </a:r>
            <a:r>
              <a:rPr sz="2400" dirty="0">
                <a:latin typeface="Arial MT"/>
                <a:cs typeface="Arial MT"/>
              </a:rPr>
              <a:t> fundamenta </a:t>
            </a:r>
            <a:r>
              <a:rPr sz="2400" spc="-5" dirty="0">
                <a:latin typeface="Arial MT"/>
                <a:cs typeface="Arial MT"/>
              </a:rPr>
              <a:t>en un déficit de </a:t>
            </a:r>
            <a:r>
              <a:rPr sz="2400" spc="-10" dirty="0">
                <a:latin typeface="Arial MT"/>
                <a:cs typeface="Arial MT"/>
              </a:rPr>
              <a:t>su </a:t>
            </a:r>
            <a:r>
              <a:rPr sz="2400" dirty="0">
                <a:latin typeface="Arial MT"/>
                <a:cs typeface="Arial MT"/>
              </a:rPr>
              <a:t>organización </a:t>
            </a:r>
            <a:r>
              <a:rPr sz="2400" spc="-5" dirty="0">
                <a:latin typeface="Arial MT"/>
                <a:cs typeface="Arial MT"/>
              </a:rPr>
              <a:t>para </a:t>
            </a:r>
            <a:r>
              <a:rPr sz="2400" spc="-10" dirty="0">
                <a:latin typeface="Arial MT"/>
                <a:cs typeface="Arial MT"/>
              </a:rPr>
              <a:t>la </a:t>
            </a:r>
            <a:r>
              <a:rPr sz="2400" spc="-5" dirty="0">
                <a:latin typeface="Arial MT"/>
                <a:cs typeface="Arial MT"/>
              </a:rPr>
              <a:t> prevención</a:t>
            </a:r>
            <a:r>
              <a:rPr sz="2400" spc="20" dirty="0">
                <a:latin typeface="Arial MT"/>
                <a:cs typeface="Arial MT"/>
              </a:rPr>
              <a:t> </a:t>
            </a:r>
            <a:r>
              <a:rPr sz="2400" spc="-5" dirty="0">
                <a:latin typeface="Arial MT"/>
                <a:cs typeface="Arial MT"/>
              </a:rPr>
              <a:t>de</a:t>
            </a:r>
            <a:r>
              <a:rPr sz="2400" spc="10" dirty="0">
                <a:latin typeface="Arial MT"/>
                <a:cs typeface="Arial MT"/>
              </a:rPr>
              <a:t> </a:t>
            </a:r>
            <a:r>
              <a:rPr sz="2400" spc="-5" dirty="0">
                <a:latin typeface="Arial MT"/>
                <a:cs typeface="Arial MT"/>
              </a:rPr>
              <a:t>delitos.</a:t>
            </a:r>
            <a:endParaRPr sz="2400" dirty="0">
              <a:latin typeface="Arial MT"/>
              <a:cs typeface="Arial MT"/>
            </a:endParaRPr>
          </a:p>
          <a:p>
            <a:pPr>
              <a:spcBef>
                <a:spcPts val="5"/>
              </a:spcBef>
              <a:buFont typeface="Wingdings"/>
              <a:buChar char=""/>
            </a:pPr>
            <a:endParaRPr sz="2500" dirty="0">
              <a:latin typeface="Arial MT"/>
              <a:cs typeface="Arial MT"/>
            </a:endParaRPr>
          </a:p>
          <a:p>
            <a:pPr marL="355600" indent="-342900">
              <a:buFont typeface="Wingdings"/>
              <a:buChar char=""/>
              <a:tabLst>
                <a:tab pos="355600" algn="l"/>
                <a:tab pos="788035" algn="l"/>
                <a:tab pos="1187450" algn="l"/>
                <a:tab pos="2452370" algn="l"/>
                <a:tab pos="3599815" algn="l"/>
                <a:tab pos="4084954" algn="l"/>
                <a:tab pos="5417185" algn="l"/>
                <a:tab pos="7766050" algn="l"/>
              </a:tabLst>
            </a:pPr>
            <a:r>
              <a:rPr sz="2400" spc="-10" dirty="0">
                <a:latin typeface="Arial MT"/>
                <a:cs typeface="Arial MT"/>
              </a:rPr>
              <a:t>S</a:t>
            </a:r>
            <a:r>
              <a:rPr sz="2400" spc="-5" dirty="0">
                <a:latin typeface="Arial MT"/>
                <a:cs typeface="Arial MT"/>
              </a:rPr>
              <a:t>i</a:t>
            </a:r>
            <a:r>
              <a:rPr sz="2400" dirty="0">
                <a:latin typeface="Arial MT"/>
                <a:cs typeface="Arial MT"/>
              </a:rPr>
              <a:t>	</a:t>
            </a:r>
            <a:r>
              <a:rPr sz="2400" spc="-10" dirty="0">
                <a:latin typeface="Arial MT"/>
                <a:cs typeface="Arial MT"/>
              </a:rPr>
              <a:t>l</a:t>
            </a:r>
            <a:r>
              <a:rPr sz="2400" spc="-5" dirty="0">
                <a:latin typeface="Arial MT"/>
                <a:cs typeface="Arial MT"/>
              </a:rPr>
              <a:t>a</a:t>
            </a:r>
            <a:r>
              <a:rPr sz="2400" dirty="0">
                <a:latin typeface="Arial MT"/>
                <a:cs typeface="Arial MT"/>
              </a:rPr>
              <a:t>	</a:t>
            </a:r>
            <a:r>
              <a:rPr sz="2400" spc="-5" dirty="0">
                <a:latin typeface="Arial MT"/>
                <a:cs typeface="Arial MT"/>
              </a:rPr>
              <a:t>per</a:t>
            </a:r>
            <a:r>
              <a:rPr sz="2400" dirty="0">
                <a:latin typeface="Arial MT"/>
                <a:cs typeface="Arial MT"/>
              </a:rPr>
              <a:t>s</a:t>
            </a:r>
            <a:r>
              <a:rPr sz="2400" spc="-5" dirty="0">
                <a:latin typeface="Arial MT"/>
                <a:cs typeface="Arial MT"/>
              </a:rPr>
              <a:t>ona</a:t>
            </a:r>
            <a:r>
              <a:rPr sz="2400" dirty="0">
                <a:latin typeface="Arial MT"/>
                <a:cs typeface="Arial MT"/>
              </a:rPr>
              <a:t>	</a:t>
            </a:r>
            <a:r>
              <a:rPr sz="2400" spc="-5" dirty="0">
                <a:latin typeface="Arial MT"/>
                <a:cs typeface="Arial MT"/>
              </a:rPr>
              <a:t>jurídi</a:t>
            </a:r>
            <a:r>
              <a:rPr sz="2400" dirty="0">
                <a:latin typeface="Arial MT"/>
                <a:cs typeface="Arial MT"/>
              </a:rPr>
              <a:t>c</a:t>
            </a:r>
            <a:r>
              <a:rPr sz="2400" spc="-5" dirty="0">
                <a:latin typeface="Arial MT"/>
                <a:cs typeface="Arial MT"/>
              </a:rPr>
              <a:t>a</a:t>
            </a:r>
            <a:r>
              <a:rPr sz="2400" dirty="0">
                <a:latin typeface="Arial MT"/>
                <a:cs typeface="Arial MT"/>
              </a:rPr>
              <a:t>	</a:t>
            </a:r>
            <a:r>
              <a:rPr sz="2400" spc="-5" dirty="0">
                <a:latin typeface="Arial MT"/>
                <a:cs typeface="Arial MT"/>
              </a:rPr>
              <a:t>se</a:t>
            </a:r>
            <a:r>
              <a:rPr sz="2400" dirty="0">
                <a:latin typeface="Arial MT"/>
                <a:cs typeface="Arial MT"/>
              </a:rPr>
              <a:t>	</a:t>
            </a:r>
            <a:r>
              <a:rPr sz="2400" spc="-5" dirty="0">
                <a:latin typeface="Arial MT"/>
                <a:cs typeface="Arial MT"/>
              </a:rPr>
              <a:t>organ</a:t>
            </a:r>
            <a:r>
              <a:rPr sz="2400" spc="-15" dirty="0">
                <a:latin typeface="Arial MT"/>
                <a:cs typeface="Arial MT"/>
              </a:rPr>
              <a:t>i</a:t>
            </a:r>
            <a:r>
              <a:rPr sz="2400" spc="5" dirty="0">
                <a:latin typeface="Arial MT"/>
                <a:cs typeface="Arial MT"/>
              </a:rPr>
              <a:t>z</a:t>
            </a:r>
            <a:r>
              <a:rPr sz="2400" spc="-5" dirty="0">
                <a:latin typeface="Arial MT"/>
                <a:cs typeface="Arial MT"/>
              </a:rPr>
              <a:t>a</a:t>
            </a:r>
            <a:r>
              <a:rPr sz="2400" dirty="0">
                <a:latin typeface="Arial MT"/>
                <a:cs typeface="Arial MT"/>
              </a:rPr>
              <a:t>	</a:t>
            </a:r>
            <a:r>
              <a:rPr sz="2400" spc="-5" dirty="0">
                <a:latin typeface="Arial MT"/>
                <a:cs typeface="Arial MT"/>
              </a:rPr>
              <a:t>ad</a:t>
            </a:r>
            <a:r>
              <a:rPr sz="2400" spc="-15" dirty="0">
                <a:latin typeface="Arial MT"/>
                <a:cs typeface="Arial MT"/>
              </a:rPr>
              <a:t>e</a:t>
            </a:r>
            <a:r>
              <a:rPr sz="2400" spc="-5" dirty="0">
                <a:latin typeface="Arial MT"/>
                <a:cs typeface="Arial MT"/>
              </a:rPr>
              <a:t>c</a:t>
            </a:r>
            <a:r>
              <a:rPr sz="2400" dirty="0">
                <a:latin typeface="Arial MT"/>
                <a:cs typeface="Arial MT"/>
              </a:rPr>
              <a:t>u</a:t>
            </a:r>
            <a:r>
              <a:rPr sz="2400" spc="-5" dirty="0">
                <a:latin typeface="Arial MT"/>
                <a:cs typeface="Arial MT"/>
              </a:rPr>
              <a:t>ad</a:t>
            </a:r>
            <a:r>
              <a:rPr sz="2400" spc="-15" dirty="0">
                <a:latin typeface="Arial MT"/>
                <a:cs typeface="Arial MT"/>
              </a:rPr>
              <a:t>a</a:t>
            </a:r>
            <a:r>
              <a:rPr sz="2400" spc="-5" dirty="0">
                <a:latin typeface="Arial MT"/>
                <a:cs typeface="Arial MT"/>
              </a:rPr>
              <a:t>m</a:t>
            </a:r>
            <a:r>
              <a:rPr sz="2400" spc="5" dirty="0">
                <a:latin typeface="Arial MT"/>
                <a:cs typeface="Arial MT"/>
              </a:rPr>
              <a:t>e</a:t>
            </a:r>
            <a:r>
              <a:rPr sz="2400" spc="-5" dirty="0">
                <a:latin typeface="Arial MT"/>
                <a:cs typeface="Arial MT"/>
              </a:rPr>
              <a:t>nte</a:t>
            </a:r>
            <a:r>
              <a:rPr sz="2400" dirty="0">
                <a:latin typeface="Arial MT"/>
                <a:cs typeface="Arial MT"/>
              </a:rPr>
              <a:t>	y</a:t>
            </a:r>
          </a:p>
        </p:txBody>
      </p:sp>
      <p:sp>
        <p:nvSpPr>
          <p:cNvPr id="5" name="object 5"/>
          <p:cNvSpPr txBox="1"/>
          <p:nvPr/>
        </p:nvSpPr>
        <p:spPr>
          <a:xfrm>
            <a:off x="468630" y="3516278"/>
            <a:ext cx="4640580" cy="391160"/>
          </a:xfrm>
          <a:prstGeom prst="rect">
            <a:avLst/>
          </a:prstGeom>
        </p:spPr>
        <p:txBody>
          <a:bodyPr vert="horz" wrap="square" lIns="0" tIns="12700" rIns="0" bIns="0" rtlCol="0">
            <a:spAutoFit/>
          </a:bodyPr>
          <a:lstStyle/>
          <a:p>
            <a:pPr marL="12700">
              <a:spcBef>
                <a:spcPts val="100"/>
              </a:spcBef>
              <a:tabLst>
                <a:tab pos="1358265" algn="l"/>
                <a:tab pos="2211705" algn="l"/>
                <a:tab pos="3474085" algn="l"/>
              </a:tabLst>
            </a:pPr>
            <a:r>
              <a:rPr sz="2400" spc="-5" dirty="0">
                <a:latin typeface="Arial MT"/>
                <a:cs typeface="Arial MT"/>
              </a:rPr>
              <a:t>cumple	con	ciertas	medid</a:t>
            </a:r>
            <a:r>
              <a:rPr sz="2400" spc="5" dirty="0">
                <a:latin typeface="Arial MT"/>
                <a:cs typeface="Arial MT"/>
              </a:rPr>
              <a:t>a</a:t>
            </a:r>
            <a:r>
              <a:rPr sz="2400" dirty="0">
                <a:latin typeface="Arial MT"/>
                <a:cs typeface="Arial MT"/>
              </a:rPr>
              <a:t>s</a:t>
            </a:r>
          </a:p>
        </p:txBody>
      </p:sp>
      <p:sp>
        <p:nvSpPr>
          <p:cNvPr id="6" name="object 6"/>
          <p:cNvSpPr txBox="1"/>
          <p:nvPr/>
        </p:nvSpPr>
        <p:spPr>
          <a:xfrm>
            <a:off x="262890" y="3516278"/>
            <a:ext cx="9758781" cy="751488"/>
          </a:xfrm>
          <a:prstGeom prst="rect">
            <a:avLst/>
          </a:prstGeom>
        </p:spPr>
        <p:txBody>
          <a:bodyPr vert="horz" wrap="square" lIns="0" tIns="12700" rIns="0" bIns="0" rtlCol="0">
            <a:spAutoFit/>
          </a:bodyPr>
          <a:lstStyle/>
          <a:p>
            <a:pPr marL="12700" marR="5080" indent="4977765">
              <a:spcBef>
                <a:spcPts val="100"/>
              </a:spcBef>
              <a:tabLst>
                <a:tab pos="2075814" algn="l"/>
                <a:tab pos="4069715" algn="l"/>
                <a:tab pos="4743450" algn="l"/>
                <a:tab pos="5505450" algn="l"/>
                <a:tab pos="5566410" algn="l"/>
                <a:tab pos="7424420" algn="l"/>
              </a:tabLst>
            </a:pPr>
            <a:r>
              <a:rPr sz="2400" dirty="0">
                <a:latin typeface="Arial MT"/>
                <a:cs typeface="Arial MT"/>
              </a:rPr>
              <a:t>y	</a:t>
            </a:r>
            <a:r>
              <a:rPr sz="2400" spc="-5" dirty="0" err="1">
                <a:latin typeface="Arial MT"/>
                <a:cs typeface="Arial MT"/>
              </a:rPr>
              <a:t>procedimient</a:t>
            </a:r>
            <a:r>
              <a:rPr sz="2400" dirty="0" err="1">
                <a:latin typeface="Arial MT"/>
                <a:cs typeface="Arial MT"/>
              </a:rPr>
              <a:t>os</a:t>
            </a:r>
            <a:r>
              <a:rPr sz="2400" dirty="0">
                <a:latin typeface="Arial MT"/>
                <a:cs typeface="Arial MT"/>
              </a:rPr>
              <a:t>  </a:t>
            </a:r>
            <a:r>
              <a:rPr sz="2400" dirty="0" err="1">
                <a:latin typeface="Arial MT"/>
                <a:cs typeface="Arial MT"/>
              </a:rPr>
              <a:t>prev</a:t>
            </a:r>
            <a:r>
              <a:rPr sz="2400" spc="-10" dirty="0" err="1">
                <a:latin typeface="Arial MT"/>
                <a:cs typeface="Arial MT"/>
              </a:rPr>
              <a:t>e</a:t>
            </a:r>
            <a:r>
              <a:rPr sz="2400" dirty="0" err="1">
                <a:latin typeface="Arial MT"/>
                <a:cs typeface="Arial MT"/>
              </a:rPr>
              <a:t>ntiv</a:t>
            </a:r>
            <a:r>
              <a:rPr sz="2400" spc="10" dirty="0" err="1">
                <a:latin typeface="Arial MT"/>
                <a:cs typeface="Arial MT"/>
              </a:rPr>
              <a:t>o</a:t>
            </a:r>
            <a:r>
              <a:rPr sz="2400" dirty="0" err="1">
                <a:latin typeface="Arial MT"/>
                <a:cs typeface="Arial MT"/>
              </a:rPr>
              <a:t>sa</a:t>
            </a:r>
            <a:r>
              <a:rPr sz="2400" spc="-10" dirty="0" err="1">
                <a:latin typeface="Arial MT"/>
                <a:cs typeface="Arial MT"/>
              </a:rPr>
              <a:t>d</a:t>
            </a:r>
            <a:r>
              <a:rPr sz="2400" dirty="0" err="1">
                <a:latin typeface="Arial MT"/>
                <a:cs typeface="Arial MT"/>
              </a:rPr>
              <a:t>ecuad</a:t>
            </a:r>
            <a:r>
              <a:rPr sz="2400" spc="-10" dirty="0" err="1">
                <a:latin typeface="Arial MT"/>
                <a:cs typeface="Arial MT"/>
              </a:rPr>
              <a:t>o</a:t>
            </a:r>
            <a:r>
              <a:rPr sz="2400" dirty="0" err="1">
                <a:latin typeface="Arial MT"/>
                <a:cs typeface="Arial MT"/>
              </a:rPr>
              <a:t>s</a:t>
            </a:r>
            <a:r>
              <a:rPr sz="2400" dirty="0">
                <a:latin typeface="Arial MT"/>
                <a:cs typeface="Arial MT"/>
              </a:rPr>
              <a:t>	a	</a:t>
            </a:r>
            <a:r>
              <a:rPr sz="2400" spc="-5" dirty="0">
                <a:latin typeface="Arial MT"/>
                <a:cs typeface="Arial MT"/>
              </a:rPr>
              <a:t>s</a:t>
            </a:r>
            <a:r>
              <a:rPr sz="2400" dirty="0">
                <a:latin typeface="Arial MT"/>
                <a:cs typeface="Arial MT"/>
              </a:rPr>
              <a:t>u		estructura	y</a:t>
            </a:r>
          </a:p>
        </p:txBody>
      </p:sp>
      <p:sp>
        <p:nvSpPr>
          <p:cNvPr id="7" name="object 7"/>
          <p:cNvSpPr txBox="1"/>
          <p:nvPr/>
        </p:nvSpPr>
        <p:spPr>
          <a:xfrm>
            <a:off x="468630" y="4674870"/>
            <a:ext cx="9550501" cy="1874872"/>
          </a:xfrm>
          <a:prstGeom prst="rect">
            <a:avLst/>
          </a:prstGeom>
        </p:spPr>
        <p:txBody>
          <a:bodyPr vert="horz" wrap="square" lIns="0" tIns="12700" rIns="0" bIns="0" rtlCol="0">
            <a:spAutoFit/>
          </a:bodyPr>
          <a:lstStyle/>
          <a:p>
            <a:pPr marL="355600">
              <a:spcBef>
                <a:spcPts val="100"/>
              </a:spcBef>
            </a:pPr>
            <a:r>
              <a:rPr sz="2400" spc="-5" dirty="0">
                <a:latin typeface="Arial MT"/>
                <a:cs typeface="Arial MT"/>
              </a:rPr>
              <a:t>características,</a:t>
            </a:r>
            <a:r>
              <a:rPr sz="2400" dirty="0">
                <a:latin typeface="Arial MT"/>
                <a:cs typeface="Arial MT"/>
              </a:rPr>
              <a:t> </a:t>
            </a:r>
            <a:r>
              <a:rPr sz="2400" spc="-5" dirty="0">
                <a:latin typeface="Arial MT"/>
                <a:cs typeface="Arial MT"/>
              </a:rPr>
              <a:t>no</a:t>
            </a:r>
            <a:r>
              <a:rPr sz="2400" spc="10" dirty="0">
                <a:latin typeface="Arial MT"/>
                <a:cs typeface="Arial MT"/>
              </a:rPr>
              <a:t> </a:t>
            </a:r>
            <a:r>
              <a:rPr sz="2400" spc="-5" dirty="0">
                <a:latin typeface="Arial MT"/>
                <a:cs typeface="Arial MT"/>
              </a:rPr>
              <a:t>se</a:t>
            </a:r>
            <a:r>
              <a:rPr sz="2400" spc="15" dirty="0">
                <a:latin typeface="Arial MT"/>
                <a:cs typeface="Arial MT"/>
              </a:rPr>
              <a:t> </a:t>
            </a:r>
            <a:r>
              <a:rPr sz="2400" spc="-5" dirty="0">
                <a:latin typeface="Arial MT"/>
                <a:cs typeface="Arial MT"/>
              </a:rPr>
              <a:t>le</a:t>
            </a:r>
            <a:r>
              <a:rPr sz="2400" spc="10" dirty="0">
                <a:latin typeface="Arial MT"/>
                <a:cs typeface="Arial MT"/>
              </a:rPr>
              <a:t> </a:t>
            </a:r>
            <a:r>
              <a:rPr sz="2400" spc="-5" dirty="0">
                <a:latin typeface="Arial MT"/>
                <a:cs typeface="Arial MT"/>
              </a:rPr>
              <a:t>puede</a:t>
            </a:r>
            <a:r>
              <a:rPr sz="2400" spc="35" dirty="0">
                <a:latin typeface="Arial MT"/>
                <a:cs typeface="Arial MT"/>
              </a:rPr>
              <a:t> </a:t>
            </a:r>
            <a:r>
              <a:rPr sz="2400" spc="-5" dirty="0">
                <a:latin typeface="Arial MT"/>
                <a:cs typeface="Arial MT"/>
              </a:rPr>
              <a:t>atribuir</a:t>
            </a:r>
            <a:r>
              <a:rPr sz="2400" spc="25" dirty="0">
                <a:latin typeface="Arial MT"/>
                <a:cs typeface="Arial MT"/>
              </a:rPr>
              <a:t> </a:t>
            </a:r>
            <a:r>
              <a:rPr sz="2400" spc="-5" dirty="0">
                <a:latin typeface="Arial MT"/>
                <a:cs typeface="Arial MT"/>
              </a:rPr>
              <a:t>responsabilidad.</a:t>
            </a:r>
            <a:endParaRPr sz="2400" dirty="0">
              <a:latin typeface="Arial MT"/>
              <a:cs typeface="Arial MT"/>
            </a:endParaRPr>
          </a:p>
          <a:p>
            <a:pPr>
              <a:spcBef>
                <a:spcPts val="5"/>
              </a:spcBef>
            </a:pPr>
            <a:endParaRPr sz="2500" dirty="0">
              <a:latin typeface="Arial MT"/>
              <a:cs typeface="Arial MT"/>
            </a:endParaRPr>
          </a:p>
          <a:p>
            <a:pPr marL="355600" marR="5080" indent="-342900" algn="just">
              <a:buFont typeface="Wingdings"/>
              <a:buChar char=""/>
              <a:tabLst>
                <a:tab pos="355600" algn="l"/>
              </a:tabLst>
            </a:pPr>
            <a:r>
              <a:rPr sz="2400" spc="-5" dirty="0">
                <a:latin typeface="Arial MT"/>
                <a:cs typeface="Arial MT"/>
              </a:rPr>
              <a:t>Las </a:t>
            </a:r>
            <a:r>
              <a:rPr sz="2400" dirty="0">
                <a:latin typeface="Arial MT"/>
                <a:cs typeface="Arial MT"/>
              </a:rPr>
              <a:t>legislaciones </a:t>
            </a:r>
            <a:r>
              <a:rPr sz="2400" spc="-5" dirty="0">
                <a:latin typeface="Arial MT"/>
                <a:cs typeface="Arial MT"/>
              </a:rPr>
              <a:t>modernas </a:t>
            </a:r>
            <a:r>
              <a:rPr sz="2400" dirty="0">
                <a:latin typeface="Arial MT"/>
                <a:cs typeface="Arial MT"/>
              </a:rPr>
              <a:t>establecen los </a:t>
            </a:r>
            <a:r>
              <a:rPr sz="2400" spc="-5" dirty="0">
                <a:latin typeface="Arial MT"/>
                <a:cs typeface="Arial MT"/>
              </a:rPr>
              <a:t>estándares </a:t>
            </a:r>
            <a:r>
              <a:rPr sz="2400" dirty="0">
                <a:latin typeface="Arial MT"/>
                <a:cs typeface="Arial MT"/>
              </a:rPr>
              <a:t> mínimos </a:t>
            </a:r>
            <a:r>
              <a:rPr sz="2400" spc="-5" dirty="0">
                <a:latin typeface="Arial MT"/>
                <a:cs typeface="Arial MT"/>
              </a:rPr>
              <a:t>que deben cumplir las personas jurídicas para </a:t>
            </a:r>
            <a:r>
              <a:rPr sz="2400" dirty="0">
                <a:latin typeface="Arial MT"/>
                <a:cs typeface="Arial MT"/>
              </a:rPr>
              <a:t> </a:t>
            </a:r>
            <a:r>
              <a:rPr sz="2400" spc="-5" dirty="0">
                <a:latin typeface="Arial MT"/>
                <a:cs typeface="Arial MT"/>
              </a:rPr>
              <a:t>poder</a:t>
            </a:r>
            <a:r>
              <a:rPr sz="2400" spc="20" dirty="0">
                <a:latin typeface="Arial MT"/>
                <a:cs typeface="Arial MT"/>
              </a:rPr>
              <a:t> </a:t>
            </a:r>
            <a:r>
              <a:rPr sz="2400" spc="-5" dirty="0">
                <a:latin typeface="Arial MT"/>
                <a:cs typeface="Arial MT"/>
              </a:rPr>
              <a:t>afirmar</a:t>
            </a:r>
            <a:r>
              <a:rPr sz="2400" spc="5" dirty="0">
                <a:latin typeface="Arial MT"/>
                <a:cs typeface="Arial MT"/>
              </a:rPr>
              <a:t> </a:t>
            </a:r>
            <a:r>
              <a:rPr sz="2400" spc="-5" dirty="0">
                <a:latin typeface="Arial MT"/>
                <a:cs typeface="Arial MT"/>
              </a:rPr>
              <a:t>que</a:t>
            </a:r>
            <a:r>
              <a:rPr sz="2400" spc="5" dirty="0">
                <a:latin typeface="Arial MT"/>
                <a:cs typeface="Arial MT"/>
              </a:rPr>
              <a:t> </a:t>
            </a:r>
            <a:r>
              <a:rPr sz="2400" spc="-5" dirty="0">
                <a:latin typeface="Arial MT"/>
                <a:cs typeface="Arial MT"/>
              </a:rPr>
              <a:t>se</a:t>
            </a:r>
            <a:r>
              <a:rPr sz="2400" spc="5" dirty="0">
                <a:latin typeface="Arial MT"/>
                <a:cs typeface="Arial MT"/>
              </a:rPr>
              <a:t> </a:t>
            </a:r>
            <a:r>
              <a:rPr sz="2400" spc="-5" dirty="0">
                <a:latin typeface="Arial MT"/>
                <a:cs typeface="Arial MT"/>
              </a:rPr>
              <a:t>han</a:t>
            </a:r>
            <a:r>
              <a:rPr sz="2400" spc="20" dirty="0">
                <a:latin typeface="Arial MT"/>
                <a:cs typeface="Arial MT"/>
              </a:rPr>
              <a:t> </a:t>
            </a:r>
            <a:r>
              <a:rPr sz="2400" spc="-5" dirty="0">
                <a:latin typeface="Arial MT"/>
                <a:cs typeface="Arial MT"/>
              </a:rPr>
              <a:t>organizado</a:t>
            </a:r>
            <a:r>
              <a:rPr sz="2400" spc="35" dirty="0">
                <a:latin typeface="Arial MT"/>
                <a:cs typeface="Arial MT"/>
              </a:rPr>
              <a:t> </a:t>
            </a:r>
            <a:r>
              <a:rPr sz="2400" spc="-5" dirty="0">
                <a:latin typeface="Arial MT"/>
                <a:cs typeface="Arial MT"/>
              </a:rPr>
              <a:t>adecuadamente.</a:t>
            </a:r>
            <a:endParaRPr sz="2400" dirty="0">
              <a:latin typeface="Arial MT"/>
              <a:cs typeface="Arial MT"/>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5E6B967-53EA-6DFE-EE8E-1263544CEE81}"/>
              </a:ext>
            </a:extLst>
          </p:cNvPr>
          <p:cNvSpPr txBox="1"/>
          <p:nvPr/>
        </p:nvSpPr>
        <p:spPr>
          <a:xfrm>
            <a:off x="2199861" y="2464905"/>
            <a:ext cx="7606748"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PE" sz="8000" b="1" i="0" dirty="0">
                <a:solidFill>
                  <a:srgbClr val="FF0000"/>
                </a:solidFill>
                <a:effectLst/>
                <a:latin typeface="Poppins" panose="00000500000000000000" pitchFamily="2" charset="0"/>
              </a:rPr>
              <a:t>Tipicidad subjetiva</a:t>
            </a:r>
            <a:endParaRPr lang="es-PE" sz="8000" b="0" i="0" dirty="0">
              <a:solidFill>
                <a:srgbClr val="DC0808"/>
              </a:solidFill>
              <a:effectLst/>
              <a:latin typeface="Poppins" panose="00000500000000000000" pitchFamily="2" charset="0"/>
            </a:endParaRPr>
          </a:p>
        </p:txBody>
      </p:sp>
    </p:spTree>
    <p:extLst>
      <p:ext uri="{BB962C8B-B14F-4D97-AF65-F5344CB8AC3E}">
        <p14:creationId xmlns:p14="http://schemas.microsoft.com/office/powerpoint/2010/main" val="19206886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FABE47-E4D4-8BC3-F5B1-9D7D59E558C6}"/>
              </a:ext>
            </a:extLst>
          </p:cNvPr>
          <p:cNvSpPr txBox="1"/>
          <p:nvPr/>
        </p:nvSpPr>
        <p:spPr>
          <a:xfrm>
            <a:off x="543339" y="3048000"/>
            <a:ext cx="1457739"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b="1" i="0" dirty="0">
                <a:solidFill>
                  <a:srgbClr val="FF0000"/>
                </a:solidFill>
                <a:effectLst/>
                <a:latin typeface="Poppins" panose="00000500000000000000" pitchFamily="2" charset="0"/>
              </a:rPr>
              <a:t>Determinación de dolo y atipicidad subjetiva</a:t>
            </a:r>
            <a:endParaRPr lang="es-ES" b="0" i="0" dirty="0">
              <a:solidFill>
                <a:srgbClr val="DC0808"/>
              </a:solidFill>
              <a:effectLst/>
              <a:latin typeface="Poppins" panose="00000500000000000000" pitchFamily="2" charset="0"/>
            </a:endParaRPr>
          </a:p>
        </p:txBody>
      </p:sp>
      <p:sp>
        <p:nvSpPr>
          <p:cNvPr id="5" name="CuadroTexto 4">
            <a:extLst>
              <a:ext uri="{FF2B5EF4-FFF2-40B4-BE49-F238E27FC236}">
                <a16:creationId xmlns:a16="http://schemas.microsoft.com/office/drawing/2014/main" id="{EBD8CF80-15D1-74CD-1162-797DE36989D7}"/>
              </a:ext>
            </a:extLst>
          </p:cNvPr>
          <p:cNvSpPr txBox="1"/>
          <p:nvPr/>
        </p:nvSpPr>
        <p:spPr>
          <a:xfrm>
            <a:off x="2676939" y="1524000"/>
            <a:ext cx="8600661" cy="489364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2400" b="0" i="0" dirty="0">
                <a:solidFill>
                  <a:srgbClr val="000000"/>
                </a:solidFill>
                <a:effectLst/>
                <a:latin typeface="Roboto" panose="02000000000000000000" pitchFamily="2" charset="0"/>
              </a:rPr>
              <a:t>El tráfico de influencias es un delito doloso, no cabe la comisión por culpa, con lo cual la instigación y complicidad también debe ser dolosa. Por tanto, la conducta de todos los grados de intervención delictiva deben transitar por el conocimiento y voluntad de peligrar el bien jurídico para obtener un beneficio determinado. (López Romaní, 2020, p. 160)</a:t>
            </a:r>
          </a:p>
          <a:p>
            <a:pPr algn="just"/>
            <a:r>
              <a:rPr lang="es-ES" sz="2400" b="0" i="0" dirty="0">
                <a:solidFill>
                  <a:srgbClr val="000000"/>
                </a:solidFill>
                <a:effectLst/>
                <a:latin typeface="Roboto" panose="02000000000000000000" pitchFamily="2" charset="0"/>
              </a:rPr>
              <a:t>Es necesario el dolo directo, donde abarca no solo el </a:t>
            </a:r>
            <a:r>
              <a:rPr lang="es-ES" sz="2400" b="1" i="0" dirty="0">
                <a:solidFill>
                  <a:srgbClr val="000000"/>
                </a:solidFill>
                <a:effectLst/>
                <a:latin typeface="Roboto" panose="02000000000000000000" pitchFamily="2" charset="0"/>
              </a:rPr>
              <a:t>ánimo de vender la influencia</a:t>
            </a:r>
            <a:r>
              <a:rPr lang="es-ES" sz="2400" b="0" i="0" dirty="0">
                <a:solidFill>
                  <a:srgbClr val="000000"/>
                </a:solidFill>
                <a:effectLst/>
                <a:latin typeface="Roboto" panose="02000000000000000000" pitchFamily="2" charset="0"/>
              </a:rPr>
              <a:t>, sino también en su predisposición para comprometerse a influir en algún funcionario a cambio de beneficio que evidencia también un </a:t>
            </a:r>
            <a:r>
              <a:rPr lang="es-ES" sz="2400" b="1" i="0" dirty="0">
                <a:solidFill>
                  <a:srgbClr val="000000"/>
                </a:solidFill>
                <a:effectLst/>
                <a:latin typeface="Roboto" panose="02000000000000000000" pitchFamily="2" charset="0"/>
              </a:rPr>
              <a:t>ánimo de lucro</a:t>
            </a:r>
            <a:r>
              <a:rPr lang="es-ES" sz="2400" b="0" i="0" dirty="0">
                <a:solidFill>
                  <a:srgbClr val="000000"/>
                </a:solidFill>
                <a:effectLst/>
                <a:latin typeface="Roboto" panose="02000000000000000000" pitchFamily="2" charset="0"/>
              </a:rPr>
              <a:t>, al conocer y saber bien lo que hace el traficante de humos no puede bastar un dolo eventual. (Abanto Vásquez, 2003, p.53)</a:t>
            </a:r>
          </a:p>
        </p:txBody>
      </p:sp>
      <p:sp>
        <p:nvSpPr>
          <p:cNvPr id="6" name="Flecha: a la derecha 5">
            <a:extLst>
              <a:ext uri="{FF2B5EF4-FFF2-40B4-BE49-F238E27FC236}">
                <a16:creationId xmlns:a16="http://schemas.microsoft.com/office/drawing/2014/main" id="{74AB5CF8-221A-0621-CA6B-E26B9E5C0F52}"/>
              </a:ext>
            </a:extLst>
          </p:cNvPr>
          <p:cNvSpPr/>
          <p:nvPr/>
        </p:nvSpPr>
        <p:spPr>
          <a:xfrm>
            <a:off x="2173357" y="3657600"/>
            <a:ext cx="304800" cy="503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35990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341AAAE-CC66-BC81-6F17-45C4DAF630AC}"/>
              </a:ext>
            </a:extLst>
          </p:cNvPr>
          <p:cNvSpPr txBox="1"/>
          <p:nvPr/>
        </p:nvSpPr>
        <p:spPr>
          <a:xfrm>
            <a:off x="265043" y="3429000"/>
            <a:ext cx="2107096" cy="646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PE" b="1" i="0" dirty="0">
                <a:solidFill>
                  <a:srgbClr val="FF0000"/>
                </a:solidFill>
                <a:effectLst/>
                <a:latin typeface="Poppins" panose="00000500000000000000" pitchFamily="2" charset="0"/>
              </a:rPr>
              <a:t>Autoría y participación</a:t>
            </a:r>
            <a:endParaRPr lang="es-PE" b="0" i="0" dirty="0">
              <a:solidFill>
                <a:srgbClr val="DC0808"/>
              </a:solidFill>
              <a:effectLst/>
              <a:latin typeface="Poppins" panose="00000500000000000000" pitchFamily="2" charset="0"/>
            </a:endParaRPr>
          </a:p>
        </p:txBody>
      </p:sp>
      <p:sp>
        <p:nvSpPr>
          <p:cNvPr id="5" name="CuadroTexto 4">
            <a:extLst>
              <a:ext uri="{FF2B5EF4-FFF2-40B4-BE49-F238E27FC236}">
                <a16:creationId xmlns:a16="http://schemas.microsoft.com/office/drawing/2014/main" id="{A8B3E918-87EC-C6C6-B74D-D3F426108612}"/>
              </a:ext>
            </a:extLst>
          </p:cNvPr>
          <p:cNvSpPr txBox="1"/>
          <p:nvPr/>
        </p:nvSpPr>
        <p:spPr>
          <a:xfrm>
            <a:off x="3048000" y="1457738"/>
            <a:ext cx="8203096" cy="526297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2400" b="0" i="0" dirty="0">
                <a:solidFill>
                  <a:srgbClr val="000000"/>
                </a:solidFill>
                <a:effectLst/>
                <a:latin typeface="Roboto" panose="02000000000000000000" pitchFamily="2" charset="0"/>
              </a:rPr>
              <a:t>El autor solamente puede ser el (vendedor de humo) gestor de intereses, pues el interesado (comprador de humo) será necesario para este delito de encuentro pero nunca será coautor porque él nunca </a:t>
            </a:r>
            <a:r>
              <a:rPr lang="es-ES" sz="2400" b="1" i="0" dirty="0">
                <a:solidFill>
                  <a:srgbClr val="000000"/>
                </a:solidFill>
                <a:effectLst/>
                <a:latin typeface="Roboto" panose="02000000000000000000" pitchFamily="2" charset="0"/>
              </a:rPr>
              <a:t>invocó </a:t>
            </a:r>
            <a:r>
              <a:rPr lang="es-ES" sz="2400" b="0" i="0" dirty="0">
                <a:solidFill>
                  <a:srgbClr val="000000"/>
                </a:solidFill>
                <a:effectLst/>
                <a:latin typeface="Roboto" panose="02000000000000000000" pitchFamily="2" charset="0"/>
              </a:rPr>
              <a:t>ni </a:t>
            </a:r>
            <a:r>
              <a:rPr lang="es-ES" sz="2400" b="1" i="0" dirty="0">
                <a:solidFill>
                  <a:srgbClr val="000000"/>
                </a:solidFill>
                <a:effectLst/>
                <a:latin typeface="Roboto" panose="02000000000000000000" pitchFamily="2" charset="0"/>
              </a:rPr>
              <a:t>ofreció interceder</a:t>
            </a:r>
            <a:r>
              <a:rPr lang="es-ES" sz="2400" b="0" i="0" dirty="0">
                <a:solidFill>
                  <a:srgbClr val="000000"/>
                </a:solidFill>
                <a:effectLst/>
                <a:latin typeface="Roboto" panose="02000000000000000000" pitchFamily="2" charset="0"/>
              </a:rPr>
              <a:t>. Sin embargo, el comprador de humo será instigador siempre y cuando haya convencido previamente al vendedor de influencias, es decir, si gestó la idea de ofrecerle algún tipo de influencia.</a:t>
            </a:r>
          </a:p>
          <a:p>
            <a:pPr algn="just"/>
            <a:r>
              <a:rPr lang="es-ES" sz="2400" b="0" i="0" dirty="0">
                <a:solidFill>
                  <a:srgbClr val="000000"/>
                </a:solidFill>
                <a:effectLst/>
                <a:latin typeface="Roboto" panose="02000000000000000000" pitchFamily="2" charset="0"/>
              </a:rPr>
              <a:t>También puede producirse </a:t>
            </a:r>
            <a:r>
              <a:rPr lang="es-ES" sz="2400" b="1" i="0" dirty="0">
                <a:solidFill>
                  <a:srgbClr val="000000"/>
                </a:solidFill>
                <a:effectLst/>
                <a:latin typeface="Roboto" panose="02000000000000000000" pitchFamily="2" charset="0"/>
              </a:rPr>
              <a:t>coautoría</a:t>
            </a:r>
            <a:r>
              <a:rPr lang="es-ES" sz="2400" b="0" i="0" dirty="0">
                <a:solidFill>
                  <a:srgbClr val="000000"/>
                </a:solidFill>
                <a:effectLst/>
                <a:latin typeface="Roboto" panose="02000000000000000000" pitchFamily="2" charset="0"/>
              </a:rPr>
              <a:t> cuando dos o más sujetos comparten el </a:t>
            </a:r>
            <a:r>
              <a:rPr lang="es-ES" sz="2400" b="0" i="0" dirty="0" err="1">
                <a:solidFill>
                  <a:srgbClr val="000000"/>
                </a:solidFill>
                <a:effectLst/>
                <a:latin typeface="Roboto" panose="02000000000000000000" pitchFamily="2" charset="0"/>
              </a:rPr>
              <a:t>co-dominio</a:t>
            </a:r>
            <a:r>
              <a:rPr lang="es-ES" sz="2400" b="0" i="0" dirty="0">
                <a:solidFill>
                  <a:srgbClr val="000000"/>
                </a:solidFill>
                <a:effectLst/>
                <a:latin typeface="Roboto" panose="02000000000000000000" pitchFamily="2" charset="0"/>
              </a:rPr>
              <a:t> del hecho. Por otro lado, no es posible hablar de </a:t>
            </a:r>
            <a:r>
              <a:rPr lang="es-ES" sz="2400" b="1" i="0" dirty="0">
                <a:solidFill>
                  <a:srgbClr val="000000"/>
                </a:solidFill>
                <a:effectLst/>
                <a:latin typeface="Roboto" panose="02000000000000000000" pitchFamily="2" charset="0"/>
              </a:rPr>
              <a:t>autoría mediata</a:t>
            </a:r>
            <a:r>
              <a:rPr lang="es-ES" sz="2400" b="0" i="0" dirty="0">
                <a:solidFill>
                  <a:srgbClr val="000000"/>
                </a:solidFill>
                <a:effectLst/>
                <a:latin typeface="Roboto" panose="02000000000000000000" pitchFamily="2" charset="0"/>
              </a:rPr>
              <a:t> por cuanto de la redacción del tipo penal se desprende que estamos frente a un delito de mera actividad. (</a:t>
            </a:r>
            <a:r>
              <a:rPr lang="es-ES" sz="2400" b="0" i="0" dirty="0" err="1">
                <a:solidFill>
                  <a:srgbClr val="000000"/>
                </a:solidFill>
                <a:effectLst/>
                <a:latin typeface="Roboto" panose="02000000000000000000" pitchFamily="2" charset="0"/>
              </a:rPr>
              <a:t>Arismendiz</a:t>
            </a:r>
            <a:r>
              <a:rPr lang="es-ES" sz="2400" b="0" i="0" dirty="0">
                <a:solidFill>
                  <a:srgbClr val="000000"/>
                </a:solidFill>
                <a:effectLst/>
                <a:latin typeface="Roboto" panose="02000000000000000000" pitchFamily="2" charset="0"/>
              </a:rPr>
              <a:t> Amaya, 2018, p.813)</a:t>
            </a:r>
          </a:p>
        </p:txBody>
      </p:sp>
      <p:sp>
        <p:nvSpPr>
          <p:cNvPr id="6" name="Flecha: a la derecha 5">
            <a:extLst>
              <a:ext uri="{FF2B5EF4-FFF2-40B4-BE49-F238E27FC236}">
                <a16:creationId xmlns:a16="http://schemas.microsoft.com/office/drawing/2014/main" id="{0D7979CA-BC35-CDF3-6DDA-761416D2AF0C}"/>
              </a:ext>
            </a:extLst>
          </p:cNvPr>
          <p:cNvSpPr/>
          <p:nvPr/>
        </p:nvSpPr>
        <p:spPr>
          <a:xfrm>
            <a:off x="2491409" y="3631096"/>
            <a:ext cx="371061" cy="331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32755624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027764-5DBB-C29D-84A7-AC5130130E90}"/>
              </a:ext>
            </a:extLst>
          </p:cNvPr>
          <p:cNvSpPr txBox="1"/>
          <p:nvPr/>
        </p:nvSpPr>
        <p:spPr>
          <a:xfrm>
            <a:off x="238539" y="3429000"/>
            <a:ext cx="226612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PE" b="1" i="0" dirty="0">
                <a:solidFill>
                  <a:srgbClr val="FF0000"/>
                </a:solidFill>
                <a:effectLst/>
                <a:latin typeface="Poppins" panose="00000500000000000000" pitchFamily="2" charset="0"/>
              </a:rPr>
              <a:t>Tentativa y consumación</a:t>
            </a:r>
            <a:endParaRPr lang="es-PE" b="0" i="0" dirty="0">
              <a:solidFill>
                <a:srgbClr val="DC0808"/>
              </a:solidFill>
              <a:effectLst/>
              <a:latin typeface="Poppins" panose="00000500000000000000" pitchFamily="2" charset="0"/>
            </a:endParaRPr>
          </a:p>
        </p:txBody>
      </p:sp>
      <p:sp>
        <p:nvSpPr>
          <p:cNvPr id="4" name="Flecha: a la derecha 3">
            <a:extLst>
              <a:ext uri="{FF2B5EF4-FFF2-40B4-BE49-F238E27FC236}">
                <a16:creationId xmlns:a16="http://schemas.microsoft.com/office/drawing/2014/main" id="{7DE8F90A-6D75-93DC-580C-A53D67290EF3}"/>
              </a:ext>
            </a:extLst>
          </p:cNvPr>
          <p:cNvSpPr/>
          <p:nvPr/>
        </p:nvSpPr>
        <p:spPr>
          <a:xfrm>
            <a:off x="2637183" y="3631096"/>
            <a:ext cx="318052" cy="38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id="{2435C894-A296-8A4E-8A5E-6B361AC27CB2}"/>
              </a:ext>
            </a:extLst>
          </p:cNvPr>
          <p:cNvSpPr txBox="1"/>
          <p:nvPr/>
        </p:nvSpPr>
        <p:spPr>
          <a:xfrm>
            <a:off x="3405808" y="1814806"/>
            <a:ext cx="8309114"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000" b="0" i="0" dirty="0">
                <a:solidFill>
                  <a:srgbClr val="000000"/>
                </a:solidFill>
                <a:effectLst/>
                <a:latin typeface="Roboto" panose="02000000000000000000" pitchFamily="2" charset="0"/>
              </a:rPr>
              <a:t>Este tipo penal se trata de un delito mutilado en dos actos: </a:t>
            </a:r>
            <a:r>
              <a:rPr lang="es-ES" sz="2000" b="1" i="0" dirty="0">
                <a:solidFill>
                  <a:srgbClr val="000000"/>
                </a:solidFill>
                <a:effectLst/>
                <a:latin typeface="Roboto" panose="02000000000000000000" pitchFamily="2" charset="0"/>
              </a:rPr>
              <a:t>i)</a:t>
            </a:r>
            <a:r>
              <a:rPr lang="es-ES" sz="2000" b="0" i="0" dirty="0">
                <a:solidFill>
                  <a:srgbClr val="000000"/>
                </a:solidFill>
                <a:effectLst/>
                <a:latin typeface="Roboto" panose="02000000000000000000" pitchFamily="2" charset="0"/>
              </a:rPr>
              <a:t> cuando el vendedor de humo realiza la invocación al interesado para influir sobre un funcionario; </a:t>
            </a:r>
            <a:r>
              <a:rPr lang="es-ES" sz="2000" b="1" i="0" dirty="0" err="1">
                <a:solidFill>
                  <a:srgbClr val="000000"/>
                </a:solidFill>
                <a:effectLst/>
                <a:latin typeface="Roboto" panose="02000000000000000000" pitchFamily="2" charset="0"/>
              </a:rPr>
              <a:t>ii</a:t>
            </a:r>
            <a:r>
              <a:rPr lang="es-ES" sz="2000" b="1" i="0" dirty="0">
                <a:solidFill>
                  <a:srgbClr val="000000"/>
                </a:solidFill>
                <a:effectLst/>
                <a:latin typeface="Roboto" panose="02000000000000000000" pitchFamily="2" charset="0"/>
              </a:rPr>
              <a:t>) </a:t>
            </a:r>
            <a:r>
              <a:rPr lang="es-ES" sz="2000" b="0" i="0" dirty="0">
                <a:solidFill>
                  <a:srgbClr val="000000"/>
                </a:solidFill>
                <a:effectLst/>
                <a:latin typeface="Roboto" panose="02000000000000000000" pitchFamily="2" charset="0"/>
              </a:rPr>
              <a:t>cuando el funcionario efectivamente intercede. Sobre esto, el legislador adelanta la barrera de la punibilidad para evitar que se produzca el segundo acto. A partir de lo anterior, es necesario aclarar que al tratarse también de un </a:t>
            </a:r>
            <a:r>
              <a:rPr lang="es-ES" sz="2000" b="1" i="0" dirty="0">
                <a:solidFill>
                  <a:srgbClr val="000000"/>
                </a:solidFill>
                <a:effectLst/>
                <a:latin typeface="Roboto" panose="02000000000000000000" pitchFamily="2" charset="0"/>
              </a:rPr>
              <a:t>delito de encuentro</a:t>
            </a:r>
            <a:r>
              <a:rPr lang="es-ES" sz="2000" b="0" i="0" dirty="0">
                <a:solidFill>
                  <a:srgbClr val="000000"/>
                </a:solidFill>
                <a:effectLst/>
                <a:latin typeface="Roboto" panose="02000000000000000000" pitchFamily="2" charset="0"/>
              </a:rPr>
              <a:t>, el agente necesariamente requiere que el interesado (comprador de humo) le haga la promesa para actuar, caso contrario si el interesado no le expresa la promesa de entregarle una ventaja y en su defecto únicamente escucha la «oferta del humo» sin inmutarse, todos los actos anteriores del traficante de influencias constituirán en </a:t>
            </a:r>
            <a:r>
              <a:rPr lang="es-ES" sz="2000" b="1" i="0" dirty="0">
                <a:solidFill>
                  <a:srgbClr val="000000"/>
                </a:solidFill>
                <a:effectLst/>
                <a:latin typeface="Roboto" panose="02000000000000000000" pitchFamily="2" charset="0"/>
              </a:rPr>
              <a:t>tentativa</a:t>
            </a:r>
            <a:r>
              <a:rPr lang="es-ES" sz="2000" b="0" i="0" dirty="0">
                <a:solidFill>
                  <a:srgbClr val="000000"/>
                </a:solidFill>
                <a:effectLst/>
                <a:latin typeface="Roboto" panose="02000000000000000000" pitchFamily="2" charset="0"/>
              </a:rPr>
              <a:t>. En cambio, si el interesado le promete o entrega el beneficio indebido al vendedor de humo, estaremos ante una </a:t>
            </a:r>
            <a:r>
              <a:rPr lang="es-ES" sz="2000" b="1" i="0" dirty="0">
                <a:solidFill>
                  <a:srgbClr val="000000"/>
                </a:solidFill>
                <a:effectLst/>
                <a:latin typeface="Roboto" panose="02000000000000000000" pitchFamily="2" charset="0"/>
              </a:rPr>
              <a:t>consumación inmediata</a:t>
            </a:r>
            <a:r>
              <a:rPr lang="es-ES" sz="2000" b="0" i="0" dirty="0">
                <a:solidFill>
                  <a:srgbClr val="000000"/>
                </a:solidFill>
                <a:effectLst/>
                <a:latin typeface="Roboto" panose="02000000000000000000" pitchFamily="2" charset="0"/>
              </a:rPr>
              <a:t>. (Salinas </a:t>
            </a:r>
            <a:r>
              <a:rPr lang="es-ES" sz="2000" b="0" i="0" dirty="0" err="1">
                <a:solidFill>
                  <a:srgbClr val="000000"/>
                </a:solidFill>
                <a:effectLst/>
                <a:latin typeface="Roboto" panose="02000000000000000000" pitchFamily="2" charset="0"/>
              </a:rPr>
              <a:t>Sichha</a:t>
            </a:r>
            <a:r>
              <a:rPr lang="es-ES" sz="2000" b="0" i="0" dirty="0">
                <a:solidFill>
                  <a:srgbClr val="000000"/>
                </a:solidFill>
                <a:effectLst/>
                <a:latin typeface="Roboto" panose="02000000000000000000" pitchFamily="2" charset="0"/>
              </a:rPr>
              <a:t>, 2019, p.73)</a:t>
            </a:r>
            <a:endParaRPr lang="es-PE" sz="2000" dirty="0"/>
          </a:p>
        </p:txBody>
      </p:sp>
    </p:spTree>
    <p:extLst>
      <p:ext uri="{BB962C8B-B14F-4D97-AF65-F5344CB8AC3E}">
        <p14:creationId xmlns:p14="http://schemas.microsoft.com/office/powerpoint/2010/main" val="4456506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4F5AD3-4FDE-E773-42FD-79C22CC01AFB}"/>
              </a:ext>
            </a:extLst>
          </p:cNvPr>
          <p:cNvSpPr txBox="1"/>
          <p:nvPr/>
        </p:nvSpPr>
        <p:spPr>
          <a:xfrm>
            <a:off x="291548" y="3034748"/>
            <a:ext cx="3074504" cy="94983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b="1" i="0" dirty="0">
                <a:solidFill>
                  <a:srgbClr val="FF0000"/>
                </a:solidFill>
                <a:effectLst/>
                <a:latin typeface="Poppins" panose="00000500000000000000" pitchFamily="2" charset="0"/>
              </a:rPr>
              <a:t>Agravante de condición especial en el sujeto activo</a:t>
            </a:r>
            <a:endParaRPr lang="es-ES" b="0" i="0" dirty="0">
              <a:solidFill>
                <a:srgbClr val="DC0808"/>
              </a:solidFill>
              <a:effectLst/>
              <a:latin typeface="Poppins" panose="00000500000000000000" pitchFamily="2" charset="0"/>
            </a:endParaRPr>
          </a:p>
        </p:txBody>
      </p:sp>
      <p:sp>
        <p:nvSpPr>
          <p:cNvPr id="5" name="CuadroTexto 4">
            <a:extLst>
              <a:ext uri="{FF2B5EF4-FFF2-40B4-BE49-F238E27FC236}">
                <a16:creationId xmlns:a16="http://schemas.microsoft.com/office/drawing/2014/main" id="{794C7319-539E-2F65-D4B4-2AFAF9C35497}"/>
              </a:ext>
            </a:extLst>
          </p:cNvPr>
          <p:cNvSpPr txBox="1"/>
          <p:nvPr/>
        </p:nvSpPr>
        <p:spPr>
          <a:xfrm>
            <a:off x="3525077" y="1245705"/>
            <a:ext cx="8468139"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2400" b="0" i="0" dirty="0">
                <a:solidFill>
                  <a:srgbClr val="000000"/>
                </a:solidFill>
                <a:effectLst/>
                <a:latin typeface="Roboto" panose="02000000000000000000" pitchFamily="2" charset="0"/>
              </a:rPr>
              <a:t>La condición especial de funcionario público en el agente activo no sustenta la punibilidad, solo la agrava, convirtiéndose en una circunstancia específica, se trata de un elemento personal especial, pues si el agente activo no es funcionario, entonces se sancionará solamente el tipo básico. Al tener claro esto, podemos afirmar que si partícipe es un particular y el autor se trata de un funcionario público, esta agravante se aplicará únicamente sobre ese autor y no sobre el partícipe, tal como lo precisa Cesar San Martín en la </a:t>
            </a:r>
            <a:r>
              <a:rPr lang="es-ES" sz="2400" b="1" i="0" u="none" strike="noStrike" dirty="0">
                <a:solidFill>
                  <a:srgbClr val="0096ED"/>
                </a:solidFill>
                <a:effectLst/>
                <a:latin typeface="Roboto" panose="02000000000000000000" pitchFamily="2" charset="0"/>
                <a:hlinkClick r:id="rId2"/>
              </a:rPr>
              <a:t>Casación 683-2018, Nacional</a:t>
            </a:r>
            <a:r>
              <a:rPr lang="es-ES" sz="2400" b="0" i="0" dirty="0">
                <a:solidFill>
                  <a:srgbClr val="000000"/>
                </a:solidFill>
                <a:effectLst/>
                <a:latin typeface="Roboto" panose="02000000000000000000" pitchFamily="2" charset="0"/>
              </a:rPr>
              <a:t>:</a:t>
            </a:r>
          </a:p>
          <a:p>
            <a:pPr algn="just"/>
            <a:r>
              <a:rPr lang="es-ES" sz="2400" b="0" i="0" dirty="0">
                <a:solidFill>
                  <a:srgbClr val="808080"/>
                </a:solidFill>
                <a:effectLst/>
                <a:latin typeface="Roboto" panose="02000000000000000000" pitchFamily="2" charset="0"/>
              </a:rPr>
              <a:t>«Las circunstancias y cualidades que afecten la responsabilidad de algunos de los autores y partícipes no modifican las de los otros autores o partícipes del mismo hecho punible»</a:t>
            </a:r>
            <a:endParaRPr lang="es-ES" sz="2400"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9673615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82592" y="1996225"/>
            <a:ext cx="6769117" cy="4247317"/>
          </a:xfrm>
          <a:prstGeom prst="rect">
            <a:avLst/>
          </a:prstGeom>
          <a:noFill/>
        </p:spPr>
        <p:txBody>
          <a:bodyPr wrap="square" lIns="91440" tIns="45720" rIns="91440" bIns="45720">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COHECHO PASIVO</a:t>
            </a:r>
          </a:p>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PROPIO EN EL EJERCICIO DE LA FUNCIÓN POLICIAL</a:t>
            </a:r>
          </a:p>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(Art.395-A)</a:t>
            </a:r>
            <a:endParaRPr lang="es-P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40436" y="4766857"/>
            <a:ext cx="1451564" cy="1548953"/>
          </a:xfrm>
          <a:prstGeom prst="rect">
            <a:avLst/>
          </a:prstGeom>
        </p:spPr>
      </p:pic>
    </p:spTree>
    <p:extLst>
      <p:ext uri="{BB962C8B-B14F-4D97-AF65-F5344CB8AC3E}">
        <p14:creationId xmlns:p14="http://schemas.microsoft.com/office/powerpoint/2010/main" val="265133332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605307" y="2859110"/>
            <a:ext cx="2562896" cy="13522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PE" dirty="0"/>
              <a:t>Miembro de la Policía Nacional del Perú</a:t>
            </a:r>
          </a:p>
        </p:txBody>
      </p:sp>
      <p:sp>
        <p:nvSpPr>
          <p:cNvPr id="5" name="CuadroTexto 4"/>
          <p:cNvSpPr txBox="1"/>
          <p:nvPr/>
        </p:nvSpPr>
        <p:spPr>
          <a:xfrm>
            <a:off x="1596979" y="4327301"/>
            <a:ext cx="1390919" cy="369332"/>
          </a:xfrm>
          <a:prstGeom prst="rect">
            <a:avLst/>
          </a:prstGeom>
          <a:noFill/>
        </p:spPr>
        <p:txBody>
          <a:bodyPr wrap="square" rtlCol="0">
            <a:spAutoFit/>
          </a:bodyPr>
          <a:lstStyle/>
          <a:p>
            <a:r>
              <a:rPr lang="es-PE" dirty="0"/>
              <a:t>AUTOR </a:t>
            </a:r>
          </a:p>
        </p:txBody>
      </p:sp>
      <p:sp>
        <p:nvSpPr>
          <p:cNvPr id="6" name="Flecha derecha 5"/>
          <p:cNvSpPr/>
          <p:nvPr/>
        </p:nvSpPr>
        <p:spPr>
          <a:xfrm>
            <a:off x="3998891" y="3309870"/>
            <a:ext cx="528033" cy="45076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PE"/>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40436" y="5217617"/>
            <a:ext cx="1451564" cy="1548953"/>
          </a:xfrm>
          <a:prstGeom prst="rect">
            <a:avLst/>
          </a:prstGeom>
        </p:spPr>
      </p:pic>
      <p:sp>
        <p:nvSpPr>
          <p:cNvPr id="9" name="Rectángulo redondeado 8"/>
          <p:cNvSpPr/>
          <p:nvPr/>
        </p:nvSpPr>
        <p:spPr>
          <a:xfrm>
            <a:off x="5125791" y="2717440"/>
            <a:ext cx="4262908" cy="15841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sz="2800" dirty="0"/>
              <a:t>Miembro de la Policía Nacional del Perú</a:t>
            </a:r>
          </a:p>
        </p:txBody>
      </p:sp>
    </p:spTree>
    <p:extLst>
      <p:ext uri="{BB962C8B-B14F-4D97-AF65-F5344CB8AC3E}">
        <p14:creationId xmlns:p14="http://schemas.microsoft.com/office/powerpoint/2010/main" val="38428623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438659" y="1442435"/>
            <a:ext cx="8487178" cy="5337414"/>
          </a:xfrm>
          <a:prstGeom prst="rect">
            <a:avLst/>
          </a:prstGeom>
          <a:noFill/>
        </p:spPr>
        <p:txBody>
          <a:bodyPr wrap="square" rtlCol="0">
            <a:spAutoFit/>
          </a:bodyPr>
          <a:lstStyle/>
          <a:p>
            <a:pPr algn="just"/>
            <a:r>
              <a:rPr lang="es-PE" sz="3200" dirty="0"/>
              <a:t>El miembro de la Policía Nacional que acepta o reciba donativo, promesa o cualquier otra ventaja o beneficio, para si o para otro, para realizar  u omitir un acto en violación  de sus obligaciones  derivadas de la función policial o el que las acepta a consecuencia de haber faltado a ellas, será reprimido con pena privativa de libertad no menor de cinco ni mayor  de diez años e inhabilitación conforme a los incisos 1,2 y 8 del artículo 36.</a:t>
            </a:r>
          </a:p>
          <a:p>
            <a:pPr algn="just"/>
            <a:endParaRPr lang="es-PE" sz="2000" dirty="0"/>
          </a:p>
        </p:txBody>
      </p:sp>
      <p:sp>
        <p:nvSpPr>
          <p:cNvPr id="2" name="Elipse 1"/>
          <p:cNvSpPr/>
          <p:nvPr/>
        </p:nvSpPr>
        <p:spPr>
          <a:xfrm>
            <a:off x="695459" y="3129566"/>
            <a:ext cx="1906073" cy="148107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a:t>Descripción del Tipo Penal</a:t>
            </a:r>
          </a:p>
        </p:txBody>
      </p:sp>
      <p:sp>
        <p:nvSpPr>
          <p:cNvPr id="3" name="Abrir llave 2"/>
          <p:cNvSpPr/>
          <p:nvPr/>
        </p:nvSpPr>
        <p:spPr>
          <a:xfrm>
            <a:off x="3078051" y="1442435"/>
            <a:ext cx="360608" cy="50098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1405074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1790163"/>
            <a:ext cx="6246253" cy="923330"/>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TIPICIDAD OBJETIVA </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cxnSp>
        <p:nvCxnSpPr>
          <p:cNvPr id="6" name="Conector angular 5"/>
          <p:cNvCxnSpPr/>
          <p:nvPr/>
        </p:nvCxnSpPr>
        <p:spPr>
          <a:xfrm>
            <a:off x="2511380" y="2713493"/>
            <a:ext cx="2073499" cy="8153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5177307" y="3121152"/>
            <a:ext cx="2137893" cy="8628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dirty="0"/>
              <a:t>ACEPTAR </a:t>
            </a:r>
          </a:p>
        </p:txBody>
      </p:sp>
      <p:sp>
        <p:nvSpPr>
          <p:cNvPr id="8" name="Rectángulo redondeado 7"/>
          <p:cNvSpPr/>
          <p:nvPr/>
        </p:nvSpPr>
        <p:spPr>
          <a:xfrm>
            <a:off x="5177307" y="4711522"/>
            <a:ext cx="2137893" cy="8628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PE" dirty="0"/>
              <a:t>RECIBIR</a:t>
            </a:r>
          </a:p>
        </p:txBody>
      </p:sp>
      <p:sp>
        <p:nvSpPr>
          <p:cNvPr id="9" name="Cerrar llave 8"/>
          <p:cNvSpPr/>
          <p:nvPr/>
        </p:nvSpPr>
        <p:spPr>
          <a:xfrm>
            <a:off x="7508383" y="3552594"/>
            <a:ext cx="334851" cy="15903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0" name="Rectángulo redondeado 9"/>
          <p:cNvSpPr/>
          <p:nvPr/>
        </p:nvSpPr>
        <p:spPr>
          <a:xfrm>
            <a:off x="8358389" y="3552594"/>
            <a:ext cx="3052293" cy="14959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PE" dirty="0"/>
              <a:t>donativo, promesa o cualquier otra ventaja o beneficio,</a:t>
            </a:r>
          </a:p>
        </p:txBody>
      </p:sp>
    </p:spTree>
    <p:extLst>
      <p:ext uri="{BB962C8B-B14F-4D97-AF65-F5344CB8AC3E}">
        <p14:creationId xmlns:p14="http://schemas.microsoft.com/office/powerpoint/2010/main" val="21788093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4584880" y="2730321"/>
            <a:ext cx="5962918" cy="17128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E"/>
          </a:p>
        </p:txBody>
      </p:sp>
      <p:sp>
        <p:nvSpPr>
          <p:cNvPr id="4" name="Rectángulo 3"/>
          <p:cNvSpPr/>
          <p:nvPr/>
        </p:nvSpPr>
        <p:spPr>
          <a:xfrm>
            <a:off x="4765183" y="2730320"/>
            <a:ext cx="5679583" cy="1569660"/>
          </a:xfrm>
          <a:prstGeom prst="rect">
            <a:avLst/>
          </a:prstGeom>
        </p:spPr>
        <p:txBody>
          <a:bodyPr wrap="square">
            <a:spAutoFit/>
          </a:bodyPr>
          <a:lstStyle/>
          <a:p>
            <a:pPr algn="just"/>
            <a:r>
              <a:rPr lang="es-PE" sz="2400" dirty="0"/>
              <a:t>Para realizar  u omitir un acto en violación  de sus obligaciones  derivadas de la función policial o el que las acepta a consecuencia de haber faltado a ellas</a:t>
            </a:r>
          </a:p>
        </p:txBody>
      </p:sp>
      <p:sp>
        <p:nvSpPr>
          <p:cNvPr id="5" name="Elipse 4"/>
          <p:cNvSpPr/>
          <p:nvPr/>
        </p:nvSpPr>
        <p:spPr>
          <a:xfrm>
            <a:off x="1487510" y="2909062"/>
            <a:ext cx="1983346" cy="139091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PE" dirty="0"/>
              <a:t>RESULTADO</a:t>
            </a:r>
          </a:p>
        </p:txBody>
      </p:sp>
      <p:sp>
        <p:nvSpPr>
          <p:cNvPr id="6" name="Flecha derecha 5"/>
          <p:cNvSpPr/>
          <p:nvPr/>
        </p:nvSpPr>
        <p:spPr>
          <a:xfrm>
            <a:off x="3657600" y="3348507"/>
            <a:ext cx="553791" cy="48939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40436" y="5309047"/>
            <a:ext cx="1451564" cy="1548953"/>
          </a:xfrm>
          <a:prstGeom prst="rect">
            <a:avLst/>
          </a:prstGeom>
        </p:spPr>
      </p:pic>
    </p:spTree>
    <p:extLst>
      <p:ext uri="{BB962C8B-B14F-4D97-AF65-F5344CB8AC3E}">
        <p14:creationId xmlns:p14="http://schemas.microsoft.com/office/powerpoint/2010/main" val="87890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6205" y="1449337"/>
            <a:ext cx="6549390" cy="648335"/>
          </a:xfrm>
          <a:prstGeom prst="rect">
            <a:avLst/>
          </a:prstGeom>
          <a:ln w="25400">
            <a:solidFill>
              <a:srgbClr val="385D89"/>
            </a:solidFill>
          </a:ln>
        </p:spPr>
        <p:txBody>
          <a:bodyPr vert="horz" wrap="square" lIns="0" tIns="0" rIns="0" bIns="0" rtlCol="0">
            <a:spAutoFit/>
          </a:bodyPr>
          <a:lstStyle/>
          <a:p>
            <a:pPr marL="149225">
              <a:lnSpc>
                <a:spcPts val="2490"/>
              </a:lnSpc>
            </a:pPr>
            <a:r>
              <a:rPr sz="2200" b="1" spc="-5" dirty="0">
                <a:latin typeface="Arial"/>
                <a:cs typeface="Arial"/>
              </a:rPr>
              <a:t>5. </a:t>
            </a:r>
            <a:r>
              <a:rPr sz="2200" b="1" spc="-10" dirty="0">
                <a:latin typeface="Arial"/>
                <a:cs typeface="Arial"/>
              </a:rPr>
              <a:t>EFECTOS</a:t>
            </a:r>
            <a:r>
              <a:rPr sz="2200" b="1" spc="5" dirty="0">
                <a:latin typeface="Arial"/>
                <a:cs typeface="Arial"/>
              </a:rPr>
              <a:t> </a:t>
            </a:r>
            <a:r>
              <a:rPr sz="2200" b="1" spc="-5" dirty="0">
                <a:latin typeface="Arial"/>
                <a:cs typeface="Arial"/>
              </a:rPr>
              <a:t>JURÍDICOS</a:t>
            </a:r>
            <a:r>
              <a:rPr sz="2200" b="1" spc="-35" dirty="0">
                <a:latin typeface="Arial"/>
                <a:cs typeface="Arial"/>
              </a:rPr>
              <a:t> </a:t>
            </a:r>
            <a:r>
              <a:rPr sz="2200" b="1" spc="-5" dirty="0">
                <a:latin typeface="Arial"/>
                <a:cs typeface="Arial"/>
              </a:rPr>
              <a:t>Y</a:t>
            </a:r>
            <a:r>
              <a:rPr sz="2200" b="1" spc="-130" dirty="0">
                <a:latin typeface="Arial"/>
                <a:cs typeface="Arial"/>
              </a:rPr>
              <a:t> </a:t>
            </a:r>
            <a:r>
              <a:rPr sz="2200" b="1" spc="-5" dirty="0">
                <a:latin typeface="Arial"/>
                <a:cs typeface="Arial"/>
              </a:rPr>
              <a:t>ALCANCES</a:t>
            </a:r>
            <a:r>
              <a:rPr sz="2200" b="1" spc="10" dirty="0">
                <a:latin typeface="Arial"/>
                <a:cs typeface="Arial"/>
              </a:rPr>
              <a:t> </a:t>
            </a:r>
            <a:r>
              <a:rPr sz="2200" b="1" spc="-5" dirty="0">
                <a:latin typeface="Arial"/>
                <a:cs typeface="Arial"/>
              </a:rPr>
              <a:t>DE</a:t>
            </a:r>
            <a:r>
              <a:rPr sz="2200" b="1" spc="-10" dirty="0">
                <a:latin typeface="Arial"/>
                <a:cs typeface="Arial"/>
              </a:rPr>
              <a:t> </a:t>
            </a:r>
            <a:r>
              <a:rPr sz="2200" b="1" spc="-5" dirty="0">
                <a:latin typeface="Arial"/>
                <a:cs typeface="Arial"/>
              </a:rPr>
              <a:t>LA</a:t>
            </a:r>
            <a:endParaRPr sz="2200">
              <a:latin typeface="Arial"/>
              <a:cs typeface="Arial"/>
            </a:endParaRPr>
          </a:p>
          <a:p>
            <a:pPr marL="149225">
              <a:lnSpc>
                <a:spcPts val="2615"/>
              </a:lnSpc>
            </a:pPr>
            <a:r>
              <a:rPr sz="2200" b="1" spc="-5" dirty="0">
                <a:latin typeface="Arial"/>
                <a:cs typeface="Arial"/>
              </a:rPr>
              <a:t>ADOPCIÓN</a:t>
            </a:r>
            <a:r>
              <a:rPr sz="2200" b="1" spc="10" dirty="0">
                <a:latin typeface="Arial"/>
                <a:cs typeface="Arial"/>
              </a:rPr>
              <a:t> </a:t>
            </a:r>
            <a:r>
              <a:rPr sz="2200" b="1" spc="-5" dirty="0">
                <a:latin typeface="Arial"/>
                <a:cs typeface="Arial"/>
              </a:rPr>
              <a:t>DEL</a:t>
            </a:r>
            <a:r>
              <a:rPr sz="2200" b="1" spc="-55" dirty="0">
                <a:latin typeface="Arial"/>
                <a:cs typeface="Arial"/>
              </a:rPr>
              <a:t> </a:t>
            </a:r>
            <a:r>
              <a:rPr sz="2200" b="1" spc="-5" dirty="0">
                <a:latin typeface="Arial"/>
                <a:cs typeface="Arial"/>
              </a:rPr>
              <a:t>MODELO</a:t>
            </a:r>
            <a:r>
              <a:rPr sz="2200" b="1" spc="20" dirty="0">
                <a:latin typeface="Arial"/>
                <a:cs typeface="Arial"/>
              </a:rPr>
              <a:t> </a:t>
            </a:r>
            <a:r>
              <a:rPr sz="2200" b="1" spc="-5" dirty="0">
                <a:latin typeface="Arial"/>
                <a:cs typeface="Arial"/>
              </a:rPr>
              <a:t>DE</a:t>
            </a:r>
            <a:r>
              <a:rPr sz="2200" b="1" spc="-20" dirty="0">
                <a:latin typeface="Arial"/>
                <a:cs typeface="Arial"/>
              </a:rPr>
              <a:t> </a:t>
            </a:r>
            <a:r>
              <a:rPr sz="2200" b="1" spc="-5" dirty="0">
                <a:latin typeface="Arial"/>
                <a:cs typeface="Arial"/>
              </a:rPr>
              <a:t>PREVENCIÓN</a:t>
            </a:r>
            <a:endParaRPr sz="22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726743630"/>
              </p:ext>
            </p:extLst>
          </p:nvPr>
        </p:nvGraphicFramePr>
        <p:xfrm>
          <a:off x="468630" y="2459626"/>
          <a:ext cx="10972800" cy="4137757"/>
        </p:xfrm>
        <a:graphic>
          <a:graphicData uri="http://schemas.openxmlformats.org/drawingml/2006/table">
            <a:tbl>
              <a:tblPr firstRow="1" bandRow="1">
                <a:tableStyleId>{2D5ABB26-0587-4C30-8999-92F81FD0307C}</a:tableStyleId>
              </a:tblPr>
              <a:tblGrid>
                <a:gridCol w="10972800">
                  <a:extLst>
                    <a:ext uri="{9D8B030D-6E8A-4147-A177-3AD203B41FA5}">
                      <a16:colId xmlns:a16="http://schemas.microsoft.com/office/drawing/2014/main" val="20000"/>
                    </a:ext>
                  </a:extLst>
                </a:gridCol>
              </a:tblGrid>
              <a:tr h="580864">
                <a:tc>
                  <a:txBody>
                    <a:bodyPr/>
                    <a:lstStyle/>
                    <a:p>
                      <a:pPr marL="3004185" marR="2995930" indent="438784">
                        <a:lnSpc>
                          <a:spcPct val="100000"/>
                        </a:lnSpc>
                        <a:spcBef>
                          <a:spcPts val="305"/>
                        </a:spcBef>
                      </a:pPr>
                      <a:r>
                        <a:rPr sz="2000" b="1" dirty="0">
                          <a:solidFill>
                            <a:srgbClr val="FFFFFF"/>
                          </a:solidFill>
                          <a:latin typeface="Arial"/>
                          <a:cs typeface="Arial"/>
                        </a:rPr>
                        <a:t>CHILE </a:t>
                      </a:r>
                      <a:r>
                        <a:rPr sz="2000" b="1" spc="5" dirty="0">
                          <a:solidFill>
                            <a:srgbClr val="FFFFFF"/>
                          </a:solidFill>
                          <a:latin typeface="Arial"/>
                          <a:cs typeface="Arial"/>
                        </a:rPr>
                        <a:t> </a:t>
                      </a:r>
                      <a:r>
                        <a:rPr sz="2000" b="1" dirty="0">
                          <a:solidFill>
                            <a:srgbClr val="FFFFFF"/>
                          </a:solidFill>
                          <a:latin typeface="Arial"/>
                          <a:cs typeface="Arial"/>
                        </a:rPr>
                        <a:t>Ley</a:t>
                      </a:r>
                      <a:r>
                        <a:rPr sz="2000" b="1" spc="-55" dirty="0">
                          <a:solidFill>
                            <a:srgbClr val="FFFFFF"/>
                          </a:solidFill>
                          <a:latin typeface="Arial"/>
                          <a:cs typeface="Arial"/>
                        </a:rPr>
                        <a:t> </a:t>
                      </a:r>
                      <a:r>
                        <a:rPr sz="2000" b="1" dirty="0">
                          <a:solidFill>
                            <a:srgbClr val="FFFFFF"/>
                          </a:solidFill>
                          <a:latin typeface="Arial"/>
                          <a:cs typeface="Arial"/>
                        </a:rPr>
                        <a:t>N°</a:t>
                      </a:r>
                      <a:r>
                        <a:rPr sz="2000" b="1" spc="-40" dirty="0">
                          <a:solidFill>
                            <a:srgbClr val="FFFFFF"/>
                          </a:solidFill>
                          <a:latin typeface="Arial"/>
                          <a:cs typeface="Arial"/>
                        </a:rPr>
                        <a:t> </a:t>
                      </a:r>
                      <a:r>
                        <a:rPr sz="2000" b="1" dirty="0">
                          <a:solidFill>
                            <a:srgbClr val="FFFFFF"/>
                          </a:solidFill>
                          <a:latin typeface="Arial"/>
                          <a:cs typeface="Arial"/>
                        </a:rPr>
                        <a:t>20.393</a:t>
                      </a:r>
                      <a:endParaRPr sz="20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28314">
                <a:tc>
                  <a:txBody>
                    <a:bodyPr/>
                    <a:lstStyle/>
                    <a:p>
                      <a:pPr algn="ctr">
                        <a:lnSpc>
                          <a:spcPct val="100000"/>
                        </a:lnSpc>
                        <a:spcBef>
                          <a:spcPts val="305"/>
                        </a:spcBef>
                      </a:pPr>
                      <a:r>
                        <a:rPr sz="2000" b="1" dirty="0">
                          <a:latin typeface="Arial"/>
                          <a:cs typeface="Arial"/>
                        </a:rPr>
                        <a:t>Artículo</a:t>
                      </a:r>
                      <a:r>
                        <a:rPr sz="2000" b="1" spc="-70" dirty="0">
                          <a:latin typeface="Arial"/>
                          <a:cs typeface="Arial"/>
                        </a:rPr>
                        <a:t> </a:t>
                      </a:r>
                      <a:r>
                        <a:rPr sz="2000" b="1" dirty="0">
                          <a:latin typeface="Arial"/>
                          <a:cs typeface="Arial"/>
                        </a:rPr>
                        <a:t>3°</a:t>
                      </a:r>
                      <a:endParaRPr sz="2000" dirty="0">
                        <a:latin typeface="Arial"/>
                        <a:cs typeface="Arial"/>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1132476">
                <a:tc>
                  <a:txBody>
                    <a:bodyPr/>
                    <a:lstStyle/>
                    <a:p>
                      <a:pPr marL="91440">
                        <a:lnSpc>
                          <a:spcPct val="100000"/>
                        </a:lnSpc>
                        <a:spcBef>
                          <a:spcPts val="310"/>
                        </a:spcBef>
                      </a:pPr>
                      <a:r>
                        <a:rPr sz="2000" dirty="0">
                          <a:latin typeface="Arial MT"/>
                          <a:cs typeface="Arial MT"/>
                        </a:rPr>
                        <a:t>“Las</a:t>
                      </a:r>
                      <a:r>
                        <a:rPr sz="2000" spc="-15" dirty="0">
                          <a:latin typeface="Arial MT"/>
                          <a:cs typeface="Arial MT"/>
                        </a:rPr>
                        <a:t> </a:t>
                      </a:r>
                      <a:r>
                        <a:rPr sz="2000" dirty="0">
                          <a:latin typeface="Arial MT"/>
                          <a:cs typeface="Arial MT"/>
                        </a:rPr>
                        <a:t>personas</a:t>
                      </a:r>
                      <a:r>
                        <a:rPr sz="2000" spc="-45" dirty="0">
                          <a:latin typeface="Arial MT"/>
                          <a:cs typeface="Arial MT"/>
                        </a:rPr>
                        <a:t> </a:t>
                      </a:r>
                      <a:r>
                        <a:rPr sz="2000" spc="-5" dirty="0">
                          <a:latin typeface="Arial MT"/>
                          <a:cs typeface="Arial MT"/>
                        </a:rPr>
                        <a:t>jurídicas</a:t>
                      </a:r>
                      <a:r>
                        <a:rPr sz="2000" spc="-10" dirty="0">
                          <a:latin typeface="Arial MT"/>
                          <a:cs typeface="Arial MT"/>
                        </a:rPr>
                        <a:t> </a:t>
                      </a:r>
                      <a:r>
                        <a:rPr sz="2000" dirty="0">
                          <a:latin typeface="Arial MT"/>
                          <a:cs typeface="Arial MT"/>
                        </a:rPr>
                        <a:t>son</a:t>
                      </a:r>
                      <a:r>
                        <a:rPr sz="2000" spc="-20" dirty="0">
                          <a:latin typeface="Arial MT"/>
                          <a:cs typeface="Arial MT"/>
                        </a:rPr>
                        <a:t> </a:t>
                      </a:r>
                      <a:r>
                        <a:rPr sz="2000" spc="-5" dirty="0">
                          <a:latin typeface="Arial MT"/>
                          <a:cs typeface="Arial MT"/>
                        </a:rPr>
                        <a:t>responsables</a:t>
                      </a:r>
                      <a:r>
                        <a:rPr sz="2000" spc="-35" dirty="0">
                          <a:latin typeface="Arial MT"/>
                          <a:cs typeface="Arial MT"/>
                        </a:rPr>
                        <a:t> </a:t>
                      </a:r>
                      <a:r>
                        <a:rPr sz="2000" dirty="0">
                          <a:latin typeface="Arial MT"/>
                          <a:cs typeface="Arial MT"/>
                        </a:rPr>
                        <a:t>(…)</a:t>
                      </a:r>
                      <a:r>
                        <a:rPr sz="2000" spc="-20" dirty="0">
                          <a:latin typeface="Arial MT"/>
                          <a:cs typeface="Arial MT"/>
                        </a:rPr>
                        <a:t> </a:t>
                      </a:r>
                      <a:r>
                        <a:rPr sz="2000" dirty="0">
                          <a:latin typeface="Arial MT"/>
                          <a:cs typeface="Arial MT"/>
                        </a:rPr>
                        <a:t>siempre</a:t>
                      </a:r>
                      <a:r>
                        <a:rPr sz="2000" spc="-30" dirty="0">
                          <a:latin typeface="Arial MT"/>
                          <a:cs typeface="Arial MT"/>
                        </a:rPr>
                        <a:t> </a:t>
                      </a:r>
                      <a:r>
                        <a:rPr sz="2000" dirty="0">
                          <a:latin typeface="Arial MT"/>
                          <a:cs typeface="Arial MT"/>
                        </a:rPr>
                        <a:t>que</a:t>
                      </a:r>
                      <a:r>
                        <a:rPr sz="2000" spc="-10" dirty="0">
                          <a:latin typeface="Arial MT"/>
                          <a:cs typeface="Arial MT"/>
                        </a:rPr>
                        <a:t> </a:t>
                      </a:r>
                      <a:r>
                        <a:rPr sz="2000" spc="-5" dirty="0">
                          <a:latin typeface="Arial MT"/>
                          <a:cs typeface="Arial MT"/>
                        </a:rPr>
                        <a:t>la</a:t>
                      </a:r>
                      <a:endParaRPr sz="2000">
                        <a:latin typeface="Arial MT"/>
                        <a:cs typeface="Arial MT"/>
                      </a:endParaRPr>
                    </a:p>
                    <a:p>
                      <a:pPr marL="91440">
                        <a:lnSpc>
                          <a:spcPct val="100000"/>
                        </a:lnSpc>
                      </a:pPr>
                      <a:r>
                        <a:rPr sz="2000" dirty="0">
                          <a:latin typeface="Arial MT"/>
                          <a:cs typeface="Arial MT"/>
                        </a:rPr>
                        <a:t>comisión</a:t>
                      </a:r>
                      <a:r>
                        <a:rPr sz="2000" spc="-30" dirty="0">
                          <a:latin typeface="Arial MT"/>
                          <a:cs typeface="Arial MT"/>
                        </a:rPr>
                        <a:t> </a:t>
                      </a:r>
                      <a:r>
                        <a:rPr sz="2000" dirty="0">
                          <a:latin typeface="Arial MT"/>
                          <a:cs typeface="Arial MT"/>
                        </a:rPr>
                        <a:t>del</a:t>
                      </a:r>
                      <a:r>
                        <a:rPr sz="2000" spc="-5" dirty="0">
                          <a:latin typeface="Arial MT"/>
                          <a:cs typeface="Arial MT"/>
                        </a:rPr>
                        <a:t> </a:t>
                      </a:r>
                      <a:r>
                        <a:rPr sz="2000" dirty="0">
                          <a:latin typeface="Arial MT"/>
                          <a:cs typeface="Arial MT"/>
                        </a:rPr>
                        <a:t>delito</a:t>
                      </a:r>
                      <a:r>
                        <a:rPr sz="2000" spc="-15" dirty="0">
                          <a:latin typeface="Arial MT"/>
                          <a:cs typeface="Arial MT"/>
                        </a:rPr>
                        <a:t> </a:t>
                      </a:r>
                      <a:r>
                        <a:rPr sz="2000" dirty="0">
                          <a:latin typeface="Arial MT"/>
                          <a:cs typeface="Arial MT"/>
                        </a:rPr>
                        <a:t>fuere</a:t>
                      </a:r>
                      <a:r>
                        <a:rPr sz="2000" spc="-30" dirty="0">
                          <a:latin typeface="Arial MT"/>
                          <a:cs typeface="Arial MT"/>
                        </a:rPr>
                        <a:t> </a:t>
                      </a:r>
                      <a:r>
                        <a:rPr sz="2000" dirty="0">
                          <a:latin typeface="Arial MT"/>
                          <a:cs typeface="Arial MT"/>
                        </a:rPr>
                        <a:t>consecuencia</a:t>
                      </a:r>
                      <a:r>
                        <a:rPr sz="2000" spc="-50" dirty="0">
                          <a:latin typeface="Arial MT"/>
                          <a:cs typeface="Arial MT"/>
                        </a:rPr>
                        <a:t> </a:t>
                      </a:r>
                      <a:r>
                        <a:rPr sz="2000" dirty="0">
                          <a:latin typeface="Arial MT"/>
                          <a:cs typeface="Arial MT"/>
                        </a:rPr>
                        <a:t>del</a:t>
                      </a:r>
                      <a:endParaRPr sz="2000">
                        <a:latin typeface="Arial MT"/>
                        <a:cs typeface="Arial MT"/>
                      </a:endParaRPr>
                    </a:p>
                    <a:p>
                      <a:pPr marL="91440" marR="361315">
                        <a:lnSpc>
                          <a:spcPct val="100000"/>
                        </a:lnSpc>
                      </a:pPr>
                      <a:r>
                        <a:rPr sz="2000" dirty="0">
                          <a:latin typeface="Arial MT"/>
                          <a:cs typeface="Arial MT"/>
                        </a:rPr>
                        <a:t>incumplimiento,</a:t>
                      </a:r>
                      <a:r>
                        <a:rPr sz="2000" spc="-35" dirty="0">
                          <a:latin typeface="Arial MT"/>
                          <a:cs typeface="Arial MT"/>
                        </a:rPr>
                        <a:t> </a:t>
                      </a:r>
                      <a:r>
                        <a:rPr sz="2000" dirty="0">
                          <a:latin typeface="Arial MT"/>
                          <a:cs typeface="Arial MT"/>
                        </a:rPr>
                        <a:t>por</a:t>
                      </a:r>
                      <a:r>
                        <a:rPr sz="2000" spc="-15" dirty="0">
                          <a:latin typeface="Arial MT"/>
                          <a:cs typeface="Arial MT"/>
                        </a:rPr>
                        <a:t> </a:t>
                      </a:r>
                      <a:r>
                        <a:rPr sz="2000" dirty="0">
                          <a:latin typeface="Arial MT"/>
                          <a:cs typeface="Arial MT"/>
                        </a:rPr>
                        <a:t>parte</a:t>
                      </a:r>
                      <a:r>
                        <a:rPr sz="2000" spc="-35" dirty="0">
                          <a:latin typeface="Arial MT"/>
                          <a:cs typeface="Arial MT"/>
                        </a:rPr>
                        <a:t> </a:t>
                      </a:r>
                      <a:r>
                        <a:rPr sz="2000" dirty="0">
                          <a:latin typeface="Arial MT"/>
                          <a:cs typeface="Arial MT"/>
                        </a:rPr>
                        <a:t>de</a:t>
                      </a:r>
                      <a:r>
                        <a:rPr sz="2000" spc="-10" dirty="0">
                          <a:latin typeface="Arial MT"/>
                          <a:cs typeface="Arial MT"/>
                        </a:rPr>
                        <a:t> </a:t>
                      </a:r>
                      <a:r>
                        <a:rPr sz="2000" dirty="0">
                          <a:latin typeface="Arial MT"/>
                          <a:cs typeface="Arial MT"/>
                        </a:rPr>
                        <a:t>ésta,</a:t>
                      </a:r>
                      <a:r>
                        <a:rPr sz="2000" spc="-40" dirty="0">
                          <a:latin typeface="Arial MT"/>
                          <a:cs typeface="Arial MT"/>
                        </a:rPr>
                        <a:t> </a:t>
                      </a:r>
                      <a:r>
                        <a:rPr sz="2000" dirty="0">
                          <a:latin typeface="Arial MT"/>
                          <a:cs typeface="Arial MT"/>
                        </a:rPr>
                        <a:t>de</a:t>
                      </a:r>
                      <a:r>
                        <a:rPr sz="2000" spc="-15" dirty="0">
                          <a:latin typeface="Arial MT"/>
                          <a:cs typeface="Arial MT"/>
                        </a:rPr>
                        <a:t> </a:t>
                      </a:r>
                      <a:r>
                        <a:rPr sz="2000" dirty="0">
                          <a:latin typeface="Arial MT"/>
                          <a:cs typeface="Arial MT"/>
                        </a:rPr>
                        <a:t>los</a:t>
                      </a:r>
                      <a:r>
                        <a:rPr sz="2000" spc="10" dirty="0">
                          <a:latin typeface="Arial MT"/>
                          <a:cs typeface="Arial MT"/>
                        </a:rPr>
                        <a:t> </a:t>
                      </a:r>
                      <a:r>
                        <a:rPr sz="2000" dirty="0">
                          <a:latin typeface="Arial MT"/>
                          <a:cs typeface="Arial MT"/>
                        </a:rPr>
                        <a:t>deberes</a:t>
                      </a:r>
                      <a:r>
                        <a:rPr sz="2000" spc="-35" dirty="0">
                          <a:latin typeface="Arial MT"/>
                          <a:cs typeface="Arial MT"/>
                        </a:rPr>
                        <a:t> </a:t>
                      </a:r>
                      <a:r>
                        <a:rPr sz="2000" dirty="0">
                          <a:latin typeface="Arial MT"/>
                          <a:cs typeface="Arial MT"/>
                        </a:rPr>
                        <a:t>de</a:t>
                      </a:r>
                      <a:r>
                        <a:rPr sz="2000" spc="-15" dirty="0">
                          <a:latin typeface="Arial MT"/>
                          <a:cs typeface="Arial MT"/>
                        </a:rPr>
                        <a:t> </a:t>
                      </a:r>
                      <a:r>
                        <a:rPr sz="2000" dirty="0">
                          <a:latin typeface="Arial MT"/>
                          <a:cs typeface="Arial MT"/>
                        </a:rPr>
                        <a:t>dirección</a:t>
                      </a:r>
                      <a:r>
                        <a:rPr sz="2000" spc="-35" dirty="0">
                          <a:latin typeface="Arial MT"/>
                          <a:cs typeface="Arial MT"/>
                        </a:rPr>
                        <a:t> </a:t>
                      </a:r>
                      <a:r>
                        <a:rPr sz="2000" dirty="0">
                          <a:latin typeface="Arial MT"/>
                          <a:cs typeface="Arial MT"/>
                        </a:rPr>
                        <a:t>y </a:t>
                      </a:r>
                      <a:r>
                        <a:rPr sz="2000" spc="-540" dirty="0">
                          <a:latin typeface="Arial MT"/>
                          <a:cs typeface="Arial MT"/>
                        </a:rPr>
                        <a:t> </a:t>
                      </a:r>
                      <a:r>
                        <a:rPr sz="2000" dirty="0">
                          <a:latin typeface="Arial MT"/>
                          <a:cs typeface="Arial MT"/>
                        </a:rPr>
                        <a:t>supervisión”.</a:t>
                      </a:r>
                      <a:endParaRPr sz="2000">
                        <a:latin typeface="Arial MT"/>
                        <a:cs typeface="Arial MT"/>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328314">
                <a:tc>
                  <a:txBody>
                    <a:bodyPr/>
                    <a:lstStyle/>
                    <a:p>
                      <a:pPr algn="ctr">
                        <a:lnSpc>
                          <a:spcPct val="100000"/>
                        </a:lnSpc>
                        <a:spcBef>
                          <a:spcPts val="310"/>
                        </a:spcBef>
                      </a:pPr>
                      <a:r>
                        <a:rPr sz="2000" b="1" dirty="0">
                          <a:latin typeface="Arial"/>
                          <a:cs typeface="Arial"/>
                        </a:rPr>
                        <a:t>Artículo</a:t>
                      </a:r>
                      <a:r>
                        <a:rPr sz="2000" b="1" spc="-70" dirty="0">
                          <a:latin typeface="Arial"/>
                          <a:cs typeface="Arial"/>
                        </a:rPr>
                        <a:t> </a:t>
                      </a:r>
                      <a:r>
                        <a:rPr sz="2000" b="1" dirty="0">
                          <a:latin typeface="Arial"/>
                          <a:cs typeface="Arial"/>
                        </a:rPr>
                        <a:t>4°</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1736712">
                <a:tc>
                  <a:txBody>
                    <a:bodyPr/>
                    <a:lstStyle/>
                    <a:p>
                      <a:pPr marL="91440" marR="198755">
                        <a:lnSpc>
                          <a:spcPct val="100000"/>
                        </a:lnSpc>
                        <a:spcBef>
                          <a:spcPts val="310"/>
                        </a:spcBef>
                      </a:pPr>
                      <a:r>
                        <a:rPr sz="2000" dirty="0">
                          <a:latin typeface="Arial MT"/>
                          <a:cs typeface="Arial MT"/>
                        </a:rPr>
                        <a:t>“Se considerará </a:t>
                      </a:r>
                      <a:r>
                        <a:rPr sz="2000" spc="-5" dirty="0">
                          <a:latin typeface="Arial MT"/>
                          <a:cs typeface="Arial MT"/>
                        </a:rPr>
                        <a:t>que los </a:t>
                      </a:r>
                      <a:r>
                        <a:rPr sz="2000" dirty="0">
                          <a:latin typeface="Arial MT"/>
                          <a:cs typeface="Arial MT"/>
                        </a:rPr>
                        <a:t>deberes </a:t>
                      </a:r>
                      <a:r>
                        <a:rPr sz="2000" spc="-5" dirty="0">
                          <a:latin typeface="Arial MT"/>
                          <a:cs typeface="Arial MT"/>
                        </a:rPr>
                        <a:t>de </a:t>
                      </a:r>
                      <a:r>
                        <a:rPr sz="2000" dirty="0">
                          <a:latin typeface="Arial MT"/>
                          <a:cs typeface="Arial MT"/>
                        </a:rPr>
                        <a:t>dirección y supervisión se </a:t>
                      </a:r>
                      <a:r>
                        <a:rPr sz="2000" spc="5" dirty="0">
                          <a:latin typeface="Arial MT"/>
                          <a:cs typeface="Arial MT"/>
                        </a:rPr>
                        <a:t> </a:t>
                      </a:r>
                      <a:r>
                        <a:rPr sz="2000" dirty="0">
                          <a:latin typeface="Arial MT"/>
                          <a:cs typeface="Arial MT"/>
                        </a:rPr>
                        <a:t>han</a:t>
                      </a:r>
                      <a:r>
                        <a:rPr sz="2000" spc="-15" dirty="0">
                          <a:latin typeface="Arial MT"/>
                          <a:cs typeface="Arial MT"/>
                        </a:rPr>
                        <a:t> </a:t>
                      </a:r>
                      <a:r>
                        <a:rPr sz="2000" dirty="0">
                          <a:latin typeface="Arial MT"/>
                          <a:cs typeface="Arial MT"/>
                        </a:rPr>
                        <a:t>cumplido</a:t>
                      </a:r>
                      <a:r>
                        <a:rPr sz="2000" spc="-15" dirty="0">
                          <a:latin typeface="Arial MT"/>
                          <a:cs typeface="Arial MT"/>
                        </a:rPr>
                        <a:t> </a:t>
                      </a:r>
                      <a:r>
                        <a:rPr sz="2000" dirty="0">
                          <a:latin typeface="Arial MT"/>
                          <a:cs typeface="Arial MT"/>
                        </a:rPr>
                        <a:t>cuando,</a:t>
                      </a:r>
                      <a:r>
                        <a:rPr sz="2000" spc="-40" dirty="0">
                          <a:latin typeface="Arial MT"/>
                          <a:cs typeface="Arial MT"/>
                        </a:rPr>
                        <a:t> </a:t>
                      </a:r>
                      <a:r>
                        <a:rPr sz="2000" dirty="0">
                          <a:latin typeface="Arial MT"/>
                          <a:cs typeface="Arial MT"/>
                        </a:rPr>
                        <a:t>con</a:t>
                      </a:r>
                      <a:r>
                        <a:rPr sz="2000" spc="-15" dirty="0">
                          <a:latin typeface="Arial MT"/>
                          <a:cs typeface="Arial MT"/>
                        </a:rPr>
                        <a:t> </a:t>
                      </a:r>
                      <a:r>
                        <a:rPr sz="2000" dirty="0">
                          <a:latin typeface="Arial MT"/>
                          <a:cs typeface="Arial MT"/>
                        </a:rPr>
                        <a:t>anterioridad</a:t>
                      </a:r>
                      <a:r>
                        <a:rPr sz="2000" spc="-30" dirty="0">
                          <a:latin typeface="Arial MT"/>
                          <a:cs typeface="Arial MT"/>
                        </a:rPr>
                        <a:t> </a:t>
                      </a:r>
                      <a:r>
                        <a:rPr sz="2000" dirty="0">
                          <a:latin typeface="Arial MT"/>
                          <a:cs typeface="Arial MT"/>
                        </a:rPr>
                        <a:t>a</a:t>
                      </a:r>
                      <a:r>
                        <a:rPr sz="2000" spc="-15" dirty="0">
                          <a:latin typeface="Arial MT"/>
                          <a:cs typeface="Arial MT"/>
                        </a:rPr>
                        <a:t> </a:t>
                      </a:r>
                      <a:r>
                        <a:rPr sz="2000" dirty="0">
                          <a:latin typeface="Arial MT"/>
                          <a:cs typeface="Arial MT"/>
                        </a:rPr>
                        <a:t>la</a:t>
                      </a:r>
                      <a:r>
                        <a:rPr sz="2000" spc="5" dirty="0">
                          <a:latin typeface="Arial MT"/>
                          <a:cs typeface="Arial MT"/>
                        </a:rPr>
                        <a:t> </a:t>
                      </a:r>
                      <a:r>
                        <a:rPr sz="2000" dirty="0">
                          <a:latin typeface="Arial MT"/>
                          <a:cs typeface="Arial MT"/>
                        </a:rPr>
                        <a:t>comisión</a:t>
                      </a:r>
                      <a:r>
                        <a:rPr sz="2000" spc="-25" dirty="0">
                          <a:latin typeface="Arial MT"/>
                          <a:cs typeface="Arial MT"/>
                        </a:rPr>
                        <a:t> </a:t>
                      </a:r>
                      <a:r>
                        <a:rPr sz="2000" dirty="0">
                          <a:latin typeface="Arial MT"/>
                          <a:cs typeface="Arial MT"/>
                        </a:rPr>
                        <a:t>del</a:t>
                      </a:r>
                      <a:r>
                        <a:rPr sz="2000" spc="5" dirty="0">
                          <a:latin typeface="Arial MT"/>
                          <a:cs typeface="Arial MT"/>
                        </a:rPr>
                        <a:t> </a:t>
                      </a:r>
                      <a:r>
                        <a:rPr sz="2000" dirty="0">
                          <a:latin typeface="Arial MT"/>
                          <a:cs typeface="Arial MT"/>
                        </a:rPr>
                        <a:t>delito,</a:t>
                      </a:r>
                      <a:r>
                        <a:rPr sz="2000" spc="-10" dirty="0">
                          <a:latin typeface="Arial MT"/>
                          <a:cs typeface="Arial MT"/>
                        </a:rPr>
                        <a:t> </a:t>
                      </a:r>
                      <a:r>
                        <a:rPr sz="2000" dirty="0">
                          <a:latin typeface="Arial MT"/>
                          <a:cs typeface="Arial MT"/>
                        </a:rPr>
                        <a:t>la </a:t>
                      </a:r>
                      <a:r>
                        <a:rPr sz="2000" spc="-540" dirty="0">
                          <a:latin typeface="Arial MT"/>
                          <a:cs typeface="Arial MT"/>
                        </a:rPr>
                        <a:t> </a:t>
                      </a:r>
                      <a:r>
                        <a:rPr sz="2000" dirty="0">
                          <a:latin typeface="Arial MT"/>
                          <a:cs typeface="Arial MT"/>
                        </a:rPr>
                        <a:t>persona jurídica hubiere adoptado e implementado modelos de </a:t>
                      </a:r>
                      <a:r>
                        <a:rPr sz="2000" spc="5" dirty="0">
                          <a:latin typeface="Arial MT"/>
                          <a:cs typeface="Arial MT"/>
                        </a:rPr>
                        <a:t> </a:t>
                      </a:r>
                      <a:r>
                        <a:rPr sz="2000" dirty="0">
                          <a:latin typeface="Arial MT"/>
                          <a:cs typeface="Arial MT"/>
                        </a:rPr>
                        <a:t>organización, administración y supervisión para prevenir delitos </a:t>
                      </a:r>
                      <a:r>
                        <a:rPr sz="2000" spc="5" dirty="0">
                          <a:latin typeface="Arial MT"/>
                          <a:cs typeface="Arial MT"/>
                        </a:rPr>
                        <a:t> </a:t>
                      </a:r>
                      <a:r>
                        <a:rPr sz="2000" dirty="0">
                          <a:latin typeface="Arial MT"/>
                          <a:cs typeface="Arial MT"/>
                        </a:rPr>
                        <a:t>como el cometido, conforme a lo dispuesto en el artículo </a:t>
                      </a:r>
                      <a:r>
                        <a:rPr sz="2000" spc="5" dirty="0">
                          <a:latin typeface="Arial MT"/>
                          <a:cs typeface="Arial MT"/>
                        </a:rPr>
                        <a:t> </a:t>
                      </a:r>
                      <a:r>
                        <a:rPr sz="2000" spc="-5" dirty="0">
                          <a:latin typeface="Arial MT"/>
                          <a:cs typeface="Arial MT"/>
                        </a:rPr>
                        <a:t>siguiente.”</a:t>
                      </a:r>
                      <a:endParaRPr sz="2000" dirty="0">
                        <a:latin typeface="Arial MT"/>
                        <a:cs typeface="Arial MT"/>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21994" y="1790163"/>
            <a:ext cx="7637172" cy="4770537"/>
          </a:xfrm>
          <a:prstGeom prst="rect">
            <a:avLst/>
          </a:prstGeom>
        </p:spPr>
        <p:txBody>
          <a:bodyPr wrap="square">
            <a:spAutoFit/>
          </a:bodyPr>
          <a:lstStyle/>
          <a:p>
            <a:pPr algn="just"/>
            <a:r>
              <a:rPr lang="es-PE" sz="2800" dirty="0"/>
              <a:t>El Miembro de la </a:t>
            </a:r>
            <a:r>
              <a:rPr lang="es-PE" sz="2800" dirty="0" err="1"/>
              <a:t>Policia</a:t>
            </a:r>
            <a:r>
              <a:rPr lang="es-PE" sz="2800" dirty="0"/>
              <a:t> Nacional del Perú que solicita, directa o indirectamente, donativo, promesa o cualquier otra ventaja o beneficio, para realizar o omitir un acto en violación de sus obligaciones derivadas de la función policial o a consecuencia de haber faltado a ellas , será reprimido con pena privativa de libertad no menor de seis ni mayor de diez años e inhabilitación conforme a os incisos 1,2 y 8 del artículo 36 del Código Penal.</a:t>
            </a:r>
          </a:p>
          <a:p>
            <a:pPr algn="just"/>
            <a:endParaRPr lang="es-PE" sz="2400" dirty="0"/>
          </a:p>
        </p:txBody>
      </p:sp>
      <p:sp>
        <p:nvSpPr>
          <p:cNvPr id="5" name="Elipse 4"/>
          <p:cNvSpPr/>
          <p:nvPr/>
        </p:nvSpPr>
        <p:spPr>
          <a:xfrm>
            <a:off x="965916" y="3264793"/>
            <a:ext cx="1906073" cy="148107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a:t>Descripción del Tipo Penal</a:t>
            </a:r>
          </a:p>
        </p:txBody>
      </p:sp>
      <p:sp>
        <p:nvSpPr>
          <p:cNvPr id="6" name="Abrir llave 5"/>
          <p:cNvSpPr/>
          <p:nvPr/>
        </p:nvSpPr>
        <p:spPr>
          <a:xfrm>
            <a:off x="3348507" y="1790163"/>
            <a:ext cx="463639" cy="44303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35097659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1790163"/>
            <a:ext cx="6246253" cy="923330"/>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TIPICIDAD OBJETIVA </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cxnSp>
        <p:nvCxnSpPr>
          <p:cNvPr id="6" name="Conector angular 5"/>
          <p:cNvCxnSpPr/>
          <p:nvPr/>
        </p:nvCxnSpPr>
        <p:spPr>
          <a:xfrm>
            <a:off x="1390918" y="2737276"/>
            <a:ext cx="2073499" cy="8153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5177307" y="3121152"/>
            <a:ext cx="2137893" cy="8628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dirty="0"/>
              <a:t>DIRECTA</a:t>
            </a:r>
          </a:p>
        </p:txBody>
      </p:sp>
      <p:sp>
        <p:nvSpPr>
          <p:cNvPr id="8" name="Rectángulo redondeado 7"/>
          <p:cNvSpPr/>
          <p:nvPr/>
        </p:nvSpPr>
        <p:spPr>
          <a:xfrm>
            <a:off x="5177307" y="4711522"/>
            <a:ext cx="2137893" cy="8628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PE" dirty="0"/>
              <a:t>INDIRECTA</a:t>
            </a:r>
          </a:p>
        </p:txBody>
      </p:sp>
      <p:sp>
        <p:nvSpPr>
          <p:cNvPr id="9" name="Cerrar llave 8"/>
          <p:cNvSpPr/>
          <p:nvPr/>
        </p:nvSpPr>
        <p:spPr>
          <a:xfrm>
            <a:off x="7508383" y="3552594"/>
            <a:ext cx="334851" cy="15903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0" name="Rectángulo redondeado 9"/>
          <p:cNvSpPr/>
          <p:nvPr/>
        </p:nvSpPr>
        <p:spPr>
          <a:xfrm>
            <a:off x="8358389" y="3552594"/>
            <a:ext cx="3052293" cy="14959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PE" dirty="0"/>
              <a:t>donativo, promesa o cualquier otra ventaja o beneficio,</a:t>
            </a:r>
          </a:p>
        </p:txBody>
      </p:sp>
      <p:sp>
        <p:nvSpPr>
          <p:cNvPr id="2" name="Elipse 1"/>
          <p:cNvSpPr/>
          <p:nvPr/>
        </p:nvSpPr>
        <p:spPr>
          <a:xfrm>
            <a:off x="2202287" y="4121239"/>
            <a:ext cx="1680693" cy="1021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Solicita </a:t>
            </a:r>
          </a:p>
        </p:txBody>
      </p:sp>
      <p:sp>
        <p:nvSpPr>
          <p:cNvPr id="3" name="Abrir llave 2"/>
          <p:cNvSpPr/>
          <p:nvPr/>
        </p:nvSpPr>
        <p:spPr>
          <a:xfrm>
            <a:off x="4584879" y="3552594"/>
            <a:ext cx="206062" cy="18178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6470756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4584880" y="2730321"/>
            <a:ext cx="5962918" cy="17128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E"/>
          </a:p>
        </p:txBody>
      </p:sp>
      <p:sp>
        <p:nvSpPr>
          <p:cNvPr id="4" name="Rectángulo 3"/>
          <p:cNvSpPr/>
          <p:nvPr/>
        </p:nvSpPr>
        <p:spPr>
          <a:xfrm>
            <a:off x="4765183" y="2730320"/>
            <a:ext cx="5679583" cy="1569660"/>
          </a:xfrm>
          <a:prstGeom prst="rect">
            <a:avLst/>
          </a:prstGeom>
        </p:spPr>
        <p:txBody>
          <a:bodyPr wrap="square">
            <a:spAutoFit/>
          </a:bodyPr>
          <a:lstStyle/>
          <a:p>
            <a:pPr algn="just"/>
            <a:r>
              <a:rPr lang="es-PE" sz="2400" dirty="0"/>
              <a:t>Para realizar  u omitir un acto en violación  de sus obligaciones  derivadas de la función policial o el que las acepta a consecuencia de haber faltado a ellas</a:t>
            </a:r>
          </a:p>
        </p:txBody>
      </p:sp>
      <p:sp>
        <p:nvSpPr>
          <p:cNvPr id="5" name="Elipse 4"/>
          <p:cNvSpPr/>
          <p:nvPr/>
        </p:nvSpPr>
        <p:spPr>
          <a:xfrm>
            <a:off x="1487510" y="2909062"/>
            <a:ext cx="1983346" cy="139091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PE" dirty="0"/>
              <a:t>RESULTADO</a:t>
            </a:r>
          </a:p>
        </p:txBody>
      </p:sp>
      <p:sp>
        <p:nvSpPr>
          <p:cNvPr id="6" name="Flecha derecha 5"/>
          <p:cNvSpPr/>
          <p:nvPr/>
        </p:nvSpPr>
        <p:spPr>
          <a:xfrm>
            <a:off x="3657600" y="3348507"/>
            <a:ext cx="553791" cy="48939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40436" y="5309047"/>
            <a:ext cx="1451564" cy="1548953"/>
          </a:xfrm>
          <a:prstGeom prst="rect">
            <a:avLst/>
          </a:prstGeom>
        </p:spPr>
      </p:pic>
    </p:spTree>
    <p:extLst>
      <p:ext uri="{BB962C8B-B14F-4D97-AF65-F5344CB8AC3E}">
        <p14:creationId xmlns:p14="http://schemas.microsoft.com/office/powerpoint/2010/main" val="26994375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68968" y="1880316"/>
            <a:ext cx="6581105" cy="3539430"/>
          </a:xfrm>
          <a:prstGeom prst="rect">
            <a:avLst/>
          </a:prstGeom>
        </p:spPr>
        <p:txBody>
          <a:bodyPr wrap="square">
            <a:spAutoFit/>
          </a:bodyPr>
          <a:lstStyle/>
          <a:p>
            <a:pPr algn="just"/>
            <a:r>
              <a:rPr lang="es-PE" sz="2800" dirty="0"/>
              <a:t>El Miembro de la Policía Nacional que condiciona su conducta funcional a la entrega o promesa de donativo o cualquier otra ventaja o beneficio, será reprimido con pena privativa de libertad no </a:t>
            </a:r>
            <a:r>
              <a:rPr lang="es-PE" sz="2800" dirty="0" err="1"/>
              <a:t>mnor</a:t>
            </a:r>
            <a:r>
              <a:rPr lang="es-PE" sz="2800" dirty="0"/>
              <a:t> de ocho ni mayor de doce años e inhabilitación conforme a los incisos  1,2 y 8 artículo 36 del Código Penal.</a:t>
            </a:r>
          </a:p>
        </p:txBody>
      </p:sp>
      <p:sp>
        <p:nvSpPr>
          <p:cNvPr id="3" name="Elipse 2"/>
          <p:cNvSpPr/>
          <p:nvPr/>
        </p:nvSpPr>
        <p:spPr>
          <a:xfrm>
            <a:off x="1764407" y="3123125"/>
            <a:ext cx="1906073" cy="148107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a:t>Descripción del Tipo Penal</a:t>
            </a:r>
          </a:p>
        </p:txBody>
      </p:sp>
      <p:sp>
        <p:nvSpPr>
          <p:cNvPr id="4" name="Abrir llave 3"/>
          <p:cNvSpPr/>
          <p:nvPr/>
        </p:nvSpPr>
        <p:spPr>
          <a:xfrm>
            <a:off x="4082603" y="1880316"/>
            <a:ext cx="386365" cy="363184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36926084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1790163"/>
            <a:ext cx="6246253" cy="923330"/>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TIPICIDAD OBJETIVA </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cxnSp>
        <p:nvCxnSpPr>
          <p:cNvPr id="6" name="Conector angular 5"/>
          <p:cNvCxnSpPr/>
          <p:nvPr/>
        </p:nvCxnSpPr>
        <p:spPr>
          <a:xfrm>
            <a:off x="1390918" y="2737276"/>
            <a:ext cx="2073499" cy="8153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4417453" y="3437672"/>
            <a:ext cx="2137893" cy="8628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dirty="0"/>
              <a:t>CONDICIONAR </a:t>
            </a:r>
          </a:p>
        </p:txBody>
      </p:sp>
      <p:sp>
        <p:nvSpPr>
          <p:cNvPr id="9" name="Cerrar llave 8"/>
          <p:cNvSpPr/>
          <p:nvPr/>
        </p:nvSpPr>
        <p:spPr>
          <a:xfrm>
            <a:off x="7109136" y="3073929"/>
            <a:ext cx="334851" cy="15903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0" name="Rectángulo redondeado 9"/>
          <p:cNvSpPr/>
          <p:nvPr/>
        </p:nvSpPr>
        <p:spPr>
          <a:xfrm>
            <a:off x="7843234" y="3073929"/>
            <a:ext cx="3052293" cy="14959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PE" dirty="0"/>
              <a:t>donativo, promesa o cualquier otra ventaja o beneficio,</a:t>
            </a:r>
          </a:p>
        </p:txBody>
      </p:sp>
    </p:spTree>
    <p:extLst>
      <p:ext uri="{BB962C8B-B14F-4D97-AF65-F5344CB8AC3E}">
        <p14:creationId xmlns:p14="http://schemas.microsoft.com/office/powerpoint/2010/main" val="35610171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4584880" y="2730321"/>
            <a:ext cx="5962918" cy="17128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E"/>
          </a:p>
        </p:txBody>
      </p:sp>
      <p:sp>
        <p:nvSpPr>
          <p:cNvPr id="4" name="Rectángulo 3"/>
          <p:cNvSpPr/>
          <p:nvPr/>
        </p:nvSpPr>
        <p:spPr>
          <a:xfrm>
            <a:off x="4765183" y="2730320"/>
            <a:ext cx="5679583" cy="1569660"/>
          </a:xfrm>
          <a:prstGeom prst="rect">
            <a:avLst/>
          </a:prstGeom>
        </p:spPr>
        <p:txBody>
          <a:bodyPr wrap="square">
            <a:spAutoFit/>
          </a:bodyPr>
          <a:lstStyle/>
          <a:p>
            <a:pPr algn="just"/>
            <a:r>
              <a:rPr lang="es-PE" sz="2400" dirty="0"/>
              <a:t>Para realizar  u omitir un acto en violación  de sus obligaciones  derivadas de la función policial o el que las acepta a consecuencia de haber faltado a ellas</a:t>
            </a:r>
          </a:p>
        </p:txBody>
      </p:sp>
      <p:sp>
        <p:nvSpPr>
          <p:cNvPr id="5" name="Elipse 4"/>
          <p:cNvSpPr/>
          <p:nvPr/>
        </p:nvSpPr>
        <p:spPr>
          <a:xfrm>
            <a:off x="1487510" y="2909062"/>
            <a:ext cx="1983346" cy="139091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PE" dirty="0"/>
              <a:t>RESULTADO</a:t>
            </a:r>
          </a:p>
        </p:txBody>
      </p:sp>
      <p:sp>
        <p:nvSpPr>
          <p:cNvPr id="6" name="Flecha derecha 5"/>
          <p:cNvSpPr/>
          <p:nvPr/>
        </p:nvSpPr>
        <p:spPr>
          <a:xfrm>
            <a:off x="3657600" y="3348507"/>
            <a:ext cx="553791" cy="48939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40436" y="5309047"/>
            <a:ext cx="1451564" cy="1548953"/>
          </a:xfrm>
          <a:prstGeom prst="rect">
            <a:avLst/>
          </a:prstGeom>
        </p:spPr>
      </p:pic>
    </p:spTree>
    <p:extLst>
      <p:ext uri="{BB962C8B-B14F-4D97-AF65-F5344CB8AC3E}">
        <p14:creationId xmlns:p14="http://schemas.microsoft.com/office/powerpoint/2010/main" val="40737699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5004" y="2756079"/>
            <a:ext cx="4108360" cy="1200329"/>
          </a:xfrm>
          <a:prstGeom prst="rect">
            <a:avLst/>
          </a:prstGeom>
          <a:noFill/>
        </p:spPr>
        <p:txBody>
          <a:bodyPr wrap="square" lIns="91440" tIns="45720" rIns="91440" bIns="45720">
            <a:spAutoFit/>
          </a:bodyPr>
          <a:lstStyle/>
          <a:p>
            <a:pPr algn="ctr"/>
            <a:r>
              <a:rPr lang="es-ES" sz="3600" b="1" dirty="0">
                <a:ln w="22225">
                  <a:solidFill>
                    <a:schemeClr val="accent2"/>
                  </a:solidFill>
                  <a:prstDash val="solid"/>
                </a:ln>
                <a:solidFill>
                  <a:schemeClr val="accent2">
                    <a:lumMod val="40000"/>
                    <a:lumOff val="60000"/>
                  </a:schemeClr>
                </a:solidFill>
              </a:rPr>
              <a:t>TIPICIDAD </a:t>
            </a:r>
          </a:p>
          <a:p>
            <a:pPr algn="ctr"/>
            <a:r>
              <a:rPr lang="es-ES" sz="3600" b="1" dirty="0">
                <a:ln w="22225">
                  <a:solidFill>
                    <a:schemeClr val="accent2"/>
                  </a:solidFill>
                  <a:prstDash val="solid"/>
                </a:ln>
                <a:solidFill>
                  <a:schemeClr val="accent2">
                    <a:lumMod val="40000"/>
                    <a:lumOff val="60000"/>
                  </a:schemeClr>
                </a:solidFill>
              </a:rPr>
              <a:t>SUBJETIV A</a:t>
            </a:r>
          </a:p>
        </p:txBody>
      </p:sp>
      <p:sp>
        <p:nvSpPr>
          <p:cNvPr id="5" name="Cerrar llave 4"/>
          <p:cNvSpPr/>
          <p:nvPr/>
        </p:nvSpPr>
        <p:spPr>
          <a:xfrm>
            <a:off x="3606085" y="2627290"/>
            <a:ext cx="1146220" cy="1700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 name="CuadroTexto 5"/>
          <p:cNvSpPr txBox="1"/>
          <p:nvPr/>
        </p:nvSpPr>
        <p:spPr>
          <a:xfrm>
            <a:off x="4932609" y="2756080"/>
            <a:ext cx="5602309" cy="1754326"/>
          </a:xfrm>
          <a:prstGeom prst="rect">
            <a:avLst/>
          </a:prstGeom>
          <a:noFill/>
        </p:spPr>
        <p:txBody>
          <a:bodyPr wrap="square" rtlCol="0">
            <a:spAutoFit/>
          </a:bodyPr>
          <a:lstStyle/>
          <a:p>
            <a:r>
              <a:rPr lang="es-PE" sz="3600" dirty="0"/>
              <a:t>Son comportamiento netamente doloso, no existiendo la culpa.</a:t>
            </a:r>
          </a:p>
        </p:txBody>
      </p:sp>
    </p:spTree>
    <p:extLst>
      <p:ext uri="{BB962C8B-B14F-4D97-AF65-F5344CB8AC3E}">
        <p14:creationId xmlns:p14="http://schemas.microsoft.com/office/powerpoint/2010/main" val="395393802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09104" y="1725769"/>
            <a:ext cx="7134896" cy="3046988"/>
          </a:xfrm>
          <a:prstGeom prst="rect">
            <a:avLst/>
          </a:prstGeom>
        </p:spPr>
        <p:txBody>
          <a:bodyPr wrap="square">
            <a:spAutoFit/>
          </a:bodyPr>
          <a:lstStyle/>
          <a:p>
            <a:pPr algn="ctr"/>
            <a:r>
              <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COHECHO PASIVO IMPROPIO EN EL EJERCICIO DE LA FUNCIÓN POLICIAL</a:t>
            </a:r>
          </a:p>
          <a:p>
            <a:pPr algn="ctr"/>
            <a:r>
              <a:rPr lang="es-E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(Art.395-B)</a:t>
            </a:r>
            <a:endParaRPr lang="es-PE"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40436" y="5309047"/>
            <a:ext cx="1451564" cy="1548953"/>
          </a:xfrm>
          <a:prstGeom prst="rect">
            <a:avLst/>
          </a:prstGeom>
        </p:spPr>
      </p:pic>
    </p:spTree>
    <p:extLst>
      <p:ext uri="{BB962C8B-B14F-4D97-AF65-F5344CB8AC3E}">
        <p14:creationId xmlns:p14="http://schemas.microsoft.com/office/powerpoint/2010/main" val="30555826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43211" y="1803042"/>
            <a:ext cx="6503830" cy="3785652"/>
          </a:xfrm>
          <a:prstGeom prst="rect">
            <a:avLst/>
          </a:prstGeom>
          <a:noFill/>
        </p:spPr>
        <p:txBody>
          <a:bodyPr wrap="square" rtlCol="0">
            <a:spAutoFit/>
          </a:bodyPr>
          <a:lstStyle/>
          <a:p>
            <a:pPr algn="just"/>
            <a:r>
              <a:rPr lang="es-PE" sz="2400" dirty="0"/>
              <a:t>El miembro de la </a:t>
            </a:r>
            <a:r>
              <a:rPr lang="es-PE" sz="2400" dirty="0" err="1"/>
              <a:t>Policia</a:t>
            </a:r>
            <a:r>
              <a:rPr lang="es-PE" sz="2400" dirty="0"/>
              <a:t> Nacional que acepta o reciba donativo, promesa o cualquier otra ventaja o beneficio, para si o para otro, para realizar  u omitir un acto propio de su función, sin faltar a su obligación, o como consecuencia del acto ya realizado u omitido, será reprimido con pena privativa de libertad no menor de cuatro ni mayor de siete  años e inhabilitación conforme a los incisos 1,2 y 8 del artículo 36.</a:t>
            </a:r>
          </a:p>
          <a:p>
            <a:pPr algn="just"/>
            <a:endParaRPr lang="es-PE" sz="2400" dirty="0"/>
          </a:p>
        </p:txBody>
      </p:sp>
      <p:sp>
        <p:nvSpPr>
          <p:cNvPr id="3" name="Elipse 2"/>
          <p:cNvSpPr/>
          <p:nvPr/>
        </p:nvSpPr>
        <p:spPr>
          <a:xfrm>
            <a:off x="1661375" y="2955332"/>
            <a:ext cx="1906073" cy="148107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a:t>Descripción del Tipo Penal</a:t>
            </a:r>
          </a:p>
        </p:txBody>
      </p:sp>
      <p:sp>
        <p:nvSpPr>
          <p:cNvPr id="4" name="Abrir llave 3"/>
          <p:cNvSpPr/>
          <p:nvPr/>
        </p:nvSpPr>
        <p:spPr>
          <a:xfrm>
            <a:off x="4005330" y="1803042"/>
            <a:ext cx="605307" cy="35030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36918319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1790163"/>
            <a:ext cx="6246253" cy="923330"/>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TIPICIDAD OBJETIVA </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cxnSp>
        <p:nvCxnSpPr>
          <p:cNvPr id="6" name="Conector angular 5"/>
          <p:cNvCxnSpPr/>
          <p:nvPr/>
        </p:nvCxnSpPr>
        <p:spPr>
          <a:xfrm>
            <a:off x="2511380" y="2713493"/>
            <a:ext cx="2073499" cy="8153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5177307" y="3121152"/>
            <a:ext cx="2137893" cy="8628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dirty="0"/>
              <a:t>ACEPTAR </a:t>
            </a:r>
          </a:p>
        </p:txBody>
      </p:sp>
      <p:sp>
        <p:nvSpPr>
          <p:cNvPr id="8" name="Rectángulo redondeado 7"/>
          <p:cNvSpPr/>
          <p:nvPr/>
        </p:nvSpPr>
        <p:spPr>
          <a:xfrm>
            <a:off x="5177307" y="4711522"/>
            <a:ext cx="2137893" cy="8628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PE" dirty="0"/>
              <a:t>RECIBIR</a:t>
            </a:r>
          </a:p>
        </p:txBody>
      </p:sp>
      <p:sp>
        <p:nvSpPr>
          <p:cNvPr id="9" name="Cerrar llave 8"/>
          <p:cNvSpPr/>
          <p:nvPr/>
        </p:nvSpPr>
        <p:spPr>
          <a:xfrm>
            <a:off x="7508383" y="3552594"/>
            <a:ext cx="334851" cy="15903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0" name="Rectángulo redondeado 9"/>
          <p:cNvSpPr/>
          <p:nvPr/>
        </p:nvSpPr>
        <p:spPr>
          <a:xfrm>
            <a:off x="8358389" y="3552594"/>
            <a:ext cx="3052293" cy="14959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PE" dirty="0"/>
              <a:t>donativo, promesa o cualquier otra ventaja o beneficio,</a:t>
            </a:r>
          </a:p>
        </p:txBody>
      </p:sp>
    </p:spTree>
    <p:extLst>
      <p:ext uri="{BB962C8B-B14F-4D97-AF65-F5344CB8AC3E}">
        <p14:creationId xmlns:p14="http://schemas.microsoft.com/office/powerpoint/2010/main" val="388515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63405" y="1346467"/>
            <a:ext cx="6549390" cy="648335"/>
          </a:xfrm>
          <a:prstGeom prst="rect">
            <a:avLst/>
          </a:prstGeom>
          <a:ln w="25400">
            <a:solidFill>
              <a:srgbClr val="385D89"/>
            </a:solidFill>
          </a:ln>
        </p:spPr>
        <p:txBody>
          <a:bodyPr vert="horz" wrap="square" lIns="0" tIns="0" rIns="0" bIns="0" rtlCol="0">
            <a:spAutoFit/>
          </a:bodyPr>
          <a:lstStyle/>
          <a:p>
            <a:pPr marL="149225">
              <a:lnSpc>
                <a:spcPts val="2490"/>
              </a:lnSpc>
            </a:pPr>
            <a:r>
              <a:rPr sz="2200" b="1" spc="-5" dirty="0">
                <a:latin typeface="Arial"/>
                <a:cs typeface="Arial"/>
              </a:rPr>
              <a:t>5. </a:t>
            </a:r>
            <a:r>
              <a:rPr sz="2200" b="1" spc="-10" dirty="0">
                <a:latin typeface="Arial"/>
                <a:cs typeface="Arial"/>
              </a:rPr>
              <a:t>EFECTOS</a:t>
            </a:r>
            <a:r>
              <a:rPr sz="2200" b="1" spc="5" dirty="0">
                <a:latin typeface="Arial"/>
                <a:cs typeface="Arial"/>
              </a:rPr>
              <a:t> </a:t>
            </a:r>
            <a:r>
              <a:rPr sz="2200" b="1" spc="-5" dirty="0">
                <a:latin typeface="Arial"/>
                <a:cs typeface="Arial"/>
              </a:rPr>
              <a:t>JURÍDICOS</a:t>
            </a:r>
            <a:r>
              <a:rPr sz="2200" b="1" spc="-35" dirty="0">
                <a:latin typeface="Arial"/>
                <a:cs typeface="Arial"/>
              </a:rPr>
              <a:t> </a:t>
            </a:r>
            <a:r>
              <a:rPr sz="2200" b="1" spc="-5" dirty="0">
                <a:latin typeface="Arial"/>
                <a:cs typeface="Arial"/>
              </a:rPr>
              <a:t>Y</a:t>
            </a:r>
            <a:r>
              <a:rPr sz="2200" b="1" spc="-130" dirty="0">
                <a:latin typeface="Arial"/>
                <a:cs typeface="Arial"/>
              </a:rPr>
              <a:t> </a:t>
            </a:r>
            <a:r>
              <a:rPr sz="2200" b="1" spc="-5" dirty="0">
                <a:latin typeface="Arial"/>
                <a:cs typeface="Arial"/>
              </a:rPr>
              <a:t>ALCANCES</a:t>
            </a:r>
            <a:r>
              <a:rPr sz="2200" b="1" spc="10" dirty="0">
                <a:latin typeface="Arial"/>
                <a:cs typeface="Arial"/>
              </a:rPr>
              <a:t> </a:t>
            </a:r>
            <a:r>
              <a:rPr sz="2200" b="1" spc="-5" dirty="0">
                <a:latin typeface="Arial"/>
                <a:cs typeface="Arial"/>
              </a:rPr>
              <a:t>DE</a:t>
            </a:r>
            <a:r>
              <a:rPr sz="2200" b="1" spc="-10" dirty="0">
                <a:latin typeface="Arial"/>
                <a:cs typeface="Arial"/>
              </a:rPr>
              <a:t> </a:t>
            </a:r>
            <a:r>
              <a:rPr sz="2200" b="1" spc="-5" dirty="0">
                <a:latin typeface="Arial"/>
                <a:cs typeface="Arial"/>
              </a:rPr>
              <a:t>LA</a:t>
            </a:r>
            <a:endParaRPr sz="2200">
              <a:latin typeface="Arial"/>
              <a:cs typeface="Arial"/>
            </a:endParaRPr>
          </a:p>
          <a:p>
            <a:pPr marL="149225">
              <a:lnSpc>
                <a:spcPts val="2615"/>
              </a:lnSpc>
            </a:pPr>
            <a:r>
              <a:rPr sz="2200" b="1" spc="-5" dirty="0">
                <a:latin typeface="Arial"/>
                <a:cs typeface="Arial"/>
              </a:rPr>
              <a:t>ADOPCIÓN</a:t>
            </a:r>
            <a:r>
              <a:rPr sz="2200" b="1" spc="10" dirty="0">
                <a:latin typeface="Arial"/>
                <a:cs typeface="Arial"/>
              </a:rPr>
              <a:t> </a:t>
            </a:r>
            <a:r>
              <a:rPr sz="2200" b="1" spc="-5" dirty="0">
                <a:latin typeface="Arial"/>
                <a:cs typeface="Arial"/>
              </a:rPr>
              <a:t>DEL</a:t>
            </a:r>
            <a:r>
              <a:rPr sz="2200" b="1" spc="-55" dirty="0">
                <a:latin typeface="Arial"/>
                <a:cs typeface="Arial"/>
              </a:rPr>
              <a:t> </a:t>
            </a:r>
            <a:r>
              <a:rPr sz="2200" b="1" spc="-5" dirty="0">
                <a:latin typeface="Arial"/>
                <a:cs typeface="Arial"/>
              </a:rPr>
              <a:t>MODELO</a:t>
            </a:r>
            <a:r>
              <a:rPr sz="2200" b="1" spc="20" dirty="0">
                <a:latin typeface="Arial"/>
                <a:cs typeface="Arial"/>
              </a:rPr>
              <a:t> </a:t>
            </a:r>
            <a:r>
              <a:rPr sz="2200" b="1" spc="-5" dirty="0">
                <a:latin typeface="Arial"/>
                <a:cs typeface="Arial"/>
              </a:rPr>
              <a:t>DE</a:t>
            </a:r>
            <a:r>
              <a:rPr sz="2200" b="1" spc="-20" dirty="0">
                <a:latin typeface="Arial"/>
                <a:cs typeface="Arial"/>
              </a:rPr>
              <a:t> </a:t>
            </a:r>
            <a:r>
              <a:rPr sz="2200" b="1" spc="-5" dirty="0">
                <a:latin typeface="Arial"/>
                <a:cs typeface="Arial"/>
              </a:rPr>
              <a:t>PREVENCIÓN</a:t>
            </a:r>
            <a:endParaRPr sz="22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2821218572"/>
              </p:ext>
            </p:extLst>
          </p:nvPr>
        </p:nvGraphicFramePr>
        <p:xfrm>
          <a:off x="0" y="2446070"/>
          <a:ext cx="11910060" cy="4914570"/>
        </p:xfrm>
        <a:graphic>
          <a:graphicData uri="http://schemas.openxmlformats.org/drawingml/2006/table">
            <a:tbl>
              <a:tblPr firstRow="1" bandRow="1">
                <a:tableStyleId>{2D5ABB26-0587-4C30-8999-92F81FD0307C}</a:tableStyleId>
              </a:tblPr>
              <a:tblGrid>
                <a:gridCol w="11910060">
                  <a:extLst>
                    <a:ext uri="{9D8B030D-6E8A-4147-A177-3AD203B41FA5}">
                      <a16:colId xmlns:a16="http://schemas.microsoft.com/office/drawing/2014/main" val="20000"/>
                    </a:ext>
                  </a:extLst>
                </a:gridCol>
              </a:tblGrid>
              <a:tr h="633476">
                <a:tc>
                  <a:txBody>
                    <a:bodyPr/>
                    <a:lstStyle/>
                    <a:p>
                      <a:pPr algn="ctr">
                        <a:lnSpc>
                          <a:spcPct val="100000"/>
                        </a:lnSpc>
                        <a:spcBef>
                          <a:spcPts val="305"/>
                        </a:spcBef>
                      </a:pPr>
                      <a:r>
                        <a:rPr sz="2000" b="1" spc="-25" dirty="0">
                          <a:solidFill>
                            <a:srgbClr val="FFFFFF"/>
                          </a:solidFill>
                          <a:latin typeface="Arial"/>
                          <a:cs typeface="Arial"/>
                        </a:rPr>
                        <a:t>ESPAÑA</a:t>
                      </a:r>
                      <a:endParaRPr sz="2000">
                        <a:latin typeface="Arial"/>
                        <a:cs typeface="Arial"/>
                      </a:endParaRPr>
                    </a:p>
                    <a:p>
                      <a:pPr algn="ctr">
                        <a:lnSpc>
                          <a:spcPct val="100000"/>
                        </a:lnSpc>
                      </a:pPr>
                      <a:r>
                        <a:rPr sz="2000" b="1" dirty="0">
                          <a:solidFill>
                            <a:srgbClr val="FFFFFF"/>
                          </a:solidFill>
                          <a:latin typeface="Arial"/>
                          <a:cs typeface="Arial"/>
                        </a:rPr>
                        <a:t>Código</a:t>
                      </a:r>
                      <a:r>
                        <a:rPr sz="2000" b="1" spc="-40" dirty="0">
                          <a:solidFill>
                            <a:srgbClr val="FFFFFF"/>
                          </a:solidFill>
                          <a:latin typeface="Arial"/>
                          <a:cs typeface="Arial"/>
                        </a:rPr>
                        <a:t> </a:t>
                      </a:r>
                      <a:r>
                        <a:rPr sz="2000" b="1" dirty="0">
                          <a:solidFill>
                            <a:srgbClr val="FFFFFF"/>
                          </a:solidFill>
                          <a:latin typeface="Arial"/>
                          <a:cs typeface="Arial"/>
                        </a:rPr>
                        <a:t>Penal</a:t>
                      </a:r>
                      <a:endParaRPr sz="20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58028">
                <a:tc>
                  <a:txBody>
                    <a:bodyPr/>
                    <a:lstStyle/>
                    <a:p>
                      <a:pPr algn="ctr">
                        <a:lnSpc>
                          <a:spcPct val="100000"/>
                        </a:lnSpc>
                        <a:spcBef>
                          <a:spcPts val="305"/>
                        </a:spcBef>
                      </a:pPr>
                      <a:r>
                        <a:rPr sz="2000" b="1" dirty="0">
                          <a:latin typeface="Arial"/>
                          <a:cs typeface="Arial"/>
                        </a:rPr>
                        <a:t>Artículo</a:t>
                      </a:r>
                      <a:r>
                        <a:rPr sz="2000" b="1" spc="-70" dirty="0">
                          <a:latin typeface="Arial"/>
                          <a:cs typeface="Arial"/>
                        </a:rPr>
                        <a:t> </a:t>
                      </a:r>
                      <a:r>
                        <a:rPr sz="2000" b="1" dirty="0">
                          <a:latin typeface="Arial"/>
                          <a:cs typeface="Arial"/>
                        </a:rPr>
                        <a:t>31bis</a:t>
                      </a:r>
                      <a:endParaRPr sz="2000" dirty="0">
                        <a:latin typeface="Arial"/>
                        <a:cs typeface="Arial"/>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908207">
                <a:tc>
                  <a:txBody>
                    <a:bodyPr/>
                    <a:lstStyle/>
                    <a:p>
                      <a:pPr marL="91440" marR="901065">
                        <a:lnSpc>
                          <a:spcPct val="100000"/>
                        </a:lnSpc>
                        <a:spcBef>
                          <a:spcPts val="320"/>
                        </a:spcBef>
                      </a:pPr>
                      <a:r>
                        <a:rPr sz="1700" spc="-5" dirty="0">
                          <a:latin typeface="Arial MT"/>
                          <a:cs typeface="Arial MT"/>
                        </a:rPr>
                        <a:t>“(…)</a:t>
                      </a:r>
                      <a:r>
                        <a:rPr sz="1700" spc="-10" dirty="0">
                          <a:latin typeface="Arial MT"/>
                          <a:cs typeface="Arial MT"/>
                        </a:rPr>
                        <a:t> </a:t>
                      </a:r>
                      <a:r>
                        <a:rPr sz="1700" dirty="0">
                          <a:latin typeface="Arial MT"/>
                          <a:cs typeface="Arial MT"/>
                        </a:rPr>
                        <a:t>la </a:t>
                      </a:r>
                      <a:r>
                        <a:rPr sz="1700" spc="-5" dirty="0">
                          <a:latin typeface="Arial MT"/>
                          <a:cs typeface="Arial MT"/>
                        </a:rPr>
                        <a:t>persona</a:t>
                      </a:r>
                      <a:r>
                        <a:rPr sz="1700" spc="5" dirty="0">
                          <a:latin typeface="Arial MT"/>
                          <a:cs typeface="Arial MT"/>
                        </a:rPr>
                        <a:t> </a:t>
                      </a:r>
                      <a:r>
                        <a:rPr sz="1700" spc="-5" dirty="0">
                          <a:latin typeface="Arial MT"/>
                          <a:cs typeface="Arial MT"/>
                        </a:rPr>
                        <a:t>jurídica</a:t>
                      </a:r>
                      <a:r>
                        <a:rPr sz="1700" dirty="0">
                          <a:latin typeface="Arial MT"/>
                          <a:cs typeface="Arial MT"/>
                        </a:rPr>
                        <a:t> </a:t>
                      </a:r>
                      <a:r>
                        <a:rPr sz="1700" spc="-5" dirty="0">
                          <a:latin typeface="Arial MT"/>
                          <a:cs typeface="Arial MT"/>
                        </a:rPr>
                        <a:t>quedará</a:t>
                      </a:r>
                      <a:r>
                        <a:rPr sz="1700" spc="5" dirty="0">
                          <a:latin typeface="Arial MT"/>
                          <a:cs typeface="Arial MT"/>
                        </a:rPr>
                        <a:t> </a:t>
                      </a:r>
                      <a:r>
                        <a:rPr sz="1700" spc="-5" dirty="0">
                          <a:latin typeface="Arial MT"/>
                          <a:cs typeface="Arial MT"/>
                        </a:rPr>
                        <a:t>exenta</a:t>
                      </a:r>
                      <a:r>
                        <a:rPr sz="1700" spc="25" dirty="0">
                          <a:latin typeface="Arial MT"/>
                          <a:cs typeface="Arial MT"/>
                        </a:rPr>
                        <a:t> </a:t>
                      </a:r>
                      <a:r>
                        <a:rPr sz="1700" spc="-5" dirty="0">
                          <a:latin typeface="Arial MT"/>
                          <a:cs typeface="Arial MT"/>
                        </a:rPr>
                        <a:t>de</a:t>
                      </a:r>
                      <a:r>
                        <a:rPr sz="1700" spc="10" dirty="0">
                          <a:latin typeface="Arial MT"/>
                          <a:cs typeface="Arial MT"/>
                        </a:rPr>
                        <a:t> </a:t>
                      </a:r>
                      <a:r>
                        <a:rPr sz="1700" dirty="0">
                          <a:latin typeface="Arial MT"/>
                          <a:cs typeface="Arial MT"/>
                        </a:rPr>
                        <a:t>responsabilidad</a:t>
                      </a:r>
                      <a:r>
                        <a:rPr sz="1700" spc="-10" dirty="0">
                          <a:latin typeface="Arial MT"/>
                          <a:cs typeface="Arial MT"/>
                        </a:rPr>
                        <a:t> </a:t>
                      </a:r>
                      <a:r>
                        <a:rPr sz="1700" dirty="0">
                          <a:latin typeface="Arial MT"/>
                          <a:cs typeface="Arial MT"/>
                        </a:rPr>
                        <a:t>si se</a:t>
                      </a:r>
                      <a:r>
                        <a:rPr sz="1700" spc="5" dirty="0">
                          <a:latin typeface="Arial MT"/>
                          <a:cs typeface="Arial MT"/>
                        </a:rPr>
                        <a:t> </a:t>
                      </a:r>
                      <a:r>
                        <a:rPr sz="1700" dirty="0">
                          <a:latin typeface="Arial MT"/>
                          <a:cs typeface="Arial MT"/>
                        </a:rPr>
                        <a:t>cumplen</a:t>
                      </a:r>
                      <a:r>
                        <a:rPr sz="1700" spc="5" dirty="0">
                          <a:latin typeface="Arial MT"/>
                          <a:cs typeface="Arial MT"/>
                        </a:rPr>
                        <a:t> </a:t>
                      </a:r>
                      <a:r>
                        <a:rPr sz="1700" dirty="0">
                          <a:latin typeface="Arial MT"/>
                          <a:cs typeface="Arial MT"/>
                        </a:rPr>
                        <a:t>las </a:t>
                      </a:r>
                      <a:r>
                        <a:rPr sz="1700" spc="-455" dirty="0">
                          <a:latin typeface="Arial MT"/>
                          <a:cs typeface="Arial MT"/>
                        </a:rPr>
                        <a:t> </a:t>
                      </a:r>
                      <a:r>
                        <a:rPr sz="1700" dirty="0">
                          <a:latin typeface="Arial MT"/>
                          <a:cs typeface="Arial MT"/>
                        </a:rPr>
                        <a:t>siguientes</a:t>
                      </a:r>
                      <a:r>
                        <a:rPr sz="1700" spc="-15" dirty="0">
                          <a:latin typeface="Arial MT"/>
                          <a:cs typeface="Arial MT"/>
                        </a:rPr>
                        <a:t> </a:t>
                      </a:r>
                      <a:r>
                        <a:rPr sz="1700" dirty="0">
                          <a:latin typeface="Arial MT"/>
                          <a:cs typeface="Arial MT"/>
                        </a:rPr>
                        <a:t>condiciones:</a:t>
                      </a:r>
                    </a:p>
                    <a:p>
                      <a:pPr marL="91440" marR="297815">
                        <a:lnSpc>
                          <a:spcPct val="100000"/>
                        </a:lnSpc>
                        <a:buSzPct val="94117"/>
                        <a:buAutoNum type="arabicPeriod"/>
                        <a:tabLst>
                          <a:tab pos="273050" algn="l"/>
                        </a:tabLst>
                      </a:pPr>
                      <a:r>
                        <a:rPr sz="1700" b="1" dirty="0">
                          <a:latin typeface="Arial"/>
                          <a:cs typeface="Arial"/>
                        </a:rPr>
                        <a:t>ª </a:t>
                      </a:r>
                      <a:r>
                        <a:rPr sz="1700" dirty="0">
                          <a:latin typeface="Arial MT"/>
                          <a:cs typeface="Arial MT"/>
                        </a:rPr>
                        <a:t>el órgano</a:t>
                      </a:r>
                      <a:r>
                        <a:rPr sz="1700" spc="15" dirty="0">
                          <a:latin typeface="Arial MT"/>
                          <a:cs typeface="Arial MT"/>
                        </a:rPr>
                        <a:t> </a:t>
                      </a:r>
                      <a:r>
                        <a:rPr sz="1700" dirty="0">
                          <a:latin typeface="Arial MT"/>
                          <a:cs typeface="Arial MT"/>
                        </a:rPr>
                        <a:t>de</a:t>
                      </a:r>
                      <a:r>
                        <a:rPr sz="1700" spc="5" dirty="0">
                          <a:latin typeface="Arial MT"/>
                          <a:cs typeface="Arial MT"/>
                        </a:rPr>
                        <a:t> </a:t>
                      </a:r>
                      <a:r>
                        <a:rPr sz="1700" dirty="0">
                          <a:latin typeface="Arial MT"/>
                          <a:cs typeface="Arial MT"/>
                        </a:rPr>
                        <a:t>administración</a:t>
                      </a:r>
                      <a:r>
                        <a:rPr sz="1700" spc="-15" dirty="0">
                          <a:latin typeface="Arial MT"/>
                          <a:cs typeface="Arial MT"/>
                        </a:rPr>
                        <a:t> </a:t>
                      </a:r>
                      <a:r>
                        <a:rPr sz="1700" dirty="0">
                          <a:latin typeface="Arial MT"/>
                          <a:cs typeface="Arial MT"/>
                        </a:rPr>
                        <a:t>ha</a:t>
                      </a:r>
                      <a:r>
                        <a:rPr sz="1700" spc="5" dirty="0">
                          <a:latin typeface="Arial MT"/>
                          <a:cs typeface="Arial MT"/>
                        </a:rPr>
                        <a:t> </a:t>
                      </a:r>
                      <a:r>
                        <a:rPr sz="1700" dirty="0">
                          <a:latin typeface="Arial MT"/>
                          <a:cs typeface="Arial MT"/>
                        </a:rPr>
                        <a:t>adoptado</a:t>
                      </a:r>
                      <a:r>
                        <a:rPr sz="1700" spc="15" dirty="0">
                          <a:latin typeface="Arial MT"/>
                          <a:cs typeface="Arial MT"/>
                        </a:rPr>
                        <a:t> </a:t>
                      </a:r>
                      <a:r>
                        <a:rPr sz="1700" dirty="0">
                          <a:latin typeface="Arial MT"/>
                          <a:cs typeface="Arial MT"/>
                        </a:rPr>
                        <a:t>y</a:t>
                      </a:r>
                      <a:r>
                        <a:rPr sz="1700" spc="-10" dirty="0">
                          <a:latin typeface="Arial MT"/>
                          <a:cs typeface="Arial MT"/>
                        </a:rPr>
                        <a:t> </a:t>
                      </a:r>
                      <a:r>
                        <a:rPr sz="1700" dirty="0">
                          <a:latin typeface="Arial MT"/>
                          <a:cs typeface="Arial MT"/>
                        </a:rPr>
                        <a:t>ejecutado</a:t>
                      </a:r>
                      <a:r>
                        <a:rPr sz="1700" spc="15" dirty="0">
                          <a:latin typeface="Arial MT"/>
                          <a:cs typeface="Arial MT"/>
                        </a:rPr>
                        <a:t> </a:t>
                      </a:r>
                      <a:r>
                        <a:rPr sz="1700" dirty="0">
                          <a:latin typeface="Arial MT"/>
                          <a:cs typeface="Arial MT"/>
                        </a:rPr>
                        <a:t>con eficacia, antes de</a:t>
                      </a:r>
                      <a:r>
                        <a:rPr sz="1700" spc="5" dirty="0">
                          <a:latin typeface="Arial MT"/>
                          <a:cs typeface="Arial MT"/>
                        </a:rPr>
                        <a:t> </a:t>
                      </a:r>
                      <a:r>
                        <a:rPr sz="1700" dirty="0">
                          <a:latin typeface="Arial MT"/>
                          <a:cs typeface="Arial MT"/>
                        </a:rPr>
                        <a:t>la </a:t>
                      </a:r>
                      <a:r>
                        <a:rPr sz="1700" spc="5" dirty="0">
                          <a:latin typeface="Arial MT"/>
                          <a:cs typeface="Arial MT"/>
                        </a:rPr>
                        <a:t> </a:t>
                      </a:r>
                      <a:r>
                        <a:rPr sz="1700" dirty="0">
                          <a:latin typeface="Arial MT"/>
                          <a:cs typeface="Arial MT"/>
                        </a:rPr>
                        <a:t>comisión</a:t>
                      </a:r>
                      <a:r>
                        <a:rPr sz="1700" spc="-10" dirty="0">
                          <a:latin typeface="Arial MT"/>
                          <a:cs typeface="Arial MT"/>
                        </a:rPr>
                        <a:t> </a:t>
                      </a:r>
                      <a:r>
                        <a:rPr sz="1700" dirty="0">
                          <a:latin typeface="Arial MT"/>
                          <a:cs typeface="Arial MT"/>
                        </a:rPr>
                        <a:t>del</a:t>
                      </a:r>
                      <a:r>
                        <a:rPr sz="1700" spc="5" dirty="0">
                          <a:latin typeface="Arial MT"/>
                          <a:cs typeface="Arial MT"/>
                        </a:rPr>
                        <a:t> </a:t>
                      </a:r>
                      <a:r>
                        <a:rPr sz="1700" dirty="0">
                          <a:latin typeface="Arial MT"/>
                          <a:cs typeface="Arial MT"/>
                        </a:rPr>
                        <a:t>delito, modelos</a:t>
                      </a:r>
                      <a:r>
                        <a:rPr sz="1700" spc="5" dirty="0">
                          <a:latin typeface="Arial MT"/>
                          <a:cs typeface="Arial MT"/>
                        </a:rPr>
                        <a:t> </a:t>
                      </a:r>
                      <a:r>
                        <a:rPr sz="1700" dirty="0">
                          <a:latin typeface="Arial MT"/>
                          <a:cs typeface="Arial MT"/>
                        </a:rPr>
                        <a:t>de</a:t>
                      </a:r>
                      <a:r>
                        <a:rPr sz="1700" spc="5" dirty="0">
                          <a:latin typeface="Arial MT"/>
                          <a:cs typeface="Arial MT"/>
                        </a:rPr>
                        <a:t> </a:t>
                      </a:r>
                      <a:r>
                        <a:rPr sz="1700" dirty="0">
                          <a:latin typeface="Arial MT"/>
                          <a:cs typeface="Arial MT"/>
                        </a:rPr>
                        <a:t>organización</a:t>
                      </a:r>
                      <a:r>
                        <a:rPr sz="1700" spc="5" dirty="0">
                          <a:latin typeface="Arial MT"/>
                          <a:cs typeface="Arial MT"/>
                        </a:rPr>
                        <a:t> </a:t>
                      </a:r>
                      <a:r>
                        <a:rPr sz="1700" dirty="0">
                          <a:latin typeface="Arial MT"/>
                          <a:cs typeface="Arial MT"/>
                        </a:rPr>
                        <a:t>y</a:t>
                      </a:r>
                      <a:r>
                        <a:rPr sz="1700" spc="-10" dirty="0">
                          <a:latin typeface="Arial MT"/>
                          <a:cs typeface="Arial MT"/>
                        </a:rPr>
                        <a:t> </a:t>
                      </a:r>
                      <a:r>
                        <a:rPr sz="1700" dirty="0">
                          <a:latin typeface="Arial MT"/>
                          <a:cs typeface="Arial MT"/>
                        </a:rPr>
                        <a:t>gestión</a:t>
                      </a:r>
                      <a:r>
                        <a:rPr sz="1700" spc="10" dirty="0">
                          <a:latin typeface="Arial MT"/>
                          <a:cs typeface="Arial MT"/>
                        </a:rPr>
                        <a:t> </a:t>
                      </a:r>
                      <a:r>
                        <a:rPr sz="1700" dirty="0">
                          <a:latin typeface="Arial MT"/>
                          <a:cs typeface="Arial MT"/>
                        </a:rPr>
                        <a:t>que</a:t>
                      </a:r>
                      <a:r>
                        <a:rPr sz="1700" spc="10" dirty="0">
                          <a:latin typeface="Arial MT"/>
                          <a:cs typeface="Arial MT"/>
                        </a:rPr>
                        <a:t> </a:t>
                      </a:r>
                      <a:r>
                        <a:rPr sz="1700" spc="-5" dirty="0">
                          <a:latin typeface="Arial MT"/>
                          <a:cs typeface="Arial MT"/>
                        </a:rPr>
                        <a:t>incluyen</a:t>
                      </a:r>
                      <a:r>
                        <a:rPr sz="1700" spc="5" dirty="0">
                          <a:latin typeface="Arial MT"/>
                          <a:cs typeface="Arial MT"/>
                        </a:rPr>
                        <a:t> </a:t>
                      </a:r>
                      <a:r>
                        <a:rPr sz="1700" dirty="0">
                          <a:latin typeface="Arial MT"/>
                          <a:cs typeface="Arial MT"/>
                        </a:rPr>
                        <a:t>las medidas de </a:t>
                      </a:r>
                      <a:r>
                        <a:rPr sz="1700" spc="-459" dirty="0">
                          <a:latin typeface="Arial MT"/>
                          <a:cs typeface="Arial MT"/>
                        </a:rPr>
                        <a:t> </a:t>
                      </a:r>
                      <a:r>
                        <a:rPr sz="1700" dirty="0">
                          <a:latin typeface="Arial MT"/>
                          <a:cs typeface="Arial MT"/>
                        </a:rPr>
                        <a:t>vigilancia y control idóneas </a:t>
                      </a:r>
                      <a:r>
                        <a:rPr sz="1700" spc="-5" dirty="0">
                          <a:latin typeface="Arial MT"/>
                          <a:cs typeface="Arial MT"/>
                        </a:rPr>
                        <a:t>para </a:t>
                      </a:r>
                      <a:r>
                        <a:rPr sz="1700" dirty="0">
                          <a:latin typeface="Arial MT"/>
                          <a:cs typeface="Arial MT"/>
                        </a:rPr>
                        <a:t>prevenir delitos de la misma naturaleza o para </a:t>
                      </a:r>
                      <a:r>
                        <a:rPr sz="1700" spc="5" dirty="0">
                          <a:latin typeface="Arial MT"/>
                          <a:cs typeface="Arial MT"/>
                        </a:rPr>
                        <a:t> </a:t>
                      </a:r>
                      <a:r>
                        <a:rPr sz="1700" dirty="0">
                          <a:latin typeface="Arial MT"/>
                          <a:cs typeface="Arial MT"/>
                        </a:rPr>
                        <a:t>reducir</a:t>
                      </a:r>
                      <a:r>
                        <a:rPr sz="1700" spc="-10" dirty="0">
                          <a:latin typeface="Arial MT"/>
                          <a:cs typeface="Arial MT"/>
                        </a:rPr>
                        <a:t> </a:t>
                      </a:r>
                      <a:r>
                        <a:rPr sz="1700" dirty="0">
                          <a:latin typeface="Arial MT"/>
                          <a:cs typeface="Arial MT"/>
                        </a:rPr>
                        <a:t>de</a:t>
                      </a:r>
                      <a:r>
                        <a:rPr sz="1700" spc="5" dirty="0">
                          <a:latin typeface="Arial MT"/>
                          <a:cs typeface="Arial MT"/>
                        </a:rPr>
                        <a:t> </a:t>
                      </a:r>
                      <a:r>
                        <a:rPr sz="1700" spc="-5" dirty="0">
                          <a:latin typeface="Arial MT"/>
                          <a:cs typeface="Arial MT"/>
                        </a:rPr>
                        <a:t>forma</a:t>
                      </a:r>
                      <a:r>
                        <a:rPr sz="1700" spc="5" dirty="0">
                          <a:latin typeface="Arial MT"/>
                          <a:cs typeface="Arial MT"/>
                        </a:rPr>
                        <a:t> </a:t>
                      </a:r>
                      <a:r>
                        <a:rPr sz="1700" dirty="0">
                          <a:latin typeface="Arial MT"/>
                          <a:cs typeface="Arial MT"/>
                        </a:rPr>
                        <a:t>significativa</a:t>
                      </a:r>
                      <a:r>
                        <a:rPr sz="1700" spc="-20" dirty="0">
                          <a:latin typeface="Arial MT"/>
                          <a:cs typeface="Arial MT"/>
                        </a:rPr>
                        <a:t> </a:t>
                      </a:r>
                      <a:r>
                        <a:rPr sz="1700" dirty="0">
                          <a:latin typeface="Arial MT"/>
                          <a:cs typeface="Arial MT"/>
                        </a:rPr>
                        <a:t>el riesgo de su</a:t>
                      </a:r>
                      <a:r>
                        <a:rPr sz="1700" spc="-5" dirty="0">
                          <a:latin typeface="Arial MT"/>
                          <a:cs typeface="Arial MT"/>
                        </a:rPr>
                        <a:t> </a:t>
                      </a:r>
                      <a:r>
                        <a:rPr sz="1700" dirty="0">
                          <a:latin typeface="Arial MT"/>
                          <a:cs typeface="Arial MT"/>
                        </a:rPr>
                        <a:t>comisión;</a:t>
                      </a:r>
                    </a:p>
                    <a:p>
                      <a:pPr marL="91440" marR="137795">
                        <a:lnSpc>
                          <a:spcPct val="100000"/>
                        </a:lnSpc>
                        <a:buSzPct val="94117"/>
                        <a:buAutoNum type="arabicPeriod"/>
                        <a:tabLst>
                          <a:tab pos="273050" algn="l"/>
                        </a:tabLst>
                      </a:pPr>
                      <a:r>
                        <a:rPr sz="1700" b="1" dirty="0">
                          <a:latin typeface="Arial"/>
                          <a:cs typeface="Arial"/>
                        </a:rPr>
                        <a:t>ª </a:t>
                      </a:r>
                      <a:r>
                        <a:rPr sz="1700" dirty="0">
                          <a:latin typeface="Arial MT"/>
                          <a:cs typeface="Arial MT"/>
                        </a:rPr>
                        <a:t>la supervisión del funcionamiento y del cumplimiento del modelo de prevención </a:t>
                      </a:r>
                      <a:r>
                        <a:rPr sz="1700" spc="5" dirty="0">
                          <a:latin typeface="Arial MT"/>
                          <a:cs typeface="Arial MT"/>
                        </a:rPr>
                        <a:t> </a:t>
                      </a:r>
                      <a:r>
                        <a:rPr sz="1700" dirty="0">
                          <a:latin typeface="Arial MT"/>
                          <a:cs typeface="Arial MT"/>
                        </a:rPr>
                        <a:t>implantado</a:t>
                      </a:r>
                      <a:r>
                        <a:rPr sz="1700" spc="-10" dirty="0">
                          <a:latin typeface="Arial MT"/>
                          <a:cs typeface="Arial MT"/>
                        </a:rPr>
                        <a:t> </a:t>
                      </a:r>
                      <a:r>
                        <a:rPr sz="1700" dirty="0">
                          <a:latin typeface="Arial MT"/>
                          <a:cs typeface="Arial MT"/>
                        </a:rPr>
                        <a:t>ha</a:t>
                      </a:r>
                      <a:r>
                        <a:rPr sz="1700" spc="5" dirty="0">
                          <a:latin typeface="Arial MT"/>
                          <a:cs typeface="Arial MT"/>
                        </a:rPr>
                        <a:t> </a:t>
                      </a:r>
                      <a:r>
                        <a:rPr sz="1700" dirty="0">
                          <a:latin typeface="Arial MT"/>
                          <a:cs typeface="Arial MT"/>
                        </a:rPr>
                        <a:t>sido confiada</a:t>
                      </a:r>
                      <a:r>
                        <a:rPr sz="1700" spc="5" dirty="0">
                          <a:latin typeface="Arial MT"/>
                          <a:cs typeface="Arial MT"/>
                        </a:rPr>
                        <a:t> </a:t>
                      </a:r>
                      <a:r>
                        <a:rPr sz="1700" dirty="0">
                          <a:latin typeface="Arial MT"/>
                          <a:cs typeface="Arial MT"/>
                        </a:rPr>
                        <a:t>a</a:t>
                      </a:r>
                      <a:r>
                        <a:rPr sz="1700" spc="5" dirty="0">
                          <a:latin typeface="Arial MT"/>
                          <a:cs typeface="Arial MT"/>
                        </a:rPr>
                        <a:t> </a:t>
                      </a:r>
                      <a:r>
                        <a:rPr sz="1700" dirty="0">
                          <a:latin typeface="Arial MT"/>
                          <a:cs typeface="Arial MT"/>
                        </a:rPr>
                        <a:t>un</a:t>
                      </a:r>
                      <a:r>
                        <a:rPr sz="1700" spc="5" dirty="0">
                          <a:latin typeface="Arial MT"/>
                          <a:cs typeface="Arial MT"/>
                        </a:rPr>
                        <a:t> </a:t>
                      </a:r>
                      <a:r>
                        <a:rPr sz="1700" dirty="0">
                          <a:latin typeface="Arial MT"/>
                          <a:cs typeface="Arial MT"/>
                        </a:rPr>
                        <a:t>órgano de</a:t>
                      </a:r>
                      <a:r>
                        <a:rPr sz="1700" spc="5" dirty="0">
                          <a:latin typeface="Arial MT"/>
                          <a:cs typeface="Arial MT"/>
                        </a:rPr>
                        <a:t> </a:t>
                      </a:r>
                      <a:r>
                        <a:rPr sz="1700" dirty="0">
                          <a:latin typeface="Arial MT"/>
                          <a:cs typeface="Arial MT"/>
                        </a:rPr>
                        <a:t>la</a:t>
                      </a:r>
                      <a:r>
                        <a:rPr sz="1700" spc="-5" dirty="0">
                          <a:latin typeface="Arial MT"/>
                          <a:cs typeface="Arial MT"/>
                        </a:rPr>
                        <a:t> </a:t>
                      </a:r>
                      <a:r>
                        <a:rPr sz="1700" dirty="0">
                          <a:latin typeface="Arial MT"/>
                          <a:cs typeface="Arial MT"/>
                        </a:rPr>
                        <a:t>persona jurídica</a:t>
                      </a:r>
                      <a:r>
                        <a:rPr sz="1700" spc="-5" dirty="0">
                          <a:latin typeface="Arial MT"/>
                          <a:cs typeface="Arial MT"/>
                        </a:rPr>
                        <a:t> </a:t>
                      </a:r>
                      <a:r>
                        <a:rPr sz="1700" dirty="0">
                          <a:latin typeface="Arial MT"/>
                          <a:cs typeface="Arial MT"/>
                        </a:rPr>
                        <a:t>con</a:t>
                      </a:r>
                      <a:r>
                        <a:rPr sz="1700" spc="5" dirty="0">
                          <a:latin typeface="Arial MT"/>
                          <a:cs typeface="Arial MT"/>
                        </a:rPr>
                        <a:t> </a:t>
                      </a:r>
                      <a:r>
                        <a:rPr sz="1700" dirty="0">
                          <a:latin typeface="Arial MT"/>
                          <a:cs typeface="Arial MT"/>
                        </a:rPr>
                        <a:t>poderes </a:t>
                      </a:r>
                      <a:r>
                        <a:rPr sz="1700" spc="5" dirty="0">
                          <a:latin typeface="Arial MT"/>
                          <a:cs typeface="Arial MT"/>
                        </a:rPr>
                        <a:t> </a:t>
                      </a:r>
                      <a:r>
                        <a:rPr sz="1700" dirty="0">
                          <a:latin typeface="Arial MT"/>
                          <a:cs typeface="Arial MT"/>
                        </a:rPr>
                        <a:t>autónomos</a:t>
                      </a:r>
                      <a:r>
                        <a:rPr sz="1700" spc="15" dirty="0">
                          <a:latin typeface="Arial MT"/>
                          <a:cs typeface="Arial MT"/>
                        </a:rPr>
                        <a:t> </a:t>
                      </a:r>
                      <a:r>
                        <a:rPr sz="1700" dirty="0">
                          <a:latin typeface="Arial MT"/>
                          <a:cs typeface="Arial MT"/>
                        </a:rPr>
                        <a:t>de</a:t>
                      </a:r>
                      <a:r>
                        <a:rPr sz="1700" spc="5" dirty="0">
                          <a:latin typeface="Arial MT"/>
                          <a:cs typeface="Arial MT"/>
                        </a:rPr>
                        <a:t> </a:t>
                      </a:r>
                      <a:r>
                        <a:rPr sz="1700" dirty="0">
                          <a:latin typeface="Arial MT"/>
                          <a:cs typeface="Arial MT"/>
                        </a:rPr>
                        <a:t>iniciativa</a:t>
                      </a:r>
                      <a:r>
                        <a:rPr sz="1700" spc="-30" dirty="0">
                          <a:latin typeface="Arial MT"/>
                          <a:cs typeface="Arial MT"/>
                        </a:rPr>
                        <a:t> </a:t>
                      </a:r>
                      <a:r>
                        <a:rPr sz="1700" dirty="0">
                          <a:latin typeface="Arial MT"/>
                          <a:cs typeface="Arial MT"/>
                        </a:rPr>
                        <a:t>y</a:t>
                      </a:r>
                      <a:r>
                        <a:rPr sz="1700" spc="-10" dirty="0">
                          <a:latin typeface="Arial MT"/>
                          <a:cs typeface="Arial MT"/>
                        </a:rPr>
                        <a:t> </a:t>
                      </a:r>
                      <a:r>
                        <a:rPr sz="1700" dirty="0">
                          <a:latin typeface="Arial MT"/>
                          <a:cs typeface="Arial MT"/>
                        </a:rPr>
                        <a:t>de</a:t>
                      </a:r>
                      <a:r>
                        <a:rPr sz="1700" spc="5" dirty="0">
                          <a:latin typeface="Arial MT"/>
                          <a:cs typeface="Arial MT"/>
                        </a:rPr>
                        <a:t> </a:t>
                      </a:r>
                      <a:r>
                        <a:rPr sz="1700" dirty="0">
                          <a:latin typeface="Arial MT"/>
                          <a:cs typeface="Arial MT"/>
                        </a:rPr>
                        <a:t>control</a:t>
                      </a:r>
                      <a:r>
                        <a:rPr sz="1700" spc="10" dirty="0">
                          <a:latin typeface="Arial MT"/>
                          <a:cs typeface="Arial MT"/>
                        </a:rPr>
                        <a:t> </a:t>
                      </a:r>
                      <a:r>
                        <a:rPr sz="1700" dirty="0">
                          <a:latin typeface="Arial MT"/>
                          <a:cs typeface="Arial MT"/>
                        </a:rPr>
                        <a:t>o</a:t>
                      </a:r>
                      <a:r>
                        <a:rPr sz="1700" spc="5" dirty="0">
                          <a:latin typeface="Arial MT"/>
                          <a:cs typeface="Arial MT"/>
                        </a:rPr>
                        <a:t> </a:t>
                      </a:r>
                      <a:r>
                        <a:rPr sz="1700" dirty="0">
                          <a:latin typeface="Arial MT"/>
                          <a:cs typeface="Arial MT"/>
                        </a:rPr>
                        <a:t>que</a:t>
                      </a:r>
                      <a:r>
                        <a:rPr sz="1700" spc="5" dirty="0">
                          <a:latin typeface="Arial MT"/>
                          <a:cs typeface="Arial MT"/>
                        </a:rPr>
                        <a:t> </a:t>
                      </a:r>
                      <a:r>
                        <a:rPr sz="1700" spc="-5" dirty="0">
                          <a:latin typeface="Arial MT"/>
                          <a:cs typeface="Arial MT"/>
                        </a:rPr>
                        <a:t>tenga</a:t>
                      </a:r>
                      <a:r>
                        <a:rPr sz="1700" spc="20" dirty="0">
                          <a:latin typeface="Arial MT"/>
                          <a:cs typeface="Arial MT"/>
                        </a:rPr>
                        <a:t> </a:t>
                      </a:r>
                      <a:r>
                        <a:rPr sz="1700" dirty="0">
                          <a:latin typeface="Arial MT"/>
                          <a:cs typeface="Arial MT"/>
                        </a:rPr>
                        <a:t>encomendada</a:t>
                      </a:r>
                      <a:r>
                        <a:rPr sz="1700" spc="5" dirty="0">
                          <a:latin typeface="Arial MT"/>
                          <a:cs typeface="Arial MT"/>
                        </a:rPr>
                        <a:t> </a:t>
                      </a:r>
                      <a:r>
                        <a:rPr sz="1700" dirty="0">
                          <a:latin typeface="Arial MT"/>
                          <a:cs typeface="Arial MT"/>
                        </a:rPr>
                        <a:t>legalmente</a:t>
                      </a:r>
                      <a:r>
                        <a:rPr sz="1700" spc="5" dirty="0">
                          <a:latin typeface="Arial MT"/>
                          <a:cs typeface="Arial MT"/>
                        </a:rPr>
                        <a:t> </a:t>
                      </a:r>
                      <a:r>
                        <a:rPr sz="1700" dirty="0">
                          <a:latin typeface="Arial MT"/>
                          <a:cs typeface="Arial MT"/>
                        </a:rPr>
                        <a:t>la función </a:t>
                      </a:r>
                      <a:r>
                        <a:rPr sz="1700" spc="-459" dirty="0">
                          <a:latin typeface="Arial MT"/>
                          <a:cs typeface="Arial MT"/>
                        </a:rPr>
                        <a:t> </a:t>
                      </a:r>
                      <a:r>
                        <a:rPr sz="1700" dirty="0">
                          <a:latin typeface="Arial MT"/>
                          <a:cs typeface="Arial MT"/>
                        </a:rPr>
                        <a:t>de supervisar la eficacia</a:t>
                      </a:r>
                      <a:r>
                        <a:rPr sz="1700" spc="-5" dirty="0">
                          <a:latin typeface="Arial MT"/>
                          <a:cs typeface="Arial MT"/>
                        </a:rPr>
                        <a:t> </a:t>
                      </a:r>
                      <a:r>
                        <a:rPr sz="1700" dirty="0">
                          <a:latin typeface="Arial MT"/>
                          <a:cs typeface="Arial MT"/>
                        </a:rPr>
                        <a:t>de los controles internos de</a:t>
                      </a:r>
                      <a:r>
                        <a:rPr sz="1700" spc="5" dirty="0">
                          <a:latin typeface="Arial MT"/>
                          <a:cs typeface="Arial MT"/>
                        </a:rPr>
                        <a:t> </a:t>
                      </a:r>
                      <a:r>
                        <a:rPr sz="1700" dirty="0">
                          <a:latin typeface="Arial MT"/>
                          <a:cs typeface="Arial MT"/>
                        </a:rPr>
                        <a:t>la</a:t>
                      </a:r>
                      <a:r>
                        <a:rPr sz="1700" spc="-5" dirty="0">
                          <a:latin typeface="Arial MT"/>
                          <a:cs typeface="Arial MT"/>
                        </a:rPr>
                        <a:t> </a:t>
                      </a:r>
                      <a:r>
                        <a:rPr sz="1700" dirty="0">
                          <a:latin typeface="Arial MT"/>
                          <a:cs typeface="Arial MT"/>
                        </a:rPr>
                        <a:t>persona jurídica;</a:t>
                      </a:r>
                    </a:p>
                    <a:p>
                      <a:pPr marL="91440" marR="504825">
                        <a:lnSpc>
                          <a:spcPct val="100000"/>
                        </a:lnSpc>
                        <a:spcBef>
                          <a:spcPts val="5"/>
                        </a:spcBef>
                        <a:buSzPct val="94117"/>
                        <a:buAutoNum type="arabicPeriod"/>
                        <a:tabLst>
                          <a:tab pos="273050" algn="l"/>
                        </a:tabLst>
                      </a:pPr>
                      <a:r>
                        <a:rPr sz="1700" b="1" dirty="0">
                          <a:latin typeface="Arial"/>
                          <a:cs typeface="Arial"/>
                        </a:rPr>
                        <a:t>ª</a:t>
                      </a:r>
                      <a:r>
                        <a:rPr sz="1700" b="1" spc="5" dirty="0">
                          <a:latin typeface="Arial"/>
                          <a:cs typeface="Arial"/>
                        </a:rPr>
                        <a:t> </a:t>
                      </a:r>
                      <a:r>
                        <a:rPr sz="1700" dirty="0">
                          <a:latin typeface="Arial MT"/>
                          <a:cs typeface="Arial MT"/>
                        </a:rPr>
                        <a:t>los autores</a:t>
                      </a:r>
                      <a:r>
                        <a:rPr sz="1700" spc="20" dirty="0">
                          <a:latin typeface="Arial MT"/>
                          <a:cs typeface="Arial MT"/>
                        </a:rPr>
                        <a:t> </a:t>
                      </a:r>
                      <a:r>
                        <a:rPr sz="1700" dirty="0">
                          <a:latin typeface="Arial MT"/>
                          <a:cs typeface="Arial MT"/>
                        </a:rPr>
                        <a:t>individuales</a:t>
                      </a:r>
                      <a:r>
                        <a:rPr sz="1700" spc="-25" dirty="0">
                          <a:latin typeface="Arial MT"/>
                          <a:cs typeface="Arial MT"/>
                        </a:rPr>
                        <a:t> </a:t>
                      </a:r>
                      <a:r>
                        <a:rPr sz="1700" dirty="0">
                          <a:latin typeface="Arial MT"/>
                          <a:cs typeface="Arial MT"/>
                        </a:rPr>
                        <a:t>han</a:t>
                      </a:r>
                      <a:r>
                        <a:rPr sz="1700" spc="15" dirty="0">
                          <a:latin typeface="Arial MT"/>
                          <a:cs typeface="Arial MT"/>
                        </a:rPr>
                        <a:t> </a:t>
                      </a:r>
                      <a:r>
                        <a:rPr sz="1700" dirty="0">
                          <a:latin typeface="Arial MT"/>
                          <a:cs typeface="Arial MT"/>
                        </a:rPr>
                        <a:t>cometido</a:t>
                      </a:r>
                      <a:r>
                        <a:rPr sz="1700" spc="10" dirty="0">
                          <a:latin typeface="Arial MT"/>
                          <a:cs typeface="Arial MT"/>
                        </a:rPr>
                        <a:t> </a:t>
                      </a:r>
                      <a:r>
                        <a:rPr sz="1700" dirty="0">
                          <a:latin typeface="Arial MT"/>
                          <a:cs typeface="Arial MT"/>
                        </a:rPr>
                        <a:t>el</a:t>
                      </a:r>
                      <a:r>
                        <a:rPr sz="1700" spc="5" dirty="0">
                          <a:latin typeface="Arial MT"/>
                          <a:cs typeface="Arial MT"/>
                        </a:rPr>
                        <a:t> </a:t>
                      </a:r>
                      <a:r>
                        <a:rPr sz="1700" dirty="0">
                          <a:latin typeface="Arial MT"/>
                          <a:cs typeface="Arial MT"/>
                        </a:rPr>
                        <a:t>delito eludiendo</a:t>
                      </a:r>
                      <a:r>
                        <a:rPr sz="1700" spc="10" dirty="0">
                          <a:latin typeface="Arial MT"/>
                          <a:cs typeface="Arial MT"/>
                        </a:rPr>
                        <a:t> </a:t>
                      </a:r>
                      <a:r>
                        <a:rPr sz="1700" spc="-5" dirty="0">
                          <a:latin typeface="Arial MT"/>
                          <a:cs typeface="Arial MT"/>
                        </a:rPr>
                        <a:t>fraudulentamente</a:t>
                      </a:r>
                      <a:r>
                        <a:rPr sz="1700" spc="35" dirty="0">
                          <a:latin typeface="Arial MT"/>
                          <a:cs typeface="Arial MT"/>
                        </a:rPr>
                        <a:t> </a:t>
                      </a:r>
                      <a:r>
                        <a:rPr sz="1700" dirty="0">
                          <a:latin typeface="Arial MT"/>
                          <a:cs typeface="Arial MT"/>
                        </a:rPr>
                        <a:t>los </a:t>
                      </a:r>
                      <a:r>
                        <a:rPr sz="1700" spc="-459" dirty="0">
                          <a:latin typeface="Arial MT"/>
                          <a:cs typeface="Arial MT"/>
                        </a:rPr>
                        <a:t> </a:t>
                      </a:r>
                      <a:r>
                        <a:rPr sz="1700" dirty="0">
                          <a:latin typeface="Arial MT"/>
                          <a:cs typeface="Arial MT"/>
                        </a:rPr>
                        <a:t>modelos</a:t>
                      </a:r>
                      <a:r>
                        <a:rPr sz="1700" spc="-5" dirty="0">
                          <a:latin typeface="Arial MT"/>
                          <a:cs typeface="Arial MT"/>
                        </a:rPr>
                        <a:t> </a:t>
                      </a:r>
                      <a:r>
                        <a:rPr sz="1700" dirty="0">
                          <a:latin typeface="Arial MT"/>
                          <a:cs typeface="Arial MT"/>
                        </a:rPr>
                        <a:t>de</a:t>
                      </a:r>
                      <a:r>
                        <a:rPr sz="1700" spc="5" dirty="0">
                          <a:latin typeface="Arial MT"/>
                          <a:cs typeface="Arial MT"/>
                        </a:rPr>
                        <a:t> </a:t>
                      </a:r>
                      <a:r>
                        <a:rPr sz="1700" dirty="0">
                          <a:latin typeface="Arial MT"/>
                          <a:cs typeface="Arial MT"/>
                        </a:rPr>
                        <a:t>organización y</a:t>
                      </a:r>
                      <a:r>
                        <a:rPr sz="1700" spc="-15" dirty="0">
                          <a:latin typeface="Arial MT"/>
                          <a:cs typeface="Arial MT"/>
                        </a:rPr>
                        <a:t> </a:t>
                      </a:r>
                      <a:r>
                        <a:rPr sz="1700" dirty="0">
                          <a:latin typeface="Arial MT"/>
                          <a:cs typeface="Arial MT"/>
                        </a:rPr>
                        <a:t>de</a:t>
                      </a:r>
                      <a:r>
                        <a:rPr sz="1700" spc="5" dirty="0">
                          <a:latin typeface="Arial MT"/>
                          <a:cs typeface="Arial MT"/>
                        </a:rPr>
                        <a:t> </a:t>
                      </a:r>
                      <a:r>
                        <a:rPr sz="1700" dirty="0">
                          <a:latin typeface="Arial MT"/>
                          <a:cs typeface="Arial MT"/>
                        </a:rPr>
                        <a:t>prevención</a:t>
                      </a:r>
                      <a:r>
                        <a:rPr sz="1700" spc="-5" dirty="0">
                          <a:latin typeface="Arial MT"/>
                          <a:cs typeface="Arial MT"/>
                        </a:rPr>
                        <a:t> </a:t>
                      </a:r>
                      <a:r>
                        <a:rPr sz="1700" dirty="0">
                          <a:latin typeface="Arial MT"/>
                          <a:cs typeface="Arial MT"/>
                        </a:rPr>
                        <a:t>y</a:t>
                      </a:r>
                    </a:p>
                    <a:p>
                      <a:pPr marL="91440" marR="92710">
                        <a:lnSpc>
                          <a:spcPct val="100000"/>
                        </a:lnSpc>
                        <a:buSzPct val="94117"/>
                        <a:buAutoNum type="arabicPeriod"/>
                        <a:tabLst>
                          <a:tab pos="273050" algn="l"/>
                        </a:tabLst>
                      </a:pPr>
                      <a:r>
                        <a:rPr sz="1700" b="1" dirty="0">
                          <a:latin typeface="Arial"/>
                          <a:cs typeface="Arial"/>
                        </a:rPr>
                        <a:t>ª </a:t>
                      </a:r>
                      <a:r>
                        <a:rPr sz="1700" dirty="0">
                          <a:latin typeface="Arial MT"/>
                          <a:cs typeface="Arial MT"/>
                        </a:rPr>
                        <a:t>no</a:t>
                      </a:r>
                      <a:r>
                        <a:rPr sz="1700" spc="5" dirty="0">
                          <a:latin typeface="Arial MT"/>
                          <a:cs typeface="Arial MT"/>
                        </a:rPr>
                        <a:t> </a:t>
                      </a:r>
                      <a:r>
                        <a:rPr sz="1700" dirty="0">
                          <a:latin typeface="Arial MT"/>
                          <a:cs typeface="Arial MT"/>
                        </a:rPr>
                        <a:t>se</a:t>
                      </a:r>
                      <a:r>
                        <a:rPr sz="1700" spc="5" dirty="0">
                          <a:latin typeface="Arial MT"/>
                          <a:cs typeface="Arial MT"/>
                        </a:rPr>
                        <a:t> </a:t>
                      </a:r>
                      <a:r>
                        <a:rPr sz="1700" dirty="0">
                          <a:latin typeface="Arial MT"/>
                          <a:cs typeface="Arial MT"/>
                        </a:rPr>
                        <a:t>ha</a:t>
                      </a:r>
                      <a:r>
                        <a:rPr sz="1700" spc="10" dirty="0">
                          <a:latin typeface="Arial MT"/>
                          <a:cs typeface="Arial MT"/>
                        </a:rPr>
                        <a:t> </a:t>
                      </a:r>
                      <a:r>
                        <a:rPr sz="1700" dirty="0">
                          <a:latin typeface="Arial MT"/>
                          <a:cs typeface="Arial MT"/>
                        </a:rPr>
                        <a:t>producido</a:t>
                      </a:r>
                      <a:r>
                        <a:rPr sz="1700" spc="-5" dirty="0">
                          <a:latin typeface="Arial MT"/>
                          <a:cs typeface="Arial MT"/>
                        </a:rPr>
                        <a:t> </a:t>
                      </a:r>
                      <a:r>
                        <a:rPr sz="1700" dirty="0">
                          <a:latin typeface="Arial MT"/>
                          <a:cs typeface="Arial MT"/>
                        </a:rPr>
                        <a:t>una</a:t>
                      </a:r>
                      <a:r>
                        <a:rPr sz="1700" spc="5" dirty="0">
                          <a:latin typeface="Arial MT"/>
                          <a:cs typeface="Arial MT"/>
                        </a:rPr>
                        <a:t> </a:t>
                      </a:r>
                      <a:r>
                        <a:rPr sz="1700" dirty="0">
                          <a:latin typeface="Arial MT"/>
                          <a:cs typeface="Arial MT"/>
                        </a:rPr>
                        <a:t>omisión</a:t>
                      </a:r>
                      <a:r>
                        <a:rPr sz="1700" spc="5" dirty="0">
                          <a:latin typeface="Arial MT"/>
                          <a:cs typeface="Arial MT"/>
                        </a:rPr>
                        <a:t> </a:t>
                      </a:r>
                      <a:r>
                        <a:rPr sz="1700" dirty="0">
                          <a:latin typeface="Arial MT"/>
                          <a:cs typeface="Arial MT"/>
                        </a:rPr>
                        <a:t>o</a:t>
                      </a:r>
                      <a:r>
                        <a:rPr sz="1700" spc="-10" dirty="0">
                          <a:latin typeface="Arial MT"/>
                          <a:cs typeface="Arial MT"/>
                        </a:rPr>
                        <a:t> </a:t>
                      </a:r>
                      <a:r>
                        <a:rPr sz="1700" dirty="0">
                          <a:latin typeface="Arial MT"/>
                          <a:cs typeface="Arial MT"/>
                        </a:rPr>
                        <a:t>un</a:t>
                      </a:r>
                      <a:r>
                        <a:rPr sz="1700" spc="5" dirty="0">
                          <a:latin typeface="Arial MT"/>
                          <a:cs typeface="Arial MT"/>
                        </a:rPr>
                        <a:t> </a:t>
                      </a:r>
                      <a:r>
                        <a:rPr sz="1700" dirty="0">
                          <a:latin typeface="Arial MT"/>
                          <a:cs typeface="Arial MT"/>
                        </a:rPr>
                        <a:t>ejercicio</a:t>
                      </a:r>
                      <a:r>
                        <a:rPr sz="1700" spc="-20" dirty="0">
                          <a:latin typeface="Arial MT"/>
                          <a:cs typeface="Arial MT"/>
                        </a:rPr>
                        <a:t> </a:t>
                      </a:r>
                      <a:r>
                        <a:rPr sz="1700" dirty="0">
                          <a:latin typeface="Arial MT"/>
                          <a:cs typeface="Arial MT"/>
                        </a:rPr>
                        <a:t>insuficiente</a:t>
                      </a:r>
                      <a:r>
                        <a:rPr sz="1700" spc="-5" dirty="0">
                          <a:latin typeface="Arial MT"/>
                          <a:cs typeface="Arial MT"/>
                        </a:rPr>
                        <a:t> </a:t>
                      </a:r>
                      <a:r>
                        <a:rPr sz="1700" dirty="0">
                          <a:latin typeface="Arial MT"/>
                          <a:cs typeface="Arial MT"/>
                        </a:rPr>
                        <a:t>de</a:t>
                      </a:r>
                      <a:r>
                        <a:rPr sz="1700" spc="5" dirty="0">
                          <a:latin typeface="Arial MT"/>
                          <a:cs typeface="Arial MT"/>
                        </a:rPr>
                        <a:t> </a:t>
                      </a:r>
                      <a:r>
                        <a:rPr sz="1700" dirty="0">
                          <a:latin typeface="Arial MT"/>
                          <a:cs typeface="Arial MT"/>
                        </a:rPr>
                        <a:t>sus</a:t>
                      </a:r>
                      <a:r>
                        <a:rPr sz="1700" spc="-5" dirty="0">
                          <a:latin typeface="Arial MT"/>
                          <a:cs typeface="Arial MT"/>
                        </a:rPr>
                        <a:t> </a:t>
                      </a:r>
                      <a:r>
                        <a:rPr sz="1700" dirty="0">
                          <a:latin typeface="Arial MT"/>
                          <a:cs typeface="Arial MT"/>
                        </a:rPr>
                        <a:t>funciones</a:t>
                      </a:r>
                      <a:r>
                        <a:rPr sz="1700" spc="10" dirty="0">
                          <a:latin typeface="Arial MT"/>
                          <a:cs typeface="Arial MT"/>
                        </a:rPr>
                        <a:t> </a:t>
                      </a:r>
                      <a:r>
                        <a:rPr sz="1700" dirty="0">
                          <a:latin typeface="Arial MT"/>
                          <a:cs typeface="Arial MT"/>
                        </a:rPr>
                        <a:t>de </a:t>
                      </a:r>
                      <a:r>
                        <a:rPr sz="1700" spc="5" dirty="0">
                          <a:latin typeface="Arial MT"/>
                          <a:cs typeface="Arial MT"/>
                        </a:rPr>
                        <a:t> </a:t>
                      </a:r>
                      <a:r>
                        <a:rPr sz="1700" dirty="0">
                          <a:latin typeface="Arial MT"/>
                          <a:cs typeface="Arial MT"/>
                        </a:rPr>
                        <a:t>supervisión,</a:t>
                      </a:r>
                      <a:r>
                        <a:rPr sz="1700" spc="-10" dirty="0">
                          <a:latin typeface="Arial MT"/>
                          <a:cs typeface="Arial MT"/>
                        </a:rPr>
                        <a:t> </a:t>
                      </a:r>
                      <a:r>
                        <a:rPr sz="1700" dirty="0">
                          <a:latin typeface="Arial MT"/>
                          <a:cs typeface="Arial MT"/>
                        </a:rPr>
                        <a:t>vigilancia</a:t>
                      </a:r>
                      <a:r>
                        <a:rPr sz="1700" spc="-25" dirty="0">
                          <a:latin typeface="Arial MT"/>
                          <a:cs typeface="Arial MT"/>
                        </a:rPr>
                        <a:t> </a:t>
                      </a:r>
                      <a:r>
                        <a:rPr sz="1700" dirty="0">
                          <a:latin typeface="Arial MT"/>
                          <a:cs typeface="Arial MT"/>
                        </a:rPr>
                        <a:t>y</a:t>
                      </a:r>
                      <a:r>
                        <a:rPr sz="1700" spc="-10" dirty="0">
                          <a:latin typeface="Arial MT"/>
                          <a:cs typeface="Arial MT"/>
                        </a:rPr>
                        <a:t> </a:t>
                      </a:r>
                      <a:r>
                        <a:rPr sz="1700" dirty="0">
                          <a:latin typeface="Arial MT"/>
                          <a:cs typeface="Arial MT"/>
                        </a:rPr>
                        <a:t>control</a:t>
                      </a:r>
                      <a:r>
                        <a:rPr sz="1700" spc="15" dirty="0">
                          <a:latin typeface="Arial MT"/>
                          <a:cs typeface="Arial MT"/>
                        </a:rPr>
                        <a:t> </a:t>
                      </a:r>
                      <a:r>
                        <a:rPr sz="1700" dirty="0">
                          <a:latin typeface="Arial MT"/>
                          <a:cs typeface="Arial MT"/>
                        </a:rPr>
                        <a:t>por </a:t>
                      </a:r>
                      <a:r>
                        <a:rPr sz="1700" spc="-5" dirty="0">
                          <a:latin typeface="Arial MT"/>
                          <a:cs typeface="Arial MT"/>
                        </a:rPr>
                        <a:t>parte</a:t>
                      </a:r>
                      <a:r>
                        <a:rPr sz="1700" spc="10" dirty="0">
                          <a:latin typeface="Arial MT"/>
                          <a:cs typeface="Arial MT"/>
                        </a:rPr>
                        <a:t> </a:t>
                      </a:r>
                      <a:r>
                        <a:rPr sz="1700" dirty="0">
                          <a:latin typeface="Arial MT"/>
                          <a:cs typeface="Arial MT"/>
                        </a:rPr>
                        <a:t>del órgano</a:t>
                      </a:r>
                      <a:r>
                        <a:rPr sz="1700" spc="20" dirty="0">
                          <a:latin typeface="Arial MT"/>
                          <a:cs typeface="Arial MT"/>
                        </a:rPr>
                        <a:t> </a:t>
                      </a:r>
                      <a:r>
                        <a:rPr sz="1700" dirty="0">
                          <a:latin typeface="Arial MT"/>
                          <a:cs typeface="Arial MT"/>
                        </a:rPr>
                        <a:t>al que</a:t>
                      </a:r>
                      <a:r>
                        <a:rPr sz="1700" spc="10" dirty="0">
                          <a:latin typeface="Arial MT"/>
                          <a:cs typeface="Arial MT"/>
                        </a:rPr>
                        <a:t> </a:t>
                      </a:r>
                      <a:r>
                        <a:rPr sz="1700" dirty="0">
                          <a:latin typeface="Arial MT"/>
                          <a:cs typeface="Arial MT"/>
                        </a:rPr>
                        <a:t>se</a:t>
                      </a:r>
                      <a:r>
                        <a:rPr sz="1700" spc="-5" dirty="0">
                          <a:latin typeface="Arial MT"/>
                          <a:cs typeface="Arial MT"/>
                        </a:rPr>
                        <a:t> </a:t>
                      </a:r>
                      <a:r>
                        <a:rPr sz="1700" dirty="0">
                          <a:latin typeface="Arial MT"/>
                          <a:cs typeface="Arial MT"/>
                        </a:rPr>
                        <a:t>refiere</a:t>
                      </a:r>
                      <a:r>
                        <a:rPr sz="1700" spc="5" dirty="0">
                          <a:latin typeface="Arial MT"/>
                          <a:cs typeface="Arial MT"/>
                        </a:rPr>
                        <a:t> </a:t>
                      </a:r>
                      <a:r>
                        <a:rPr sz="1700" dirty="0">
                          <a:latin typeface="Arial MT"/>
                          <a:cs typeface="Arial MT"/>
                        </a:rPr>
                        <a:t>la</a:t>
                      </a:r>
                      <a:r>
                        <a:rPr sz="1700" spc="-5" dirty="0">
                          <a:latin typeface="Arial MT"/>
                          <a:cs typeface="Arial MT"/>
                        </a:rPr>
                        <a:t> </a:t>
                      </a:r>
                      <a:r>
                        <a:rPr sz="1700" dirty="0">
                          <a:latin typeface="Arial MT"/>
                          <a:cs typeface="Arial MT"/>
                        </a:rPr>
                        <a:t>condición</a:t>
                      </a:r>
                      <a:r>
                        <a:rPr sz="1700" spc="5" dirty="0">
                          <a:latin typeface="Arial MT"/>
                          <a:cs typeface="Arial MT"/>
                        </a:rPr>
                        <a:t> </a:t>
                      </a:r>
                      <a:r>
                        <a:rPr sz="1700" spc="-5" dirty="0">
                          <a:latin typeface="Arial MT"/>
                          <a:cs typeface="Arial MT"/>
                        </a:rPr>
                        <a:t>2.ª </a:t>
                      </a:r>
                      <a:r>
                        <a:rPr sz="1700" dirty="0">
                          <a:latin typeface="Arial MT"/>
                          <a:cs typeface="Arial MT"/>
                        </a:rPr>
                        <a:t> En los casos en los que las anteriores circunstancias solamente puedan ser objeto de </a:t>
                      </a:r>
                      <a:r>
                        <a:rPr sz="1700" spc="-459" dirty="0">
                          <a:latin typeface="Arial MT"/>
                          <a:cs typeface="Arial MT"/>
                        </a:rPr>
                        <a:t> </a:t>
                      </a:r>
                      <a:r>
                        <a:rPr sz="1700" dirty="0">
                          <a:latin typeface="Arial MT"/>
                          <a:cs typeface="Arial MT"/>
                        </a:rPr>
                        <a:t>acreditación</a:t>
                      </a:r>
                      <a:r>
                        <a:rPr sz="1700" spc="-5" dirty="0">
                          <a:latin typeface="Arial MT"/>
                          <a:cs typeface="Arial MT"/>
                        </a:rPr>
                        <a:t> </a:t>
                      </a:r>
                      <a:r>
                        <a:rPr sz="1700" dirty="0">
                          <a:latin typeface="Arial MT"/>
                          <a:cs typeface="Arial MT"/>
                        </a:rPr>
                        <a:t>parcial,</a:t>
                      </a:r>
                      <a:r>
                        <a:rPr sz="1700" spc="-5" dirty="0">
                          <a:latin typeface="Arial MT"/>
                          <a:cs typeface="Arial MT"/>
                        </a:rPr>
                        <a:t> esta</a:t>
                      </a:r>
                      <a:r>
                        <a:rPr sz="1700" spc="10" dirty="0">
                          <a:latin typeface="Arial MT"/>
                          <a:cs typeface="Arial MT"/>
                        </a:rPr>
                        <a:t> </a:t>
                      </a:r>
                      <a:r>
                        <a:rPr sz="1700" dirty="0">
                          <a:latin typeface="Arial MT"/>
                          <a:cs typeface="Arial MT"/>
                        </a:rPr>
                        <a:t>circunstancia</a:t>
                      </a:r>
                      <a:r>
                        <a:rPr sz="1700" spc="-5" dirty="0">
                          <a:latin typeface="Arial MT"/>
                          <a:cs typeface="Arial MT"/>
                        </a:rPr>
                        <a:t> </a:t>
                      </a:r>
                      <a:r>
                        <a:rPr sz="1700" dirty="0">
                          <a:latin typeface="Arial MT"/>
                          <a:cs typeface="Arial MT"/>
                        </a:rPr>
                        <a:t>será</a:t>
                      </a:r>
                      <a:r>
                        <a:rPr sz="1700" spc="5" dirty="0">
                          <a:latin typeface="Arial MT"/>
                          <a:cs typeface="Arial MT"/>
                        </a:rPr>
                        <a:t> </a:t>
                      </a:r>
                      <a:r>
                        <a:rPr sz="1700" dirty="0">
                          <a:latin typeface="Arial MT"/>
                          <a:cs typeface="Arial MT"/>
                        </a:rPr>
                        <a:t>valorada</a:t>
                      </a:r>
                      <a:r>
                        <a:rPr sz="1700" spc="-5" dirty="0">
                          <a:latin typeface="Arial MT"/>
                          <a:cs typeface="Arial MT"/>
                        </a:rPr>
                        <a:t> </a:t>
                      </a:r>
                      <a:r>
                        <a:rPr sz="1700" dirty="0">
                          <a:latin typeface="Arial MT"/>
                          <a:cs typeface="Arial MT"/>
                        </a:rPr>
                        <a:t>a</a:t>
                      </a:r>
                      <a:r>
                        <a:rPr sz="1700" spc="10" dirty="0">
                          <a:latin typeface="Arial MT"/>
                          <a:cs typeface="Arial MT"/>
                        </a:rPr>
                        <a:t> </a:t>
                      </a:r>
                      <a:r>
                        <a:rPr sz="1700" dirty="0">
                          <a:latin typeface="Arial MT"/>
                          <a:cs typeface="Arial MT"/>
                        </a:rPr>
                        <a:t>los</a:t>
                      </a:r>
                      <a:r>
                        <a:rPr sz="1700" spc="-5" dirty="0">
                          <a:latin typeface="Arial MT"/>
                          <a:cs typeface="Arial MT"/>
                        </a:rPr>
                        <a:t> efectos</a:t>
                      </a:r>
                      <a:r>
                        <a:rPr sz="1700" spc="20" dirty="0">
                          <a:latin typeface="Arial MT"/>
                          <a:cs typeface="Arial MT"/>
                        </a:rPr>
                        <a:t> </a:t>
                      </a:r>
                      <a:r>
                        <a:rPr sz="1700" dirty="0">
                          <a:latin typeface="Arial MT"/>
                          <a:cs typeface="Arial MT"/>
                        </a:rPr>
                        <a:t>de</a:t>
                      </a:r>
                      <a:r>
                        <a:rPr sz="1700" spc="10" dirty="0">
                          <a:latin typeface="Arial MT"/>
                          <a:cs typeface="Arial MT"/>
                        </a:rPr>
                        <a:t> </a:t>
                      </a:r>
                      <a:r>
                        <a:rPr sz="1700" dirty="0">
                          <a:latin typeface="Arial MT"/>
                          <a:cs typeface="Arial MT"/>
                        </a:rPr>
                        <a:t>atenuación</a:t>
                      </a:r>
                      <a:r>
                        <a:rPr sz="1700" spc="10" dirty="0">
                          <a:latin typeface="Arial MT"/>
                          <a:cs typeface="Arial MT"/>
                        </a:rPr>
                        <a:t> </a:t>
                      </a:r>
                      <a:r>
                        <a:rPr sz="1700" dirty="0">
                          <a:latin typeface="Arial MT"/>
                          <a:cs typeface="Arial MT"/>
                        </a:rPr>
                        <a:t>de </a:t>
                      </a:r>
                      <a:r>
                        <a:rPr sz="1700" spc="5" dirty="0">
                          <a:latin typeface="Arial MT"/>
                          <a:cs typeface="Arial MT"/>
                        </a:rPr>
                        <a:t> </a:t>
                      </a:r>
                      <a:r>
                        <a:rPr sz="1700" dirty="0">
                          <a:latin typeface="Arial MT"/>
                          <a:cs typeface="Arial MT"/>
                        </a:rPr>
                        <a:t>la</a:t>
                      </a:r>
                      <a:r>
                        <a:rPr sz="1700" spc="-10" dirty="0">
                          <a:latin typeface="Arial MT"/>
                          <a:cs typeface="Arial MT"/>
                        </a:rPr>
                        <a:t> </a:t>
                      </a:r>
                      <a:r>
                        <a:rPr sz="1700" spc="-5" dirty="0">
                          <a:latin typeface="Arial MT"/>
                          <a:cs typeface="Arial MT"/>
                        </a:rPr>
                        <a:t>pena.”</a:t>
                      </a:r>
                      <a:endParaRPr sz="1700" dirty="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4584880" y="2730321"/>
            <a:ext cx="5962918" cy="17128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PE" sz="2400" dirty="0"/>
              <a:t>Para realizar  u omitir un acto propio de su función, sin faltar a su obligación, o como consecuencia del acto ya realizado u omitido</a:t>
            </a:r>
          </a:p>
        </p:txBody>
      </p:sp>
      <p:sp>
        <p:nvSpPr>
          <p:cNvPr id="5" name="Elipse 4"/>
          <p:cNvSpPr/>
          <p:nvPr/>
        </p:nvSpPr>
        <p:spPr>
          <a:xfrm>
            <a:off x="1487510" y="2909062"/>
            <a:ext cx="1983346" cy="139091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PE" dirty="0"/>
              <a:t>RESULTADO</a:t>
            </a:r>
          </a:p>
        </p:txBody>
      </p:sp>
      <p:sp>
        <p:nvSpPr>
          <p:cNvPr id="6" name="Flecha derecha 5"/>
          <p:cNvSpPr/>
          <p:nvPr/>
        </p:nvSpPr>
        <p:spPr>
          <a:xfrm>
            <a:off x="3657600" y="3348507"/>
            <a:ext cx="553791" cy="48939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40436" y="5309047"/>
            <a:ext cx="1451564" cy="1548953"/>
          </a:xfrm>
          <a:prstGeom prst="rect">
            <a:avLst/>
          </a:prstGeom>
        </p:spPr>
      </p:pic>
    </p:spTree>
    <p:extLst>
      <p:ext uri="{BB962C8B-B14F-4D97-AF65-F5344CB8AC3E}">
        <p14:creationId xmlns:p14="http://schemas.microsoft.com/office/powerpoint/2010/main" val="30095098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5004" y="2756079"/>
            <a:ext cx="4108360" cy="1200329"/>
          </a:xfrm>
          <a:prstGeom prst="rect">
            <a:avLst/>
          </a:prstGeom>
          <a:noFill/>
        </p:spPr>
        <p:txBody>
          <a:bodyPr wrap="square" lIns="91440" tIns="45720" rIns="91440" bIns="45720">
            <a:spAutoFit/>
          </a:bodyPr>
          <a:lstStyle/>
          <a:p>
            <a:pPr algn="ctr"/>
            <a:r>
              <a:rPr lang="es-ES" sz="3600" b="1" dirty="0">
                <a:ln w="22225">
                  <a:solidFill>
                    <a:schemeClr val="accent2"/>
                  </a:solidFill>
                  <a:prstDash val="solid"/>
                </a:ln>
                <a:solidFill>
                  <a:schemeClr val="accent2">
                    <a:lumMod val="40000"/>
                    <a:lumOff val="60000"/>
                  </a:schemeClr>
                </a:solidFill>
              </a:rPr>
              <a:t>TIPICIDAD </a:t>
            </a:r>
          </a:p>
          <a:p>
            <a:pPr algn="ctr"/>
            <a:r>
              <a:rPr lang="es-ES" sz="3600" b="1" dirty="0">
                <a:ln w="22225">
                  <a:solidFill>
                    <a:schemeClr val="accent2"/>
                  </a:solidFill>
                  <a:prstDash val="solid"/>
                </a:ln>
                <a:solidFill>
                  <a:schemeClr val="accent2">
                    <a:lumMod val="40000"/>
                    <a:lumOff val="60000"/>
                  </a:schemeClr>
                </a:solidFill>
              </a:rPr>
              <a:t>SUBJETIV A</a:t>
            </a:r>
          </a:p>
        </p:txBody>
      </p:sp>
      <p:sp>
        <p:nvSpPr>
          <p:cNvPr id="5" name="Cerrar llave 4"/>
          <p:cNvSpPr/>
          <p:nvPr/>
        </p:nvSpPr>
        <p:spPr>
          <a:xfrm>
            <a:off x="3606085" y="2627290"/>
            <a:ext cx="1146220" cy="1700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 name="CuadroTexto 5"/>
          <p:cNvSpPr txBox="1"/>
          <p:nvPr/>
        </p:nvSpPr>
        <p:spPr>
          <a:xfrm>
            <a:off x="4932609" y="2756080"/>
            <a:ext cx="5602309" cy="1754326"/>
          </a:xfrm>
          <a:prstGeom prst="rect">
            <a:avLst/>
          </a:prstGeom>
          <a:noFill/>
        </p:spPr>
        <p:txBody>
          <a:bodyPr wrap="square" rtlCol="0">
            <a:spAutoFit/>
          </a:bodyPr>
          <a:lstStyle/>
          <a:p>
            <a:r>
              <a:rPr lang="es-PE" sz="3600" dirty="0"/>
              <a:t>Son comportamiento netamente doloso, no existiendo la culpa.</a:t>
            </a:r>
          </a:p>
        </p:txBody>
      </p:sp>
    </p:spTree>
    <p:extLst>
      <p:ext uri="{BB962C8B-B14F-4D97-AF65-F5344CB8AC3E}">
        <p14:creationId xmlns:p14="http://schemas.microsoft.com/office/powerpoint/2010/main" val="9037117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97758" y="1983345"/>
            <a:ext cx="6194738" cy="3785652"/>
          </a:xfrm>
          <a:prstGeom prst="rect">
            <a:avLst/>
          </a:prstGeom>
        </p:spPr>
        <p:txBody>
          <a:bodyPr wrap="square">
            <a:spAutoFit/>
          </a:bodyPr>
          <a:lstStyle/>
          <a:p>
            <a:pPr algn="just"/>
            <a:r>
              <a:rPr lang="es-PE" sz="2400" dirty="0"/>
              <a:t>El Miembro de la </a:t>
            </a:r>
            <a:r>
              <a:rPr lang="es-PE" sz="2400" dirty="0" err="1"/>
              <a:t>Policia</a:t>
            </a:r>
            <a:r>
              <a:rPr lang="es-PE" sz="2400" dirty="0"/>
              <a:t> Nacional del Perú que solicita, directa o indirectamente, donativo, promesa o cualquier otra ventaja indebida para realizar u omitir un acto propio de su función, sin faltar a su obligación, o como consecuencia  del acto ya realizado u omitido, será reprimido con pena privativa de libertad no menor de cinco ni mayor de ocho años e inhabilitación conforme a os incisos 1,2 y 8 del artículo 36 del Código Penal.</a:t>
            </a:r>
          </a:p>
        </p:txBody>
      </p:sp>
      <p:sp>
        <p:nvSpPr>
          <p:cNvPr id="3" name="Elipse 2"/>
          <p:cNvSpPr/>
          <p:nvPr/>
        </p:nvSpPr>
        <p:spPr>
          <a:xfrm>
            <a:off x="1777285" y="3135636"/>
            <a:ext cx="1906073" cy="148107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a:t>Descripción del Tipo Penal</a:t>
            </a:r>
          </a:p>
        </p:txBody>
      </p:sp>
      <p:sp>
        <p:nvSpPr>
          <p:cNvPr id="4" name="Abrir llave 3"/>
          <p:cNvSpPr/>
          <p:nvPr/>
        </p:nvSpPr>
        <p:spPr>
          <a:xfrm>
            <a:off x="4211392" y="1983345"/>
            <a:ext cx="489397" cy="37856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0486991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1790163"/>
            <a:ext cx="6246253" cy="923330"/>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TIPICIDAD OBJETIVA </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cxnSp>
        <p:nvCxnSpPr>
          <p:cNvPr id="6" name="Conector angular 5"/>
          <p:cNvCxnSpPr/>
          <p:nvPr/>
        </p:nvCxnSpPr>
        <p:spPr>
          <a:xfrm>
            <a:off x="1390918" y="2737276"/>
            <a:ext cx="2073499" cy="8153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5177307" y="3121152"/>
            <a:ext cx="2137893" cy="8628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dirty="0"/>
              <a:t>DIRECTA</a:t>
            </a:r>
          </a:p>
        </p:txBody>
      </p:sp>
      <p:sp>
        <p:nvSpPr>
          <p:cNvPr id="8" name="Rectángulo redondeado 7"/>
          <p:cNvSpPr/>
          <p:nvPr/>
        </p:nvSpPr>
        <p:spPr>
          <a:xfrm>
            <a:off x="5177307" y="4711522"/>
            <a:ext cx="2137893" cy="8628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PE" dirty="0"/>
              <a:t>INDIRECTA</a:t>
            </a:r>
          </a:p>
        </p:txBody>
      </p:sp>
      <p:sp>
        <p:nvSpPr>
          <p:cNvPr id="9" name="Cerrar llave 8"/>
          <p:cNvSpPr/>
          <p:nvPr/>
        </p:nvSpPr>
        <p:spPr>
          <a:xfrm>
            <a:off x="7508383" y="3552594"/>
            <a:ext cx="334851" cy="15903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0" name="Rectángulo redondeado 9"/>
          <p:cNvSpPr/>
          <p:nvPr/>
        </p:nvSpPr>
        <p:spPr>
          <a:xfrm>
            <a:off x="8358389" y="3552594"/>
            <a:ext cx="3052293" cy="14959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PE" dirty="0"/>
              <a:t>donativo, promesa o cualquier otra ventaja o beneficio,</a:t>
            </a:r>
          </a:p>
        </p:txBody>
      </p:sp>
      <p:sp>
        <p:nvSpPr>
          <p:cNvPr id="2" name="Elipse 1"/>
          <p:cNvSpPr/>
          <p:nvPr/>
        </p:nvSpPr>
        <p:spPr>
          <a:xfrm>
            <a:off x="2202287" y="4121239"/>
            <a:ext cx="1680693" cy="1021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Solicita </a:t>
            </a:r>
          </a:p>
        </p:txBody>
      </p:sp>
      <p:sp>
        <p:nvSpPr>
          <p:cNvPr id="3" name="Abrir llave 2"/>
          <p:cNvSpPr/>
          <p:nvPr/>
        </p:nvSpPr>
        <p:spPr>
          <a:xfrm>
            <a:off x="4584879" y="3552594"/>
            <a:ext cx="206062" cy="18178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13653855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4584880" y="2730321"/>
            <a:ext cx="5962918" cy="17128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PE" sz="2400" dirty="0"/>
              <a:t>Para realizar  u omitir un acto propio de su función, sin faltar a su obligación, o como consecuencia del acto ya realizado u omitido</a:t>
            </a:r>
          </a:p>
        </p:txBody>
      </p:sp>
      <p:sp>
        <p:nvSpPr>
          <p:cNvPr id="5" name="Elipse 4"/>
          <p:cNvSpPr/>
          <p:nvPr/>
        </p:nvSpPr>
        <p:spPr>
          <a:xfrm>
            <a:off x="1487510" y="2909062"/>
            <a:ext cx="1983346" cy="139091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PE" dirty="0"/>
              <a:t>RESULTADO</a:t>
            </a:r>
          </a:p>
        </p:txBody>
      </p:sp>
      <p:sp>
        <p:nvSpPr>
          <p:cNvPr id="6" name="Flecha derecha 5"/>
          <p:cNvSpPr/>
          <p:nvPr/>
        </p:nvSpPr>
        <p:spPr>
          <a:xfrm>
            <a:off x="3657600" y="3348507"/>
            <a:ext cx="553791" cy="48939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40436" y="5309047"/>
            <a:ext cx="1451564" cy="1548953"/>
          </a:xfrm>
          <a:prstGeom prst="rect">
            <a:avLst/>
          </a:prstGeom>
        </p:spPr>
      </p:pic>
    </p:spTree>
    <p:extLst>
      <p:ext uri="{BB962C8B-B14F-4D97-AF65-F5344CB8AC3E}">
        <p14:creationId xmlns:p14="http://schemas.microsoft.com/office/powerpoint/2010/main" val="1258665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5004" y="2756079"/>
            <a:ext cx="4108360" cy="1200329"/>
          </a:xfrm>
          <a:prstGeom prst="rect">
            <a:avLst/>
          </a:prstGeom>
          <a:noFill/>
        </p:spPr>
        <p:txBody>
          <a:bodyPr wrap="square" lIns="91440" tIns="45720" rIns="91440" bIns="45720">
            <a:spAutoFit/>
          </a:bodyPr>
          <a:lstStyle/>
          <a:p>
            <a:pPr algn="ctr"/>
            <a:r>
              <a:rPr lang="es-ES" sz="3600" b="1" dirty="0">
                <a:ln w="22225">
                  <a:solidFill>
                    <a:schemeClr val="accent2"/>
                  </a:solidFill>
                  <a:prstDash val="solid"/>
                </a:ln>
                <a:solidFill>
                  <a:schemeClr val="accent2">
                    <a:lumMod val="40000"/>
                    <a:lumOff val="60000"/>
                  </a:schemeClr>
                </a:solidFill>
              </a:rPr>
              <a:t>TIPICIDAD </a:t>
            </a:r>
          </a:p>
          <a:p>
            <a:pPr algn="ctr"/>
            <a:r>
              <a:rPr lang="es-ES" sz="3600" b="1" dirty="0">
                <a:ln w="22225">
                  <a:solidFill>
                    <a:schemeClr val="accent2"/>
                  </a:solidFill>
                  <a:prstDash val="solid"/>
                </a:ln>
                <a:solidFill>
                  <a:schemeClr val="accent2">
                    <a:lumMod val="40000"/>
                    <a:lumOff val="60000"/>
                  </a:schemeClr>
                </a:solidFill>
              </a:rPr>
              <a:t>SUBJETIV A</a:t>
            </a:r>
          </a:p>
        </p:txBody>
      </p:sp>
      <p:sp>
        <p:nvSpPr>
          <p:cNvPr id="5" name="Cerrar llave 4"/>
          <p:cNvSpPr/>
          <p:nvPr/>
        </p:nvSpPr>
        <p:spPr>
          <a:xfrm>
            <a:off x="3606085" y="2627290"/>
            <a:ext cx="1146220" cy="1700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 name="CuadroTexto 5"/>
          <p:cNvSpPr txBox="1"/>
          <p:nvPr/>
        </p:nvSpPr>
        <p:spPr>
          <a:xfrm>
            <a:off x="4932609" y="2756080"/>
            <a:ext cx="5602309" cy="1754326"/>
          </a:xfrm>
          <a:prstGeom prst="rect">
            <a:avLst/>
          </a:prstGeom>
          <a:noFill/>
        </p:spPr>
        <p:txBody>
          <a:bodyPr wrap="square" rtlCol="0">
            <a:spAutoFit/>
          </a:bodyPr>
          <a:lstStyle/>
          <a:p>
            <a:r>
              <a:rPr lang="es-PE" sz="3600" dirty="0"/>
              <a:t>Son comportamiento netamente doloso, no existiendo la culpa.</a:t>
            </a:r>
          </a:p>
        </p:txBody>
      </p:sp>
    </p:spTree>
    <p:extLst>
      <p:ext uri="{BB962C8B-B14F-4D97-AF65-F5344CB8AC3E}">
        <p14:creationId xmlns:p14="http://schemas.microsoft.com/office/powerpoint/2010/main" val="381272521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978795" y="3226157"/>
            <a:ext cx="1854557" cy="13522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PE" dirty="0"/>
              <a:t>Art. 398-A</a:t>
            </a:r>
          </a:p>
        </p:txBody>
      </p:sp>
      <p:sp>
        <p:nvSpPr>
          <p:cNvPr id="3" name="Flecha derecha 2"/>
          <p:cNvSpPr/>
          <p:nvPr/>
        </p:nvSpPr>
        <p:spPr>
          <a:xfrm>
            <a:off x="3258354" y="3721994"/>
            <a:ext cx="515155" cy="36060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E"/>
          </a:p>
        </p:txBody>
      </p:sp>
      <p:sp>
        <p:nvSpPr>
          <p:cNvPr id="4" name="Rectángulo redondeado 3"/>
          <p:cNvSpPr/>
          <p:nvPr/>
        </p:nvSpPr>
        <p:spPr>
          <a:xfrm>
            <a:off x="4378816" y="3103808"/>
            <a:ext cx="4340181" cy="15969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dirty="0"/>
              <a:t>COHECHO ACTIVO EN EL ÁMBITO DE LA FUNCIÓN POLICIAL</a:t>
            </a:r>
          </a:p>
        </p:txBody>
      </p:sp>
    </p:spTree>
    <p:extLst>
      <p:ext uri="{BB962C8B-B14F-4D97-AF65-F5344CB8AC3E}">
        <p14:creationId xmlns:p14="http://schemas.microsoft.com/office/powerpoint/2010/main" val="391971603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46077" y="1387293"/>
            <a:ext cx="10038552" cy="1938992"/>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6000" b="1" dirty="0">
                <a:ln>
                  <a:prstDash val="solid"/>
                </a:ln>
                <a:solidFill>
                  <a:schemeClr val="bg1"/>
                </a:solidFill>
                <a:effectLst>
                  <a:outerShdw blurRad="88000" dist="50800" dir="5040000" algn="tl">
                    <a:schemeClr val="accent4">
                      <a:tint val="80000"/>
                      <a:satMod val="250000"/>
                      <a:alpha val="45000"/>
                    </a:schemeClr>
                  </a:outerShdw>
                </a:effectLst>
              </a:rPr>
              <a:t>ANALISIS DEL DELITO DE COHECHO</a:t>
            </a:r>
            <a:endParaRPr lang="es-ES" sz="6000" b="1" cap="none" spc="0" dirty="0">
              <a:ln>
                <a:prstDash val="solid"/>
              </a:ln>
              <a:solidFill>
                <a:schemeClr val="bg1"/>
              </a:solidFill>
              <a:effectLst>
                <a:outerShdw blurRad="88000" dist="50800" dir="5040000" algn="tl">
                  <a:schemeClr val="accent4">
                    <a:tint val="80000"/>
                    <a:satMod val="250000"/>
                    <a:alpha val="45000"/>
                  </a:schemeClr>
                </a:outerShdw>
              </a:effectLst>
            </a:endParaRPr>
          </a:p>
        </p:txBody>
      </p:sp>
      <p:sp>
        <p:nvSpPr>
          <p:cNvPr id="5" name="4 Rectángulo redondeado"/>
          <p:cNvSpPr/>
          <p:nvPr/>
        </p:nvSpPr>
        <p:spPr>
          <a:xfrm>
            <a:off x="4696054" y="3505199"/>
            <a:ext cx="2583977" cy="182947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2210590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1516036" y="1283144"/>
            <a:ext cx="2952328" cy="576064"/>
          </a:xfrm>
          <a:prstGeom prst="rect">
            <a:avLst/>
          </a:prstGeom>
          <a:solidFill>
            <a:schemeClr val="accent4">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lnSpc>
                <a:spcPct val="100000"/>
              </a:lnSpc>
            </a:pPr>
            <a:r>
              <a:rPr lang="es-ES" sz="2800" b="1" spc="-1" dirty="0">
                <a:solidFill>
                  <a:schemeClr val="bg1"/>
                </a:solidFill>
                <a:latin typeface="Calibri"/>
              </a:rPr>
              <a:t>CONCEPTO:</a:t>
            </a:r>
            <a:endParaRPr lang="es-ES" sz="2800" b="0" strike="noStrike" spc="-1" dirty="0">
              <a:solidFill>
                <a:schemeClr val="bg1"/>
              </a:solidFill>
              <a:latin typeface="Arial"/>
            </a:endParaRPr>
          </a:p>
        </p:txBody>
      </p:sp>
      <p:sp>
        <p:nvSpPr>
          <p:cNvPr id="10" name="CustomShape 1"/>
          <p:cNvSpPr/>
          <p:nvPr/>
        </p:nvSpPr>
        <p:spPr>
          <a:xfrm>
            <a:off x="762000" y="2191823"/>
            <a:ext cx="4741752" cy="1944216"/>
          </a:xfrm>
          <a:prstGeom prst="rect">
            <a:avLst/>
          </a:prstGeom>
          <a:solidFill>
            <a:schemeClr val="accent4">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MX" sz="2000" dirty="0"/>
              <a:t>El </a:t>
            </a:r>
            <a:r>
              <a:rPr lang="es-MX" sz="2000" b="1" dirty="0"/>
              <a:t>delito de cohecho</a:t>
            </a:r>
            <a:r>
              <a:rPr lang="es-MX" sz="2000" dirty="0"/>
              <a:t> es un acto provocado contra la administración pública. Éste puede ser llevado a cabo por un funcionario, una autoridad o incluso un particular. Existen varias maneras de cometer este tipo de delito</a:t>
            </a:r>
            <a:endParaRPr lang="es-ES" sz="2000" b="0" strike="noStrike" spc="-1" dirty="0">
              <a:solidFill>
                <a:schemeClr val="bg1"/>
              </a:solidFill>
              <a:latin typeface="Arial"/>
            </a:endParaRPr>
          </a:p>
        </p:txBody>
      </p:sp>
      <p:sp>
        <p:nvSpPr>
          <p:cNvPr id="7" name="CustomShape 1"/>
          <p:cNvSpPr/>
          <p:nvPr/>
        </p:nvSpPr>
        <p:spPr>
          <a:xfrm>
            <a:off x="633046" y="4509120"/>
            <a:ext cx="5021764" cy="984502"/>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lIns="90000" tIns="45000" rIns="90000" bIns="45000"/>
          <a:lstStyle/>
          <a:p>
            <a:pPr algn="just">
              <a:lnSpc>
                <a:spcPct val="100000"/>
              </a:lnSpc>
            </a:pPr>
            <a:r>
              <a:rPr lang="es-MX" sz="2000" dirty="0"/>
              <a:t>Puede tratarse de un funcionario solicitando o recibiendo un favor a cambio de algún tipo de beneficio aún sabiendo que no es legal.</a:t>
            </a:r>
            <a:endParaRPr lang="es-ES" sz="2000" b="0" strike="noStrike" spc="-1" dirty="0">
              <a:solidFill>
                <a:schemeClr val="bg1"/>
              </a:solidFill>
              <a:latin typeface="Arial"/>
            </a:endParaRPr>
          </a:p>
        </p:txBody>
      </p:sp>
      <p:sp>
        <p:nvSpPr>
          <p:cNvPr id="8" name="CustomShape 2"/>
          <p:cNvSpPr/>
          <p:nvPr/>
        </p:nvSpPr>
        <p:spPr>
          <a:xfrm>
            <a:off x="2777864" y="4224720"/>
            <a:ext cx="366064" cy="284400"/>
          </a:xfrm>
          <a:prstGeom prst="downArrow">
            <a:avLst>
              <a:gd name="adj1" fmla="val 50000"/>
              <a:gd name="adj2" fmla="val 50000"/>
            </a:avLst>
          </a:prstGeom>
          <a:solidFill>
            <a:schemeClr val="accent4">
              <a:lumMod val="75000"/>
            </a:schemeClr>
          </a:solidFill>
          <a:ln/>
        </p:spPr>
        <p:style>
          <a:lnRef idx="3">
            <a:schemeClr val="lt1"/>
          </a:lnRef>
          <a:fillRef idx="1">
            <a:schemeClr val="accent6"/>
          </a:fillRef>
          <a:effectRef idx="1">
            <a:schemeClr val="accent6"/>
          </a:effectRef>
          <a:fontRef idx="minor">
            <a:schemeClr val="lt1"/>
          </a:fontRef>
        </p:style>
      </p:sp>
      <p:sp>
        <p:nvSpPr>
          <p:cNvPr id="2" name="1 Flecha derecha"/>
          <p:cNvSpPr/>
          <p:nvPr/>
        </p:nvSpPr>
        <p:spPr>
          <a:xfrm>
            <a:off x="6097376" y="5133582"/>
            <a:ext cx="376630" cy="360040"/>
          </a:xfrm>
          <a:prstGeom prst="rightArrow">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s-MX"/>
          </a:p>
        </p:txBody>
      </p:sp>
      <p:sp>
        <p:nvSpPr>
          <p:cNvPr id="15" name="CustomShape 1"/>
          <p:cNvSpPr/>
          <p:nvPr/>
        </p:nvSpPr>
        <p:spPr>
          <a:xfrm>
            <a:off x="6892691" y="1397639"/>
            <a:ext cx="4641617" cy="993476"/>
          </a:xfrm>
          <a:prstGeom prst="rect">
            <a:avLst/>
          </a:prstGeom>
          <a:solidFill>
            <a:schemeClr val="accent5">
              <a:lumMod val="75000"/>
            </a:schemeClr>
          </a:solidFill>
          <a:ln/>
        </p:spPr>
        <p:style>
          <a:lnRef idx="3">
            <a:schemeClr val="lt1"/>
          </a:lnRef>
          <a:fillRef idx="1">
            <a:schemeClr val="dk1"/>
          </a:fillRef>
          <a:effectRef idx="1">
            <a:schemeClr val="dk1"/>
          </a:effectRef>
          <a:fontRef idx="minor">
            <a:schemeClr val="lt1"/>
          </a:fontRef>
        </p:style>
        <p:txBody>
          <a:bodyPr lIns="90000" tIns="45000" rIns="90000" bIns="45000"/>
          <a:lstStyle/>
          <a:p>
            <a:pPr algn="just">
              <a:lnSpc>
                <a:spcPct val="100000"/>
              </a:lnSpc>
            </a:pPr>
            <a:r>
              <a:rPr lang="es-MX" sz="2000" dirty="0"/>
              <a:t>De un funcionario o autoridad actuando injustamente aprovechando su posición en su cargo.</a:t>
            </a:r>
            <a:endParaRPr lang="es-ES" sz="2000" b="0" strike="noStrike" spc="-1" dirty="0">
              <a:solidFill>
                <a:schemeClr val="bg1"/>
              </a:solidFill>
              <a:latin typeface="Arial"/>
            </a:endParaRPr>
          </a:p>
        </p:txBody>
      </p:sp>
      <p:sp>
        <p:nvSpPr>
          <p:cNvPr id="16" name="CustomShape 1"/>
          <p:cNvSpPr/>
          <p:nvPr/>
        </p:nvSpPr>
        <p:spPr>
          <a:xfrm>
            <a:off x="6892691" y="2459076"/>
            <a:ext cx="4641617" cy="1279285"/>
          </a:xfrm>
          <a:prstGeom prst="rect">
            <a:avLst/>
          </a:prstGeom>
          <a:solidFill>
            <a:schemeClr val="accent5">
              <a:lumMod val="75000"/>
            </a:schemeClr>
          </a:solidFill>
          <a:ln/>
        </p:spPr>
        <p:style>
          <a:lnRef idx="3">
            <a:schemeClr val="lt1"/>
          </a:lnRef>
          <a:fillRef idx="1">
            <a:schemeClr val="dk1"/>
          </a:fillRef>
          <a:effectRef idx="1">
            <a:schemeClr val="dk1"/>
          </a:effectRef>
          <a:fontRef idx="minor">
            <a:schemeClr val="lt1"/>
          </a:fontRef>
        </p:style>
        <p:txBody>
          <a:bodyPr lIns="90000" tIns="45000" rIns="90000" bIns="45000"/>
          <a:lstStyle/>
          <a:p>
            <a:pPr algn="just">
              <a:lnSpc>
                <a:spcPct val="100000"/>
              </a:lnSpc>
            </a:pPr>
            <a:r>
              <a:rPr lang="es-MX" sz="2000" dirty="0"/>
              <a:t>Un funcionario o autoridad que no asume su responsabilidad de llevar a cabo un ejercicio a cambio de algún tipo de gratificación.</a:t>
            </a:r>
            <a:endParaRPr lang="es-ES" sz="2000" b="0" strike="noStrike" spc="-1" dirty="0">
              <a:solidFill>
                <a:schemeClr val="bg1"/>
              </a:solidFill>
              <a:latin typeface="Arial"/>
            </a:endParaRPr>
          </a:p>
        </p:txBody>
      </p:sp>
      <p:sp>
        <p:nvSpPr>
          <p:cNvPr id="17" name="CustomShape 1"/>
          <p:cNvSpPr/>
          <p:nvPr/>
        </p:nvSpPr>
        <p:spPr>
          <a:xfrm>
            <a:off x="6892690" y="3814348"/>
            <a:ext cx="4641617" cy="997867"/>
          </a:xfrm>
          <a:prstGeom prst="rect">
            <a:avLst/>
          </a:prstGeom>
          <a:solidFill>
            <a:schemeClr val="accent5">
              <a:lumMod val="75000"/>
            </a:schemeClr>
          </a:solidFill>
          <a:ln/>
        </p:spPr>
        <p:style>
          <a:lnRef idx="3">
            <a:schemeClr val="lt1"/>
          </a:lnRef>
          <a:fillRef idx="1">
            <a:schemeClr val="dk1"/>
          </a:fillRef>
          <a:effectRef idx="1">
            <a:schemeClr val="dk1"/>
          </a:effectRef>
          <a:fontRef idx="minor">
            <a:schemeClr val="lt1"/>
          </a:fontRef>
        </p:style>
        <p:txBody>
          <a:bodyPr lIns="90000" tIns="45000" rIns="90000" bIns="45000"/>
          <a:lstStyle/>
          <a:p>
            <a:pPr algn="just">
              <a:lnSpc>
                <a:spcPct val="100000"/>
              </a:lnSpc>
            </a:pPr>
            <a:r>
              <a:rPr lang="es-MX" sz="2000" dirty="0"/>
              <a:t>Los que traten de corromper a otros funcionarios o autoridades a cambio de algún favor o beneficio.</a:t>
            </a:r>
            <a:endParaRPr lang="es-ES" sz="2000" b="0" strike="noStrike" spc="-1" dirty="0">
              <a:solidFill>
                <a:schemeClr val="bg1"/>
              </a:solidFill>
              <a:latin typeface="Arial"/>
            </a:endParaRPr>
          </a:p>
        </p:txBody>
      </p:sp>
      <p:sp>
        <p:nvSpPr>
          <p:cNvPr id="19" name="CustomShape 1"/>
          <p:cNvSpPr/>
          <p:nvPr/>
        </p:nvSpPr>
        <p:spPr>
          <a:xfrm>
            <a:off x="6877373" y="4887591"/>
            <a:ext cx="4641617" cy="720080"/>
          </a:xfrm>
          <a:prstGeom prst="rect">
            <a:avLst/>
          </a:prstGeom>
          <a:solidFill>
            <a:schemeClr val="accent5">
              <a:lumMod val="75000"/>
            </a:schemeClr>
          </a:solidFill>
          <a:ln/>
        </p:spPr>
        <p:style>
          <a:lnRef idx="3">
            <a:schemeClr val="lt1"/>
          </a:lnRef>
          <a:fillRef idx="1">
            <a:schemeClr val="dk1"/>
          </a:fillRef>
          <a:effectRef idx="1">
            <a:schemeClr val="dk1"/>
          </a:effectRef>
          <a:fontRef idx="minor">
            <a:schemeClr val="lt1"/>
          </a:fontRef>
        </p:style>
        <p:txBody>
          <a:bodyPr lIns="90000" tIns="45000" rIns="90000" bIns="45000"/>
          <a:lstStyle/>
          <a:p>
            <a:pPr algn="just">
              <a:lnSpc>
                <a:spcPct val="100000"/>
              </a:lnSpc>
            </a:pPr>
            <a:r>
              <a:rPr lang="es-MX" sz="2000" dirty="0"/>
              <a:t>Los que se benefician solicitando algún favor para sí o para un tercero.</a:t>
            </a:r>
            <a:endParaRPr lang="es-ES" sz="2000" b="0" strike="noStrike" spc="-1" dirty="0">
              <a:solidFill>
                <a:schemeClr val="bg1"/>
              </a:solidFill>
              <a:latin typeface="Arial"/>
            </a:endParaRPr>
          </a:p>
        </p:txBody>
      </p:sp>
      <p:sp>
        <p:nvSpPr>
          <p:cNvPr id="13" name="CustomShape 2"/>
          <p:cNvSpPr/>
          <p:nvPr/>
        </p:nvSpPr>
        <p:spPr>
          <a:xfrm>
            <a:off x="2747232" y="1903159"/>
            <a:ext cx="366064" cy="284400"/>
          </a:xfrm>
          <a:prstGeom prst="downArrow">
            <a:avLst>
              <a:gd name="adj1" fmla="val 50000"/>
              <a:gd name="adj2" fmla="val 50000"/>
            </a:avLst>
          </a:prstGeom>
          <a:solidFill>
            <a:schemeClr val="accent4">
              <a:lumMod val="75000"/>
            </a:schemeClr>
          </a:solidFill>
          <a:ln/>
        </p:spPr>
        <p:style>
          <a:lnRef idx="3">
            <a:schemeClr val="lt1"/>
          </a:lnRef>
          <a:fillRef idx="1">
            <a:schemeClr val="accent6"/>
          </a:fillRef>
          <a:effectRef idx="1">
            <a:schemeClr val="accent6"/>
          </a:effectRef>
          <a:fontRef idx="minor">
            <a:schemeClr val="lt1"/>
          </a:fontRef>
        </p:style>
      </p:sp>
    </p:spTree>
    <p:extLst>
      <p:ext uri="{BB962C8B-B14F-4D97-AF65-F5344CB8AC3E}">
        <p14:creationId xmlns:p14="http://schemas.microsoft.com/office/powerpoint/2010/main" val="20111605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656492" y="1307598"/>
            <a:ext cx="10670833" cy="990126"/>
          </a:xfrm>
          <a:prstGeom prst="rect">
            <a:avLst/>
          </a:prstGeom>
          <a:solidFill>
            <a:srgbClr val="C00000"/>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El </a:t>
            </a:r>
            <a:r>
              <a:rPr lang="es-MX" sz="2000" b="1" dirty="0"/>
              <a:t>cohecho</a:t>
            </a:r>
            <a:r>
              <a:rPr lang="es-MX" sz="2000" dirty="0"/>
              <a:t> es un </a:t>
            </a:r>
            <a:r>
              <a:rPr lang="es-MX" sz="2000" b="1" dirty="0"/>
              <a:t>delito</a:t>
            </a:r>
            <a:r>
              <a:rPr lang="es-MX" sz="2000" dirty="0"/>
              <a:t> que implica la entrega de un </a:t>
            </a:r>
            <a:r>
              <a:rPr lang="es-MX" sz="2000" b="1" dirty="0"/>
              <a:t>soborno</a:t>
            </a:r>
            <a:r>
              <a:rPr lang="es-MX" sz="2000" dirty="0"/>
              <a:t> para </a:t>
            </a:r>
            <a:r>
              <a:rPr lang="es-MX" sz="2000" b="1" dirty="0"/>
              <a:t>corromper</a:t>
            </a:r>
            <a:r>
              <a:rPr lang="es-MX" sz="2000" dirty="0"/>
              <a:t> a alguien y obtener un favor de su parte. Lo habitual es que esta </a:t>
            </a:r>
            <a:r>
              <a:rPr lang="es-MX" sz="2000" b="1" dirty="0"/>
              <a:t>dádiva</a:t>
            </a:r>
            <a:r>
              <a:rPr lang="es-MX" sz="2000" dirty="0"/>
              <a:t>, que puede concretarse con dinero, regalos, etc., sea entregada a un funcionario público para que éste concrete u omita una acción.</a:t>
            </a:r>
          </a:p>
          <a:p>
            <a:pPr algn="just"/>
            <a:endParaRPr lang="es-MX" sz="2000" dirty="0"/>
          </a:p>
        </p:txBody>
      </p:sp>
      <p:sp>
        <p:nvSpPr>
          <p:cNvPr id="8" name="CustomShape 1"/>
          <p:cNvSpPr/>
          <p:nvPr/>
        </p:nvSpPr>
        <p:spPr>
          <a:xfrm>
            <a:off x="1127448" y="2492896"/>
            <a:ext cx="2592288" cy="540060"/>
          </a:xfrm>
          <a:prstGeom prst="rect">
            <a:avLst/>
          </a:prstGeom>
          <a:ln/>
        </p:spPr>
        <p:style>
          <a:lnRef idx="3">
            <a:schemeClr val="lt1"/>
          </a:lnRef>
          <a:fillRef idx="1">
            <a:schemeClr val="accent2"/>
          </a:fillRef>
          <a:effectRef idx="1">
            <a:schemeClr val="accent2"/>
          </a:effectRef>
          <a:fontRef idx="minor">
            <a:schemeClr val="lt1"/>
          </a:fontRef>
        </p:style>
        <p:txBody>
          <a:bodyPr lIns="90000" tIns="45000" rIns="90000" bIns="45000"/>
          <a:lstStyle/>
          <a:p>
            <a:pPr algn="ctr"/>
            <a:r>
              <a:rPr lang="es-MX" sz="2400" b="1" i="1" dirty="0">
                <a:effectLst>
                  <a:outerShdw blurRad="38100" dist="38100" dir="2700000" algn="tl">
                    <a:srgbClr val="000000">
                      <a:alpha val="43137"/>
                    </a:srgbClr>
                  </a:outerShdw>
                </a:effectLst>
              </a:rPr>
              <a:t>POR EJEMPLO</a:t>
            </a:r>
          </a:p>
        </p:txBody>
      </p:sp>
      <p:sp>
        <p:nvSpPr>
          <p:cNvPr id="9" name="CustomShape 1"/>
          <p:cNvSpPr/>
          <p:nvPr/>
        </p:nvSpPr>
        <p:spPr>
          <a:xfrm>
            <a:off x="785446" y="3341931"/>
            <a:ext cx="10541880" cy="983886"/>
          </a:xfrm>
          <a:prstGeom prst="rect">
            <a:avLst/>
          </a:prstGeom>
          <a:solidFill>
            <a:schemeClr val="accent5">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i="1" dirty="0"/>
              <a:t>“Un juez penal será procesado por el presunto delito de cohecho”</a:t>
            </a:r>
            <a:r>
              <a:rPr lang="es-MX" sz="2000" dirty="0"/>
              <a:t>, </a:t>
            </a:r>
            <a:r>
              <a:rPr lang="es-MX" sz="2000" i="1" dirty="0"/>
              <a:t>“La Justicia encontró culpable de cohecho al intendente, quien recibió un automóvil por parte de la compañía que ganó la licitación para construir un puente”</a:t>
            </a:r>
            <a:r>
              <a:rPr lang="es-MX" sz="2000" dirty="0"/>
              <a:t>, </a:t>
            </a:r>
            <a:r>
              <a:rPr lang="es-MX" sz="2000" i="1" dirty="0"/>
              <a:t>“Mi gobierno ha desterrado el cohecho del Estado”</a:t>
            </a:r>
            <a:r>
              <a:rPr lang="es-MX" sz="2000" dirty="0"/>
              <a:t>.</a:t>
            </a:r>
          </a:p>
        </p:txBody>
      </p:sp>
      <p:sp>
        <p:nvSpPr>
          <p:cNvPr id="11" name="CustomShape 1"/>
          <p:cNvSpPr/>
          <p:nvPr/>
        </p:nvSpPr>
        <p:spPr>
          <a:xfrm>
            <a:off x="785446" y="4475122"/>
            <a:ext cx="10541880" cy="955539"/>
          </a:xfrm>
          <a:prstGeom prst="rect">
            <a:avLst/>
          </a:prstGeom>
          <a:solidFill>
            <a:schemeClr val="accent3">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Algunas legislaciones distinguen entre </a:t>
            </a:r>
            <a:r>
              <a:rPr lang="es-MX" sz="2000" b="1" dirty="0"/>
              <a:t>cohecho simple</a:t>
            </a:r>
            <a:r>
              <a:rPr lang="es-MX" sz="2000" dirty="0"/>
              <a:t> (un funcionario recibe </a:t>
            </a:r>
            <a:r>
              <a:rPr lang="es-MX" sz="2000" b="1" dirty="0"/>
              <a:t>dinero</a:t>
            </a:r>
            <a:r>
              <a:rPr lang="es-MX" sz="2000" dirty="0"/>
              <a:t> para desarrollar una cierta acción) y </a:t>
            </a:r>
            <a:r>
              <a:rPr lang="es-MX" sz="2000" b="1" dirty="0"/>
              <a:t>cohecho calificado</a:t>
            </a:r>
            <a:r>
              <a:rPr lang="es-MX" sz="2000" dirty="0"/>
              <a:t> (el soborno se entrega para impedir u obstaculizar un acto).</a:t>
            </a:r>
          </a:p>
        </p:txBody>
      </p:sp>
    </p:spTree>
    <p:extLst>
      <p:ext uri="{BB962C8B-B14F-4D97-AF65-F5344CB8AC3E}">
        <p14:creationId xmlns:p14="http://schemas.microsoft.com/office/powerpoint/2010/main" val="18257682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74735" y="1232167"/>
            <a:ext cx="6549390" cy="648335"/>
          </a:xfrm>
          <a:prstGeom prst="rect">
            <a:avLst/>
          </a:prstGeom>
          <a:ln w="25400">
            <a:solidFill>
              <a:srgbClr val="385D89"/>
            </a:solidFill>
          </a:ln>
        </p:spPr>
        <p:txBody>
          <a:bodyPr vert="horz" wrap="square" lIns="0" tIns="0" rIns="0" bIns="0" rtlCol="0">
            <a:spAutoFit/>
          </a:bodyPr>
          <a:lstStyle/>
          <a:p>
            <a:pPr marL="149225">
              <a:lnSpc>
                <a:spcPts val="2490"/>
              </a:lnSpc>
            </a:pPr>
            <a:r>
              <a:rPr sz="2200" b="1" spc="-5" dirty="0">
                <a:latin typeface="Arial"/>
                <a:cs typeface="Arial"/>
              </a:rPr>
              <a:t>5. </a:t>
            </a:r>
            <a:r>
              <a:rPr sz="2200" b="1" spc="-10" dirty="0">
                <a:latin typeface="Arial"/>
                <a:cs typeface="Arial"/>
              </a:rPr>
              <a:t>EFECTOS</a:t>
            </a:r>
            <a:r>
              <a:rPr sz="2200" b="1" spc="5" dirty="0">
                <a:latin typeface="Arial"/>
                <a:cs typeface="Arial"/>
              </a:rPr>
              <a:t> </a:t>
            </a:r>
            <a:r>
              <a:rPr sz="2200" b="1" spc="-5" dirty="0">
                <a:latin typeface="Arial"/>
                <a:cs typeface="Arial"/>
              </a:rPr>
              <a:t>JURÍDICOS</a:t>
            </a:r>
            <a:r>
              <a:rPr sz="2200" b="1" spc="-35" dirty="0">
                <a:latin typeface="Arial"/>
                <a:cs typeface="Arial"/>
              </a:rPr>
              <a:t> </a:t>
            </a:r>
            <a:r>
              <a:rPr sz="2200" b="1" spc="-5" dirty="0">
                <a:latin typeface="Arial"/>
                <a:cs typeface="Arial"/>
              </a:rPr>
              <a:t>Y</a:t>
            </a:r>
            <a:r>
              <a:rPr sz="2200" b="1" spc="-130" dirty="0">
                <a:latin typeface="Arial"/>
                <a:cs typeface="Arial"/>
              </a:rPr>
              <a:t> </a:t>
            </a:r>
            <a:r>
              <a:rPr sz="2200" b="1" spc="-5" dirty="0">
                <a:latin typeface="Arial"/>
                <a:cs typeface="Arial"/>
              </a:rPr>
              <a:t>ALCANCES</a:t>
            </a:r>
            <a:r>
              <a:rPr sz="2200" b="1" spc="10" dirty="0">
                <a:latin typeface="Arial"/>
                <a:cs typeface="Arial"/>
              </a:rPr>
              <a:t> </a:t>
            </a:r>
            <a:r>
              <a:rPr sz="2200" b="1" spc="-5" dirty="0">
                <a:latin typeface="Arial"/>
                <a:cs typeface="Arial"/>
              </a:rPr>
              <a:t>DE</a:t>
            </a:r>
            <a:r>
              <a:rPr sz="2200" b="1" spc="-10" dirty="0">
                <a:latin typeface="Arial"/>
                <a:cs typeface="Arial"/>
              </a:rPr>
              <a:t> </a:t>
            </a:r>
            <a:r>
              <a:rPr sz="2200" b="1" spc="-5" dirty="0">
                <a:latin typeface="Arial"/>
                <a:cs typeface="Arial"/>
              </a:rPr>
              <a:t>LA</a:t>
            </a:r>
            <a:endParaRPr sz="2200">
              <a:latin typeface="Arial"/>
              <a:cs typeface="Arial"/>
            </a:endParaRPr>
          </a:p>
          <a:p>
            <a:pPr marL="149225">
              <a:lnSpc>
                <a:spcPts val="2615"/>
              </a:lnSpc>
            </a:pPr>
            <a:r>
              <a:rPr sz="2200" b="1" spc="-5" dirty="0">
                <a:latin typeface="Arial"/>
                <a:cs typeface="Arial"/>
              </a:rPr>
              <a:t>ADOPCIÓN</a:t>
            </a:r>
            <a:r>
              <a:rPr sz="2200" b="1" spc="10" dirty="0">
                <a:latin typeface="Arial"/>
                <a:cs typeface="Arial"/>
              </a:rPr>
              <a:t> </a:t>
            </a:r>
            <a:r>
              <a:rPr sz="2200" b="1" spc="-5" dirty="0">
                <a:latin typeface="Arial"/>
                <a:cs typeface="Arial"/>
              </a:rPr>
              <a:t>DEL</a:t>
            </a:r>
            <a:r>
              <a:rPr sz="2200" b="1" spc="-55" dirty="0">
                <a:latin typeface="Arial"/>
                <a:cs typeface="Arial"/>
              </a:rPr>
              <a:t> </a:t>
            </a:r>
            <a:r>
              <a:rPr sz="2200" b="1" spc="-5" dirty="0">
                <a:latin typeface="Arial"/>
                <a:cs typeface="Arial"/>
              </a:rPr>
              <a:t>MODELO</a:t>
            </a:r>
            <a:r>
              <a:rPr sz="2200" b="1" spc="20" dirty="0">
                <a:latin typeface="Arial"/>
                <a:cs typeface="Arial"/>
              </a:rPr>
              <a:t> </a:t>
            </a:r>
            <a:r>
              <a:rPr sz="2200" b="1" spc="-5" dirty="0">
                <a:latin typeface="Arial"/>
                <a:cs typeface="Arial"/>
              </a:rPr>
              <a:t>DE</a:t>
            </a:r>
            <a:r>
              <a:rPr sz="2200" b="1" spc="-20" dirty="0">
                <a:latin typeface="Arial"/>
                <a:cs typeface="Arial"/>
              </a:rPr>
              <a:t> </a:t>
            </a:r>
            <a:r>
              <a:rPr sz="2200" b="1" spc="-5" dirty="0">
                <a:latin typeface="Arial"/>
                <a:cs typeface="Arial"/>
              </a:rPr>
              <a:t>PREVENCIÓN</a:t>
            </a:r>
            <a:endParaRPr sz="22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3881455953"/>
              </p:ext>
            </p:extLst>
          </p:nvPr>
        </p:nvGraphicFramePr>
        <p:xfrm>
          <a:off x="0" y="2139781"/>
          <a:ext cx="11875769" cy="4391025"/>
        </p:xfrm>
        <a:graphic>
          <a:graphicData uri="http://schemas.openxmlformats.org/drawingml/2006/table">
            <a:tbl>
              <a:tblPr firstRow="1" bandRow="1">
                <a:tableStyleId>{2D5ABB26-0587-4C30-8999-92F81FD0307C}</a:tableStyleId>
              </a:tblPr>
              <a:tblGrid>
                <a:gridCol w="11875769">
                  <a:extLst>
                    <a:ext uri="{9D8B030D-6E8A-4147-A177-3AD203B41FA5}">
                      <a16:colId xmlns:a16="http://schemas.microsoft.com/office/drawing/2014/main" val="20000"/>
                    </a:ext>
                  </a:extLst>
                </a:gridCol>
              </a:tblGrid>
              <a:tr h="583377">
                <a:tc>
                  <a:txBody>
                    <a:bodyPr/>
                    <a:lstStyle/>
                    <a:p>
                      <a:pPr algn="ctr">
                        <a:lnSpc>
                          <a:spcPct val="100000"/>
                        </a:lnSpc>
                        <a:spcBef>
                          <a:spcPts val="305"/>
                        </a:spcBef>
                      </a:pPr>
                      <a:r>
                        <a:rPr sz="2000" b="1" spc="-25" dirty="0">
                          <a:solidFill>
                            <a:srgbClr val="FFFFFF"/>
                          </a:solidFill>
                          <a:latin typeface="Arial"/>
                          <a:cs typeface="Arial"/>
                        </a:rPr>
                        <a:t>ITALIA</a:t>
                      </a:r>
                      <a:endParaRPr sz="2000">
                        <a:latin typeface="Arial"/>
                        <a:cs typeface="Arial"/>
                      </a:endParaRPr>
                    </a:p>
                    <a:p>
                      <a:pPr algn="ctr">
                        <a:lnSpc>
                          <a:spcPct val="100000"/>
                        </a:lnSpc>
                      </a:pPr>
                      <a:r>
                        <a:rPr sz="2000" b="1" dirty="0">
                          <a:solidFill>
                            <a:srgbClr val="FFFFFF"/>
                          </a:solidFill>
                          <a:latin typeface="Arial"/>
                          <a:cs typeface="Arial"/>
                        </a:rPr>
                        <a:t>Decreto</a:t>
                      </a:r>
                      <a:r>
                        <a:rPr sz="2000" b="1" spc="-35" dirty="0">
                          <a:solidFill>
                            <a:srgbClr val="FFFFFF"/>
                          </a:solidFill>
                          <a:latin typeface="Arial"/>
                          <a:cs typeface="Arial"/>
                        </a:rPr>
                        <a:t> </a:t>
                      </a:r>
                      <a:r>
                        <a:rPr sz="2000" b="1" spc="-5" dirty="0">
                          <a:solidFill>
                            <a:srgbClr val="FFFFFF"/>
                          </a:solidFill>
                          <a:latin typeface="Arial"/>
                          <a:cs typeface="Arial"/>
                        </a:rPr>
                        <a:t>Legislativo</a:t>
                      </a:r>
                      <a:r>
                        <a:rPr sz="2000" b="1" spc="-25" dirty="0">
                          <a:solidFill>
                            <a:srgbClr val="FFFFFF"/>
                          </a:solidFill>
                          <a:latin typeface="Arial"/>
                          <a:cs typeface="Arial"/>
                        </a:rPr>
                        <a:t> </a:t>
                      </a:r>
                      <a:r>
                        <a:rPr sz="2000" b="1" spc="5" dirty="0">
                          <a:solidFill>
                            <a:srgbClr val="FFFFFF"/>
                          </a:solidFill>
                          <a:latin typeface="Arial"/>
                          <a:cs typeface="Arial"/>
                        </a:rPr>
                        <a:t>N°</a:t>
                      </a:r>
                      <a:r>
                        <a:rPr sz="2000" b="1" spc="-10" dirty="0">
                          <a:solidFill>
                            <a:srgbClr val="FFFFFF"/>
                          </a:solidFill>
                          <a:latin typeface="Arial"/>
                          <a:cs typeface="Arial"/>
                        </a:rPr>
                        <a:t> </a:t>
                      </a:r>
                      <a:r>
                        <a:rPr sz="2000" b="1" dirty="0">
                          <a:solidFill>
                            <a:srgbClr val="FFFFFF"/>
                          </a:solidFill>
                          <a:latin typeface="Arial"/>
                          <a:cs typeface="Arial"/>
                        </a:rPr>
                        <a:t>231</a:t>
                      </a:r>
                      <a:endParaRPr sz="20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29796">
                <a:tc>
                  <a:txBody>
                    <a:bodyPr/>
                    <a:lstStyle/>
                    <a:p>
                      <a:pPr algn="ctr">
                        <a:lnSpc>
                          <a:spcPct val="100000"/>
                        </a:lnSpc>
                        <a:spcBef>
                          <a:spcPts val="305"/>
                        </a:spcBef>
                      </a:pPr>
                      <a:r>
                        <a:rPr sz="2000" b="1" dirty="0">
                          <a:latin typeface="Arial"/>
                          <a:cs typeface="Arial"/>
                        </a:rPr>
                        <a:t>Artículo</a:t>
                      </a:r>
                      <a:r>
                        <a:rPr sz="2000" b="1" spc="-70" dirty="0">
                          <a:latin typeface="Arial"/>
                          <a:cs typeface="Arial"/>
                        </a:rPr>
                        <a:t> </a:t>
                      </a:r>
                      <a:r>
                        <a:rPr sz="2000" b="1" dirty="0">
                          <a:latin typeface="Arial"/>
                          <a:cs typeface="Arial"/>
                        </a:rPr>
                        <a:t>6</a:t>
                      </a:r>
                      <a:endParaRPr sz="2000">
                        <a:latin typeface="Arial"/>
                        <a:cs typeface="Arial"/>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373544">
                <a:tc>
                  <a:txBody>
                    <a:bodyPr/>
                    <a:lstStyle/>
                    <a:p>
                      <a:pPr marL="90805">
                        <a:lnSpc>
                          <a:spcPct val="100000"/>
                        </a:lnSpc>
                        <a:spcBef>
                          <a:spcPts val="305"/>
                        </a:spcBef>
                      </a:pPr>
                      <a:r>
                        <a:rPr sz="2000" dirty="0">
                          <a:latin typeface="Arial MT"/>
                          <a:cs typeface="Arial MT"/>
                        </a:rPr>
                        <a:t>Se</a:t>
                      </a:r>
                      <a:r>
                        <a:rPr sz="2000" spc="-15" dirty="0">
                          <a:latin typeface="Arial MT"/>
                          <a:cs typeface="Arial MT"/>
                        </a:rPr>
                        <a:t> </a:t>
                      </a:r>
                      <a:r>
                        <a:rPr sz="2000" dirty="0">
                          <a:latin typeface="Arial MT"/>
                          <a:cs typeface="Arial MT"/>
                        </a:rPr>
                        <a:t>excluye</a:t>
                      </a:r>
                      <a:r>
                        <a:rPr sz="2000" spc="-20" dirty="0">
                          <a:latin typeface="Arial MT"/>
                          <a:cs typeface="Arial MT"/>
                        </a:rPr>
                        <a:t> </a:t>
                      </a:r>
                      <a:r>
                        <a:rPr sz="2000" dirty="0">
                          <a:latin typeface="Arial MT"/>
                          <a:cs typeface="Arial MT"/>
                        </a:rPr>
                        <a:t>la</a:t>
                      </a:r>
                      <a:r>
                        <a:rPr sz="2000" spc="5" dirty="0">
                          <a:latin typeface="Arial MT"/>
                          <a:cs typeface="Arial MT"/>
                        </a:rPr>
                        <a:t> </a:t>
                      </a:r>
                      <a:r>
                        <a:rPr sz="2000" dirty="0">
                          <a:latin typeface="Arial MT"/>
                          <a:cs typeface="Arial MT"/>
                        </a:rPr>
                        <a:t>responsabilidad</a:t>
                      </a:r>
                      <a:r>
                        <a:rPr sz="2000" spc="-40" dirty="0">
                          <a:latin typeface="Arial MT"/>
                          <a:cs typeface="Arial MT"/>
                        </a:rPr>
                        <a:t> </a:t>
                      </a:r>
                      <a:r>
                        <a:rPr sz="2000" dirty="0">
                          <a:latin typeface="Arial MT"/>
                          <a:cs typeface="Arial MT"/>
                        </a:rPr>
                        <a:t>de</a:t>
                      </a:r>
                      <a:r>
                        <a:rPr sz="2000" spc="-15" dirty="0">
                          <a:latin typeface="Arial MT"/>
                          <a:cs typeface="Arial MT"/>
                        </a:rPr>
                        <a:t> </a:t>
                      </a:r>
                      <a:r>
                        <a:rPr sz="2000" dirty="0">
                          <a:latin typeface="Arial MT"/>
                          <a:cs typeface="Arial MT"/>
                        </a:rPr>
                        <a:t>la empresa</a:t>
                      </a:r>
                      <a:r>
                        <a:rPr sz="2000" spc="-40" dirty="0">
                          <a:latin typeface="Arial MT"/>
                          <a:cs typeface="Arial MT"/>
                        </a:rPr>
                        <a:t> </a:t>
                      </a:r>
                      <a:r>
                        <a:rPr sz="2000" dirty="0">
                          <a:latin typeface="Arial MT"/>
                          <a:cs typeface="Arial MT"/>
                        </a:rPr>
                        <a:t>cuando:</a:t>
                      </a:r>
                    </a:p>
                    <a:p>
                      <a:pPr>
                        <a:lnSpc>
                          <a:spcPct val="100000"/>
                        </a:lnSpc>
                        <a:spcBef>
                          <a:spcPts val="45"/>
                        </a:spcBef>
                      </a:pPr>
                      <a:endParaRPr sz="2050" dirty="0">
                        <a:latin typeface="Times New Roman"/>
                        <a:cs typeface="Times New Roman"/>
                      </a:endParaRPr>
                    </a:p>
                    <a:p>
                      <a:pPr marL="434340" marR="169545" indent="-342900" algn="just">
                        <a:lnSpc>
                          <a:spcPct val="100000"/>
                        </a:lnSpc>
                        <a:buFont typeface="Wingdings"/>
                        <a:buChar char=""/>
                        <a:tabLst>
                          <a:tab pos="434340" algn="l"/>
                        </a:tabLst>
                      </a:pPr>
                      <a:r>
                        <a:rPr sz="2000" dirty="0">
                          <a:latin typeface="Arial MT"/>
                          <a:cs typeface="Arial MT"/>
                        </a:rPr>
                        <a:t>El órgano</a:t>
                      </a:r>
                      <a:r>
                        <a:rPr sz="2000" spc="-35" dirty="0">
                          <a:latin typeface="Arial MT"/>
                          <a:cs typeface="Arial MT"/>
                        </a:rPr>
                        <a:t> </a:t>
                      </a:r>
                      <a:r>
                        <a:rPr sz="2000" dirty="0">
                          <a:latin typeface="Arial MT"/>
                          <a:cs typeface="Arial MT"/>
                        </a:rPr>
                        <a:t>de</a:t>
                      </a:r>
                      <a:r>
                        <a:rPr sz="2000" spc="5" dirty="0">
                          <a:latin typeface="Arial MT"/>
                          <a:cs typeface="Arial MT"/>
                        </a:rPr>
                        <a:t> </a:t>
                      </a:r>
                      <a:r>
                        <a:rPr sz="2000" dirty="0">
                          <a:latin typeface="Arial MT"/>
                          <a:cs typeface="Arial MT"/>
                        </a:rPr>
                        <a:t>gobierno</a:t>
                      </a:r>
                      <a:r>
                        <a:rPr sz="2000" spc="-40" dirty="0">
                          <a:latin typeface="Arial MT"/>
                          <a:cs typeface="Arial MT"/>
                        </a:rPr>
                        <a:t> </a:t>
                      </a:r>
                      <a:r>
                        <a:rPr sz="2000" dirty="0">
                          <a:latin typeface="Arial MT"/>
                          <a:cs typeface="Arial MT"/>
                        </a:rPr>
                        <a:t>haya</a:t>
                      </a:r>
                      <a:r>
                        <a:rPr sz="2000" spc="5" dirty="0">
                          <a:latin typeface="Arial MT"/>
                          <a:cs typeface="Arial MT"/>
                        </a:rPr>
                        <a:t> </a:t>
                      </a:r>
                      <a:r>
                        <a:rPr sz="2000" dirty="0">
                          <a:latin typeface="Arial MT"/>
                          <a:cs typeface="Arial MT"/>
                        </a:rPr>
                        <a:t>adoptado</a:t>
                      </a:r>
                      <a:r>
                        <a:rPr sz="2000" spc="-40" dirty="0">
                          <a:latin typeface="Arial MT"/>
                          <a:cs typeface="Arial MT"/>
                        </a:rPr>
                        <a:t> </a:t>
                      </a:r>
                      <a:r>
                        <a:rPr sz="2000" dirty="0">
                          <a:latin typeface="Arial MT"/>
                          <a:cs typeface="Arial MT"/>
                        </a:rPr>
                        <a:t>y</a:t>
                      </a:r>
                      <a:r>
                        <a:rPr sz="2000" spc="5" dirty="0">
                          <a:latin typeface="Arial MT"/>
                          <a:cs typeface="Arial MT"/>
                        </a:rPr>
                        <a:t> </a:t>
                      </a:r>
                      <a:r>
                        <a:rPr sz="2000" dirty="0">
                          <a:latin typeface="Arial MT"/>
                          <a:cs typeface="Arial MT"/>
                        </a:rPr>
                        <a:t>aplicado</a:t>
                      </a:r>
                      <a:r>
                        <a:rPr sz="2000" spc="-25" dirty="0">
                          <a:latin typeface="Arial MT"/>
                          <a:cs typeface="Arial MT"/>
                        </a:rPr>
                        <a:t> </a:t>
                      </a:r>
                      <a:r>
                        <a:rPr sz="2000" dirty="0">
                          <a:latin typeface="Arial MT"/>
                          <a:cs typeface="Arial MT"/>
                        </a:rPr>
                        <a:t>eficazmente,</a:t>
                      </a:r>
                      <a:r>
                        <a:rPr sz="2000" spc="-50" dirty="0">
                          <a:latin typeface="Arial MT"/>
                          <a:cs typeface="Arial MT"/>
                        </a:rPr>
                        <a:t> </a:t>
                      </a:r>
                      <a:r>
                        <a:rPr sz="2000" dirty="0">
                          <a:latin typeface="Arial MT"/>
                          <a:cs typeface="Arial MT"/>
                        </a:rPr>
                        <a:t>antes </a:t>
                      </a:r>
                      <a:r>
                        <a:rPr sz="2000" spc="-540" dirty="0">
                          <a:latin typeface="Arial MT"/>
                          <a:cs typeface="Arial MT"/>
                        </a:rPr>
                        <a:t> </a:t>
                      </a:r>
                      <a:r>
                        <a:rPr sz="2000" dirty="0">
                          <a:latin typeface="Arial MT"/>
                          <a:cs typeface="Arial MT"/>
                        </a:rPr>
                        <a:t>de</a:t>
                      </a:r>
                      <a:r>
                        <a:rPr sz="2000" spc="-15" dirty="0">
                          <a:latin typeface="Arial MT"/>
                          <a:cs typeface="Arial MT"/>
                        </a:rPr>
                        <a:t> </a:t>
                      </a:r>
                      <a:r>
                        <a:rPr sz="2000" dirty="0">
                          <a:latin typeface="Arial MT"/>
                          <a:cs typeface="Arial MT"/>
                        </a:rPr>
                        <a:t>que</a:t>
                      </a:r>
                      <a:r>
                        <a:rPr sz="2000" spc="-15" dirty="0">
                          <a:latin typeface="Arial MT"/>
                          <a:cs typeface="Arial MT"/>
                        </a:rPr>
                        <a:t> </a:t>
                      </a:r>
                      <a:r>
                        <a:rPr sz="2000" dirty="0">
                          <a:latin typeface="Arial MT"/>
                          <a:cs typeface="Arial MT"/>
                        </a:rPr>
                        <a:t>se</a:t>
                      </a:r>
                      <a:r>
                        <a:rPr sz="2000" spc="-15" dirty="0">
                          <a:latin typeface="Arial MT"/>
                          <a:cs typeface="Arial MT"/>
                        </a:rPr>
                        <a:t> </a:t>
                      </a:r>
                      <a:r>
                        <a:rPr sz="2000" dirty="0">
                          <a:latin typeface="Arial MT"/>
                          <a:cs typeface="Arial MT"/>
                        </a:rPr>
                        <a:t>haya</a:t>
                      </a:r>
                      <a:r>
                        <a:rPr sz="2000" spc="-20" dirty="0">
                          <a:latin typeface="Arial MT"/>
                          <a:cs typeface="Arial MT"/>
                        </a:rPr>
                        <a:t> </a:t>
                      </a:r>
                      <a:r>
                        <a:rPr sz="2000" dirty="0">
                          <a:latin typeface="Arial MT"/>
                          <a:cs typeface="Arial MT"/>
                        </a:rPr>
                        <a:t>cometido</a:t>
                      </a:r>
                      <a:r>
                        <a:rPr sz="2000" spc="-35" dirty="0">
                          <a:latin typeface="Arial MT"/>
                          <a:cs typeface="Arial MT"/>
                        </a:rPr>
                        <a:t> </a:t>
                      </a:r>
                      <a:r>
                        <a:rPr sz="2000" dirty="0">
                          <a:latin typeface="Arial MT"/>
                          <a:cs typeface="Arial MT"/>
                        </a:rPr>
                        <a:t>el acto</a:t>
                      </a:r>
                      <a:r>
                        <a:rPr sz="2000" spc="-15" dirty="0">
                          <a:latin typeface="Arial MT"/>
                          <a:cs typeface="Arial MT"/>
                        </a:rPr>
                        <a:t> </a:t>
                      </a:r>
                      <a:r>
                        <a:rPr sz="2000" dirty="0">
                          <a:latin typeface="Arial MT"/>
                          <a:cs typeface="Arial MT"/>
                        </a:rPr>
                        <a:t>ilícito,</a:t>
                      </a:r>
                      <a:r>
                        <a:rPr sz="2000" spc="-10" dirty="0">
                          <a:latin typeface="Arial MT"/>
                          <a:cs typeface="Arial MT"/>
                        </a:rPr>
                        <a:t> </a:t>
                      </a:r>
                      <a:r>
                        <a:rPr sz="2000" dirty="0">
                          <a:latin typeface="Arial MT"/>
                          <a:cs typeface="Arial MT"/>
                        </a:rPr>
                        <a:t>los</a:t>
                      </a:r>
                      <a:r>
                        <a:rPr sz="2000" spc="-15" dirty="0">
                          <a:latin typeface="Arial MT"/>
                          <a:cs typeface="Arial MT"/>
                        </a:rPr>
                        <a:t> </a:t>
                      </a:r>
                      <a:r>
                        <a:rPr sz="2000" dirty="0">
                          <a:latin typeface="Arial MT"/>
                          <a:cs typeface="Arial MT"/>
                        </a:rPr>
                        <a:t>modelos</a:t>
                      </a:r>
                      <a:r>
                        <a:rPr sz="2000" spc="-5" dirty="0">
                          <a:latin typeface="Arial MT"/>
                          <a:cs typeface="Arial MT"/>
                        </a:rPr>
                        <a:t> </a:t>
                      </a:r>
                      <a:r>
                        <a:rPr sz="2000" dirty="0">
                          <a:latin typeface="Arial MT"/>
                          <a:cs typeface="Arial MT"/>
                        </a:rPr>
                        <a:t>de</a:t>
                      </a:r>
                      <a:r>
                        <a:rPr sz="2000" spc="-15" dirty="0">
                          <a:latin typeface="Arial MT"/>
                          <a:cs typeface="Arial MT"/>
                        </a:rPr>
                        <a:t> </a:t>
                      </a:r>
                      <a:r>
                        <a:rPr sz="2000" dirty="0">
                          <a:latin typeface="Arial MT"/>
                          <a:cs typeface="Arial MT"/>
                        </a:rPr>
                        <a:t>organización </a:t>
                      </a:r>
                      <a:r>
                        <a:rPr sz="2000" spc="-545" dirty="0">
                          <a:latin typeface="Arial MT"/>
                          <a:cs typeface="Arial MT"/>
                        </a:rPr>
                        <a:t> </a:t>
                      </a:r>
                      <a:r>
                        <a:rPr sz="2000" dirty="0">
                          <a:latin typeface="Arial MT"/>
                          <a:cs typeface="Arial MT"/>
                        </a:rPr>
                        <a:t>y</a:t>
                      </a:r>
                      <a:r>
                        <a:rPr sz="2000" spc="-15" dirty="0">
                          <a:latin typeface="Arial MT"/>
                          <a:cs typeface="Arial MT"/>
                        </a:rPr>
                        <a:t> </a:t>
                      </a:r>
                      <a:r>
                        <a:rPr sz="2000" dirty="0">
                          <a:latin typeface="Arial MT"/>
                          <a:cs typeface="Arial MT"/>
                        </a:rPr>
                        <a:t>gestión</a:t>
                      </a:r>
                      <a:r>
                        <a:rPr sz="2000" spc="-35" dirty="0">
                          <a:latin typeface="Arial MT"/>
                          <a:cs typeface="Arial MT"/>
                        </a:rPr>
                        <a:t> </a:t>
                      </a:r>
                      <a:r>
                        <a:rPr sz="2000" dirty="0">
                          <a:latin typeface="Arial MT"/>
                          <a:cs typeface="Arial MT"/>
                        </a:rPr>
                        <a:t>aptos</a:t>
                      </a:r>
                      <a:r>
                        <a:rPr sz="2000" spc="-15" dirty="0">
                          <a:latin typeface="Arial MT"/>
                          <a:cs typeface="Arial MT"/>
                        </a:rPr>
                        <a:t> </a:t>
                      </a:r>
                      <a:r>
                        <a:rPr sz="2000" dirty="0">
                          <a:latin typeface="Arial MT"/>
                          <a:cs typeface="Arial MT"/>
                        </a:rPr>
                        <a:t>para</a:t>
                      </a:r>
                      <a:r>
                        <a:rPr sz="2000" spc="-25" dirty="0">
                          <a:latin typeface="Arial MT"/>
                          <a:cs typeface="Arial MT"/>
                        </a:rPr>
                        <a:t> </a:t>
                      </a:r>
                      <a:r>
                        <a:rPr sz="2000" spc="-5" dirty="0">
                          <a:latin typeface="Arial MT"/>
                          <a:cs typeface="Arial MT"/>
                        </a:rPr>
                        <a:t>evitar</a:t>
                      </a:r>
                      <a:r>
                        <a:rPr sz="2000" spc="-15" dirty="0">
                          <a:latin typeface="Arial MT"/>
                          <a:cs typeface="Arial MT"/>
                        </a:rPr>
                        <a:t> </a:t>
                      </a:r>
                      <a:r>
                        <a:rPr sz="2000" dirty="0">
                          <a:latin typeface="Arial MT"/>
                          <a:cs typeface="Arial MT"/>
                        </a:rPr>
                        <a:t>delitos</a:t>
                      </a:r>
                      <a:r>
                        <a:rPr sz="2000" spc="-15" dirty="0">
                          <a:latin typeface="Arial MT"/>
                          <a:cs typeface="Arial MT"/>
                        </a:rPr>
                        <a:t> </a:t>
                      </a:r>
                      <a:r>
                        <a:rPr sz="2000" dirty="0">
                          <a:latin typeface="Arial MT"/>
                          <a:cs typeface="Arial MT"/>
                        </a:rPr>
                        <a:t>similares</a:t>
                      </a:r>
                      <a:r>
                        <a:rPr sz="2000" spc="-25" dirty="0">
                          <a:latin typeface="Arial MT"/>
                          <a:cs typeface="Arial MT"/>
                        </a:rPr>
                        <a:t> </a:t>
                      </a:r>
                      <a:r>
                        <a:rPr sz="2000" dirty="0">
                          <a:latin typeface="Arial MT"/>
                          <a:cs typeface="Arial MT"/>
                        </a:rPr>
                        <a:t>a</a:t>
                      </a:r>
                      <a:r>
                        <a:rPr sz="2000" spc="5" dirty="0">
                          <a:latin typeface="Arial MT"/>
                          <a:cs typeface="Arial MT"/>
                        </a:rPr>
                        <a:t> </a:t>
                      </a:r>
                      <a:r>
                        <a:rPr sz="2000" dirty="0">
                          <a:latin typeface="Arial MT"/>
                          <a:cs typeface="Arial MT"/>
                        </a:rPr>
                        <a:t>los</a:t>
                      </a:r>
                      <a:r>
                        <a:rPr sz="2000" spc="-15" dirty="0">
                          <a:latin typeface="Arial MT"/>
                          <a:cs typeface="Arial MT"/>
                        </a:rPr>
                        <a:t> </a:t>
                      </a:r>
                      <a:r>
                        <a:rPr sz="2000" dirty="0">
                          <a:latin typeface="Arial MT"/>
                          <a:cs typeface="Arial MT"/>
                        </a:rPr>
                        <a:t>ocurridos.</a:t>
                      </a:r>
                    </a:p>
                    <a:p>
                      <a:pPr marL="434340" marR="234950" indent="-342900">
                        <a:lnSpc>
                          <a:spcPct val="100000"/>
                        </a:lnSpc>
                        <a:buFont typeface="Wingdings"/>
                        <a:buChar char=""/>
                        <a:tabLst>
                          <a:tab pos="434340" algn="l"/>
                        </a:tabLst>
                      </a:pPr>
                      <a:r>
                        <a:rPr sz="2000" dirty="0">
                          <a:latin typeface="Arial MT"/>
                          <a:cs typeface="Arial MT"/>
                        </a:rPr>
                        <a:t>La función de supervisar el funcionamiento y cumplimiento de los </a:t>
                      </a:r>
                      <a:r>
                        <a:rPr sz="2000" spc="5" dirty="0">
                          <a:latin typeface="Arial MT"/>
                          <a:cs typeface="Arial MT"/>
                        </a:rPr>
                        <a:t> </a:t>
                      </a:r>
                      <a:r>
                        <a:rPr sz="2000" dirty="0">
                          <a:latin typeface="Arial MT"/>
                          <a:cs typeface="Arial MT"/>
                        </a:rPr>
                        <a:t>modelos se haya confiado a un organismo de la Entidad dotado de </a:t>
                      </a:r>
                      <a:r>
                        <a:rPr sz="2000" spc="-545" dirty="0">
                          <a:latin typeface="Arial MT"/>
                          <a:cs typeface="Arial MT"/>
                        </a:rPr>
                        <a:t> </a:t>
                      </a:r>
                      <a:r>
                        <a:rPr sz="2000" dirty="0">
                          <a:latin typeface="Arial MT"/>
                          <a:cs typeface="Arial MT"/>
                        </a:rPr>
                        <a:t>poderes</a:t>
                      </a:r>
                      <a:r>
                        <a:rPr sz="2000" spc="-30" dirty="0">
                          <a:latin typeface="Arial MT"/>
                          <a:cs typeface="Arial MT"/>
                        </a:rPr>
                        <a:t> </a:t>
                      </a:r>
                      <a:r>
                        <a:rPr sz="2000" dirty="0">
                          <a:latin typeface="Arial MT"/>
                          <a:cs typeface="Arial MT"/>
                        </a:rPr>
                        <a:t>autónomos</a:t>
                      </a:r>
                      <a:r>
                        <a:rPr sz="2000" spc="-30" dirty="0">
                          <a:latin typeface="Arial MT"/>
                          <a:cs typeface="Arial MT"/>
                        </a:rPr>
                        <a:t> </a:t>
                      </a:r>
                      <a:r>
                        <a:rPr sz="2000" dirty="0">
                          <a:latin typeface="Arial MT"/>
                          <a:cs typeface="Arial MT"/>
                        </a:rPr>
                        <a:t>de</a:t>
                      </a:r>
                      <a:r>
                        <a:rPr sz="2000" spc="10" dirty="0">
                          <a:latin typeface="Arial MT"/>
                          <a:cs typeface="Arial MT"/>
                        </a:rPr>
                        <a:t> </a:t>
                      </a:r>
                      <a:r>
                        <a:rPr sz="2000" spc="-5" dirty="0">
                          <a:latin typeface="Arial MT"/>
                          <a:cs typeface="Arial MT"/>
                        </a:rPr>
                        <a:t>iniciativa</a:t>
                      </a:r>
                      <a:r>
                        <a:rPr sz="2000" spc="5" dirty="0">
                          <a:latin typeface="Arial MT"/>
                          <a:cs typeface="Arial MT"/>
                        </a:rPr>
                        <a:t> </a:t>
                      </a:r>
                      <a:r>
                        <a:rPr sz="2000" dirty="0">
                          <a:latin typeface="Arial MT"/>
                          <a:cs typeface="Arial MT"/>
                        </a:rPr>
                        <a:t>y</a:t>
                      </a:r>
                      <a:r>
                        <a:rPr sz="2000" spc="5" dirty="0">
                          <a:latin typeface="Arial MT"/>
                          <a:cs typeface="Arial MT"/>
                        </a:rPr>
                        <a:t> </a:t>
                      </a:r>
                      <a:r>
                        <a:rPr sz="2000" dirty="0">
                          <a:latin typeface="Arial MT"/>
                          <a:cs typeface="Arial MT"/>
                        </a:rPr>
                        <a:t>control</a:t>
                      </a:r>
                      <a:r>
                        <a:rPr sz="2000" spc="-35" dirty="0">
                          <a:latin typeface="Arial MT"/>
                          <a:cs typeface="Arial MT"/>
                        </a:rPr>
                        <a:t> </a:t>
                      </a:r>
                      <a:r>
                        <a:rPr sz="2000" dirty="0">
                          <a:latin typeface="Arial MT"/>
                          <a:cs typeface="Arial MT"/>
                        </a:rPr>
                        <a:t>(el</a:t>
                      </a:r>
                      <a:r>
                        <a:rPr sz="2000" spc="5" dirty="0">
                          <a:latin typeface="Arial MT"/>
                          <a:cs typeface="Arial MT"/>
                        </a:rPr>
                        <a:t> </a:t>
                      </a:r>
                      <a:r>
                        <a:rPr sz="2000" dirty="0">
                          <a:latin typeface="Arial MT"/>
                          <a:cs typeface="Arial MT"/>
                        </a:rPr>
                        <a:t>Órgano</a:t>
                      </a:r>
                      <a:r>
                        <a:rPr sz="2000" spc="-30" dirty="0">
                          <a:latin typeface="Arial MT"/>
                          <a:cs typeface="Arial MT"/>
                        </a:rPr>
                        <a:t> </a:t>
                      </a:r>
                      <a:r>
                        <a:rPr sz="2000" dirty="0">
                          <a:latin typeface="Arial MT"/>
                          <a:cs typeface="Arial MT"/>
                        </a:rPr>
                        <a:t>de</a:t>
                      </a:r>
                      <a:r>
                        <a:rPr sz="2000" spc="-10" dirty="0">
                          <a:latin typeface="Arial MT"/>
                          <a:cs typeface="Arial MT"/>
                        </a:rPr>
                        <a:t> </a:t>
                      </a:r>
                      <a:r>
                        <a:rPr sz="2000" spc="-5" dirty="0">
                          <a:latin typeface="Arial MT"/>
                          <a:cs typeface="Arial MT"/>
                        </a:rPr>
                        <a:t>Vigilancia).</a:t>
                      </a:r>
                      <a:endParaRPr sz="2000" dirty="0">
                        <a:latin typeface="Arial MT"/>
                        <a:cs typeface="Arial MT"/>
                      </a:endParaRPr>
                    </a:p>
                    <a:p>
                      <a:pPr marL="434340" marR="1044575" indent="-342900">
                        <a:lnSpc>
                          <a:spcPct val="100000"/>
                        </a:lnSpc>
                        <a:spcBef>
                          <a:spcPts val="5"/>
                        </a:spcBef>
                        <a:buFont typeface="Wingdings"/>
                        <a:buChar char=""/>
                        <a:tabLst>
                          <a:tab pos="434340" algn="l"/>
                        </a:tabLst>
                      </a:pPr>
                      <a:r>
                        <a:rPr sz="2000" dirty="0">
                          <a:latin typeface="Arial MT"/>
                          <a:cs typeface="Arial MT"/>
                        </a:rPr>
                        <a:t>Las</a:t>
                      </a:r>
                      <a:r>
                        <a:rPr sz="2000" spc="-10" dirty="0">
                          <a:latin typeface="Arial MT"/>
                          <a:cs typeface="Arial MT"/>
                        </a:rPr>
                        <a:t> </a:t>
                      </a:r>
                      <a:r>
                        <a:rPr sz="2000" dirty="0">
                          <a:latin typeface="Arial MT"/>
                          <a:cs typeface="Arial MT"/>
                        </a:rPr>
                        <a:t>personas</a:t>
                      </a:r>
                      <a:r>
                        <a:rPr sz="2000" spc="-40" dirty="0">
                          <a:latin typeface="Arial MT"/>
                          <a:cs typeface="Arial MT"/>
                        </a:rPr>
                        <a:t> </a:t>
                      </a:r>
                      <a:r>
                        <a:rPr sz="2000" dirty="0">
                          <a:latin typeface="Arial MT"/>
                          <a:cs typeface="Arial MT"/>
                        </a:rPr>
                        <a:t>hayan</a:t>
                      </a:r>
                      <a:r>
                        <a:rPr sz="2000" spc="-15" dirty="0">
                          <a:latin typeface="Arial MT"/>
                          <a:cs typeface="Arial MT"/>
                        </a:rPr>
                        <a:t> </a:t>
                      </a:r>
                      <a:r>
                        <a:rPr sz="2000" dirty="0">
                          <a:latin typeface="Arial MT"/>
                          <a:cs typeface="Arial MT"/>
                        </a:rPr>
                        <a:t>cometido</a:t>
                      </a:r>
                      <a:r>
                        <a:rPr sz="2000" spc="-30" dirty="0">
                          <a:latin typeface="Arial MT"/>
                          <a:cs typeface="Arial MT"/>
                        </a:rPr>
                        <a:t> </a:t>
                      </a:r>
                      <a:r>
                        <a:rPr sz="2000" dirty="0">
                          <a:latin typeface="Arial MT"/>
                          <a:cs typeface="Arial MT"/>
                        </a:rPr>
                        <a:t>el</a:t>
                      </a:r>
                      <a:r>
                        <a:rPr sz="2000" spc="5" dirty="0">
                          <a:latin typeface="Arial MT"/>
                          <a:cs typeface="Arial MT"/>
                        </a:rPr>
                        <a:t> </a:t>
                      </a:r>
                      <a:r>
                        <a:rPr sz="2000" spc="-5" dirty="0">
                          <a:latin typeface="Arial MT"/>
                          <a:cs typeface="Arial MT"/>
                        </a:rPr>
                        <a:t>delito</a:t>
                      </a:r>
                      <a:r>
                        <a:rPr sz="2000" dirty="0">
                          <a:latin typeface="Arial MT"/>
                          <a:cs typeface="Arial MT"/>
                        </a:rPr>
                        <a:t> eludiendo</a:t>
                      </a:r>
                      <a:r>
                        <a:rPr sz="2000" spc="-20" dirty="0">
                          <a:latin typeface="Arial MT"/>
                          <a:cs typeface="Arial MT"/>
                        </a:rPr>
                        <a:t> </a:t>
                      </a:r>
                      <a:r>
                        <a:rPr sz="2000" dirty="0">
                          <a:latin typeface="Arial MT"/>
                          <a:cs typeface="Arial MT"/>
                        </a:rPr>
                        <a:t>de</a:t>
                      </a:r>
                      <a:r>
                        <a:rPr sz="2000" spc="5" dirty="0">
                          <a:latin typeface="Arial MT"/>
                          <a:cs typeface="Arial MT"/>
                        </a:rPr>
                        <a:t> </a:t>
                      </a:r>
                      <a:r>
                        <a:rPr sz="2000" dirty="0">
                          <a:latin typeface="Arial MT"/>
                          <a:cs typeface="Arial MT"/>
                        </a:rPr>
                        <a:t>manera </a:t>
                      </a:r>
                      <a:r>
                        <a:rPr sz="2000" spc="-540" dirty="0">
                          <a:latin typeface="Arial MT"/>
                          <a:cs typeface="Arial MT"/>
                        </a:rPr>
                        <a:t> </a:t>
                      </a:r>
                      <a:r>
                        <a:rPr sz="2000" dirty="0">
                          <a:latin typeface="Arial MT"/>
                          <a:cs typeface="Arial MT"/>
                        </a:rPr>
                        <a:t>fraudulenta</a:t>
                      </a:r>
                      <a:r>
                        <a:rPr sz="2000" spc="-50" dirty="0">
                          <a:latin typeface="Arial MT"/>
                          <a:cs typeface="Arial MT"/>
                        </a:rPr>
                        <a:t> </a:t>
                      </a:r>
                      <a:r>
                        <a:rPr sz="2000" dirty="0">
                          <a:latin typeface="Arial MT"/>
                          <a:cs typeface="Arial MT"/>
                        </a:rPr>
                        <a:t>los</a:t>
                      </a:r>
                      <a:r>
                        <a:rPr sz="2000" spc="5" dirty="0">
                          <a:latin typeface="Arial MT"/>
                          <a:cs typeface="Arial MT"/>
                        </a:rPr>
                        <a:t> </a:t>
                      </a:r>
                      <a:r>
                        <a:rPr sz="2000" dirty="0">
                          <a:latin typeface="Arial MT"/>
                          <a:cs typeface="Arial MT"/>
                        </a:rPr>
                        <a:t>modelos</a:t>
                      </a:r>
                      <a:r>
                        <a:rPr sz="2000" spc="-25" dirty="0">
                          <a:latin typeface="Arial MT"/>
                          <a:cs typeface="Arial MT"/>
                        </a:rPr>
                        <a:t> </a:t>
                      </a:r>
                      <a:r>
                        <a:rPr sz="2000" dirty="0">
                          <a:latin typeface="Arial MT"/>
                          <a:cs typeface="Arial MT"/>
                        </a:rPr>
                        <a:t>de</a:t>
                      </a:r>
                      <a:r>
                        <a:rPr sz="2000" spc="-15" dirty="0">
                          <a:latin typeface="Arial MT"/>
                          <a:cs typeface="Arial MT"/>
                        </a:rPr>
                        <a:t> </a:t>
                      </a:r>
                      <a:r>
                        <a:rPr sz="2000" dirty="0">
                          <a:latin typeface="Arial MT"/>
                          <a:cs typeface="Arial MT"/>
                        </a:rPr>
                        <a:t>organización</a:t>
                      </a:r>
                      <a:r>
                        <a:rPr sz="2000" spc="-40" dirty="0">
                          <a:latin typeface="Arial MT"/>
                          <a:cs typeface="Arial MT"/>
                        </a:rPr>
                        <a:t> </a:t>
                      </a:r>
                      <a:r>
                        <a:rPr sz="2000" dirty="0">
                          <a:latin typeface="Arial MT"/>
                          <a:cs typeface="Arial MT"/>
                        </a:rPr>
                        <a:t>y</a:t>
                      </a:r>
                      <a:r>
                        <a:rPr sz="2000" spc="-20" dirty="0">
                          <a:latin typeface="Arial MT"/>
                          <a:cs typeface="Arial MT"/>
                        </a:rPr>
                        <a:t> </a:t>
                      </a:r>
                      <a:r>
                        <a:rPr sz="2000" dirty="0">
                          <a:latin typeface="Arial MT"/>
                          <a:cs typeface="Arial MT"/>
                        </a:rPr>
                        <a:t>gestión;</a:t>
                      </a:r>
                    </a:p>
                    <a:p>
                      <a:pPr marL="434340" indent="-343535">
                        <a:lnSpc>
                          <a:spcPct val="100000"/>
                        </a:lnSpc>
                        <a:buFont typeface="Wingdings"/>
                        <a:buChar char=""/>
                        <a:tabLst>
                          <a:tab pos="434340" algn="l"/>
                        </a:tabLst>
                      </a:pPr>
                      <a:r>
                        <a:rPr sz="2000" spc="-5" dirty="0">
                          <a:latin typeface="Arial MT"/>
                          <a:cs typeface="Arial MT"/>
                        </a:rPr>
                        <a:t>El</a:t>
                      </a:r>
                      <a:r>
                        <a:rPr sz="2000" dirty="0">
                          <a:latin typeface="Arial MT"/>
                          <a:cs typeface="Arial MT"/>
                        </a:rPr>
                        <a:t> Órgano</a:t>
                      </a:r>
                      <a:r>
                        <a:rPr sz="2000" spc="-35" dirty="0">
                          <a:latin typeface="Arial MT"/>
                          <a:cs typeface="Arial MT"/>
                        </a:rPr>
                        <a:t> </a:t>
                      </a:r>
                      <a:r>
                        <a:rPr sz="2000" dirty="0">
                          <a:latin typeface="Arial MT"/>
                          <a:cs typeface="Arial MT"/>
                        </a:rPr>
                        <a:t>de</a:t>
                      </a:r>
                      <a:r>
                        <a:rPr sz="2000" spc="-10" dirty="0">
                          <a:latin typeface="Arial MT"/>
                          <a:cs typeface="Arial MT"/>
                        </a:rPr>
                        <a:t> </a:t>
                      </a:r>
                      <a:r>
                        <a:rPr sz="2000" spc="-5" dirty="0">
                          <a:latin typeface="Arial MT"/>
                          <a:cs typeface="Arial MT"/>
                        </a:rPr>
                        <a:t>Vigilancia</a:t>
                      </a:r>
                      <a:r>
                        <a:rPr sz="2000" spc="10" dirty="0">
                          <a:latin typeface="Arial MT"/>
                          <a:cs typeface="Arial MT"/>
                        </a:rPr>
                        <a:t> </a:t>
                      </a:r>
                      <a:r>
                        <a:rPr sz="2000" dirty="0">
                          <a:latin typeface="Arial MT"/>
                          <a:cs typeface="Arial MT"/>
                        </a:rPr>
                        <a:t>no</a:t>
                      </a:r>
                      <a:r>
                        <a:rPr sz="2000" spc="-10" dirty="0">
                          <a:latin typeface="Arial MT"/>
                          <a:cs typeface="Arial MT"/>
                        </a:rPr>
                        <a:t> </a:t>
                      </a:r>
                      <a:r>
                        <a:rPr sz="2000" dirty="0">
                          <a:latin typeface="Arial MT"/>
                          <a:cs typeface="Arial MT"/>
                        </a:rPr>
                        <a:t>haya</a:t>
                      </a:r>
                      <a:r>
                        <a:rPr sz="2000" spc="-15" dirty="0">
                          <a:latin typeface="Arial MT"/>
                          <a:cs typeface="Arial MT"/>
                        </a:rPr>
                        <a:t> </a:t>
                      </a:r>
                      <a:r>
                        <a:rPr sz="2000" dirty="0">
                          <a:latin typeface="Arial MT"/>
                          <a:cs typeface="Arial MT"/>
                        </a:rPr>
                        <a:t>omitido</a:t>
                      </a:r>
                      <a:r>
                        <a:rPr sz="2000" spc="-15" dirty="0">
                          <a:latin typeface="Arial MT"/>
                          <a:cs typeface="Arial MT"/>
                        </a:rPr>
                        <a:t> </a:t>
                      </a:r>
                      <a:r>
                        <a:rPr sz="2000" dirty="0">
                          <a:latin typeface="Arial MT"/>
                          <a:cs typeface="Arial MT"/>
                        </a:rPr>
                        <a:t>la supervisión</a:t>
                      </a:r>
                      <a:r>
                        <a:rPr sz="2000" spc="-25" dirty="0">
                          <a:latin typeface="Arial MT"/>
                          <a:cs typeface="Arial MT"/>
                        </a:rPr>
                        <a:t> </a:t>
                      </a:r>
                      <a:r>
                        <a:rPr sz="2000" dirty="0">
                          <a:latin typeface="Arial MT"/>
                          <a:cs typeface="Arial MT"/>
                        </a:rPr>
                        <a:t>ni ejercido</a:t>
                      </a:r>
                    </a:p>
                    <a:p>
                      <a:pPr marL="434340">
                        <a:lnSpc>
                          <a:spcPct val="100000"/>
                        </a:lnSpc>
                      </a:pPr>
                      <a:r>
                        <a:rPr sz="2000" dirty="0">
                          <a:latin typeface="Arial MT"/>
                          <a:cs typeface="Arial MT"/>
                        </a:rPr>
                        <a:t>vigilancia</a:t>
                      </a:r>
                      <a:r>
                        <a:rPr sz="2000" spc="-35" dirty="0">
                          <a:latin typeface="Arial MT"/>
                          <a:cs typeface="Arial MT"/>
                        </a:rPr>
                        <a:t> </a:t>
                      </a:r>
                      <a:r>
                        <a:rPr sz="2000" dirty="0">
                          <a:latin typeface="Arial MT"/>
                          <a:cs typeface="Arial MT"/>
                        </a:rPr>
                        <a:t>insuficiente.</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1"/>
          <p:cNvSpPr/>
          <p:nvPr/>
        </p:nvSpPr>
        <p:spPr>
          <a:xfrm>
            <a:off x="1127448" y="1412849"/>
            <a:ext cx="2592288" cy="540060"/>
          </a:xfrm>
          <a:prstGeom prst="rect">
            <a:avLst/>
          </a:prstGeom>
          <a:ln/>
        </p:spPr>
        <p:style>
          <a:lnRef idx="3">
            <a:schemeClr val="lt1"/>
          </a:lnRef>
          <a:fillRef idx="1">
            <a:schemeClr val="accent2"/>
          </a:fillRef>
          <a:effectRef idx="1">
            <a:schemeClr val="accent2"/>
          </a:effectRef>
          <a:fontRef idx="minor">
            <a:schemeClr val="lt1"/>
          </a:fontRef>
        </p:style>
        <p:txBody>
          <a:bodyPr lIns="90000" tIns="45000" rIns="90000" bIns="45000"/>
          <a:lstStyle/>
          <a:p>
            <a:pPr algn="ctr"/>
            <a:r>
              <a:rPr lang="es-MX" sz="2400" b="1" i="1" dirty="0">
                <a:effectLst>
                  <a:outerShdw blurRad="38100" dist="38100" dir="2700000" algn="tl">
                    <a:srgbClr val="000000">
                      <a:alpha val="43137"/>
                    </a:srgbClr>
                  </a:outerShdw>
                </a:effectLst>
              </a:rPr>
              <a:t>POR EJEMPLO</a:t>
            </a:r>
          </a:p>
        </p:txBody>
      </p:sp>
      <p:sp>
        <p:nvSpPr>
          <p:cNvPr id="9" name="CustomShape 1"/>
          <p:cNvSpPr/>
          <p:nvPr/>
        </p:nvSpPr>
        <p:spPr>
          <a:xfrm>
            <a:off x="644769" y="2166733"/>
            <a:ext cx="10752896" cy="1631544"/>
          </a:xfrm>
          <a:prstGeom prst="rect">
            <a:avLst/>
          </a:prstGeom>
          <a:solidFill>
            <a:schemeClr val="accent5">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Tomemos el ejemplo de un proyecto estatal para la construcción de un hospital. El </a:t>
            </a:r>
            <a:r>
              <a:rPr lang="es-MX" sz="2000" b="1" dirty="0"/>
              <a:t>gobierno</a:t>
            </a:r>
            <a:r>
              <a:rPr lang="es-MX" sz="2000" dirty="0"/>
              <a:t> decide llamar a concurso para que las empresas constructoras presenten sus propuestas para el desarrollo del edificio. Un empresario decide sobornar (o coimear, en el lenguaje coloquial) al gobernador de la provincia y le paga 200.000 dólares para que su firma sea la ganadora del concurso. El funcionario acepta la dádiva y determina que la empresa en cuestión sea la que construya el hospital.</a:t>
            </a:r>
          </a:p>
          <a:p>
            <a:pPr algn="just"/>
            <a:endParaRPr lang="es-MX" sz="2000" dirty="0"/>
          </a:p>
        </p:txBody>
      </p:sp>
      <p:sp>
        <p:nvSpPr>
          <p:cNvPr id="11" name="CustomShape 1"/>
          <p:cNvSpPr/>
          <p:nvPr/>
        </p:nvSpPr>
        <p:spPr>
          <a:xfrm>
            <a:off x="644769" y="4058636"/>
            <a:ext cx="10752896" cy="1263642"/>
          </a:xfrm>
          <a:prstGeom prst="rect">
            <a:avLst/>
          </a:prstGeom>
          <a:solidFill>
            <a:schemeClr val="accent3">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r>
              <a:rPr lang="es-MX" sz="2000" dirty="0"/>
              <a:t>El cohecho también puede aparecer entre </a:t>
            </a:r>
            <a:r>
              <a:rPr lang="es-MX" sz="2000" b="1" dirty="0"/>
              <a:t>particulares</a:t>
            </a:r>
            <a:r>
              <a:rPr lang="es-MX" sz="2000" dirty="0"/>
              <a:t>, como cuando el gerente de una compañía soborna a un empleado de una empresa competidora para que le revele secretos de ésta.</a:t>
            </a:r>
          </a:p>
          <a:p>
            <a:r>
              <a:rPr lang="es-MX" sz="2000" dirty="0"/>
              <a:t>Cabe destacar que el cohecho es un delito y está penado por la </a:t>
            </a:r>
            <a:r>
              <a:rPr lang="es-MX" sz="2000" b="1" dirty="0"/>
              <a:t>ley</a:t>
            </a:r>
            <a:r>
              <a:rPr lang="es-MX" sz="2000" dirty="0"/>
              <a:t>, pero además implica una falta ética.</a:t>
            </a:r>
          </a:p>
        </p:txBody>
      </p:sp>
    </p:spTree>
    <p:extLst>
      <p:ext uri="{BB962C8B-B14F-4D97-AF65-F5344CB8AC3E}">
        <p14:creationId xmlns:p14="http://schemas.microsoft.com/office/powerpoint/2010/main" val="159367278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2693187" y="1402239"/>
            <a:ext cx="6912768" cy="540060"/>
          </a:xfrm>
          <a:prstGeom prst="rect">
            <a:avLst/>
          </a:prstGeom>
          <a:solidFill>
            <a:schemeClr val="accent3">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r>
              <a:rPr lang="es-MX" sz="2400" b="1" i="1" dirty="0">
                <a:effectLst>
                  <a:outerShdw blurRad="38100" dist="38100" dir="2700000" algn="tl">
                    <a:srgbClr val="000000">
                      <a:alpha val="43137"/>
                    </a:srgbClr>
                  </a:outerShdw>
                </a:effectLst>
              </a:rPr>
              <a:t>CASTIGO IMPUESTO PARA EL DELITO DE COHECHO</a:t>
            </a:r>
          </a:p>
        </p:txBody>
      </p:sp>
      <p:sp>
        <p:nvSpPr>
          <p:cNvPr id="6" name="CustomShape 1"/>
          <p:cNvSpPr/>
          <p:nvPr/>
        </p:nvSpPr>
        <p:spPr>
          <a:xfrm>
            <a:off x="5807968" y="2067867"/>
            <a:ext cx="4824536" cy="3298000"/>
          </a:xfrm>
          <a:prstGeom prst="rect">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La pena de cárcel para estos delitos va desde los </a:t>
            </a:r>
            <a:r>
              <a:rPr lang="es-MX" sz="2000" b="1" dirty="0"/>
              <a:t>2 hasta los 6 años de cárcel</a:t>
            </a:r>
            <a:r>
              <a:rPr lang="es-MX" sz="2000" dirty="0"/>
              <a:t>. Además, se interpondrá una multa y la </a:t>
            </a:r>
            <a:r>
              <a:rPr lang="es-MX" sz="2000" b="1" dirty="0"/>
              <a:t>inhabilitación de su cargo</a:t>
            </a:r>
            <a:r>
              <a:rPr lang="es-MX" sz="2000" dirty="0"/>
              <a:t> y empleo de hasta 12 años.</a:t>
            </a:r>
          </a:p>
          <a:p>
            <a:pPr algn="just"/>
            <a:r>
              <a:rPr lang="es-MX" sz="2000" dirty="0"/>
              <a:t>Estos delitos podemos encontrarlos en los </a:t>
            </a:r>
            <a:r>
              <a:rPr lang="es-MX" sz="2000" b="1" dirty="0"/>
              <a:t>artículos 419 al 427 del nuevo Código Penal</a:t>
            </a:r>
            <a:r>
              <a:rPr lang="es-MX" sz="2000" dirty="0"/>
              <a:t> perteneciente a los </a:t>
            </a:r>
            <a:r>
              <a:rPr lang="es-MX" sz="2000" b="1" dirty="0"/>
              <a:t>“Delitos contra la administración pública”</a:t>
            </a:r>
            <a:r>
              <a:rPr lang="es-MX" sz="2000" dirty="0"/>
              <a:t>.</a:t>
            </a:r>
          </a:p>
          <a:p>
            <a:pPr algn="just"/>
            <a:r>
              <a:rPr lang="es-MX" sz="2000" dirty="0"/>
              <a:t>Existen dos tipos de delito de cohecho, el activo y el pasivo.</a:t>
            </a:r>
          </a:p>
        </p:txBody>
      </p:sp>
      <p:sp>
        <p:nvSpPr>
          <p:cNvPr id="7" name="6 Rectángulo redondeado"/>
          <p:cNvSpPr/>
          <p:nvPr/>
        </p:nvSpPr>
        <p:spPr>
          <a:xfrm>
            <a:off x="2063552" y="2507141"/>
            <a:ext cx="2880320" cy="2419452"/>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5798782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3431704" y="1280918"/>
            <a:ext cx="5112568" cy="540060"/>
          </a:xfrm>
          <a:prstGeom prst="rect">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r>
              <a:rPr lang="es-MX" sz="3200" b="1" dirty="0"/>
              <a:t>DELITO DE COHECHO PASIVO</a:t>
            </a:r>
          </a:p>
        </p:txBody>
      </p:sp>
      <p:sp>
        <p:nvSpPr>
          <p:cNvPr id="6" name="CustomShape 1"/>
          <p:cNvSpPr/>
          <p:nvPr/>
        </p:nvSpPr>
        <p:spPr>
          <a:xfrm>
            <a:off x="250089" y="1848734"/>
            <a:ext cx="11523385" cy="1338772"/>
          </a:xfrm>
          <a:prstGeom prst="rect">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El cohecho pasivo es un </a:t>
            </a:r>
            <a:r>
              <a:rPr lang="es-MX" sz="2000" b="1" dirty="0"/>
              <a:t>delito de participación necesaria</a:t>
            </a:r>
            <a:r>
              <a:rPr lang="es-MX" sz="2000" dirty="0"/>
              <a:t>, lo cual significa que debe existir un oferente y un retribuyente, alguien que induce y alguien que es inducido. Según Carlos </a:t>
            </a:r>
            <a:r>
              <a:rPr lang="es-MX" sz="2000" dirty="0" err="1"/>
              <a:t>Creus</a:t>
            </a:r>
            <a:r>
              <a:rPr lang="es-MX" sz="2000" dirty="0"/>
              <a:t> Monti, una importante figura para el Derecho Penal, la codelincuencia necesaria demuestra que sólo puede existir cohecho pasivo si una persona ofrece algo o hace una </a:t>
            </a:r>
            <a:r>
              <a:rPr lang="es-MX" sz="2000" b="1" dirty="0"/>
              <a:t>promesa</a:t>
            </a:r>
            <a:r>
              <a:rPr lang="es-MX" sz="2000" dirty="0"/>
              <a:t> con un fin específico, como se explica en párrafos anteriores.</a:t>
            </a:r>
          </a:p>
        </p:txBody>
      </p:sp>
      <p:sp>
        <p:nvSpPr>
          <p:cNvPr id="11" name="CustomShape 1"/>
          <p:cNvSpPr/>
          <p:nvPr/>
        </p:nvSpPr>
        <p:spPr>
          <a:xfrm>
            <a:off x="250089" y="3241467"/>
            <a:ext cx="11523385" cy="1295364"/>
          </a:xfrm>
          <a:prstGeom prst="rect">
            <a:avLst/>
          </a:prstGeom>
          <a:solidFill>
            <a:schemeClr val="accent4">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Por lo tanto, el cohecho pasivo requiere que un sujeto activo (como puede ser un funcionario público o persona que esté a cargo de un servicio público) reciba o acepte una dádiva una vez haya aceptado la promesa por parte del </a:t>
            </a:r>
            <a:r>
              <a:rPr lang="es-MX" sz="2000" dirty="0" err="1"/>
              <a:t>cohechante</a:t>
            </a:r>
            <a:r>
              <a:rPr lang="es-MX" sz="2000" dirty="0"/>
              <a:t>, a raíz de lo cual cumpla con su parte para retribuir a este último, lo que incluye aprovechar de forma ilegal su puesto de </a:t>
            </a:r>
            <a:r>
              <a:rPr lang="es-MX" sz="2000" b="1" dirty="0"/>
              <a:t>trabajo</a:t>
            </a:r>
            <a:r>
              <a:rPr lang="es-MX" sz="2000" dirty="0"/>
              <a:t> dentro del territorio en el cual tiene competencia.</a:t>
            </a:r>
          </a:p>
        </p:txBody>
      </p:sp>
      <p:sp>
        <p:nvSpPr>
          <p:cNvPr id="12" name="CustomShape 1"/>
          <p:cNvSpPr/>
          <p:nvPr/>
        </p:nvSpPr>
        <p:spPr>
          <a:xfrm>
            <a:off x="250089" y="4582797"/>
            <a:ext cx="11519480" cy="985664"/>
          </a:xfrm>
          <a:prstGeom prst="rect">
            <a:avLst/>
          </a:prstGeom>
          <a:solidFill>
            <a:schemeClr val="bg2">
              <a:lumMod val="2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Las acciones que el </a:t>
            </a:r>
            <a:r>
              <a:rPr lang="es-MX" sz="2000" dirty="0" err="1"/>
              <a:t>cohechante</a:t>
            </a:r>
            <a:r>
              <a:rPr lang="es-MX" sz="2000" dirty="0"/>
              <a:t> puede esperar por parte del sujeto activo son las siguientes: un acto justo, pero que no será retribuido, dado que no será de público conocimiento; un acto injusto; abstenerse de cumplir con sus </a:t>
            </a:r>
            <a:r>
              <a:rPr lang="es-MX" sz="2000" b="1" dirty="0"/>
              <a:t>obligaciones</a:t>
            </a:r>
            <a:r>
              <a:rPr lang="es-MX" sz="2000" dirty="0"/>
              <a:t>; cometer un delito, lo cual hace que el cohecho adquiera </a:t>
            </a:r>
            <a:r>
              <a:rPr lang="es-MX" sz="2000" b="1" dirty="0"/>
              <a:t>carácter de agravado</a:t>
            </a:r>
            <a:r>
              <a:rPr lang="es-MX" sz="2000" dirty="0"/>
              <a:t>.</a:t>
            </a:r>
          </a:p>
        </p:txBody>
      </p:sp>
    </p:spTree>
    <p:extLst>
      <p:ext uri="{BB962C8B-B14F-4D97-AF65-F5344CB8AC3E}">
        <p14:creationId xmlns:p14="http://schemas.microsoft.com/office/powerpoint/2010/main" val="10037896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3455149" y="1178422"/>
            <a:ext cx="5112568" cy="540060"/>
          </a:xfrm>
          <a:prstGeom prst="rect">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r>
              <a:rPr lang="es-MX" sz="3200" b="1" dirty="0"/>
              <a:t>DELITO DE COHECHO PASIVO</a:t>
            </a:r>
          </a:p>
        </p:txBody>
      </p:sp>
      <p:sp>
        <p:nvSpPr>
          <p:cNvPr id="6" name="CustomShape 1"/>
          <p:cNvSpPr/>
          <p:nvPr/>
        </p:nvSpPr>
        <p:spPr>
          <a:xfrm>
            <a:off x="50250" y="2246691"/>
            <a:ext cx="11875475" cy="1293678"/>
          </a:xfrm>
          <a:prstGeom prst="rect">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El de </a:t>
            </a:r>
            <a:r>
              <a:rPr lang="es-MX" sz="2000" b="1" dirty="0"/>
              <a:t>cohecho propio</a:t>
            </a:r>
            <a:r>
              <a:rPr lang="es-MX" sz="2000" dirty="0"/>
              <a:t> se encuentra </a:t>
            </a:r>
            <a:r>
              <a:rPr lang="es-MX" sz="2000" b="1" dirty="0"/>
              <a:t>regulado entre los artículos 419 y 421 del Código Penal</a:t>
            </a:r>
            <a:r>
              <a:rPr lang="es-MX" sz="2000" dirty="0"/>
              <a:t> y también se le puede incluir el primer apartado del art. 425.</a:t>
            </a:r>
          </a:p>
          <a:p>
            <a:pPr algn="just"/>
            <a:r>
              <a:rPr lang="es-MX" sz="2000" dirty="0"/>
              <a:t>En el caso más grave se aplicará el art. 419, donde se castiga al funcionario o autoridad que solicita o recibe una gratificación o dádiva para su provecho o el de un tercero omitiendo sus obligaciones y normas.</a:t>
            </a:r>
          </a:p>
          <a:p>
            <a:pPr algn="just"/>
            <a:endParaRPr lang="es-MX" sz="2000" dirty="0"/>
          </a:p>
        </p:txBody>
      </p:sp>
      <p:sp>
        <p:nvSpPr>
          <p:cNvPr id="8" name="CustomShape 1"/>
          <p:cNvSpPr/>
          <p:nvPr/>
        </p:nvSpPr>
        <p:spPr>
          <a:xfrm>
            <a:off x="5073080" y="1853330"/>
            <a:ext cx="6408712" cy="387660"/>
          </a:xfrm>
          <a:prstGeom prst="rect">
            <a:avLst/>
          </a:prstGeom>
          <a:ln/>
        </p:spPr>
        <p:style>
          <a:lnRef idx="3">
            <a:schemeClr val="lt1"/>
          </a:lnRef>
          <a:fillRef idx="1">
            <a:schemeClr val="dk1"/>
          </a:fillRef>
          <a:effectRef idx="1">
            <a:schemeClr val="dk1"/>
          </a:effectRef>
          <a:fontRef idx="minor">
            <a:schemeClr val="lt1"/>
          </a:fontRef>
        </p:style>
        <p:txBody>
          <a:bodyPr lIns="90000" tIns="45000" rIns="90000" bIns="45000"/>
          <a:lstStyle/>
          <a:p>
            <a:r>
              <a:rPr lang="es-MX" sz="1600" dirty="0"/>
              <a:t>Dentro del delito de cohecho pasivo encontramos el propio y el impropio.</a:t>
            </a:r>
            <a:endParaRPr lang="es-MX" sz="1600" b="1" dirty="0"/>
          </a:p>
        </p:txBody>
      </p:sp>
      <p:sp>
        <p:nvSpPr>
          <p:cNvPr id="9" name="CustomShape 1"/>
          <p:cNvSpPr/>
          <p:nvPr/>
        </p:nvSpPr>
        <p:spPr>
          <a:xfrm>
            <a:off x="50250" y="1727465"/>
            <a:ext cx="3620017" cy="515681"/>
          </a:xfrm>
          <a:prstGeom prst="rect">
            <a:avLst/>
          </a:prstGeom>
          <a:solidFill>
            <a:schemeClr val="accent3">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r>
              <a:rPr lang="es-MX" sz="3200" b="1" i="1" dirty="0">
                <a:effectLst>
                  <a:outerShdw blurRad="38100" dist="38100" dir="2700000" algn="tl">
                    <a:srgbClr val="000000">
                      <a:alpha val="43137"/>
                    </a:srgbClr>
                  </a:outerShdw>
                </a:effectLst>
              </a:rPr>
              <a:t>COHECHO PROPIO</a:t>
            </a:r>
          </a:p>
        </p:txBody>
      </p:sp>
      <p:sp>
        <p:nvSpPr>
          <p:cNvPr id="11" name="CustomShape 1"/>
          <p:cNvSpPr/>
          <p:nvPr/>
        </p:nvSpPr>
        <p:spPr>
          <a:xfrm>
            <a:off x="50250" y="3528646"/>
            <a:ext cx="11875475" cy="2157046"/>
          </a:xfrm>
          <a:prstGeom prst="rect">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El delito no debe ser causado necesariamente contra la administración, es suficiente con que se lleve a cabo desde su cargo.</a:t>
            </a:r>
          </a:p>
          <a:p>
            <a:pPr algn="just"/>
            <a:r>
              <a:rPr lang="es-MX" sz="2000" dirty="0"/>
              <a:t>En el art. 420, se regula el supuesto atenuado, en el que está vinculado con un acto injusto, donde a efectos de penalidad no es constitutivo de delito. Un acto injusto se entiende como una situación opuesta al ordenamiento jurídico.</a:t>
            </a:r>
          </a:p>
          <a:p>
            <a:pPr algn="just"/>
            <a:r>
              <a:rPr lang="es-MX" sz="2000" dirty="0"/>
              <a:t>En el art. 421 se habla de conductas de tipo omisivo. Eludir un acto que debe realizar en su cargo, no se constituye como delito.</a:t>
            </a:r>
          </a:p>
        </p:txBody>
      </p:sp>
    </p:spTree>
    <p:extLst>
      <p:ext uri="{BB962C8B-B14F-4D97-AF65-F5344CB8AC3E}">
        <p14:creationId xmlns:p14="http://schemas.microsoft.com/office/powerpoint/2010/main" val="323942068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3503712" y="1319191"/>
            <a:ext cx="5112568" cy="540060"/>
          </a:xfrm>
          <a:prstGeom prst="rect">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r>
              <a:rPr lang="es-MX" sz="3200" b="1" dirty="0"/>
              <a:t>DELITO DE COHECHO PASIVO</a:t>
            </a:r>
          </a:p>
        </p:txBody>
      </p:sp>
      <p:sp>
        <p:nvSpPr>
          <p:cNvPr id="6" name="CustomShape 1"/>
          <p:cNvSpPr/>
          <p:nvPr/>
        </p:nvSpPr>
        <p:spPr>
          <a:xfrm>
            <a:off x="6590837" y="2716658"/>
            <a:ext cx="3816424" cy="2289888"/>
          </a:xfrm>
          <a:prstGeom prst="rect">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El </a:t>
            </a:r>
            <a:r>
              <a:rPr lang="es-MX" sz="2000" b="1" dirty="0"/>
              <a:t>cohecho de pasivo impropio</a:t>
            </a:r>
            <a:r>
              <a:rPr lang="es-MX" sz="2000" dirty="0"/>
              <a:t> viene regulado en el segundo párrafo del apartado 1 y 2 del art. 425. La conducta típica trata de aceptar regalos o dádivas ofrecidos para llevar a cabo una actuación prohibida según la Ley.</a:t>
            </a:r>
          </a:p>
        </p:txBody>
      </p:sp>
      <p:sp>
        <p:nvSpPr>
          <p:cNvPr id="8" name="CustomShape 1"/>
          <p:cNvSpPr/>
          <p:nvPr/>
        </p:nvSpPr>
        <p:spPr>
          <a:xfrm>
            <a:off x="1685111" y="1996107"/>
            <a:ext cx="6408712" cy="387660"/>
          </a:xfrm>
          <a:prstGeom prst="rect">
            <a:avLst/>
          </a:prstGeom>
          <a:ln/>
        </p:spPr>
        <p:style>
          <a:lnRef idx="3">
            <a:schemeClr val="lt1"/>
          </a:lnRef>
          <a:fillRef idx="1">
            <a:schemeClr val="dk1"/>
          </a:fillRef>
          <a:effectRef idx="1">
            <a:schemeClr val="dk1"/>
          </a:effectRef>
          <a:fontRef idx="minor">
            <a:schemeClr val="lt1"/>
          </a:fontRef>
        </p:style>
        <p:txBody>
          <a:bodyPr lIns="90000" tIns="45000" rIns="90000" bIns="45000"/>
          <a:lstStyle/>
          <a:p>
            <a:r>
              <a:rPr lang="es-MX" sz="1600" dirty="0"/>
              <a:t>Dentro del delito de cohecho pasivo encontramos el propio y el impropio.</a:t>
            </a:r>
            <a:endParaRPr lang="es-MX" sz="1600" b="1" dirty="0"/>
          </a:p>
        </p:txBody>
      </p:sp>
      <p:sp>
        <p:nvSpPr>
          <p:cNvPr id="9" name="CustomShape 1"/>
          <p:cNvSpPr/>
          <p:nvPr/>
        </p:nvSpPr>
        <p:spPr>
          <a:xfrm>
            <a:off x="2563339" y="2577597"/>
            <a:ext cx="3258362" cy="1018930"/>
          </a:xfrm>
          <a:prstGeom prst="rect">
            <a:avLst/>
          </a:prstGeom>
          <a:solidFill>
            <a:schemeClr val="accent3">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r>
              <a:rPr lang="es-MX" sz="3200" b="1" i="1" dirty="0">
                <a:effectLst>
                  <a:outerShdw blurRad="38100" dist="38100" dir="2700000" algn="tl">
                    <a:srgbClr val="000000">
                      <a:alpha val="43137"/>
                    </a:srgbClr>
                  </a:outerShdw>
                </a:effectLst>
              </a:rPr>
              <a:t>COHECHO PASIVO</a:t>
            </a:r>
          </a:p>
          <a:p>
            <a:pPr algn="ctr"/>
            <a:r>
              <a:rPr lang="es-MX" sz="3200" b="1" i="1" dirty="0">
                <a:effectLst>
                  <a:outerShdw blurRad="38100" dist="38100" dir="2700000" algn="tl">
                    <a:srgbClr val="000000">
                      <a:alpha val="43137"/>
                    </a:srgbClr>
                  </a:outerShdw>
                </a:effectLst>
              </a:rPr>
              <a:t>IMPROPIO</a:t>
            </a:r>
          </a:p>
        </p:txBody>
      </p:sp>
      <p:sp>
        <p:nvSpPr>
          <p:cNvPr id="12" name="11 Rectángulo redondeado"/>
          <p:cNvSpPr/>
          <p:nvPr/>
        </p:nvSpPr>
        <p:spPr>
          <a:xfrm>
            <a:off x="3093164" y="3732649"/>
            <a:ext cx="2269050" cy="163181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1741084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3575720" y="1367753"/>
            <a:ext cx="5112568" cy="540060"/>
          </a:xfrm>
          <a:prstGeom prst="rect">
            <a:avLst/>
          </a:prstGeom>
          <a:solidFill>
            <a:schemeClr val="accent5">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r>
              <a:rPr lang="es-MX" sz="3200" b="1" dirty="0"/>
              <a:t>DELITO DE COHECHO ACTIVO</a:t>
            </a:r>
          </a:p>
        </p:txBody>
      </p:sp>
      <p:sp>
        <p:nvSpPr>
          <p:cNvPr id="6" name="CustomShape 1"/>
          <p:cNvSpPr/>
          <p:nvPr/>
        </p:nvSpPr>
        <p:spPr>
          <a:xfrm>
            <a:off x="1487488" y="2363248"/>
            <a:ext cx="4968552" cy="2865952"/>
          </a:xfrm>
          <a:prstGeom prst="rect">
            <a:avLst/>
          </a:prstGeom>
          <a:solidFill>
            <a:schemeClr val="tx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En los </a:t>
            </a:r>
            <a:r>
              <a:rPr lang="es-MX" sz="2000" b="1" dirty="0"/>
              <a:t>artículos 423 y 424 del CP</a:t>
            </a:r>
            <a:r>
              <a:rPr lang="es-MX" sz="2000" dirty="0"/>
              <a:t>, se castigará a los que traten de corromper a los funcionarios o autoridades a través de gratificaciones, regalos o promesas. En este caso, el sujeto activo puede serlo cualquiera. Hablamos de un externo tratando de corromper a un funcionario o autoridad para beneficiarse. Se acepte o no el soborno, el autor puede ser castigado igualmente.</a:t>
            </a:r>
          </a:p>
        </p:txBody>
      </p:sp>
      <p:sp>
        <p:nvSpPr>
          <p:cNvPr id="12" name="11 Rectángulo redondeado"/>
          <p:cNvSpPr/>
          <p:nvPr/>
        </p:nvSpPr>
        <p:spPr>
          <a:xfrm>
            <a:off x="7541169" y="2516836"/>
            <a:ext cx="2880320" cy="241945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8948359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983432" y="1307774"/>
            <a:ext cx="10009112" cy="1432976"/>
          </a:xfrm>
          <a:prstGeom prst="rect">
            <a:avLst/>
          </a:prstGeom>
          <a:solidFill>
            <a:schemeClr val="tx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Se conoce con el nombre de cohecho activo a aquel que tiene lugar a través de obligar o forzar a un funcionario público, una persona a cargo de un servicio público, un árbitro, un componedor o un jurado a hacer u omitir un acto relacionado con sus deberes y funciones, haciendo uso de la </a:t>
            </a:r>
            <a:r>
              <a:rPr lang="es-MX" sz="2000" b="1" dirty="0"/>
              <a:t>violencia</a:t>
            </a:r>
            <a:r>
              <a:rPr lang="es-MX" sz="2000" dirty="0"/>
              <a:t> o de amenazas.</a:t>
            </a:r>
          </a:p>
        </p:txBody>
      </p:sp>
      <p:sp>
        <p:nvSpPr>
          <p:cNvPr id="7" name="CustomShape 1"/>
          <p:cNvSpPr/>
          <p:nvPr/>
        </p:nvSpPr>
        <p:spPr>
          <a:xfrm>
            <a:off x="983432" y="2834534"/>
            <a:ext cx="10009112" cy="1584176"/>
          </a:xfrm>
          <a:prstGeom prst="rect">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Otra diferencia con el cohecho pasivo es que en este caso no se da la codelincuencia necesaria, ya que no se espera que la parte inducida contribuya con la comisión del delito ni es indispensable que acepte la dádiva: el cohecho activo puede tener lugar independientemente de que se llegue a un acuerdo y, si bien el pasivo presupone un hecho activo, lo mismo no ocurre en la situación opuesta.</a:t>
            </a:r>
          </a:p>
        </p:txBody>
      </p:sp>
      <p:sp>
        <p:nvSpPr>
          <p:cNvPr id="8" name="CustomShape 1"/>
          <p:cNvSpPr/>
          <p:nvPr/>
        </p:nvSpPr>
        <p:spPr>
          <a:xfrm>
            <a:off x="983432" y="4545959"/>
            <a:ext cx="10009112" cy="1008112"/>
          </a:xfrm>
          <a:prstGeom prst="rect">
            <a:avLst/>
          </a:prstGeom>
          <a:solidFill>
            <a:schemeClr val="accent3">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000" dirty="0"/>
              <a:t>Es importante resaltar que el delito de cohecho, sea activo o pasivo, se considera </a:t>
            </a:r>
            <a:r>
              <a:rPr lang="es-MX" sz="2000" i="1" dirty="0"/>
              <a:t>de pura actividad</a:t>
            </a:r>
            <a:r>
              <a:rPr lang="es-MX" sz="2000" dirty="0"/>
              <a:t>, ya que no es necesario que tenga un resultado ni que la parte inducida acepte la </a:t>
            </a:r>
            <a:r>
              <a:rPr lang="es-MX" sz="2000" b="1" dirty="0"/>
              <a:t>propuesta</a:t>
            </a:r>
            <a:r>
              <a:rPr lang="es-MX" sz="2000" dirty="0"/>
              <a:t>.</a:t>
            </a:r>
          </a:p>
        </p:txBody>
      </p:sp>
    </p:spTree>
    <p:extLst>
      <p:ext uri="{BB962C8B-B14F-4D97-AF65-F5344CB8AC3E}">
        <p14:creationId xmlns:p14="http://schemas.microsoft.com/office/powerpoint/2010/main" val="145883626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81784" y="2696170"/>
            <a:ext cx="8048165" cy="1323439"/>
          </a:xfrm>
          <a:prstGeom prst="rect">
            <a:avLst/>
          </a:prstGeom>
          <a:solidFill>
            <a:schemeClr val="accent4">
              <a:lumMod val="50000"/>
            </a:schemeClr>
          </a:solidFill>
        </p:spPr>
        <p:style>
          <a:lnRef idx="3">
            <a:schemeClr val="lt1"/>
          </a:lnRef>
          <a:fillRef idx="1">
            <a:schemeClr val="accent2"/>
          </a:fillRef>
          <a:effectRef idx="1">
            <a:schemeClr val="accent2"/>
          </a:effectRef>
          <a:fontRef idx="minor">
            <a:schemeClr val="lt1"/>
          </a:fontRef>
        </p:style>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8000" b="1" cap="none" spc="0" dirty="0">
                <a:ln>
                  <a:prstDash val="solid"/>
                </a:ln>
                <a:solidFill>
                  <a:schemeClr val="bg1"/>
                </a:solidFill>
                <a:effectLst>
                  <a:outerShdw blurRad="88000" dist="50800" dir="5040000" algn="tl">
                    <a:schemeClr val="accent4">
                      <a:tint val="80000"/>
                      <a:satMod val="250000"/>
                      <a:alpha val="45000"/>
                    </a:schemeClr>
                  </a:outerShdw>
                </a:effectLst>
              </a:rPr>
              <a:t>MUCHAS GRACIAS</a:t>
            </a:r>
          </a:p>
        </p:txBody>
      </p:sp>
    </p:spTree>
    <p:extLst>
      <p:ext uri="{BB962C8B-B14F-4D97-AF65-F5344CB8AC3E}">
        <p14:creationId xmlns:p14="http://schemas.microsoft.com/office/powerpoint/2010/main" val="80884477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5467B0-9670-4895-6A02-70D9DC62539A}"/>
              </a:ext>
            </a:extLst>
          </p:cNvPr>
          <p:cNvSpPr txBox="1"/>
          <p:nvPr/>
        </p:nvSpPr>
        <p:spPr>
          <a:xfrm>
            <a:off x="1303020" y="1783081"/>
            <a:ext cx="8629650" cy="25853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5400" b="1" dirty="0">
                <a:solidFill>
                  <a:srgbClr val="00B050"/>
                </a:solidFill>
              </a:rPr>
              <a:t>La responsabilidad penal de las personas jurídicas en la legislación penal peruana</a:t>
            </a:r>
            <a:endParaRPr lang="es-PE" sz="5400" b="1" dirty="0">
              <a:solidFill>
                <a:srgbClr val="00B050"/>
              </a:solidFill>
            </a:endParaRPr>
          </a:p>
        </p:txBody>
      </p:sp>
    </p:spTree>
    <p:extLst>
      <p:ext uri="{BB962C8B-B14F-4D97-AF65-F5344CB8AC3E}">
        <p14:creationId xmlns:p14="http://schemas.microsoft.com/office/powerpoint/2010/main" val="639289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4196E54-98E5-601E-069C-AC6DB0FCE2FA}"/>
              </a:ext>
            </a:extLst>
          </p:cNvPr>
          <p:cNvSpPr txBox="1"/>
          <p:nvPr/>
        </p:nvSpPr>
        <p:spPr>
          <a:xfrm>
            <a:off x="1794510" y="2115533"/>
            <a:ext cx="7626667" cy="36933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dirty="0"/>
              <a:t>El debate político criminal acerca de la responsabilidad penal de las personas jurídicas, se inició debido al papel protagónico (poder económico y político) que iban adquiriendo las empresas en el mundo económico; y el punto de referencia de dicho debate constituyó la criminalidad socio-económica y financiera[16]. Este mismo ambiente ocasiono que en el Perú, se iniciara los debates sobre el tema[17].</a:t>
            </a:r>
          </a:p>
          <a:p>
            <a:pPr algn="just"/>
            <a:endParaRPr lang="es-ES" dirty="0"/>
          </a:p>
          <a:p>
            <a:pPr algn="just"/>
            <a:r>
              <a:rPr lang="es-ES" dirty="0"/>
              <a:t>Los motivos que se aducen para introducir en el Perú la responsabilidad penal de las personas jurídicas, es principalmente la ineficacia del Derecho administrativo sancionador[18], y también de la ineficacia del régimen de consecuencias accesorias, previstas en el artículo 105° del Código Penal el cual, mostraba cierta intención de hacer responder a las personas jurídicas por sus actividades ilícitas, pero no ofrecía ningún resultado satisfactorio[19].</a:t>
            </a:r>
            <a:endParaRPr lang="es-PE" dirty="0"/>
          </a:p>
        </p:txBody>
      </p:sp>
    </p:spTree>
    <p:extLst>
      <p:ext uri="{BB962C8B-B14F-4D97-AF65-F5344CB8AC3E}">
        <p14:creationId xmlns:p14="http://schemas.microsoft.com/office/powerpoint/2010/main" val="330769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92048" y="1548715"/>
            <a:ext cx="8700814" cy="1323439"/>
          </a:xfrm>
          <a:prstGeom prst="rect">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MX" sz="4000" b="1" dirty="0">
                <a:ln>
                  <a:prstDash val="solid"/>
                </a:ln>
                <a:solidFill>
                  <a:schemeClr val="bg1"/>
                </a:solidFill>
                <a:effectLst>
                  <a:outerShdw blurRad="88000" dist="50800" dir="5040000" algn="tl">
                    <a:schemeClr val="accent4">
                      <a:tint val="80000"/>
                      <a:satMod val="250000"/>
                      <a:alpha val="45000"/>
                    </a:schemeClr>
                  </a:outerShdw>
                </a:effectLst>
              </a:rPr>
              <a:t>DELITOS CONTRA LA ADMINISTRACIÓN PÚBLICA</a:t>
            </a:r>
          </a:p>
        </p:txBody>
      </p:sp>
      <p:sp>
        <p:nvSpPr>
          <p:cNvPr id="8" name="7 Rectángulo redondeado"/>
          <p:cNvSpPr/>
          <p:nvPr/>
        </p:nvSpPr>
        <p:spPr>
          <a:xfrm>
            <a:off x="4304236" y="3602711"/>
            <a:ext cx="3077225" cy="188191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98785942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52B6F75-5D23-B4E2-E224-865FD9D225B1}"/>
              </a:ext>
            </a:extLst>
          </p:cNvPr>
          <p:cNvSpPr txBox="1"/>
          <p:nvPr/>
        </p:nvSpPr>
        <p:spPr>
          <a:xfrm>
            <a:off x="5215467" y="1783644"/>
            <a:ext cx="6265333"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b="0" i="0" dirty="0">
                <a:solidFill>
                  <a:srgbClr val="000000"/>
                </a:solidFill>
                <a:effectLst/>
                <a:latin typeface="Montserrat" panose="00000500000000000000" pitchFamily="2" charset="0"/>
              </a:rPr>
              <a:t>Por </a:t>
            </a:r>
            <a:r>
              <a:rPr lang="es-ES" sz="2800" b="1" i="0" dirty="0">
                <a:solidFill>
                  <a:srgbClr val="000000"/>
                </a:solidFill>
                <a:effectLst/>
                <a:latin typeface="Montserrat" panose="00000500000000000000" pitchFamily="2" charset="0"/>
              </a:rPr>
              <a:t>administración pública</a:t>
            </a:r>
            <a:r>
              <a:rPr lang="es-ES" sz="2800" b="0" i="0" dirty="0">
                <a:solidFill>
                  <a:srgbClr val="000000"/>
                </a:solidFill>
                <a:effectLst/>
                <a:latin typeface="Montserrat" panose="00000500000000000000" pitchFamily="2" charset="0"/>
              </a:rPr>
              <a:t> se entiende la </a:t>
            </a:r>
            <a:r>
              <a:rPr lang="es-ES" sz="2800" b="0" i="0" dirty="0">
                <a:solidFill>
                  <a:srgbClr val="E84E2B"/>
                </a:solidFill>
                <a:effectLst/>
                <a:latin typeface="Montserrat" panose="00000500000000000000" pitchFamily="2" charset="0"/>
                <a:hlinkClick r:id="rId2"/>
              </a:rPr>
              <a:t>disciplina</a:t>
            </a:r>
            <a:r>
              <a:rPr lang="es-ES" sz="2800" b="0" i="0" dirty="0">
                <a:solidFill>
                  <a:srgbClr val="000000"/>
                </a:solidFill>
                <a:effectLst/>
                <a:latin typeface="Montserrat" panose="00000500000000000000" pitchFamily="2" charset="0"/>
              </a:rPr>
              <a:t> y también el ámbito de acción en materia de gestión de los recursos del </a:t>
            </a:r>
            <a:r>
              <a:rPr lang="es-ES" sz="2800" b="0" i="0" dirty="0">
                <a:solidFill>
                  <a:srgbClr val="E84E2B"/>
                </a:solidFill>
                <a:effectLst/>
                <a:latin typeface="Montserrat" panose="00000500000000000000" pitchFamily="2" charset="0"/>
                <a:hlinkClick r:id="rId3"/>
              </a:rPr>
              <a:t>Estado</a:t>
            </a:r>
            <a:r>
              <a:rPr lang="es-ES" sz="2800" b="0" i="0" dirty="0">
                <a:solidFill>
                  <a:srgbClr val="000000"/>
                </a:solidFill>
                <a:effectLst/>
                <a:latin typeface="Montserrat" panose="00000500000000000000" pitchFamily="2" charset="0"/>
              </a:rPr>
              <a:t>, de las empresas públicas y de las </a:t>
            </a:r>
            <a:r>
              <a:rPr lang="es-ES" sz="2800" b="0" i="0" dirty="0">
                <a:solidFill>
                  <a:srgbClr val="E84E2B"/>
                </a:solidFill>
                <a:effectLst/>
                <a:latin typeface="Montserrat" panose="00000500000000000000" pitchFamily="2" charset="0"/>
                <a:hlinkClick r:id="rId4"/>
              </a:rPr>
              <a:t>instituciones</a:t>
            </a:r>
            <a:r>
              <a:rPr lang="es-ES" sz="2800" b="0" i="0" dirty="0">
                <a:solidFill>
                  <a:srgbClr val="000000"/>
                </a:solidFill>
                <a:effectLst/>
                <a:latin typeface="Montserrat" panose="00000500000000000000" pitchFamily="2" charset="0"/>
              </a:rPr>
              <a:t> que componen el patrimonio público.</a:t>
            </a:r>
            <a:endParaRPr lang="es-PE" sz="2800" dirty="0"/>
          </a:p>
        </p:txBody>
      </p:sp>
      <p:sp>
        <p:nvSpPr>
          <p:cNvPr id="7" name="CuadroTexto 6">
            <a:extLst>
              <a:ext uri="{FF2B5EF4-FFF2-40B4-BE49-F238E27FC236}">
                <a16:creationId xmlns:a16="http://schemas.microsoft.com/office/drawing/2014/main" id="{1A4A2358-A513-0CC9-02D0-F4A9A0A1944D}"/>
              </a:ext>
            </a:extLst>
          </p:cNvPr>
          <p:cNvSpPr txBox="1"/>
          <p:nvPr/>
        </p:nvSpPr>
        <p:spPr>
          <a:xfrm>
            <a:off x="598311" y="2393244"/>
            <a:ext cx="3668889"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800" b="1" i="0" dirty="0">
                <a:solidFill>
                  <a:srgbClr val="000000"/>
                </a:solidFill>
                <a:effectLst/>
                <a:latin typeface="Montserrat" panose="00000500000000000000" pitchFamily="2" charset="0"/>
              </a:rPr>
              <a:t>¿Qué es la administración pública?</a:t>
            </a:r>
          </a:p>
        </p:txBody>
      </p:sp>
      <p:sp>
        <p:nvSpPr>
          <p:cNvPr id="8" name="Flecha: a la derecha 7">
            <a:extLst>
              <a:ext uri="{FF2B5EF4-FFF2-40B4-BE49-F238E27FC236}">
                <a16:creationId xmlns:a16="http://schemas.microsoft.com/office/drawing/2014/main" id="{A1229763-7216-2D9C-6FA3-6407C23D8145}"/>
              </a:ext>
            </a:extLst>
          </p:cNvPr>
          <p:cNvSpPr/>
          <p:nvPr/>
        </p:nvSpPr>
        <p:spPr>
          <a:xfrm>
            <a:off x="2777067" y="3984978"/>
            <a:ext cx="1083733" cy="41768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3710918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152400" y="1996671"/>
            <a:ext cx="11887200" cy="898385"/>
          </a:xfrm>
          <a:prstGeom prst="rect">
            <a:avLst/>
          </a:prstGeom>
          <a:ln/>
        </p:spPr>
        <p:style>
          <a:lnRef idx="1">
            <a:schemeClr val="accent6"/>
          </a:lnRef>
          <a:fillRef idx="2">
            <a:schemeClr val="accent6"/>
          </a:fillRef>
          <a:effectRef idx="1">
            <a:schemeClr val="accent6"/>
          </a:effectRef>
          <a:fontRef idx="minor">
            <a:schemeClr val="dk1"/>
          </a:fontRef>
        </p:style>
        <p:txBody>
          <a:bodyPr lIns="90000" tIns="45000" rIns="90000" bIns="45000"/>
          <a:lstStyle/>
          <a:p>
            <a:pPr algn="just"/>
            <a:r>
              <a:rPr lang="es-MX" sz="2400" dirty="0"/>
              <a:t>La administración pública es toda actividad que realizan los funcionarios y servidores públicos con la finalidad de materializar el objetivo final del Estado.</a:t>
            </a:r>
            <a:endParaRPr lang="es-MX" sz="2400" b="1" dirty="0">
              <a:effectLst>
                <a:outerShdw blurRad="38100" dist="38100" dir="2700000" algn="tl">
                  <a:srgbClr val="000000">
                    <a:alpha val="43137"/>
                  </a:srgbClr>
                </a:outerShdw>
              </a:effectLst>
            </a:endParaRPr>
          </a:p>
        </p:txBody>
      </p:sp>
      <p:sp>
        <p:nvSpPr>
          <p:cNvPr id="13" name="12 Rectángulo redondeado"/>
          <p:cNvSpPr/>
          <p:nvPr/>
        </p:nvSpPr>
        <p:spPr>
          <a:xfrm>
            <a:off x="9193024" y="4081563"/>
            <a:ext cx="2653015" cy="2186530"/>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stomShape 1"/>
          <p:cNvSpPr/>
          <p:nvPr/>
        </p:nvSpPr>
        <p:spPr>
          <a:xfrm>
            <a:off x="265043" y="3866443"/>
            <a:ext cx="8047680" cy="1145635"/>
          </a:xfrm>
          <a:prstGeom prst="rect">
            <a:avLst/>
          </a:prstGeom>
          <a:ln/>
        </p:spPr>
        <p:style>
          <a:lnRef idx="1">
            <a:schemeClr val="accent3"/>
          </a:lnRef>
          <a:fillRef idx="2">
            <a:schemeClr val="accent3"/>
          </a:fillRef>
          <a:effectRef idx="1">
            <a:schemeClr val="accent3"/>
          </a:effectRef>
          <a:fontRef idx="minor">
            <a:schemeClr val="dk1"/>
          </a:fontRef>
        </p:style>
        <p:txBody>
          <a:bodyPr lIns="90000" tIns="45000" rIns="90000" bIns="45000"/>
          <a:lstStyle/>
          <a:p>
            <a:pPr algn="just"/>
            <a:r>
              <a:rPr lang="es-MX" sz="2000" dirty="0"/>
              <a:t>Por la constitución, leyes, reglamentos y directivas que deben ser observadas y cumplidas por los funcionarios o servidores en el desempeño de sus labores y actividades.</a:t>
            </a:r>
            <a:endParaRPr lang="es-MX" sz="2000" dirty="0">
              <a:effectLst/>
            </a:endParaRPr>
          </a:p>
        </p:txBody>
      </p:sp>
      <p:sp>
        <p:nvSpPr>
          <p:cNvPr id="5" name="CustomShape 1"/>
          <p:cNvSpPr/>
          <p:nvPr/>
        </p:nvSpPr>
        <p:spPr>
          <a:xfrm>
            <a:off x="2409701" y="1289780"/>
            <a:ext cx="6783323" cy="588273"/>
          </a:xfrm>
          <a:prstGeom prst="rect">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r>
              <a:rPr lang="es-MX" sz="2400" b="1" dirty="0">
                <a:effectLst>
                  <a:outerShdw blurRad="38100" dist="38100" dir="2700000" algn="tl">
                    <a:srgbClr val="000000">
                      <a:alpha val="43137"/>
                    </a:srgbClr>
                  </a:outerShdw>
                </a:effectLst>
              </a:rPr>
              <a:t>DELITOS CONTRA LA ADMINISTRACIÓN PÚBLICA</a:t>
            </a:r>
          </a:p>
        </p:txBody>
      </p:sp>
      <p:sp>
        <p:nvSpPr>
          <p:cNvPr id="6" name="CustomShape 1"/>
          <p:cNvSpPr/>
          <p:nvPr/>
        </p:nvSpPr>
        <p:spPr>
          <a:xfrm>
            <a:off x="265043" y="3288476"/>
            <a:ext cx="3339547" cy="595735"/>
          </a:xfrm>
          <a:prstGeom prst="rect">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r>
              <a:rPr lang="es-MX" sz="2400" b="1" dirty="0">
                <a:effectLst>
                  <a:outerShdw blurRad="38100" dist="38100" dir="2700000" algn="tl">
                    <a:srgbClr val="000000">
                      <a:alpha val="43137"/>
                    </a:srgbClr>
                  </a:outerShdw>
                </a:effectLst>
              </a:rPr>
              <a:t>¿Cómo se organizan?</a:t>
            </a:r>
          </a:p>
        </p:txBody>
      </p:sp>
      <p:sp>
        <p:nvSpPr>
          <p:cNvPr id="7" name="CustomShape 1"/>
          <p:cNvSpPr/>
          <p:nvPr/>
        </p:nvSpPr>
        <p:spPr>
          <a:xfrm>
            <a:off x="265044" y="5018689"/>
            <a:ext cx="8092602" cy="931794"/>
          </a:xfrm>
          <a:prstGeom prst="rect">
            <a:avLst/>
          </a:prstGeom>
          <a:ln/>
        </p:spPr>
        <p:style>
          <a:lnRef idx="1">
            <a:schemeClr val="accent1"/>
          </a:lnRef>
          <a:fillRef idx="2">
            <a:schemeClr val="accent1"/>
          </a:fillRef>
          <a:effectRef idx="1">
            <a:schemeClr val="accent1"/>
          </a:effectRef>
          <a:fontRef idx="minor">
            <a:schemeClr val="dk1"/>
          </a:fontRef>
        </p:style>
        <p:txBody>
          <a:bodyPr lIns="90000" tIns="45000" rIns="90000" bIns="45000"/>
          <a:lstStyle/>
          <a:p>
            <a:pPr algn="just"/>
            <a:r>
              <a:rPr lang="es-MX" sz="2400" dirty="0"/>
              <a:t>El quebrantamiento de aquellas normas acarrea responsabilidad, administrativa , civil o penal.</a:t>
            </a:r>
            <a:endParaRPr lang="es-MX" sz="2400" dirty="0">
              <a:effectLst/>
            </a:endParaRPr>
          </a:p>
        </p:txBody>
      </p:sp>
      <p:sp>
        <p:nvSpPr>
          <p:cNvPr id="9" name="CustomShape 1"/>
          <p:cNvSpPr/>
          <p:nvPr/>
        </p:nvSpPr>
        <p:spPr>
          <a:xfrm>
            <a:off x="265044" y="5926426"/>
            <a:ext cx="8092602" cy="902742"/>
          </a:xfrm>
          <a:prstGeom prst="rect">
            <a:avLst/>
          </a:prstGeom>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400" dirty="0"/>
              <a:t>Solo será delito cuando la conducta esté tipificada en una ley penal</a:t>
            </a:r>
            <a:r>
              <a:rPr lang="es-MX" dirty="0"/>
              <a:t>.</a:t>
            </a:r>
            <a:endParaRPr lang="es-MX" dirty="0">
              <a:effectLst/>
            </a:endParaRPr>
          </a:p>
        </p:txBody>
      </p:sp>
    </p:spTree>
    <p:extLst>
      <p:ext uri="{BB962C8B-B14F-4D97-AF65-F5344CB8AC3E}">
        <p14:creationId xmlns:p14="http://schemas.microsoft.com/office/powerpoint/2010/main" val="68904364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1"/>
          <p:cNvSpPr/>
          <p:nvPr/>
        </p:nvSpPr>
        <p:spPr>
          <a:xfrm>
            <a:off x="2451654" y="2173356"/>
            <a:ext cx="7991060" cy="2517913"/>
          </a:xfrm>
          <a:prstGeom prst="rect">
            <a:avLst/>
          </a:prstGeom>
          <a:ln/>
        </p:spPr>
        <p:style>
          <a:lnRef idx="1">
            <a:schemeClr val="accent5"/>
          </a:lnRef>
          <a:fillRef idx="2">
            <a:schemeClr val="accent5"/>
          </a:fillRef>
          <a:effectRef idx="1">
            <a:schemeClr val="accent5"/>
          </a:effectRef>
          <a:fontRef idx="minor">
            <a:schemeClr val="dk1"/>
          </a:fontRef>
        </p:style>
        <p:txBody>
          <a:bodyPr lIns="90000" tIns="45000" rIns="90000" bIns="45000"/>
          <a:lstStyle/>
          <a:p>
            <a:pPr algn="just"/>
            <a:r>
              <a:rPr lang="es-MX" sz="2800" dirty="0"/>
              <a:t>Los delitos de corrupción, constituye un problema de carácter y dimensión mundial que atenta contra la estabilidad y los valores de la democracia, así como contra la ética y la justicia al comprometer el desarrollo sostenible y el imperio de la Ley.</a:t>
            </a:r>
            <a:endParaRPr lang="es-MX" sz="2800" dirty="0">
              <a:effectLst/>
            </a:endParaRPr>
          </a:p>
        </p:txBody>
      </p:sp>
      <p:sp>
        <p:nvSpPr>
          <p:cNvPr id="6" name="CustomShape 1"/>
          <p:cNvSpPr/>
          <p:nvPr/>
        </p:nvSpPr>
        <p:spPr>
          <a:xfrm>
            <a:off x="4094922" y="1300858"/>
            <a:ext cx="3419060" cy="728869"/>
          </a:xfrm>
          <a:prstGeom prst="rect">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r>
              <a:rPr lang="es-MX" sz="2800" b="1" dirty="0">
                <a:effectLst>
                  <a:outerShdw blurRad="38100" dist="38100" dir="2700000" algn="tl">
                    <a:srgbClr val="000000">
                      <a:alpha val="43137"/>
                    </a:srgbClr>
                  </a:outerShdw>
                </a:effectLst>
              </a:rPr>
              <a:t>Problema Mundial</a:t>
            </a:r>
          </a:p>
        </p:txBody>
      </p:sp>
      <p:sp>
        <p:nvSpPr>
          <p:cNvPr id="7" name="CustomShape 1"/>
          <p:cNvSpPr/>
          <p:nvPr/>
        </p:nvSpPr>
        <p:spPr>
          <a:xfrm>
            <a:off x="4465983" y="4938771"/>
            <a:ext cx="5208104" cy="905437"/>
          </a:xfrm>
          <a:prstGeom prst="rect">
            <a:avLst/>
          </a:prstGeom>
          <a:ln/>
        </p:spPr>
        <p:style>
          <a:lnRef idx="1">
            <a:schemeClr val="accent3"/>
          </a:lnRef>
          <a:fillRef idx="2">
            <a:schemeClr val="accent3"/>
          </a:fillRef>
          <a:effectRef idx="1">
            <a:schemeClr val="accent3"/>
          </a:effectRef>
          <a:fontRef idx="minor">
            <a:schemeClr val="dk1"/>
          </a:fontRef>
        </p:style>
        <p:txBody>
          <a:bodyPr lIns="90000" tIns="45000" rIns="90000" bIns="45000"/>
          <a:lstStyle/>
          <a:p>
            <a:pPr algn="ctr"/>
            <a:r>
              <a:rPr lang="es-MX" sz="2400" dirty="0"/>
              <a:t>DESESTABILIZA Y DESINTEGRA LA SOCIEDAD</a:t>
            </a:r>
            <a:endParaRPr lang="es-MX" sz="2400" dirty="0">
              <a:effectLst/>
            </a:endParaRPr>
          </a:p>
        </p:txBody>
      </p:sp>
      <p:pic>
        <p:nvPicPr>
          <p:cNvPr id="9" name="Imagen 8">
            <a:extLst>
              <a:ext uri="{FF2B5EF4-FFF2-40B4-BE49-F238E27FC236}">
                <a16:creationId xmlns:a16="http://schemas.microsoft.com/office/drawing/2014/main" id="{04084CB1-CDBC-4CDE-ADB3-973584EABD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9287" y="4691269"/>
            <a:ext cx="2511473" cy="1967321"/>
          </a:xfrm>
          <a:prstGeom prst="rect">
            <a:avLst/>
          </a:prstGeom>
        </p:spPr>
      </p:pic>
    </p:spTree>
    <p:extLst>
      <p:ext uri="{BB962C8B-B14F-4D97-AF65-F5344CB8AC3E}">
        <p14:creationId xmlns:p14="http://schemas.microsoft.com/office/powerpoint/2010/main" val="265558469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B60E2D9-DDF1-4D89-B601-94F503254452}"/>
              </a:ext>
            </a:extLst>
          </p:cNvPr>
          <p:cNvSpPr/>
          <p:nvPr/>
        </p:nvSpPr>
        <p:spPr>
          <a:xfrm>
            <a:off x="940904" y="2213113"/>
            <a:ext cx="10340978" cy="1754326"/>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¿Quiénes son autores de </a:t>
            </a:r>
          </a:p>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Los delitos de Infracción del Deber?</a:t>
            </a:r>
          </a:p>
        </p:txBody>
      </p:sp>
      <p:pic>
        <p:nvPicPr>
          <p:cNvPr id="3" name="Imagen 2">
            <a:extLst>
              <a:ext uri="{FF2B5EF4-FFF2-40B4-BE49-F238E27FC236}">
                <a16:creationId xmlns:a16="http://schemas.microsoft.com/office/drawing/2014/main" id="{6BCC3DDE-F55C-4B7C-8D81-C5256F9154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4278" y="4240807"/>
            <a:ext cx="2511473" cy="1967321"/>
          </a:xfrm>
          <a:prstGeom prst="rect">
            <a:avLst/>
          </a:prstGeom>
        </p:spPr>
      </p:pic>
    </p:spTree>
    <p:extLst>
      <p:ext uri="{BB962C8B-B14F-4D97-AF65-F5344CB8AC3E}">
        <p14:creationId xmlns:p14="http://schemas.microsoft.com/office/powerpoint/2010/main" val="324869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795130" y="2067339"/>
            <a:ext cx="10906540" cy="4611757"/>
          </a:xfrm>
          <a:prstGeom prst="rect">
            <a:avLst/>
          </a:prstGeom>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3200" dirty="0"/>
              <a:t>Los sujetos activos en los delitos contra la Administración Pública, en este caso en los delitos de Colusión, Peculado y Aprovechamiento Indebido del cargo, son aquellos que se encuentran comprendidos dentro de la carrera administrativa, ya sean porque ocuparon ese cargo por elección popular (presidente de la república, congresistas, alcaldes, gobernadores regionales entre otros), o porque postularon a dicho cargo mediante un proceso de convocatoria. </a:t>
            </a:r>
            <a:endParaRPr lang="es-MX" sz="3200" dirty="0">
              <a:effectLst/>
            </a:endParaRPr>
          </a:p>
        </p:txBody>
      </p:sp>
      <p:sp>
        <p:nvSpPr>
          <p:cNvPr id="4" name="CustomShape 1"/>
          <p:cNvSpPr/>
          <p:nvPr/>
        </p:nvSpPr>
        <p:spPr>
          <a:xfrm>
            <a:off x="4000306" y="1285461"/>
            <a:ext cx="3954484" cy="606277"/>
          </a:xfrm>
          <a:prstGeom prst="rect">
            <a:avLst/>
          </a:prstGeom>
          <a:solidFill>
            <a:srgbClr val="364626"/>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400" b="1" i="1" dirty="0">
                <a:effectLst>
                  <a:outerShdw blurRad="38100" dist="38100" dir="2700000" algn="tl">
                    <a:srgbClr val="000000">
                      <a:alpha val="43137"/>
                    </a:srgbClr>
                  </a:outerShdw>
                </a:effectLst>
              </a:rPr>
              <a:t>SUJETOS ACTIVOS DEL DELITO</a:t>
            </a:r>
          </a:p>
        </p:txBody>
      </p:sp>
    </p:spTree>
    <p:extLst>
      <p:ext uri="{BB962C8B-B14F-4D97-AF65-F5344CB8AC3E}">
        <p14:creationId xmlns:p14="http://schemas.microsoft.com/office/powerpoint/2010/main" val="18611371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4118758" y="1262281"/>
            <a:ext cx="3954484" cy="606277"/>
          </a:xfrm>
          <a:prstGeom prst="rect">
            <a:avLst/>
          </a:prstGeom>
          <a:solidFill>
            <a:srgbClr val="364626"/>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400" b="1" i="1" dirty="0">
                <a:effectLst>
                  <a:outerShdw blurRad="38100" dist="38100" dir="2700000" algn="tl">
                    <a:srgbClr val="000000">
                      <a:alpha val="43137"/>
                    </a:srgbClr>
                  </a:outerShdw>
                </a:effectLst>
              </a:rPr>
              <a:t>SUJETOS ACTIVOS DEL DELITO</a:t>
            </a:r>
          </a:p>
        </p:txBody>
      </p:sp>
      <p:sp>
        <p:nvSpPr>
          <p:cNvPr id="7" name="CustomShape 1"/>
          <p:cNvSpPr/>
          <p:nvPr/>
        </p:nvSpPr>
        <p:spPr>
          <a:xfrm>
            <a:off x="0" y="1974576"/>
            <a:ext cx="12072730" cy="4611755"/>
          </a:xfrm>
          <a:prstGeom prst="rect">
            <a:avLst/>
          </a:prstGeom>
          <a:solidFill>
            <a:srgbClr val="750515"/>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3200" dirty="0"/>
              <a:t>Al margen del régimen laboral los funcionarios y servidores públicos deben regir su comportamiento en base a las normas e infra normas institucionales (reglamento de organización y funciones – ROF, </a:t>
            </a:r>
            <a:r>
              <a:rPr lang="es-MX" sz="3200" dirty="0" err="1"/>
              <a:t>manuel</a:t>
            </a:r>
            <a:r>
              <a:rPr lang="es-MX" sz="3200" dirty="0"/>
              <a:t> de organización y funciones – MOF, directivas, memorándum, ordenes de servicios entre otros). Asimismo, deben comportarse en base ciertos principios como el de objetividad, imparcialidad, neutralidad y probidad; los funcionarios y servidores públicos gozan de la confianza del Estado (Principio de Confianza) a efecto de que cumplan sus actividades de manera adecuada de acuerdo a ley.</a:t>
            </a:r>
            <a:endParaRPr lang="es-MX" sz="3200" dirty="0">
              <a:effectLst/>
            </a:endParaRPr>
          </a:p>
        </p:txBody>
      </p:sp>
    </p:spTree>
    <p:extLst>
      <p:ext uri="{BB962C8B-B14F-4D97-AF65-F5344CB8AC3E}">
        <p14:creationId xmlns:p14="http://schemas.microsoft.com/office/powerpoint/2010/main" val="10710301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9707929" y="4558102"/>
            <a:ext cx="2351548" cy="189222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stomShape 1"/>
          <p:cNvSpPr/>
          <p:nvPr/>
        </p:nvSpPr>
        <p:spPr>
          <a:xfrm>
            <a:off x="1457739" y="1245705"/>
            <a:ext cx="5334947" cy="875892"/>
          </a:xfrm>
          <a:prstGeom prst="rect">
            <a:avLst/>
          </a:prstGeom>
          <a:solidFill>
            <a:srgbClr val="A20000"/>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r>
              <a:rPr lang="es-MX" sz="2800" b="1" i="1" dirty="0">
                <a:effectLst>
                  <a:outerShdw blurRad="38100" dist="38100" dir="2700000" algn="tl">
                    <a:srgbClr val="000000">
                      <a:alpha val="43137"/>
                    </a:srgbClr>
                  </a:outerShdw>
                </a:effectLst>
              </a:rPr>
              <a:t>Solo Funcionarios o Servidores Públicos</a:t>
            </a:r>
          </a:p>
        </p:txBody>
      </p:sp>
      <p:sp>
        <p:nvSpPr>
          <p:cNvPr id="6" name="CustomShape 1"/>
          <p:cNvSpPr/>
          <p:nvPr/>
        </p:nvSpPr>
        <p:spPr>
          <a:xfrm>
            <a:off x="132523" y="2426236"/>
            <a:ext cx="9886120" cy="1349815"/>
          </a:xfrm>
          <a:prstGeom prst="rect">
            <a:avLst/>
          </a:prstGeom>
          <a:solidFill>
            <a:schemeClr val="accent4">
              <a:lumMod val="50000"/>
            </a:schemeClr>
          </a:solidFill>
          <a:ln/>
        </p:spPr>
        <p:style>
          <a:lnRef idx="2">
            <a:schemeClr val="dk1">
              <a:shade val="50000"/>
            </a:schemeClr>
          </a:lnRef>
          <a:fillRef idx="1">
            <a:schemeClr val="dk1"/>
          </a:fillRef>
          <a:effectRef idx="0">
            <a:schemeClr val="dk1"/>
          </a:effectRef>
          <a:fontRef idx="minor">
            <a:schemeClr val="lt1"/>
          </a:fontRef>
        </p:style>
        <p:txBody>
          <a:bodyPr lIns="90000" tIns="45000" rIns="90000" bIns="45000"/>
          <a:lstStyle/>
          <a:p>
            <a:pPr algn="just"/>
            <a:r>
              <a:rPr lang="es-MX" sz="2800" dirty="0"/>
              <a:t>El agente debe tener la condición especial de funcionario o servidor público; pero no en la medida del Derecho administrativo sino de acuerdo con el artículo </a:t>
            </a:r>
            <a:r>
              <a:rPr lang="es-MX" sz="2800" b="1" i="1" dirty="0">
                <a:effectLst>
                  <a:outerShdw blurRad="38100" dist="38100" dir="2700000" algn="tl">
                    <a:srgbClr val="000000">
                      <a:alpha val="43137"/>
                    </a:srgbClr>
                  </a:outerShdw>
                </a:effectLst>
              </a:rPr>
              <a:t>425º del Código Penal.</a:t>
            </a:r>
          </a:p>
        </p:txBody>
      </p:sp>
      <p:sp>
        <p:nvSpPr>
          <p:cNvPr id="7" name="CustomShape 1"/>
          <p:cNvSpPr/>
          <p:nvPr/>
        </p:nvSpPr>
        <p:spPr>
          <a:xfrm>
            <a:off x="132523" y="3957842"/>
            <a:ext cx="9303023" cy="1200520"/>
          </a:xfrm>
          <a:prstGeom prst="rect">
            <a:avLst/>
          </a:prstGeom>
          <a:ln/>
        </p:spPr>
        <p:style>
          <a:lnRef idx="1">
            <a:schemeClr val="accent4"/>
          </a:lnRef>
          <a:fillRef idx="2">
            <a:schemeClr val="accent4"/>
          </a:fillRef>
          <a:effectRef idx="1">
            <a:schemeClr val="accent4"/>
          </a:effectRef>
          <a:fontRef idx="minor">
            <a:schemeClr val="dk1"/>
          </a:fontRef>
        </p:style>
        <p:txBody>
          <a:bodyPr lIns="90000" tIns="45000" rIns="90000" bIns="45000"/>
          <a:lstStyle/>
          <a:p>
            <a:pPr algn="just"/>
            <a:r>
              <a:rPr lang="es-MX" sz="2800" b="1" i="1" dirty="0">
                <a:effectLst>
                  <a:outerShdw blurRad="38100" dist="38100" dir="2700000" algn="tl">
                    <a:srgbClr val="000000">
                      <a:alpha val="43137"/>
                    </a:srgbClr>
                  </a:outerShdw>
                </a:effectLst>
              </a:rPr>
              <a:t>Funcionario público</a:t>
            </a:r>
            <a:r>
              <a:rPr lang="es-MX" sz="2800" dirty="0"/>
              <a:t>: Persona natural con poder de decisión que presta servicios o trabaja para el Estado.</a:t>
            </a:r>
            <a:endParaRPr lang="es-MX" sz="2800" dirty="0">
              <a:effectLst/>
            </a:endParaRPr>
          </a:p>
        </p:txBody>
      </p:sp>
      <p:sp>
        <p:nvSpPr>
          <p:cNvPr id="8" name="CustomShape 1"/>
          <p:cNvSpPr/>
          <p:nvPr/>
        </p:nvSpPr>
        <p:spPr>
          <a:xfrm>
            <a:off x="132523" y="5158362"/>
            <a:ext cx="9303024" cy="1653193"/>
          </a:xfrm>
          <a:prstGeom prst="rect">
            <a:avLst/>
          </a:prstGeom>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400" b="1" i="1" dirty="0">
                <a:effectLst>
                  <a:outerShdw blurRad="38100" dist="38100" dir="2700000" algn="tl">
                    <a:srgbClr val="000000">
                      <a:alpha val="43137"/>
                    </a:srgbClr>
                  </a:outerShdw>
                </a:effectLst>
              </a:rPr>
              <a:t>El servidor público</a:t>
            </a:r>
            <a:r>
              <a:rPr lang="es-MX" sz="2400" dirty="0"/>
              <a:t>: Persona natural que presta sus servicios al Estado pero sin poder de decisión. No tiene mando pero brinda al Estado sus conocimientos técnicos y profesionales en tareas de facilitación de la que realizan los funcionarios públicos.</a:t>
            </a:r>
            <a:endParaRPr lang="es-MX" sz="2400" dirty="0">
              <a:effectLst/>
            </a:endParaRPr>
          </a:p>
        </p:txBody>
      </p:sp>
    </p:spTree>
    <p:extLst>
      <p:ext uri="{BB962C8B-B14F-4D97-AF65-F5344CB8AC3E}">
        <p14:creationId xmlns:p14="http://schemas.microsoft.com/office/powerpoint/2010/main" val="86308660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160104" y="2054087"/>
            <a:ext cx="7171143"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s-ES" sz="8000" b="1" cap="none" spc="0" dirty="0">
                <a:ln w="12700">
                  <a:solidFill>
                    <a:schemeClr val="accent3">
                      <a:lumMod val="50000"/>
                    </a:schemeClr>
                  </a:solidFill>
                  <a:prstDash val="solid"/>
                </a:ln>
                <a:solidFill>
                  <a:srgbClr val="002060"/>
                </a:solidFill>
                <a:effectLst>
                  <a:innerShdw blurRad="177800">
                    <a:schemeClr val="accent3">
                      <a:lumMod val="50000"/>
                    </a:schemeClr>
                  </a:innerShdw>
                </a:effectLst>
              </a:rPr>
              <a:t>El Extraneus </a:t>
            </a:r>
          </a:p>
        </p:txBody>
      </p:sp>
      <p:sp>
        <p:nvSpPr>
          <p:cNvPr id="2" name="CuadroTexto 1"/>
          <p:cNvSpPr txBox="1"/>
          <p:nvPr/>
        </p:nvSpPr>
        <p:spPr>
          <a:xfrm>
            <a:off x="3180522" y="3763617"/>
            <a:ext cx="474838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PE" sz="2400" dirty="0">
                <a:solidFill>
                  <a:srgbClr val="FF0000"/>
                </a:solidFill>
              </a:rPr>
              <a:t>No tiene vínculo funcional con el Estado</a:t>
            </a:r>
          </a:p>
        </p:txBody>
      </p:sp>
      <p:pic>
        <p:nvPicPr>
          <p:cNvPr id="4" name="Imagen 3">
            <a:extLst>
              <a:ext uri="{FF2B5EF4-FFF2-40B4-BE49-F238E27FC236}">
                <a16:creationId xmlns:a16="http://schemas.microsoft.com/office/drawing/2014/main" id="{D8117379-03BC-442B-A564-55C6320EE7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7382" y="4745571"/>
            <a:ext cx="1676585" cy="1313325"/>
          </a:xfrm>
          <a:prstGeom prst="rect">
            <a:avLst/>
          </a:prstGeom>
        </p:spPr>
      </p:pic>
    </p:spTree>
    <p:extLst>
      <p:ext uri="{BB962C8B-B14F-4D97-AF65-F5344CB8AC3E}">
        <p14:creationId xmlns:p14="http://schemas.microsoft.com/office/powerpoint/2010/main" val="354471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910" y="631065"/>
            <a:ext cx="5679773" cy="2554545"/>
          </a:xfrm>
          <a:prstGeom prst="rect">
            <a:avLst/>
          </a:prstGeom>
          <a:noFill/>
        </p:spPr>
        <p:txBody>
          <a:bodyPr wrap="square" rtlCol="0">
            <a:spAutoFit/>
          </a:bodyPr>
          <a:lstStyle/>
          <a:p>
            <a:endParaRPr lang="es-PE" sz="3200" dirty="0">
              <a:solidFill>
                <a:srgbClr val="FF0000"/>
              </a:solidFill>
            </a:endParaRPr>
          </a:p>
          <a:p>
            <a:endParaRPr lang="es-PE" sz="3200" dirty="0">
              <a:solidFill>
                <a:srgbClr val="FF0000"/>
              </a:solidFill>
            </a:endParaRPr>
          </a:p>
          <a:p>
            <a:endParaRPr lang="es-PE" sz="3200" dirty="0">
              <a:solidFill>
                <a:srgbClr val="FF0000"/>
              </a:solidFill>
            </a:endParaRPr>
          </a:p>
          <a:p>
            <a:endParaRPr lang="es-PE" sz="3200" dirty="0">
              <a:solidFill>
                <a:srgbClr val="FF0000"/>
              </a:solidFill>
            </a:endParaRPr>
          </a:p>
          <a:p>
            <a:r>
              <a:rPr lang="es-PE" sz="3200" dirty="0">
                <a:solidFill>
                  <a:srgbClr val="FF0000"/>
                </a:solidFill>
              </a:rPr>
              <a:t>JURISPRUDENCIA: </a:t>
            </a:r>
          </a:p>
        </p:txBody>
      </p:sp>
      <p:sp>
        <p:nvSpPr>
          <p:cNvPr id="3" name="Flecha doblada hacia arriba 2"/>
          <p:cNvSpPr/>
          <p:nvPr/>
        </p:nvSpPr>
        <p:spPr>
          <a:xfrm rot="5400000">
            <a:off x="1722469" y="3145748"/>
            <a:ext cx="845429" cy="135398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CuadroTexto 3"/>
          <p:cNvSpPr txBox="1"/>
          <p:nvPr/>
        </p:nvSpPr>
        <p:spPr>
          <a:xfrm>
            <a:off x="3563470" y="1271732"/>
            <a:ext cx="7939417"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PE" sz="2800" b="1" dirty="0"/>
              <a:t>Recurso de Nulidad N° 1051-2011-Lima, del 07 de Diciembre del 2011</a:t>
            </a:r>
          </a:p>
        </p:txBody>
      </p:sp>
      <p:sp>
        <p:nvSpPr>
          <p:cNvPr id="5" name="CuadroTexto 4"/>
          <p:cNvSpPr txBox="1"/>
          <p:nvPr/>
        </p:nvSpPr>
        <p:spPr>
          <a:xfrm>
            <a:off x="3588610" y="2570269"/>
            <a:ext cx="8182680"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es-PE" sz="2400" dirty="0"/>
              <a:t>Participación del </a:t>
            </a:r>
            <a:r>
              <a:rPr lang="es-PE" sz="2400" dirty="0" err="1"/>
              <a:t>extraneus</a:t>
            </a:r>
            <a:r>
              <a:rPr lang="es-PE" sz="2400" dirty="0"/>
              <a:t> o del tercero que se presente con posterioridad (realizando actos de ocultación) no constituyen actos de complicidad o colaboración </a:t>
            </a:r>
          </a:p>
        </p:txBody>
      </p:sp>
      <p:sp>
        <p:nvSpPr>
          <p:cNvPr id="6" name="CuadroTexto 5"/>
          <p:cNvSpPr txBox="1"/>
          <p:nvPr/>
        </p:nvSpPr>
        <p:spPr>
          <a:xfrm>
            <a:off x="3588610" y="4014759"/>
            <a:ext cx="8046799"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PE" sz="3200" b="1" dirty="0"/>
              <a:t>Recurso de Nulidad N° 702-2009-Lima del 12 de mayo del 2010</a:t>
            </a:r>
          </a:p>
        </p:txBody>
      </p:sp>
      <p:sp>
        <p:nvSpPr>
          <p:cNvPr id="7" name="CuadroTexto 6"/>
          <p:cNvSpPr txBox="1"/>
          <p:nvPr/>
        </p:nvSpPr>
        <p:spPr>
          <a:xfrm>
            <a:off x="3588609" y="5190185"/>
            <a:ext cx="8182680"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PE" sz="2800" dirty="0"/>
              <a:t>El </a:t>
            </a:r>
            <a:r>
              <a:rPr lang="es-PE" sz="2800" dirty="0" err="1"/>
              <a:t>extraneus</a:t>
            </a:r>
            <a:r>
              <a:rPr lang="es-PE" sz="2800" dirty="0"/>
              <a:t> es aquel particular que no tiene la condición especial de funcionario público pero interviene en las tratativas. </a:t>
            </a:r>
          </a:p>
        </p:txBody>
      </p:sp>
      <p:pic>
        <p:nvPicPr>
          <p:cNvPr id="8" name="Imagen 7">
            <a:extLst>
              <a:ext uri="{FF2B5EF4-FFF2-40B4-BE49-F238E27FC236}">
                <a16:creationId xmlns:a16="http://schemas.microsoft.com/office/drawing/2014/main" id="{62C5D030-89B6-4CBE-AD84-CBABBD2ADE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711" y="4259614"/>
            <a:ext cx="2511473" cy="1967321"/>
          </a:xfrm>
          <a:prstGeom prst="rect">
            <a:avLst/>
          </a:prstGeom>
        </p:spPr>
      </p:pic>
    </p:spTree>
    <p:extLst>
      <p:ext uri="{BB962C8B-B14F-4D97-AF65-F5344CB8AC3E}">
        <p14:creationId xmlns:p14="http://schemas.microsoft.com/office/powerpoint/2010/main" val="3401858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1"/>
          <p:cNvSpPr/>
          <p:nvPr/>
        </p:nvSpPr>
        <p:spPr>
          <a:xfrm>
            <a:off x="0" y="2041829"/>
            <a:ext cx="9538985" cy="4816171"/>
          </a:xfrm>
          <a:prstGeom prst="rect">
            <a:avLst/>
          </a:prstGeom>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800" dirty="0"/>
              <a:t>De manera genérica el bien jurídico tutelado viene a ser el normal y recto funcionamiento de la Administración Pública, pero de manera específica tenemos, por ejemplo, en el caso del delito de colusión la regularidad, el prestigio o los intereses patrimoniales; en el delito de peculado, por ser un delito pluriofensivo, se protegerá el principio de no lesividad de los intereses patrimoniales de la administración pública y evitara el abuso de poder del que se halla facultado el funcionario o servidor público y en el delito de negociación incompatible o aprovechamiento indebido del cargo, el bien jurídico específico protegido será el deber de lealtad o probidad.</a:t>
            </a:r>
            <a:endParaRPr lang="es-MX" sz="2800" dirty="0">
              <a:effectLst/>
            </a:endParaRPr>
          </a:p>
        </p:txBody>
      </p:sp>
      <p:sp>
        <p:nvSpPr>
          <p:cNvPr id="5" name="CustomShape 1"/>
          <p:cNvSpPr/>
          <p:nvPr/>
        </p:nvSpPr>
        <p:spPr>
          <a:xfrm>
            <a:off x="3468932" y="1403560"/>
            <a:ext cx="3918857" cy="406449"/>
          </a:xfrm>
          <a:prstGeom prst="rect">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r>
              <a:rPr lang="es-MX" sz="2400" b="1" dirty="0"/>
              <a:t>BIEN JURÍDICO TUTELADO</a:t>
            </a:r>
            <a:endParaRPr lang="es-MX" sz="2400" b="1" dirty="0">
              <a:effectLst>
                <a:outerShdw blurRad="38100" dist="38100" dir="2700000" algn="tl">
                  <a:srgbClr val="000000">
                    <a:alpha val="43137"/>
                  </a:srgbClr>
                </a:outerShdw>
              </a:effectLst>
            </a:endParaRPr>
          </a:p>
        </p:txBody>
      </p:sp>
      <p:sp>
        <p:nvSpPr>
          <p:cNvPr id="9" name="8 Rectángulo redondeado"/>
          <p:cNvSpPr/>
          <p:nvPr/>
        </p:nvSpPr>
        <p:spPr>
          <a:xfrm>
            <a:off x="9538985" y="3545223"/>
            <a:ext cx="2653015" cy="218653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87524370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02227" y="1683026"/>
            <a:ext cx="5703986" cy="1754326"/>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ENTIDADES QUE </a:t>
            </a:r>
          </a:p>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INTERVIENEN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8 Rectángulo redondeado"/>
          <p:cNvSpPr/>
          <p:nvPr/>
        </p:nvSpPr>
        <p:spPr>
          <a:xfrm>
            <a:off x="4763215" y="3869636"/>
            <a:ext cx="2419463" cy="156766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01539751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2E0280-5171-C62B-FE03-329ECE79CDFF}"/>
              </a:ext>
            </a:extLst>
          </p:cNvPr>
          <p:cNvSpPr txBox="1"/>
          <p:nvPr/>
        </p:nvSpPr>
        <p:spPr>
          <a:xfrm>
            <a:off x="3793066" y="1467557"/>
            <a:ext cx="8105423"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800" b="0" i="0" dirty="0">
                <a:solidFill>
                  <a:srgbClr val="000000"/>
                </a:solidFill>
                <a:effectLst/>
                <a:latin typeface="Montserrat" panose="00000500000000000000" pitchFamily="2" charset="0"/>
              </a:rPr>
              <a:t>La administración pública </a:t>
            </a:r>
            <a:r>
              <a:rPr lang="es-ES" sz="2800" b="1" i="0" dirty="0">
                <a:solidFill>
                  <a:srgbClr val="000000"/>
                </a:solidFill>
                <a:effectLst/>
                <a:latin typeface="Montserrat" panose="00000500000000000000" pitchFamily="2" charset="0"/>
              </a:rPr>
              <a:t>se ocupa de gestionar el contacto entre la </a:t>
            </a:r>
            <a:r>
              <a:rPr lang="es-ES" sz="2800" b="1" i="0" dirty="0">
                <a:solidFill>
                  <a:srgbClr val="E84E2B"/>
                </a:solidFill>
                <a:effectLst/>
                <a:latin typeface="Montserrat" panose="00000500000000000000" pitchFamily="2" charset="0"/>
                <a:hlinkClick r:id="rId2"/>
              </a:rPr>
              <a:t>ciudadanía</a:t>
            </a:r>
            <a:r>
              <a:rPr lang="es-ES" sz="2800" b="1" i="0" dirty="0">
                <a:solidFill>
                  <a:srgbClr val="000000"/>
                </a:solidFill>
                <a:effectLst/>
                <a:latin typeface="Montserrat" panose="00000500000000000000" pitchFamily="2" charset="0"/>
              </a:rPr>
              <a:t> y el </a:t>
            </a:r>
            <a:r>
              <a:rPr lang="es-ES" sz="2800" b="1" i="0" dirty="0">
                <a:solidFill>
                  <a:srgbClr val="E84E2B"/>
                </a:solidFill>
                <a:effectLst/>
                <a:latin typeface="Montserrat" panose="00000500000000000000" pitchFamily="2" charset="0"/>
                <a:hlinkClick r:id="rId3"/>
              </a:rPr>
              <a:t>poder público</a:t>
            </a:r>
            <a:r>
              <a:rPr lang="es-ES" sz="2800" b="0" i="0" dirty="0">
                <a:solidFill>
                  <a:srgbClr val="000000"/>
                </a:solidFill>
                <a:effectLst/>
                <a:latin typeface="Montserrat" panose="00000500000000000000" pitchFamily="2" charset="0"/>
              </a:rPr>
              <a:t>, no sólo en las instituciones burocráticas del Estado, sino también en las </a:t>
            </a:r>
            <a:r>
              <a:rPr lang="es-ES" sz="2800" b="0" i="0" dirty="0">
                <a:solidFill>
                  <a:srgbClr val="E84E2B"/>
                </a:solidFill>
                <a:effectLst/>
                <a:latin typeface="Montserrat" panose="00000500000000000000" pitchFamily="2" charset="0"/>
                <a:hlinkClick r:id="rId4"/>
              </a:rPr>
              <a:t>empresas</a:t>
            </a:r>
            <a:r>
              <a:rPr lang="es-ES" sz="2800" b="0" i="0" dirty="0">
                <a:solidFill>
                  <a:srgbClr val="000000"/>
                </a:solidFill>
                <a:effectLst/>
                <a:latin typeface="Montserrat" panose="00000500000000000000" pitchFamily="2" charset="0"/>
              </a:rPr>
              <a:t> estatales, en los entes de </a:t>
            </a:r>
            <a:r>
              <a:rPr lang="es-ES" sz="2800" b="0" i="0" dirty="0">
                <a:solidFill>
                  <a:srgbClr val="E84E2B"/>
                </a:solidFill>
                <a:effectLst/>
                <a:latin typeface="Montserrat" panose="00000500000000000000" pitchFamily="2" charset="0"/>
                <a:hlinkClick r:id="rId5"/>
              </a:rPr>
              <a:t>salud</a:t>
            </a:r>
            <a:r>
              <a:rPr lang="es-ES" sz="2800" b="0" i="0" dirty="0">
                <a:solidFill>
                  <a:srgbClr val="000000"/>
                </a:solidFill>
                <a:effectLst/>
                <a:latin typeface="Montserrat" panose="00000500000000000000" pitchFamily="2" charset="0"/>
              </a:rPr>
              <a:t>, en las fuerzas armadas, en la policía, los bomberos, el servicio postal y los parques nacionales, entre otros. En cambio, no abarca los sectores judiciales y legislativos.</a:t>
            </a:r>
            <a:endParaRPr lang="es-PE" dirty="0"/>
          </a:p>
        </p:txBody>
      </p:sp>
      <p:sp>
        <p:nvSpPr>
          <p:cNvPr id="4" name="CuadroTexto 3">
            <a:extLst>
              <a:ext uri="{FF2B5EF4-FFF2-40B4-BE49-F238E27FC236}">
                <a16:creationId xmlns:a16="http://schemas.microsoft.com/office/drawing/2014/main" id="{EF83E3D3-F879-173B-71FC-6E60DE2E10EA}"/>
              </a:ext>
            </a:extLst>
          </p:cNvPr>
          <p:cNvSpPr txBox="1"/>
          <p:nvPr/>
        </p:nvSpPr>
        <p:spPr>
          <a:xfrm>
            <a:off x="293512" y="2736502"/>
            <a:ext cx="29464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800" b="1" i="0" dirty="0">
                <a:solidFill>
                  <a:srgbClr val="000000"/>
                </a:solidFill>
                <a:effectLst/>
                <a:latin typeface="Montserrat" panose="00000500000000000000" pitchFamily="2" charset="0"/>
              </a:rPr>
              <a:t>¿Qué es la administración pública?</a:t>
            </a:r>
          </a:p>
        </p:txBody>
      </p:sp>
      <p:sp>
        <p:nvSpPr>
          <p:cNvPr id="5" name="Flecha: a la derecha 4">
            <a:extLst>
              <a:ext uri="{FF2B5EF4-FFF2-40B4-BE49-F238E27FC236}">
                <a16:creationId xmlns:a16="http://schemas.microsoft.com/office/drawing/2014/main" id="{23791A81-E29D-5988-7FC0-BC74BC0C5873}"/>
              </a:ext>
            </a:extLst>
          </p:cNvPr>
          <p:cNvSpPr/>
          <p:nvPr/>
        </p:nvSpPr>
        <p:spPr>
          <a:xfrm>
            <a:off x="2540000" y="4346222"/>
            <a:ext cx="1083733" cy="41768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2925073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27268B-3530-4618-94BB-71C4595BF4D5}"/>
              </a:ext>
            </a:extLst>
          </p:cNvPr>
          <p:cNvSpPr/>
          <p:nvPr/>
        </p:nvSpPr>
        <p:spPr>
          <a:xfrm>
            <a:off x="2312504" y="1779898"/>
            <a:ext cx="7566992" cy="1754326"/>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FISCALIAS </a:t>
            </a:r>
          </a:p>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ANTICORRUPCIÓN </a:t>
            </a:r>
          </a:p>
        </p:txBody>
      </p:sp>
      <p:pic>
        <p:nvPicPr>
          <p:cNvPr id="1026" name="Picture 2" descr="Ver las imágenes de origen">
            <a:extLst>
              <a:ext uri="{FF2B5EF4-FFF2-40B4-BE49-F238E27FC236}">
                <a16:creationId xmlns:a16="http://schemas.microsoft.com/office/drawing/2014/main" id="{A5150709-C602-493F-8747-A2F654D43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035" y="3790122"/>
            <a:ext cx="3313043" cy="221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410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9296397" y="2677150"/>
            <a:ext cx="2653015" cy="218653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stomShape 1"/>
          <p:cNvSpPr/>
          <p:nvPr/>
        </p:nvSpPr>
        <p:spPr>
          <a:xfrm>
            <a:off x="145774" y="1457740"/>
            <a:ext cx="8792813" cy="5102086"/>
          </a:xfrm>
          <a:prstGeom prst="rect">
            <a:avLst/>
          </a:prstGeom>
          <a:solidFill>
            <a:schemeClr val="accent4">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800" dirty="0"/>
              <a:t>La entidad encargada de investigar y calificar los delitos contra la Administración Pública, es la Fiscalía Corporativa Especializada en Delitos de Corrupción de Funcionarios, quienes tienen competencia para investigar los hechos comprendidos entre </a:t>
            </a:r>
            <a:r>
              <a:rPr lang="es-MX" sz="2800" b="1" i="1" dirty="0">
                <a:effectLst>
                  <a:outerShdw blurRad="38100" dist="38100" dir="2700000" algn="tl">
                    <a:srgbClr val="000000">
                      <a:alpha val="43137"/>
                    </a:srgbClr>
                  </a:outerShdw>
                </a:effectLst>
              </a:rPr>
              <a:t>los Artículos 382° C.P (Concusión) hasta el Art. 401°C.P (Enriquecimiento Ilícito) y delitos</a:t>
            </a:r>
            <a:r>
              <a:rPr lang="es-MX" sz="2800" dirty="0"/>
              <a:t> conexos. El Ministerio Público como titular de la acción penal, puede investigar de oficio (Visita a las entidades del estado), denuncia de parte (veeduría ciudadana) o por </a:t>
            </a:r>
            <a:r>
              <a:rPr lang="es-MX" sz="2800" dirty="0" err="1"/>
              <a:t>notitia</a:t>
            </a:r>
            <a:r>
              <a:rPr lang="es-MX" sz="2800" dirty="0"/>
              <a:t> </a:t>
            </a:r>
            <a:r>
              <a:rPr lang="es-MX" sz="2800" dirty="0" err="1"/>
              <a:t>criminis</a:t>
            </a:r>
            <a:r>
              <a:rPr lang="es-MX" sz="2800" dirty="0"/>
              <a:t> (reportajes periodísticos). </a:t>
            </a:r>
            <a:endParaRPr lang="es-MX" sz="2800" dirty="0">
              <a:effectLst/>
            </a:endParaRPr>
          </a:p>
        </p:txBody>
      </p:sp>
    </p:spTree>
    <p:extLst>
      <p:ext uri="{BB962C8B-B14F-4D97-AF65-F5344CB8AC3E}">
        <p14:creationId xmlns:p14="http://schemas.microsoft.com/office/powerpoint/2010/main" val="35757632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hay ninguna descripción de la foto disponible.">
            <a:extLst>
              <a:ext uri="{FF2B5EF4-FFF2-40B4-BE49-F238E27FC236}">
                <a16:creationId xmlns:a16="http://schemas.microsoft.com/office/drawing/2014/main" id="{EB12D96F-065E-4B26-B3A5-A706AAE8D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91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27268B-3530-4618-94BB-71C4595BF4D5}"/>
              </a:ext>
            </a:extLst>
          </p:cNvPr>
          <p:cNvSpPr/>
          <p:nvPr/>
        </p:nvSpPr>
        <p:spPr>
          <a:xfrm>
            <a:off x="2312504" y="1779898"/>
            <a:ext cx="7566992" cy="2585323"/>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PROCURADURIA PÚBLICA</a:t>
            </a:r>
          </a:p>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ESPECIALIZADA EN DELITOS DE CORRUPCIÓN</a:t>
            </a: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pic>
        <p:nvPicPr>
          <p:cNvPr id="1026" name="Picture 2" descr="Ver las imágenes de origen">
            <a:extLst>
              <a:ext uri="{FF2B5EF4-FFF2-40B4-BE49-F238E27FC236}">
                <a16:creationId xmlns:a16="http://schemas.microsoft.com/office/drawing/2014/main" id="{A5150709-C602-493F-8747-A2F654D43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330" y="4532243"/>
            <a:ext cx="3591340" cy="20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96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contenido"/>
          <p:cNvSpPr>
            <a:spLocks noGrp="1"/>
          </p:cNvSpPr>
          <p:nvPr>
            <p:ph idx="4294967295"/>
          </p:nvPr>
        </p:nvSpPr>
        <p:spPr>
          <a:xfrm>
            <a:off x="2968487" y="1428750"/>
            <a:ext cx="8686893" cy="4870449"/>
          </a:xfrm>
        </p:spPr>
        <p:style>
          <a:lnRef idx="1">
            <a:schemeClr val="accent6"/>
          </a:lnRef>
          <a:fillRef idx="2">
            <a:schemeClr val="accent6"/>
          </a:fillRef>
          <a:effectRef idx="1">
            <a:schemeClr val="accent6"/>
          </a:effectRef>
          <a:fontRef idx="minor">
            <a:schemeClr val="dk1"/>
          </a:fontRef>
        </p:style>
        <p:txBody>
          <a:bodyPr>
            <a:normAutofit/>
          </a:bodyPr>
          <a:lstStyle/>
          <a:p>
            <a:pPr marL="514350" indent="-514350">
              <a:buNone/>
            </a:pPr>
            <a:endParaRPr lang="es-ES" dirty="0"/>
          </a:p>
          <a:p>
            <a:pPr marL="514350" indent="-514350" algn="just"/>
            <a:r>
              <a:rPr lang="es-ES" b="1" u="sng" dirty="0">
                <a:solidFill>
                  <a:schemeClr val="tx1"/>
                </a:solidFill>
              </a:rPr>
              <a:t>Principales</a:t>
            </a:r>
            <a:r>
              <a:rPr lang="es-ES" b="1" dirty="0">
                <a:solidFill>
                  <a:schemeClr val="tx1"/>
                </a:solidFill>
              </a:rPr>
              <a:t>:</a:t>
            </a:r>
            <a:endParaRPr lang="es-PE" b="1" dirty="0">
              <a:solidFill>
                <a:schemeClr val="tx1"/>
              </a:solidFill>
            </a:endParaRPr>
          </a:p>
          <a:p>
            <a:pPr lvl="1" algn="just">
              <a:buFont typeface="Wingdings" panose="05000000000000000000" pitchFamily="2" charset="2"/>
              <a:buChar char="ü"/>
            </a:pPr>
            <a:r>
              <a:rPr lang="es-PE" sz="2800" dirty="0"/>
              <a:t>Persecución del pago de las reparaciones civiles por daños infligidos al Estado por actos de corrupción</a:t>
            </a:r>
          </a:p>
          <a:p>
            <a:pPr lvl="1" algn="just">
              <a:buFont typeface="Wingdings" panose="05000000000000000000" pitchFamily="2" charset="2"/>
              <a:buChar char="ü"/>
            </a:pPr>
            <a:r>
              <a:rPr lang="es-PE" sz="2800" dirty="0"/>
              <a:t>Recuperación de bienes o activos generados como producto de actos de corrupción.</a:t>
            </a:r>
          </a:p>
          <a:p>
            <a:pPr lvl="1" algn="just">
              <a:buFont typeface="Wingdings" panose="05000000000000000000" pitchFamily="2" charset="2"/>
              <a:buChar char="§"/>
            </a:pPr>
            <a:endParaRPr lang="es-PE" sz="2800" dirty="0"/>
          </a:p>
          <a:p>
            <a:pPr marL="514350" indent="-514350" algn="just"/>
            <a:r>
              <a:rPr lang="es-ES" b="1" u="sng" dirty="0"/>
              <a:t>Secundario</a:t>
            </a:r>
            <a:r>
              <a:rPr lang="es-ES" b="1" dirty="0"/>
              <a:t>: </a:t>
            </a:r>
            <a:r>
              <a:rPr lang="es-PE" dirty="0"/>
              <a:t>Contribuye con la investigación del hecho delictivo y la determinación de sus responsables.</a:t>
            </a:r>
          </a:p>
          <a:p>
            <a:pPr marL="514350" indent="-514350" algn="just">
              <a:buNone/>
            </a:pPr>
            <a:endParaRPr lang="es-PE" sz="2400" dirty="0"/>
          </a:p>
          <a:p>
            <a:pPr marL="514350" indent="-514350" algn="just">
              <a:buNone/>
            </a:pPr>
            <a:endParaRPr lang="es-ES" sz="2400" dirty="0"/>
          </a:p>
          <a:p>
            <a:pPr marL="514350" indent="-514350">
              <a:buNone/>
            </a:pPr>
            <a:endParaRPr lang="es-ES" dirty="0"/>
          </a:p>
        </p:txBody>
      </p:sp>
      <p:sp>
        <p:nvSpPr>
          <p:cNvPr id="10243" name="1 Título"/>
          <p:cNvSpPr>
            <a:spLocks noGrp="1"/>
          </p:cNvSpPr>
          <p:nvPr>
            <p:ph type="title" idx="4294967295"/>
          </p:nvPr>
        </p:nvSpPr>
        <p:spPr>
          <a:xfrm>
            <a:off x="3276600" y="285750"/>
            <a:ext cx="8915400" cy="1143000"/>
          </a:xfrm>
        </p:spPr>
        <p:txBody>
          <a:bodyPr/>
          <a:lstStyle/>
          <a:p>
            <a:r>
              <a:rPr lang="es-ES">
                <a:solidFill>
                  <a:schemeClr val="bg1"/>
                </a:solidFill>
              </a:rPr>
              <a:t>Objetivos</a:t>
            </a:r>
            <a:endParaRPr lang="es-ES"/>
          </a:p>
        </p:txBody>
      </p:sp>
      <p:sp>
        <p:nvSpPr>
          <p:cNvPr id="2" name="Elipse 1"/>
          <p:cNvSpPr/>
          <p:nvPr/>
        </p:nvSpPr>
        <p:spPr>
          <a:xfrm>
            <a:off x="159376" y="3233034"/>
            <a:ext cx="1891145" cy="1340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Objetivos </a:t>
            </a:r>
          </a:p>
        </p:txBody>
      </p:sp>
      <p:sp>
        <p:nvSpPr>
          <p:cNvPr id="3" name="Abrir llave 2"/>
          <p:cNvSpPr/>
          <p:nvPr/>
        </p:nvSpPr>
        <p:spPr>
          <a:xfrm>
            <a:off x="2050521" y="1957587"/>
            <a:ext cx="576769" cy="38913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6" name="Imagen 5">
            <a:extLst>
              <a:ext uri="{FF2B5EF4-FFF2-40B4-BE49-F238E27FC236}">
                <a16:creationId xmlns:a16="http://schemas.microsoft.com/office/drawing/2014/main" id="{810EEAE5-56A7-42FC-848C-F315696F1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029" y="4710808"/>
            <a:ext cx="1452893" cy="1138100"/>
          </a:xfrm>
          <a:prstGeom prst="rect">
            <a:avLst/>
          </a:prstGeom>
        </p:spPr>
      </p:pic>
    </p:spTree>
    <p:extLst>
      <p:ext uri="{BB962C8B-B14F-4D97-AF65-F5344CB8AC3E}">
        <p14:creationId xmlns:p14="http://schemas.microsoft.com/office/powerpoint/2010/main" val="1273622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27268B-3530-4618-94BB-71C4595BF4D5}"/>
              </a:ext>
            </a:extLst>
          </p:cNvPr>
          <p:cNvSpPr/>
          <p:nvPr/>
        </p:nvSpPr>
        <p:spPr>
          <a:xfrm>
            <a:off x="2312504" y="1779898"/>
            <a:ext cx="7566992" cy="1754326"/>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CONTRALORIA GENERAL </a:t>
            </a:r>
          </a:p>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 LA REPÚBLICA</a:t>
            </a:r>
          </a:p>
        </p:txBody>
      </p:sp>
      <p:pic>
        <p:nvPicPr>
          <p:cNvPr id="3074" name="Picture 2" descr="Ver las imágenes de origen">
            <a:extLst>
              <a:ext uri="{FF2B5EF4-FFF2-40B4-BE49-F238E27FC236}">
                <a16:creationId xmlns:a16="http://schemas.microsoft.com/office/drawing/2014/main" id="{5A42EF24-981A-476E-868F-1576126FF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087" y="3882887"/>
            <a:ext cx="3341826" cy="246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16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1497496" y="1934817"/>
            <a:ext cx="9263269" cy="3392557"/>
          </a:xfrm>
          <a:prstGeom prst="rect">
            <a:avLst/>
          </a:prstGeom>
          <a:solidFill>
            <a:srgbClr val="333300"/>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r>
              <a:rPr lang="es-MX" sz="2800" dirty="0"/>
              <a:t>Asimismo, la Contraloría General de la República podrá realizar los hallazgos de las presuntas irregularidades que se estaría acaeciendo en los diferentes procesos de licitación directa, las cuales se plasmará a través de un informe de control, remitiendo el informe a las Fiscalías Anticorrupción a efecto de realizar la calificación respectiva e iniciar la investigación correspondiente.</a:t>
            </a:r>
            <a:endParaRPr lang="es-MX" sz="2800" dirty="0">
              <a:effectLst/>
            </a:endParaRPr>
          </a:p>
        </p:txBody>
      </p:sp>
    </p:spTree>
    <p:extLst>
      <p:ext uri="{BB962C8B-B14F-4D97-AF65-F5344CB8AC3E}">
        <p14:creationId xmlns:p14="http://schemas.microsoft.com/office/powerpoint/2010/main" val="284717376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9B2A6A1-8D60-44F8-9C89-57D9B0B75DFC}"/>
              </a:ext>
            </a:extLst>
          </p:cNvPr>
          <p:cNvSpPr/>
          <p:nvPr/>
        </p:nvSpPr>
        <p:spPr>
          <a:xfrm>
            <a:off x="1842052" y="2425148"/>
            <a:ext cx="8905461" cy="175432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COLUSIÓN </a:t>
            </a:r>
          </a:p>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ART. 384 CÓDIGO PENAL)</a:t>
            </a:r>
          </a:p>
        </p:txBody>
      </p:sp>
      <p:pic>
        <p:nvPicPr>
          <p:cNvPr id="3" name="Picture 2" descr="Ver las imágenes de origen">
            <a:extLst>
              <a:ext uri="{FF2B5EF4-FFF2-40B4-BE49-F238E27FC236}">
                <a16:creationId xmlns:a16="http://schemas.microsoft.com/office/drawing/2014/main" id="{7149A97B-2ADB-437B-A8E6-398817647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566" y="4598503"/>
            <a:ext cx="2214397" cy="131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269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936383" y="437882"/>
            <a:ext cx="6506508" cy="981530"/>
          </a:xfrm>
        </p:spPr>
        <p:txBody>
          <a:bodyPr>
            <a:normAutofit fontScale="90000"/>
          </a:bodyPr>
          <a:lstStyle/>
          <a:p>
            <a:pPr algn="ctr"/>
            <a:br>
              <a:rPr lang="es-PE" b="1" dirty="0"/>
            </a:br>
            <a:br>
              <a:rPr lang="es-PE" b="1" dirty="0"/>
            </a:br>
            <a:br>
              <a:rPr lang="es-PE" b="1" dirty="0"/>
            </a:br>
            <a:r>
              <a:rPr lang="es-PE" b="1" dirty="0"/>
              <a:t>Tipo penal (Art. 384° C.P.)</a:t>
            </a:r>
          </a:p>
        </p:txBody>
      </p:sp>
      <p:sp>
        <p:nvSpPr>
          <p:cNvPr id="6" name="Marcador de texto 5"/>
          <p:cNvSpPr>
            <a:spLocks noGrp="1"/>
          </p:cNvSpPr>
          <p:nvPr>
            <p:ph type="body" idx="1"/>
          </p:nvPr>
        </p:nvSpPr>
        <p:spPr>
          <a:xfrm>
            <a:off x="1841678" y="1419412"/>
            <a:ext cx="4005329" cy="1091967"/>
          </a:xfrm>
        </p:spPr>
        <p:txBody>
          <a:bodyPr/>
          <a:lstStyle/>
          <a:p>
            <a:pPr algn="ctr"/>
            <a:r>
              <a:rPr lang="es-PE" b="1" dirty="0">
                <a:solidFill>
                  <a:srgbClr val="00B0F0"/>
                </a:solidFill>
              </a:rPr>
              <a:t>COLUSION SIMPLE </a:t>
            </a:r>
          </a:p>
        </p:txBody>
      </p:sp>
      <p:sp>
        <p:nvSpPr>
          <p:cNvPr id="7" name="Marcador de contenido 6"/>
          <p:cNvSpPr>
            <a:spLocks noGrp="1"/>
          </p:cNvSpPr>
          <p:nvPr>
            <p:ph sz="half" idx="2"/>
          </p:nvPr>
        </p:nvSpPr>
        <p:spPr>
          <a:xfrm>
            <a:off x="708337" y="2653048"/>
            <a:ext cx="5357611" cy="3249978"/>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s-PE" sz="2000" dirty="0"/>
              <a:t>“El funcionario o servidor público que, interviniendo directa o indirectamente, por razón de su cargo, en cualquier etapa de las modalidades de adquisición o contratación pública de bienes, obras o servicios, concesiones o cualquier operación a cargo del Estado </a:t>
            </a:r>
            <a:r>
              <a:rPr lang="es-PE" sz="2000" b="1" dirty="0" err="1">
                <a:solidFill>
                  <a:srgbClr val="FF0000"/>
                </a:solidFill>
              </a:rPr>
              <a:t>concerta</a:t>
            </a:r>
            <a:r>
              <a:rPr lang="es-PE" sz="2000" b="1" dirty="0"/>
              <a:t> </a:t>
            </a:r>
            <a:r>
              <a:rPr lang="es-PE" sz="2000" dirty="0"/>
              <a:t>con los interesados para defraudar al Estado o entidad u organismo del Estado, según ley, será reprimido con pena privativa de libertad no menor de tres ni mayor de seis años”. </a:t>
            </a:r>
          </a:p>
        </p:txBody>
      </p:sp>
      <p:sp>
        <p:nvSpPr>
          <p:cNvPr id="8" name="Marcador de texto 7"/>
          <p:cNvSpPr>
            <a:spLocks noGrp="1"/>
          </p:cNvSpPr>
          <p:nvPr>
            <p:ph type="body" sz="quarter" idx="3"/>
          </p:nvPr>
        </p:nvSpPr>
        <p:spPr>
          <a:xfrm>
            <a:off x="6967471" y="1419412"/>
            <a:ext cx="4507605" cy="1091967"/>
          </a:xfrm>
        </p:spPr>
        <p:txBody>
          <a:bodyPr/>
          <a:lstStyle/>
          <a:p>
            <a:pPr algn="ctr"/>
            <a:r>
              <a:rPr lang="es-PE" b="1" dirty="0">
                <a:solidFill>
                  <a:srgbClr val="00B0F0"/>
                </a:solidFill>
              </a:rPr>
              <a:t>COLUSION AGRAVADA</a:t>
            </a:r>
          </a:p>
        </p:txBody>
      </p:sp>
      <p:sp>
        <p:nvSpPr>
          <p:cNvPr id="9" name="Marcador de contenido 8"/>
          <p:cNvSpPr>
            <a:spLocks noGrp="1"/>
          </p:cNvSpPr>
          <p:nvPr>
            <p:ph sz="quarter" idx="4"/>
          </p:nvPr>
        </p:nvSpPr>
        <p:spPr>
          <a:xfrm>
            <a:off x="6207617" y="2653048"/>
            <a:ext cx="5705340" cy="3246750"/>
          </a:xfrm>
        </p:spPr>
        <p:style>
          <a:lnRef idx="1">
            <a:schemeClr val="accent6"/>
          </a:lnRef>
          <a:fillRef idx="2">
            <a:schemeClr val="accent6"/>
          </a:fillRef>
          <a:effectRef idx="1">
            <a:schemeClr val="accent6"/>
          </a:effectRef>
          <a:fontRef idx="minor">
            <a:schemeClr val="dk1"/>
          </a:fontRef>
        </p:style>
        <p:txBody>
          <a:bodyPr>
            <a:noAutofit/>
          </a:bodyPr>
          <a:lstStyle/>
          <a:p>
            <a:pPr algn="just"/>
            <a:r>
              <a:rPr lang="es-PE" sz="2000" dirty="0"/>
              <a:t>El funcionario o servidor público que, interviniendo directa o indirectamente, por razón de su cargo, en las contrataciones y adquisiciones de bienes, obras o servicios, concesiones o cualquier operación a cargo del Estado mediante </a:t>
            </a:r>
            <a:r>
              <a:rPr lang="es-PE" sz="2000" b="1" u="sng" dirty="0">
                <a:solidFill>
                  <a:srgbClr val="FF0000"/>
                </a:solidFill>
              </a:rPr>
              <a:t>concertación</a:t>
            </a:r>
            <a:r>
              <a:rPr lang="es-PE" sz="2000" dirty="0"/>
              <a:t> con los interesados, </a:t>
            </a:r>
            <a:r>
              <a:rPr lang="es-PE" sz="2000" b="1" dirty="0">
                <a:solidFill>
                  <a:srgbClr val="FF0000"/>
                </a:solidFill>
              </a:rPr>
              <a:t>defraudare patrimonialmente </a:t>
            </a:r>
            <a:r>
              <a:rPr lang="es-PE" sz="2000" dirty="0"/>
              <a:t>al Estado o entidad u organismo del Estado, según ley, será reprimido con pena privativa de libertad no menor de seis ni mayor de quince años”.</a:t>
            </a:r>
          </a:p>
        </p:txBody>
      </p:sp>
    </p:spTree>
    <p:extLst>
      <p:ext uri="{BB962C8B-B14F-4D97-AF65-F5344CB8AC3E}">
        <p14:creationId xmlns:p14="http://schemas.microsoft.com/office/powerpoint/2010/main" val="2902275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37127" y="1712889"/>
            <a:ext cx="9298546"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PE" sz="2800" dirty="0">
                <a:solidFill>
                  <a:srgbClr val="000000"/>
                </a:solidFill>
                <a:latin typeface="Roboto"/>
              </a:rPr>
              <a:t>1. Colusión exige valorar poder de decisión sobre contrataciones públicas, y no solo condición de alcalde del acusado [Casación 60-2016, Junín]</a:t>
            </a:r>
          </a:p>
          <a:p>
            <a:pPr algn="just"/>
            <a:endParaRPr lang="es-PE" sz="2800" dirty="0">
              <a:solidFill>
                <a:srgbClr val="000000"/>
              </a:solidFill>
              <a:latin typeface="Roboto"/>
            </a:endParaRPr>
          </a:p>
          <a:p>
            <a:pPr algn="just"/>
            <a:endParaRPr lang="es-PE" sz="2800" dirty="0">
              <a:solidFill>
                <a:srgbClr val="000000"/>
              </a:solidFill>
              <a:latin typeface="Roboto"/>
            </a:endParaRPr>
          </a:p>
          <a:p>
            <a:pPr algn="just"/>
            <a:r>
              <a:rPr lang="es-PE" sz="2800" dirty="0">
                <a:solidFill>
                  <a:srgbClr val="000000"/>
                </a:solidFill>
                <a:latin typeface="Roboto"/>
              </a:rPr>
              <a:t>2. Colusión agravada requiere que agente perjudique o defraude de modo efectivo patrimonio del Estado [Casación 661-2016, Piura]</a:t>
            </a:r>
            <a:endParaRPr lang="es-PE" sz="2800" b="0" i="0" dirty="0">
              <a:solidFill>
                <a:srgbClr val="000000"/>
              </a:solidFill>
              <a:effectLst/>
              <a:latin typeface="Roboto"/>
            </a:endParaRPr>
          </a:p>
        </p:txBody>
      </p:sp>
    </p:spTree>
    <p:extLst>
      <p:ext uri="{BB962C8B-B14F-4D97-AF65-F5344CB8AC3E}">
        <p14:creationId xmlns:p14="http://schemas.microsoft.com/office/powerpoint/2010/main" val="272623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984986-0E6E-57E8-A869-2D1EF700D7EC}"/>
              </a:ext>
            </a:extLst>
          </p:cNvPr>
          <p:cNvSpPr txBox="1"/>
          <p:nvPr/>
        </p:nvSpPr>
        <p:spPr>
          <a:xfrm>
            <a:off x="327379" y="2675468"/>
            <a:ext cx="4244621" cy="2246769"/>
          </a:xfrm>
          <a:prstGeom prst="rect">
            <a:avLst/>
          </a:prstGeom>
          <a:noFill/>
        </p:spPr>
        <p:txBody>
          <a:bodyPr wrap="square">
            <a:spAutoFit/>
          </a:bodyPr>
          <a:lstStyle/>
          <a:p>
            <a:r>
              <a:rPr lang="es-ES" sz="2800" b="1" i="0" dirty="0">
                <a:solidFill>
                  <a:srgbClr val="000000"/>
                </a:solidFill>
                <a:effectLst/>
                <a:latin typeface="Montserrat" panose="00000500000000000000" pitchFamily="2" charset="0"/>
              </a:rPr>
              <a:t>Este concepto puede entenderse desde dos puntos de vista:</a:t>
            </a:r>
            <a:br>
              <a:rPr lang="es-ES" sz="2800" b="1" i="0" dirty="0">
                <a:solidFill>
                  <a:srgbClr val="000000"/>
                </a:solidFill>
                <a:effectLst/>
                <a:latin typeface="Montserrat" panose="00000500000000000000" pitchFamily="2" charset="0"/>
              </a:rPr>
            </a:br>
            <a:br>
              <a:rPr lang="es-ES" sz="2800" b="1" i="0" dirty="0">
                <a:solidFill>
                  <a:srgbClr val="000000"/>
                </a:solidFill>
                <a:effectLst/>
                <a:latin typeface="Montserrat" panose="00000500000000000000" pitchFamily="2" charset="0"/>
              </a:rPr>
            </a:br>
            <a:endParaRPr lang="es-PE" sz="2800" b="1" dirty="0"/>
          </a:p>
        </p:txBody>
      </p:sp>
      <p:sp>
        <p:nvSpPr>
          <p:cNvPr id="5" name="CuadroTexto 4">
            <a:extLst>
              <a:ext uri="{FF2B5EF4-FFF2-40B4-BE49-F238E27FC236}">
                <a16:creationId xmlns:a16="http://schemas.microsoft.com/office/drawing/2014/main" id="{ED52E5AB-3B19-829D-AD03-737A18884C5C}"/>
              </a:ext>
            </a:extLst>
          </p:cNvPr>
          <p:cNvSpPr txBox="1"/>
          <p:nvPr/>
        </p:nvSpPr>
        <p:spPr>
          <a:xfrm>
            <a:off x="5136443" y="1569156"/>
            <a:ext cx="6479823" cy="147732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s-ES" b="0" i="0" dirty="0">
                <a:solidFill>
                  <a:srgbClr val="000000"/>
                </a:solidFill>
                <a:effectLst/>
                <a:latin typeface="Montserrat" panose="00000500000000000000" pitchFamily="2" charset="0"/>
              </a:rPr>
              <a:t>Formalmente, se refiere a los organismos públicos que han recibido del poder político las competencias para atender necesidades puntuales de la ciudadanía en asuntos de interés general, como la salud, la burocracia, etc</a:t>
            </a:r>
            <a:r>
              <a:rPr lang="es-ES" dirty="0">
                <a:solidFill>
                  <a:srgbClr val="000000"/>
                </a:solidFill>
                <a:latin typeface="Montserrat" panose="00000500000000000000" pitchFamily="2" charset="0"/>
              </a:rPr>
              <a:t>.</a:t>
            </a:r>
            <a:endParaRPr lang="es-PE" dirty="0"/>
          </a:p>
        </p:txBody>
      </p:sp>
      <p:sp>
        <p:nvSpPr>
          <p:cNvPr id="7" name="CuadroTexto 6">
            <a:extLst>
              <a:ext uri="{FF2B5EF4-FFF2-40B4-BE49-F238E27FC236}">
                <a16:creationId xmlns:a16="http://schemas.microsoft.com/office/drawing/2014/main" id="{66009A43-4F01-90C1-C04A-F0ADD45A2977}"/>
              </a:ext>
            </a:extLst>
          </p:cNvPr>
          <p:cNvSpPr txBox="1"/>
          <p:nvPr/>
        </p:nvSpPr>
        <p:spPr>
          <a:xfrm>
            <a:off x="5204176" y="4207933"/>
            <a:ext cx="6344356" cy="193899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ES" sz="2000" b="0" i="0" dirty="0">
                <a:solidFill>
                  <a:srgbClr val="000000"/>
                </a:solidFill>
                <a:effectLst/>
                <a:latin typeface="Montserrat" panose="00000500000000000000" pitchFamily="2" charset="0"/>
              </a:rPr>
              <a:t>Materialmente, se refiere a la actividad administrativa del Estado, es decir, a la gestión de sí mismo, para reforzar el cumplimiento de las leyes y la satisfacción de las necesidades públicas, así como su relación con organismos particulares</a:t>
            </a:r>
            <a:r>
              <a:rPr lang="es-ES" b="0" i="0" dirty="0">
                <a:solidFill>
                  <a:srgbClr val="000000"/>
                </a:solidFill>
                <a:effectLst/>
                <a:latin typeface="Montserrat" panose="00000500000000000000" pitchFamily="2" charset="0"/>
              </a:rPr>
              <a:t>.</a:t>
            </a:r>
            <a:endParaRPr lang="es-PE" dirty="0"/>
          </a:p>
        </p:txBody>
      </p:sp>
      <p:sp>
        <p:nvSpPr>
          <p:cNvPr id="8" name="Abrir llave 7">
            <a:extLst>
              <a:ext uri="{FF2B5EF4-FFF2-40B4-BE49-F238E27FC236}">
                <a16:creationId xmlns:a16="http://schemas.microsoft.com/office/drawing/2014/main" id="{CEB06C6F-332D-09CC-EDC7-747774961542}"/>
              </a:ext>
            </a:extLst>
          </p:cNvPr>
          <p:cNvSpPr/>
          <p:nvPr/>
        </p:nvSpPr>
        <p:spPr>
          <a:xfrm>
            <a:off x="4572000" y="2307820"/>
            <a:ext cx="259644" cy="28512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3344022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4247" y="1700011"/>
            <a:ext cx="10315977" cy="415498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PE" sz="2400" b="1" dirty="0">
                <a:solidFill>
                  <a:srgbClr val="FF0000"/>
                </a:solidFill>
                <a:latin typeface="Roboto Slab"/>
              </a:rPr>
              <a:t>• Colusión exige valorar poder de decisión sobre contrataciones públicas, y no solo condición de alcalde del acusado</a:t>
            </a:r>
            <a:r>
              <a:rPr lang="es-PE" sz="2400" b="1" dirty="0">
                <a:solidFill>
                  <a:srgbClr val="000000"/>
                </a:solidFill>
                <a:latin typeface="Roboto Slab"/>
              </a:rPr>
              <a:t> </a:t>
            </a:r>
            <a:r>
              <a:rPr lang="es-PE" sz="2400" b="1" dirty="0">
                <a:solidFill>
                  <a:srgbClr val="0096ED"/>
                </a:solidFill>
                <a:latin typeface="Roboto Slab"/>
                <a:hlinkClick r:id="rId2"/>
              </a:rPr>
              <a:t>[Casación 60-2016, Junín]</a:t>
            </a:r>
            <a:br>
              <a:rPr lang="es-PE" sz="2400" b="1" dirty="0">
                <a:solidFill>
                  <a:srgbClr val="000000"/>
                </a:solidFill>
                <a:latin typeface="Roboto Slab"/>
              </a:rPr>
            </a:br>
            <a:endParaRPr lang="es-PE" sz="2400" dirty="0">
              <a:solidFill>
                <a:srgbClr val="FF0000"/>
              </a:solidFill>
              <a:latin typeface="Roboto Slab"/>
            </a:endParaRPr>
          </a:p>
          <a:p>
            <a:pPr algn="just"/>
            <a:r>
              <a:rPr lang="es-PE" sz="2400" b="1" dirty="0">
                <a:solidFill>
                  <a:srgbClr val="FF0000"/>
                </a:solidFill>
                <a:latin typeface="Roboto"/>
              </a:rPr>
              <a:t>Sumilla. </a:t>
            </a:r>
            <a:r>
              <a:rPr lang="es-PE" sz="2400" dirty="0">
                <a:solidFill>
                  <a:srgbClr val="000000"/>
                </a:solidFill>
                <a:latin typeface="Roboto"/>
              </a:rPr>
              <a:t>El derecho a la motivación de las resoluciones judiciales, como garantía constitucionalmente protegida. </a:t>
            </a:r>
          </a:p>
          <a:p>
            <a:pPr algn="just"/>
            <a:r>
              <a:rPr lang="es-PE" sz="2400" dirty="0">
                <a:solidFill>
                  <a:srgbClr val="000000"/>
                </a:solidFill>
                <a:latin typeface="Roboto"/>
              </a:rPr>
              <a:t>El derecho a la debida motivación de las resoluciones implica que los órganos judiciales expresen las razones o justificaciones objetivas que sustentan una determinada decisión. Esas razones pueden y deben provenir no solo del ordenamiento jurídico vigente y aplicable al caso, sino de los propios hechos debidamente acreditados en el trámite del proceso</a:t>
            </a:r>
            <a:endParaRPr lang="es-PE" sz="2400" b="0" i="0" dirty="0">
              <a:solidFill>
                <a:srgbClr val="000000"/>
              </a:solidFill>
              <a:effectLst/>
              <a:latin typeface="Roboto"/>
            </a:endParaRPr>
          </a:p>
        </p:txBody>
      </p:sp>
    </p:spTree>
    <p:extLst>
      <p:ext uri="{BB962C8B-B14F-4D97-AF65-F5344CB8AC3E}">
        <p14:creationId xmlns:p14="http://schemas.microsoft.com/office/powerpoint/2010/main" val="1583213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0761" y="1584101"/>
            <a:ext cx="11153104" cy="415498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PE" sz="2400" b="1" dirty="0">
                <a:solidFill>
                  <a:srgbClr val="FF0000"/>
                </a:solidFill>
                <a:latin typeface="Roboto Slab"/>
              </a:rPr>
              <a:t>• Colusión agravada requiere que agente perjudique o defraude de modo efectivo patrimonio del Estado</a:t>
            </a:r>
            <a:r>
              <a:rPr lang="es-PE" sz="2400" b="1" dirty="0">
                <a:solidFill>
                  <a:srgbClr val="000000"/>
                </a:solidFill>
                <a:latin typeface="Roboto Slab"/>
              </a:rPr>
              <a:t> </a:t>
            </a:r>
            <a:r>
              <a:rPr lang="es-PE" sz="2400" b="1" dirty="0">
                <a:solidFill>
                  <a:srgbClr val="0096ED"/>
                </a:solidFill>
                <a:latin typeface="Roboto Slab"/>
                <a:hlinkClick r:id="rId2"/>
              </a:rPr>
              <a:t>[Casación 661-2016, Piura]</a:t>
            </a:r>
            <a:br>
              <a:rPr lang="es-PE" sz="2400" b="1" dirty="0">
                <a:solidFill>
                  <a:srgbClr val="000000"/>
                </a:solidFill>
                <a:latin typeface="Roboto Slab"/>
              </a:rPr>
            </a:br>
            <a:endParaRPr lang="es-PE" sz="2400" dirty="0">
              <a:solidFill>
                <a:srgbClr val="FF0000"/>
              </a:solidFill>
              <a:latin typeface="Roboto Slab"/>
            </a:endParaRPr>
          </a:p>
          <a:p>
            <a:pPr algn="just"/>
            <a:r>
              <a:rPr lang="es-PE" sz="2400" b="1" dirty="0">
                <a:solidFill>
                  <a:srgbClr val="FF0000"/>
                </a:solidFill>
                <a:latin typeface="Roboto"/>
              </a:rPr>
              <a:t>Sumilla:</a:t>
            </a:r>
            <a:r>
              <a:rPr lang="es-PE" sz="2400" dirty="0">
                <a:solidFill>
                  <a:srgbClr val="000000"/>
                </a:solidFill>
                <a:latin typeface="Roboto"/>
              </a:rPr>
              <a:t> En el delito de </a:t>
            </a:r>
            <a:r>
              <a:rPr lang="es-PE" sz="2400" b="1" dirty="0">
                <a:solidFill>
                  <a:srgbClr val="000000"/>
                </a:solidFill>
                <a:latin typeface="Roboto"/>
              </a:rPr>
              <a:t>colusión agravada</a:t>
            </a:r>
            <a:r>
              <a:rPr lang="es-PE" sz="2400" dirty="0">
                <a:solidFill>
                  <a:srgbClr val="000000"/>
                </a:solidFill>
                <a:latin typeface="Roboto"/>
              </a:rPr>
              <a:t> se requiere que el agente perjudique o defraude de modo efectivo el patrimonio del Estado; es decir, se trata de un delito de resultado lesivo, donde el desvalor de la acción, esto es, la concertación idónea, no es suficiente para configurar el delito, pues aquí se exige la efectiva lesión o perjuicio al patrimonio del Estado -desvalor de resultado-. Una prueba idónea que permite establecer el perjuicio patrimonial concreto en una determinada entidad viene a ser la pericia contable, en tanto esta sea concreta y específica.</a:t>
            </a:r>
            <a:endParaRPr lang="es-PE" sz="2400" b="0" i="0" dirty="0">
              <a:solidFill>
                <a:srgbClr val="000000"/>
              </a:solidFill>
              <a:effectLst/>
              <a:latin typeface="Roboto"/>
            </a:endParaRPr>
          </a:p>
        </p:txBody>
      </p:sp>
    </p:spTree>
    <p:extLst>
      <p:ext uri="{BB962C8B-B14F-4D97-AF65-F5344CB8AC3E}">
        <p14:creationId xmlns:p14="http://schemas.microsoft.com/office/powerpoint/2010/main" val="585251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1820" y="1313645"/>
            <a:ext cx="11294772" cy="485850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PE" sz="2000" b="1" dirty="0">
                <a:solidFill>
                  <a:srgbClr val="FF0000"/>
                </a:solidFill>
                <a:latin typeface="Roboto Slab"/>
              </a:rPr>
              <a:t>• El delito de colusión y la prueba indiciaria</a:t>
            </a:r>
            <a:r>
              <a:rPr lang="es-PE" sz="2000" b="1" dirty="0">
                <a:solidFill>
                  <a:srgbClr val="000000"/>
                </a:solidFill>
                <a:latin typeface="Roboto Slab"/>
              </a:rPr>
              <a:t> </a:t>
            </a:r>
            <a:r>
              <a:rPr lang="es-PE" sz="2000" b="1" dirty="0">
                <a:solidFill>
                  <a:srgbClr val="0096ED"/>
                </a:solidFill>
                <a:latin typeface="Roboto Slab"/>
                <a:hlinkClick r:id="rId2"/>
              </a:rPr>
              <a:t>[R.N. 1722-2016, Del Santa]</a:t>
            </a:r>
            <a:br>
              <a:rPr lang="es-PE" sz="2000" b="1" dirty="0">
                <a:solidFill>
                  <a:srgbClr val="000000"/>
                </a:solidFill>
                <a:latin typeface="Roboto Slab"/>
              </a:rPr>
            </a:br>
            <a:endParaRPr lang="es-PE" sz="2000" dirty="0">
              <a:solidFill>
                <a:srgbClr val="FF0000"/>
              </a:solidFill>
              <a:latin typeface="Roboto Slab"/>
            </a:endParaRPr>
          </a:p>
          <a:p>
            <a:pPr algn="just"/>
            <a:r>
              <a:rPr lang="es-PE" sz="2000" b="1" dirty="0">
                <a:solidFill>
                  <a:srgbClr val="FF0000"/>
                </a:solidFill>
                <a:latin typeface="Roboto"/>
              </a:rPr>
              <a:t>Sumilla:</a:t>
            </a:r>
            <a:r>
              <a:rPr lang="es-PE" sz="2000" dirty="0">
                <a:solidFill>
                  <a:srgbClr val="000000"/>
                </a:solidFill>
                <a:latin typeface="Roboto"/>
              </a:rPr>
              <a:t> La concertación, ante la ausencia de prueba directa —testigos presenciales o documentos que consignen la existencia de reuniones, contactos, y acuerdos indebidos—, se puede establecer mediante prueba indirecta o indiciaria. Por ejemplo, (i) si el procedimiento de contratación pública fue irregular en sus aspectos fundamentales o más relevantes —verbigracia: celeridad inusitada, inexistencia de bases, interferencia de terceros, falta de cuadros comparativo de precios de mercado, elaboración del mismo patentemente deficiente, ausencia de reuniones formales del comité, o ‘subsanaciones’ o ‘regularizaciones’ ulteriores en la elaboración de la documentación, etcétera—; (ii) si la convocatoria a los participantes fue discriminatoria y con falta de rigor y objetividad -marcado favoritismo, lesivo al Estado, hacia determinados proveedores—; y, (iii) si los precios ofertados —y aceptados— fueron sobrevalorados o los bienes o servicios ofrecidos y/o aceptados no se corresponden con las exigencias del servicio público o fundamento de la adquisición, es razonable inferir que la buena pro solo se</a:t>
            </a:r>
            <a:r>
              <a:rPr lang="es-PE" dirty="0">
                <a:solidFill>
                  <a:srgbClr val="000000"/>
                </a:solidFill>
                <a:latin typeface="Roboto"/>
              </a:rPr>
              <a:t> explica por una actuación delictiva de favorecimiento a terceros con perjuicio del Estado.</a:t>
            </a:r>
            <a:endParaRPr lang="es-PE" b="0" i="0" dirty="0">
              <a:solidFill>
                <a:srgbClr val="000000"/>
              </a:solidFill>
              <a:effectLst/>
              <a:latin typeface="Roboto"/>
            </a:endParaRPr>
          </a:p>
        </p:txBody>
      </p:sp>
    </p:spTree>
    <p:extLst>
      <p:ext uri="{BB962C8B-B14F-4D97-AF65-F5344CB8AC3E}">
        <p14:creationId xmlns:p14="http://schemas.microsoft.com/office/powerpoint/2010/main" val="3450298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39403" y="1558344"/>
            <a:ext cx="9311425" cy="378565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s-PE" sz="2400" b="1" dirty="0">
                <a:solidFill>
                  <a:srgbClr val="FF0000"/>
                </a:solidFill>
                <a:latin typeface="Roboto Slab"/>
              </a:rPr>
              <a:t>• La concertación en el delito de colusión </a:t>
            </a:r>
            <a:r>
              <a:rPr lang="es-PE" sz="2400" b="1" dirty="0">
                <a:solidFill>
                  <a:srgbClr val="0096ED"/>
                </a:solidFill>
                <a:latin typeface="Roboto Slab"/>
                <a:hlinkClick r:id="rId2"/>
              </a:rPr>
              <a:t>[R.N. 1126-2017, Áncash]</a:t>
            </a:r>
            <a:endParaRPr lang="es-PE" sz="2400" dirty="0">
              <a:solidFill>
                <a:srgbClr val="FF0000"/>
              </a:solidFill>
              <a:latin typeface="Roboto Slab"/>
            </a:endParaRPr>
          </a:p>
          <a:p>
            <a:pPr algn="just"/>
            <a:r>
              <a:rPr lang="es-PE" sz="2400" b="1" dirty="0">
                <a:solidFill>
                  <a:srgbClr val="FF0000"/>
                </a:solidFill>
                <a:latin typeface="Roboto"/>
              </a:rPr>
              <a:t>Sumilla.</a:t>
            </a:r>
            <a:r>
              <a:rPr lang="es-PE" sz="2400" dirty="0">
                <a:solidFill>
                  <a:srgbClr val="FF0000"/>
                </a:solidFill>
                <a:latin typeface="Roboto"/>
              </a:rPr>
              <a:t> </a:t>
            </a:r>
            <a:r>
              <a:rPr lang="es-PE" sz="2400" dirty="0">
                <a:solidFill>
                  <a:srgbClr val="000000"/>
                </a:solidFill>
                <a:latin typeface="Roboto"/>
              </a:rPr>
              <a:t>La concertación en el delito de colusión: [1] La ley vigente al tiempo de los hechos para la configuración del delito de colusión no establecía el detrimento patrimonial al Estado, pues la defraudación se configuraba cuando se inobservaban las normas de contratación. [2] La concertación consiste en ponerse de acuerdo subrepticiamente en lo que la ley no permite, en busca de beneficios propios, que no necesariamente debe causar perjuicio a la administración</a:t>
            </a:r>
            <a:endParaRPr lang="es-PE" sz="2400" b="0" i="0" dirty="0">
              <a:solidFill>
                <a:srgbClr val="000000"/>
              </a:solidFill>
              <a:effectLst/>
              <a:latin typeface="Roboto"/>
            </a:endParaRPr>
          </a:p>
        </p:txBody>
      </p:sp>
    </p:spTree>
    <p:extLst>
      <p:ext uri="{BB962C8B-B14F-4D97-AF65-F5344CB8AC3E}">
        <p14:creationId xmlns:p14="http://schemas.microsoft.com/office/powerpoint/2010/main" val="979694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8033" y="1661375"/>
            <a:ext cx="10985679" cy="455443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PE" sz="2000" b="1" dirty="0">
                <a:solidFill>
                  <a:srgbClr val="FF0000"/>
                </a:solidFill>
                <a:latin typeface="Roboto Slab"/>
              </a:rPr>
              <a:t>• [Colusión] Absolución del </a:t>
            </a:r>
            <a:r>
              <a:rPr lang="es-PE" sz="2000" b="1" dirty="0" err="1">
                <a:solidFill>
                  <a:srgbClr val="FF0000"/>
                </a:solidFill>
                <a:latin typeface="Roboto Slab"/>
              </a:rPr>
              <a:t>extraneus</a:t>
            </a:r>
            <a:r>
              <a:rPr lang="es-PE" sz="2000" b="1" dirty="0">
                <a:solidFill>
                  <a:srgbClr val="FF0000"/>
                </a:solidFill>
                <a:latin typeface="Roboto Slab"/>
              </a:rPr>
              <a:t> es prueba nueva para la absolución del funcionario condenado </a:t>
            </a:r>
            <a:r>
              <a:rPr lang="es-PE" sz="2000" b="1" dirty="0">
                <a:solidFill>
                  <a:srgbClr val="0096ED"/>
                </a:solidFill>
                <a:latin typeface="Roboto Slab"/>
                <a:hlinkClick r:id="rId2"/>
              </a:rPr>
              <a:t>[Rev. </a:t>
            </a:r>
            <a:r>
              <a:rPr lang="es-PE" sz="2000" b="1" dirty="0" err="1">
                <a:solidFill>
                  <a:srgbClr val="0096ED"/>
                </a:solidFill>
                <a:latin typeface="Roboto Slab"/>
                <a:hlinkClick r:id="rId2"/>
              </a:rPr>
              <a:t>Sent</a:t>
            </a:r>
            <a:r>
              <a:rPr lang="es-PE" sz="2000" b="1" dirty="0">
                <a:solidFill>
                  <a:srgbClr val="0096ED"/>
                </a:solidFill>
                <a:latin typeface="Roboto Slab"/>
                <a:hlinkClick r:id="rId2"/>
              </a:rPr>
              <a:t>. 164-2011, Ayacucho]</a:t>
            </a:r>
            <a:endParaRPr lang="es-PE" sz="2000" dirty="0">
              <a:solidFill>
                <a:srgbClr val="FF0000"/>
              </a:solidFill>
              <a:latin typeface="Roboto Slab"/>
            </a:endParaRPr>
          </a:p>
          <a:p>
            <a:pPr algn="just"/>
            <a:r>
              <a:rPr lang="es-PE" sz="2000" b="1" dirty="0">
                <a:solidFill>
                  <a:srgbClr val="FF0000"/>
                </a:solidFill>
                <a:latin typeface="Roboto"/>
              </a:rPr>
              <a:t>Fundamento destacado. Décimo primero:</a:t>
            </a:r>
            <a:r>
              <a:rPr lang="es-PE" sz="2000" dirty="0">
                <a:solidFill>
                  <a:srgbClr val="FF0000"/>
                </a:solidFill>
                <a:latin typeface="Roboto"/>
              </a:rPr>
              <a:t> </a:t>
            </a:r>
            <a:r>
              <a:rPr lang="es-PE" sz="2000" dirty="0">
                <a:solidFill>
                  <a:srgbClr val="000000"/>
                </a:solidFill>
                <a:latin typeface="Roboto"/>
              </a:rPr>
              <a:t>Que, en el presente caso, la actividad probatoria constitutiva del presente proceso determinó la absolución del particular supuestamente interesado en la celebración de un contrato con la municipalidad Provincial de Huamanga, por tanto no se configuró el ilícito penal materia de acusación; es decir, se desvirtuó la mencionada colusión o encuentro clandestino entre los funcionarios o servidores públicos con el particular para defraudar al Estado, esto es, no se demostró la existencia de uno de los elementos objetivos del tipo penal que describe el artículo trescientos ochenta y cuatro del Código Penal; que, en tal virtud, la nueva prueba aportada por los recurrentes -no conocidas al momento de la condena- que se traduce en la sentencia absolutoria del particular interesado incide en esencia en el juicio de su responsabilidad penal, por ende, resulta evidente la absolución de los sentenciados recurrentes, en tanto la nueva prueba que aportaron tiene entidad suficiente como para enervar el juicio condenatorio emitido en su contra.</a:t>
            </a:r>
            <a:endParaRPr lang="es-PE" sz="2000" b="0" i="0" dirty="0">
              <a:solidFill>
                <a:srgbClr val="000000"/>
              </a:solidFill>
              <a:effectLst/>
              <a:latin typeface="Roboto"/>
            </a:endParaRPr>
          </a:p>
        </p:txBody>
      </p:sp>
    </p:spTree>
    <p:extLst>
      <p:ext uri="{BB962C8B-B14F-4D97-AF65-F5344CB8AC3E}">
        <p14:creationId xmlns:p14="http://schemas.microsoft.com/office/powerpoint/2010/main" val="2913808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66052" y="1222663"/>
            <a:ext cx="7987747" cy="905185"/>
          </a:xfrm>
        </p:spPr>
        <p:txBody>
          <a:bodyPr>
            <a:normAutofit/>
          </a:bodyPr>
          <a:lstStyle/>
          <a:p>
            <a:r>
              <a:rPr lang="es-PE" dirty="0">
                <a:solidFill>
                  <a:srgbClr val="FF0000"/>
                </a:solidFill>
              </a:rPr>
              <a:t>Sobre la CONCERTACIÓN</a:t>
            </a:r>
          </a:p>
        </p:txBody>
      </p:sp>
      <p:sp>
        <p:nvSpPr>
          <p:cNvPr id="5" name="Elipse 4"/>
          <p:cNvSpPr/>
          <p:nvPr/>
        </p:nvSpPr>
        <p:spPr>
          <a:xfrm>
            <a:off x="3697432" y="4941159"/>
            <a:ext cx="4797136" cy="184561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PE" dirty="0"/>
              <a:t>la jurisprudencia peruana en pronunciamientos reiterados ha señalado la necesidad que el </a:t>
            </a:r>
            <a:r>
              <a:rPr lang="es-PE" b="1" dirty="0">
                <a:solidFill>
                  <a:srgbClr val="FF0000"/>
                </a:solidFill>
              </a:rPr>
              <a:t>acuerdo sea clandestino</a:t>
            </a:r>
          </a:p>
        </p:txBody>
      </p:sp>
      <p:sp>
        <p:nvSpPr>
          <p:cNvPr id="6" name="Elipse 5"/>
          <p:cNvSpPr/>
          <p:nvPr/>
        </p:nvSpPr>
        <p:spPr>
          <a:xfrm>
            <a:off x="3987260" y="3631919"/>
            <a:ext cx="4211781" cy="112221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PE"/>
              <a:t>Concertación</a:t>
            </a:r>
          </a:p>
        </p:txBody>
      </p:sp>
      <p:sp>
        <p:nvSpPr>
          <p:cNvPr id="7" name="Elipse 6"/>
          <p:cNvSpPr/>
          <p:nvPr/>
        </p:nvSpPr>
        <p:spPr>
          <a:xfrm>
            <a:off x="3876995" y="2221360"/>
            <a:ext cx="4211781" cy="13170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PE"/>
              <a:t>Es el elemento central del delito de colusión</a:t>
            </a:r>
          </a:p>
        </p:txBody>
      </p:sp>
      <p:sp>
        <p:nvSpPr>
          <p:cNvPr id="8" name="Elipse 7"/>
          <p:cNvSpPr/>
          <p:nvPr/>
        </p:nvSpPr>
        <p:spPr>
          <a:xfrm>
            <a:off x="124492" y="1905000"/>
            <a:ext cx="3432464" cy="39589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a:t>“No se configura el delito de colusión CUANDO NO SE ESTABLECE QUE HAYA CONCRETADO ACUERDO alguno de manera oculta con los terceros interesados” R.N.N° 1842 – 2010 – Corte Suprema</a:t>
            </a:r>
          </a:p>
        </p:txBody>
      </p:sp>
      <p:sp>
        <p:nvSpPr>
          <p:cNvPr id="9" name="Elipse 8"/>
          <p:cNvSpPr/>
          <p:nvPr/>
        </p:nvSpPr>
        <p:spPr>
          <a:xfrm>
            <a:off x="8698923" y="1905000"/>
            <a:ext cx="3082752" cy="373033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a:t>Es ponerse de acuerdo el funcionario con el interesado, la conjunción de voluntades con la finalidad de defraudar al ente público</a:t>
            </a:r>
          </a:p>
        </p:txBody>
      </p:sp>
    </p:spTree>
    <p:extLst>
      <p:ext uri="{BB962C8B-B14F-4D97-AF65-F5344CB8AC3E}">
        <p14:creationId xmlns:p14="http://schemas.microsoft.com/office/powerpoint/2010/main" val="992270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5217" y="1431234"/>
            <a:ext cx="8852453" cy="821635"/>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s-PE" b="1" dirty="0">
                <a:solidFill>
                  <a:schemeClr val="accent6">
                    <a:lumMod val="75000"/>
                  </a:schemeClr>
                </a:solidFill>
              </a:rPr>
              <a:t>¿Pero que se entiende por defraudar?</a:t>
            </a:r>
          </a:p>
        </p:txBody>
      </p:sp>
      <p:sp>
        <p:nvSpPr>
          <p:cNvPr id="3" name="Marcador de contenido 2"/>
          <p:cNvSpPr>
            <a:spLocks noGrp="1"/>
          </p:cNvSpPr>
          <p:nvPr>
            <p:ph idx="1"/>
          </p:nvPr>
        </p:nvSpPr>
        <p:spPr>
          <a:xfrm>
            <a:off x="411751" y="2642268"/>
            <a:ext cx="9550269" cy="4045137"/>
          </a:xfrm>
        </p:spPr>
        <p:style>
          <a:lnRef idx="1">
            <a:schemeClr val="accent6"/>
          </a:lnRef>
          <a:fillRef idx="2">
            <a:schemeClr val="accent6"/>
          </a:fillRef>
          <a:effectRef idx="1">
            <a:schemeClr val="accent6"/>
          </a:effectRef>
          <a:fontRef idx="minor">
            <a:schemeClr val="dk1"/>
          </a:fontRef>
        </p:style>
        <p:txBody>
          <a:bodyPr>
            <a:noAutofit/>
          </a:bodyPr>
          <a:lstStyle/>
          <a:p>
            <a:pPr algn="just"/>
            <a:r>
              <a:rPr lang="es-PE" sz="2800" dirty="0"/>
              <a:t>Como lo advierte ROJAS VARGAS, defraudar al Estado y a sus organismos y entidades es, </a:t>
            </a:r>
            <a:r>
              <a:rPr lang="es-PE" sz="2800" dirty="0">
                <a:solidFill>
                  <a:srgbClr val="FF0000"/>
                </a:solidFill>
              </a:rPr>
              <a:t>el resultado del quebrantamiento de los roles especiales asumidos por los sujetos vinculados, </a:t>
            </a:r>
            <a:r>
              <a:rPr lang="es-PE" sz="2800" dirty="0"/>
              <a:t>con la consiguiente violación de la confianza depositada por la sociedad y el Estado al producirse engaño al interés público. Debe entenderse para el delito de colusión, como una flagrante violación de los deberes inherentes al cargo o los encargos de la comisión especial confiada a los funcionarios y servidores públicos.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5397" y="3956473"/>
            <a:ext cx="1726603" cy="1295711"/>
          </a:xfrm>
          <a:prstGeom prst="rect">
            <a:avLst/>
          </a:prstGeom>
        </p:spPr>
      </p:pic>
    </p:spTree>
    <p:extLst>
      <p:ext uri="{BB962C8B-B14F-4D97-AF65-F5344CB8AC3E}">
        <p14:creationId xmlns:p14="http://schemas.microsoft.com/office/powerpoint/2010/main" val="557345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8226" y="1174173"/>
            <a:ext cx="9975573" cy="1259933"/>
          </a:xfrm>
        </p:spPr>
        <p:txBody>
          <a:bodyPr>
            <a:noAutofit/>
          </a:bodyPr>
          <a:lstStyle/>
          <a:p>
            <a:pPr algn="ctr"/>
            <a:r>
              <a:rPr lang="es-PE" sz="4000" b="1" dirty="0">
                <a:solidFill>
                  <a:schemeClr val="accent6">
                    <a:lumMod val="75000"/>
                  </a:schemeClr>
                </a:solidFill>
              </a:rPr>
              <a:t>El doble significado de la “defraudación al Estado”</a:t>
            </a:r>
          </a:p>
        </p:txBody>
      </p:sp>
      <p:sp>
        <p:nvSpPr>
          <p:cNvPr id="4" name="Flecha derecha 3"/>
          <p:cNvSpPr/>
          <p:nvPr/>
        </p:nvSpPr>
        <p:spPr>
          <a:xfrm>
            <a:off x="618186" y="2434107"/>
            <a:ext cx="4099287" cy="324971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a:t>DEFRAUDACION AL ESTADO: Como incumplimiento de deberes funcionales (colusión simple)</a:t>
            </a:r>
          </a:p>
        </p:txBody>
      </p:sp>
      <p:sp>
        <p:nvSpPr>
          <p:cNvPr id="5" name="Flecha derecha 4"/>
          <p:cNvSpPr/>
          <p:nvPr/>
        </p:nvSpPr>
        <p:spPr>
          <a:xfrm rot="10800000">
            <a:off x="6096000" y="2228046"/>
            <a:ext cx="4454624" cy="34557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6" name="Rectángulo 5"/>
          <p:cNvSpPr/>
          <p:nvPr/>
        </p:nvSpPr>
        <p:spPr>
          <a:xfrm>
            <a:off x="6877319" y="3245476"/>
            <a:ext cx="3617500" cy="1477328"/>
          </a:xfrm>
          <a:prstGeom prst="rect">
            <a:avLst/>
          </a:prstGeom>
        </p:spPr>
        <p:txBody>
          <a:bodyPr wrap="square">
            <a:spAutoFit/>
          </a:bodyPr>
          <a:lstStyle/>
          <a:p>
            <a:r>
              <a:rPr lang="es-PE" dirty="0"/>
              <a:t>DEFRAUDACIÓN PATRIMONIAL AL ESTADO: Como necesaria defraudación de contenido económico al Estado. (colusión agravada)</a:t>
            </a:r>
          </a:p>
        </p:txBody>
      </p:sp>
    </p:spTree>
    <p:extLst>
      <p:ext uri="{BB962C8B-B14F-4D97-AF65-F5344CB8AC3E}">
        <p14:creationId xmlns:p14="http://schemas.microsoft.com/office/powerpoint/2010/main" val="1133246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0800000" flipV="1">
            <a:off x="2163649" y="1416675"/>
            <a:ext cx="7340958" cy="1841679"/>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s-PE" b="1" dirty="0">
                <a:solidFill>
                  <a:srgbClr val="FF0000"/>
                </a:solidFill>
              </a:rPr>
              <a:t>¿Cuáles serían las consecuencia de la Absolución del </a:t>
            </a:r>
            <a:r>
              <a:rPr lang="es-PE" b="1" dirty="0" err="1">
                <a:solidFill>
                  <a:srgbClr val="FF0000"/>
                </a:solidFill>
              </a:rPr>
              <a:t>extraneus</a:t>
            </a:r>
            <a:r>
              <a:rPr lang="es-PE" b="1" dirty="0">
                <a:solidFill>
                  <a:srgbClr val="FF0000"/>
                </a:solidFill>
              </a:rPr>
              <a:t>?</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461" y="3709116"/>
            <a:ext cx="2440376" cy="1792526"/>
          </a:xfrm>
          <a:prstGeom prst="rect">
            <a:avLst/>
          </a:prstGeom>
        </p:spPr>
      </p:pic>
    </p:spTree>
    <p:extLst>
      <p:ext uri="{BB962C8B-B14F-4D97-AF65-F5344CB8AC3E}">
        <p14:creationId xmlns:p14="http://schemas.microsoft.com/office/powerpoint/2010/main" val="920502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557" y="1219200"/>
            <a:ext cx="11585572" cy="5995330"/>
          </a:xfrm>
        </p:spPr>
        <p:txBody>
          <a:bodyPr>
            <a:normAutofit/>
          </a:bodyPr>
          <a:lstStyle/>
          <a:p>
            <a:pPr algn="just"/>
            <a:r>
              <a:rPr lang="es-PE" sz="3200" dirty="0">
                <a:solidFill>
                  <a:schemeClr val="tx1"/>
                </a:solidFill>
              </a:rPr>
              <a:t>“Si se llegase a condenar por el delito de Colusión desleal a «funcionarios o servidores públicos» y en el juicio que se realiza para verificar la complicidad del «particular interesado» (donde es absuelto), se va desvirtuar el encuentro colusorio clandestino» (</a:t>
            </a:r>
            <a:r>
              <a:rPr lang="es-PE" sz="3200" dirty="0" err="1">
                <a:solidFill>
                  <a:schemeClr val="tx1"/>
                </a:solidFill>
              </a:rPr>
              <a:t>desvaloramiento</a:t>
            </a:r>
            <a:r>
              <a:rPr lang="es-PE" sz="3200" dirty="0">
                <a:solidFill>
                  <a:schemeClr val="tx1"/>
                </a:solidFill>
              </a:rPr>
              <a:t> del elemento objetivo del tipo)”. Ver: </a:t>
            </a:r>
            <a:r>
              <a:rPr lang="es-PE" sz="3200" b="1" dirty="0">
                <a:solidFill>
                  <a:schemeClr val="tx1"/>
                </a:solidFill>
              </a:rPr>
              <a:t>SALA PENAL PERMANENTE. REV. SENT N° 164-2011-NCPP – AYACUCHO . DE FECHA 25 DE SETIEMBRE DE 2013 (FJ. 8 Y 9</a:t>
            </a:r>
            <a:r>
              <a:rPr lang="es-PE" b="1" dirty="0">
                <a:solidFill>
                  <a:schemeClr val="tx1"/>
                </a:solidFill>
              </a:rPr>
              <a:t>)</a:t>
            </a:r>
          </a:p>
        </p:txBody>
      </p:sp>
    </p:spTree>
    <p:extLst>
      <p:ext uri="{BB962C8B-B14F-4D97-AF65-F5344CB8AC3E}">
        <p14:creationId xmlns:p14="http://schemas.microsoft.com/office/powerpoint/2010/main" val="224726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5530" y="2809461"/>
            <a:ext cx="4811473" cy="1077218"/>
          </a:xfrm>
          <a:prstGeom prst="rect">
            <a:avLst/>
          </a:prstGeom>
          <a:noFill/>
        </p:spPr>
        <p:txBody>
          <a:bodyPr wrap="square" lIns="91440" tIns="45720" rIns="91440" bIns="45720">
            <a:spAutoFit/>
          </a:bodyPr>
          <a:lstStyle/>
          <a:p>
            <a:pPr algn="ctr"/>
            <a:r>
              <a:rPr lang="es-ES" sz="3200" b="1" cap="none" spc="0" dirty="0">
                <a:ln w="12700">
                  <a:solidFill>
                    <a:schemeClr val="accent5"/>
                  </a:solidFill>
                  <a:prstDash val="solid"/>
                </a:ln>
                <a:solidFill>
                  <a:schemeClr val="bg2">
                    <a:lumMod val="10000"/>
                  </a:schemeClr>
                </a:solidFill>
                <a:effectLst/>
              </a:rPr>
              <a:t>TRATAMIENTO A LAS PERSONAS JURIDICAS</a:t>
            </a:r>
          </a:p>
        </p:txBody>
      </p:sp>
      <p:sp>
        <p:nvSpPr>
          <p:cNvPr id="3" name="Abrir llave 2"/>
          <p:cNvSpPr/>
          <p:nvPr/>
        </p:nvSpPr>
        <p:spPr>
          <a:xfrm>
            <a:off x="4829577" y="1584101"/>
            <a:ext cx="167426" cy="43926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4" name="CuadroTexto 3"/>
          <p:cNvSpPr txBox="1"/>
          <p:nvPr/>
        </p:nvSpPr>
        <p:spPr>
          <a:xfrm>
            <a:off x="5306095" y="1777285"/>
            <a:ext cx="5891991" cy="39703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PE" sz="3600" dirty="0"/>
              <a:t>NO ES RECONOCIDA EN EL DERECHO PENAL RESPONSABILIDAD PENAL DE LAS PERSONAS JURÍDICAS, PERO SI SE OBERVA LAS RESPONSABILIDADES ACCESORIAS</a:t>
            </a:r>
          </a:p>
        </p:txBody>
      </p:sp>
      <p:pic>
        <p:nvPicPr>
          <p:cNvPr id="5" name="Imagen 4">
            <a:extLst>
              <a:ext uri="{FF2B5EF4-FFF2-40B4-BE49-F238E27FC236}">
                <a16:creationId xmlns:a16="http://schemas.microsoft.com/office/drawing/2014/main" id="{4498EFD6-0B15-42D3-B3EB-6AEA6C2D3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783" y="4094536"/>
            <a:ext cx="1954881" cy="1531324"/>
          </a:xfrm>
          <a:prstGeom prst="rect">
            <a:avLst/>
          </a:prstGeom>
        </p:spPr>
      </p:pic>
    </p:spTree>
    <p:extLst>
      <p:ext uri="{BB962C8B-B14F-4D97-AF65-F5344CB8AC3E}">
        <p14:creationId xmlns:p14="http://schemas.microsoft.com/office/powerpoint/2010/main" val="3067109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4787" y="1744248"/>
            <a:ext cx="9787944" cy="2228045"/>
          </a:xfrm>
        </p:spPr>
        <p:style>
          <a:lnRef idx="3">
            <a:schemeClr val="lt1"/>
          </a:lnRef>
          <a:fillRef idx="1">
            <a:schemeClr val="accent2"/>
          </a:fillRef>
          <a:effectRef idx="1">
            <a:schemeClr val="accent2"/>
          </a:effectRef>
          <a:fontRef idx="minor">
            <a:schemeClr val="lt1"/>
          </a:fontRef>
        </p:style>
        <p:txBody>
          <a:bodyPr>
            <a:normAutofit/>
          </a:bodyPr>
          <a:lstStyle/>
          <a:p>
            <a:pPr algn="ctr"/>
            <a:r>
              <a:rPr lang="es-PE" sz="4400" b="1" dirty="0">
                <a:solidFill>
                  <a:srgbClr val="FF0000"/>
                </a:solidFill>
              </a:rPr>
              <a:t>NEGOCIACIÓN INCOMPATIBLE O APROVECHAMIENTO INDEBIDO  DEL CARGO </a:t>
            </a:r>
          </a:p>
        </p:txBody>
      </p:sp>
      <p:sp>
        <p:nvSpPr>
          <p:cNvPr id="4" name="CuadroTexto 3"/>
          <p:cNvSpPr txBox="1"/>
          <p:nvPr/>
        </p:nvSpPr>
        <p:spPr>
          <a:xfrm>
            <a:off x="4460383" y="4614556"/>
            <a:ext cx="3271233"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PE" sz="2800" dirty="0">
                <a:solidFill>
                  <a:srgbClr val="00B0F0"/>
                </a:solidFill>
              </a:rPr>
              <a:t>Art. 399 Código Penal</a:t>
            </a:r>
          </a:p>
        </p:txBody>
      </p:sp>
    </p:spTree>
    <p:extLst>
      <p:ext uri="{BB962C8B-B14F-4D97-AF65-F5344CB8AC3E}">
        <p14:creationId xmlns:p14="http://schemas.microsoft.com/office/powerpoint/2010/main" val="278571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58886" y="1258957"/>
            <a:ext cx="6718853" cy="821634"/>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s-PE" b="1" dirty="0">
                <a:solidFill>
                  <a:srgbClr val="FF0000"/>
                </a:solidFill>
              </a:rPr>
              <a:t>Negociación Incompatible </a:t>
            </a:r>
          </a:p>
        </p:txBody>
      </p:sp>
      <p:sp>
        <p:nvSpPr>
          <p:cNvPr id="4" name="Rectángulo 3"/>
          <p:cNvSpPr/>
          <p:nvPr/>
        </p:nvSpPr>
        <p:spPr>
          <a:xfrm>
            <a:off x="516834" y="2239617"/>
            <a:ext cx="10987777" cy="353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PE" sz="2800" dirty="0"/>
              <a:t>“</a:t>
            </a:r>
            <a:r>
              <a:rPr lang="es-PE" sz="2800" i="1" dirty="0">
                <a:latin typeface="Arial, sans-serif"/>
              </a:rPr>
              <a:t>El funcionario o servidor público que indebidamente en forma directa o indirecta o por acto simulado se interesa, en provecho propio o de tercero, por cualquier contrato u operación en que interviene por razón de su cargo, será reprimido con pena privativa de libertad no menor de cuatro ni mayor de seis años e inhabilitación conforme a los incisos 1 y 2 del artículo 36 del Código Penal y con ciento ochenta a trescientos sesenta y cinco días-multa.”</a:t>
            </a:r>
            <a:endParaRPr lang="es-PE" sz="28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909" y="5393635"/>
            <a:ext cx="2441626" cy="1307157"/>
          </a:xfrm>
          <a:prstGeom prst="rect">
            <a:avLst/>
          </a:prstGeom>
        </p:spPr>
      </p:pic>
    </p:spTree>
    <p:extLst>
      <p:ext uri="{BB962C8B-B14F-4D97-AF65-F5344CB8AC3E}">
        <p14:creationId xmlns:p14="http://schemas.microsoft.com/office/powerpoint/2010/main" val="4245504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187" y="2923504"/>
            <a:ext cx="2793596" cy="126213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PE" b="1" dirty="0">
                <a:solidFill>
                  <a:schemeClr val="tx1"/>
                </a:solidFill>
              </a:rPr>
              <a:t>INTERESAR </a:t>
            </a:r>
          </a:p>
        </p:txBody>
      </p:sp>
      <p:sp>
        <p:nvSpPr>
          <p:cNvPr id="3" name="Marcador de contenido 2"/>
          <p:cNvSpPr>
            <a:spLocks noGrp="1"/>
          </p:cNvSpPr>
          <p:nvPr>
            <p:ph idx="1"/>
          </p:nvPr>
        </p:nvSpPr>
        <p:spPr>
          <a:xfrm>
            <a:off x="4081670" y="1643271"/>
            <a:ext cx="7358722" cy="4398092"/>
          </a:xfrm>
        </p:spPr>
        <p:txBody>
          <a:bodyPr>
            <a:normAutofit lnSpcReduction="10000"/>
          </a:bodyPr>
          <a:lstStyle/>
          <a:p>
            <a:pPr algn="just"/>
            <a:r>
              <a:rPr lang="es-ES" b="1" dirty="0"/>
              <a:t>El verbo rector del tipo penal es el término interesar que significa atañer, concernir, incumbir, comprometer o importar algo </a:t>
            </a:r>
            <a:r>
              <a:rPr lang="es-ES" dirty="0"/>
              <a:t>y, por ello, se destina nuestra voluntad a conseguirlo y obtenerlo. En la conducta de Negociación Incompatible, el agente de manera especial y particular se compromete, le importa, se inclina sospechosamente o se interesa en un contrato u operación que realiza el estado con terceros con la finalidad de obtener un provecho económico indebido a su favor o a favor de terceros</a:t>
            </a:r>
          </a:p>
          <a:p>
            <a:pPr algn="just"/>
            <a:endParaRPr lang="es-PE" dirty="0"/>
          </a:p>
        </p:txBody>
      </p:sp>
      <p:sp>
        <p:nvSpPr>
          <p:cNvPr id="5" name="Abrir llave 4">
            <a:extLst>
              <a:ext uri="{FF2B5EF4-FFF2-40B4-BE49-F238E27FC236}">
                <a16:creationId xmlns:a16="http://schemas.microsoft.com/office/drawing/2014/main" id="{495EBAB2-944D-459B-B2FE-E40A0E64D811}"/>
              </a:ext>
            </a:extLst>
          </p:cNvPr>
          <p:cNvSpPr/>
          <p:nvPr/>
        </p:nvSpPr>
        <p:spPr>
          <a:xfrm>
            <a:off x="3664890" y="1550504"/>
            <a:ext cx="45719" cy="43732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pic>
        <p:nvPicPr>
          <p:cNvPr id="6" name="Imagen 5">
            <a:extLst>
              <a:ext uri="{FF2B5EF4-FFF2-40B4-BE49-F238E27FC236}">
                <a16:creationId xmlns:a16="http://schemas.microsoft.com/office/drawing/2014/main" id="{AE4B90EF-F1D4-43BC-8B96-15F79C55D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72" y="4452730"/>
            <a:ext cx="2441626" cy="1307157"/>
          </a:xfrm>
          <a:prstGeom prst="rect">
            <a:avLst/>
          </a:prstGeom>
        </p:spPr>
      </p:pic>
    </p:spTree>
    <p:extLst>
      <p:ext uri="{BB962C8B-B14F-4D97-AF65-F5344CB8AC3E}">
        <p14:creationId xmlns:p14="http://schemas.microsoft.com/office/powerpoint/2010/main" val="1718600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37138" y="2112135"/>
            <a:ext cx="6606862" cy="2308324"/>
          </a:xfrm>
          <a:prstGeom prst="rect">
            <a:avLst/>
          </a:prstGeom>
        </p:spPr>
        <p:txBody>
          <a:bodyPr wrap="square">
            <a:spAutoFit/>
          </a:bodyPr>
          <a:lstStyle/>
          <a:p>
            <a:pPr algn="ctr"/>
            <a:r>
              <a:rPr lang="es-PE" sz="3600" b="1" dirty="0">
                <a:solidFill>
                  <a:schemeClr val="accent6">
                    <a:lumMod val="75000"/>
                  </a:schemeClr>
                </a:solidFill>
                <a:latin typeface="Roboto Slab"/>
              </a:rPr>
              <a:t>El «interés» en el delito de negociación incompatible [R.N. 2641-2011, Lambayeque]</a:t>
            </a:r>
            <a:endParaRPr lang="es-PE" sz="3600" b="1" i="0" dirty="0">
              <a:solidFill>
                <a:schemeClr val="accent6">
                  <a:lumMod val="75000"/>
                </a:schemeClr>
              </a:solidFill>
              <a:effectLst/>
              <a:latin typeface="Roboto Slab"/>
            </a:endParaRPr>
          </a:p>
        </p:txBody>
      </p:sp>
      <p:sp>
        <p:nvSpPr>
          <p:cNvPr id="3" name="Elipse 2"/>
          <p:cNvSpPr/>
          <p:nvPr/>
        </p:nvSpPr>
        <p:spPr>
          <a:xfrm>
            <a:off x="3882233" y="4638260"/>
            <a:ext cx="3916671" cy="1495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000" b="1" dirty="0">
                <a:solidFill>
                  <a:schemeClr val="tx1"/>
                </a:solidFill>
              </a:rPr>
              <a:t>INTERES</a:t>
            </a:r>
          </a:p>
        </p:txBody>
      </p:sp>
    </p:spTree>
    <p:extLst>
      <p:ext uri="{BB962C8B-B14F-4D97-AF65-F5344CB8AC3E}">
        <p14:creationId xmlns:p14="http://schemas.microsoft.com/office/powerpoint/2010/main" val="2843127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765" y="1232452"/>
            <a:ext cx="11900451" cy="569386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s-PE" sz="2800" dirty="0">
                <a:solidFill>
                  <a:srgbClr val="000000"/>
                </a:solidFill>
                <a:latin typeface="Roboto"/>
              </a:rPr>
              <a:t>Ahora bien, las modalidades de comisión de este ilícito pueden ser: </a:t>
            </a:r>
            <a:r>
              <a:rPr lang="es-PE" sz="2800" b="1" dirty="0">
                <a:solidFill>
                  <a:srgbClr val="000000"/>
                </a:solidFill>
                <a:latin typeface="Roboto"/>
              </a:rPr>
              <a:t>i)</a:t>
            </a:r>
            <a:r>
              <a:rPr lang="es-PE" sz="2800" dirty="0">
                <a:solidFill>
                  <a:srgbClr val="000000"/>
                </a:solidFill>
                <a:latin typeface="Roboto"/>
              </a:rPr>
              <a:t> </a:t>
            </a:r>
            <a:r>
              <a:rPr lang="es-PE" sz="2800" b="1" dirty="0">
                <a:solidFill>
                  <a:srgbClr val="000000"/>
                </a:solidFill>
                <a:latin typeface="Roboto"/>
              </a:rPr>
              <a:t>Directamente</a:t>
            </a:r>
            <a:r>
              <a:rPr lang="es-PE" sz="2800" dirty="0">
                <a:solidFill>
                  <a:srgbClr val="000000"/>
                </a:solidFill>
                <a:latin typeface="Roboto"/>
              </a:rPr>
              <a:t>, cuando el sujeto activo personalmente pone de manifiesto sus pretensiones particulares indebidas al participar como funcionario en un contrato u otra operación estatal; </a:t>
            </a:r>
            <a:r>
              <a:rPr lang="es-PE" sz="2800" b="1" dirty="0">
                <a:solidFill>
                  <a:srgbClr val="000000"/>
                </a:solidFill>
                <a:latin typeface="Roboto"/>
              </a:rPr>
              <a:t>ii) Indirectamente</a:t>
            </a:r>
            <a:r>
              <a:rPr lang="es-PE" sz="2800" dirty="0">
                <a:solidFill>
                  <a:srgbClr val="000000"/>
                </a:solidFill>
                <a:latin typeface="Roboto"/>
              </a:rPr>
              <a:t>, cuando el agente se interesa en el contrato u operación a través de otras personas que pueden ser particulares u otros funcionarios o servidores públicos; y, </a:t>
            </a:r>
            <a:r>
              <a:rPr lang="es-PE" sz="2800" b="1" dirty="0">
                <a:solidFill>
                  <a:srgbClr val="000000"/>
                </a:solidFill>
                <a:latin typeface="Roboto"/>
              </a:rPr>
              <a:t>iii) Por acto simulado</a:t>
            </a:r>
            <a:r>
              <a:rPr lang="es-PE" sz="2800" dirty="0">
                <a:solidFill>
                  <a:srgbClr val="000000"/>
                </a:solidFill>
                <a:latin typeface="Roboto"/>
              </a:rPr>
              <a:t>, en este supuesto los contratos u operaciones se realizan con empresas que simulan tener una titularidad o representatividad distintas cuando realmente son de propiedad del agente o están vinculadas a éste; es decir, se aparenta un accionar en concordancia con los intereses de la administración pública cuando en realidad se están haciendo prevalecer de manera oculta intereses privados o particulares.</a:t>
            </a:r>
            <a:endParaRPr lang="es-PE" sz="2800" dirty="0"/>
          </a:p>
        </p:txBody>
      </p:sp>
    </p:spTree>
    <p:extLst>
      <p:ext uri="{BB962C8B-B14F-4D97-AF65-F5344CB8AC3E}">
        <p14:creationId xmlns:p14="http://schemas.microsoft.com/office/powerpoint/2010/main" val="436376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0800000" flipV="1">
            <a:off x="291548" y="2650435"/>
            <a:ext cx="2809461" cy="2186608"/>
          </a:xfrm>
        </p:spPr>
        <p:style>
          <a:lnRef idx="3">
            <a:schemeClr val="lt1"/>
          </a:lnRef>
          <a:fillRef idx="1">
            <a:schemeClr val="accent2"/>
          </a:fillRef>
          <a:effectRef idx="1">
            <a:schemeClr val="accent2"/>
          </a:effectRef>
          <a:fontRef idx="minor">
            <a:schemeClr val="lt1"/>
          </a:fontRef>
        </p:style>
        <p:txBody>
          <a:bodyPr>
            <a:normAutofit/>
          </a:bodyPr>
          <a:lstStyle/>
          <a:p>
            <a:pPr algn="ctr"/>
            <a:r>
              <a:rPr lang="es-PE" sz="2800" b="1" dirty="0">
                <a:solidFill>
                  <a:srgbClr val="FF0000"/>
                </a:solidFill>
              </a:rPr>
              <a:t>INTERESARSE DE MANERA DIRECTA</a:t>
            </a:r>
          </a:p>
        </p:txBody>
      </p:sp>
      <p:sp>
        <p:nvSpPr>
          <p:cNvPr id="4" name="Rectángulo 3"/>
          <p:cNvSpPr/>
          <p:nvPr/>
        </p:nvSpPr>
        <p:spPr>
          <a:xfrm>
            <a:off x="3856382" y="1429554"/>
            <a:ext cx="7619337"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PE" sz="3200" dirty="0">
                <a:latin typeface="Calibri, sans-serif"/>
              </a:rPr>
              <a:t>Este elemento de tipicidad objetiva significa que el agente en forma personal y directa se interesa o compromete con el contrato u operación y realiza todo los actos administrativos necesarios para conseguir resultados que busca, esto es, el beneficio indebido en su favor o de tercero que lógicamente tiene </a:t>
            </a:r>
            <a:r>
              <a:rPr lang="es-PE" sz="3200" b="1" dirty="0">
                <a:solidFill>
                  <a:schemeClr val="tx1"/>
                </a:solidFill>
                <a:latin typeface="Calibri, sans-serif"/>
              </a:rPr>
              <a:t>vínculos amicales, familiares o económicos</a:t>
            </a:r>
            <a:r>
              <a:rPr lang="es-PE" sz="3200" dirty="0">
                <a:solidFill>
                  <a:srgbClr val="00B0F0"/>
                </a:solidFill>
                <a:latin typeface="Calibri, sans-serif"/>
              </a:rPr>
              <a:t> </a:t>
            </a:r>
            <a:r>
              <a:rPr lang="es-PE" sz="3200" dirty="0">
                <a:latin typeface="Calibri, sans-serif"/>
              </a:rPr>
              <a:t>con aquél. </a:t>
            </a:r>
            <a:endParaRPr lang="es-PE" sz="3200" dirty="0">
              <a:effectLst/>
            </a:endParaRPr>
          </a:p>
        </p:txBody>
      </p:sp>
      <p:sp>
        <p:nvSpPr>
          <p:cNvPr id="3" name="Abrir llave 2">
            <a:extLst>
              <a:ext uri="{FF2B5EF4-FFF2-40B4-BE49-F238E27FC236}">
                <a16:creationId xmlns:a16="http://schemas.microsoft.com/office/drawing/2014/main" id="{4DA552E3-3823-4BE8-868E-97D345905128}"/>
              </a:ext>
            </a:extLst>
          </p:cNvPr>
          <p:cNvSpPr/>
          <p:nvPr/>
        </p:nvSpPr>
        <p:spPr>
          <a:xfrm>
            <a:off x="3101008" y="1429554"/>
            <a:ext cx="622853" cy="47062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1165537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6835" y="2358886"/>
            <a:ext cx="3273287" cy="2305879"/>
          </a:xfrm>
        </p:spPr>
        <p:style>
          <a:lnRef idx="3">
            <a:schemeClr val="lt1"/>
          </a:lnRef>
          <a:fillRef idx="1">
            <a:schemeClr val="accent4"/>
          </a:fillRef>
          <a:effectRef idx="1">
            <a:schemeClr val="accent4"/>
          </a:effectRef>
          <a:fontRef idx="minor">
            <a:schemeClr val="lt1"/>
          </a:fontRef>
        </p:style>
        <p:txBody>
          <a:bodyPr>
            <a:normAutofit/>
          </a:bodyPr>
          <a:lstStyle/>
          <a:p>
            <a:pPr algn="ctr"/>
            <a:r>
              <a:rPr lang="es-PE" b="1" dirty="0">
                <a:solidFill>
                  <a:schemeClr val="tx1"/>
                </a:solidFill>
              </a:rPr>
              <a:t>INTERESARSE DE MANERA INDIRECTA</a:t>
            </a:r>
          </a:p>
        </p:txBody>
      </p:sp>
      <p:sp>
        <p:nvSpPr>
          <p:cNvPr id="4" name="Rectángulo 3"/>
          <p:cNvSpPr/>
          <p:nvPr/>
        </p:nvSpPr>
        <p:spPr>
          <a:xfrm>
            <a:off x="4572000" y="1550504"/>
            <a:ext cx="6903720" cy="48320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PE" sz="2800" dirty="0">
                <a:latin typeface="Calibri, sans-serif"/>
              </a:rPr>
              <a:t>En esta modalidad, el agente no actúa directamente en la celebración de un contrato u operación, sino que se vale o hace uso de intermediarios que pueden ser particulares u otros funcionarios o servidores públicos para lograr su finalidad de conseguir una ventaja indebida a su favor a de un tercero.</a:t>
            </a:r>
          </a:p>
          <a:p>
            <a:pPr algn="just"/>
            <a:r>
              <a:rPr lang="es-PE" sz="2800" dirty="0">
                <a:latin typeface="Calibri, sans-serif"/>
              </a:rPr>
              <a:t>Los intermediarios actúan como cooperadores o cómplices necesarios y según el caso, constituir instrumentos que utiliza el autor mediato.</a:t>
            </a:r>
          </a:p>
        </p:txBody>
      </p:sp>
      <p:sp>
        <p:nvSpPr>
          <p:cNvPr id="3" name="Abrir llave 2">
            <a:extLst>
              <a:ext uri="{FF2B5EF4-FFF2-40B4-BE49-F238E27FC236}">
                <a16:creationId xmlns:a16="http://schemas.microsoft.com/office/drawing/2014/main" id="{C313BE8C-4E3B-4BBE-82F2-FEA67F22DC1F}"/>
              </a:ext>
            </a:extLst>
          </p:cNvPr>
          <p:cNvSpPr/>
          <p:nvPr/>
        </p:nvSpPr>
        <p:spPr>
          <a:xfrm>
            <a:off x="4293704" y="1431235"/>
            <a:ext cx="66261" cy="47442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791306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809" y="2968487"/>
            <a:ext cx="3246782" cy="1974573"/>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s-PE" sz="3200" b="1" dirty="0">
                <a:solidFill>
                  <a:schemeClr val="tx1"/>
                </a:solidFill>
              </a:rPr>
              <a:t>INTERESARSE POR ACTO SIMULADO </a:t>
            </a:r>
          </a:p>
        </p:txBody>
      </p:sp>
      <p:sp>
        <p:nvSpPr>
          <p:cNvPr id="4" name="Rectángulo 3"/>
          <p:cNvSpPr/>
          <p:nvPr/>
        </p:nvSpPr>
        <p:spPr>
          <a:xfrm>
            <a:off x="4306957" y="1484243"/>
            <a:ext cx="7168763" cy="48320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PE" sz="2800" dirty="0">
                <a:latin typeface="Calibri, sans-serif"/>
              </a:rPr>
              <a:t>Interesarse por acto simulado significa que el sujeto activo actúa en la celebración de contratos u operaciones, aparentando que actúa defendiendo los intereses de la Administración Pública cuando en realidad son particulares o personales. Por esta modalidad el agente negocia los contratos con las empresas que simulan tener titularidad o representatividad distinta, cuando en realidad son de propiedad del funcionario  o servidor público. </a:t>
            </a:r>
          </a:p>
        </p:txBody>
      </p:sp>
      <p:sp>
        <p:nvSpPr>
          <p:cNvPr id="3" name="Abrir llave 2">
            <a:extLst>
              <a:ext uri="{FF2B5EF4-FFF2-40B4-BE49-F238E27FC236}">
                <a16:creationId xmlns:a16="http://schemas.microsoft.com/office/drawing/2014/main" id="{FEDB2DB3-6D70-45CC-A38F-B28BA0B362C7}"/>
              </a:ext>
            </a:extLst>
          </p:cNvPr>
          <p:cNvSpPr/>
          <p:nvPr/>
        </p:nvSpPr>
        <p:spPr>
          <a:xfrm>
            <a:off x="3922643" y="1470991"/>
            <a:ext cx="145774" cy="48370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1327455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8957" y="2173357"/>
            <a:ext cx="9147173"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sz="4000" b="1" dirty="0">
                <a:solidFill>
                  <a:srgbClr val="002060"/>
                </a:solidFill>
                <a:latin typeface="Roboto Slab"/>
              </a:rPr>
              <a:t>Negociación incompatible: </a:t>
            </a:r>
          </a:p>
          <a:p>
            <a:pPr algn="ctr"/>
            <a:r>
              <a:rPr lang="es-PE" sz="4000" b="1" dirty="0">
                <a:solidFill>
                  <a:srgbClr val="002060"/>
                </a:solidFill>
                <a:latin typeface="Roboto Slab"/>
              </a:rPr>
              <a:t>¿en qué consiste el interés indebido? [Casación 18-2017, Junín]</a:t>
            </a:r>
            <a:endParaRPr lang="es-PE" sz="4000" b="1" i="0" dirty="0">
              <a:solidFill>
                <a:srgbClr val="002060"/>
              </a:solidFill>
              <a:effectLst/>
              <a:latin typeface="Roboto Slab"/>
            </a:endParaRPr>
          </a:p>
        </p:txBody>
      </p:sp>
    </p:spTree>
    <p:extLst>
      <p:ext uri="{BB962C8B-B14F-4D97-AF65-F5344CB8AC3E}">
        <p14:creationId xmlns:p14="http://schemas.microsoft.com/office/powerpoint/2010/main" val="920506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766" y="1285461"/>
            <a:ext cx="11767930"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PE" sz="2800" dirty="0">
                <a:solidFill>
                  <a:srgbClr val="002060"/>
                </a:solidFill>
                <a:latin typeface="Roboto Slab"/>
              </a:rPr>
              <a:t>El término interés indebido, se debe entender como todo acto dirigido a anteponer el interés propio o de un tercero a los que se patrocina en nombre del Estado en un contrato o negocio, promoviendo así un beneficio irregular para sí mismo o para un tercero. En consecuencia, cuando un funcionario o servidor público, por razón de su cargo, participa en una contratación o negocio a nombre del Estado, tiene la obligación de desempeñarse en dicho procedimiento en forma diligente e imparcial. Si lo que busca el agente activo con su intervención irregular es beneficiarse a sí mismo o a un tercero, defrauda la confianza que se le ha conferido; tal actitud y conducta merece ser sancionado penalmente al incurrir en el delito de negociación incompatible.</a:t>
            </a:r>
            <a:endParaRPr lang="es-PE" sz="2800" b="0" i="0" dirty="0">
              <a:solidFill>
                <a:srgbClr val="002060"/>
              </a:solidFill>
              <a:effectLst/>
              <a:latin typeface="Roboto Slab"/>
            </a:endParaRPr>
          </a:p>
        </p:txBody>
      </p:sp>
    </p:spTree>
    <p:extLst>
      <p:ext uri="{BB962C8B-B14F-4D97-AF65-F5344CB8AC3E}">
        <p14:creationId xmlns:p14="http://schemas.microsoft.com/office/powerpoint/2010/main" val="247904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31620" y="2678966"/>
            <a:ext cx="8380730" cy="1674817"/>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2700" rIns="0" bIns="0" rtlCol="0" anchor="ctr">
            <a:spAutoFit/>
          </a:bodyPr>
          <a:lstStyle/>
          <a:p>
            <a:pPr marL="62865" marR="58419" algn="ctr">
              <a:lnSpc>
                <a:spcPct val="100000"/>
              </a:lnSpc>
              <a:spcBef>
                <a:spcPts val="100"/>
              </a:spcBef>
            </a:pPr>
            <a:r>
              <a:rPr sz="3600" spc="-5" dirty="0">
                <a:solidFill>
                  <a:srgbClr val="C0504D"/>
                </a:solidFill>
                <a:latin typeface="Arial"/>
                <a:cs typeface="Arial"/>
              </a:rPr>
              <a:t>RES</a:t>
            </a:r>
            <a:r>
              <a:rPr sz="3600" dirty="0">
                <a:solidFill>
                  <a:srgbClr val="C0504D"/>
                </a:solidFill>
                <a:latin typeface="Arial"/>
                <a:cs typeface="Arial"/>
              </a:rPr>
              <a:t>P</a:t>
            </a:r>
            <a:r>
              <a:rPr sz="3600" spc="-5" dirty="0">
                <a:solidFill>
                  <a:srgbClr val="C0504D"/>
                </a:solidFill>
                <a:latin typeface="Arial"/>
                <a:cs typeface="Arial"/>
              </a:rPr>
              <a:t>ONS</a:t>
            </a:r>
            <a:r>
              <a:rPr sz="3600" spc="5" dirty="0">
                <a:solidFill>
                  <a:srgbClr val="C0504D"/>
                </a:solidFill>
                <a:latin typeface="Arial"/>
                <a:cs typeface="Arial"/>
              </a:rPr>
              <a:t>A</a:t>
            </a:r>
            <a:r>
              <a:rPr sz="3600" spc="-5" dirty="0">
                <a:solidFill>
                  <a:srgbClr val="C0504D"/>
                </a:solidFill>
                <a:latin typeface="Arial"/>
                <a:cs typeface="Arial"/>
              </a:rPr>
              <a:t>BILIDAD  DE </a:t>
            </a:r>
            <a:r>
              <a:rPr sz="3600" dirty="0">
                <a:solidFill>
                  <a:srgbClr val="C0504D"/>
                </a:solidFill>
                <a:latin typeface="Arial"/>
                <a:cs typeface="Arial"/>
              </a:rPr>
              <a:t>LAS PERSONAS </a:t>
            </a:r>
            <a:r>
              <a:rPr sz="3600" spc="-990" dirty="0">
                <a:solidFill>
                  <a:srgbClr val="C0504D"/>
                </a:solidFill>
                <a:latin typeface="Arial"/>
                <a:cs typeface="Arial"/>
              </a:rPr>
              <a:t> </a:t>
            </a:r>
            <a:r>
              <a:rPr sz="3600" dirty="0">
                <a:solidFill>
                  <a:srgbClr val="C0504D"/>
                </a:solidFill>
                <a:latin typeface="Arial"/>
                <a:cs typeface="Arial"/>
              </a:rPr>
              <a:t>JURÍDICAS:</a:t>
            </a:r>
            <a:endParaRPr sz="3600" dirty="0">
              <a:latin typeface="Arial"/>
              <a:cs typeface="Arial"/>
            </a:endParaRPr>
          </a:p>
          <a:p>
            <a:pPr marL="12700" marR="5080" indent="-5715" algn="ctr">
              <a:lnSpc>
                <a:spcPct val="100000"/>
              </a:lnSpc>
            </a:pPr>
            <a:r>
              <a:rPr sz="3600" dirty="0">
                <a:solidFill>
                  <a:srgbClr val="C0504D"/>
                </a:solidFill>
                <a:latin typeface="Arial"/>
                <a:cs typeface="Arial"/>
              </a:rPr>
              <a:t>Problemática </a:t>
            </a:r>
            <a:r>
              <a:rPr sz="3600" spc="-5" dirty="0">
                <a:solidFill>
                  <a:srgbClr val="C0504D"/>
                </a:solidFill>
                <a:latin typeface="Arial"/>
                <a:cs typeface="Arial"/>
              </a:rPr>
              <a:t>y </a:t>
            </a:r>
            <a:r>
              <a:rPr sz="3600" dirty="0">
                <a:solidFill>
                  <a:srgbClr val="C0504D"/>
                </a:solidFill>
                <a:latin typeface="Arial"/>
                <a:cs typeface="Arial"/>
              </a:rPr>
              <a:t> propuesta</a:t>
            </a:r>
            <a:r>
              <a:rPr sz="3600" spc="-85" dirty="0">
                <a:solidFill>
                  <a:srgbClr val="C0504D"/>
                </a:solidFill>
                <a:latin typeface="Arial"/>
                <a:cs typeface="Arial"/>
              </a:rPr>
              <a:t> </a:t>
            </a:r>
            <a:r>
              <a:rPr sz="3600" dirty="0">
                <a:solidFill>
                  <a:srgbClr val="C0504D"/>
                </a:solidFill>
                <a:latin typeface="Arial"/>
                <a:cs typeface="Arial"/>
              </a:rPr>
              <a:t>normativa</a:t>
            </a:r>
            <a:endParaRPr sz="3600" dirty="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32586" y="2009104"/>
            <a:ext cx="8873543" cy="2308324"/>
          </a:xfrm>
          <a:prstGeom prst="rect">
            <a:avLst/>
          </a:prstGeom>
        </p:spPr>
        <p:txBody>
          <a:bodyPr wrap="square">
            <a:spAutoFit/>
          </a:bodyPr>
          <a:lstStyle/>
          <a:p>
            <a:pPr algn="ctr"/>
            <a:r>
              <a:rPr lang="es-PE" sz="3600" b="1" dirty="0">
                <a:solidFill>
                  <a:srgbClr val="002060"/>
                </a:solidFill>
                <a:latin typeface="Roboto Slab"/>
              </a:rPr>
              <a:t>¿Cómo se configura el delito de negociación incompatible o aprovechamiento indebido del cargo? [R.N. 351-2015, Santa]</a:t>
            </a:r>
            <a:endParaRPr lang="es-PE" sz="3600" b="1" i="0" dirty="0">
              <a:solidFill>
                <a:srgbClr val="002060"/>
              </a:solidFill>
              <a:effectLst/>
              <a:latin typeface="Roboto Slab"/>
            </a:endParaRPr>
          </a:p>
        </p:txBody>
      </p:sp>
      <p:pic>
        <p:nvPicPr>
          <p:cNvPr id="3" name="Imagen 2">
            <a:extLst>
              <a:ext uri="{FF2B5EF4-FFF2-40B4-BE49-F238E27FC236}">
                <a16:creationId xmlns:a16="http://schemas.microsoft.com/office/drawing/2014/main" id="{686C8B6B-D639-448A-B1AA-8EDBDCFF8C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4621" y="4525277"/>
            <a:ext cx="2409472" cy="1689992"/>
          </a:xfrm>
          <a:prstGeom prst="rect">
            <a:avLst/>
          </a:prstGeom>
        </p:spPr>
      </p:pic>
    </p:spTree>
    <p:extLst>
      <p:ext uri="{BB962C8B-B14F-4D97-AF65-F5344CB8AC3E}">
        <p14:creationId xmlns:p14="http://schemas.microsoft.com/office/powerpoint/2010/main" val="30276787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85611" y="1648496"/>
            <a:ext cx="10650828"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PE" sz="3200" b="1" dirty="0">
                <a:solidFill>
                  <a:schemeClr val="tx1"/>
                </a:solidFill>
                <a:latin typeface="Roboto Slab"/>
              </a:rPr>
              <a:t>Comportamiento en el delito de negociación incompatible o aprovechamiento indebido del cargo.</a:t>
            </a:r>
            <a:r>
              <a:rPr lang="es-PE" sz="3200" dirty="0">
                <a:solidFill>
                  <a:schemeClr val="tx1"/>
                </a:solidFill>
                <a:latin typeface="Roboto Slab"/>
              </a:rPr>
              <a:t> </a:t>
            </a:r>
          </a:p>
          <a:p>
            <a:pPr algn="just"/>
            <a:endParaRPr lang="es-PE" sz="3200" dirty="0">
              <a:solidFill>
                <a:schemeClr val="tx1"/>
              </a:solidFill>
              <a:latin typeface="Roboto Slab"/>
            </a:endParaRPr>
          </a:p>
          <a:p>
            <a:pPr algn="just"/>
            <a:r>
              <a:rPr lang="es-PE" sz="3200" dirty="0">
                <a:latin typeface="Roboto Slab"/>
              </a:rPr>
              <a:t>En este delito se configura un desdoblamiento en el actuar del agente dentro del contexto del contrato u operación en el que interviene; actúa como funcionario representante de la administración pública y, a la vez, representa intereses particulares, con lo cual pretende obtener un provecho personal o favor de un tercero</a:t>
            </a:r>
            <a:r>
              <a:rPr lang="es-PE" sz="3200" dirty="0">
                <a:solidFill>
                  <a:srgbClr val="808080"/>
                </a:solidFill>
                <a:latin typeface="Roboto Slab"/>
              </a:rPr>
              <a:t>.</a:t>
            </a:r>
            <a:endParaRPr lang="es-PE" sz="3200" b="0" i="0" dirty="0">
              <a:solidFill>
                <a:srgbClr val="FF0000"/>
              </a:solidFill>
              <a:effectLst/>
              <a:latin typeface="Roboto Slab"/>
            </a:endParaRPr>
          </a:p>
        </p:txBody>
      </p:sp>
    </p:spTree>
    <p:extLst>
      <p:ext uri="{BB962C8B-B14F-4D97-AF65-F5344CB8AC3E}">
        <p14:creationId xmlns:p14="http://schemas.microsoft.com/office/powerpoint/2010/main" val="2167802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4574" y="1987827"/>
            <a:ext cx="8070947" cy="3785652"/>
          </a:xfrm>
          <a:prstGeom prst="rect">
            <a:avLst/>
          </a:prstGeom>
        </p:spPr>
        <p:txBody>
          <a:bodyPr wrap="square">
            <a:spAutoFit/>
          </a:bodyPr>
          <a:lstStyle/>
          <a:p>
            <a:pPr algn="ctr"/>
            <a:r>
              <a:rPr lang="es-PE" sz="4000" b="1" dirty="0">
                <a:latin typeface="Roboto Slab"/>
              </a:rPr>
              <a:t>Delito de negociación incompatible es de peligro concreto y exige la creación de un riesgo (resultado) que debe probarse [Casación 231-2017, Puno]</a:t>
            </a:r>
            <a:endParaRPr lang="es-PE" sz="4000" b="1" i="0" dirty="0">
              <a:effectLst/>
              <a:latin typeface="Roboto Slab"/>
            </a:endParaRPr>
          </a:p>
        </p:txBody>
      </p:sp>
    </p:spTree>
    <p:extLst>
      <p:ext uri="{BB962C8B-B14F-4D97-AF65-F5344CB8AC3E}">
        <p14:creationId xmlns:p14="http://schemas.microsoft.com/office/powerpoint/2010/main" val="343218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6188" y="1590261"/>
            <a:ext cx="10413689"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PE" sz="3200" dirty="0">
                <a:solidFill>
                  <a:srgbClr val="000000"/>
                </a:solidFill>
                <a:latin typeface="Roboto"/>
              </a:rPr>
              <a:t>Esta sentencia </a:t>
            </a:r>
            <a:r>
              <a:rPr lang="es-PE" sz="3200" dirty="0" err="1">
                <a:solidFill>
                  <a:srgbClr val="000000"/>
                </a:solidFill>
                <a:latin typeface="Roboto"/>
              </a:rPr>
              <a:t>casatoria</a:t>
            </a:r>
            <a:r>
              <a:rPr lang="es-PE" sz="3200" dirty="0">
                <a:solidFill>
                  <a:srgbClr val="000000"/>
                </a:solidFill>
                <a:latin typeface="Roboto"/>
              </a:rPr>
              <a:t> indica que se debe concebir al delito de </a:t>
            </a:r>
            <a:r>
              <a:rPr lang="es-PE" sz="3200" b="1" dirty="0">
                <a:solidFill>
                  <a:srgbClr val="000000"/>
                </a:solidFill>
                <a:latin typeface="Roboto"/>
              </a:rPr>
              <a:t>negociación incompatible</a:t>
            </a:r>
            <a:r>
              <a:rPr lang="es-PE" sz="3200" dirty="0">
                <a:solidFill>
                  <a:srgbClr val="000000"/>
                </a:solidFill>
                <a:latin typeface="Roboto"/>
              </a:rPr>
              <a:t> como un delito de </a:t>
            </a:r>
            <a:r>
              <a:rPr lang="es-PE" sz="3200" b="1" dirty="0">
                <a:solidFill>
                  <a:srgbClr val="000000"/>
                </a:solidFill>
                <a:latin typeface="Roboto"/>
              </a:rPr>
              <a:t>peligro concreto</a:t>
            </a:r>
            <a:r>
              <a:rPr lang="es-PE" sz="3200" dirty="0">
                <a:solidFill>
                  <a:srgbClr val="000000"/>
                </a:solidFill>
                <a:latin typeface="Roboto"/>
              </a:rPr>
              <a:t> y que, de acuerdo con el principio de </a:t>
            </a:r>
            <a:r>
              <a:rPr lang="es-PE" sz="3200" b="1" dirty="0">
                <a:solidFill>
                  <a:srgbClr val="000000"/>
                </a:solidFill>
                <a:latin typeface="Roboto"/>
              </a:rPr>
              <a:t>lesividad</a:t>
            </a:r>
            <a:r>
              <a:rPr lang="es-PE" sz="3200" dirty="0">
                <a:solidFill>
                  <a:srgbClr val="000000"/>
                </a:solidFill>
                <a:latin typeface="Roboto"/>
              </a:rPr>
              <a:t>, su configuración está condicionada a la creación de un riesgo (resultado). Por lo tanto, el </a:t>
            </a:r>
            <a:r>
              <a:rPr lang="es-PE" sz="3200" b="1" dirty="0">
                <a:solidFill>
                  <a:srgbClr val="000000"/>
                </a:solidFill>
                <a:latin typeface="Roboto"/>
              </a:rPr>
              <a:t>interés indebido</a:t>
            </a:r>
            <a:r>
              <a:rPr lang="es-PE" sz="3200" dirty="0">
                <a:solidFill>
                  <a:srgbClr val="000000"/>
                </a:solidFill>
                <a:latin typeface="Roboto"/>
              </a:rPr>
              <a:t> sobre un contrato u operación es el elemento que sintetiza o establece la tipicidad subjetiva y se constituye como un elemento subjetivo de trascendencia interna adicional al dolo</a:t>
            </a:r>
            <a:endParaRPr lang="es-PE" sz="3200" dirty="0"/>
          </a:p>
        </p:txBody>
      </p:sp>
    </p:spTree>
    <p:extLst>
      <p:ext uri="{BB962C8B-B14F-4D97-AF65-F5344CB8AC3E}">
        <p14:creationId xmlns:p14="http://schemas.microsoft.com/office/powerpoint/2010/main" val="3453073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8052" y="1537251"/>
            <a:ext cx="11237844"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PE" sz="3200" dirty="0">
                <a:solidFill>
                  <a:srgbClr val="000000"/>
                </a:solidFill>
                <a:latin typeface="Roboto"/>
              </a:rPr>
              <a:t>En consecuencia, el solo quebrantamiento del «deber institucional» o el incumplimiento o desobediencia a una normativa que regula las contrataciones con el Estado, no constituiría delito, por lo que debe ser interpretado restrictivamente, conforme a los principios de lesividad, </a:t>
            </a:r>
            <a:r>
              <a:rPr lang="es-PE" sz="3200" i="1" dirty="0">
                <a:solidFill>
                  <a:srgbClr val="000000"/>
                </a:solidFill>
                <a:latin typeface="Roboto"/>
              </a:rPr>
              <a:t>ultima ratio</a:t>
            </a:r>
            <a:r>
              <a:rPr lang="es-PE" sz="3200" dirty="0">
                <a:solidFill>
                  <a:srgbClr val="000000"/>
                </a:solidFill>
                <a:latin typeface="Roboto"/>
              </a:rPr>
              <a:t> (subsidiariedad y fragmentariedad) y, respectivamente, probando el dolo y el elemento trascendental adicional, para tener por acreditada la conducta típica, de presentar este elemento subjetivo</a:t>
            </a:r>
            <a:endParaRPr lang="es-PE" sz="3200" dirty="0"/>
          </a:p>
        </p:txBody>
      </p:sp>
    </p:spTree>
    <p:extLst>
      <p:ext uri="{BB962C8B-B14F-4D97-AF65-F5344CB8AC3E}">
        <p14:creationId xmlns:p14="http://schemas.microsoft.com/office/powerpoint/2010/main" val="2680701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1391" y="1470991"/>
            <a:ext cx="10230679" cy="453756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PE" sz="3200" dirty="0">
                <a:solidFill>
                  <a:srgbClr val="000000"/>
                </a:solidFill>
                <a:latin typeface="Roboto"/>
              </a:rPr>
              <a:t>En concreto el resultado se debe materializar y debe existir para ser probado y tener por consumada la infracción. Por ello la </a:t>
            </a:r>
            <a:r>
              <a:rPr lang="es-PE" sz="3200" b="1" dirty="0">
                <a:solidFill>
                  <a:srgbClr val="000000"/>
                </a:solidFill>
                <a:latin typeface="Roboto"/>
              </a:rPr>
              <a:t>Casación 231-2017, Puno</a:t>
            </a:r>
            <a:r>
              <a:rPr lang="es-PE" sz="3200" dirty="0">
                <a:solidFill>
                  <a:srgbClr val="000000"/>
                </a:solidFill>
                <a:latin typeface="Roboto"/>
              </a:rPr>
              <a:t>, indica que “</a:t>
            </a:r>
            <a:r>
              <a:rPr lang="es-PE" sz="3200" i="1" dirty="0">
                <a:solidFill>
                  <a:srgbClr val="000000"/>
                </a:solidFill>
                <a:latin typeface="Roboto"/>
              </a:rPr>
              <a:t>no corresponde sancionar cualquier tipo de acciones que signifiquen el incumplimiento de alguna normativa de carácter administrativo, sino que serán típicas aquellas conductas que por su magnitud supongan un daño inminente para la administración pública</a:t>
            </a:r>
            <a:r>
              <a:rPr lang="es-PE" sz="3200" dirty="0">
                <a:solidFill>
                  <a:srgbClr val="000000"/>
                </a:solidFill>
                <a:latin typeface="Roboto"/>
              </a:rPr>
              <a:t>”.</a:t>
            </a:r>
            <a:endParaRPr lang="es-PE" sz="3200" dirty="0"/>
          </a:p>
        </p:txBody>
      </p:sp>
    </p:spTree>
    <p:extLst>
      <p:ext uri="{BB962C8B-B14F-4D97-AF65-F5344CB8AC3E}">
        <p14:creationId xmlns:p14="http://schemas.microsoft.com/office/powerpoint/2010/main" val="32683157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11896" y="1895061"/>
            <a:ext cx="7156174"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s-ES" sz="5400" b="1" dirty="0">
                <a:ln w="12700">
                  <a:solidFill>
                    <a:schemeClr val="accent1"/>
                  </a:solidFill>
                  <a:prstDash val="solid"/>
                </a:ln>
                <a:solidFill>
                  <a:schemeClr val="accent6">
                    <a:lumMod val="50000"/>
                  </a:schemeClr>
                </a:solidFill>
                <a:effectLst>
                  <a:outerShdw dist="38100" dir="2640000" algn="bl" rotWithShape="0">
                    <a:schemeClr val="accent1"/>
                  </a:outerShdw>
                </a:effectLst>
              </a:rPr>
              <a:t> DELITO DE PECULADO</a:t>
            </a:r>
          </a:p>
          <a:p>
            <a:pPr algn="ctr"/>
            <a:r>
              <a:rPr lang="es-ES" sz="5400" b="1" cap="none" spc="0" dirty="0">
                <a:ln w="12700">
                  <a:solidFill>
                    <a:schemeClr val="accent1"/>
                  </a:solidFill>
                  <a:prstDash val="solid"/>
                </a:ln>
                <a:solidFill>
                  <a:schemeClr val="accent6">
                    <a:lumMod val="50000"/>
                  </a:schemeClr>
                </a:solidFill>
                <a:effectLst>
                  <a:outerShdw dist="38100" dir="2640000" algn="bl" rotWithShape="0">
                    <a:schemeClr val="accent1"/>
                  </a:outerShdw>
                </a:effectLst>
              </a:rPr>
              <a:t>(Art. 387 CP)</a:t>
            </a:r>
          </a:p>
        </p:txBody>
      </p:sp>
      <p:pic>
        <p:nvPicPr>
          <p:cNvPr id="3" name="Imagen 2">
            <a:extLst>
              <a:ext uri="{FF2B5EF4-FFF2-40B4-BE49-F238E27FC236}">
                <a16:creationId xmlns:a16="http://schemas.microsoft.com/office/drawing/2014/main" id="{C63F53C6-D84D-444D-BE8B-E9DAEFCA03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7530" y="4002157"/>
            <a:ext cx="2849218" cy="1895060"/>
          </a:xfrm>
          <a:prstGeom prst="rect">
            <a:avLst/>
          </a:prstGeom>
        </p:spPr>
      </p:pic>
    </p:spTree>
    <p:extLst>
      <p:ext uri="{BB962C8B-B14F-4D97-AF65-F5344CB8AC3E}">
        <p14:creationId xmlns:p14="http://schemas.microsoft.com/office/powerpoint/2010/main" val="937728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16676" y="1390918"/>
            <a:ext cx="9938712" cy="478054"/>
          </a:xfrm>
        </p:spPr>
        <p:style>
          <a:lnRef idx="1">
            <a:schemeClr val="dk1"/>
          </a:lnRef>
          <a:fillRef idx="2">
            <a:schemeClr val="dk1"/>
          </a:fillRef>
          <a:effectRef idx="1">
            <a:schemeClr val="dk1"/>
          </a:effectRef>
          <a:fontRef idx="minor">
            <a:schemeClr val="dk1"/>
          </a:fontRef>
        </p:style>
        <p:txBody>
          <a:bodyPr>
            <a:normAutofit fontScale="90000"/>
          </a:bodyPr>
          <a:lstStyle/>
          <a:p>
            <a:r>
              <a:rPr lang="es-PE" dirty="0"/>
              <a:t>EL DELITO DE PECULADO (art. 387 CP)</a:t>
            </a:r>
          </a:p>
        </p:txBody>
      </p:sp>
      <p:sp>
        <p:nvSpPr>
          <p:cNvPr id="5" name="4 Marcador de texto"/>
          <p:cNvSpPr>
            <a:spLocks noGrp="1"/>
          </p:cNvSpPr>
          <p:nvPr>
            <p:ph type="body" idx="1"/>
          </p:nvPr>
        </p:nvSpPr>
        <p:spPr>
          <a:xfrm>
            <a:off x="836612" y="2040835"/>
            <a:ext cx="4610031" cy="573630"/>
          </a:xfrm>
        </p:spPr>
        <p:style>
          <a:lnRef idx="1">
            <a:schemeClr val="accent2"/>
          </a:lnRef>
          <a:fillRef idx="3">
            <a:schemeClr val="accent2"/>
          </a:fillRef>
          <a:effectRef idx="2">
            <a:schemeClr val="accent2"/>
          </a:effectRef>
          <a:fontRef idx="minor">
            <a:schemeClr val="lt1"/>
          </a:fontRef>
        </p:style>
        <p:txBody>
          <a:bodyPr/>
          <a:lstStyle/>
          <a:p>
            <a:pPr algn="ctr"/>
            <a:r>
              <a:rPr lang="es-PE" dirty="0"/>
              <a:t>PECULADO DOLOSO</a:t>
            </a:r>
          </a:p>
        </p:txBody>
      </p:sp>
      <p:sp>
        <p:nvSpPr>
          <p:cNvPr id="6" name="5 Marcador de contenido"/>
          <p:cNvSpPr>
            <a:spLocks noGrp="1"/>
          </p:cNvSpPr>
          <p:nvPr>
            <p:ph sz="half" idx="2"/>
          </p:nvPr>
        </p:nvSpPr>
        <p:spPr>
          <a:xfrm>
            <a:off x="0" y="2676939"/>
            <a:ext cx="5997575" cy="3432314"/>
          </a:xfrm>
        </p:spPr>
        <p:style>
          <a:lnRef idx="3">
            <a:schemeClr val="lt1"/>
          </a:lnRef>
          <a:fillRef idx="1">
            <a:schemeClr val="accent6"/>
          </a:fillRef>
          <a:effectRef idx="1">
            <a:schemeClr val="accent6"/>
          </a:effectRef>
          <a:fontRef idx="minor">
            <a:schemeClr val="lt1"/>
          </a:fontRef>
        </p:style>
        <p:txBody>
          <a:bodyPr>
            <a:normAutofit/>
          </a:bodyPr>
          <a:lstStyle/>
          <a:p>
            <a:pPr marL="0" indent="0" algn="just">
              <a:buNone/>
            </a:pPr>
            <a:r>
              <a:rPr lang="es-PE" i="1" dirty="0"/>
              <a:t>«El funcionario o servidor público que se apropia o utiliza, en cualquier forma, para sí o para otro, caudales o efectos cuya percepción, administración o custodia le estén confiados por razón de su cargo , será reprimido con pena privativa de libertad no menor  de cuatro ni mayor de ocho años (…)»</a:t>
            </a:r>
          </a:p>
        </p:txBody>
      </p:sp>
      <p:sp>
        <p:nvSpPr>
          <p:cNvPr id="7" name="6 Marcador de texto"/>
          <p:cNvSpPr>
            <a:spLocks noGrp="1"/>
          </p:cNvSpPr>
          <p:nvPr>
            <p:ph type="body" sz="quarter" idx="3"/>
          </p:nvPr>
        </p:nvSpPr>
        <p:spPr>
          <a:xfrm>
            <a:off x="6838122" y="2040835"/>
            <a:ext cx="4517266" cy="464240"/>
          </a:xfrm>
        </p:spPr>
        <p:style>
          <a:lnRef idx="1">
            <a:schemeClr val="accent2"/>
          </a:lnRef>
          <a:fillRef idx="3">
            <a:schemeClr val="accent2"/>
          </a:fillRef>
          <a:effectRef idx="2">
            <a:schemeClr val="accent2"/>
          </a:effectRef>
          <a:fontRef idx="minor">
            <a:schemeClr val="lt1"/>
          </a:fontRef>
        </p:style>
        <p:txBody>
          <a:bodyPr/>
          <a:lstStyle/>
          <a:p>
            <a:pPr algn="ctr"/>
            <a:r>
              <a:rPr lang="es-PE" dirty="0"/>
              <a:t>PECULADO CULPOSO</a:t>
            </a:r>
          </a:p>
        </p:txBody>
      </p:sp>
      <p:sp>
        <p:nvSpPr>
          <p:cNvPr id="8" name="7 Marcador de contenido"/>
          <p:cNvSpPr>
            <a:spLocks noGrp="1"/>
          </p:cNvSpPr>
          <p:nvPr>
            <p:ph sz="quarter" idx="4"/>
          </p:nvPr>
        </p:nvSpPr>
        <p:spPr>
          <a:xfrm>
            <a:off x="6119190" y="2676938"/>
            <a:ext cx="5997575" cy="3432314"/>
          </a:xfrm>
        </p:spPr>
        <p:style>
          <a:lnRef idx="1">
            <a:schemeClr val="accent3"/>
          </a:lnRef>
          <a:fillRef idx="2">
            <a:schemeClr val="accent3"/>
          </a:fillRef>
          <a:effectRef idx="1">
            <a:schemeClr val="accent3"/>
          </a:effectRef>
          <a:fontRef idx="minor">
            <a:schemeClr val="dk1"/>
          </a:fontRef>
        </p:style>
        <p:txBody>
          <a:bodyPr/>
          <a:lstStyle/>
          <a:p>
            <a:pPr marL="0" indent="0" algn="just">
              <a:buNone/>
            </a:pPr>
            <a:r>
              <a:rPr lang="es-PE" i="1" dirty="0"/>
              <a:t>«(…) Si el agente, por culpa, da ocasión a que se efectúe por otra persona la sustracción de caudales o efectos, será reprimido con pena privativa de libertad no mayor de dos años y con prestación de servicios comunitarios de veinte a cuarenta jornadas (…)»</a:t>
            </a:r>
          </a:p>
        </p:txBody>
      </p:sp>
    </p:spTree>
    <p:extLst>
      <p:ext uri="{BB962C8B-B14F-4D97-AF65-F5344CB8AC3E}">
        <p14:creationId xmlns:p14="http://schemas.microsoft.com/office/powerpoint/2010/main" val="2498882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AD784D64-AD3D-491D-AC5B-19FD8E1109E1}"/>
              </a:ext>
            </a:extLst>
          </p:cNvPr>
          <p:cNvSpPr/>
          <p:nvPr/>
        </p:nvSpPr>
        <p:spPr>
          <a:xfrm>
            <a:off x="159026" y="2928730"/>
            <a:ext cx="2345635" cy="1722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esquinas redondeadas 8">
            <a:extLst>
              <a:ext uri="{FF2B5EF4-FFF2-40B4-BE49-F238E27FC236}">
                <a16:creationId xmlns:a16="http://schemas.microsoft.com/office/drawing/2014/main" id="{4F161792-6B5B-4B46-80D6-D39A1AD84A87}"/>
              </a:ext>
            </a:extLst>
          </p:cNvPr>
          <p:cNvSpPr/>
          <p:nvPr/>
        </p:nvSpPr>
        <p:spPr>
          <a:xfrm>
            <a:off x="4426226" y="2928730"/>
            <a:ext cx="2364377" cy="1450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esquinas redondeadas 5">
            <a:extLst>
              <a:ext uri="{FF2B5EF4-FFF2-40B4-BE49-F238E27FC236}">
                <a16:creationId xmlns:a16="http://schemas.microsoft.com/office/drawing/2014/main" id="{49DC3087-2C6C-49A2-BF48-1640E3413DC5}"/>
              </a:ext>
            </a:extLst>
          </p:cNvPr>
          <p:cNvSpPr/>
          <p:nvPr/>
        </p:nvSpPr>
        <p:spPr>
          <a:xfrm>
            <a:off x="8348872" y="2835965"/>
            <a:ext cx="2849215" cy="1815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2994060" y="1491392"/>
            <a:ext cx="5963478" cy="48299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PE" dirty="0"/>
              <a:t>ESTRUCTURA DEL DELITO</a:t>
            </a:r>
          </a:p>
        </p:txBody>
      </p:sp>
      <p:sp>
        <p:nvSpPr>
          <p:cNvPr id="3" name="Marcador de contenido 2"/>
          <p:cNvSpPr>
            <a:spLocks noGrp="1"/>
          </p:cNvSpPr>
          <p:nvPr>
            <p:ph idx="1"/>
          </p:nvPr>
        </p:nvSpPr>
        <p:spPr>
          <a:xfrm>
            <a:off x="159025" y="2531165"/>
            <a:ext cx="11529391" cy="3645797"/>
          </a:xfrm>
        </p:spPr>
        <p:txBody>
          <a:bodyPr/>
          <a:lstStyle/>
          <a:p>
            <a:pPr marL="0" indent="0">
              <a:buNone/>
            </a:pPr>
            <a:endParaRPr lang="es-PE" dirty="0"/>
          </a:p>
          <a:p>
            <a:pPr marL="0" indent="0">
              <a:buNone/>
            </a:pPr>
            <a:r>
              <a:rPr lang="es-PE" dirty="0"/>
              <a:t>APROPIARSE O                          CAUDALES  O                          QUE TIENE POR RAZÓN </a:t>
            </a:r>
          </a:p>
          <a:p>
            <a:pPr marL="0" indent="0">
              <a:buNone/>
            </a:pPr>
            <a:r>
              <a:rPr lang="es-PE" dirty="0"/>
              <a:t>UTILIZAR .                                     EFECTOS                                   DE SU CARGO</a:t>
            </a:r>
          </a:p>
          <a:p>
            <a:pPr marL="0" indent="0">
              <a:buNone/>
            </a:pPr>
            <a:endParaRPr lang="es-PE" dirty="0"/>
          </a:p>
          <a:p>
            <a:pPr marL="0" indent="0">
              <a:buNone/>
            </a:pPr>
            <a:endParaRPr lang="es-PE" dirty="0"/>
          </a:p>
        </p:txBody>
      </p:sp>
      <p:sp>
        <p:nvSpPr>
          <p:cNvPr id="4" name="Flecha a la derecha con bandas 3"/>
          <p:cNvSpPr/>
          <p:nvPr/>
        </p:nvSpPr>
        <p:spPr>
          <a:xfrm>
            <a:off x="2994060" y="3429000"/>
            <a:ext cx="849070" cy="577195"/>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PE"/>
          </a:p>
        </p:txBody>
      </p:sp>
      <p:sp>
        <p:nvSpPr>
          <p:cNvPr id="5" name="Flecha a la derecha con bandas 4"/>
          <p:cNvSpPr/>
          <p:nvPr/>
        </p:nvSpPr>
        <p:spPr>
          <a:xfrm>
            <a:off x="6946316" y="3186684"/>
            <a:ext cx="978408" cy="707886"/>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PE"/>
          </a:p>
        </p:txBody>
      </p:sp>
      <p:sp>
        <p:nvSpPr>
          <p:cNvPr id="7" name="6 CuadroTexto"/>
          <p:cNvSpPr txBox="1"/>
          <p:nvPr/>
        </p:nvSpPr>
        <p:spPr>
          <a:xfrm>
            <a:off x="2994061" y="5333536"/>
            <a:ext cx="5516906" cy="954107"/>
          </a:xfrm>
          <a:prstGeom prst="rect">
            <a:avLst/>
          </a:prstGeom>
          <a:noFill/>
        </p:spPr>
        <p:txBody>
          <a:bodyPr wrap="square" rtlCol="0">
            <a:spAutoFit/>
          </a:bodyPr>
          <a:lstStyle/>
          <a:p>
            <a:pPr algn="ctr"/>
            <a:r>
              <a:rPr lang="es-PE" sz="2800" dirty="0"/>
              <a:t>PERCEPCIÓN,  ADMINISTRACIÓN O CUSTODIA</a:t>
            </a:r>
          </a:p>
        </p:txBody>
      </p:sp>
      <p:sp>
        <p:nvSpPr>
          <p:cNvPr id="8" name="Flecha a la derecha con bandas 4"/>
          <p:cNvSpPr/>
          <p:nvPr/>
        </p:nvSpPr>
        <p:spPr>
          <a:xfrm rot="5400000">
            <a:off x="5276939" y="4589324"/>
            <a:ext cx="707886" cy="559176"/>
          </a:xfrm>
          <a:prstGeom prst="strip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9386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2417FB2-007E-4D45-A089-B27D5257AD98}"/>
              </a:ext>
            </a:extLst>
          </p:cNvPr>
          <p:cNvSpPr/>
          <p:nvPr/>
        </p:nvSpPr>
        <p:spPr>
          <a:xfrm>
            <a:off x="781879" y="1722783"/>
            <a:ext cx="10435526" cy="2585323"/>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ACUERDO PLENARIO</a:t>
            </a:r>
          </a:p>
          <a:p>
            <a:pPr algn="ctr"/>
            <a:r>
              <a:rPr lang="es-PE"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4-2005/CJ-116 de fecha 30.09.2005</a:t>
            </a:r>
            <a:endPar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Imagen 4">
            <a:extLst>
              <a:ext uri="{FF2B5EF4-FFF2-40B4-BE49-F238E27FC236}">
                <a16:creationId xmlns:a16="http://schemas.microsoft.com/office/drawing/2014/main" id="{3AECF18A-2129-49EC-9A65-E8AE47F901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1164" y="4532243"/>
            <a:ext cx="2729672" cy="1815548"/>
          </a:xfrm>
          <a:prstGeom prst="rect">
            <a:avLst/>
          </a:prstGeom>
        </p:spPr>
      </p:pic>
    </p:spTree>
    <p:extLst>
      <p:ext uri="{BB962C8B-B14F-4D97-AF65-F5344CB8AC3E}">
        <p14:creationId xmlns:p14="http://schemas.microsoft.com/office/powerpoint/2010/main" val="322965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38623" y="1494789"/>
            <a:ext cx="5996305" cy="574040"/>
          </a:xfrm>
          <a:prstGeom prst="rect">
            <a:avLst/>
          </a:prstGeom>
        </p:spPr>
        <p:txBody>
          <a:bodyPr vert="horz" wrap="square" lIns="0" tIns="12700" rIns="0" bIns="0" rtlCol="0" anchor="ctr">
            <a:spAutoFit/>
          </a:bodyPr>
          <a:lstStyle/>
          <a:p>
            <a:pPr marL="12700">
              <a:lnSpc>
                <a:spcPct val="100000"/>
              </a:lnSpc>
              <a:spcBef>
                <a:spcPts val="100"/>
              </a:spcBef>
            </a:pPr>
            <a:r>
              <a:rPr sz="3600" spc="-5" dirty="0">
                <a:solidFill>
                  <a:srgbClr val="000000"/>
                </a:solidFill>
                <a:latin typeface="Arial"/>
                <a:cs typeface="Arial"/>
              </a:rPr>
              <a:t>Observaciones</a:t>
            </a:r>
            <a:r>
              <a:rPr sz="3600" spc="-35" dirty="0">
                <a:solidFill>
                  <a:srgbClr val="000000"/>
                </a:solidFill>
                <a:latin typeface="Arial"/>
                <a:cs typeface="Arial"/>
              </a:rPr>
              <a:t> </a:t>
            </a:r>
            <a:r>
              <a:rPr sz="3600" spc="-5" dirty="0">
                <a:solidFill>
                  <a:srgbClr val="000000"/>
                </a:solidFill>
                <a:latin typeface="Arial"/>
                <a:cs typeface="Arial"/>
              </a:rPr>
              <a:t>al</a:t>
            </a:r>
            <a:r>
              <a:rPr sz="3600" spc="-15" dirty="0">
                <a:solidFill>
                  <a:srgbClr val="000000"/>
                </a:solidFill>
                <a:latin typeface="Arial"/>
                <a:cs typeface="Arial"/>
              </a:rPr>
              <a:t> </a:t>
            </a:r>
            <a:r>
              <a:rPr sz="3600" dirty="0">
                <a:solidFill>
                  <a:srgbClr val="000000"/>
                </a:solidFill>
                <a:latin typeface="Arial"/>
                <a:cs typeface="Arial"/>
              </a:rPr>
              <a:t>Dictamen</a:t>
            </a:r>
            <a:endParaRPr sz="3600" dirty="0">
              <a:latin typeface="Arial"/>
              <a:cs typeface="Arial"/>
            </a:endParaRPr>
          </a:p>
        </p:txBody>
      </p:sp>
      <p:sp>
        <p:nvSpPr>
          <p:cNvPr id="3" name="object 3"/>
          <p:cNvSpPr txBox="1"/>
          <p:nvPr/>
        </p:nvSpPr>
        <p:spPr>
          <a:xfrm>
            <a:off x="354330" y="2068829"/>
            <a:ext cx="11087099" cy="4137030"/>
          </a:xfrm>
          <a:prstGeom prst="rect">
            <a:avLst/>
          </a:prstGeom>
        </p:spPr>
        <p:txBody>
          <a:bodyPr vert="horz" wrap="square" lIns="0" tIns="12700" rIns="0" bIns="0" rtlCol="0">
            <a:spAutoFit/>
          </a:bodyPr>
          <a:lstStyle/>
          <a:p>
            <a:pPr marL="355600" indent="-342900">
              <a:spcBef>
                <a:spcPts val="100"/>
              </a:spcBef>
              <a:buAutoNum type="arabicPeriod"/>
              <a:tabLst>
                <a:tab pos="355600" algn="l"/>
              </a:tabLst>
            </a:pPr>
            <a:r>
              <a:rPr sz="2400" spc="-5" dirty="0">
                <a:latin typeface="Arial MT"/>
                <a:cs typeface="Arial MT"/>
              </a:rPr>
              <a:t>Delitos</a:t>
            </a:r>
            <a:r>
              <a:rPr sz="2400" spc="5" dirty="0">
                <a:latin typeface="Arial MT"/>
                <a:cs typeface="Arial MT"/>
              </a:rPr>
              <a:t> </a:t>
            </a:r>
            <a:r>
              <a:rPr sz="2400" spc="-5" dirty="0">
                <a:latin typeface="Arial MT"/>
                <a:cs typeface="Arial MT"/>
              </a:rPr>
              <a:t>comprendidos</a:t>
            </a:r>
            <a:endParaRPr sz="2400" dirty="0">
              <a:latin typeface="Arial MT"/>
              <a:cs typeface="Arial MT"/>
            </a:endParaRPr>
          </a:p>
          <a:p>
            <a:pPr>
              <a:spcBef>
                <a:spcPts val="5"/>
              </a:spcBef>
              <a:buFont typeface="Arial MT"/>
              <a:buAutoNum type="arabicPeriod"/>
            </a:pPr>
            <a:endParaRPr sz="2500" dirty="0">
              <a:latin typeface="Arial MT"/>
              <a:cs typeface="Arial MT"/>
            </a:endParaRPr>
          </a:p>
          <a:p>
            <a:pPr marL="355600" indent="-342900">
              <a:buAutoNum type="arabicPeriod"/>
              <a:tabLst>
                <a:tab pos="355600" algn="l"/>
              </a:tabLst>
            </a:pPr>
            <a:r>
              <a:rPr sz="2400" spc="-5" dirty="0">
                <a:latin typeface="Arial MT"/>
                <a:cs typeface="Arial MT"/>
              </a:rPr>
              <a:t>Precisión</a:t>
            </a:r>
            <a:r>
              <a:rPr sz="2400" spc="20" dirty="0">
                <a:latin typeface="Arial MT"/>
                <a:cs typeface="Arial MT"/>
              </a:rPr>
              <a:t> </a:t>
            </a:r>
            <a:r>
              <a:rPr sz="2400" spc="-5" dirty="0">
                <a:latin typeface="Arial MT"/>
                <a:cs typeface="Arial MT"/>
              </a:rPr>
              <a:t>conceptual</a:t>
            </a:r>
            <a:r>
              <a:rPr sz="2400" spc="15" dirty="0">
                <a:latin typeface="Arial MT"/>
                <a:cs typeface="Arial MT"/>
              </a:rPr>
              <a:t> </a:t>
            </a:r>
            <a:r>
              <a:rPr sz="2400" dirty="0">
                <a:latin typeface="Arial MT"/>
                <a:cs typeface="Arial MT"/>
              </a:rPr>
              <a:t>de</a:t>
            </a:r>
            <a:r>
              <a:rPr sz="2400" spc="-10" dirty="0">
                <a:latin typeface="Arial MT"/>
                <a:cs typeface="Arial MT"/>
              </a:rPr>
              <a:t> </a:t>
            </a:r>
            <a:r>
              <a:rPr sz="2400" dirty="0">
                <a:latin typeface="Arial MT"/>
                <a:cs typeface="Arial MT"/>
              </a:rPr>
              <a:t>las</a:t>
            </a:r>
            <a:r>
              <a:rPr sz="2400" spc="5" dirty="0">
                <a:latin typeface="Arial MT"/>
                <a:cs typeface="Arial MT"/>
              </a:rPr>
              <a:t> </a:t>
            </a:r>
            <a:r>
              <a:rPr sz="2400" spc="-5" dirty="0">
                <a:latin typeface="Arial MT"/>
                <a:cs typeface="Arial MT"/>
              </a:rPr>
              <a:t>personas</a:t>
            </a:r>
            <a:r>
              <a:rPr sz="2400" spc="10" dirty="0">
                <a:latin typeface="Arial MT"/>
                <a:cs typeface="Arial MT"/>
              </a:rPr>
              <a:t> </a:t>
            </a:r>
            <a:r>
              <a:rPr sz="2400" dirty="0">
                <a:latin typeface="Arial MT"/>
                <a:cs typeface="Arial MT"/>
              </a:rPr>
              <a:t>jurídicas</a:t>
            </a:r>
          </a:p>
          <a:p>
            <a:pPr marL="355600"/>
            <a:r>
              <a:rPr sz="2400" spc="-5" dirty="0">
                <a:latin typeface="Arial MT"/>
                <a:cs typeface="Arial MT"/>
              </a:rPr>
              <a:t>destinatarias</a:t>
            </a:r>
            <a:r>
              <a:rPr sz="2400" spc="10" dirty="0">
                <a:latin typeface="Arial MT"/>
                <a:cs typeface="Arial MT"/>
              </a:rPr>
              <a:t> </a:t>
            </a:r>
            <a:r>
              <a:rPr sz="2400" spc="-5" dirty="0">
                <a:latin typeface="Arial MT"/>
                <a:cs typeface="Arial MT"/>
              </a:rPr>
              <a:t>de la</a:t>
            </a:r>
            <a:r>
              <a:rPr sz="2400" spc="-15" dirty="0">
                <a:latin typeface="Arial MT"/>
                <a:cs typeface="Arial MT"/>
              </a:rPr>
              <a:t> </a:t>
            </a:r>
            <a:r>
              <a:rPr sz="2400" dirty="0">
                <a:latin typeface="Arial MT"/>
                <a:cs typeface="Arial MT"/>
              </a:rPr>
              <a:t>norma</a:t>
            </a:r>
          </a:p>
          <a:p>
            <a:pPr>
              <a:spcBef>
                <a:spcPts val="5"/>
              </a:spcBef>
            </a:pPr>
            <a:endParaRPr sz="2500" dirty="0">
              <a:latin typeface="Arial MT"/>
              <a:cs typeface="Arial MT"/>
            </a:endParaRPr>
          </a:p>
          <a:p>
            <a:pPr marL="355600" indent="-342900">
              <a:spcBef>
                <a:spcPts val="5"/>
              </a:spcBef>
              <a:buAutoNum type="arabicPeriod" startAt="3"/>
              <a:tabLst>
                <a:tab pos="355600" algn="l"/>
              </a:tabLst>
            </a:pPr>
            <a:r>
              <a:rPr sz="2400" spc="-5" dirty="0">
                <a:latin typeface="Arial MT"/>
                <a:cs typeface="Arial MT"/>
              </a:rPr>
              <a:t>Especificación</a:t>
            </a:r>
            <a:r>
              <a:rPr sz="2400" spc="25" dirty="0">
                <a:latin typeface="Arial MT"/>
                <a:cs typeface="Arial MT"/>
              </a:rPr>
              <a:t> </a:t>
            </a:r>
            <a:r>
              <a:rPr sz="2400" spc="-5" dirty="0">
                <a:latin typeface="Arial MT"/>
                <a:cs typeface="Arial MT"/>
              </a:rPr>
              <a:t>del</a:t>
            </a:r>
            <a:r>
              <a:rPr sz="2400" spc="5" dirty="0">
                <a:latin typeface="Arial MT"/>
                <a:cs typeface="Arial MT"/>
              </a:rPr>
              <a:t> </a:t>
            </a:r>
            <a:r>
              <a:rPr sz="2400" spc="-5" dirty="0">
                <a:latin typeface="Arial MT"/>
                <a:cs typeface="Arial MT"/>
              </a:rPr>
              <a:t>significado</a:t>
            </a:r>
            <a:r>
              <a:rPr sz="2400" spc="25" dirty="0">
                <a:latin typeface="Arial MT"/>
                <a:cs typeface="Arial MT"/>
              </a:rPr>
              <a:t> </a:t>
            </a:r>
            <a:r>
              <a:rPr sz="2400" spc="-5" dirty="0">
                <a:latin typeface="Arial MT"/>
                <a:cs typeface="Arial MT"/>
              </a:rPr>
              <a:t>de</a:t>
            </a:r>
            <a:r>
              <a:rPr sz="2400" spc="5" dirty="0">
                <a:latin typeface="Arial MT"/>
                <a:cs typeface="Arial MT"/>
              </a:rPr>
              <a:t> </a:t>
            </a:r>
            <a:r>
              <a:rPr sz="2400" dirty="0">
                <a:latin typeface="Arial MT"/>
                <a:cs typeface="Arial MT"/>
              </a:rPr>
              <a:t>“autonomía”</a:t>
            </a:r>
            <a:r>
              <a:rPr sz="2400" spc="-5" dirty="0">
                <a:latin typeface="Arial MT"/>
                <a:cs typeface="Arial MT"/>
              </a:rPr>
              <a:t> de</a:t>
            </a:r>
            <a:r>
              <a:rPr sz="2400" spc="-10" dirty="0">
                <a:latin typeface="Arial MT"/>
                <a:cs typeface="Arial MT"/>
              </a:rPr>
              <a:t> </a:t>
            </a:r>
            <a:r>
              <a:rPr sz="2400" spc="-5" dirty="0">
                <a:latin typeface="Arial MT"/>
                <a:cs typeface="Arial MT"/>
              </a:rPr>
              <a:t>la</a:t>
            </a:r>
            <a:endParaRPr sz="2400" dirty="0">
              <a:latin typeface="Arial MT"/>
              <a:cs typeface="Arial MT"/>
            </a:endParaRPr>
          </a:p>
          <a:p>
            <a:pPr marL="355600"/>
            <a:r>
              <a:rPr sz="2400" spc="-5" dirty="0">
                <a:latin typeface="Arial MT"/>
                <a:cs typeface="Arial MT"/>
              </a:rPr>
              <a:t>responsabilidad</a:t>
            </a:r>
            <a:r>
              <a:rPr sz="2400" spc="55" dirty="0">
                <a:latin typeface="Arial MT"/>
                <a:cs typeface="Arial MT"/>
              </a:rPr>
              <a:t> </a:t>
            </a:r>
            <a:r>
              <a:rPr sz="2400" spc="-5" dirty="0">
                <a:latin typeface="Arial MT"/>
                <a:cs typeface="Arial MT"/>
              </a:rPr>
              <a:t>de</a:t>
            </a:r>
            <a:r>
              <a:rPr sz="2400" spc="20" dirty="0">
                <a:latin typeface="Arial MT"/>
                <a:cs typeface="Arial MT"/>
              </a:rPr>
              <a:t> </a:t>
            </a:r>
            <a:r>
              <a:rPr sz="2400" spc="-5" dirty="0">
                <a:latin typeface="Arial MT"/>
                <a:cs typeface="Arial MT"/>
              </a:rPr>
              <a:t>la persona</a:t>
            </a:r>
            <a:r>
              <a:rPr sz="2400" spc="20" dirty="0">
                <a:latin typeface="Arial MT"/>
                <a:cs typeface="Arial MT"/>
              </a:rPr>
              <a:t> </a:t>
            </a:r>
            <a:r>
              <a:rPr sz="2400" spc="-5" dirty="0">
                <a:latin typeface="Arial MT"/>
                <a:cs typeface="Arial MT"/>
              </a:rPr>
              <a:t>jurídica</a:t>
            </a:r>
            <a:endParaRPr sz="2400" dirty="0">
              <a:latin typeface="Arial MT"/>
              <a:cs typeface="Arial MT"/>
            </a:endParaRPr>
          </a:p>
          <a:p>
            <a:pPr>
              <a:lnSpc>
                <a:spcPct val="100000"/>
              </a:lnSpc>
            </a:pPr>
            <a:endParaRPr sz="2500" dirty="0">
              <a:latin typeface="Arial MT"/>
              <a:cs typeface="Arial MT"/>
            </a:endParaRPr>
          </a:p>
          <a:p>
            <a:pPr marL="355600" marR="5715" indent="-342900">
              <a:spcBef>
                <a:spcPts val="5"/>
              </a:spcBef>
              <a:buAutoNum type="arabicPeriod" startAt="4"/>
              <a:tabLst>
                <a:tab pos="355600" algn="l"/>
              </a:tabLst>
            </a:pPr>
            <a:r>
              <a:rPr sz="2400" spc="-5" dirty="0">
                <a:latin typeface="Arial MT"/>
                <a:cs typeface="Arial MT"/>
              </a:rPr>
              <a:t>Incorporación</a:t>
            </a:r>
            <a:r>
              <a:rPr sz="2400" spc="30" dirty="0">
                <a:latin typeface="Arial MT"/>
                <a:cs typeface="Arial MT"/>
              </a:rPr>
              <a:t> </a:t>
            </a:r>
            <a:r>
              <a:rPr sz="2400" spc="-5" dirty="0">
                <a:latin typeface="Arial MT"/>
                <a:cs typeface="Arial MT"/>
              </a:rPr>
              <a:t>de</a:t>
            </a:r>
            <a:r>
              <a:rPr sz="2400" spc="15" dirty="0">
                <a:latin typeface="Arial MT"/>
                <a:cs typeface="Arial MT"/>
              </a:rPr>
              <a:t> </a:t>
            </a:r>
            <a:r>
              <a:rPr sz="2400" spc="-5" dirty="0">
                <a:latin typeface="Arial MT"/>
                <a:cs typeface="Arial MT"/>
              </a:rPr>
              <a:t>criterios</a:t>
            </a:r>
            <a:r>
              <a:rPr sz="2400" spc="10" dirty="0">
                <a:latin typeface="Arial MT"/>
                <a:cs typeface="Arial MT"/>
              </a:rPr>
              <a:t> </a:t>
            </a:r>
            <a:r>
              <a:rPr sz="2400" spc="-5" dirty="0">
                <a:latin typeface="Arial MT"/>
                <a:cs typeface="Arial MT"/>
              </a:rPr>
              <a:t>de</a:t>
            </a:r>
            <a:r>
              <a:rPr sz="2400" spc="15" dirty="0">
                <a:latin typeface="Arial MT"/>
                <a:cs typeface="Arial MT"/>
              </a:rPr>
              <a:t> </a:t>
            </a:r>
            <a:r>
              <a:rPr sz="2400" spc="-5" dirty="0">
                <a:latin typeface="Arial MT"/>
                <a:cs typeface="Arial MT"/>
              </a:rPr>
              <a:t>determinación</a:t>
            </a:r>
            <a:r>
              <a:rPr sz="2400" spc="55" dirty="0">
                <a:latin typeface="Arial MT"/>
                <a:cs typeface="Arial MT"/>
              </a:rPr>
              <a:t> </a:t>
            </a:r>
            <a:r>
              <a:rPr sz="2400" spc="-5" dirty="0">
                <a:latin typeface="Arial MT"/>
                <a:cs typeface="Arial MT"/>
              </a:rPr>
              <a:t>para</a:t>
            </a:r>
            <a:r>
              <a:rPr sz="2400" spc="15" dirty="0">
                <a:latin typeface="Arial MT"/>
                <a:cs typeface="Arial MT"/>
              </a:rPr>
              <a:t> </a:t>
            </a:r>
            <a:r>
              <a:rPr sz="2400" spc="-5" dirty="0">
                <a:latin typeface="Arial MT"/>
                <a:cs typeface="Arial MT"/>
              </a:rPr>
              <a:t>la </a:t>
            </a:r>
            <a:r>
              <a:rPr sz="2400" spc="-655" dirty="0">
                <a:latin typeface="Arial MT"/>
                <a:cs typeface="Arial MT"/>
              </a:rPr>
              <a:t> </a:t>
            </a:r>
            <a:r>
              <a:rPr sz="2400" spc="-5" dirty="0">
                <a:latin typeface="Arial MT"/>
                <a:cs typeface="Arial MT"/>
              </a:rPr>
              <a:t>medida</a:t>
            </a:r>
            <a:r>
              <a:rPr sz="2400" dirty="0">
                <a:latin typeface="Arial MT"/>
                <a:cs typeface="Arial MT"/>
              </a:rPr>
              <a:t> </a:t>
            </a:r>
            <a:r>
              <a:rPr sz="2400" spc="-5" dirty="0">
                <a:latin typeface="Arial MT"/>
                <a:cs typeface="Arial MT"/>
              </a:rPr>
              <a:t>de</a:t>
            </a:r>
            <a:r>
              <a:rPr sz="2400" spc="10" dirty="0">
                <a:latin typeface="Arial MT"/>
                <a:cs typeface="Arial MT"/>
              </a:rPr>
              <a:t> </a:t>
            </a:r>
            <a:r>
              <a:rPr sz="2400" spc="-5" dirty="0">
                <a:latin typeface="Arial MT"/>
                <a:cs typeface="Arial MT"/>
              </a:rPr>
              <a:t>inhabilitación</a:t>
            </a:r>
            <a:endParaRPr sz="2400" dirty="0">
              <a:latin typeface="Arial MT"/>
              <a:cs typeface="Arial MT"/>
            </a:endParaRPr>
          </a:p>
          <a:p>
            <a:pPr>
              <a:spcBef>
                <a:spcPts val="5"/>
              </a:spcBef>
              <a:buFont typeface="Arial MT"/>
              <a:buAutoNum type="arabicPeriod" startAt="4"/>
            </a:pPr>
            <a:endParaRPr sz="2500" dirty="0">
              <a:latin typeface="Arial MT"/>
              <a:cs typeface="Arial MT"/>
            </a:endParaRPr>
          </a:p>
          <a:p>
            <a:pPr marL="355600" marR="550545" indent="-342900">
              <a:buAutoNum type="arabicPeriod" startAt="4"/>
              <a:tabLst>
                <a:tab pos="355600" algn="l"/>
              </a:tabLst>
            </a:pPr>
            <a:r>
              <a:rPr sz="2400" dirty="0">
                <a:latin typeface="Arial MT"/>
                <a:cs typeface="Arial MT"/>
              </a:rPr>
              <a:t>Efectos </a:t>
            </a:r>
            <a:r>
              <a:rPr sz="2400" spc="-5" dirty="0">
                <a:latin typeface="Arial MT"/>
                <a:cs typeface="Arial MT"/>
              </a:rPr>
              <a:t>jurídicos</a:t>
            </a:r>
            <a:r>
              <a:rPr sz="2400" dirty="0">
                <a:latin typeface="Arial MT"/>
                <a:cs typeface="Arial MT"/>
              </a:rPr>
              <a:t> y </a:t>
            </a:r>
            <a:r>
              <a:rPr sz="2400" spc="-5" dirty="0">
                <a:latin typeface="Arial MT"/>
                <a:cs typeface="Arial MT"/>
              </a:rPr>
              <a:t>alcances</a:t>
            </a:r>
            <a:r>
              <a:rPr sz="2400" spc="25" dirty="0">
                <a:latin typeface="Arial MT"/>
                <a:cs typeface="Arial MT"/>
              </a:rPr>
              <a:t> </a:t>
            </a:r>
            <a:r>
              <a:rPr sz="2400" spc="-5" dirty="0">
                <a:latin typeface="Arial MT"/>
                <a:cs typeface="Arial MT"/>
              </a:rPr>
              <a:t>de</a:t>
            </a:r>
            <a:r>
              <a:rPr sz="2400" dirty="0">
                <a:latin typeface="Arial MT"/>
                <a:cs typeface="Arial MT"/>
              </a:rPr>
              <a:t> </a:t>
            </a:r>
            <a:r>
              <a:rPr sz="2400" spc="-5" dirty="0">
                <a:latin typeface="Arial MT"/>
                <a:cs typeface="Arial MT"/>
              </a:rPr>
              <a:t>la</a:t>
            </a:r>
            <a:r>
              <a:rPr sz="2400" spc="5" dirty="0">
                <a:latin typeface="Arial MT"/>
                <a:cs typeface="Arial MT"/>
              </a:rPr>
              <a:t> </a:t>
            </a:r>
            <a:r>
              <a:rPr sz="2400" spc="-5" dirty="0">
                <a:latin typeface="Arial MT"/>
                <a:cs typeface="Arial MT"/>
              </a:rPr>
              <a:t>adopción</a:t>
            </a:r>
            <a:r>
              <a:rPr sz="2400" spc="20" dirty="0">
                <a:latin typeface="Arial MT"/>
                <a:cs typeface="Arial MT"/>
              </a:rPr>
              <a:t> </a:t>
            </a:r>
            <a:r>
              <a:rPr sz="2400" spc="-5" dirty="0">
                <a:latin typeface="Arial MT"/>
                <a:cs typeface="Arial MT"/>
              </a:rPr>
              <a:t>del </a:t>
            </a:r>
            <a:r>
              <a:rPr sz="2400" spc="-655" dirty="0">
                <a:latin typeface="Arial MT"/>
                <a:cs typeface="Arial MT"/>
              </a:rPr>
              <a:t> </a:t>
            </a:r>
            <a:r>
              <a:rPr sz="2400" spc="-5" dirty="0">
                <a:latin typeface="Arial MT"/>
                <a:cs typeface="Arial MT"/>
              </a:rPr>
              <a:t>modelo</a:t>
            </a:r>
            <a:r>
              <a:rPr sz="2400" dirty="0">
                <a:latin typeface="Arial MT"/>
                <a:cs typeface="Arial MT"/>
              </a:rPr>
              <a:t> de</a:t>
            </a:r>
            <a:r>
              <a:rPr sz="2400" spc="5" dirty="0">
                <a:latin typeface="Arial MT"/>
                <a:cs typeface="Arial MT"/>
              </a:rPr>
              <a:t> </a:t>
            </a:r>
            <a:r>
              <a:rPr sz="2400" spc="-5" dirty="0">
                <a:latin typeface="Arial MT"/>
                <a:cs typeface="Arial MT"/>
              </a:rPr>
              <a:t>prevención</a:t>
            </a:r>
            <a:endParaRPr sz="2400" dirty="0">
              <a:latin typeface="Arial MT"/>
              <a:cs typeface="Arial M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rot="10800000" flipV="1">
            <a:off x="159023" y="2716697"/>
            <a:ext cx="2835965" cy="1934816"/>
          </a:xfrm>
        </p:spPr>
        <p:style>
          <a:lnRef idx="3">
            <a:schemeClr val="lt1"/>
          </a:lnRef>
          <a:fillRef idx="1">
            <a:schemeClr val="accent6"/>
          </a:fillRef>
          <a:effectRef idx="1">
            <a:schemeClr val="accent6"/>
          </a:effectRef>
          <a:fontRef idx="minor">
            <a:schemeClr val="lt1"/>
          </a:fontRef>
        </p:style>
        <p:txBody>
          <a:bodyPr>
            <a:noAutofit/>
          </a:bodyPr>
          <a:lstStyle/>
          <a:p>
            <a:pPr algn="ctr"/>
            <a:r>
              <a:rPr lang="es-PE" sz="3200" dirty="0"/>
              <a:t>Definición y estructura típica del delito de peculado.</a:t>
            </a:r>
          </a:p>
        </p:txBody>
      </p:sp>
      <p:sp>
        <p:nvSpPr>
          <p:cNvPr id="8" name="Marcador de contenido 7"/>
          <p:cNvSpPr>
            <a:spLocks noGrp="1"/>
          </p:cNvSpPr>
          <p:nvPr>
            <p:ph idx="1"/>
          </p:nvPr>
        </p:nvSpPr>
        <p:spPr>
          <a:xfrm>
            <a:off x="3604591" y="1550504"/>
            <a:ext cx="8428386" cy="5565913"/>
          </a:xfrm>
        </p:spPr>
        <p:txBody>
          <a:bodyPr>
            <a:normAutofit/>
          </a:bodyPr>
          <a:lstStyle/>
          <a:p>
            <a:pPr marL="0" indent="0" algn="just">
              <a:buNone/>
            </a:pPr>
            <a:r>
              <a:rPr lang="es-PE" sz="3600" b="1" dirty="0">
                <a:solidFill>
                  <a:srgbClr val="FF0000"/>
                </a:solidFill>
              </a:rPr>
              <a:t>  </a:t>
            </a:r>
            <a:r>
              <a:rPr lang="es-PE" sz="3600" dirty="0"/>
              <a:t>Los elementos materiales del tipo penal:</a:t>
            </a:r>
          </a:p>
          <a:p>
            <a:pPr algn="just"/>
            <a:r>
              <a:rPr lang="es-PE" sz="3600" b="1" dirty="0">
                <a:highlight>
                  <a:srgbClr val="008000"/>
                </a:highlight>
              </a:rPr>
              <a:t>Relación funcional entre el Sujeto Activo y los caudales y efectos.</a:t>
            </a:r>
          </a:p>
          <a:p>
            <a:pPr algn="just"/>
            <a:r>
              <a:rPr lang="es-PE" sz="3600" b="1" dirty="0">
                <a:highlight>
                  <a:srgbClr val="FFFF00"/>
                </a:highlight>
              </a:rPr>
              <a:t>Apropiación: </a:t>
            </a:r>
            <a:r>
              <a:rPr lang="es-PE" sz="3600" dirty="0">
                <a:highlight>
                  <a:srgbClr val="FFFF00"/>
                </a:highlight>
              </a:rPr>
              <a:t>Apartar los recursos de la Administración Pública para disponerlos como suyos. </a:t>
            </a:r>
          </a:p>
          <a:p>
            <a:pPr algn="just"/>
            <a:r>
              <a:rPr lang="es-PE" sz="3600" b="1" dirty="0">
                <a:highlight>
                  <a:srgbClr val="C0C0C0"/>
                </a:highlight>
              </a:rPr>
              <a:t>Percepción: </a:t>
            </a:r>
            <a:r>
              <a:rPr lang="es-PE" sz="3600" dirty="0">
                <a:highlight>
                  <a:srgbClr val="C0C0C0"/>
                </a:highlight>
              </a:rPr>
              <a:t>Captar o recepcionar caudales o efectos de procedencia diversa pero siempre lícita.</a:t>
            </a:r>
          </a:p>
          <a:p>
            <a:pPr marL="457200" indent="-457200" algn="just">
              <a:buAutoNum type="alphaLcParenR"/>
            </a:pPr>
            <a:endParaRPr lang="es-PE" sz="3600" dirty="0"/>
          </a:p>
        </p:txBody>
      </p:sp>
      <p:sp>
        <p:nvSpPr>
          <p:cNvPr id="2" name="Abrir llave 1">
            <a:extLst>
              <a:ext uri="{FF2B5EF4-FFF2-40B4-BE49-F238E27FC236}">
                <a16:creationId xmlns:a16="http://schemas.microsoft.com/office/drawing/2014/main" id="{DC7457F5-AC33-4D1F-9C44-2C329609FA3A}"/>
              </a:ext>
            </a:extLst>
          </p:cNvPr>
          <p:cNvSpPr/>
          <p:nvPr/>
        </p:nvSpPr>
        <p:spPr>
          <a:xfrm>
            <a:off x="3154017" y="1338470"/>
            <a:ext cx="662609" cy="54068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pic>
        <p:nvPicPr>
          <p:cNvPr id="5" name="Imagen 4">
            <a:extLst>
              <a:ext uri="{FF2B5EF4-FFF2-40B4-BE49-F238E27FC236}">
                <a16:creationId xmlns:a16="http://schemas.microsoft.com/office/drawing/2014/main" id="{D9249024-85F8-4FCC-AEE5-7436476EF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091" y="4784035"/>
            <a:ext cx="2669897" cy="1775791"/>
          </a:xfrm>
          <a:prstGeom prst="rect">
            <a:avLst/>
          </a:prstGeom>
        </p:spPr>
      </p:pic>
    </p:spTree>
    <p:extLst>
      <p:ext uri="{BB962C8B-B14F-4D97-AF65-F5344CB8AC3E}">
        <p14:creationId xmlns:p14="http://schemas.microsoft.com/office/powerpoint/2010/main" val="617647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rot="10800000" flipV="1">
            <a:off x="159023" y="2716697"/>
            <a:ext cx="2835965" cy="1934816"/>
          </a:xfrm>
        </p:spPr>
        <p:style>
          <a:lnRef idx="3">
            <a:schemeClr val="lt1"/>
          </a:lnRef>
          <a:fillRef idx="1">
            <a:schemeClr val="accent6"/>
          </a:fillRef>
          <a:effectRef idx="1">
            <a:schemeClr val="accent6"/>
          </a:effectRef>
          <a:fontRef idx="minor">
            <a:schemeClr val="lt1"/>
          </a:fontRef>
        </p:style>
        <p:txBody>
          <a:bodyPr>
            <a:noAutofit/>
          </a:bodyPr>
          <a:lstStyle/>
          <a:p>
            <a:pPr algn="ctr"/>
            <a:r>
              <a:rPr lang="es-PE" sz="3200" dirty="0"/>
              <a:t>Definición y estructura típica del delito de peculado.</a:t>
            </a:r>
          </a:p>
        </p:txBody>
      </p:sp>
      <p:sp>
        <p:nvSpPr>
          <p:cNvPr id="8" name="Marcador de contenido 7"/>
          <p:cNvSpPr>
            <a:spLocks noGrp="1"/>
          </p:cNvSpPr>
          <p:nvPr>
            <p:ph idx="1"/>
          </p:nvPr>
        </p:nvSpPr>
        <p:spPr>
          <a:xfrm>
            <a:off x="3631097" y="1338470"/>
            <a:ext cx="8057320" cy="5777947"/>
          </a:xfrm>
        </p:spPr>
        <p:txBody>
          <a:bodyPr>
            <a:normAutofit/>
          </a:bodyPr>
          <a:lstStyle/>
          <a:p>
            <a:pPr algn="just"/>
            <a:r>
              <a:rPr lang="es-PE" sz="4600" b="1" dirty="0">
                <a:highlight>
                  <a:srgbClr val="00FFFF"/>
                </a:highlight>
              </a:rPr>
              <a:t>Administración: </a:t>
            </a:r>
            <a:r>
              <a:rPr lang="es-PE" sz="4600" dirty="0">
                <a:highlight>
                  <a:srgbClr val="00FFFF"/>
                </a:highlight>
              </a:rPr>
              <a:t>Implica las funciones activas de manejo y conducción.</a:t>
            </a:r>
          </a:p>
          <a:p>
            <a:pPr algn="just"/>
            <a:r>
              <a:rPr lang="es-PE" sz="4600" b="1" dirty="0">
                <a:highlight>
                  <a:srgbClr val="688749"/>
                </a:highlight>
              </a:rPr>
              <a:t>Custodia: </a:t>
            </a:r>
            <a:r>
              <a:rPr lang="es-PE" sz="4600" dirty="0">
                <a:highlight>
                  <a:srgbClr val="688749"/>
                </a:highlight>
              </a:rPr>
              <a:t>Importa la típica posesión que implica la protección, conservación y vigilancia debida por el funcionario público.</a:t>
            </a:r>
          </a:p>
          <a:p>
            <a:pPr marL="457200" indent="-457200" algn="just">
              <a:buAutoNum type="alphaLcParenR"/>
            </a:pPr>
            <a:endParaRPr lang="es-PE" dirty="0"/>
          </a:p>
        </p:txBody>
      </p:sp>
      <p:sp>
        <p:nvSpPr>
          <p:cNvPr id="2" name="Abrir llave 1">
            <a:extLst>
              <a:ext uri="{FF2B5EF4-FFF2-40B4-BE49-F238E27FC236}">
                <a16:creationId xmlns:a16="http://schemas.microsoft.com/office/drawing/2014/main" id="{DC7457F5-AC33-4D1F-9C44-2C329609FA3A}"/>
              </a:ext>
            </a:extLst>
          </p:cNvPr>
          <p:cNvSpPr/>
          <p:nvPr/>
        </p:nvSpPr>
        <p:spPr>
          <a:xfrm>
            <a:off x="3154017" y="1338470"/>
            <a:ext cx="662609" cy="54068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pic>
        <p:nvPicPr>
          <p:cNvPr id="5" name="Imagen 4">
            <a:extLst>
              <a:ext uri="{FF2B5EF4-FFF2-40B4-BE49-F238E27FC236}">
                <a16:creationId xmlns:a16="http://schemas.microsoft.com/office/drawing/2014/main" id="{D9249024-85F8-4FCC-AEE5-7436476EF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091" y="4784035"/>
            <a:ext cx="2669897" cy="1775791"/>
          </a:xfrm>
          <a:prstGeom prst="rect">
            <a:avLst/>
          </a:prstGeom>
        </p:spPr>
      </p:pic>
    </p:spTree>
    <p:extLst>
      <p:ext uri="{BB962C8B-B14F-4D97-AF65-F5344CB8AC3E}">
        <p14:creationId xmlns:p14="http://schemas.microsoft.com/office/powerpoint/2010/main" val="37393276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901520" y="1545464"/>
            <a:ext cx="10452279" cy="145223"/>
          </a:xfrm>
        </p:spPr>
        <p:txBody>
          <a:bodyPr>
            <a:normAutofit fontScale="90000"/>
          </a:bodyPr>
          <a:lstStyle/>
          <a:p>
            <a:pPr algn="just"/>
            <a:br>
              <a:rPr lang="es-PE" dirty="0"/>
            </a:br>
            <a:br>
              <a:rPr lang="es-PE" dirty="0"/>
            </a:br>
            <a:endParaRPr lang="es-PE" dirty="0"/>
          </a:p>
        </p:txBody>
      </p:sp>
      <p:sp>
        <p:nvSpPr>
          <p:cNvPr id="8" name="Marcador de contenido 7"/>
          <p:cNvSpPr>
            <a:spLocks noGrp="1"/>
          </p:cNvSpPr>
          <p:nvPr>
            <p:ph idx="1"/>
          </p:nvPr>
        </p:nvSpPr>
        <p:spPr>
          <a:xfrm>
            <a:off x="3551580" y="1545465"/>
            <a:ext cx="8030819" cy="4631498"/>
          </a:xfrm>
        </p:spPr>
        <p:txBody>
          <a:bodyPr>
            <a:noAutofit/>
          </a:bodyPr>
          <a:lstStyle/>
          <a:p>
            <a:pPr algn="just"/>
            <a:r>
              <a:rPr lang="es-PE" b="1" dirty="0">
                <a:highlight>
                  <a:srgbClr val="808000"/>
                </a:highlight>
              </a:rPr>
              <a:t>Utilización: </a:t>
            </a:r>
            <a:r>
              <a:rPr lang="es-PE" dirty="0">
                <a:highlight>
                  <a:srgbClr val="808000"/>
                </a:highlight>
              </a:rPr>
              <a:t>Aprovecharse de las ventajas de los recursos sin que exista la finalidad última de apropiarse de ellos.</a:t>
            </a:r>
          </a:p>
          <a:p>
            <a:pPr algn="just"/>
            <a:r>
              <a:rPr lang="es-PE" b="1" dirty="0">
                <a:highlight>
                  <a:srgbClr val="008080"/>
                </a:highlight>
              </a:rPr>
              <a:t>Destinatario:  </a:t>
            </a:r>
            <a:r>
              <a:rPr lang="es-PE" dirty="0">
                <a:highlight>
                  <a:srgbClr val="008080"/>
                </a:highlight>
              </a:rPr>
              <a:t>Puede ser en beneficio del propio funcionario o bien para favoreces a terceros (mediante el traslado del bien  al dominio de un tercero)</a:t>
            </a:r>
          </a:p>
          <a:p>
            <a:pPr algn="just"/>
            <a:r>
              <a:rPr lang="es-PE" b="1" dirty="0">
                <a:highlight>
                  <a:srgbClr val="008000"/>
                </a:highlight>
              </a:rPr>
              <a:t>Caudales: </a:t>
            </a:r>
            <a:r>
              <a:rPr lang="es-PE" dirty="0">
                <a:highlight>
                  <a:srgbClr val="008000"/>
                </a:highlight>
              </a:rPr>
              <a:t>Bienes en general de contenido económico, incluyendo el dinero.</a:t>
            </a:r>
          </a:p>
          <a:p>
            <a:pPr algn="just"/>
            <a:r>
              <a:rPr lang="es-PE" b="1" dirty="0">
                <a:highlight>
                  <a:srgbClr val="808080"/>
                </a:highlight>
              </a:rPr>
              <a:t>Efectos: </a:t>
            </a:r>
            <a:r>
              <a:rPr lang="es-PE" dirty="0">
                <a:highlight>
                  <a:srgbClr val="808080"/>
                </a:highlight>
              </a:rPr>
              <a:t>Objetos, cosas o bienes que representan un valor patrimonial público, incluyendo los valores negociables.</a:t>
            </a:r>
          </a:p>
          <a:p>
            <a:pPr marL="457200" indent="-457200">
              <a:buAutoNum type="alphaLcParenR"/>
            </a:pPr>
            <a:endParaRPr lang="es-PE" dirty="0"/>
          </a:p>
        </p:txBody>
      </p:sp>
      <p:sp>
        <p:nvSpPr>
          <p:cNvPr id="4" name="Título 6">
            <a:extLst>
              <a:ext uri="{FF2B5EF4-FFF2-40B4-BE49-F238E27FC236}">
                <a16:creationId xmlns:a16="http://schemas.microsoft.com/office/drawing/2014/main" id="{933B7474-C7FA-494F-9E3B-C3E94A2A228E}"/>
              </a:ext>
            </a:extLst>
          </p:cNvPr>
          <p:cNvSpPr txBox="1">
            <a:spLocks/>
          </p:cNvSpPr>
          <p:nvPr/>
        </p:nvSpPr>
        <p:spPr>
          <a:xfrm rot="10800000" flipV="1">
            <a:off x="159023" y="2716697"/>
            <a:ext cx="2835965" cy="1934816"/>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PE" sz="3200"/>
              <a:t>Definición y estructura típica del delito de peculado.</a:t>
            </a:r>
            <a:endParaRPr lang="es-PE" sz="3200" dirty="0"/>
          </a:p>
        </p:txBody>
      </p:sp>
      <p:pic>
        <p:nvPicPr>
          <p:cNvPr id="5" name="Imagen 4">
            <a:extLst>
              <a:ext uri="{FF2B5EF4-FFF2-40B4-BE49-F238E27FC236}">
                <a16:creationId xmlns:a16="http://schemas.microsoft.com/office/drawing/2014/main" id="{BF07162D-2807-4A40-82CE-3D697B863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091" y="4784035"/>
            <a:ext cx="2669897" cy="1775791"/>
          </a:xfrm>
          <a:prstGeom prst="rect">
            <a:avLst/>
          </a:prstGeom>
        </p:spPr>
      </p:pic>
      <p:sp>
        <p:nvSpPr>
          <p:cNvPr id="2" name="Abrir llave 1">
            <a:extLst>
              <a:ext uri="{FF2B5EF4-FFF2-40B4-BE49-F238E27FC236}">
                <a16:creationId xmlns:a16="http://schemas.microsoft.com/office/drawing/2014/main" id="{6FFC1312-7EEA-475D-B032-16361A3A77F2}"/>
              </a:ext>
            </a:extLst>
          </p:cNvPr>
          <p:cNvSpPr/>
          <p:nvPr/>
        </p:nvSpPr>
        <p:spPr>
          <a:xfrm>
            <a:off x="3233531" y="1298713"/>
            <a:ext cx="92765" cy="52611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405682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3584" y="3114261"/>
            <a:ext cx="2888973" cy="208059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PE" sz="3200" dirty="0"/>
              <a:t>Peculado por extensión </a:t>
            </a:r>
            <a:br>
              <a:rPr lang="es-PE" sz="3200" dirty="0"/>
            </a:br>
            <a:r>
              <a:rPr lang="es-PE" sz="3200" dirty="0"/>
              <a:t>(art. 392°CP) </a:t>
            </a:r>
          </a:p>
        </p:txBody>
      </p:sp>
      <p:sp>
        <p:nvSpPr>
          <p:cNvPr id="3" name="Marcador de contenido 2"/>
          <p:cNvSpPr>
            <a:spLocks noGrp="1"/>
          </p:cNvSpPr>
          <p:nvPr>
            <p:ph idx="1"/>
          </p:nvPr>
        </p:nvSpPr>
        <p:spPr>
          <a:xfrm>
            <a:off x="3935896" y="1524000"/>
            <a:ext cx="7593495" cy="4652963"/>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r>
              <a:rPr lang="es-PE" dirty="0"/>
              <a:t>Quienes administran o custodian dinero perteneciente a las entidades de beneficencia. </a:t>
            </a:r>
          </a:p>
          <a:p>
            <a:pPr algn="just"/>
            <a:r>
              <a:rPr lang="es-PE" dirty="0"/>
              <a:t>Los ejecutores coactivos.</a:t>
            </a:r>
          </a:p>
          <a:p>
            <a:pPr algn="just"/>
            <a:r>
              <a:rPr lang="es-PE" dirty="0"/>
              <a:t>Los administradores o depositarios de dinero o bienes embargados o depositados por orden de autoridad competente, aunque pertenezcan a particulares.</a:t>
            </a:r>
          </a:p>
          <a:p>
            <a:pPr algn="just"/>
            <a:r>
              <a:rPr lang="es-PE" dirty="0"/>
              <a:t>Todas las personas o representantes legales de personas jurídicas que administren o custodien dinero o bienes destinados a fines asistenciales o a programas de apoyo social.</a:t>
            </a:r>
          </a:p>
          <a:p>
            <a:endParaRPr lang="es-PE" dirty="0"/>
          </a:p>
        </p:txBody>
      </p:sp>
      <p:sp>
        <p:nvSpPr>
          <p:cNvPr id="4" name="Abrir llave 3">
            <a:extLst>
              <a:ext uri="{FF2B5EF4-FFF2-40B4-BE49-F238E27FC236}">
                <a16:creationId xmlns:a16="http://schemas.microsoft.com/office/drawing/2014/main" id="{B6422634-D30C-4FA4-8A46-10796B4CDA1E}"/>
              </a:ext>
            </a:extLst>
          </p:cNvPr>
          <p:cNvSpPr/>
          <p:nvPr/>
        </p:nvSpPr>
        <p:spPr>
          <a:xfrm>
            <a:off x="3604591" y="1484243"/>
            <a:ext cx="132522" cy="47707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909741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2122" y="2279374"/>
            <a:ext cx="3326295" cy="1934817"/>
          </a:xfrm>
        </p:spPr>
        <p:style>
          <a:lnRef idx="3">
            <a:schemeClr val="lt1"/>
          </a:lnRef>
          <a:fillRef idx="1">
            <a:schemeClr val="accent6"/>
          </a:fillRef>
          <a:effectRef idx="1">
            <a:schemeClr val="accent6"/>
          </a:effectRef>
          <a:fontRef idx="minor">
            <a:schemeClr val="lt1"/>
          </a:fontRef>
        </p:style>
        <p:txBody>
          <a:bodyPr>
            <a:normAutofit/>
          </a:bodyPr>
          <a:lstStyle/>
          <a:p>
            <a:pPr algn="ctr"/>
            <a:r>
              <a:rPr lang="es-PE" dirty="0"/>
              <a:t>El perjuicio económico.</a:t>
            </a:r>
          </a:p>
        </p:txBody>
      </p:sp>
      <p:sp>
        <p:nvSpPr>
          <p:cNvPr id="3" name="Marcador de contenido 2"/>
          <p:cNvSpPr>
            <a:spLocks noGrp="1"/>
          </p:cNvSpPr>
          <p:nvPr>
            <p:ph idx="1"/>
          </p:nvPr>
        </p:nvSpPr>
        <p:spPr>
          <a:xfrm>
            <a:off x="4823791" y="1815548"/>
            <a:ext cx="6530009" cy="4361415"/>
          </a:xfrm>
        </p:spPr>
        <p:style>
          <a:lnRef idx="2">
            <a:schemeClr val="accent2"/>
          </a:lnRef>
          <a:fillRef idx="1">
            <a:schemeClr val="lt1"/>
          </a:fillRef>
          <a:effectRef idx="0">
            <a:schemeClr val="accent2"/>
          </a:effectRef>
          <a:fontRef idx="minor">
            <a:schemeClr val="dk1"/>
          </a:fontRef>
        </p:style>
        <p:txBody>
          <a:bodyPr/>
          <a:lstStyle/>
          <a:p>
            <a:pPr algn="just"/>
            <a:r>
              <a:rPr lang="es-PE" sz="2400" dirty="0"/>
              <a:t>El perjuicio económico es un </a:t>
            </a:r>
            <a:r>
              <a:rPr lang="es-PE" sz="2400" b="1" u="sng" dirty="0"/>
              <a:t>elemento esencial</a:t>
            </a:r>
            <a:r>
              <a:rPr lang="es-PE" sz="2400" dirty="0"/>
              <a:t> para la configuración del delito de Peculado.</a:t>
            </a:r>
          </a:p>
          <a:p>
            <a:pPr marL="0" indent="0" algn="just">
              <a:buNone/>
            </a:pPr>
            <a:r>
              <a:rPr lang="es-PE" sz="2400" b="1" dirty="0">
                <a:solidFill>
                  <a:srgbClr val="FF0000"/>
                </a:solidFill>
              </a:rPr>
              <a:t>Línea jurisprudencial definida por la Corte Suprema </a:t>
            </a:r>
          </a:p>
          <a:p>
            <a:pPr marL="0" indent="0" algn="just">
              <a:buNone/>
            </a:pPr>
            <a:r>
              <a:rPr lang="es-PE" sz="2400" b="1" dirty="0"/>
              <a:t>Se absolvieron a los acusados por no determinarse el perjuicio patrimonial al Estado</a:t>
            </a:r>
            <a:r>
              <a:rPr lang="es-PE" sz="2400" dirty="0"/>
              <a:t>.</a:t>
            </a:r>
          </a:p>
          <a:p>
            <a:pPr marL="0" indent="0" algn="just">
              <a:buNone/>
            </a:pPr>
            <a:r>
              <a:rPr lang="es-PE" sz="2400" b="1" dirty="0"/>
              <a:t>Ejecutoria Suprema recaída en el R.N. 1500-2003-ICA fj. 3</a:t>
            </a:r>
          </a:p>
          <a:p>
            <a:pPr marL="0" indent="0" algn="just">
              <a:buNone/>
            </a:pPr>
            <a:r>
              <a:rPr lang="es-PE" sz="2400" b="1" dirty="0"/>
              <a:t>Ejecutoria Suprema recaída en el R.N. 3733-2009-LORETO. fj. 4</a:t>
            </a:r>
          </a:p>
          <a:p>
            <a:pPr marL="0" indent="0">
              <a:buNone/>
            </a:pPr>
            <a:endParaRPr lang="es-PE" sz="2400" dirty="0"/>
          </a:p>
          <a:p>
            <a:pPr marL="0" indent="0">
              <a:buNone/>
            </a:pPr>
            <a:endParaRPr lang="es-PE" dirty="0"/>
          </a:p>
        </p:txBody>
      </p:sp>
      <p:pic>
        <p:nvPicPr>
          <p:cNvPr id="5122" name="Picture 2" descr="Resultado de imagen de dinero">
            <a:extLst>
              <a:ext uri="{FF2B5EF4-FFF2-40B4-BE49-F238E27FC236}">
                <a16:creationId xmlns:a16="http://schemas.microsoft.com/office/drawing/2014/main" id="{EACE9400-4523-4C8C-96B4-D925CDE85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026" y="4462463"/>
            <a:ext cx="2298218"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Abrir llave 3">
            <a:extLst>
              <a:ext uri="{FF2B5EF4-FFF2-40B4-BE49-F238E27FC236}">
                <a16:creationId xmlns:a16="http://schemas.microsoft.com/office/drawing/2014/main" id="{46D94FA7-AD26-41BB-99CB-D8A4C150CC7D}"/>
              </a:ext>
            </a:extLst>
          </p:cNvPr>
          <p:cNvSpPr/>
          <p:nvPr/>
        </p:nvSpPr>
        <p:spPr>
          <a:xfrm>
            <a:off x="4532243" y="1577009"/>
            <a:ext cx="198783" cy="49695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30685420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652" y="2928729"/>
            <a:ext cx="2938670" cy="2027583"/>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s-PE" sz="2800" dirty="0"/>
              <a:t>El perjuicio económico – ámbito probatorio.</a:t>
            </a:r>
          </a:p>
        </p:txBody>
      </p:sp>
      <p:sp>
        <p:nvSpPr>
          <p:cNvPr id="3" name="Marcador de contenido 2"/>
          <p:cNvSpPr>
            <a:spLocks noGrp="1"/>
          </p:cNvSpPr>
          <p:nvPr>
            <p:ph idx="1"/>
          </p:nvPr>
        </p:nvSpPr>
        <p:spPr>
          <a:xfrm>
            <a:off x="4280452" y="1550503"/>
            <a:ext cx="7792278" cy="5102087"/>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r>
              <a:rPr lang="es-PE" dirty="0">
                <a:solidFill>
                  <a:srgbClr val="FF0000"/>
                </a:solidFill>
              </a:rPr>
              <a:t>Ejecutoria Suprema recaída en el R.N. N° 889-2007- LIMA – Sala Penal Permanente de la Corte Suprema. </a:t>
            </a:r>
          </a:p>
          <a:p>
            <a:pPr marL="0" indent="0" algn="just">
              <a:buNone/>
            </a:pPr>
            <a:r>
              <a:rPr lang="es-PE" i="1" dirty="0"/>
              <a:t>“Constituye ya una línea jurisprudencial definida, considerar acreditada la lesión al patrimonio público con </a:t>
            </a:r>
            <a:r>
              <a:rPr lang="es-PE" b="1" i="1" dirty="0"/>
              <a:t>la presentación positiva de la pericia técnica (valorativa o contable)</a:t>
            </a:r>
            <a:r>
              <a:rPr lang="es-PE" i="1" dirty="0"/>
              <a:t>, en razón de que esta permite establecer la existencia de los bienes, apreciar el destino de los mismos y demostrar diferencias entre los ingresos y egresos de dinero; que, por lo tanto, de las conclusiones en ella contenidas y en la seriedad del análisis y evaluación técnica de los datos que la sustenta dependería la existencia del aspecto material del delito”</a:t>
            </a:r>
          </a:p>
          <a:p>
            <a:pPr marL="0" indent="0">
              <a:buNone/>
            </a:pPr>
            <a:endParaRPr lang="es-PE" dirty="0">
              <a:solidFill>
                <a:srgbClr val="FF0000"/>
              </a:solidFill>
            </a:endParaRPr>
          </a:p>
        </p:txBody>
      </p:sp>
      <p:sp>
        <p:nvSpPr>
          <p:cNvPr id="4" name="Abrir llave 3">
            <a:extLst>
              <a:ext uri="{FF2B5EF4-FFF2-40B4-BE49-F238E27FC236}">
                <a16:creationId xmlns:a16="http://schemas.microsoft.com/office/drawing/2014/main" id="{B82BB8E7-0EDD-4D7D-8646-871692F0F139}"/>
              </a:ext>
            </a:extLst>
          </p:cNvPr>
          <p:cNvSpPr/>
          <p:nvPr/>
        </p:nvSpPr>
        <p:spPr>
          <a:xfrm>
            <a:off x="3935897" y="1550503"/>
            <a:ext cx="344556" cy="49828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pic>
        <p:nvPicPr>
          <p:cNvPr id="5" name="Picture 2" descr="Resultado de imagen de dinero">
            <a:extLst>
              <a:ext uri="{FF2B5EF4-FFF2-40B4-BE49-F238E27FC236}">
                <a16:creationId xmlns:a16="http://schemas.microsoft.com/office/drawing/2014/main" id="{D8245684-7E8F-4F16-B375-B7A33F3F4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83" y="5214731"/>
            <a:ext cx="2298218" cy="131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378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6104" y="3127512"/>
            <a:ext cx="2928731" cy="1749287"/>
          </a:xfrm>
        </p:spPr>
        <p:style>
          <a:lnRef idx="1">
            <a:schemeClr val="accent5"/>
          </a:lnRef>
          <a:fillRef idx="2">
            <a:schemeClr val="accent5"/>
          </a:fillRef>
          <a:effectRef idx="1">
            <a:schemeClr val="accent5"/>
          </a:effectRef>
          <a:fontRef idx="minor">
            <a:schemeClr val="dk1"/>
          </a:fontRef>
        </p:style>
        <p:txBody>
          <a:bodyPr>
            <a:normAutofit/>
          </a:bodyPr>
          <a:lstStyle/>
          <a:p>
            <a:pPr algn="ctr"/>
            <a:br>
              <a:rPr lang="es-PE" sz="2800" dirty="0"/>
            </a:br>
            <a:r>
              <a:rPr lang="es-PE" sz="2800" dirty="0"/>
              <a:t>EL PERJUICIO ECONÓMICO - CUANTÍA</a:t>
            </a:r>
          </a:p>
        </p:txBody>
      </p:sp>
      <p:sp>
        <p:nvSpPr>
          <p:cNvPr id="3" name="Marcador de contenido 2"/>
          <p:cNvSpPr>
            <a:spLocks noGrp="1"/>
          </p:cNvSpPr>
          <p:nvPr>
            <p:ph idx="1"/>
          </p:nvPr>
        </p:nvSpPr>
        <p:spPr>
          <a:xfrm>
            <a:off x="4386470" y="1431236"/>
            <a:ext cx="7805530" cy="5128590"/>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PE" sz="2400" dirty="0"/>
              <a:t>¿Principio de Insignificancia? </a:t>
            </a:r>
          </a:p>
          <a:p>
            <a:pPr algn="just"/>
            <a:r>
              <a:rPr lang="es-PE" sz="2400" dirty="0"/>
              <a:t>¿Principio de Intervención Mínima?</a:t>
            </a:r>
          </a:p>
          <a:p>
            <a:pPr algn="just"/>
            <a:r>
              <a:rPr lang="es-PE" sz="2400" dirty="0"/>
              <a:t>¿Delitos de Bagatela? </a:t>
            </a:r>
          </a:p>
          <a:p>
            <a:pPr marL="0" indent="0" algn="just">
              <a:buNone/>
            </a:pPr>
            <a:r>
              <a:rPr lang="es-PE" sz="2400" dirty="0"/>
              <a:t>De la redacción de nuestro CP </a:t>
            </a:r>
            <a:r>
              <a:rPr lang="es-PE" sz="2400" dirty="0">
                <a:sym typeface="Wingdings" panose="05000000000000000000" pitchFamily="2" charset="2"/>
              </a:rPr>
              <a:t> </a:t>
            </a:r>
            <a:r>
              <a:rPr lang="es-PE" sz="2400" b="1" dirty="0">
                <a:solidFill>
                  <a:srgbClr val="FF0000"/>
                </a:solidFill>
                <a:sym typeface="Wingdings" panose="05000000000000000000" pitchFamily="2" charset="2"/>
              </a:rPr>
              <a:t>No existe cuantía mínima en el delito de Peculado, sólo un agravante.</a:t>
            </a:r>
          </a:p>
          <a:p>
            <a:pPr marL="0" indent="0" algn="just">
              <a:buNone/>
            </a:pPr>
            <a:r>
              <a:rPr lang="es-PE" sz="2400" b="1" dirty="0">
                <a:solidFill>
                  <a:srgbClr val="FF0000"/>
                </a:solidFill>
                <a:sym typeface="Wingdings" panose="05000000000000000000" pitchFamily="2" charset="2"/>
              </a:rPr>
              <a:t> </a:t>
            </a:r>
            <a:r>
              <a:rPr lang="es-PE" sz="2400" i="1" dirty="0">
                <a:sym typeface="Wingdings" panose="05000000000000000000" pitchFamily="2" charset="2"/>
              </a:rPr>
              <a:t>“(…) cuando el valor de lo apropiado o utilizado sobrepase diez UIT será reprimido con pena privativa de libertad no menor de ocho ni mayor de doce años (…)”</a:t>
            </a:r>
          </a:p>
          <a:p>
            <a:pPr marL="0" indent="0" algn="just">
              <a:buNone/>
            </a:pPr>
            <a:r>
              <a:rPr lang="es-PE" sz="2400" dirty="0">
                <a:sym typeface="Wingdings" panose="05000000000000000000" pitchFamily="2" charset="2"/>
              </a:rPr>
              <a:t>Decreto Supremo N° 380-2017-EF.</a:t>
            </a:r>
          </a:p>
          <a:p>
            <a:pPr marL="0" indent="0" algn="just">
              <a:buNone/>
            </a:pPr>
            <a:r>
              <a:rPr lang="es-PE" sz="2400" dirty="0">
                <a:sym typeface="Wingdings" panose="05000000000000000000" pitchFamily="2" charset="2"/>
              </a:rPr>
              <a:t>Valor UIT 2018= S/. 4150</a:t>
            </a:r>
          </a:p>
          <a:p>
            <a:pPr marL="0" indent="0" algn="just">
              <a:buNone/>
            </a:pPr>
            <a:r>
              <a:rPr lang="es-PE" sz="2400" dirty="0">
                <a:sym typeface="Wingdings" panose="05000000000000000000" pitchFamily="2" charset="2"/>
              </a:rPr>
              <a:t>Valor 10 UIT = S/. 41500</a:t>
            </a:r>
            <a:endParaRPr lang="es-PE" sz="2400" dirty="0"/>
          </a:p>
          <a:p>
            <a:pPr marL="0" indent="0">
              <a:buNone/>
            </a:pPr>
            <a:endParaRPr lang="es-PE" dirty="0"/>
          </a:p>
          <a:p>
            <a:pPr marL="0" indent="0">
              <a:buNone/>
            </a:pPr>
            <a:endParaRPr lang="es-PE" dirty="0"/>
          </a:p>
        </p:txBody>
      </p:sp>
      <p:sp>
        <p:nvSpPr>
          <p:cNvPr id="4" name="Abrir llave 3">
            <a:extLst>
              <a:ext uri="{FF2B5EF4-FFF2-40B4-BE49-F238E27FC236}">
                <a16:creationId xmlns:a16="http://schemas.microsoft.com/office/drawing/2014/main" id="{C4C96BE4-E6EC-4F59-8A66-C73C058D489A}"/>
              </a:ext>
            </a:extLst>
          </p:cNvPr>
          <p:cNvSpPr/>
          <p:nvPr/>
        </p:nvSpPr>
        <p:spPr>
          <a:xfrm>
            <a:off x="3882887" y="1484243"/>
            <a:ext cx="159026" cy="51153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36978545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977E737-D2D5-4D21-8DE5-05FA2474EC5E}"/>
              </a:ext>
            </a:extLst>
          </p:cNvPr>
          <p:cNvSpPr/>
          <p:nvPr/>
        </p:nvSpPr>
        <p:spPr>
          <a:xfrm>
            <a:off x="2849218" y="2107095"/>
            <a:ext cx="6294782"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s-E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PECULADO DE USO</a:t>
            </a:r>
          </a:p>
        </p:txBody>
      </p:sp>
      <p:sp>
        <p:nvSpPr>
          <p:cNvPr id="5" name="Rectángulo 4">
            <a:extLst>
              <a:ext uri="{FF2B5EF4-FFF2-40B4-BE49-F238E27FC236}">
                <a16:creationId xmlns:a16="http://schemas.microsoft.com/office/drawing/2014/main" id="{D136F321-F212-482E-B8D5-700386613542}"/>
              </a:ext>
            </a:extLst>
          </p:cNvPr>
          <p:cNvSpPr/>
          <p:nvPr/>
        </p:nvSpPr>
        <p:spPr>
          <a:xfrm>
            <a:off x="4807080" y="4859226"/>
            <a:ext cx="3028414"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PE" sz="3200" dirty="0"/>
              <a:t>(art. 388 CP)</a:t>
            </a:r>
          </a:p>
        </p:txBody>
      </p:sp>
    </p:spTree>
    <p:extLst>
      <p:ext uri="{BB962C8B-B14F-4D97-AF65-F5344CB8AC3E}">
        <p14:creationId xmlns:p14="http://schemas.microsoft.com/office/powerpoint/2010/main" val="42008944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9174" y="2756452"/>
            <a:ext cx="2514599" cy="180229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PE" sz="2800" dirty="0"/>
              <a:t>Peculado de uso </a:t>
            </a:r>
            <a:br>
              <a:rPr lang="es-PE" sz="2800" dirty="0"/>
            </a:br>
            <a:r>
              <a:rPr lang="es-PE" sz="2800" dirty="0"/>
              <a:t>(art. 388 CP)</a:t>
            </a:r>
          </a:p>
        </p:txBody>
      </p:sp>
      <p:sp>
        <p:nvSpPr>
          <p:cNvPr id="3" name="2 Marcador de contenido"/>
          <p:cNvSpPr>
            <a:spLocks noGrp="1"/>
          </p:cNvSpPr>
          <p:nvPr>
            <p:ph idx="1"/>
          </p:nvPr>
        </p:nvSpPr>
        <p:spPr>
          <a:xfrm>
            <a:off x="4028661" y="1497496"/>
            <a:ext cx="7325139" cy="4679467"/>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lgn="just">
              <a:buNone/>
            </a:pPr>
            <a:endParaRPr lang="es-PE" sz="2400" i="1" dirty="0"/>
          </a:p>
          <a:p>
            <a:pPr marL="0" indent="0" algn="just">
              <a:buNone/>
            </a:pPr>
            <a:r>
              <a:rPr lang="es-PE" sz="3900" i="1" dirty="0"/>
              <a:t>«El funcionario o servidor público que, para  fines ajenos al servicio,  usa o permite que otro use vehículos, maquinas  o cualquier otro instrumento de trabajo pertenecientes a la administración pública o que se hallan bajo su guarda, será reprimido con pena privativa de libertad no menor de dos ni mayor de cuatro años (…)»</a:t>
            </a:r>
          </a:p>
          <a:p>
            <a:endParaRPr lang="es-PE" dirty="0"/>
          </a:p>
        </p:txBody>
      </p:sp>
      <p:sp>
        <p:nvSpPr>
          <p:cNvPr id="4" name="Abrir llave 3">
            <a:extLst>
              <a:ext uri="{FF2B5EF4-FFF2-40B4-BE49-F238E27FC236}">
                <a16:creationId xmlns:a16="http://schemas.microsoft.com/office/drawing/2014/main" id="{F6D775B0-5B6B-4D5E-8C3F-33539EDB475B}"/>
              </a:ext>
            </a:extLst>
          </p:cNvPr>
          <p:cNvSpPr/>
          <p:nvPr/>
        </p:nvSpPr>
        <p:spPr>
          <a:xfrm>
            <a:off x="3578087" y="1364974"/>
            <a:ext cx="159026" cy="491655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32596797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6106" y="2743200"/>
            <a:ext cx="2756452" cy="2332037"/>
          </a:xfrm>
        </p:spPr>
        <p:style>
          <a:lnRef idx="1">
            <a:schemeClr val="dk1"/>
          </a:lnRef>
          <a:fillRef idx="2">
            <a:schemeClr val="dk1"/>
          </a:fillRef>
          <a:effectRef idx="1">
            <a:schemeClr val="dk1"/>
          </a:effectRef>
          <a:fontRef idx="minor">
            <a:schemeClr val="dk1"/>
          </a:fontRef>
        </p:style>
        <p:txBody>
          <a:bodyPr>
            <a:normAutofit/>
          </a:bodyPr>
          <a:lstStyle/>
          <a:p>
            <a:pPr algn="ctr"/>
            <a:r>
              <a:rPr lang="es-PE" sz="3200" dirty="0"/>
              <a:t>PECULADO DE USO - elementos</a:t>
            </a:r>
          </a:p>
        </p:txBody>
      </p:sp>
      <p:sp>
        <p:nvSpPr>
          <p:cNvPr id="3" name="Marcador de contenido 2"/>
          <p:cNvSpPr>
            <a:spLocks noGrp="1"/>
          </p:cNvSpPr>
          <p:nvPr>
            <p:ph idx="1"/>
          </p:nvPr>
        </p:nvSpPr>
        <p:spPr>
          <a:xfrm>
            <a:off x="4306957" y="1311964"/>
            <a:ext cx="7566991" cy="5406887"/>
          </a:xfrm>
        </p:spPr>
        <p:style>
          <a:lnRef idx="1">
            <a:schemeClr val="accent6"/>
          </a:lnRef>
          <a:fillRef idx="2">
            <a:schemeClr val="accent6"/>
          </a:fillRef>
          <a:effectRef idx="1">
            <a:schemeClr val="accent6"/>
          </a:effectRef>
          <a:fontRef idx="minor">
            <a:schemeClr val="dk1"/>
          </a:fontRef>
        </p:style>
        <p:txBody>
          <a:bodyPr>
            <a:noAutofit/>
          </a:bodyPr>
          <a:lstStyle/>
          <a:p>
            <a:pPr algn="just"/>
            <a:r>
              <a:rPr lang="es-PE" sz="3200" b="1" dirty="0"/>
              <a:t>Uso</a:t>
            </a:r>
            <a:r>
              <a:rPr lang="es-PE" sz="3200" dirty="0"/>
              <a:t>: El funcionario se beneficia del bien sin consumirlo, aprovechando sus propiedades o características. </a:t>
            </a:r>
          </a:p>
          <a:p>
            <a:pPr algn="just"/>
            <a:r>
              <a:rPr lang="es-PE" sz="3200" b="1" dirty="0"/>
              <a:t>Permitir el uso</a:t>
            </a:r>
            <a:r>
              <a:rPr lang="es-PE" sz="3200" dirty="0"/>
              <a:t>: El funcionario autoriza, consiente, permite el uso del bien a terceros no autorizados.</a:t>
            </a:r>
          </a:p>
          <a:p>
            <a:pPr algn="just"/>
            <a:r>
              <a:rPr lang="es-PE" sz="3200" b="1" dirty="0"/>
              <a:t>Fines ajenos</a:t>
            </a:r>
            <a:r>
              <a:rPr lang="es-PE" sz="3200" dirty="0"/>
              <a:t>: Los fines de utilización deben ser distintos de aquellos para los que fueron encomendados.</a:t>
            </a:r>
          </a:p>
          <a:p>
            <a:pPr marL="0" indent="0" algn="just">
              <a:buNone/>
            </a:pPr>
            <a:r>
              <a:rPr lang="es-PE" sz="3200" dirty="0">
                <a:solidFill>
                  <a:srgbClr val="FF0000"/>
                </a:solidFill>
              </a:rPr>
              <a:t>¿Cuándo utilizar vehículos oficiales constituye el delito de Peculado de uso? </a:t>
            </a:r>
          </a:p>
        </p:txBody>
      </p:sp>
      <p:sp>
        <p:nvSpPr>
          <p:cNvPr id="4" name="Abrir llave 3">
            <a:extLst>
              <a:ext uri="{FF2B5EF4-FFF2-40B4-BE49-F238E27FC236}">
                <a16:creationId xmlns:a16="http://schemas.microsoft.com/office/drawing/2014/main" id="{71387442-05C2-40D9-A39D-6331A952582A}"/>
              </a:ext>
            </a:extLst>
          </p:cNvPr>
          <p:cNvSpPr/>
          <p:nvPr/>
        </p:nvSpPr>
        <p:spPr>
          <a:xfrm>
            <a:off x="3763617" y="1311965"/>
            <a:ext cx="304800" cy="540688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191764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3113375"/>
              </p:ext>
            </p:extLst>
          </p:nvPr>
        </p:nvGraphicFramePr>
        <p:xfrm>
          <a:off x="1303020" y="1550417"/>
          <a:ext cx="9738360" cy="4294339"/>
        </p:xfrm>
        <a:graphic>
          <a:graphicData uri="http://schemas.openxmlformats.org/drawingml/2006/table">
            <a:tbl>
              <a:tblPr firstRow="1" bandRow="1">
                <a:tableStyleId>{2D5ABB26-0587-4C30-8999-92F81FD0307C}</a:tableStyleId>
              </a:tblPr>
              <a:tblGrid>
                <a:gridCol w="4869180">
                  <a:extLst>
                    <a:ext uri="{9D8B030D-6E8A-4147-A177-3AD203B41FA5}">
                      <a16:colId xmlns:a16="http://schemas.microsoft.com/office/drawing/2014/main" val="20000"/>
                    </a:ext>
                  </a:extLst>
                </a:gridCol>
                <a:gridCol w="4869180">
                  <a:extLst>
                    <a:ext uri="{9D8B030D-6E8A-4147-A177-3AD203B41FA5}">
                      <a16:colId xmlns:a16="http://schemas.microsoft.com/office/drawing/2014/main" val="20001"/>
                    </a:ext>
                  </a:extLst>
                </a:gridCol>
              </a:tblGrid>
              <a:tr h="514858">
                <a:tc>
                  <a:txBody>
                    <a:bodyPr/>
                    <a:lstStyle/>
                    <a:p>
                      <a:pPr marL="1057910">
                        <a:lnSpc>
                          <a:spcPct val="100000"/>
                        </a:lnSpc>
                        <a:spcBef>
                          <a:spcPts val="300"/>
                        </a:spcBef>
                      </a:pPr>
                      <a:r>
                        <a:rPr sz="2200" b="1" spc="-30" dirty="0">
                          <a:solidFill>
                            <a:srgbClr val="FFFFFF"/>
                          </a:solidFill>
                          <a:latin typeface="Arial"/>
                          <a:cs typeface="Arial"/>
                        </a:rPr>
                        <a:t>DICTAMEN</a:t>
                      </a:r>
                      <a:endParaRPr sz="22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5830">
                        <a:lnSpc>
                          <a:spcPct val="100000"/>
                        </a:lnSpc>
                        <a:spcBef>
                          <a:spcPts val="300"/>
                        </a:spcBef>
                      </a:pPr>
                      <a:r>
                        <a:rPr sz="2200" b="1" spc="-25" dirty="0">
                          <a:solidFill>
                            <a:srgbClr val="FFFFFF"/>
                          </a:solidFill>
                          <a:latin typeface="Arial"/>
                          <a:cs typeface="Arial"/>
                        </a:rPr>
                        <a:t>PROPUESTA</a:t>
                      </a:r>
                      <a:endParaRPr sz="22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779481">
                <a:tc>
                  <a:txBody>
                    <a:bodyPr/>
                    <a:lstStyle/>
                    <a:p>
                      <a:pPr marL="377825" indent="-287020">
                        <a:lnSpc>
                          <a:spcPct val="100000"/>
                        </a:lnSpc>
                        <a:spcBef>
                          <a:spcPts val="295"/>
                        </a:spcBef>
                        <a:buChar char="•"/>
                        <a:tabLst>
                          <a:tab pos="377825" algn="l"/>
                          <a:tab pos="378460" algn="l"/>
                        </a:tabLst>
                      </a:pPr>
                      <a:r>
                        <a:rPr sz="2200" spc="-5" dirty="0">
                          <a:latin typeface="Arial MT"/>
                          <a:cs typeface="Arial MT"/>
                        </a:rPr>
                        <a:t>Colusión</a:t>
                      </a:r>
                      <a:r>
                        <a:rPr sz="2200" spc="-10" dirty="0">
                          <a:latin typeface="Arial MT"/>
                          <a:cs typeface="Arial MT"/>
                        </a:rPr>
                        <a:t> </a:t>
                      </a:r>
                      <a:r>
                        <a:rPr sz="2200" spc="-5" dirty="0">
                          <a:latin typeface="Arial MT"/>
                          <a:cs typeface="Arial MT"/>
                        </a:rPr>
                        <a:t>(art.</a:t>
                      </a:r>
                      <a:r>
                        <a:rPr sz="2200" spc="15" dirty="0">
                          <a:latin typeface="Arial MT"/>
                          <a:cs typeface="Arial MT"/>
                        </a:rPr>
                        <a:t> </a:t>
                      </a:r>
                      <a:r>
                        <a:rPr sz="2200" spc="-5" dirty="0">
                          <a:latin typeface="Arial MT"/>
                          <a:cs typeface="Arial MT"/>
                        </a:rPr>
                        <a:t>384 CP)</a:t>
                      </a:r>
                      <a:endParaRPr sz="2200">
                        <a:latin typeface="Arial MT"/>
                        <a:cs typeface="Arial MT"/>
                      </a:endParaRPr>
                    </a:p>
                    <a:p>
                      <a:pPr marL="377825" indent="-287020">
                        <a:lnSpc>
                          <a:spcPct val="100000"/>
                        </a:lnSpc>
                        <a:spcBef>
                          <a:spcPts val="5"/>
                        </a:spcBef>
                        <a:buChar char="•"/>
                        <a:tabLst>
                          <a:tab pos="377825" algn="l"/>
                          <a:tab pos="378460" algn="l"/>
                        </a:tabLst>
                      </a:pPr>
                      <a:r>
                        <a:rPr sz="2200" spc="-5" dirty="0">
                          <a:latin typeface="Arial MT"/>
                          <a:cs typeface="Arial MT"/>
                        </a:rPr>
                        <a:t>Peculado (art.</a:t>
                      </a:r>
                      <a:r>
                        <a:rPr sz="2200" dirty="0">
                          <a:latin typeface="Arial MT"/>
                          <a:cs typeface="Arial MT"/>
                        </a:rPr>
                        <a:t> </a:t>
                      </a:r>
                      <a:r>
                        <a:rPr sz="2200" spc="-5" dirty="0">
                          <a:latin typeface="Arial MT"/>
                          <a:cs typeface="Arial MT"/>
                        </a:rPr>
                        <a:t>387 CP)</a:t>
                      </a:r>
                      <a:endParaRPr sz="2200">
                        <a:latin typeface="Arial MT"/>
                        <a:cs typeface="Arial MT"/>
                      </a:endParaRPr>
                    </a:p>
                    <a:p>
                      <a:pPr marL="377825" marR="102870" indent="-287020">
                        <a:lnSpc>
                          <a:spcPct val="100000"/>
                        </a:lnSpc>
                        <a:buChar char="•"/>
                        <a:tabLst>
                          <a:tab pos="377825" algn="l"/>
                          <a:tab pos="378460" algn="l"/>
                        </a:tabLst>
                      </a:pPr>
                      <a:r>
                        <a:rPr sz="2200" spc="-5" dirty="0">
                          <a:latin typeface="Arial MT"/>
                          <a:cs typeface="Arial MT"/>
                        </a:rPr>
                        <a:t>Cohecho activo genérico </a:t>
                      </a:r>
                      <a:r>
                        <a:rPr sz="2200" spc="-600" dirty="0">
                          <a:latin typeface="Arial MT"/>
                          <a:cs typeface="Arial MT"/>
                        </a:rPr>
                        <a:t> </a:t>
                      </a:r>
                      <a:r>
                        <a:rPr sz="2200" spc="-5" dirty="0">
                          <a:latin typeface="Arial MT"/>
                          <a:cs typeface="Arial MT"/>
                        </a:rPr>
                        <a:t>(art.</a:t>
                      </a:r>
                      <a:r>
                        <a:rPr sz="2200" spc="5" dirty="0">
                          <a:latin typeface="Arial MT"/>
                          <a:cs typeface="Arial MT"/>
                        </a:rPr>
                        <a:t> </a:t>
                      </a:r>
                      <a:r>
                        <a:rPr sz="2200" spc="-5" dirty="0">
                          <a:latin typeface="Arial MT"/>
                          <a:cs typeface="Arial MT"/>
                        </a:rPr>
                        <a:t>397)</a:t>
                      </a:r>
                      <a:endParaRPr sz="2200">
                        <a:latin typeface="Arial MT"/>
                        <a:cs typeface="Arial MT"/>
                      </a:endParaRPr>
                    </a:p>
                    <a:p>
                      <a:pPr marL="377825" marR="300355" indent="-287020">
                        <a:lnSpc>
                          <a:spcPct val="100000"/>
                        </a:lnSpc>
                        <a:buChar char="•"/>
                        <a:tabLst>
                          <a:tab pos="377825" algn="l"/>
                          <a:tab pos="378460" algn="l"/>
                        </a:tabLst>
                      </a:pPr>
                      <a:r>
                        <a:rPr sz="2200" spc="-5" dirty="0">
                          <a:latin typeface="Arial MT"/>
                          <a:cs typeface="Arial MT"/>
                        </a:rPr>
                        <a:t>Cohecho </a:t>
                      </a:r>
                      <a:r>
                        <a:rPr sz="2200" dirty="0">
                          <a:latin typeface="Arial MT"/>
                          <a:cs typeface="Arial MT"/>
                        </a:rPr>
                        <a:t>activo </a:t>
                      </a:r>
                      <a:r>
                        <a:rPr sz="2200" spc="5" dirty="0">
                          <a:latin typeface="Arial MT"/>
                          <a:cs typeface="Arial MT"/>
                        </a:rPr>
                        <a:t> </a:t>
                      </a:r>
                      <a:r>
                        <a:rPr sz="2200" spc="-5" dirty="0">
                          <a:latin typeface="Arial MT"/>
                          <a:cs typeface="Arial MT"/>
                        </a:rPr>
                        <a:t>transnacional (art.</a:t>
                      </a:r>
                      <a:r>
                        <a:rPr sz="2200" spc="5" dirty="0">
                          <a:latin typeface="Arial MT"/>
                          <a:cs typeface="Arial MT"/>
                        </a:rPr>
                        <a:t> </a:t>
                      </a:r>
                      <a:r>
                        <a:rPr sz="2200" dirty="0">
                          <a:latin typeface="Arial MT"/>
                          <a:cs typeface="Arial MT"/>
                        </a:rPr>
                        <a:t>397- </a:t>
                      </a:r>
                      <a:r>
                        <a:rPr sz="2200" spc="-595" dirty="0">
                          <a:latin typeface="Arial MT"/>
                          <a:cs typeface="Arial MT"/>
                        </a:rPr>
                        <a:t> </a:t>
                      </a:r>
                      <a:r>
                        <a:rPr sz="2200" spc="-10" dirty="0">
                          <a:latin typeface="Arial MT"/>
                          <a:cs typeface="Arial MT"/>
                        </a:rPr>
                        <a:t>A)</a:t>
                      </a:r>
                      <a:endParaRPr sz="2200">
                        <a:latin typeface="Arial MT"/>
                        <a:cs typeface="Arial MT"/>
                      </a:endParaRPr>
                    </a:p>
                    <a:p>
                      <a:pPr marL="377825" indent="-287020">
                        <a:lnSpc>
                          <a:spcPct val="100000"/>
                        </a:lnSpc>
                        <a:spcBef>
                          <a:spcPts val="5"/>
                        </a:spcBef>
                        <a:buChar char="•"/>
                        <a:tabLst>
                          <a:tab pos="377825" algn="l"/>
                          <a:tab pos="378460" algn="l"/>
                        </a:tabLst>
                      </a:pPr>
                      <a:r>
                        <a:rPr sz="2200" spc="-5" dirty="0">
                          <a:latin typeface="Arial MT"/>
                          <a:cs typeface="Arial MT"/>
                        </a:rPr>
                        <a:t>Cohecho</a:t>
                      </a:r>
                      <a:r>
                        <a:rPr sz="2200" spc="-35" dirty="0">
                          <a:latin typeface="Arial MT"/>
                          <a:cs typeface="Arial MT"/>
                        </a:rPr>
                        <a:t> </a:t>
                      </a:r>
                      <a:r>
                        <a:rPr sz="2200" spc="-5" dirty="0">
                          <a:latin typeface="Arial MT"/>
                          <a:cs typeface="Arial MT"/>
                        </a:rPr>
                        <a:t>activo</a:t>
                      </a:r>
                      <a:endParaRPr sz="2200">
                        <a:latin typeface="Arial MT"/>
                        <a:cs typeface="Arial MT"/>
                      </a:endParaRPr>
                    </a:p>
                    <a:p>
                      <a:pPr marL="377825">
                        <a:lnSpc>
                          <a:spcPct val="100000"/>
                        </a:lnSpc>
                      </a:pPr>
                      <a:r>
                        <a:rPr sz="2200" dirty="0">
                          <a:latin typeface="Arial MT"/>
                          <a:cs typeface="Arial MT"/>
                        </a:rPr>
                        <a:t>específico</a:t>
                      </a:r>
                      <a:r>
                        <a:rPr sz="2200" spc="-30" dirty="0">
                          <a:latin typeface="Arial MT"/>
                          <a:cs typeface="Arial MT"/>
                        </a:rPr>
                        <a:t> </a:t>
                      </a:r>
                      <a:r>
                        <a:rPr sz="2200" spc="-5" dirty="0">
                          <a:latin typeface="Arial MT"/>
                          <a:cs typeface="Arial MT"/>
                        </a:rPr>
                        <a:t>(art.</a:t>
                      </a:r>
                      <a:r>
                        <a:rPr sz="2200" spc="-10" dirty="0">
                          <a:latin typeface="Arial MT"/>
                          <a:cs typeface="Arial MT"/>
                        </a:rPr>
                        <a:t> </a:t>
                      </a:r>
                      <a:r>
                        <a:rPr sz="2200" spc="-5" dirty="0">
                          <a:latin typeface="Arial MT"/>
                          <a:cs typeface="Arial MT"/>
                        </a:rPr>
                        <a:t>398)</a:t>
                      </a:r>
                      <a:endParaRPr sz="2200">
                        <a:latin typeface="Arial MT"/>
                        <a:cs typeface="Arial MT"/>
                      </a:endParaRPr>
                    </a:p>
                    <a:p>
                      <a:pPr marL="377825" marR="546735" indent="-287020">
                        <a:lnSpc>
                          <a:spcPct val="100000"/>
                        </a:lnSpc>
                        <a:buChar char="•"/>
                        <a:tabLst>
                          <a:tab pos="377825" algn="l"/>
                          <a:tab pos="378460" algn="l"/>
                        </a:tabLst>
                      </a:pPr>
                      <a:r>
                        <a:rPr sz="2200" spc="-15" dirty="0">
                          <a:latin typeface="Arial MT"/>
                          <a:cs typeface="Arial MT"/>
                        </a:rPr>
                        <a:t>Tráfico </a:t>
                      </a:r>
                      <a:r>
                        <a:rPr sz="2200" spc="-5" dirty="0">
                          <a:latin typeface="Arial MT"/>
                          <a:cs typeface="Arial MT"/>
                        </a:rPr>
                        <a:t>de influencias </a:t>
                      </a:r>
                      <a:r>
                        <a:rPr sz="2200" spc="-600" dirty="0">
                          <a:latin typeface="Arial MT"/>
                          <a:cs typeface="Arial MT"/>
                        </a:rPr>
                        <a:t> </a:t>
                      </a:r>
                      <a:r>
                        <a:rPr sz="2200" spc="-5" dirty="0">
                          <a:latin typeface="Arial MT"/>
                          <a:cs typeface="Arial MT"/>
                        </a:rPr>
                        <a:t>(art.</a:t>
                      </a:r>
                      <a:r>
                        <a:rPr sz="2200" spc="5" dirty="0">
                          <a:latin typeface="Arial MT"/>
                          <a:cs typeface="Arial MT"/>
                        </a:rPr>
                        <a:t> </a:t>
                      </a:r>
                      <a:r>
                        <a:rPr sz="2200" spc="-5" dirty="0">
                          <a:latin typeface="Arial MT"/>
                          <a:cs typeface="Arial MT"/>
                        </a:rPr>
                        <a:t>400)</a:t>
                      </a:r>
                      <a:endParaRPr sz="2200">
                        <a:latin typeface="Arial MT"/>
                        <a:cs typeface="Arial MT"/>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78460" marR="102870" indent="-287020">
                        <a:lnSpc>
                          <a:spcPct val="100000"/>
                        </a:lnSpc>
                        <a:spcBef>
                          <a:spcPts val="295"/>
                        </a:spcBef>
                        <a:buChar char="•"/>
                        <a:tabLst>
                          <a:tab pos="378460" algn="l"/>
                          <a:tab pos="379095" algn="l"/>
                        </a:tabLst>
                      </a:pPr>
                      <a:r>
                        <a:rPr sz="2200" spc="-5" dirty="0">
                          <a:latin typeface="Arial MT"/>
                          <a:cs typeface="Arial MT"/>
                        </a:rPr>
                        <a:t>Cohecho activo genérico </a:t>
                      </a:r>
                      <a:r>
                        <a:rPr sz="2200" spc="-600" dirty="0">
                          <a:latin typeface="Arial MT"/>
                          <a:cs typeface="Arial MT"/>
                        </a:rPr>
                        <a:t> </a:t>
                      </a:r>
                      <a:r>
                        <a:rPr sz="2200" spc="-5" dirty="0">
                          <a:latin typeface="Arial MT"/>
                          <a:cs typeface="Arial MT"/>
                        </a:rPr>
                        <a:t>(art.</a:t>
                      </a:r>
                      <a:r>
                        <a:rPr sz="2200" spc="15" dirty="0">
                          <a:latin typeface="Arial MT"/>
                          <a:cs typeface="Arial MT"/>
                        </a:rPr>
                        <a:t> </a:t>
                      </a:r>
                      <a:r>
                        <a:rPr sz="2200" spc="-5" dirty="0">
                          <a:latin typeface="Arial MT"/>
                          <a:cs typeface="Arial MT"/>
                        </a:rPr>
                        <a:t>397)</a:t>
                      </a:r>
                      <a:endParaRPr sz="2200" dirty="0">
                        <a:latin typeface="Arial MT"/>
                        <a:cs typeface="Arial MT"/>
                      </a:endParaRPr>
                    </a:p>
                    <a:p>
                      <a:pPr marL="378460" marR="300355" indent="-287020">
                        <a:lnSpc>
                          <a:spcPct val="100000"/>
                        </a:lnSpc>
                        <a:spcBef>
                          <a:spcPts val="5"/>
                        </a:spcBef>
                        <a:buChar char="•"/>
                        <a:tabLst>
                          <a:tab pos="378460" algn="l"/>
                          <a:tab pos="379095" algn="l"/>
                        </a:tabLst>
                      </a:pPr>
                      <a:r>
                        <a:rPr sz="2200" spc="-5" dirty="0">
                          <a:latin typeface="Arial MT"/>
                          <a:cs typeface="Arial MT"/>
                        </a:rPr>
                        <a:t>Cohecho activo </a:t>
                      </a:r>
                      <a:r>
                        <a:rPr sz="2200" dirty="0">
                          <a:latin typeface="Arial MT"/>
                          <a:cs typeface="Arial MT"/>
                        </a:rPr>
                        <a:t> </a:t>
                      </a:r>
                      <a:r>
                        <a:rPr sz="2200" spc="-5" dirty="0">
                          <a:latin typeface="Arial MT"/>
                          <a:cs typeface="Arial MT"/>
                        </a:rPr>
                        <a:t>transnacional (art.</a:t>
                      </a:r>
                      <a:r>
                        <a:rPr sz="2200" spc="5" dirty="0">
                          <a:latin typeface="Arial MT"/>
                          <a:cs typeface="Arial MT"/>
                        </a:rPr>
                        <a:t> </a:t>
                      </a:r>
                      <a:r>
                        <a:rPr sz="2200" dirty="0">
                          <a:latin typeface="Arial MT"/>
                          <a:cs typeface="Arial MT"/>
                        </a:rPr>
                        <a:t>397- </a:t>
                      </a:r>
                      <a:r>
                        <a:rPr sz="2200" spc="-595" dirty="0">
                          <a:latin typeface="Arial MT"/>
                          <a:cs typeface="Arial MT"/>
                        </a:rPr>
                        <a:t> </a:t>
                      </a:r>
                      <a:r>
                        <a:rPr sz="2200" spc="-10" dirty="0">
                          <a:latin typeface="Arial MT"/>
                          <a:cs typeface="Arial MT"/>
                        </a:rPr>
                        <a:t>A)</a:t>
                      </a:r>
                      <a:endParaRPr sz="2200" dirty="0">
                        <a:latin typeface="Arial MT"/>
                        <a:cs typeface="Arial MT"/>
                      </a:endParaRPr>
                    </a:p>
                    <a:p>
                      <a:pPr marL="378460" marR="708660" indent="-287020">
                        <a:lnSpc>
                          <a:spcPct val="100000"/>
                        </a:lnSpc>
                        <a:spcBef>
                          <a:spcPts val="5"/>
                        </a:spcBef>
                        <a:buChar char="•"/>
                        <a:tabLst>
                          <a:tab pos="378460" algn="l"/>
                          <a:tab pos="379095" algn="l"/>
                        </a:tabLst>
                      </a:pPr>
                      <a:r>
                        <a:rPr sz="2200" spc="-5" dirty="0">
                          <a:latin typeface="Arial MT"/>
                          <a:cs typeface="Arial MT"/>
                        </a:rPr>
                        <a:t>Cohecho activo </a:t>
                      </a:r>
                      <a:r>
                        <a:rPr sz="2200" dirty="0">
                          <a:latin typeface="Arial MT"/>
                          <a:cs typeface="Arial MT"/>
                        </a:rPr>
                        <a:t> </a:t>
                      </a:r>
                      <a:r>
                        <a:rPr sz="2200" spc="-5" dirty="0">
                          <a:latin typeface="Arial MT"/>
                          <a:cs typeface="Arial MT"/>
                        </a:rPr>
                        <a:t>específico</a:t>
                      </a:r>
                      <a:r>
                        <a:rPr sz="2200" spc="-25" dirty="0">
                          <a:latin typeface="Arial MT"/>
                          <a:cs typeface="Arial MT"/>
                        </a:rPr>
                        <a:t> </a:t>
                      </a:r>
                      <a:r>
                        <a:rPr sz="2200" spc="-5" dirty="0">
                          <a:latin typeface="Arial MT"/>
                          <a:cs typeface="Arial MT"/>
                        </a:rPr>
                        <a:t>(art.</a:t>
                      </a:r>
                      <a:r>
                        <a:rPr sz="2200" dirty="0">
                          <a:latin typeface="Arial MT"/>
                          <a:cs typeface="Arial MT"/>
                        </a:rPr>
                        <a:t> </a:t>
                      </a:r>
                      <a:r>
                        <a:rPr sz="2200" spc="-5" dirty="0">
                          <a:latin typeface="Arial MT"/>
                          <a:cs typeface="Arial MT"/>
                        </a:rPr>
                        <a:t>398)</a:t>
                      </a:r>
                      <a:endParaRPr sz="2200" dirty="0">
                        <a:latin typeface="Arial MT"/>
                        <a:cs typeface="Arial MT"/>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sp>
        <p:nvSpPr>
          <p:cNvPr id="6" name="Título 5">
            <a:extLst>
              <a:ext uri="{FF2B5EF4-FFF2-40B4-BE49-F238E27FC236}">
                <a16:creationId xmlns:a16="http://schemas.microsoft.com/office/drawing/2014/main" id="{256701DA-4D5C-03C7-5CFA-9D32828EB627}"/>
              </a:ext>
            </a:extLst>
          </p:cNvPr>
          <p:cNvSpPr>
            <a:spLocks noGrp="1"/>
          </p:cNvSpPr>
          <p:nvPr>
            <p:ph type="title"/>
          </p:nvPr>
        </p:nvSpPr>
        <p:spPr/>
        <p:txBody>
          <a:bodyPr/>
          <a:lstStyle/>
          <a:p>
            <a:endParaRPr lang="es-PE"/>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556" y="2885316"/>
            <a:ext cx="3498574" cy="176619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PE" sz="2400" dirty="0"/>
              <a:t>LA CONSUMACIÓN DEL DELITO DE PECULADO</a:t>
            </a:r>
          </a:p>
        </p:txBody>
      </p:sp>
      <p:sp>
        <p:nvSpPr>
          <p:cNvPr id="3" name="Marcador de contenido 2"/>
          <p:cNvSpPr>
            <a:spLocks noGrp="1"/>
          </p:cNvSpPr>
          <p:nvPr>
            <p:ph idx="1"/>
          </p:nvPr>
        </p:nvSpPr>
        <p:spPr>
          <a:xfrm>
            <a:off x="4492488" y="1484243"/>
            <a:ext cx="7262190" cy="4996070"/>
          </a:xfrm>
        </p:spPr>
        <p:style>
          <a:lnRef idx="1">
            <a:schemeClr val="accent6"/>
          </a:lnRef>
          <a:fillRef idx="2">
            <a:schemeClr val="accent6"/>
          </a:fillRef>
          <a:effectRef idx="1">
            <a:schemeClr val="accent6"/>
          </a:effectRef>
          <a:fontRef idx="minor">
            <a:schemeClr val="dk1"/>
          </a:fontRef>
        </p:style>
        <p:txBody>
          <a:bodyPr>
            <a:normAutofit fontScale="92500"/>
          </a:bodyPr>
          <a:lstStyle/>
          <a:p>
            <a:pPr algn="just"/>
            <a:r>
              <a:rPr lang="es-PE" dirty="0"/>
              <a:t>El delito de Peculado </a:t>
            </a:r>
            <a:r>
              <a:rPr lang="es-PE" b="1" dirty="0"/>
              <a:t>es un delito instantáneo y de resultado (admite tentativa)</a:t>
            </a:r>
          </a:p>
          <a:p>
            <a:pPr marL="0" indent="0" algn="just">
              <a:buNone/>
            </a:pPr>
            <a:r>
              <a:rPr lang="es-PE" dirty="0"/>
              <a:t>Se consuma cuando el Funcionario incorpora a su dominio personal los caudales públicos, haciéndolos suyos</a:t>
            </a:r>
            <a:r>
              <a:rPr lang="es-PE" b="1" dirty="0"/>
              <a:t>.</a:t>
            </a:r>
          </a:p>
          <a:p>
            <a:pPr marL="0" indent="0" algn="just">
              <a:buNone/>
            </a:pPr>
            <a:r>
              <a:rPr lang="es-PE" dirty="0"/>
              <a:t>Exp. N° 2758-2004-HC/TC- Lima. TC declaró infundado el HC presentado por Luis Bedoya Vivando – cómplice de peculado de Vladimiro Montesinos Torres.</a:t>
            </a:r>
          </a:p>
          <a:p>
            <a:pPr marL="0" indent="0" algn="just">
              <a:buNone/>
            </a:pPr>
            <a:r>
              <a:rPr lang="es-PE" dirty="0"/>
              <a:t>La devolución de los caudales o efectos apropiados, es irrelevante para efectos de la consumación. </a:t>
            </a:r>
          </a:p>
          <a:p>
            <a:pPr marL="0" indent="0" algn="just">
              <a:buNone/>
            </a:pPr>
            <a:r>
              <a:rPr lang="es-PE" dirty="0"/>
              <a:t>Exp. N° 1402-2001-HC/TC- Lima.</a:t>
            </a:r>
            <a:endParaRPr lang="es-PE" b="1" dirty="0"/>
          </a:p>
          <a:p>
            <a:pPr marL="0" indent="0">
              <a:buNone/>
            </a:pPr>
            <a:endParaRPr lang="es-PE" sz="1800" dirty="0"/>
          </a:p>
        </p:txBody>
      </p:sp>
      <p:sp>
        <p:nvSpPr>
          <p:cNvPr id="4" name="Abrir llave 3">
            <a:extLst>
              <a:ext uri="{FF2B5EF4-FFF2-40B4-BE49-F238E27FC236}">
                <a16:creationId xmlns:a16="http://schemas.microsoft.com/office/drawing/2014/main" id="{4D01A428-67D6-4BBF-B516-E44FAA88B172}"/>
              </a:ext>
            </a:extLst>
          </p:cNvPr>
          <p:cNvSpPr/>
          <p:nvPr/>
        </p:nvSpPr>
        <p:spPr>
          <a:xfrm>
            <a:off x="4147930" y="1484243"/>
            <a:ext cx="132522" cy="49960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3600395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6436" y="1444487"/>
            <a:ext cx="9992138" cy="1113183"/>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s-PE" sz="3600" b="1" dirty="0"/>
              <a:t>Los viáticos como objeto del delito de peculado</a:t>
            </a:r>
          </a:p>
        </p:txBody>
      </p:sp>
      <p:sp>
        <p:nvSpPr>
          <p:cNvPr id="3" name="Marcador de contenido 2"/>
          <p:cNvSpPr>
            <a:spLocks noGrp="1"/>
          </p:cNvSpPr>
          <p:nvPr>
            <p:ph idx="1"/>
          </p:nvPr>
        </p:nvSpPr>
        <p:spPr>
          <a:xfrm>
            <a:off x="251791" y="2690192"/>
            <a:ext cx="11834191" cy="3101008"/>
          </a:xfrm>
        </p:spPr>
        <p:style>
          <a:lnRef idx="1">
            <a:schemeClr val="accent3"/>
          </a:lnRef>
          <a:fillRef idx="2">
            <a:schemeClr val="accent3"/>
          </a:fillRef>
          <a:effectRef idx="1">
            <a:schemeClr val="accent3"/>
          </a:effectRef>
          <a:fontRef idx="minor">
            <a:schemeClr val="dk1"/>
          </a:fontRef>
        </p:style>
        <p:txBody>
          <a:bodyPr>
            <a:normAutofit/>
          </a:bodyPr>
          <a:lstStyle/>
          <a:p>
            <a:r>
              <a:rPr lang="es-PE" dirty="0"/>
              <a:t>Cuestiones bajo controversia</a:t>
            </a:r>
          </a:p>
          <a:p>
            <a:pPr marL="457200" indent="-457200" algn="just">
              <a:buAutoNum type="alphaUcParenR"/>
            </a:pPr>
            <a:r>
              <a:rPr lang="es-PE" dirty="0"/>
              <a:t>Si los viáticos tienen la naturaleza de caudales públicos objeto de administración del funcionario (para saber si el funcionario puede ser pasible o no de delito de peculado por apropiación)</a:t>
            </a:r>
          </a:p>
          <a:p>
            <a:pPr marL="457200" indent="-457200" algn="just">
              <a:buAutoNum type="alphaUcParenR"/>
            </a:pPr>
            <a:r>
              <a:rPr lang="es-PE" dirty="0"/>
              <a:t>La relevancia penal que tendría la sustentación indebida de los gastos por viáticos, pero sobretodo el incumplimiento de la comisión encomendada.</a:t>
            </a:r>
          </a:p>
        </p:txBody>
      </p:sp>
    </p:spTree>
    <p:extLst>
      <p:ext uri="{BB962C8B-B14F-4D97-AF65-F5344CB8AC3E}">
        <p14:creationId xmlns:p14="http://schemas.microsoft.com/office/powerpoint/2010/main" val="17832360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48138" y="450574"/>
            <a:ext cx="10505661" cy="1240114"/>
          </a:xfrm>
        </p:spPr>
        <p:txBody>
          <a:bodyPr>
            <a:normAutofit fontScale="90000"/>
          </a:bodyPr>
          <a:lstStyle/>
          <a:p>
            <a:pPr algn="ctr"/>
            <a:br>
              <a:rPr lang="es-PE" dirty="0"/>
            </a:br>
            <a:br>
              <a:rPr lang="es-PE" dirty="0"/>
            </a:br>
            <a:r>
              <a:rPr lang="es-PE" dirty="0"/>
              <a:t>Dos posiciones</a:t>
            </a:r>
          </a:p>
        </p:txBody>
      </p:sp>
      <p:sp>
        <p:nvSpPr>
          <p:cNvPr id="10" name="Marcador de contenido 9"/>
          <p:cNvSpPr>
            <a:spLocks noGrp="1"/>
          </p:cNvSpPr>
          <p:nvPr>
            <p:ph sz="half" idx="1"/>
          </p:nvPr>
        </p:nvSpPr>
        <p:spPr>
          <a:xfrm>
            <a:off x="357809" y="1961321"/>
            <a:ext cx="5661991" cy="4215641"/>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
            <a:r>
              <a:rPr lang="es-PE" dirty="0"/>
              <a:t>El dinero por viáticos ingresa a la esfera privada de la persona y esta dirigida a cubrir gastos personales como son la alimentación, movilidad y hospedaje. Por tanto, el funcionario no tendría la cantidad de dinero para su administración pública, sino para una administración más bien privada. </a:t>
            </a:r>
          </a:p>
        </p:txBody>
      </p:sp>
      <p:sp>
        <p:nvSpPr>
          <p:cNvPr id="11" name="Marcador de contenido 10"/>
          <p:cNvSpPr>
            <a:spLocks noGrp="1"/>
          </p:cNvSpPr>
          <p:nvPr>
            <p:ph sz="half" idx="2"/>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r>
              <a:rPr lang="es-PE" dirty="0"/>
              <a:t>La expresión </a:t>
            </a:r>
            <a:r>
              <a:rPr lang="es-PE" i="1" dirty="0"/>
              <a:t>“administración” </a:t>
            </a:r>
            <a:r>
              <a:rPr lang="es-PE" dirty="0"/>
              <a:t>del art. 387° del Código Penal se refiere a la posesión del dinero que implica funciones activas de manejo y conducción del patrimonio estatal, esto es, de dominio o gobierno del patrimonio estatal. Estos fueron asignados sólo con el objetivo de viajar y desempeñar las funciones que le fueron encomendadas</a:t>
            </a:r>
            <a:endParaRPr lang="es-PE" i="1" dirty="0"/>
          </a:p>
        </p:txBody>
      </p:sp>
    </p:spTree>
    <p:extLst>
      <p:ext uri="{BB962C8B-B14F-4D97-AF65-F5344CB8AC3E}">
        <p14:creationId xmlns:p14="http://schemas.microsoft.com/office/powerpoint/2010/main" val="19210030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1497496"/>
            <a:ext cx="9763539" cy="1424608"/>
          </a:xfrm>
        </p:spPr>
        <p:style>
          <a:lnRef idx="3">
            <a:schemeClr val="lt1"/>
          </a:lnRef>
          <a:fillRef idx="1">
            <a:schemeClr val="accent2"/>
          </a:fillRef>
          <a:effectRef idx="1">
            <a:schemeClr val="accent2"/>
          </a:effectRef>
          <a:fontRef idx="minor">
            <a:schemeClr val="lt1"/>
          </a:fontRef>
        </p:style>
        <p:txBody>
          <a:bodyPr>
            <a:normAutofit/>
          </a:bodyPr>
          <a:lstStyle/>
          <a:p>
            <a:pPr algn="ctr"/>
            <a:r>
              <a:rPr lang="es-PE" dirty="0"/>
              <a:t>Pleno jurisdiccional especializado en delitos de corrupción de funcionarios </a:t>
            </a:r>
          </a:p>
        </p:txBody>
      </p:sp>
      <p:sp>
        <p:nvSpPr>
          <p:cNvPr id="6" name="Marcador de contenido 5"/>
          <p:cNvSpPr>
            <a:spLocks noGrp="1"/>
          </p:cNvSpPr>
          <p:nvPr>
            <p:ph idx="1"/>
          </p:nvPr>
        </p:nvSpPr>
        <p:spPr>
          <a:xfrm>
            <a:off x="397565" y="3286540"/>
            <a:ext cx="10956236" cy="2890424"/>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
            <a:r>
              <a:rPr lang="es-PE" dirty="0"/>
              <a:t>Se llevó a cabo los días 23,24 y 25 de noviembre de 2017 en Lima.</a:t>
            </a:r>
          </a:p>
          <a:p>
            <a:r>
              <a:rPr lang="es-PE" dirty="0"/>
              <a:t>CONCLUSIÓN</a:t>
            </a:r>
          </a:p>
          <a:p>
            <a:pPr marL="0" indent="0" algn="just">
              <a:buNone/>
            </a:pPr>
            <a:r>
              <a:rPr lang="es-PE" dirty="0"/>
              <a:t>"No configura el delito de peculado debido a que la recepción de viáticos por parte del sujeto público tiene naturaleza distinta a la administración, percepción y custodia que exige el delito de peculado. En consecuencia, la conducta del agente público debe dilucidarse en el ámbito administrativo".</a:t>
            </a:r>
          </a:p>
          <a:p>
            <a:endParaRPr lang="es-PE" dirty="0"/>
          </a:p>
        </p:txBody>
      </p:sp>
    </p:spTree>
    <p:extLst>
      <p:ext uri="{BB962C8B-B14F-4D97-AF65-F5344CB8AC3E}">
        <p14:creationId xmlns:p14="http://schemas.microsoft.com/office/powerpoint/2010/main" val="14656564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95900" y="1642470"/>
            <a:ext cx="6104519" cy="1015663"/>
          </a:xfrm>
          <a:prstGeom prst="rect">
            <a:avLst/>
          </a:prstGeom>
          <a:solidFill>
            <a:schemeClr val="accent6">
              <a:lumMod val="50000"/>
            </a:schemeClr>
          </a:solidFill>
        </p:spPr>
        <p:style>
          <a:lnRef idx="3">
            <a:schemeClr val="lt1"/>
          </a:lnRef>
          <a:fillRef idx="1">
            <a:schemeClr val="accent3"/>
          </a:fillRef>
          <a:effectRef idx="1">
            <a:schemeClr val="accent3"/>
          </a:effectRef>
          <a:fontRef idx="minor">
            <a:schemeClr val="lt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6000" b="1" dirty="0">
                <a:ln>
                  <a:prstDash val="solid"/>
                </a:ln>
                <a:solidFill>
                  <a:schemeClr val="bg1"/>
                </a:solidFill>
                <a:effectLst>
                  <a:outerShdw blurRad="88000" dist="50800" dir="5040000" algn="tl">
                    <a:schemeClr val="accent4">
                      <a:tint val="80000"/>
                      <a:satMod val="250000"/>
                      <a:alpha val="45000"/>
                    </a:schemeClr>
                  </a:outerShdw>
                </a:effectLst>
              </a:rPr>
              <a:t>LEY Nº 31178</a:t>
            </a:r>
            <a:endParaRPr lang="es-ES" sz="6000" b="1" cap="none" spc="0" dirty="0">
              <a:ln>
                <a:prstDash val="solid"/>
              </a:ln>
              <a:solidFill>
                <a:schemeClr val="bg1"/>
              </a:solidFill>
              <a:effectLst>
                <a:outerShdw blurRad="88000" dist="50800" dir="5040000" algn="tl">
                  <a:schemeClr val="accent4">
                    <a:tint val="80000"/>
                    <a:satMod val="250000"/>
                    <a:alpha val="45000"/>
                  </a:schemeClr>
                </a:outerShdw>
              </a:effectLst>
            </a:endParaRPr>
          </a:p>
        </p:txBody>
      </p:sp>
      <p:sp>
        <p:nvSpPr>
          <p:cNvPr id="8" name="7 Rectángulo redondeado"/>
          <p:cNvSpPr/>
          <p:nvPr/>
        </p:nvSpPr>
        <p:spPr>
          <a:xfrm>
            <a:off x="4410410" y="2887560"/>
            <a:ext cx="3675497" cy="239885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229319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7645" y="1849475"/>
            <a:ext cx="6309359" cy="3046988"/>
          </a:xfrm>
          <a:prstGeom prst="rect">
            <a:avLst/>
          </a:prstGeom>
        </p:spPr>
        <p:txBody>
          <a:bodyPr wrap="square">
            <a:spAutoFit/>
          </a:bodyPr>
          <a:lstStyle/>
          <a:p>
            <a:pPr algn="ctr"/>
            <a:r>
              <a:rPr lang="es-ES" sz="2400" b="1" dirty="0">
                <a:ln>
                  <a:prstDash val="solid"/>
                </a:ln>
                <a:solidFill>
                  <a:schemeClr val="accent1">
                    <a:lumMod val="50000"/>
                  </a:schemeClr>
                </a:solidFill>
              </a:rPr>
              <a:t>LEY QUE MODIFICA ARTÍCULOS DEL CÓDIGO</a:t>
            </a:r>
          </a:p>
          <a:p>
            <a:pPr algn="ctr"/>
            <a:r>
              <a:rPr lang="es-ES" sz="2400" b="1" dirty="0">
                <a:ln>
                  <a:prstDash val="solid"/>
                </a:ln>
                <a:solidFill>
                  <a:schemeClr val="accent1">
                    <a:lumMod val="50000"/>
                  </a:schemeClr>
                </a:solidFill>
              </a:rPr>
              <a:t>PENAL RESPECTO DE CIRCUNSTANCIA</a:t>
            </a:r>
          </a:p>
          <a:p>
            <a:pPr algn="ctr"/>
            <a:r>
              <a:rPr lang="es-ES" sz="2400" b="1" dirty="0">
                <a:ln>
                  <a:prstDash val="solid"/>
                </a:ln>
                <a:solidFill>
                  <a:schemeClr val="accent1">
                    <a:lumMod val="50000"/>
                  </a:schemeClr>
                </a:solidFill>
              </a:rPr>
              <a:t>AGRAVANTE DERIVADA DE LA COMISIÓN</a:t>
            </a:r>
          </a:p>
          <a:p>
            <a:pPr algn="ctr"/>
            <a:r>
              <a:rPr lang="es-ES" sz="2400" b="1" dirty="0">
                <a:ln>
                  <a:prstDash val="solid"/>
                </a:ln>
                <a:solidFill>
                  <a:schemeClr val="accent1">
                    <a:lumMod val="50000"/>
                  </a:schemeClr>
                </a:solidFill>
              </a:rPr>
              <a:t>DEL DELITO DURANTE CALAMIDAD PÚBLICA</a:t>
            </a:r>
          </a:p>
          <a:p>
            <a:pPr algn="ctr"/>
            <a:r>
              <a:rPr lang="es-ES" sz="2400" b="1" dirty="0">
                <a:ln>
                  <a:prstDash val="solid"/>
                </a:ln>
                <a:solidFill>
                  <a:schemeClr val="accent1">
                    <a:lumMod val="50000"/>
                  </a:schemeClr>
                </a:solidFill>
              </a:rPr>
              <a:t>O EMERGENCIA SANITARIA Y DICTA OTRAS</a:t>
            </a:r>
          </a:p>
          <a:p>
            <a:pPr algn="ctr"/>
            <a:r>
              <a:rPr lang="es-ES" sz="2400" b="1" dirty="0">
                <a:ln>
                  <a:prstDash val="solid"/>
                </a:ln>
                <a:solidFill>
                  <a:schemeClr val="accent1">
                    <a:lumMod val="50000"/>
                  </a:schemeClr>
                </a:solidFill>
              </a:rPr>
              <a:t>DISPOSICIONES SOBRE LA PENA DE</a:t>
            </a:r>
          </a:p>
          <a:p>
            <a:pPr algn="ctr"/>
            <a:r>
              <a:rPr lang="es-ES" sz="2400" b="1" dirty="0">
                <a:ln>
                  <a:prstDash val="solid"/>
                </a:ln>
                <a:solidFill>
                  <a:schemeClr val="accent1">
                    <a:lumMod val="50000"/>
                  </a:schemeClr>
                </a:solidFill>
              </a:rPr>
              <a:t>INHABILITACIÓN EN EL CÓDIGO PENAL</a:t>
            </a:r>
          </a:p>
          <a:p>
            <a:pPr algn="ctr"/>
            <a:r>
              <a:rPr lang="es-ES" sz="2400" b="1" dirty="0">
                <a:ln>
                  <a:prstDash val="solid"/>
                </a:ln>
                <a:solidFill>
                  <a:schemeClr val="accent1">
                    <a:lumMod val="50000"/>
                  </a:schemeClr>
                </a:solidFill>
              </a:rPr>
              <a:t>Y LEYES ESPECIALES</a:t>
            </a:r>
          </a:p>
        </p:txBody>
      </p:sp>
      <p:sp>
        <p:nvSpPr>
          <p:cNvPr id="5" name="7 Rectángulo redondeado"/>
          <p:cNvSpPr/>
          <p:nvPr/>
        </p:nvSpPr>
        <p:spPr>
          <a:xfrm>
            <a:off x="7440993" y="2067018"/>
            <a:ext cx="3675497" cy="2611903"/>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4376904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3500921" y="1689938"/>
            <a:ext cx="4986815" cy="645662"/>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lnSpc>
                <a:spcPct val="100000"/>
              </a:lnSpc>
            </a:pPr>
            <a:r>
              <a:rPr lang="es-ES" sz="2800" b="1" spc="-1" dirty="0">
                <a:solidFill>
                  <a:schemeClr val="bg1"/>
                </a:solidFill>
              </a:rPr>
              <a:t>Artículo 1. Objeto de la Ley</a:t>
            </a:r>
            <a:endParaRPr lang="es-ES" sz="2800" b="0" strike="noStrike" spc="-1" dirty="0">
              <a:solidFill>
                <a:schemeClr val="bg1"/>
              </a:solidFill>
              <a:latin typeface="Arial"/>
            </a:endParaRPr>
          </a:p>
        </p:txBody>
      </p:sp>
      <p:sp>
        <p:nvSpPr>
          <p:cNvPr id="10" name="CustomShape 1"/>
          <p:cNvSpPr/>
          <p:nvPr/>
        </p:nvSpPr>
        <p:spPr>
          <a:xfrm>
            <a:off x="371062" y="3072230"/>
            <a:ext cx="11385510" cy="3341822"/>
          </a:xfrm>
          <a:prstGeom prst="rect">
            <a:avLst/>
          </a:prstGeom>
          <a:ln/>
        </p:spPr>
        <p:style>
          <a:lnRef idx="3">
            <a:schemeClr val="lt1"/>
          </a:lnRef>
          <a:fillRef idx="1">
            <a:schemeClr val="accent2"/>
          </a:fillRef>
          <a:effectRef idx="1">
            <a:schemeClr val="accent2"/>
          </a:effectRef>
          <a:fontRef idx="minor">
            <a:schemeClr val="lt1"/>
          </a:fontRef>
        </p:style>
        <p:txBody>
          <a:bodyPr lIns="90000" tIns="45000" rIns="90000" bIns="45000"/>
          <a:lstStyle/>
          <a:p>
            <a:pPr algn="just">
              <a:lnSpc>
                <a:spcPct val="100000"/>
              </a:lnSpc>
            </a:pPr>
            <a:r>
              <a:rPr lang="es-ES" sz="2800" dirty="0"/>
              <a:t>La presente ley tiene por objeto modificar el Código Penal a fin de incorporar como circunstancia agravante la comisión del delito durante calamidad pública o emergencia sanitaria o cuando la comisión del delito comprometa la defensa, seguridad y soberanía nacional; asimismo, establece disposiciones sobre la pena de inhabilitación en el Código Penal y leyes especiales, estipulando, entre otras, la circunstancia agravante señalada y reordenando su sistemática.</a:t>
            </a:r>
            <a:endParaRPr lang="es-ES" sz="2800" b="0" strike="noStrike" spc="-1" dirty="0">
              <a:solidFill>
                <a:schemeClr val="bg1"/>
              </a:solidFill>
              <a:latin typeface="Arial"/>
            </a:endParaRPr>
          </a:p>
        </p:txBody>
      </p:sp>
      <p:sp>
        <p:nvSpPr>
          <p:cNvPr id="17" name="CustomShape 2"/>
          <p:cNvSpPr/>
          <p:nvPr/>
        </p:nvSpPr>
        <p:spPr>
          <a:xfrm>
            <a:off x="5628264" y="2787830"/>
            <a:ext cx="366064" cy="284400"/>
          </a:xfrm>
          <a:prstGeom prst="downArrow">
            <a:avLst>
              <a:gd name="adj1" fmla="val 50000"/>
              <a:gd name="adj2" fmla="val 50000"/>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sp>
    </p:spTree>
    <p:extLst>
      <p:ext uri="{BB962C8B-B14F-4D97-AF65-F5344CB8AC3E}">
        <p14:creationId xmlns:p14="http://schemas.microsoft.com/office/powerpoint/2010/main" val="39331362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731520" y="1584524"/>
            <a:ext cx="10829109" cy="96182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90000" tIns="45000" rIns="90000" bIns="45000"/>
          <a:lstStyle/>
          <a:p>
            <a:pPr algn="ctr">
              <a:lnSpc>
                <a:spcPct val="100000"/>
              </a:lnSpc>
            </a:pPr>
            <a:r>
              <a:rPr lang="es-ES" sz="2800" b="1" spc="-1" dirty="0">
                <a:solidFill>
                  <a:schemeClr val="bg1"/>
                </a:solidFill>
              </a:rPr>
              <a:t>Artículo 2. Modificación de los artículos 38, 384, 387, 389 y 426 del Código Penal</a:t>
            </a:r>
            <a:endParaRPr lang="es-ES" sz="2800" b="0" strike="noStrike" spc="-1" dirty="0">
              <a:solidFill>
                <a:schemeClr val="bg1"/>
              </a:solidFill>
              <a:latin typeface="Arial"/>
            </a:endParaRPr>
          </a:p>
        </p:txBody>
      </p:sp>
      <p:sp>
        <p:nvSpPr>
          <p:cNvPr id="10" name="CustomShape 1"/>
          <p:cNvSpPr/>
          <p:nvPr/>
        </p:nvSpPr>
        <p:spPr>
          <a:xfrm>
            <a:off x="1143729" y="3432891"/>
            <a:ext cx="9904542" cy="1228349"/>
          </a:xfrm>
          <a:prstGeom prst="rect">
            <a:avLst/>
          </a:prstGeom>
          <a:ln/>
        </p:spPr>
        <p:style>
          <a:lnRef idx="1">
            <a:schemeClr val="accent5"/>
          </a:lnRef>
          <a:fillRef idx="2">
            <a:schemeClr val="accent5"/>
          </a:fillRef>
          <a:effectRef idx="1">
            <a:schemeClr val="accent5"/>
          </a:effectRef>
          <a:fontRef idx="minor">
            <a:schemeClr val="dk1"/>
          </a:fontRef>
        </p:style>
        <p:txBody>
          <a:bodyPr lIns="90000" tIns="45000" rIns="90000" bIns="45000"/>
          <a:lstStyle/>
          <a:p>
            <a:pPr algn="just">
              <a:lnSpc>
                <a:spcPct val="100000"/>
              </a:lnSpc>
            </a:pPr>
            <a:r>
              <a:rPr lang="es-ES" sz="2800" dirty="0" err="1"/>
              <a:t>Modifícanse</a:t>
            </a:r>
            <a:r>
              <a:rPr lang="es-ES" sz="2800" dirty="0"/>
              <a:t> los artículos 38, 384, 387, 389 y 426 del Código Penal, en los siguientes términos:</a:t>
            </a:r>
            <a:endParaRPr lang="es-ES" sz="2800" b="0" strike="noStrike" spc="-1" dirty="0">
              <a:solidFill>
                <a:schemeClr val="bg1"/>
              </a:solidFill>
              <a:latin typeface="Arial"/>
            </a:endParaRPr>
          </a:p>
        </p:txBody>
      </p:sp>
      <p:sp>
        <p:nvSpPr>
          <p:cNvPr id="17" name="CustomShape 2"/>
          <p:cNvSpPr/>
          <p:nvPr/>
        </p:nvSpPr>
        <p:spPr>
          <a:xfrm>
            <a:off x="5764696" y="2650435"/>
            <a:ext cx="755374" cy="595081"/>
          </a:xfrm>
          <a:prstGeom prst="downArrow">
            <a:avLst>
              <a:gd name="adj1" fmla="val 50000"/>
              <a:gd name="adj2" fmla="val 50000"/>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sp>
      <p:sp>
        <p:nvSpPr>
          <p:cNvPr id="5" name="7 Rectángulo redondeado"/>
          <p:cNvSpPr/>
          <p:nvPr/>
        </p:nvSpPr>
        <p:spPr>
          <a:xfrm>
            <a:off x="5118222" y="4848615"/>
            <a:ext cx="2565156" cy="1577934"/>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83304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2029751" y="1593222"/>
            <a:ext cx="7929154" cy="645662"/>
          </a:xfrm>
          <a:prstGeom prst="rect">
            <a:avLst/>
          </a:prstGeom>
          <a:ln/>
        </p:spPr>
        <p:style>
          <a:lnRef idx="0">
            <a:schemeClr val="accent1"/>
          </a:lnRef>
          <a:fillRef idx="3">
            <a:schemeClr val="accent1"/>
          </a:fillRef>
          <a:effectRef idx="3">
            <a:schemeClr val="accent1"/>
          </a:effectRef>
          <a:fontRef idx="minor">
            <a:schemeClr val="lt1"/>
          </a:fontRef>
        </p:style>
        <p:txBody>
          <a:bodyPr lIns="90000" tIns="45000" rIns="90000" bIns="45000"/>
          <a:lstStyle/>
          <a:p>
            <a:pPr algn="ctr">
              <a:lnSpc>
                <a:spcPct val="100000"/>
              </a:lnSpc>
            </a:pPr>
            <a:r>
              <a:rPr lang="es-ES" sz="2800" b="1" spc="-1" dirty="0">
                <a:solidFill>
                  <a:schemeClr val="bg1"/>
                </a:solidFill>
              </a:rPr>
              <a:t>“Artículo 38. Duración de la inhabilitación principal</a:t>
            </a:r>
            <a:endParaRPr lang="es-ES" sz="2800" b="0" strike="noStrike" spc="-1" dirty="0">
              <a:solidFill>
                <a:schemeClr val="bg1"/>
              </a:solidFill>
              <a:latin typeface="Arial"/>
            </a:endParaRPr>
          </a:p>
        </p:txBody>
      </p:sp>
      <p:sp>
        <p:nvSpPr>
          <p:cNvPr id="10" name="CustomShape 1"/>
          <p:cNvSpPr/>
          <p:nvPr/>
        </p:nvSpPr>
        <p:spPr>
          <a:xfrm>
            <a:off x="535652" y="3524461"/>
            <a:ext cx="11166017" cy="2611295"/>
          </a:xfrm>
          <a:prstGeom prst="rect">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3200" dirty="0"/>
              <a:t>La inhabilitación principal se extiende de seis meses a diez años, salvo los supuestos de incapacidad definitiva a que se refieren los numerales 6, 7 y 9 del artículo 36 y los supuestos del artículo 426 del Código Penal; en el artículo 4-A del Decreto Ley 25475 y en los artículos 1, 2, 3 y 4 del Decreto Legislativo 1106.</a:t>
            </a:r>
            <a:endParaRPr lang="es-ES" sz="3200" b="0" strike="noStrike" spc="-1" dirty="0">
              <a:solidFill>
                <a:schemeClr val="bg1"/>
              </a:solidFill>
              <a:latin typeface="Arial"/>
            </a:endParaRPr>
          </a:p>
        </p:txBody>
      </p:sp>
      <p:sp>
        <p:nvSpPr>
          <p:cNvPr id="17" name="CustomShape 2"/>
          <p:cNvSpPr/>
          <p:nvPr/>
        </p:nvSpPr>
        <p:spPr>
          <a:xfrm>
            <a:off x="5579165" y="2557670"/>
            <a:ext cx="566946" cy="466203"/>
          </a:xfrm>
          <a:prstGeom prst="downArrow">
            <a:avLst>
              <a:gd name="adj1" fmla="val 50000"/>
              <a:gd name="adj2" fmla="val 50000"/>
            </a:avLst>
          </a:prstGeom>
          <a:ln/>
        </p:spPr>
        <p:style>
          <a:lnRef idx="1">
            <a:schemeClr val="dk1"/>
          </a:lnRef>
          <a:fillRef idx="2">
            <a:schemeClr val="dk1"/>
          </a:fillRef>
          <a:effectRef idx="1">
            <a:schemeClr val="dk1"/>
          </a:effectRef>
          <a:fontRef idx="minor">
            <a:schemeClr val="dk1"/>
          </a:fontRef>
        </p:style>
      </p:sp>
    </p:spTree>
    <p:extLst>
      <p:ext uri="{BB962C8B-B14F-4D97-AF65-F5344CB8AC3E}">
        <p14:creationId xmlns:p14="http://schemas.microsoft.com/office/powerpoint/2010/main" val="321557705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2730174" y="1467870"/>
            <a:ext cx="6528307" cy="64566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5000" rIns="90000" bIns="45000"/>
          <a:lstStyle/>
          <a:p>
            <a:pPr algn="ctr">
              <a:lnSpc>
                <a:spcPct val="100000"/>
              </a:lnSpc>
            </a:pPr>
            <a:r>
              <a:rPr lang="es-ES" sz="2800" b="1" spc="-1" dirty="0">
                <a:solidFill>
                  <a:schemeClr val="bg1"/>
                </a:solidFill>
              </a:rPr>
              <a:t>Artículo 384. Colusión simple y agravada</a:t>
            </a:r>
            <a:endParaRPr lang="es-ES" sz="2800" b="0" strike="noStrike" spc="-1" dirty="0">
              <a:solidFill>
                <a:schemeClr val="bg1"/>
              </a:solidFill>
              <a:latin typeface="Arial"/>
            </a:endParaRPr>
          </a:p>
        </p:txBody>
      </p:sp>
      <p:sp>
        <p:nvSpPr>
          <p:cNvPr id="10" name="CustomShape 1"/>
          <p:cNvSpPr/>
          <p:nvPr/>
        </p:nvSpPr>
        <p:spPr>
          <a:xfrm>
            <a:off x="444212" y="2649581"/>
            <a:ext cx="11403231" cy="348004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90000" tIns="45000" rIns="90000" bIns="45000"/>
          <a:lstStyle/>
          <a:p>
            <a:pPr algn="just">
              <a:lnSpc>
                <a:spcPct val="100000"/>
              </a:lnSpc>
            </a:pPr>
            <a:r>
              <a:rPr lang="es-ES" sz="2800" dirty="0"/>
              <a:t>El funcionario o servidor público que, interviniendo directa o indirectamente, por razón de su cargo, en cualquier etapa de las modalidades de adquisición o contratación pública de bienes, obras o servicios, concesiones o cualquier operación a cargo del Estado concierta con los interesados para defraudar al Estado o entidad u organismo del Estado, según ley, será reprimido con pena privativa de libertad no menor de tres ni mayor de seis años; inhabilitación a que se refieren los incisos 1, 2 y 8 del artículo 36, de cinco a veinte años; y, con ciento ochenta a trescientos sesenta y cinco días-multa.</a:t>
            </a:r>
            <a:endParaRPr lang="es-ES" sz="2800" b="0" strike="noStrike" spc="-1" dirty="0">
              <a:solidFill>
                <a:schemeClr val="bg1"/>
              </a:solidFill>
              <a:latin typeface="Arial"/>
            </a:endParaRPr>
          </a:p>
        </p:txBody>
      </p:sp>
      <p:sp>
        <p:nvSpPr>
          <p:cNvPr id="17" name="CustomShape 2"/>
          <p:cNvSpPr/>
          <p:nvPr/>
        </p:nvSpPr>
        <p:spPr>
          <a:xfrm>
            <a:off x="5804800" y="2294081"/>
            <a:ext cx="366064" cy="284400"/>
          </a:xfrm>
          <a:prstGeom prst="downArrow">
            <a:avLst>
              <a:gd name="adj1" fmla="val 50000"/>
              <a:gd name="adj2" fmla="val 50000"/>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sp>
      <p:sp>
        <p:nvSpPr>
          <p:cNvPr id="5" name="CustomShape 2"/>
          <p:cNvSpPr/>
          <p:nvPr/>
        </p:nvSpPr>
        <p:spPr>
          <a:xfrm>
            <a:off x="5912968" y="6381273"/>
            <a:ext cx="366064" cy="284400"/>
          </a:xfrm>
          <a:prstGeom prst="downArrow">
            <a:avLst>
              <a:gd name="adj1" fmla="val 50000"/>
              <a:gd name="adj2" fmla="val 50000"/>
            </a:avLst>
          </a:prstGeom>
          <a:ln/>
        </p:spPr>
        <p:style>
          <a:lnRef idx="3">
            <a:schemeClr val="lt1"/>
          </a:lnRef>
          <a:fillRef idx="1">
            <a:schemeClr val="accent1"/>
          </a:fillRef>
          <a:effectRef idx="1">
            <a:schemeClr val="accent1"/>
          </a:effectRef>
          <a:fontRef idx="minor">
            <a:schemeClr val="lt1"/>
          </a:fontRef>
        </p:style>
      </p:sp>
    </p:spTree>
    <p:extLst>
      <p:ext uri="{BB962C8B-B14F-4D97-AF65-F5344CB8AC3E}">
        <p14:creationId xmlns:p14="http://schemas.microsoft.com/office/powerpoint/2010/main" val="847691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4697" y="2532168"/>
            <a:ext cx="9682606" cy="4065215"/>
          </a:xfrm>
          <a:prstGeom prst="rect">
            <a:avLst/>
          </a:prstGeom>
        </p:spPr>
        <p:txBody>
          <a:bodyPr vert="horz" wrap="square" lIns="0" tIns="12700" rIns="0" bIns="0" rtlCol="0">
            <a:spAutoFit/>
          </a:bodyPr>
          <a:lstStyle/>
          <a:p>
            <a:pPr marR="16510" algn="ctr">
              <a:spcBef>
                <a:spcPts val="100"/>
              </a:spcBef>
            </a:pPr>
            <a:r>
              <a:rPr sz="2400" b="1" spc="-5" dirty="0">
                <a:latin typeface="Arial"/>
                <a:cs typeface="Arial"/>
              </a:rPr>
              <a:t>Ámbito</a:t>
            </a:r>
            <a:r>
              <a:rPr sz="2400" b="1" spc="5" dirty="0">
                <a:latin typeface="Arial"/>
                <a:cs typeface="Arial"/>
              </a:rPr>
              <a:t> </a:t>
            </a:r>
            <a:r>
              <a:rPr sz="2400" b="1" spc="-5" dirty="0">
                <a:latin typeface="Arial"/>
                <a:cs typeface="Arial"/>
              </a:rPr>
              <a:t>de aplicación</a:t>
            </a:r>
            <a:r>
              <a:rPr sz="2400" b="1" spc="-15" dirty="0">
                <a:latin typeface="Arial"/>
                <a:cs typeface="Arial"/>
              </a:rPr>
              <a:t> </a:t>
            </a:r>
            <a:r>
              <a:rPr sz="2400" b="1" spc="-5" dirty="0">
                <a:latin typeface="Arial"/>
                <a:cs typeface="Arial"/>
              </a:rPr>
              <a:t>subjetiva</a:t>
            </a:r>
            <a:endParaRPr sz="2400" dirty="0">
              <a:latin typeface="Arial"/>
              <a:cs typeface="Arial"/>
            </a:endParaRPr>
          </a:p>
          <a:p>
            <a:pPr marL="12700">
              <a:spcBef>
                <a:spcPts val="2230"/>
              </a:spcBef>
            </a:pPr>
            <a:r>
              <a:rPr sz="2000" dirty="0">
                <a:latin typeface="Arial MT"/>
                <a:cs typeface="Arial MT"/>
              </a:rPr>
              <a:t>Para</a:t>
            </a:r>
            <a:r>
              <a:rPr sz="2000" spc="-15" dirty="0">
                <a:latin typeface="Arial MT"/>
                <a:cs typeface="Arial MT"/>
              </a:rPr>
              <a:t> </a:t>
            </a:r>
            <a:r>
              <a:rPr sz="2000" dirty="0">
                <a:latin typeface="Arial MT"/>
                <a:cs typeface="Arial MT"/>
              </a:rPr>
              <a:t>efectos</a:t>
            </a:r>
            <a:r>
              <a:rPr sz="2000" spc="-30" dirty="0">
                <a:latin typeface="Arial MT"/>
                <a:cs typeface="Arial MT"/>
              </a:rPr>
              <a:t> </a:t>
            </a:r>
            <a:r>
              <a:rPr sz="2000" dirty="0">
                <a:latin typeface="Arial MT"/>
                <a:cs typeface="Arial MT"/>
              </a:rPr>
              <a:t>de</a:t>
            </a:r>
            <a:r>
              <a:rPr sz="2000" spc="-10" dirty="0">
                <a:latin typeface="Arial MT"/>
                <a:cs typeface="Arial MT"/>
              </a:rPr>
              <a:t> </a:t>
            </a:r>
            <a:r>
              <a:rPr sz="2000" spc="-5" dirty="0">
                <a:latin typeface="Arial MT"/>
                <a:cs typeface="Arial MT"/>
              </a:rPr>
              <a:t>la</a:t>
            </a:r>
            <a:r>
              <a:rPr sz="2000" spc="15" dirty="0">
                <a:latin typeface="Arial MT"/>
                <a:cs typeface="Arial MT"/>
              </a:rPr>
              <a:t> </a:t>
            </a:r>
            <a:r>
              <a:rPr sz="2000" dirty="0">
                <a:latin typeface="Arial MT"/>
                <a:cs typeface="Arial MT"/>
              </a:rPr>
              <a:t>norma</a:t>
            </a:r>
            <a:r>
              <a:rPr sz="2000" spc="-30" dirty="0">
                <a:latin typeface="Arial MT"/>
                <a:cs typeface="Arial MT"/>
              </a:rPr>
              <a:t> </a:t>
            </a:r>
            <a:r>
              <a:rPr sz="2000" dirty="0">
                <a:latin typeface="Arial MT"/>
                <a:cs typeface="Arial MT"/>
              </a:rPr>
              <a:t>se</a:t>
            </a:r>
            <a:r>
              <a:rPr sz="2000" spc="-10" dirty="0">
                <a:latin typeface="Arial MT"/>
                <a:cs typeface="Arial MT"/>
              </a:rPr>
              <a:t> </a:t>
            </a:r>
            <a:r>
              <a:rPr sz="2000" dirty="0">
                <a:latin typeface="Arial MT"/>
                <a:cs typeface="Arial MT"/>
              </a:rPr>
              <a:t>consideran</a:t>
            </a:r>
            <a:r>
              <a:rPr sz="2000" spc="-30" dirty="0">
                <a:latin typeface="Arial MT"/>
                <a:cs typeface="Arial MT"/>
              </a:rPr>
              <a:t> </a:t>
            </a:r>
            <a:r>
              <a:rPr sz="2000" dirty="0">
                <a:latin typeface="Arial MT"/>
                <a:cs typeface="Arial MT"/>
              </a:rPr>
              <a:t>personas</a:t>
            </a:r>
            <a:r>
              <a:rPr sz="2000" spc="-35" dirty="0">
                <a:latin typeface="Arial MT"/>
                <a:cs typeface="Arial MT"/>
              </a:rPr>
              <a:t> </a:t>
            </a:r>
            <a:r>
              <a:rPr sz="2000" dirty="0">
                <a:latin typeface="Arial MT"/>
                <a:cs typeface="Arial MT"/>
              </a:rPr>
              <a:t>jurídicas:</a:t>
            </a:r>
          </a:p>
          <a:p>
            <a:pPr>
              <a:spcBef>
                <a:spcPts val="40"/>
              </a:spcBef>
            </a:pPr>
            <a:endParaRPr sz="2050" dirty="0">
              <a:latin typeface="Arial MT"/>
              <a:cs typeface="Arial MT"/>
            </a:endParaRPr>
          </a:p>
          <a:p>
            <a:pPr marL="355600" marR="5715" indent="-342900" algn="just">
              <a:buFont typeface="Wingdings"/>
              <a:buChar char=""/>
              <a:tabLst>
                <a:tab pos="355600" algn="l"/>
              </a:tabLst>
            </a:pPr>
            <a:r>
              <a:rPr sz="2000" dirty="0">
                <a:latin typeface="Arial MT"/>
                <a:cs typeface="Arial MT"/>
              </a:rPr>
              <a:t>Las</a:t>
            </a:r>
            <a:r>
              <a:rPr sz="2000" spc="5" dirty="0">
                <a:latin typeface="Arial MT"/>
                <a:cs typeface="Arial MT"/>
              </a:rPr>
              <a:t> </a:t>
            </a:r>
            <a:r>
              <a:rPr sz="2000" spc="-5" dirty="0">
                <a:latin typeface="Arial MT"/>
                <a:cs typeface="Arial MT"/>
              </a:rPr>
              <a:t>personas</a:t>
            </a:r>
            <a:r>
              <a:rPr sz="2000" dirty="0">
                <a:latin typeface="Arial MT"/>
                <a:cs typeface="Arial MT"/>
              </a:rPr>
              <a:t> </a:t>
            </a:r>
            <a:r>
              <a:rPr sz="2000" spc="-5" dirty="0">
                <a:latin typeface="Arial MT"/>
                <a:cs typeface="Arial MT"/>
              </a:rPr>
              <a:t>jurídicas</a:t>
            </a:r>
            <a:r>
              <a:rPr sz="2000" dirty="0">
                <a:latin typeface="Arial MT"/>
                <a:cs typeface="Arial MT"/>
              </a:rPr>
              <a:t> de</a:t>
            </a:r>
            <a:r>
              <a:rPr sz="2000" spc="5" dirty="0">
                <a:latin typeface="Arial MT"/>
                <a:cs typeface="Arial MT"/>
              </a:rPr>
              <a:t> </a:t>
            </a:r>
            <a:r>
              <a:rPr sz="2000" spc="-5" dirty="0">
                <a:latin typeface="Arial MT"/>
                <a:cs typeface="Arial MT"/>
              </a:rPr>
              <a:t>derecho</a:t>
            </a:r>
            <a:r>
              <a:rPr sz="2000" dirty="0">
                <a:latin typeface="Arial MT"/>
                <a:cs typeface="Arial MT"/>
              </a:rPr>
              <a:t> </a:t>
            </a:r>
            <a:r>
              <a:rPr sz="2000" spc="-5" dirty="0">
                <a:latin typeface="Arial MT"/>
                <a:cs typeface="Arial MT"/>
              </a:rPr>
              <a:t>privado,</a:t>
            </a:r>
            <a:r>
              <a:rPr sz="2000" dirty="0">
                <a:latin typeface="Arial MT"/>
                <a:cs typeface="Arial MT"/>
              </a:rPr>
              <a:t> asociaciones, </a:t>
            </a:r>
            <a:r>
              <a:rPr sz="2000" spc="5" dirty="0">
                <a:latin typeface="Arial MT"/>
                <a:cs typeface="Arial MT"/>
              </a:rPr>
              <a:t> </a:t>
            </a:r>
            <a:r>
              <a:rPr sz="2000" dirty="0">
                <a:latin typeface="Arial MT"/>
                <a:cs typeface="Arial MT"/>
              </a:rPr>
              <a:t>fundaciones y </a:t>
            </a:r>
            <a:r>
              <a:rPr sz="2000" spc="-5" dirty="0">
                <a:latin typeface="Arial MT"/>
                <a:cs typeface="Arial MT"/>
              </a:rPr>
              <a:t>comités </a:t>
            </a:r>
            <a:r>
              <a:rPr sz="2000" dirty="0">
                <a:latin typeface="Arial MT"/>
                <a:cs typeface="Arial MT"/>
              </a:rPr>
              <a:t>no inscritos, las sociedades </a:t>
            </a:r>
            <a:r>
              <a:rPr sz="2000" spc="-5" dirty="0">
                <a:latin typeface="Arial MT"/>
                <a:cs typeface="Arial MT"/>
              </a:rPr>
              <a:t>irregulares, los </a:t>
            </a:r>
            <a:r>
              <a:rPr sz="2000" dirty="0">
                <a:latin typeface="Arial MT"/>
                <a:cs typeface="Arial MT"/>
              </a:rPr>
              <a:t> </a:t>
            </a:r>
            <a:r>
              <a:rPr sz="2000" spc="-5" dirty="0">
                <a:latin typeface="Arial MT"/>
                <a:cs typeface="Arial MT"/>
              </a:rPr>
              <a:t>entes que administran </a:t>
            </a:r>
            <a:r>
              <a:rPr sz="2000" spc="-10" dirty="0">
                <a:latin typeface="Arial MT"/>
                <a:cs typeface="Arial MT"/>
              </a:rPr>
              <a:t>un </a:t>
            </a:r>
            <a:r>
              <a:rPr sz="2000" dirty="0">
                <a:latin typeface="Arial MT"/>
                <a:cs typeface="Arial MT"/>
              </a:rPr>
              <a:t>patrimonio </a:t>
            </a:r>
            <a:r>
              <a:rPr sz="2000" spc="-5" dirty="0">
                <a:latin typeface="Arial MT"/>
                <a:cs typeface="Arial MT"/>
              </a:rPr>
              <a:t>autónomo </a:t>
            </a:r>
            <a:r>
              <a:rPr sz="2000" dirty="0">
                <a:latin typeface="Arial MT"/>
                <a:cs typeface="Arial MT"/>
              </a:rPr>
              <a:t>y las </a:t>
            </a:r>
            <a:r>
              <a:rPr sz="2000" spc="-5" dirty="0">
                <a:latin typeface="Arial MT"/>
                <a:cs typeface="Arial MT"/>
              </a:rPr>
              <a:t>empresas del </a:t>
            </a:r>
            <a:r>
              <a:rPr sz="2000" dirty="0">
                <a:latin typeface="Arial MT"/>
                <a:cs typeface="Arial MT"/>
              </a:rPr>
              <a:t> Estado</a:t>
            </a:r>
            <a:r>
              <a:rPr sz="2000" spc="-15" dirty="0">
                <a:latin typeface="Arial MT"/>
                <a:cs typeface="Arial MT"/>
              </a:rPr>
              <a:t> </a:t>
            </a:r>
            <a:r>
              <a:rPr sz="2000" dirty="0">
                <a:latin typeface="Arial MT"/>
                <a:cs typeface="Arial MT"/>
              </a:rPr>
              <a:t>peruano</a:t>
            </a:r>
            <a:r>
              <a:rPr sz="2000" spc="-35" dirty="0">
                <a:latin typeface="Arial MT"/>
                <a:cs typeface="Arial MT"/>
              </a:rPr>
              <a:t> </a:t>
            </a:r>
            <a:r>
              <a:rPr sz="2000" dirty="0">
                <a:latin typeface="Arial MT"/>
                <a:cs typeface="Arial MT"/>
              </a:rPr>
              <a:t>o</a:t>
            </a:r>
            <a:r>
              <a:rPr sz="2000" spc="-15" dirty="0">
                <a:latin typeface="Arial MT"/>
                <a:cs typeface="Arial MT"/>
              </a:rPr>
              <a:t> </a:t>
            </a:r>
            <a:r>
              <a:rPr sz="2000" dirty="0">
                <a:latin typeface="Arial MT"/>
                <a:cs typeface="Arial MT"/>
              </a:rPr>
              <a:t>sociedades</a:t>
            </a:r>
            <a:r>
              <a:rPr sz="2000" spc="-25" dirty="0">
                <a:latin typeface="Arial MT"/>
                <a:cs typeface="Arial MT"/>
              </a:rPr>
              <a:t> </a:t>
            </a:r>
            <a:r>
              <a:rPr sz="2000" dirty="0">
                <a:latin typeface="Arial MT"/>
                <a:cs typeface="Arial MT"/>
              </a:rPr>
              <a:t>de</a:t>
            </a:r>
            <a:r>
              <a:rPr sz="2000" spc="-15" dirty="0">
                <a:latin typeface="Arial MT"/>
                <a:cs typeface="Arial MT"/>
              </a:rPr>
              <a:t> </a:t>
            </a:r>
            <a:r>
              <a:rPr sz="2000" dirty="0">
                <a:latin typeface="Arial MT"/>
                <a:cs typeface="Arial MT"/>
              </a:rPr>
              <a:t>economía</a:t>
            </a:r>
            <a:r>
              <a:rPr sz="2000" spc="-40" dirty="0">
                <a:latin typeface="Arial MT"/>
                <a:cs typeface="Arial MT"/>
              </a:rPr>
              <a:t> </a:t>
            </a:r>
            <a:r>
              <a:rPr sz="2000" spc="-5" dirty="0">
                <a:latin typeface="Arial MT"/>
                <a:cs typeface="Arial MT"/>
              </a:rPr>
              <a:t>mixta.</a:t>
            </a:r>
            <a:endParaRPr sz="2000" dirty="0">
              <a:latin typeface="Arial MT"/>
              <a:cs typeface="Arial MT"/>
            </a:endParaRPr>
          </a:p>
          <a:p>
            <a:pPr>
              <a:spcBef>
                <a:spcPts val="45"/>
              </a:spcBef>
              <a:buFont typeface="Wingdings"/>
              <a:buChar char=""/>
            </a:pPr>
            <a:endParaRPr sz="2050" dirty="0">
              <a:latin typeface="Arial MT"/>
              <a:cs typeface="Arial MT"/>
            </a:endParaRPr>
          </a:p>
          <a:p>
            <a:pPr marL="355600" marR="5080" indent="-342900" algn="just">
              <a:spcBef>
                <a:spcPts val="5"/>
              </a:spcBef>
              <a:buFont typeface="Wingdings"/>
              <a:buChar char=""/>
              <a:tabLst>
                <a:tab pos="355600" algn="l"/>
              </a:tabLst>
            </a:pPr>
            <a:r>
              <a:rPr sz="2000" dirty="0">
                <a:latin typeface="Arial MT"/>
                <a:cs typeface="Arial MT"/>
              </a:rPr>
              <a:t>Las </a:t>
            </a:r>
            <a:r>
              <a:rPr sz="2000" spc="-5" dirty="0">
                <a:latin typeface="Arial MT"/>
                <a:cs typeface="Arial MT"/>
              </a:rPr>
              <a:t>sociedades </a:t>
            </a:r>
            <a:r>
              <a:rPr sz="2000" dirty="0">
                <a:latin typeface="Arial MT"/>
                <a:cs typeface="Arial MT"/>
              </a:rPr>
              <a:t>o entidades </a:t>
            </a:r>
            <a:r>
              <a:rPr sz="2000" spc="-5" dirty="0">
                <a:latin typeface="Arial MT"/>
                <a:cs typeface="Arial MT"/>
              </a:rPr>
              <a:t>dedicadas </a:t>
            </a:r>
            <a:r>
              <a:rPr sz="2000" dirty="0">
                <a:latin typeface="Arial MT"/>
                <a:cs typeface="Arial MT"/>
              </a:rPr>
              <a:t>a </a:t>
            </a:r>
            <a:r>
              <a:rPr sz="2000" spc="-5" dirty="0">
                <a:latin typeface="Arial MT"/>
                <a:cs typeface="Arial MT"/>
              </a:rPr>
              <a:t>la </a:t>
            </a:r>
            <a:r>
              <a:rPr sz="2000" dirty="0">
                <a:latin typeface="Arial MT"/>
                <a:cs typeface="Arial MT"/>
              </a:rPr>
              <a:t>actividad </a:t>
            </a:r>
            <a:r>
              <a:rPr sz="2000" spc="-5" dirty="0">
                <a:latin typeface="Arial MT"/>
                <a:cs typeface="Arial MT"/>
              </a:rPr>
              <a:t>empresarial </a:t>
            </a:r>
            <a:r>
              <a:rPr sz="2000" dirty="0">
                <a:latin typeface="Arial MT"/>
                <a:cs typeface="Arial MT"/>
              </a:rPr>
              <a:t> constituidas</a:t>
            </a:r>
            <a:r>
              <a:rPr sz="2000" spc="5" dirty="0">
                <a:latin typeface="Arial MT"/>
                <a:cs typeface="Arial MT"/>
              </a:rPr>
              <a:t> </a:t>
            </a:r>
            <a:r>
              <a:rPr sz="2000" dirty="0">
                <a:latin typeface="Arial MT"/>
                <a:cs typeface="Arial MT"/>
              </a:rPr>
              <a:t>en</a:t>
            </a:r>
            <a:r>
              <a:rPr sz="2000" spc="5" dirty="0">
                <a:latin typeface="Arial MT"/>
                <a:cs typeface="Arial MT"/>
              </a:rPr>
              <a:t> </a:t>
            </a:r>
            <a:r>
              <a:rPr sz="2000" dirty="0">
                <a:latin typeface="Arial MT"/>
                <a:cs typeface="Arial MT"/>
              </a:rPr>
              <a:t>el</a:t>
            </a:r>
            <a:r>
              <a:rPr sz="2000" spc="5" dirty="0">
                <a:latin typeface="Arial MT"/>
                <a:cs typeface="Arial MT"/>
              </a:rPr>
              <a:t> </a:t>
            </a:r>
            <a:r>
              <a:rPr sz="2000" spc="-5" dirty="0">
                <a:latin typeface="Arial MT"/>
                <a:cs typeface="Arial MT"/>
              </a:rPr>
              <a:t>extranjero</a:t>
            </a:r>
            <a:r>
              <a:rPr sz="2000" dirty="0">
                <a:latin typeface="Arial MT"/>
                <a:cs typeface="Arial MT"/>
              </a:rPr>
              <a:t> y</a:t>
            </a:r>
            <a:r>
              <a:rPr sz="2000" spc="5" dirty="0">
                <a:latin typeface="Arial MT"/>
                <a:cs typeface="Arial MT"/>
              </a:rPr>
              <a:t> </a:t>
            </a:r>
            <a:r>
              <a:rPr sz="2000" dirty="0">
                <a:latin typeface="Arial MT"/>
                <a:cs typeface="Arial MT"/>
              </a:rPr>
              <a:t>que</a:t>
            </a:r>
            <a:r>
              <a:rPr sz="2000" spc="5" dirty="0">
                <a:latin typeface="Arial MT"/>
                <a:cs typeface="Arial MT"/>
              </a:rPr>
              <a:t> </a:t>
            </a:r>
            <a:r>
              <a:rPr sz="2000" dirty="0">
                <a:latin typeface="Arial MT"/>
                <a:cs typeface="Arial MT"/>
              </a:rPr>
              <a:t>no</a:t>
            </a:r>
            <a:r>
              <a:rPr sz="2000" spc="5" dirty="0">
                <a:latin typeface="Arial MT"/>
                <a:cs typeface="Arial MT"/>
              </a:rPr>
              <a:t> </a:t>
            </a:r>
            <a:r>
              <a:rPr sz="2000" spc="-5" dirty="0">
                <a:latin typeface="Arial MT"/>
                <a:cs typeface="Arial MT"/>
              </a:rPr>
              <a:t>tengan</a:t>
            </a:r>
            <a:r>
              <a:rPr sz="2000" dirty="0">
                <a:latin typeface="Arial MT"/>
                <a:cs typeface="Arial MT"/>
              </a:rPr>
              <a:t> domicilio</a:t>
            </a:r>
            <a:r>
              <a:rPr sz="2000" spc="5" dirty="0">
                <a:latin typeface="Arial MT"/>
                <a:cs typeface="Arial MT"/>
              </a:rPr>
              <a:t> </a:t>
            </a:r>
            <a:r>
              <a:rPr sz="2000" dirty="0">
                <a:latin typeface="Arial MT"/>
                <a:cs typeface="Arial MT"/>
              </a:rPr>
              <a:t>en</a:t>
            </a:r>
            <a:r>
              <a:rPr sz="2000" spc="555" dirty="0">
                <a:latin typeface="Arial MT"/>
                <a:cs typeface="Arial MT"/>
              </a:rPr>
              <a:t> </a:t>
            </a:r>
            <a:r>
              <a:rPr sz="2000" dirty="0">
                <a:latin typeface="Arial MT"/>
                <a:cs typeface="Arial MT"/>
              </a:rPr>
              <a:t>el </a:t>
            </a:r>
            <a:r>
              <a:rPr sz="2000" spc="5" dirty="0">
                <a:latin typeface="Arial MT"/>
                <a:cs typeface="Arial MT"/>
              </a:rPr>
              <a:t> </a:t>
            </a:r>
            <a:r>
              <a:rPr sz="2000" spc="-5" dirty="0">
                <a:latin typeface="Arial MT"/>
                <a:cs typeface="Arial MT"/>
              </a:rPr>
              <a:t>territorio</a:t>
            </a:r>
            <a:r>
              <a:rPr sz="2000" dirty="0">
                <a:latin typeface="Arial MT"/>
                <a:cs typeface="Arial MT"/>
              </a:rPr>
              <a:t> </a:t>
            </a:r>
            <a:r>
              <a:rPr sz="2000" spc="-5" dirty="0">
                <a:latin typeface="Arial MT"/>
                <a:cs typeface="Arial MT"/>
              </a:rPr>
              <a:t>peruano;</a:t>
            </a:r>
            <a:r>
              <a:rPr sz="2000" dirty="0">
                <a:latin typeface="Arial MT"/>
                <a:cs typeface="Arial MT"/>
              </a:rPr>
              <a:t> o</a:t>
            </a:r>
            <a:r>
              <a:rPr sz="2000" spc="5" dirty="0">
                <a:latin typeface="Arial MT"/>
                <a:cs typeface="Arial MT"/>
              </a:rPr>
              <a:t> </a:t>
            </a:r>
            <a:r>
              <a:rPr sz="2000" dirty="0">
                <a:latin typeface="Arial MT"/>
                <a:cs typeface="Arial MT"/>
              </a:rPr>
              <a:t>las</a:t>
            </a:r>
            <a:r>
              <a:rPr sz="2000" spc="5" dirty="0">
                <a:latin typeface="Arial MT"/>
                <a:cs typeface="Arial MT"/>
              </a:rPr>
              <a:t> </a:t>
            </a:r>
            <a:r>
              <a:rPr sz="2000" dirty="0">
                <a:latin typeface="Arial MT"/>
                <a:cs typeface="Arial MT"/>
              </a:rPr>
              <a:t>constituidas</a:t>
            </a:r>
            <a:r>
              <a:rPr sz="2000" spc="5" dirty="0">
                <a:latin typeface="Arial MT"/>
                <a:cs typeface="Arial MT"/>
              </a:rPr>
              <a:t> </a:t>
            </a:r>
            <a:r>
              <a:rPr sz="2000" dirty="0">
                <a:latin typeface="Arial MT"/>
                <a:cs typeface="Arial MT"/>
              </a:rPr>
              <a:t>en</a:t>
            </a:r>
            <a:r>
              <a:rPr sz="2000" spc="5" dirty="0">
                <a:latin typeface="Arial MT"/>
                <a:cs typeface="Arial MT"/>
              </a:rPr>
              <a:t> </a:t>
            </a:r>
            <a:r>
              <a:rPr sz="2000" dirty="0">
                <a:latin typeface="Arial MT"/>
                <a:cs typeface="Arial MT"/>
              </a:rPr>
              <a:t>el</a:t>
            </a:r>
            <a:r>
              <a:rPr sz="2000" spc="5" dirty="0">
                <a:latin typeface="Arial MT"/>
                <a:cs typeface="Arial MT"/>
              </a:rPr>
              <a:t> </a:t>
            </a:r>
            <a:r>
              <a:rPr sz="2000" dirty="0">
                <a:latin typeface="Arial MT"/>
                <a:cs typeface="Arial MT"/>
              </a:rPr>
              <a:t>Perú</a:t>
            </a:r>
            <a:r>
              <a:rPr sz="2000" spc="5" dirty="0">
                <a:latin typeface="Arial MT"/>
                <a:cs typeface="Arial MT"/>
              </a:rPr>
              <a:t> </a:t>
            </a:r>
            <a:r>
              <a:rPr sz="2000" dirty="0">
                <a:latin typeface="Arial MT"/>
                <a:cs typeface="Arial MT"/>
              </a:rPr>
              <a:t>cuyo</a:t>
            </a:r>
            <a:r>
              <a:rPr sz="2000" spc="5" dirty="0">
                <a:latin typeface="Arial MT"/>
                <a:cs typeface="Arial MT"/>
              </a:rPr>
              <a:t> </a:t>
            </a:r>
            <a:r>
              <a:rPr sz="2000" spc="-5" dirty="0">
                <a:latin typeface="Arial MT"/>
                <a:cs typeface="Arial MT"/>
              </a:rPr>
              <a:t>control</a:t>
            </a:r>
            <a:r>
              <a:rPr sz="2000" dirty="0">
                <a:latin typeface="Arial MT"/>
                <a:cs typeface="Arial MT"/>
              </a:rPr>
              <a:t> o </a:t>
            </a:r>
            <a:r>
              <a:rPr sz="2000" spc="5" dirty="0">
                <a:latin typeface="Arial MT"/>
                <a:cs typeface="Arial MT"/>
              </a:rPr>
              <a:t> </a:t>
            </a:r>
            <a:r>
              <a:rPr sz="2000" dirty="0">
                <a:latin typeface="Arial MT"/>
                <a:cs typeface="Arial MT"/>
              </a:rPr>
              <a:t>capacidad </a:t>
            </a:r>
            <a:r>
              <a:rPr sz="2000" spc="-10" dirty="0">
                <a:latin typeface="Arial MT"/>
                <a:cs typeface="Arial MT"/>
              </a:rPr>
              <a:t>de </a:t>
            </a:r>
            <a:r>
              <a:rPr sz="2000" dirty="0">
                <a:latin typeface="Arial MT"/>
                <a:cs typeface="Arial MT"/>
              </a:rPr>
              <a:t>dirección </a:t>
            </a:r>
            <a:r>
              <a:rPr sz="2000" spc="-10" dirty="0">
                <a:latin typeface="Arial MT"/>
                <a:cs typeface="Arial MT"/>
              </a:rPr>
              <a:t>de </a:t>
            </a:r>
            <a:r>
              <a:rPr sz="2000" dirty="0">
                <a:latin typeface="Arial MT"/>
                <a:cs typeface="Arial MT"/>
              </a:rPr>
              <a:t>su administración </a:t>
            </a:r>
            <a:r>
              <a:rPr sz="2000" spc="-10" dirty="0">
                <a:latin typeface="Arial MT"/>
                <a:cs typeface="Arial MT"/>
              </a:rPr>
              <a:t>es </a:t>
            </a:r>
            <a:r>
              <a:rPr sz="2000" spc="-5" dirty="0">
                <a:latin typeface="Arial MT"/>
                <a:cs typeface="Arial MT"/>
              </a:rPr>
              <a:t>ejercida por una </a:t>
            </a:r>
            <a:r>
              <a:rPr sz="2000" dirty="0">
                <a:latin typeface="Arial MT"/>
                <a:cs typeface="Arial MT"/>
              </a:rPr>
              <a:t> sociedad o entidad </a:t>
            </a:r>
            <a:r>
              <a:rPr sz="2000" spc="-5" dirty="0">
                <a:latin typeface="Arial MT"/>
                <a:cs typeface="Arial MT"/>
              </a:rPr>
              <a:t>dedicada </a:t>
            </a:r>
            <a:r>
              <a:rPr sz="2000" dirty="0">
                <a:latin typeface="Arial MT"/>
                <a:cs typeface="Arial MT"/>
              </a:rPr>
              <a:t>a </a:t>
            </a:r>
            <a:r>
              <a:rPr sz="2000" spc="-5" dirty="0">
                <a:latin typeface="Arial MT"/>
                <a:cs typeface="Arial MT"/>
              </a:rPr>
              <a:t>la </a:t>
            </a:r>
            <a:r>
              <a:rPr sz="2000" dirty="0">
                <a:latin typeface="Arial MT"/>
                <a:cs typeface="Arial MT"/>
              </a:rPr>
              <a:t>actividad </a:t>
            </a:r>
            <a:r>
              <a:rPr sz="2000" spc="-5" dirty="0">
                <a:latin typeface="Arial MT"/>
                <a:cs typeface="Arial MT"/>
              </a:rPr>
              <a:t>empresarial </a:t>
            </a:r>
            <a:r>
              <a:rPr sz="2000" dirty="0">
                <a:latin typeface="Arial MT"/>
                <a:cs typeface="Arial MT"/>
              </a:rPr>
              <a:t>constituida </a:t>
            </a:r>
            <a:r>
              <a:rPr sz="2000" spc="5" dirty="0">
                <a:latin typeface="Arial MT"/>
                <a:cs typeface="Arial MT"/>
              </a:rPr>
              <a:t> </a:t>
            </a:r>
            <a:r>
              <a:rPr sz="2000" dirty="0">
                <a:latin typeface="Arial MT"/>
                <a:cs typeface="Arial MT"/>
              </a:rPr>
              <a:t>en el </a:t>
            </a:r>
            <a:r>
              <a:rPr sz="2000" spc="-5" dirty="0">
                <a:latin typeface="Arial MT"/>
                <a:cs typeface="Arial MT"/>
              </a:rPr>
              <a:t>extranjero, </a:t>
            </a:r>
            <a:r>
              <a:rPr sz="2000" dirty="0">
                <a:latin typeface="Arial MT"/>
                <a:cs typeface="Arial MT"/>
              </a:rPr>
              <a:t>de </a:t>
            </a:r>
            <a:r>
              <a:rPr sz="2000" spc="-5" dirty="0">
                <a:latin typeface="Arial MT"/>
                <a:cs typeface="Arial MT"/>
              </a:rPr>
              <a:t>conformidad </a:t>
            </a:r>
            <a:r>
              <a:rPr sz="2000" dirty="0">
                <a:latin typeface="Arial MT"/>
                <a:cs typeface="Arial MT"/>
              </a:rPr>
              <a:t>con </a:t>
            </a:r>
            <a:r>
              <a:rPr sz="2000" spc="-10" dirty="0">
                <a:latin typeface="Arial MT"/>
                <a:cs typeface="Arial MT"/>
              </a:rPr>
              <a:t>el </a:t>
            </a:r>
            <a:r>
              <a:rPr sz="2000" dirty="0">
                <a:latin typeface="Arial MT"/>
                <a:cs typeface="Arial MT"/>
              </a:rPr>
              <a:t>reglamento de </a:t>
            </a:r>
            <a:r>
              <a:rPr sz="2000" spc="-5" dirty="0">
                <a:latin typeface="Arial MT"/>
                <a:cs typeface="Arial MT"/>
              </a:rPr>
              <a:t>la presente </a:t>
            </a:r>
            <a:r>
              <a:rPr sz="2000" dirty="0">
                <a:latin typeface="Arial MT"/>
                <a:cs typeface="Arial MT"/>
              </a:rPr>
              <a:t> norma.</a:t>
            </a:r>
          </a:p>
        </p:txBody>
      </p:sp>
      <p:sp>
        <p:nvSpPr>
          <p:cNvPr id="3" name="object 3"/>
          <p:cNvSpPr txBox="1"/>
          <p:nvPr/>
        </p:nvSpPr>
        <p:spPr>
          <a:xfrm>
            <a:off x="2648482" y="1506487"/>
            <a:ext cx="7125334" cy="648335"/>
          </a:xfrm>
          <a:prstGeom prst="rect">
            <a:avLst/>
          </a:prstGeom>
          <a:ln w="25400">
            <a:solidFill>
              <a:srgbClr val="385D89"/>
            </a:solidFill>
          </a:ln>
        </p:spPr>
        <p:txBody>
          <a:bodyPr vert="horz" wrap="square" lIns="0" tIns="0" rIns="0" bIns="0" rtlCol="0">
            <a:spAutoFit/>
          </a:bodyPr>
          <a:lstStyle/>
          <a:p>
            <a:pPr marL="149225">
              <a:lnSpc>
                <a:spcPts val="2490"/>
              </a:lnSpc>
            </a:pPr>
            <a:r>
              <a:rPr sz="2200" b="1" spc="-5" dirty="0">
                <a:latin typeface="Arial"/>
                <a:cs typeface="Arial"/>
              </a:rPr>
              <a:t>2.</a:t>
            </a:r>
            <a:r>
              <a:rPr sz="2200" b="1" spc="-15" dirty="0">
                <a:latin typeface="Arial"/>
                <a:cs typeface="Arial"/>
              </a:rPr>
              <a:t> </a:t>
            </a:r>
            <a:r>
              <a:rPr sz="2200" b="1" spc="-5" dirty="0">
                <a:latin typeface="Arial"/>
                <a:cs typeface="Arial"/>
              </a:rPr>
              <a:t>PRECISIÓN</a:t>
            </a:r>
            <a:r>
              <a:rPr sz="2200" b="1" spc="5" dirty="0">
                <a:latin typeface="Arial"/>
                <a:cs typeface="Arial"/>
              </a:rPr>
              <a:t> </a:t>
            </a:r>
            <a:r>
              <a:rPr sz="2200" b="1" spc="-5" dirty="0">
                <a:latin typeface="Arial"/>
                <a:cs typeface="Arial"/>
              </a:rPr>
              <a:t>CONCEPTUAL</a:t>
            </a:r>
            <a:r>
              <a:rPr sz="2200" b="1" spc="-30" dirty="0">
                <a:latin typeface="Arial"/>
                <a:cs typeface="Arial"/>
              </a:rPr>
              <a:t> </a:t>
            </a:r>
            <a:r>
              <a:rPr sz="2200" b="1" spc="-5" dirty="0">
                <a:latin typeface="Arial"/>
                <a:cs typeface="Arial"/>
              </a:rPr>
              <a:t>DE</a:t>
            </a:r>
            <a:r>
              <a:rPr sz="2200" b="1" spc="-15" dirty="0">
                <a:latin typeface="Arial"/>
                <a:cs typeface="Arial"/>
              </a:rPr>
              <a:t> </a:t>
            </a:r>
            <a:r>
              <a:rPr sz="2200" b="1" spc="-5" dirty="0">
                <a:latin typeface="Arial"/>
                <a:cs typeface="Arial"/>
              </a:rPr>
              <a:t>PERSONAS</a:t>
            </a:r>
            <a:endParaRPr sz="2200" dirty="0">
              <a:latin typeface="Arial"/>
              <a:cs typeface="Arial"/>
            </a:endParaRPr>
          </a:p>
          <a:p>
            <a:pPr marL="149225">
              <a:lnSpc>
                <a:spcPts val="2615"/>
              </a:lnSpc>
            </a:pPr>
            <a:r>
              <a:rPr sz="2200" b="1" spc="-5" dirty="0">
                <a:latin typeface="Arial"/>
                <a:cs typeface="Arial"/>
              </a:rPr>
              <a:t>JURÍDICAS</a:t>
            </a:r>
            <a:r>
              <a:rPr sz="2200" b="1" spc="10" dirty="0">
                <a:latin typeface="Arial"/>
                <a:cs typeface="Arial"/>
              </a:rPr>
              <a:t> </a:t>
            </a:r>
            <a:r>
              <a:rPr sz="2200" b="1" spc="-30" dirty="0">
                <a:latin typeface="Arial"/>
                <a:cs typeface="Arial"/>
              </a:rPr>
              <a:t>DESTINATARIAS</a:t>
            </a:r>
            <a:r>
              <a:rPr sz="2200" b="1" spc="25" dirty="0">
                <a:latin typeface="Arial"/>
                <a:cs typeface="Arial"/>
              </a:rPr>
              <a:t> </a:t>
            </a:r>
            <a:r>
              <a:rPr sz="2200" b="1" spc="-5" dirty="0">
                <a:latin typeface="Arial"/>
                <a:cs typeface="Arial"/>
              </a:rPr>
              <a:t>DE</a:t>
            </a:r>
            <a:r>
              <a:rPr sz="2200" b="1" spc="-10" dirty="0">
                <a:latin typeface="Arial"/>
                <a:cs typeface="Arial"/>
              </a:rPr>
              <a:t> </a:t>
            </a:r>
            <a:r>
              <a:rPr sz="2200" b="1" spc="-5" dirty="0">
                <a:latin typeface="Arial"/>
                <a:cs typeface="Arial"/>
              </a:rPr>
              <a:t>LA</a:t>
            </a:r>
            <a:r>
              <a:rPr sz="2200" b="1" spc="-80" dirty="0">
                <a:latin typeface="Arial"/>
                <a:cs typeface="Arial"/>
              </a:rPr>
              <a:t> </a:t>
            </a:r>
            <a:r>
              <a:rPr sz="2200" b="1" spc="-10" dirty="0">
                <a:latin typeface="Arial"/>
                <a:cs typeface="Arial"/>
              </a:rPr>
              <a:t>NORMA</a:t>
            </a:r>
            <a:endParaRPr sz="2200" dirty="0">
              <a:latin typeface="Arial"/>
              <a:cs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281848" y="1657788"/>
            <a:ext cx="11578847" cy="264306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000" tIns="45000" rIns="90000" bIns="45000"/>
          <a:lstStyle/>
          <a:p>
            <a:pPr algn="just">
              <a:lnSpc>
                <a:spcPct val="100000"/>
              </a:lnSpc>
            </a:pPr>
            <a:r>
              <a:rPr lang="es-ES" sz="2400" dirty="0"/>
              <a:t>El funcionario o servidor público que, interviniendo directa o indirectamente, por razón de su cargo, en las contrataciones y adquisiciones de bienes, obras o servicios, concesiones o cualquier operación a cargo del Estado mediante concertación con los interesados, defraudare patrimonialmente al Estado o entidad u organismo del Estado, según ley, será reprimido con pena privativa de libertad no menor de seis ni mayor de quince años; inhabilitación a que se refieren los incisos 1, 2 y 8 del artículo 36, de cinco a veinte años; y, con trescientos sesenta y cinco a setecientos treinta días-multa.</a:t>
            </a:r>
            <a:endParaRPr lang="es-ES" sz="2400" b="0" strike="noStrike" spc="-1" dirty="0">
              <a:solidFill>
                <a:schemeClr val="bg1"/>
              </a:solidFill>
              <a:latin typeface="Arial"/>
            </a:endParaRPr>
          </a:p>
        </p:txBody>
      </p:sp>
      <p:sp>
        <p:nvSpPr>
          <p:cNvPr id="17" name="CustomShape 2"/>
          <p:cNvSpPr/>
          <p:nvPr/>
        </p:nvSpPr>
        <p:spPr>
          <a:xfrm>
            <a:off x="5811295" y="1373388"/>
            <a:ext cx="366064" cy="284400"/>
          </a:xfrm>
          <a:prstGeom prst="downArrow">
            <a:avLst>
              <a:gd name="adj1" fmla="val 50000"/>
              <a:gd name="adj2" fmla="val 50000"/>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sp>
      <p:sp>
        <p:nvSpPr>
          <p:cNvPr id="5" name="CustomShape 2"/>
          <p:cNvSpPr/>
          <p:nvPr/>
        </p:nvSpPr>
        <p:spPr>
          <a:xfrm>
            <a:off x="5815639" y="4507004"/>
            <a:ext cx="366064" cy="284400"/>
          </a:xfrm>
          <a:prstGeom prst="downArrow">
            <a:avLst>
              <a:gd name="adj1" fmla="val 50000"/>
              <a:gd name="adj2" fmla="val 50000"/>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sp>
      <p:sp>
        <p:nvSpPr>
          <p:cNvPr id="6" name="CustomShape 1"/>
          <p:cNvSpPr/>
          <p:nvPr/>
        </p:nvSpPr>
        <p:spPr>
          <a:xfrm>
            <a:off x="311905" y="4997556"/>
            <a:ext cx="11790881" cy="1846148"/>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800" dirty="0"/>
              <a:t>La pena será privativa de libertad no menor de quince ni mayor de veinte años; inhabilitación a que se refieren los incisos 1, 2 y 8 del artículo 36, de naturaleza perpetua, y, con trescientos sesenta y cinco a setecientos treinta días-multa, cuando ocurra cualquiera de los siguientes supuestos:</a:t>
            </a:r>
            <a:endParaRPr lang="es-ES" sz="2800" b="0" strike="noStrike" spc="-1" dirty="0">
              <a:solidFill>
                <a:schemeClr val="bg1"/>
              </a:solidFill>
              <a:latin typeface="Arial"/>
            </a:endParaRPr>
          </a:p>
        </p:txBody>
      </p:sp>
    </p:spTree>
    <p:extLst>
      <p:ext uri="{BB962C8B-B14F-4D97-AF65-F5344CB8AC3E}">
        <p14:creationId xmlns:p14="http://schemas.microsoft.com/office/powerpoint/2010/main" val="412592123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405983" y="1837027"/>
            <a:ext cx="11424956" cy="767789"/>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1. El agente actúe como integrante de una organización criminal, como persona vinculada o actúe por encargo de ella</a:t>
            </a:r>
            <a:endParaRPr lang="es-ES" sz="2000" b="0" strike="noStrike" spc="-1" dirty="0">
              <a:solidFill>
                <a:schemeClr val="bg1"/>
              </a:solidFill>
              <a:latin typeface="Arial"/>
            </a:endParaRPr>
          </a:p>
        </p:txBody>
      </p:sp>
      <p:sp>
        <p:nvSpPr>
          <p:cNvPr id="17" name="CustomShape 2"/>
          <p:cNvSpPr/>
          <p:nvPr/>
        </p:nvSpPr>
        <p:spPr>
          <a:xfrm>
            <a:off x="5757289" y="1348513"/>
            <a:ext cx="366064" cy="284400"/>
          </a:xfrm>
          <a:prstGeom prst="downArrow">
            <a:avLst>
              <a:gd name="adj1" fmla="val 50000"/>
              <a:gd name="adj2" fmla="val 50000"/>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sp>
      <p:sp>
        <p:nvSpPr>
          <p:cNvPr id="6" name="CustomShape 1"/>
          <p:cNvSpPr/>
          <p:nvPr/>
        </p:nvSpPr>
        <p:spPr>
          <a:xfrm>
            <a:off x="405983" y="2929403"/>
            <a:ext cx="11424956" cy="1025557"/>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2. La conducta recaiga sobre programas con fines asistenciales, de apoyo o inclusión social o de desarrollo, siempre que el valor del dinero, bienes, efectos o ganancias involucrados supere las diez unidades impositivas tributarias.</a:t>
            </a:r>
            <a:endParaRPr lang="es-ES" sz="2000" b="0" strike="noStrike" spc="-1" dirty="0">
              <a:solidFill>
                <a:schemeClr val="bg1"/>
              </a:solidFill>
              <a:latin typeface="Arial"/>
            </a:endParaRPr>
          </a:p>
        </p:txBody>
      </p:sp>
      <p:sp>
        <p:nvSpPr>
          <p:cNvPr id="7" name="CustomShape 1"/>
          <p:cNvSpPr/>
          <p:nvPr/>
        </p:nvSpPr>
        <p:spPr>
          <a:xfrm>
            <a:off x="405983" y="4279547"/>
            <a:ext cx="11424956" cy="723527"/>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3. El agente se aproveche de una situación de calamidad pública o emergencia sanitaria, o la comisión del delito comprometa la defensa, seguridad o soberanía nacional.</a:t>
            </a:r>
            <a:endParaRPr lang="es-ES" sz="2000" b="0" strike="noStrike" spc="-1" dirty="0">
              <a:solidFill>
                <a:schemeClr val="bg1"/>
              </a:solidFill>
              <a:latin typeface="Arial"/>
            </a:endParaRPr>
          </a:p>
        </p:txBody>
      </p:sp>
    </p:spTree>
    <p:extLst>
      <p:ext uri="{BB962C8B-B14F-4D97-AF65-F5344CB8AC3E}">
        <p14:creationId xmlns:p14="http://schemas.microsoft.com/office/powerpoint/2010/main" val="4849482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2503926" y="1436468"/>
            <a:ext cx="6996683" cy="645662"/>
          </a:xfrm>
          <a:prstGeom prst="rect">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lnSpc>
                <a:spcPct val="100000"/>
              </a:lnSpc>
            </a:pPr>
            <a:r>
              <a:rPr lang="es-ES" sz="2800" b="1" spc="-1" dirty="0">
                <a:solidFill>
                  <a:schemeClr val="bg1"/>
                </a:solidFill>
              </a:rPr>
              <a:t>Artículo 387. Peculado doloso y culposo</a:t>
            </a:r>
            <a:endParaRPr lang="es-ES" sz="2800" b="0" strike="noStrike" spc="-1" dirty="0">
              <a:solidFill>
                <a:schemeClr val="bg1"/>
              </a:solidFill>
              <a:latin typeface="Arial"/>
            </a:endParaRPr>
          </a:p>
        </p:txBody>
      </p:sp>
      <p:sp>
        <p:nvSpPr>
          <p:cNvPr id="10" name="CustomShape 1"/>
          <p:cNvSpPr/>
          <p:nvPr/>
        </p:nvSpPr>
        <p:spPr>
          <a:xfrm>
            <a:off x="476753" y="2782355"/>
            <a:ext cx="11220919" cy="1702170"/>
          </a:xfrm>
          <a:prstGeom prst="rect">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El funcionario o servidor público que se apropia o utiliza, en cualquier forma, para sí o para otro, caudales o efectos cuya percepción, administración o custodia le estén confiados por razón de su cargo, será reprimido con pena privativa de libertad no menor de cuatro ni mayor de ocho años; inhabilitación a que se refieren los incisos 1, 2 y 8 del artículo 36, de cinco a veinte años, y, con ciento ochenta a trescientos sesenta y cinco días-multa.</a:t>
            </a:r>
          </a:p>
          <a:p>
            <a:pPr algn="just">
              <a:lnSpc>
                <a:spcPct val="100000"/>
              </a:lnSpc>
            </a:pPr>
            <a:endParaRPr lang="es-ES" sz="2000" dirty="0"/>
          </a:p>
          <a:p>
            <a:pPr algn="just">
              <a:lnSpc>
                <a:spcPct val="100000"/>
              </a:lnSpc>
            </a:pPr>
            <a:r>
              <a:rPr lang="es-ES" sz="2000" dirty="0"/>
              <a:t>La pena será privativa de libertad no menor de ocho ni mayor de quince años; inhabilitación a que se refieren los incisos 1, 2 y 8 del artículo 36, de naturaleza perpetua, y, con trescientos sesenta y cinco a setecientos treinta días-multa, cuando ocurra cualquiera de los siguientes supuestos:</a:t>
            </a:r>
            <a:endParaRPr lang="es-ES" sz="2000" b="0" strike="noStrike" spc="-1" dirty="0">
              <a:solidFill>
                <a:schemeClr val="bg1"/>
              </a:solidFill>
              <a:latin typeface="Arial"/>
            </a:endParaRPr>
          </a:p>
        </p:txBody>
      </p:sp>
      <p:sp>
        <p:nvSpPr>
          <p:cNvPr id="17" name="CustomShape 2"/>
          <p:cNvSpPr/>
          <p:nvPr/>
        </p:nvSpPr>
        <p:spPr>
          <a:xfrm>
            <a:off x="5721149" y="2191580"/>
            <a:ext cx="366064" cy="284400"/>
          </a:xfrm>
          <a:prstGeom prst="downArrow">
            <a:avLst>
              <a:gd name="adj1" fmla="val 50000"/>
              <a:gd name="adj2" fmla="val 50000"/>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sp>
      <p:sp>
        <p:nvSpPr>
          <p:cNvPr id="5" name="CustomShape 2"/>
          <p:cNvSpPr/>
          <p:nvPr/>
        </p:nvSpPr>
        <p:spPr>
          <a:xfrm>
            <a:off x="5681881" y="4790900"/>
            <a:ext cx="366064" cy="284400"/>
          </a:xfrm>
          <a:prstGeom prst="downArrow">
            <a:avLst>
              <a:gd name="adj1" fmla="val 50000"/>
              <a:gd name="adj2" fmla="val 50000"/>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sp>
    </p:spTree>
    <p:extLst>
      <p:ext uri="{BB962C8B-B14F-4D97-AF65-F5344CB8AC3E}">
        <p14:creationId xmlns:p14="http://schemas.microsoft.com/office/powerpoint/2010/main" val="155586912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437485" y="1770729"/>
            <a:ext cx="11220919" cy="1272917"/>
          </a:xfrm>
          <a:prstGeom prst="rect">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1. El agente actúe como integrante de una organización criminal, como persona vinculada o actúe por encargo de ella.</a:t>
            </a:r>
          </a:p>
          <a:p>
            <a:pPr algn="just">
              <a:lnSpc>
                <a:spcPct val="100000"/>
              </a:lnSpc>
            </a:pPr>
            <a:r>
              <a:rPr lang="es-ES" sz="2000" dirty="0"/>
              <a:t>2. Los caudales o efectos estuvieran destinados a fines asistenciales o a programas de apoyo o inclusión social o de desarrollo.</a:t>
            </a:r>
          </a:p>
        </p:txBody>
      </p:sp>
      <p:sp>
        <p:nvSpPr>
          <p:cNvPr id="17" name="CustomShape 2"/>
          <p:cNvSpPr/>
          <p:nvPr/>
        </p:nvSpPr>
        <p:spPr>
          <a:xfrm>
            <a:off x="5681881" y="1342494"/>
            <a:ext cx="366064" cy="284400"/>
          </a:xfrm>
          <a:prstGeom prst="downArrow">
            <a:avLst>
              <a:gd name="adj1" fmla="val 50000"/>
              <a:gd name="adj2" fmla="val 50000"/>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sp>
      <p:sp>
        <p:nvSpPr>
          <p:cNvPr id="5" name="CustomShape 2"/>
          <p:cNvSpPr/>
          <p:nvPr/>
        </p:nvSpPr>
        <p:spPr>
          <a:xfrm>
            <a:off x="5681881" y="5148035"/>
            <a:ext cx="366064" cy="284400"/>
          </a:xfrm>
          <a:prstGeom prst="downArrow">
            <a:avLst>
              <a:gd name="adj1" fmla="val 50000"/>
              <a:gd name="adj2" fmla="val 50000"/>
            </a:avLst>
          </a:prstGeom>
          <a:solidFill>
            <a:srgbClr val="192F61"/>
          </a:solidFill>
          <a:ln/>
        </p:spPr>
        <p:style>
          <a:lnRef idx="3">
            <a:schemeClr val="lt1"/>
          </a:lnRef>
          <a:fillRef idx="1">
            <a:schemeClr val="accent6"/>
          </a:fillRef>
          <a:effectRef idx="1">
            <a:schemeClr val="accent6"/>
          </a:effectRef>
          <a:fontRef idx="minor">
            <a:schemeClr val="lt1"/>
          </a:fontRef>
        </p:style>
      </p:sp>
      <p:sp>
        <p:nvSpPr>
          <p:cNvPr id="7" name="CustomShape 1"/>
          <p:cNvSpPr/>
          <p:nvPr/>
        </p:nvSpPr>
        <p:spPr>
          <a:xfrm>
            <a:off x="437485" y="3143696"/>
            <a:ext cx="11220919" cy="1904288"/>
          </a:xfrm>
          <a:prstGeom prst="rect">
            <a:avLst/>
          </a:prstGeom>
          <a:solidFill>
            <a:srgbClr val="192F61"/>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3. El agente se aproveche de una situación de calamidad pública o emergencia sanitaria, o la comisión del delito comprometa la defensa, seguridad o soberanía nacional.</a:t>
            </a:r>
          </a:p>
          <a:p>
            <a:pPr algn="just">
              <a:lnSpc>
                <a:spcPct val="100000"/>
              </a:lnSpc>
            </a:pPr>
            <a:r>
              <a:rPr lang="es-ES" sz="2000" dirty="0"/>
              <a:t>4. El valor de lo apropiado o utilizado sobrepase diez unidades impositivas tributarias.</a:t>
            </a:r>
          </a:p>
          <a:p>
            <a:pPr algn="just">
              <a:lnSpc>
                <a:spcPct val="100000"/>
              </a:lnSpc>
            </a:pPr>
            <a:r>
              <a:rPr lang="es-ES" sz="2000" dirty="0"/>
              <a:t>La pena será privativa de libertad no menor de ocho ni mayor de quince años; inhabilitación a que se refieren los incisos 1, 2 y 8 del artículo 36, de naturaleza perpetua, y, con trescientos sesenta y cinco a setecientos treinta días-multa, cuando ocurra cualquiera de los siguientes supuestos:</a:t>
            </a:r>
            <a:endParaRPr lang="es-ES" sz="2000" b="0" strike="noStrike" spc="-1" dirty="0">
              <a:solidFill>
                <a:schemeClr val="bg1"/>
              </a:solidFill>
              <a:latin typeface="Arial"/>
            </a:endParaRPr>
          </a:p>
        </p:txBody>
      </p:sp>
    </p:spTree>
    <p:extLst>
      <p:ext uri="{BB962C8B-B14F-4D97-AF65-F5344CB8AC3E}">
        <p14:creationId xmlns:p14="http://schemas.microsoft.com/office/powerpoint/2010/main" val="112155593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1064503" y="1953610"/>
            <a:ext cx="6067817" cy="3153967"/>
          </a:xfrm>
          <a:prstGeom prst="rect">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Si el agente, por culpa, da ocasión a que se efectúe por otra persona la sustracción de caudales o efectos, será reprimido con pena privativa de libertad no mayor de dos años y con prestación de servicios comunitarios de veinte a cuarenta jornadas. Constituye circunstancia agravante si los caudales o efectos estuvieran destinados a fines asistenciales o a programas de apoyo o inclusión social. En estos casos, la pena privativa de libertad será no menor de tres ni mayor de cinco años y con ciento cincuenta a doscientos treinta días-multa.</a:t>
            </a:r>
            <a:endParaRPr lang="es-ES" sz="2000" b="0" strike="noStrike" spc="-1" dirty="0">
              <a:solidFill>
                <a:schemeClr val="bg1"/>
              </a:solidFill>
              <a:latin typeface="Arial"/>
            </a:endParaRPr>
          </a:p>
        </p:txBody>
      </p:sp>
      <p:sp>
        <p:nvSpPr>
          <p:cNvPr id="17" name="CustomShape 2"/>
          <p:cNvSpPr/>
          <p:nvPr/>
        </p:nvSpPr>
        <p:spPr>
          <a:xfrm>
            <a:off x="3732347" y="1442670"/>
            <a:ext cx="366064" cy="284400"/>
          </a:xfrm>
          <a:prstGeom prst="downArrow">
            <a:avLst>
              <a:gd name="adj1" fmla="val 50000"/>
              <a:gd name="adj2" fmla="val 50000"/>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sp>
      <p:sp>
        <p:nvSpPr>
          <p:cNvPr id="6" name="7 Rectángulo redondeado"/>
          <p:cNvSpPr/>
          <p:nvPr/>
        </p:nvSpPr>
        <p:spPr>
          <a:xfrm>
            <a:off x="8120263" y="2376073"/>
            <a:ext cx="2682720" cy="211754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837837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3337426" y="1506219"/>
            <a:ext cx="4947738" cy="645662"/>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lnSpc>
                <a:spcPct val="100000"/>
              </a:lnSpc>
            </a:pPr>
            <a:r>
              <a:rPr lang="es-ES" sz="2800" b="1" spc="-1" dirty="0">
                <a:solidFill>
                  <a:schemeClr val="bg1"/>
                </a:solidFill>
              </a:rPr>
              <a:t>Artículo 389. Malversación</a:t>
            </a:r>
            <a:endParaRPr lang="es-ES" sz="2800" b="0" strike="noStrike" spc="-1" dirty="0">
              <a:solidFill>
                <a:schemeClr val="bg1"/>
              </a:solidFill>
              <a:latin typeface="Arial"/>
            </a:endParaRPr>
          </a:p>
        </p:txBody>
      </p:sp>
      <p:sp>
        <p:nvSpPr>
          <p:cNvPr id="10" name="CustomShape 1"/>
          <p:cNvSpPr/>
          <p:nvPr/>
        </p:nvSpPr>
        <p:spPr>
          <a:xfrm>
            <a:off x="560404" y="2817875"/>
            <a:ext cx="11220919" cy="1661965"/>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El funcionario o servidor público que da al dinero o bienes que administra una aplicación definitiva diferente de aquella a los que están destinados, afectando el servicio o la función encomendada, será reprimido con pena privativa de libertad no menor de uno ni mayor de cuatro años; inhabilitación a que se refieren los incisos 1, 2 y 8 del artículo 36, de cinco a veinte años, y ciento ochenta a trescientos sesenta y cinco días-multa.</a:t>
            </a:r>
          </a:p>
          <a:p>
            <a:pPr algn="just">
              <a:lnSpc>
                <a:spcPct val="100000"/>
              </a:lnSpc>
            </a:pPr>
            <a:endParaRPr lang="es-ES" sz="2000" dirty="0"/>
          </a:p>
          <a:p>
            <a:pPr algn="just">
              <a:lnSpc>
                <a:spcPct val="100000"/>
              </a:lnSpc>
            </a:pPr>
            <a:r>
              <a:rPr lang="es-ES" sz="2000" dirty="0"/>
              <a:t>La pena será privativa de libertad no menor de cuatro ni mayor de ocho años; inhabilitación a que se refieren los incisos 1, 2 y 8 del artículo 36, de naturaleza perpetua, y, con trescientos sesenta y cinco a setecientos treinta días-multa, cuando ocurra cualquiera de los siguientes supuestos:</a:t>
            </a:r>
            <a:endParaRPr lang="es-ES" sz="2000" b="0" strike="noStrike" spc="-1" dirty="0">
              <a:solidFill>
                <a:schemeClr val="bg1"/>
              </a:solidFill>
              <a:latin typeface="Arial"/>
            </a:endParaRPr>
          </a:p>
        </p:txBody>
      </p:sp>
      <p:sp>
        <p:nvSpPr>
          <p:cNvPr id="17" name="CustomShape 2"/>
          <p:cNvSpPr/>
          <p:nvPr/>
        </p:nvSpPr>
        <p:spPr>
          <a:xfrm>
            <a:off x="5804800" y="2294081"/>
            <a:ext cx="366064" cy="284400"/>
          </a:xfrm>
          <a:prstGeom prst="downArrow">
            <a:avLst>
              <a:gd name="adj1" fmla="val 50000"/>
              <a:gd name="adj2" fmla="val 50000"/>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sp>
      <p:sp>
        <p:nvSpPr>
          <p:cNvPr id="5" name="CustomShape 2"/>
          <p:cNvSpPr/>
          <p:nvPr/>
        </p:nvSpPr>
        <p:spPr>
          <a:xfrm>
            <a:off x="5811295" y="4738146"/>
            <a:ext cx="366064" cy="284400"/>
          </a:xfrm>
          <a:prstGeom prst="downArrow">
            <a:avLst>
              <a:gd name="adj1" fmla="val 50000"/>
              <a:gd name="adj2" fmla="val 50000"/>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sp>
    </p:spTree>
    <p:extLst>
      <p:ext uri="{BB962C8B-B14F-4D97-AF65-F5344CB8AC3E}">
        <p14:creationId xmlns:p14="http://schemas.microsoft.com/office/powerpoint/2010/main" val="30184685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560403" y="1873459"/>
            <a:ext cx="11220919" cy="1627758"/>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1. El agente actúe como integrante de una organización criminal, como persona vinculada o actúe por encargo de ella.</a:t>
            </a:r>
          </a:p>
          <a:p>
            <a:pPr algn="just">
              <a:lnSpc>
                <a:spcPct val="100000"/>
              </a:lnSpc>
            </a:pPr>
            <a:r>
              <a:rPr lang="es-ES" sz="2000" dirty="0"/>
              <a:t>2. La conducta recaiga sobre programas con fines asistenciales, de apoyo o inclusión social o de desarrollo, siempre que el valor del dinero, bienes, efectos o ganancias involucrados supere las diez unidades impositivas tributarias.</a:t>
            </a:r>
            <a:endParaRPr lang="es-ES" sz="2000" b="0" strike="noStrike" spc="-1" dirty="0">
              <a:solidFill>
                <a:schemeClr val="bg1"/>
              </a:solidFill>
              <a:latin typeface="Arial"/>
            </a:endParaRPr>
          </a:p>
        </p:txBody>
      </p:sp>
      <p:sp>
        <p:nvSpPr>
          <p:cNvPr id="17" name="CustomShape 2"/>
          <p:cNvSpPr/>
          <p:nvPr/>
        </p:nvSpPr>
        <p:spPr>
          <a:xfrm>
            <a:off x="5804798" y="1431932"/>
            <a:ext cx="366064" cy="284400"/>
          </a:xfrm>
          <a:prstGeom prst="downArrow">
            <a:avLst>
              <a:gd name="adj1" fmla="val 50000"/>
              <a:gd name="adj2" fmla="val 50000"/>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sp>
      <p:sp>
        <p:nvSpPr>
          <p:cNvPr id="6" name="CustomShape 1"/>
          <p:cNvSpPr/>
          <p:nvPr/>
        </p:nvSpPr>
        <p:spPr>
          <a:xfrm>
            <a:off x="560403" y="3658345"/>
            <a:ext cx="11220919" cy="1710490"/>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3. El agente se aproveche de una situación de calamidad pública o emergencia sanitaria, o la comisión del delito comprometa la defensa, seguridad o soberanía nacional.</a:t>
            </a:r>
          </a:p>
          <a:p>
            <a:pPr algn="just">
              <a:lnSpc>
                <a:spcPct val="100000"/>
              </a:lnSpc>
            </a:pPr>
            <a:r>
              <a:rPr lang="es-ES" sz="2000" dirty="0"/>
              <a:t>La pena será privativa de libertad no menor de cuatro ni mayor de ocho años; inhabilitación a que se refieren los incisos 1, 2 y 8 del artículo 36, de naturaleza perpetua, y, con trescientos sesenta y cinco a setecientos treinta días-multa, cuando ocurra cualquiera de los siguientes supuestos:</a:t>
            </a:r>
            <a:endParaRPr lang="es-ES" sz="2000" b="0" strike="noStrike" spc="-1" dirty="0">
              <a:solidFill>
                <a:schemeClr val="bg1"/>
              </a:solidFill>
              <a:latin typeface="Arial"/>
            </a:endParaRPr>
          </a:p>
        </p:txBody>
      </p:sp>
    </p:spTree>
    <p:extLst>
      <p:ext uri="{BB962C8B-B14F-4D97-AF65-F5344CB8AC3E}">
        <p14:creationId xmlns:p14="http://schemas.microsoft.com/office/powerpoint/2010/main" val="364364434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3609766" y="1301290"/>
            <a:ext cx="4876358" cy="645662"/>
          </a:xfrm>
          <a:prstGeom prst="rect">
            <a:avLst/>
          </a:prstGeom>
          <a:solidFill>
            <a:srgbClr val="1B4D32"/>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lnSpc>
                <a:spcPct val="100000"/>
              </a:lnSpc>
            </a:pPr>
            <a:r>
              <a:rPr lang="es-ES" sz="2800" b="1" spc="-1" dirty="0">
                <a:solidFill>
                  <a:schemeClr val="bg1"/>
                </a:solidFill>
              </a:rPr>
              <a:t>Artículo 426. Inhabilitación</a:t>
            </a:r>
            <a:endParaRPr lang="es-ES" sz="2800" b="0" strike="noStrike" spc="-1" dirty="0">
              <a:solidFill>
                <a:schemeClr val="bg1"/>
              </a:solidFill>
              <a:latin typeface="Arial"/>
            </a:endParaRPr>
          </a:p>
        </p:txBody>
      </p:sp>
      <p:sp>
        <p:nvSpPr>
          <p:cNvPr id="10" name="CustomShape 1"/>
          <p:cNvSpPr/>
          <p:nvPr/>
        </p:nvSpPr>
        <p:spPr>
          <a:xfrm>
            <a:off x="476753" y="2358413"/>
            <a:ext cx="11220919" cy="985678"/>
          </a:xfrm>
          <a:prstGeom prst="rect">
            <a:avLst/>
          </a:prstGeom>
          <a:solidFill>
            <a:srgbClr val="1B4D32"/>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Los delitos previstos en los capítulos II y III de este título, que no contemplan la pena de inhabilitación, son sancionados, además, conforme a los incisos 1, 2, 4 y 8 del artículo 36. La inhabilitación en este caso es de uno a cinco años.</a:t>
            </a:r>
          </a:p>
        </p:txBody>
      </p:sp>
      <p:sp>
        <p:nvSpPr>
          <p:cNvPr id="17" name="CustomShape 2"/>
          <p:cNvSpPr/>
          <p:nvPr/>
        </p:nvSpPr>
        <p:spPr>
          <a:xfrm>
            <a:off x="5721149" y="2034824"/>
            <a:ext cx="366064" cy="284400"/>
          </a:xfrm>
          <a:prstGeom prst="downArrow">
            <a:avLst>
              <a:gd name="adj1" fmla="val 50000"/>
              <a:gd name="adj2" fmla="val 50000"/>
            </a:avLst>
          </a:prstGeom>
          <a:solidFill>
            <a:srgbClr val="1B4D32"/>
          </a:solidFill>
          <a:ln/>
        </p:spPr>
        <p:style>
          <a:lnRef idx="3">
            <a:schemeClr val="lt1"/>
          </a:lnRef>
          <a:fillRef idx="1">
            <a:schemeClr val="accent6"/>
          </a:fillRef>
          <a:effectRef idx="1">
            <a:schemeClr val="accent6"/>
          </a:effectRef>
          <a:fontRef idx="minor">
            <a:schemeClr val="lt1"/>
          </a:fontRef>
        </p:style>
      </p:sp>
      <p:sp>
        <p:nvSpPr>
          <p:cNvPr id="6" name="CustomShape 1"/>
          <p:cNvSpPr/>
          <p:nvPr/>
        </p:nvSpPr>
        <p:spPr>
          <a:xfrm>
            <a:off x="476752" y="3487783"/>
            <a:ext cx="11220919" cy="2008936"/>
          </a:xfrm>
          <a:prstGeom prst="rect">
            <a:avLst/>
          </a:prstGeom>
          <a:solidFill>
            <a:srgbClr val="1B4D32"/>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En el caso de los artículos 382, 383, 384, 387, 388, 389, 393, 393-A, 394, 395, 396, 397, 397-A, 398, 399, 400 y 401 la pena de inhabilitación principal será de cinco a veinte años. En estos casos, será perpetua cuando ocurra cualquiera de los siguientes supuestos:</a:t>
            </a:r>
          </a:p>
          <a:p>
            <a:pPr algn="just">
              <a:lnSpc>
                <a:spcPct val="100000"/>
              </a:lnSpc>
            </a:pPr>
            <a:r>
              <a:rPr lang="es-ES" sz="2000" dirty="0"/>
              <a:t>La pena será privativa de libertad no menor de ocho ni mayor de quince años; inhabilitación a que se refieren los incisos 1, 2 y 8 del artículo 36, de naturaleza perpetua, y, con trescientos sesenta y cinco a setecientos treinta días-multa, cuando ocurra cualquiera de los siguientes supuestos:</a:t>
            </a:r>
            <a:endParaRPr lang="es-ES" sz="2000" b="0" strike="noStrike" spc="-1" dirty="0">
              <a:solidFill>
                <a:schemeClr val="bg1"/>
              </a:solidFill>
              <a:latin typeface="Arial"/>
            </a:endParaRPr>
          </a:p>
        </p:txBody>
      </p:sp>
    </p:spTree>
    <p:extLst>
      <p:ext uri="{BB962C8B-B14F-4D97-AF65-F5344CB8AC3E}">
        <p14:creationId xmlns:p14="http://schemas.microsoft.com/office/powerpoint/2010/main" val="153872137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1"/>
          <p:cNvSpPr/>
          <p:nvPr/>
        </p:nvSpPr>
        <p:spPr>
          <a:xfrm>
            <a:off x="424265" y="1901346"/>
            <a:ext cx="11220919" cy="1683974"/>
          </a:xfrm>
          <a:prstGeom prst="rect">
            <a:avLst/>
          </a:prstGeom>
          <a:solidFill>
            <a:srgbClr val="1B4D32"/>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1. El agente actúe como integrante de una organización criminal, como persona vinculada o por encargo de ella.</a:t>
            </a:r>
          </a:p>
          <a:p>
            <a:pPr algn="just">
              <a:lnSpc>
                <a:spcPct val="100000"/>
              </a:lnSpc>
            </a:pPr>
            <a:r>
              <a:rPr lang="es-ES" sz="2000" dirty="0"/>
              <a:t>2. La conducta recaiga sobre programas con fines asistenciales, de apoyo o inclusión social o de desarrollo.</a:t>
            </a:r>
          </a:p>
          <a:p>
            <a:pPr algn="just">
              <a:lnSpc>
                <a:spcPct val="100000"/>
              </a:lnSpc>
            </a:pPr>
            <a:r>
              <a:rPr lang="es-ES" sz="2000" dirty="0"/>
              <a:t>3. El agente se aproveche de una situación de calamidad pública o emergencia sanitaria, o la comisión del delito comprometa la defensa, seguridad o soberanía nacional”.</a:t>
            </a:r>
            <a:endParaRPr lang="es-ES" sz="2000" b="0" strike="noStrike" spc="-1" dirty="0">
              <a:solidFill>
                <a:schemeClr val="bg1"/>
              </a:solidFill>
              <a:latin typeface="Arial"/>
            </a:endParaRPr>
          </a:p>
        </p:txBody>
      </p:sp>
      <p:sp>
        <p:nvSpPr>
          <p:cNvPr id="17" name="CustomShape 2"/>
          <p:cNvSpPr/>
          <p:nvPr/>
        </p:nvSpPr>
        <p:spPr>
          <a:xfrm>
            <a:off x="5721146" y="1421210"/>
            <a:ext cx="366064" cy="284400"/>
          </a:xfrm>
          <a:prstGeom prst="downArrow">
            <a:avLst>
              <a:gd name="adj1" fmla="val 50000"/>
              <a:gd name="adj2" fmla="val 50000"/>
            </a:avLst>
          </a:prstGeom>
          <a:solidFill>
            <a:srgbClr val="1B4D32"/>
          </a:solidFill>
          <a:ln/>
        </p:spPr>
        <p:style>
          <a:lnRef idx="3">
            <a:schemeClr val="lt1"/>
          </a:lnRef>
          <a:fillRef idx="1">
            <a:schemeClr val="accent6"/>
          </a:fillRef>
          <a:effectRef idx="1">
            <a:schemeClr val="accent6"/>
          </a:effectRef>
          <a:fontRef idx="minor">
            <a:schemeClr val="lt1"/>
          </a:fontRef>
        </p:style>
      </p:sp>
      <p:sp>
        <p:nvSpPr>
          <p:cNvPr id="6" name="CustomShape 1"/>
          <p:cNvSpPr/>
          <p:nvPr/>
        </p:nvSpPr>
        <p:spPr>
          <a:xfrm>
            <a:off x="476750" y="4372983"/>
            <a:ext cx="11220919" cy="734741"/>
          </a:xfrm>
          <a:prstGeom prst="rect">
            <a:avLst/>
          </a:prstGeom>
          <a:solidFill>
            <a:srgbClr val="1B4D32"/>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2000" dirty="0"/>
              <a:t>Artículo 3. Incorporación del artículo 302-A al Código Penal</a:t>
            </a:r>
          </a:p>
          <a:p>
            <a:pPr algn="just">
              <a:lnSpc>
                <a:spcPct val="100000"/>
              </a:lnSpc>
            </a:pPr>
            <a:r>
              <a:rPr lang="es-ES" sz="2000" dirty="0" err="1"/>
              <a:t>Incorpórase</a:t>
            </a:r>
            <a:r>
              <a:rPr lang="es-ES" sz="2000" dirty="0"/>
              <a:t> el artículo 302-A al Código Penal, en los siguientes términos:</a:t>
            </a:r>
            <a:endParaRPr lang="es-ES" sz="2000" b="0" strike="noStrike" spc="-1" dirty="0">
              <a:solidFill>
                <a:schemeClr val="bg1"/>
              </a:solidFill>
              <a:latin typeface="Arial"/>
            </a:endParaRPr>
          </a:p>
        </p:txBody>
      </p:sp>
      <p:sp>
        <p:nvSpPr>
          <p:cNvPr id="7" name="CustomShape 2"/>
          <p:cNvSpPr/>
          <p:nvPr/>
        </p:nvSpPr>
        <p:spPr>
          <a:xfrm>
            <a:off x="5668193" y="3836951"/>
            <a:ext cx="366064" cy="284400"/>
          </a:xfrm>
          <a:prstGeom prst="downArrow">
            <a:avLst>
              <a:gd name="adj1" fmla="val 50000"/>
              <a:gd name="adj2" fmla="val 50000"/>
            </a:avLst>
          </a:prstGeom>
          <a:solidFill>
            <a:srgbClr val="1B4D32"/>
          </a:solidFill>
          <a:ln/>
        </p:spPr>
        <p:style>
          <a:lnRef idx="3">
            <a:schemeClr val="lt1"/>
          </a:lnRef>
          <a:fillRef idx="1">
            <a:schemeClr val="accent6"/>
          </a:fillRef>
          <a:effectRef idx="1">
            <a:schemeClr val="accent6"/>
          </a:effectRef>
          <a:fontRef idx="minor">
            <a:schemeClr val="lt1"/>
          </a:fontRef>
        </p:style>
      </p:sp>
    </p:spTree>
    <p:extLst>
      <p:ext uri="{BB962C8B-B14F-4D97-AF65-F5344CB8AC3E}">
        <p14:creationId xmlns:p14="http://schemas.microsoft.com/office/powerpoint/2010/main" val="345614046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3435434" y="1363987"/>
            <a:ext cx="4947738" cy="517064"/>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ctr">
              <a:lnSpc>
                <a:spcPct val="100000"/>
              </a:lnSpc>
            </a:pPr>
            <a:r>
              <a:rPr lang="es-ES" sz="2800" b="1" spc="-1" dirty="0">
                <a:solidFill>
                  <a:schemeClr val="bg1"/>
                </a:solidFill>
              </a:rPr>
              <a:t>“Artículo 302-A. Inhabilitación</a:t>
            </a:r>
            <a:endParaRPr lang="es-ES" sz="2800" b="0" strike="noStrike" spc="-1" dirty="0">
              <a:solidFill>
                <a:schemeClr val="bg1"/>
              </a:solidFill>
              <a:latin typeface="Arial"/>
            </a:endParaRPr>
          </a:p>
        </p:txBody>
      </p:sp>
      <p:sp>
        <p:nvSpPr>
          <p:cNvPr id="10" name="CustomShape 1"/>
          <p:cNvSpPr/>
          <p:nvPr/>
        </p:nvSpPr>
        <p:spPr>
          <a:xfrm>
            <a:off x="442836" y="1998616"/>
            <a:ext cx="11220919" cy="1136469"/>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1900" dirty="0"/>
              <a:t>La inhabilitación principal será de cinco a veinte años cuando se trate de los artículos 296; 296-A, primer, segundo y cuarto párrafos; 296-B y 297 del Código Penal.</a:t>
            </a:r>
          </a:p>
          <a:p>
            <a:pPr algn="just">
              <a:lnSpc>
                <a:spcPct val="100000"/>
              </a:lnSpc>
            </a:pPr>
            <a:r>
              <a:rPr lang="es-ES" sz="1900" dirty="0"/>
              <a:t>En estos casos será perpetua cuando ocurra cualquiera de los siguientes supuestos:</a:t>
            </a:r>
          </a:p>
        </p:txBody>
      </p:sp>
      <p:sp>
        <p:nvSpPr>
          <p:cNvPr id="6" name="CustomShape 1"/>
          <p:cNvSpPr/>
          <p:nvPr/>
        </p:nvSpPr>
        <p:spPr>
          <a:xfrm>
            <a:off x="442835" y="3252650"/>
            <a:ext cx="11220919" cy="2414599"/>
          </a:xfrm>
          <a:prstGeom prst="rect">
            <a:avLst/>
          </a:prstGeom>
          <a:solidFill>
            <a:schemeClr val="tx2">
              <a:lumMod val="50000"/>
            </a:schemeClr>
          </a:solidFill>
          <a:ln/>
        </p:spPr>
        <p:style>
          <a:lnRef idx="3">
            <a:schemeClr val="lt1"/>
          </a:lnRef>
          <a:fillRef idx="1">
            <a:schemeClr val="accent6"/>
          </a:fillRef>
          <a:effectRef idx="1">
            <a:schemeClr val="accent6"/>
          </a:effectRef>
          <a:fontRef idx="minor">
            <a:schemeClr val="lt1"/>
          </a:fontRef>
        </p:style>
        <p:txBody>
          <a:bodyPr lIns="90000" tIns="45000" rIns="90000" bIns="45000"/>
          <a:lstStyle/>
          <a:p>
            <a:pPr algn="just">
              <a:lnSpc>
                <a:spcPct val="100000"/>
              </a:lnSpc>
            </a:pPr>
            <a:r>
              <a:rPr lang="es-ES" sz="1900" dirty="0"/>
              <a:t>1. El agente actúe como integrante de una organización criminal, como persona vinculada o actúe por encargo de ella.</a:t>
            </a:r>
          </a:p>
          <a:p>
            <a:pPr algn="just">
              <a:lnSpc>
                <a:spcPct val="100000"/>
              </a:lnSpc>
            </a:pPr>
            <a:r>
              <a:rPr lang="es-ES" sz="1900" dirty="0"/>
              <a:t>2. El valor del dinero, bienes, efectos o ganancias involucrados supere las quinientas unidades impositivas tributarias”.</a:t>
            </a:r>
          </a:p>
          <a:p>
            <a:pPr algn="just">
              <a:lnSpc>
                <a:spcPct val="100000"/>
              </a:lnSpc>
            </a:pPr>
            <a:r>
              <a:rPr lang="es-ES" sz="1900" dirty="0"/>
              <a:t>Artículo 4. Modificación del artículo 4-A del Decreto Ley 25475, que establece la penalidad para los delitos de te</a:t>
            </a:r>
          </a:p>
          <a:p>
            <a:pPr algn="just">
              <a:lnSpc>
                <a:spcPct val="100000"/>
              </a:lnSpc>
            </a:pPr>
            <a:r>
              <a:rPr lang="es-ES" sz="1900" dirty="0"/>
              <a:t>La pena será privativa de libertad no menor de cuatro ni mayor de ocho años; inhabilitación a que se refieren los incisos 1, 2 y 8 del artículo 36, de naturaleza perpetua, y, con trescientos sesenta y cinco a setecientos treinta días-multa, cuando ocurra cualquiera de los siguientes supuestos:</a:t>
            </a:r>
            <a:endParaRPr lang="es-ES" sz="1900" b="0" strike="noStrike" spc="-1" dirty="0">
              <a:solidFill>
                <a:schemeClr val="bg1"/>
              </a:solidFill>
              <a:latin typeface="Arial"/>
            </a:endParaRPr>
          </a:p>
        </p:txBody>
      </p:sp>
    </p:spTree>
    <p:extLst>
      <p:ext uri="{BB962C8B-B14F-4D97-AF65-F5344CB8AC3E}">
        <p14:creationId xmlns:p14="http://schemas.microsoft.com/office/powerpoint/2010/main" val="145160074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5148</TotalTime>
  <Words>12632</Words>
  <Application>Microsoft Office PowerPoint</Application>
  <PresentationFormat>Panorámica</PresentationFormat>
  <Paragraphs>559</Paragraphs>
  <Slides>167</Slides>
  <Notes>1</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167</vt:i4>
      </vt:variant>
    </vt:vector>
  </HeadingPairs>
  <TitlesOfParts>
    <vt:vector size="181" baseType="lpstr">
      <vt:lpstr>Yu Gothic</vt:lpstr>
      <vt:lpstr>Arial</vt:lpstr>
      <vt:lpstr>Arial MT</vt:lpstr>
      <vt:lpstr>Arial, sans-serif</vt:lpstr>
      <vt:lpstr>Calibri</vt:lpstr>
      <vt:lpstr>Calibri Light</vt:lpstr>
      <vt:lpstr>Calibri, sans-serif</vt:lpstr>
      <vt:lpstr>Montserrat</vt:lpstr>
      <vt:lpstr>Poppins</vt:lpstr>
      <vt:lpstr>Roboto</vt:lpstr>
      <vt:lpstr>Roboto Slab</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RESPONSABILIDAD  DE LAS PERSONAS  JURÍDICAS: Problemática y  propuesta normativa</vt:lpstr>
      <vt:lpstr>Observaciones al Dictamen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vt:lpstr>
      <vt:lpstr>Presentación de PowerPoint</vt:lpstr>
      <vt:lpstr>Presentación de PowerPoint</vt:lpstr>
      <vt:lpstr>Presentación de PowerPoint</vt:lpstr>
      <vt:lpstr>   Tipo penal (Art. 384° C.P.)</vt:lpstr>
      <vt:lpstr>Presentación de PowerPoint</vt:lpstr>
      <vt:lpstr>Presentación de PowerPoint</vt:lpstr>
      <vt:lpstr>Presentación de PowerPoint</vt:lpstr>
      <vt:lpstr>Presentación de PowerPoint</vt:lpstr>
      <vt:lpstr>Presentación de PowerPoint</vt:lpstr>
      <vt:lpstr>Presentación de PowerPoint</vt:lpstr>
      <vt:lpstr>Sobre la CONCERTACIÓN</vt:lpstr>
      <vt:lpstr>¿Pero que se entiende por defraudar?</vt:lpstr>
      <vt:lpstr>El doble significado de la “defraudación al Estado”</vt:lpstr>
      <vt:lpstr>¿Cuáles serían las consecuencia de la Absolución del extraneus?</vt:lpstr>
      <vt:lpstr>“Si se llegase a condenar por el delito de Colusión desleal a «funcionarios o servidores públicos» y en el juicio que se realiza para verificar la complicidad del «particular interesado» (donde es absuelto), se va desvirtuar el encuentro colusorio clandestino» (desvaloramiento del elemento objetivo del tipo)”. Ver: SALA PENAL PERMANENTE. REV. SENT N° 164-2011-NCPP – AYACUCHO . DE FECHA 25 DE SETIEMBRE DE 2013 (FJ. 8 Y 9)</vt:lpstr>
      <vt:lpstr>NEGOCIACIÓN INCOMPATIBLE O APROVECHAMIENTO INDEBIDO  DEL CARGO </vt:lpstr>
      <vt:lpstr>Negociación Incompatible </vt:lpstr>
      <vt:lpstr>INTERESAR </vt:lpstr>
      <vt:lpstr>Presentación de PowerPoint</vt:lpstr>
      <vt:lpstr>Presentación de PowerPoint</vt:lpstr>
      <vt:lpstr>INTERESARSE DE MANERA DIRECTA</vt:lpstr>
      <vt:lpstr>INTERESARSE DE MANERA INDIRECTA</vt:lpstr>
      <vt:lpstr>INTERESARSE POR ACTO SIMULADO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DELITO DE PECULADO (art. 387 CP)</vt:lpstr>
      <vt:lpstr>ESTRUCTURA DEL DELITO</vt:lpstr>
      <vt:lpstr>Presentación de PowerPoint</vt:lpstr>
      <vt:lpstr>Definición y estructura típica del delito de peculado.</vt:lpstr>
      <vt:lpstr>Definición y estructura típica del delito de peculado.</vt:lpstr>
      <vt:lpstr>  </vt:lpstr>
      <vt:lpstr>Peculado por extensión  (art. 392°CP) </vt:lpstr>
      <vt:lpstr>El perjuicio económico.</vt:lpstr>
      <vt:lpstr>El perjuicio económico – ámbito probatorio.</vt:lpstr>
      <vt:lpstr> EL PERJUICIO ECONÓMICO - CUANTÍA</vt:lpstr>
      <vt:lpstr>Presentación de PowerPoint</vt:lpstr>
      <vt:lpstr>Peculado de uso  (art. 388 CP)</vt:lpstr>
      <vt:lpstr>PECULADO DE USO - elementos</vt:lpstr>
      <vt:lpstr>LA CONSUMACIÓN DEL DELITO DE PECULADO</vt:lpstr>
      <vt:lpstr>Los viáticos como objeto del delito de peculado</vt:lpstr>
      <vt:lpstr>  Dos posiciones</vt:lpstr>
      <vt:lpstr>Pleno jurisdiccional especializado en delitos de corrupción de funcionarios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ASUS</dc:creator>
  <cp:lastModifiedBy>SERGIO EMERSON</cp:lastModifiedBy>
  <cp:revision>111</cp:revision>
  <dcterms:created xsi:type="dcterms:W3CDTF">2020-07-21T05:47:53Z</dcterms:created>
  <dcterms:modified xsi:type="dcterms:W3CDTF">2024-05-09T23:49:04Z</dcterms:modified>
</cp:coreProperties>
</file>