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0A978-CCDE-46BE-80F0-B20E4BDE70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CEDF73-FB76-4AB0-B892-47B857FA89BE}">
      <dgm:prSet/>
      <dgm:spPr/>
      <dgm:t>
        <a:bodyPr/>
        <a:lstStyle/>
        <a:p>
          <a:r>
            <a:rPr lang="es-AR" u="sng"/>
            <a:t>Prevenir, detectar, sancionar y erradicar la corrupción</a:t>
          </a:r>
          <a:endParaRPr lang="en-US"/>
        </a:p>
      </dgm:t>
    </dgm:pt>
    <dgm:pt modelId="{B4E3DEB1-0E60-4206-A327-DE36F5BBB5F5}" type="parTrans" cxnId="{3436043E-7F9C-4060-80E5-8240980DCD0D}">
      <dgm:prSet/>
      <dgm:spPr/>
      <dgm:t>
        <a:bodyPr/>
        <a:lstStyle/>
        <a:p>
          <a:endParaRPr lang="en-US"/>
        </a:p>
      </dgm:t>
    </dgm:pt>
    <dgm:pt modelId="{FEC5CD03-EC78-4854-8CB6-21762DD52C8E}" type="sibTrans" cxnId="{3436043E-7F9C-4060-80E5-8240980DCD0D}">
      <dgm:prSet/>
      <dgm:spPr/>
      <dgm:t>
        <a:bodyPr/>
        <a:lstStyle/>
        <a:p>
          <a:endParaRPr lang="en-US"/>
        </a:p>
      </dgm:t>
    </dgm:pt>
    <dgm:pt modelId="{1A6C53BE-A5E4-45A3-8974-191422DC9134}">
      <dgm:prSet/>
      <dgm:spPr/>
      <dgm:t>
        <a:bodyPr/>
        <a:lstStyle/>
        <a:p>
          <a:r>
            <a:rPr lang="es-AR"/>
            <a:t>Normas de conducta para el correcto, honorable y adecuado cumplimiento de las funciones públicas. </a:t>
          </a:r>
          <a:endParaRPr lang="en-US"/>
        </a:p>
      </dgm:t>
    </dgm:pt>
    <dgm:pt modelId="{591241C1-6C8A-4B55-BACC-A89A59E490A4}" type="parTrans" cxnId="{41012EA7-1CDF-4C6F-9949-486BFE671879}">
      <dgm:prSet/>
      <dgm:spPr/>
      <dgm:t>
        <a:bodyPr/>
        <a:lstStyle/>
        <a:p>
          <a:endParaRPr lang="en-US"/>
        </a:p>
      </dgm:t>
    </dgm:pt>
    <dgm:pt modelId="{C00CC505-97FD-4662-854B-5095033EFFDC}" type="sibTrans" cxnId="{41012EA7-1CDF-4C6F-9949-486BFE671879}">
      <dgm:prSet/>
      <dgm:spPr/>
      <dgm:t>
        <a:bodyPr/>
        <a:lstStyle/>
        <a:p>
          <a:endParaRPr lang="en-US"/>
        </a:p>
      </dgm:t>
    </dgm:pt>
    <dgm:pt modelId="{175A37F8-0819-4349-80FA-B7DB812BAD4F}">
      <dgm:prSet/>
      <dgm:spPr/>
      <dgm:t>
        <a:bodyPr/>
        <a:lstStyle/>
        <a:p>
          <a:r>
            <a:rPr lang="es-AR"/>
            <a:t>Mecanismos para hacer efectivo el cumplimiento de dichas normas de conducta.</a:t>
          </a:r>
          <a:endParaRPr lang="en-US"/>
        </a:p>
      </dgm:t>
    </dgm:pt>
    <dgm:pt modelId="{A939E437-DBEF-4DCE-8E61-C49A15942F4B}" type="parTrans" cxnId="{6CF10BB5-A78E-4185-889D-FC6704EF6EEF}">
      <dgm:prSet/>
      <dgm:spPr/>
      <dgm:t>
        <a:bodyPr/>
        <a:lstStyle/>
        <a:p>
          <a:endParaRPr lang="en-US"/>
        </a:p>
      </dgm:t>
    </dgm:pt>
    <dgm:pt modelId="{667CD9D3-C85C-454A-B76E-F3C746F722A8}" type="sibTrans" cxnId="{6CF10BB5-A78E-4185-889D-FC6704EF6EEF}">
      <dgm:prSet/>
      <dgm:spPr/>
      <dgm:t>
        <a:bodyPr/>
        <a:lstStyle/>
        <a:p>
          <a:endParaRPr lang="en-US"/>
        </a:p>
      </dgm:t>
    </dgm:pt>
    <dgm:pt modelId="{7511E0B2-FE2C-4D84-84AF-8F0475C29A0B}">
      <dgm:prSet/>
      <dgm:spPr/>
      <dgm:t>
        <a:bodyPr/>
        <a:lstStyle/>
        <a:p>
          <a:r>
            <a:rPr lang="es-AR"/>
            <a:t>Instrucciones al personal de las entidades públicas.</a:t>
          </a:r>
          <a:endParaRPr lang="en-US"/>
        </a:p>
      </dgm:t>
    </dgm:pt>
    <dgm:pt modelId="{D1D61529-A400-4741-8338-A4A8CE9E914E}" type="parTrans" cxnId="{9902C731-483A-4714-A0DE-A300760D4FC2}">
      <dgm:prSet/>
      <dgm:spPr/>
      <dgm:t>
        <a:bodyPr/>
        <a:lstStyle/>
        <a:p>
          <a:endParaRPr lang="en-US"/>
        </a:p>
      </dgm:t>
    </dgm:pt>
    <dgm:pt modelId="{4269811A-FA86-4912-8E6A-EC4200268EB5}" type="sibTrans" cxnId="{9902C731-483A-4714-A0DE-A300760D4FC2}">
      <dgm:prSet/>
      <dgm:spPr/>
      <dgm:t>
        <a:bodyPr/>
        <a:lstStyle/>
        <a:p>
          <a:endParaRPr lang="en-US"/>
        </a:p>
      </dgm:t>
    </dgm:pt>
    <dgm:pt modelId="{841118F3-8804-48EB-91AC-2151865C3CB9}">
      <dgm:prSet/>
      <dgm:spPr/>
      <dgm:t>
        <a:bodyPr/>
        <a:lstStyle/>
        <a:p>
          <a:r>
            <a:rPr lang="es-AR"/>
            <a:t>Sistemas para la declaración de los ingresos, activos y pasivos por parte de las personas que desempeñan funciones públicas</a:t>
          </a:r>
          <a:endParaRPr lang="en-US"/>
        </a:p>
      </dgm:t>
    </dgm:pt>
    <dgm:pt modelId="{E0E97377-D576-4867-A184-9CEA80EC08D5}" type="parTrans" cxnId="{CCE9F045-EDAF-4442-8F1F-2B3B6A0297BC}">
      <dgm:prSet/>
      <dgm:spPr/>
      <dgm:t>
        <a:bodyPr/>
        <a:lstStyle/>
        <a:p>
          <a:endParaRPr lang="en-US"/>
        </a:p>
      </dgm:t>
    </dgm:pt>
    <dgm:pt modelId="{FB90A35F-4EE6-4D16-BAE1-FF42A9768421}" type="sibTrans" cxnId="{CCE9F045-EDAF-4442-8F1F-2B3B6A0297BC}">
      <dgm:prSet/>
      <dgm:spPr/>
      <dgm:t>
        <a:bodyPr/>
        <a:lstStyle/>
        <a:p>
          <a:endParaRPr lang="en-US"/>
        </a:p>
      </dgm:t>
    </dgm:pt>
    <dgm:pt modelId="{79669963-E70D-459C-850F-06DCF0468910}">
      <dgm:prSet/>
      <dgm:spPr/>
      <dgm:t>
        <a:bodyPr/>
        <a:lstStyle/>
        <a:p>
          <a:r>
            <a:rPr lang="es-AR"/>
            <a:t>Organos de control superior</a:t>
          </a:r>
          <a:endParaRPr lang="en-US"/>
        </a:p>
      </dgm:t>
    </dgm:pt>
    <dgm:pt modelId="{8E745F3D-B987-4595-8B3C-EA7EB6AABBD4}" type="parTrans" cxnId="{E7327C10-FA02-461E-A0B5-8A014CA79E48}">
      <dgm:prSet/>
      <dgm:spPr/>
      <dgm:t>
        <a:bodyPr/>
        <a:lstStyle/>
        <a:p>
          <a:endParaRPr lang="en-US"/>
        </a:p>
      </dgm:t>
    </dgm:pt>
    <dgm:pt modelId="{DB99E3B4-2121-4C86-89D5-5B0A9CD928C1}" type="sibTrans" cxnId="{E7327C10-FA02-461E-A0B5-8A014CA79E48}">
      <dgm:prSet/>
      <dgm:spPr/>
      <dgm:t>
        <a:bodyPr/>
        <a:lstStyle/>
        <a:p>
          <a:endParaRPr lang="en-US"/>
        </a:p>
      </dgm:t>
    </dgm:pt>
    <dgm:pt modelId="{2E439CDC-23BA-4C9F-8409-EA1A4953975E}" type="pres">
      <dgm:prSet presAssocID="{50E0A978-CCDE-46BE-80F0-B20E4BDE70BD}" presName="diagram" presStyleCnt="0">
        <dgm:presLayoutVars>
          <dgm:dir/>
          <dgm:resizeHandles val="exact"/>
        </dgm:presLayoutVars>
      </dgm:prSet>
      <dgm:spPr/>
    </dgm:pt>
    <dgm:pt modelId="{294F7827-A06A-477B-857D-9E00C5538B82}" type="pres">
      <dgm:prSet presAssocID="{02CEDF73-FB76-4AB0-B892-47B857FA89BE}" presName="node" presStyleLbl="node1" presStyleIdx="0" presStyleCnt="6">
        <dgm:presLayoutVars>
          <dgm:bulletEnabled val="1"/>
        </dgm:presLayoutVars>
      </dgm:prSet>
      <dgm:spPr/>
    </dgm:pt>
    <dgm:pt modelId="{6FD44331-06AB-46FD-82D2-6A5077736244}" type="pres">
      <dgm:prSet presAssocID="{FEC5CD03-EC78-4854-8CB6-21762DD52C8E}" presName="sibTrans" presStyleCnt="0"/>
      <dgm:spPr/>
    </dgm:pt>
    <dgm:pt modelId="{A27814B2-7455-4A7B-A0F4-E33E1A15FC8A}" type="pres">
      <dgm:prSet presAssocID="{1A6C53BE-A5E4-45A3-8974-191422DC9134}" presName="node" presStyleLbl="node1" presStyleIdx="1" presStyleCnt="6">
        <dgm:presLayoutVars>
          <dgm:bulletEnabled val="1"/>
        </dgm:presLayoutVars>
      </dgm:prSet>
      <dgm:spPr/>
    </dgm:pt>
    <dgm:pt modelId="{1F44097B-1922-4A49-94DE-662291453C4D}" type="pres">
      <dgm:prSet presAssocID="{C00CC505-97FD-4662-854B-5095033EFFDC}" presName="sibTrans" presStyleCnt="0"/>
      <dgm:spPr/>
    </dgm:pt>
    <dgm:pt modelId="{14C17B90-AC1B-4967-8257-7ACB0011ACBF}" type="pres">
      <dgm:prSet presAssocID="{175A37F8-0819-4349-80FA-B7DB812BAD4F}" presName="node" presStyleLbl="node1" presStyleIdx="2" presStyleCnt="6">
        <dgm:presLayoutVars>
          <dgm:bulletEnabled val="1"/>
        </dgm:presLayoutVars>
      </dgm:prSet>
      <dgm:spPr/>
    </dgm:pt>
    <dgm:pt modelId="{D0C2408F-3425-42EB-89E8-8C3EE49798FF}" type="pres">
      <dgm:prSet presAssocID="{667CD9D3-C85C-454A-B76E-F3C746F722A8}" presName="sibTrans" presStyleCnt="0"/>
      <dgm:spPr/>
    </dgm:pt>
    <dgm:pt modelId="{B62142AE-DB8C-44F4-AFB9-DD215DB666B8}" type="pres">
      <dgm:prSet presAssocID="{7511E0B2-FE2C-4D84-84AF-8F0475C29A0B}" presName="node" presStyleLbl="node1" presStyleIdx="3" presStyleCnt="6">
        <dgm:presLayoutVars>
          <dgm:bulletEnabled val="1"/>
        </dgm:presLayoutVars>
      </dgm:prSet>
      <dgm:spPr/>
    </dgm:pt>
    <dgm:pt modelId="{1C97A53B-F37F-4962-A554-EC0EC614CBB7}" type="pres">
      <dgm:prSet presAssocID="{4269811A-FA86-4912-8E6A-EC4200268EB5}" presName="sibTrans" presStyleCnt="0"/>
      <dgm:spPr/>
    </dgm:pt>
    <dgm:pt modelId="{FA0A71DA-04F5-402F-8BC4-E8829A502892}" type="pres">
      <dgm:prSet presAssocID="{841118F3-8804-48EB-91AC-2151865C3CB9}" presName="node" presStyleLbl="node1" presStyleIdx="4" presStyleCnt="6">
        <dgm:presLayoutVars>
          <dgm:bulletEnabled val="1"/>
        </dgm:presLayoutVars>
      </dgm:prSet>
      <dgm:spPr/>
    </dgm:pt>
    <dgm:pt modelId="{52F301E4-0A9D-495A-A4F9-6F71B79819A1}" type="pres">
      <dgm:prSet presAssocID="{FB90A35F-4EE6-4D16-BAE1-FF42A9768421}" presName="sibTrans" presStyleCnt="0"/>
      <dgm:spPr/>
    </dgm:pt>
    <dgm:pt modelId="{BE7C4EE0-758F-4728-A727-D870A3B43F41}" type="pres">
      <dgm:prSet presAssocID="{79669963-E70D-459C-850F-06DCF0468910}" presName="node" presStyleLbl="node1" presStyleIdx="5" presStyleCnt="6">
        <dgm:presLayoutVars>
          <dgm:bulletEnabled val="1"/>
        </dgm:presLayoutVars>
      </dgm:prSet>
      <dgm:spPr/>
    </dgm:pt>
  </dgm:ptLst>
  <dgm:cxnLst>
    <dgm:cxn modelId="{E7327C10-FA02-461E-A0B5-8A014CA79E48}" srcId="{50E0A978-CCDE-46BE-80F0-B20E4BDE70BD}" destId="{79669963-E70D-459C-850F-06DCF0468910}" srcOrd="5" destOrd="0" parTransId="{8E745F3D-B987-4595-8B3C-EA7EB6AABBD4}" sibTransId="{DB99E3B4-2121-4C86-89D5-5B0A9CD928C1}"/>
    <dgm:cxn modelId="{9902C731-483A-4714-A0DE-A300760D4FC2}" srcId="{50E0A978-CCDE-46BE-80F0-B20E4BDE70BD}" destId="{7511E0B2-FE2C-4D84-84AF-8F0475C29A0B}" srcOrd="3" destOrd="0" parTransId="{D1D61529-A400-4741-8338-A4A8CE9E914E}" sibTransId="{4269811A-FA86-4912-8E6A-EC4200268EB5}"/>
    <dgm:cxn modelId="{3436043E-7F9C-4060-80E5-8240980DCD0D}" srcId="{50E0A978-CCDE-46BE-80F0-B20E4BDE70BD}" destId="{02CEDF73-FB76-4AB0-B892-47B857FA89BE}" srcOrd="0" destOrd="0" parTransId="{B4E3DEB1-0E60-4206-A327-DE36F5BBB5F5}" sibTransId="{FEC5CD03-EC78-4854-8CB6-21762DD52C8E}"/>
    <dgm:cxn modelId="{2EAC6560-9E9F-4DFF-B9E7-9102FA4D694F}" type="presOf" srcId="{50E0A978-CCDE-46BE-80F0-B20E4BDE70BD}" destId="{2E439CDC-23BA-4C9F-8409-EA1A4953975E}" srcOrd="0" destOrd="0" presId="urn:microsoft.com/office/officeart/2005/8/layout/default"/>
    <dgm:cxn modelId="{CCE9F045-EDAF-4442-8F1F-2B3B6A0297BC}" srcId="{50E0A978-CCDE-46BE-80F0-B20E4BDE70BD}" destId="{841118F3-8804-48EB-91AC-2151865C3CB9}" srcOrd="4" destOrd="0" parTransId="{E0E97377-D576-4867-A184-9CEA80EC08D5}" sibTransId="{FB90A35F-4EE6-4D16-BAE1-FF42A9768421}"/>
    <dgm:cxn modelId="{5482B189-26B1-4A8B-969E-A8FEF44C2B26}" type="presOf" srcId="{79669963-E70D-459C-850F-06DCF0468910}" destId="{BE7C4EE0-758F-4728-A727-D870A3B43F41}" srcOrd="0" destOrd="0" presId="urn:microsoft.com/office/officeart/2005/8/layout/default"/>
    <dgm:cxn modelId="{41012EA7-1CDF-4C6F-9949-486BFE671879}" srcId="{50E0A978-CCDE-46BE-80F0-B20E4BDE70BD}" destId="{1A6C53BE-A5E4-45A3-8974-191422DC9134}" srcOrd="1" destOrd="0" parTransId="{591241C1-6C8A-4B55-BACC-A89A59E490A4}" sibTransId="{C00CC505-97FD-4662-854B-5095033EFFDC}"/>
    <dgm:cxn modelId="{6CF10BB5-A78E-4185-889D-FC6704EF6EEF}" srcId="{50E0A978-CCDE-46BE-80F0-B20E4BDE70BD}" destId="{175A37F8-0819-4349-80FA-B7DB812BAD4F}" srcOrd="2" destOrd="0" parTransId="{A939E437-DBEF-4DCE-8E61-C49A15942F4B}" sibTransId="{667CD9D3-C85C-454A-B76E-F3C746F722A8}"/>
    <dgm:cxn modelId="{D2AB18C6-95A4-4A19-8BF7-3225368A6F41}" type="presOf" srcId="{02CEDF73-FB76-4AB0-B892-47B857FA89BE}" destId="{294F7827-A06A-477B-857D-9E00C5538B82}" srcOrd="0" destOrd="0" presId="urn:microsoft.com/office/officeart/2005/8/layout/default"/>
    <dgm:cxn modelId="{048EDBDF-3F77-495D-94B3-CA465943D914}" type="presOf" srcId="{1A6C53BE-A5E4-45A3-8974-191422DC9134}" destId="{A27814B2-7455-4A7B-A0F4-E33E1A15FC8A}" srcOrd="0" destOrd="0" presId="urn:microsoft.com/office/officeart/2005/8/layout/default"/>
    <dgm:cxn modelId="{518FD1E1-5FEB-4428-8A16-F1B77AE3DFCF}" type="presOf" srcId="{175A37F8-0819-4349-80FA-B7DB812BAD4F}" destId="{14C17B90-AC1B-4967-8257-7ACB0011ACBF}" srcOrd="0" destOrd="0" presId="urn:microsoft.com/office/officeart/2005/8/layout/default"/>
    <dgm:cxn modelId="{466FD8ED-A266-404B-B666-914BF4CB375D}" type="presOf" srcId="{841118F3-8804-48EB-91AC-2151865C3CB9}" destId="{FA0A71DA-04F5-402F-8BC4-E8829A502892}" srcOrd="0" destOrd="0" presId="urn:microsoft.com/office/officeart/2005/8/layout/default"/>
    <dgm:cxn modelId="{6E6A99FF-987D-4715-B9F2-5C243D9E16F1}" type="presOf" srcId="{7511E0B2-FE2C-4D84-84AF-8F0475C29A0B}" destId="{B62142AE-DB8C-44F4-AFB9-DD215DB666B8}" srcOrd="0" destOrd="0" presId="urn:microsoft.com/office/officeart/2005/8/layout/default"/>
    <dgm:cxn modelId="{AC10733A-C9FF-406F-A67E-5D953A6E8E00}" type="presParOf" srcId="{2E439CDC-23BA-4C9F-8409-EA1A4953975E}" destId="{294F7827-A06A-477B-857D-9E00C5538B82}" srcOrd="0" destOrd="0" presId="urn:microsoft.com/office/officeart/2005/8/layout/default"/>
    <dgm:cxn modelId="{91AD2A4C-2461-4836-9C4C-303C418425CB}" type="presParOf" srcId="{2E439CDC-23BA-4C9F-8409-EA1A4953975E}" destId="{6FD44331-06AB-46FD-82D2-6A5077736244}" srcOrd="1" destOrd="0" presId="urn:microsoft.com/office/officeart/2005/8/layout/default"/>
    <dgm:cxn modelId="{CBAB0163-2332-421C-A8AD-111AD530184A}" type="presParOf" srcId="{2E439CDC-23BA-4C9F-8409-EA1A4953975E}" destId="{A27814B2-7455-4A7B-A0F4-E33E1A15FC8A}" srcOrd="2" destOrd="0" presId="urn:microsoft.com/office/officeart/2005/8/layout/default"/>
    <dgm:cxn modelId="{5980B7D7-9A9C-4CAE-86C0-3519F785CF5F}" type="presParOf" srcId="{2E439CDC-23BA-4C9F-8409-EA1A4953975E}" destId="{1F44097B-1922-4A49-94DE-662291453C4D}" srcOrd="3" destOrd="0" presId="urn:microsoft.com/office/officeart/2005/8/layout/default"/>
    <dgm:cxn modelId="{68CC55E7-89F6-4CA2-B3EE-A641C7E5E899}" type="presParOf" srcId="{2E439CDC-23BA-4C9F-8409-EA1A4953975E}" destId="{14C17B90-AC1B-4967-8257-7ACB0011ACBF}" srcOrd="4" destOrd="0" presId="urn:microsoft.com/office/officeart/2005/8/layout/default"/>
    <dgm:cxn modelId="{0249509A-B4CA-4380-924E-7079C18C2E95}" type="presParOf" srcId="{2E439CDC-23BA-4C9F-8409-EA1A4953975E}" destId="{D0C2408F-3425-42EB-89E8-8C3EE49798FF}" srcOrd="5" destOrd="0" presId="urn:microsoft.com/office/officeart/2005/8/layout/default"/>
    <dgm:cxn modelId="{AF5AB8DA-D3DE-49D4-8882-E6C34A4885B5}" type="presParOf" srcId="{2E439CDC-23BA-4C9F-8409-EA1A4953975E}" destId="{B62142AE-DB8C-44F4-AFB9-DD215DB666B8}" srcOrd="6" destOrd="0" presId="urn:microsoft.com/office/officeart/2005/8/layout/default"/>
    <dgm:cxn modelId="{943FAEB2-5F0F-479A-A7CE-97AA8038F2AC}" type="presParOf" srcId="{2E439CDC-23BA-4C9F-8409-EA1A4953975E}" destId="{1C97A53B-F37F-4962-A554-EC0EC614CBB7}" srcOrd="7" destOrd="0" presId="urn:microsoft.com/office/officeart/2005/8/layout/default"/>
    <dgm:cxn modelId="{B7669506-F285-4C9E-86D2-6AB605AFF4D4}" type="presParOf" srcId="{2E439CDC-23BA-4C9F-8409-EA1A4953975E}" destId="{FA0A71DA-04F5-402F-8BC4-E8829A502892}" srcOrd="8" destOrd="0" presId="urn:microsoft.com/office/officeart/2005/8/layout/default"/>
    <dgm:cxn modelId="{AC1A3F34-5FE7-4283-B845-AC40C92F7664}" type="presParOf" srcId="{2E439CDC-23BA-4C9F-8409-EA1A4953975E}" destId="{52F301E4-0A9D-495A-A4F9-6F71B79819A1}" srcOrd="9" destOrd="0" presId="urn:microsoft.com/office/officeart/2005/8/layout/default"/>
    <dgm:cxn modelId="{B8D4DD2E-DA17-4FCE-A6BE-2CE2FA3372DE}" type="presParOf" srcId="{2E439CDC-23BA-4C9F-8409-EA1A4953975E}" destId="{BE7C4EE0-758F-4728-A727-D870A3B43F4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D0053-D75E-4FC7-B086-4E77F82188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A43648F-EA0B-4A7C-AD23-95A8CE97AD80}">
      <dgm:prSet/>
      <dgm:spPr/>
      <dgm:t>
        <a:bodyPr/>
        <a:lstStyle/>
        <a:p>
          <a:r>
            <a:rPr lang="es-AR"/>
            <a:t>Marco Jurídico Adecuado y con falta de apego a la Burocratizacion</a:t>
          </a:r>
          <a:endParaRPr lang="en-US"/>
        </a:p>
      </dgm:t>
    </dgm:pt>
    <dgm:pt modelId="{2F05C3A7-1A3F-476B-B23C-42AA04B8C3B3}" type="parTrans" cxnId="{F2F61835-626F-4A1C-87E9-BE4612DAAF82}">
      <dgm:prSet/>
      <dgm:spPr/>
      <dgm:t>
        <a:bodyPr/>
        <a:lstStyle/>
        <a:p>
          <a:endParaRPr lang="en-US"/>
        </a:p>
      </dgm:t>
    </dgm:pt>
    <dgm:pt modelId="{1B6845D4-D5D0-431F-A8C3-7827EAA578FF}" type="sibTrans" cxnId="{F2F61835-626F-4A1C-87E9-BE4612DAAF82}">
      <dgm:prSet/>
      <dgm:spPr/>
      <dgm:t>
        <a:bodyPr/>
        <a:lstStyle/>
        <a:p>
          <a:endParaRPr lang="en-US"/>
        </a:p>
      </dgm:t>
    </dgm:pt>
    <dgm:pt modelId="{3924DFA2-BE99-40D5-8547-762AC42DBCBC}">
      <dgm:prSet/>
      <dgm:spPr/>
      <dgm:t>
        <a:bodyPr/>
        <a:lstStyle/>
        <a:p>
          <a:r>
            <a:rPr lang="es-AR"/>
            <a:t>Autoridades de aplicación Especializadas </a:t>
          </a:r>
          <a:endParaRPr lang="en-US"/>
        </a:p>
      </dgm:t>
    </dgm:pt>
    <dgm:pt modelId="{D131199B-8177-4E2C-AB78-FD68406CD5E9}" type="parTrans" cxnId="{141572D6-7724-465B-A1A1-379BCD3B1E7D}">
      <dgm:prSet/>
      <dgm:spPr/>
      <dgm:t>
        <a:bodyPr/>
        <a:lstStyle/>
        <a:p>
          <a:endParaRPr lang="en-US"/>
        </a:p>
      </dgm:t>
    </dgm:pt>
    <dgm:pt modelId="{B0155C2B-7C2A-4404-8889-C7616A1AD5ED}" type="sibTrans" cxnId="{141572D6-7724-465B-A1A1-379BCD3B1E7D}">
      <dgm:prSet/>
      <dgm:spPr/>
      <dgm:t>
        <a:bodyPr/>
        <a:lstStyle/>
        <a:p>
          <a:endParaRPr lang="en-US"/>
        </a:p>
      </dgm:t>
    </dgm:pt>
    <dgm:pt modelId="{960E769D-8F4D-4264-9EC1-8DD0264CC182}">
      <dgm:prSet/>
      <dgm:spPr/>
      <dgm:t>
        <a:bodyPr/>
        <a:lstStyle/>
        <a:p>
          <a:r>
            <a:rPr lang="es-AR"/>
            <a:t>Funcionarios y ciudadanía Informada.</a:t>
          </a:r>
          <a:endParaRPr lang="en-US"/>
        </a:p>
      </dgm:t>
    </dgm:pt>
    <dgm:pt modelId="{D4915BA5-22E9-40CD-9254-89FB64919C30}" type="parTrans" cxnId="{FE47584C-0B7B-4C56-BEA4-5B84DBEE69A8}">
      <dgm:prSet/>
      <dgm:spPr/>
      <dgm:t>
        <a:bodyPr/>
        <a:lstStyle/>
        <a:p>
          <a:endParaRPr lang="en-US"/>
        </a:p>
      </dgm:t>
    </dgm:pt>
    <dgm:pt modelId="{BFF8B4A8-6AB4-4388-8386-B47DFD7538A2}" type="sibTrans" cxnId="{FE47584C-0B7B-4C56-BEA4-5B84DBEE69A8}">
      <dgm:prSet/>
      <dgm:spPr/>
      <dgm:t>
        <a:bodyPr/>
        <a:lstStyle/>
        <a:p>
          <a:endParaRPr lang="en-US"/>
        </a:p>
      </dgm:t>
    </dgm:pt>
    <dgm:pt modelId="{0AE3003D-DF2B-4053-8A55-CE7242E53095}" type="pres">
      <dgm:prSet presAssocID="{B9BD0053-D75E-4FC7-B086-4E77F821886F}" presName="root" presStyleCnt="0">
        <dgm:presLayoutVars>
          <dgm:dir/>
          <dgm:resizeHandles val="exact"/>
        </dgm:presLayoutVars>
      </dgm:prSet>
      <dgm:spPr/>
    </dgm:pt>
    <dgm:pt modelId="{230D03B5-2D3A-4C7E-832A-D37EA4623BB2}" type="pres">
      <dgm:prSet presAssocID="{4A43648F-EA0B-4A7C-AD23-95A8CE97AD80}" presName="compNode" presStyleCnt="0"/>
      <dgm:spPr/>
    </dgm:pt>
    <dgm:pt modelId="{B78CF6A8-BC9C-485D-B70A-C3217A45FF53}" type="pres">
      <dgm:prSet presAssocID="{4A43648F-EA0B-4A7C-AD23-95A8CE97AD80}" presName="bgRect" presStyleLbl="bgShp" presStyleIdx="0" presStyleCnt="3"/>
      <dgm:spPr/>
    </dgm:pt>
    <dgm:pt modelId="{AD194FAB-2B9E-4147-A7ED-A9C66694237F}" type="pres">
      <dgm:prSet presAssocID="{4A43648F-EA0B-4A7C-AD23-95A8CE97AD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AFEF642-9FC0-4CF2-8D97-23B1A71F228C}" type="pres">
      <dgm:prSet presAssocID="{4A43648F-EA0B-4A7C-AD23-95A8CE97AD80}" presName="spaceRect" presStyleCnt="0"/>
      <dgm:spPr/>
    </dgm:pt>
    <dgm:pt modelId="{B36C927A-0995-4230-954C-D92E27ECAD0F}" type="pres">
      <dgm:prSet presAssocID="{4A43648F-EA0B-4A7C-AD23-95A8CE97AD80}" presName="parTx" presStyleLbl="revTx" presStyleIdx="0" presStyleCnt="3">
        <dgm:presLayoutVars>
          <dgm:chMax val="0"/>
          <dgm:chPref val="0"/>
        </dgm:presLayoutVars>
      </dgm:prSet>
      <dgm:spPr/>
    </dgm:pt>
    <dgm:pt modelId="{E8182E1C-2F43-49FF-B91B-A169509F2790}" type="pres">
      <dgm:prSet presAssocID="{1B6845D4-D5D0-431F-A8C3-7827EAA578FF}" presName="sibTrans" presStyleCnt="0"/>
      <dgm:spPr/>
    </dgm:pt>
    <dgm:pt modelId="{554994D0-8B03-48FA-9642-ADC75C4F487A}" type="pres">
      <dgm:prSet presAssocID="{3924DFA2-BE99-40D5-8547-762AC42DBCBC}" presName="compNode" presStyleCnt="0"/>
      <dgm:spPr/>
    </dgm:pt>
    <dgm:pt modelId="{14E60958-5C2A-411A-8261-BD7278078E53}" type="pres">
      <dgm:prSet presAssocID="{3924DFA2-BE99-40D5-8547-762AC42DBCBC}" presName="bgRect" presStyleLbl="bgShp" presStyleIdx="1" presStyleCnt="3"/>
      <dgm:spPr/>
    </dgm:pt>
    <dgm:pt modelId="{ED67D8F3-D4D9-4020-B4C0-C17F567FB8D6}" type="pres">
      <dgm:prSet presAssocID="{3924DFA2-BE99-40D5-8547-762AC42DBC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AC3AEDA-337F-4D7D-B97A-44F2ACCA7B92}" type="pres">
      <dgm:prSet presAssocID="{3924DFA2-BE99-40D5-8547-762AC42DBCBC}" presName="spaceRect" presStyleCnt="0"/>
      <dgm:spPr/>
    </dgm:pt>
    <dgm:pt modelId="{3CCB9781-5CFE-431B-BB3F-3584E54682F5}" type="pres">
      <dgm:prSet presAssocID="{3924DFA2-BE99-40D5-8547-762AC42DBCBC}" presName="parTx" presStyleLbl="revTx" presStyleIdx="1" presStyleCnt="3">
        <dgm:presLayoutVars>
          <dgm:chMax val="0"/>
          <dgm:chPref val="0"/>
        </dgm:presLayoutVars>
      </dgm:prSet>
      <dgm:spPr/>
    </dgm:pt>
    <dgm:pt modelId="{8617072F-ED85-4B27-8105-D69F66F818C5}" type="pres">
      <dgm:prSet presAssocID="{B0155C2B-7C2A-4404-8889-C7616A1AD5ED}" presName="sibTrans" presStyleCnt="0"/>
      <dgm:spPr/>
    </dgm:pt>
    <dgm:pt modelId="{3FC33DC8-79F0-436D-A2A1-EA4E828030B4}" type="pres">
      <dgm:prSet presAssocID="{960E769D-8F4D-4264-9EC1-8DD0264CC182}" presName="compNode" presStyleCnt="0"/>
      <dgm:spPr/>
    </dgm:pt>
    <dgm:pt modelId="{3D64FF01-1351-4818-9898-5C0BC6A25A32}" type="pres">
      <dgm:prSet presAssocID="{960E769D-8F4D-4264-9EC1-8DD0264CC182}" presName="bgRect" presStyleLbl="bgShp" presStyleIdx="2" presStyleCnt="3"/>
      <dgm:spPr/>
    </dgm:pt>
    <dgm:pt modelId="{30B69230-72A5-42E6-9BBE-AB04076DA1CD}" type="pres">
      <dgm:prSet presAssocID="{960E769D-8F4D-4264-9EC1-8DD0264CC1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4D049BE6-DE40-46EE-9AA0-4E2F7C30F494}" type="pres">
      <dgm:prSet presAssocID="{960E769D-8F4D-4264-9EC1-8DD0264CC182}" presName="spaceRect" presStyleCnt="0"/>
      <dgm:spPr/>
    </dgm:pt>
    <dgm:pt modelId="{55C4877C-54A5-4865-8FAA-4B0B4BA8A351}" type="pres">
      <dgm:prSet presAssocID="{960E769D-8F4D-4264-9EC1-8DD0264CC18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F61835-626F-4A1C-87E9-BE4612DAAF82}" srcId="{B9BD0053-D75E-4FC7-B086-4E77F821886F}" destId="{4A43648F-EA0B-4A7C-AD23-95A8CE97AD80}" srcOrd="0" destOrd="0" parTransId="{2F05C3A7-1A3F-476B-B23C-42AA04B8C3B3}" sibTransId="{1B6845D4-D5D0-431F-A8C3-7827EAA578FF}"/>
    <dgm:cxn modelId="{FE47584C-0B7B-4C56-BEA4-5B84DBEE69A8}" srcId="{B9BD0053-D75E-4FC7-B086-4E77F821886F}" destId="{960E769D-8F4D-4264-9EC1-8DD0264CC182}" srcOrd="2" destOrd="0" parTransId="{D4915BA5-22E9-40CD-9254-89FB64919C30}" sibTransId="{BFF8B4A8-6AB4-4388-8386-B47DFD7538A2}"/>
    <dgm:cxn modelId="{DA402850-4971-432F-93A7-20CD2A89A78D}" type="presOf" srcId="{B9BD0053-D75E-4FC7-B086-4E77F821886F}" destId="{0AE3003D-DF2B-4053-8A55-CE7242E53095}" srcOrd="0" destOrd="0" presId="urn:microsoft.com/office/officeart/2018/2/layout/IconVerticalSolidList"/>
    <dgm:cxn modelId="{779640A6-18C0-4817-ABF1-D9B435C4B1C1}" type="presOf" srcId="{4A43648F-EA0B-4A7C-AD23-95A8CE97AD80}" destId="{B36C927A-0995-4230-954C-D92E27ECAD0F}" srcOrd="0" destOrd="0" presId="urn:microsoft.com/office/officeart/2018/2/layout/IconVerticalSolidList"/>
    <dgm:cxn modelId="{141572D6-7724-465B-A1A1-379BCD3B1E7D}" srcId="{B9BD0053-D75E-4FC7-B086-4E77F821886F}" destId="{3924DFA2-BE99-40D5-8547-762AC42DBCBC}" srcOrd="1" destOrd="0" parTransId="{D131199B-8177-4E2C-AB78-FD68406CD5E9}" sibTransId="{B0155C2B-7C2A-4404-8889-C7616A1AD5ED}"/>
    <dgm:cxn modelId="{3503E8DF-348B-4C0E-82EB-1D9CA361590F}" type="presOf" srcId="{960E769D-8F4D-4264-9EC1-8DD0264CC182}" destId="{55C4877C-54A5-4865-8FAA-4B0B4BA8A351}" srcOrd="0" destOrd="0" presId="urn:microsoft.com/office/officeart/2018/2/layout/IconVerticalSolidList"/>
    <dgm:cxn modelId="{1EFADFE0-39EE-49A8-81FD-05AFDE9AF65E}" type="presOf" srcId="{3924DFA2-BE99-40D5-8547-762AC42DBCBC}" destId="{3CCB9781-5CFE-431B-BB3F-3584E54682F5}" srcOrd="0" destOrd="0" presId="urn:microsoft.com/office/officeart/2018/2/layout/IconVerticalSolidList"/>
    <dgm:cxn modelId="{88120832-826C-4FCB-AD29-E3C298A6CBB3}" type="presParOf" srcId="{0AE3003D-DF2B-4053-8A55-CE7242E53095}" destId="{230D03B5-2D3A-4C7E-832A-D37EA4623BB2}" srcOrd="0" destOrd="0" presId="urn:microsoft.com/office/officeart/2018/2/layout/IconVerticalSolidList"/>
    <dgm:cxn modelId="{271AFBBE-85A3-4687-B68B-FD36C45C5402}" type="presParOf" srcId="{230D03B5-2D3A-4C7E-832A-D37EA4623BB2}" destId="{B78CF6A8-BC9C-485D-B70A-C3217A45FF53}" srcOrd="0" destOrd="0" presId="urn:microsoft.com/office/officeart/2018/2/layout/IconVerticalSolidList"/>
    <dgm:cxn modelId="{E6FCCF1C-EEDF-49B9-AE96-32C36A68FBBE}" type="presParOf" srcId="{230D03B5-2D3A-4C7E-832A-D37EA4623BB2}" destId="{AD194FAB-2B9E-4147-A7ED-A9C66694237F}" srcOrd="1" destOrd="0" presId="urn:microsoft.com/office/officeart/2018/2/layout/IconVerticalSolidList"/>
    <dgm:cxn modelId="{B59A4816-1C6F-4C1D-B405-BDAFE8020DCB}" type="presParOf" srcId="{230D03B5-2D3A-4C7E-832A-D37EA4623BB2}" destId="{7AFEF642-9FC0-4CF2-8D97-23B1A71F228C}" srcOrd="2" destOrd="0" presId="urn:microsoft.com/office/officeart/2018/2/layout/IconVerticalSolidList"/>
    <dgm:cxn modelId="{748BFC0F-B8A5-474C-9C56-B674EDC9C0C5}" type="presParOf" srcId="{230D03B5-2D3A-4C7E-832A-D37EA4623BB2}" destId="{B36C927A-0995-4230-954C-D92E27ECAD0F}" srcOrd="3" destOrd="0" presId="urn:microsoft.com/office/officeart/2018/2/layout/IconVerticalSolidList"/>
    <dgm:cxn modelId="{5D25A6A5-972E-4FCB-83FA-D2A92F060B2B}" type="presParOf" srcId="{0AE3003D-DF2B-4053-8A55-CE7242E53095}" destId="{E8182E1C-2F43-49FF-B91B-A169509F2790}" srcOrd="1" destOrd="0" presId="urn:microsoft.com/office/officeart/2018/2/layout/IconVerticalSolidList"/>
    <dgm:cxn modelId="{67508BDB-1F65-461A-94E1-86562DE956DB}" type="presParOf" srcId="{0AE3003D-DF2B-4053-8A55-CE7242E53095}" destId="{554994D0-8B03-48FA-9642-ADC75C4F487A}" srcOrd="2" destOrd="0" presId="urn:microsoft.com/office/officeart/2018/2/layout/IconVerticalSolidList"/>
    <dgm:cxn modelId="{BD36082B-EFA0-49D7-B981-880F11BEF253}" type="presParOf" srcId="{554994D0-8B03-48FA-9642-ADC75C4F487A}" destId="{14E60958-5C2A-411A-8261-BD7278078E53}" srcOrd="0" destOrd="0" presId="urn:microsoft.com/office/officeart/2018/2/layout/IconVerticalSolidList"/>
    <dgm:cxn modelId="{9151CA92-E626-4BD8-B409-B9AB2DF6C7CC}" type="presParOf" srcId="{554994D0-8B03-48FA-9642-ADC75C4F487A}" destId="{ED67D8F3-D4D9-4020-B4C0-C17F567FB8D6}" srcOrd="1" destOrd="0" presId="urn:microsoft.com/office/officeart/2018/2/layout/IconVerticalSolidList"/>
    <dgm:cxn modelId="{3B54D12C-D3A2-4F3C-8E69-9483EC358015}" type="presParOf" srcId="{554994D0-8B03-48FA-9642-ADC75C4F487A}" destId="{5AC3AEDA-337F-4D7D-B97A-44F2ACCA7B92}" srcOrd="2" destOrd="0" presId="urn:microsoft.com/office/officeart/2018/2/layout/IconVerticalSolidList"/>
    <dgm:cxn modelId="{90B68F07-89CF-4C72-B3CC-BFAED289F8F6}" type="presParOf" srcId="{554994D0-8B03-48FA-9642-ADC75C4F487A}" destId="{3CCB9781-5CFE-431B-BB3F-3584E54682F5}" srcOrd="3" destOrd="0" presId="urn:microsoft.com/office/officeart/2018/2/layout/IconVerticalSolidList"/>
    <dgm:cxn modelId="{4752C3F9-2F94-4B01-BFC0-70E8F482722F}" type="presParOf" srcId="{0AE3003D-DF2B-4053-8A55-CE7242E53095}" destId="{8617072F-ED85-4B27-8105-D69F66F818C5}" srcOrd="3" destOrd="0" presId="urn:microsoft.com/office/officeart/2018/2/layout/IconVerticalSolidList"/>
    <dgm:cxn modelId="{364C0BE5-79BA-4EFC-ABB9-536A4598A599}" type="presParOf" srcId="{0AE3003D-DF2B-4053-8A55-CE7242E53095}" destId="{3FC33DC8-79F0-436D-A2A1-EA4E828030B4}" srcOrd="4" destOrd="0" presId="urn:microsoft.com/office/officeart/2018/2/layout/IconVerticalSolidList"/>
    <dgm:cxn modelId="{E1BF59EE-E2A4-4305-9D80-752BAF60CF0A}" type="presParOf" srcId="{3FC33DC8-79F0-436D-A2A1-EA4E828030B4}" destId="{3D64FF01-1351-4818-9898-5C0BC6A25A32}" srcOrd="0" destOrd="0" presId="urn:microsoft.com/office/officeart/2018/2/layout/IconVerticalSolidList"/>
    <dgm:cxn modelId="{144810E5-DC36-4983-9DF7-59A94C371420}" type="presParOf" srcId="{3FC33DC8-79F0-436D-A2A1-EA4E828030B4}" destId="{30B69230-72A5-42E6-9BBE-AB04076DA1CD}" srcOrd="1" destOrd="0" presId="urn:microsoft.com/office/officeart/2018/2/layout/IconVerticalSolidList"/>
    <dgm:cxn modelId="{A184B120-C697-49A3-9597-6FAC9E1AAC54}" type="presParOf" srcId="{3FC33DC8-79F0-436D-A2A1-EA4E828030B4}" destId="{4D049BE6-DE40-46EE-9AA0-4E2F7C30F494}" srcOrd="2" destOrd="0" presId="urn:microsoft.com/office/officeart/2018/2/layout/IconVerticalSolidList"/>
    <dgm:cxn modelId="{75A191DB-3EC8-4838-B032-951592A50186}" type="presParOf" srcId="{3FC33DC8-79F0-436D-A2A1-EA4E828030B4}" destId="{55C4877C-54A5-4865-8FAA-4B0B4BA8A3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7827-A06A-477B-857D-9E00C5538B82}">
      <dsp:nvSpPr>
        <dsp:cNvPr id="0" name=""/>
        <dsp:cNvSpPr/>
      </dsp:nvSpPr>
      <dsp:spPr>
        <a:xfrm>
          <a:off x="595907" y="788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u="sng" kern="1200"/>
            <a:t>Prevenir, detectar, sancionar y erradicar la corrupción</a:t>
          </a:r>
          <a:endParaRPr lang="en-US" sz="1900" kern="1200"/>
        </a:p>
      </dsp:txBody>
      <dsp:txXfrm>
        <a:off x="595907" y="788"/>
        <a:ext cx="2723182" cy="1633909"/>
      </dsp:txXfrm>
    </dsp:sp>
    <dsp:sp modelId="{A27814B2-7455-4A7B-A0F4-E33E1A15FC8A}">
      <dsp:nvSpPr>
        <dsp:cNvPr id="0" name=""/>
        <dsp:cNvSpPr/>
      </dsp:nvSpPr>
      <dsp:spPr>
        <a:xfrm>
          <a:off x="3591408" y="788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/>
            <a:t>Normas de conducta para el correcto, honorable y adecuado cumplimiento de las funciones públicas. </a:t>
          </a:r>
          <a:endParaRPr lang="en-US" sz="1900" kern="1200"/>
        </a:p>
      </dsp:txBody>
      <dsp:txXfrm>
        <a:off x="3591408" y="788"/>
        <a:ext cx="2723182" cy="1633909"/>
      </dsp:txXfrm>
    </dsp:sp>
    <dsp:sp modelId="{14C17B90-AC1B-4967-8257-7ACB0011ACBF}">
      <dsp:nvSpPr>
        <dsp:cNvPr id="0" name=""/>
        <dsp:cNvSpPr/>
      </dsp:nvSpPr>
      <dsp:spPr>
        <a:xfrm>
          <a:off x="6586908" y="788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/>
            <a:t>Mecanismos para hacer efectivo el cumplimiento de dichas normas de conducta.</a:t>
          </a:r>
          <a:endParaRPr lang="en-US" sz="1900" kern="1200"/>
        </a:p>
      </dsp:txBody>
      <dsp:txXfrm>
        <a:off x="6586908" y="788"/>
        <a:ext cx="2723182" cy="1633909"/>
      </dsp:txXfrm>
    </dsp:sp>
    <dsp:sp modelId="{B62142AE-DB8C-44F4-AFB9-DD215DB666B8}">
      <dsp:nvSpPr>
        <dsp:cNvPr id="0" name=""/>
        <dsp:cNvSpPr/>
      </dsp:nvSpPr>
      <dsp:spPr>
        <a:xfrm>
          <a:off x="595907" y="1907016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/>
            <a:t>Instrucciones al personal de las entidades públicas.</a:t>
          </a:r>
          <a:endParaRPr lang="en-US" sz="1900" kern="1200"/>
        </a:p>
      </dsp:txBody>
      <dsp:txXfrm>
        <a:off x="595907" y="1907016"/>
        <a:ext cx="2723182" cy="1633909"/>
      </dsp:txXfrm>
    </dsp:sp>
    <dsp:sp modelId="{FA0A71DA-04F5-402F-8BC4-E8829A502892}">
      <dsp:nvSpPr>
        <dsp:cNvPr id="0" name=""/>
        <dsp:cNvSpPr/>
      </dsp:nvSpPr>
      <dsp:spPr>
        <a:xfrm>
          <a:off x="3591408" y="1907016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/>
            <a:t>Sistemas para la declaración de los ingresos, activos y pasivos por parte de las personas que desempeñan funciones públicas</a:t>
          </a:r>
          <a:endParaRPr lang="en-US" sz="1900" kern="1200"/>
        </a:p>
      </dsp:txBody>
      <dsp:txXfrm>
        <a:off x="3591408" y="1907016"/>
        <a:ext cx="2723182" cy="1633909"/>
      </dsp:txXfrm>
    </dsp:sp>
    <dsp:sp modelId="{BE7C4EE0-758F-4728-A727-D870A3B43F41}">
      <dsp:nvSpPr>
        <dsp:cNvPr id="0" name=""/>
        <dsp:cNvSpPr/>
      </dsp:nvSpPr>
      <dsp:spPr>
        <a:xfrm>
          <a:off x="6586908" y="1907016"/>
          <a:ext cx="2723182" cy="1633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/>
            <a:t>Organos de control superior</a:t>
          </a:r>
          <a:endParaRPr lang="en-US" sz="1900" kern="1200"/>
        </a:p>
      </dsp:txBody>
      <dsp:txXfrm>
        <a:off x="6586908" y="1907016"/>
        <a:ext cx="2723182" cy="1633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CF6A8-BC9C-485D-B70A-C3217A45FF53}">
      <dsp:nvSpPr>
        <dsp:cNvPr id="0" name=""/>
        <dsp:cNvSpPr/>
      </dsp:nvSpPr>
      <dsp:spPr>
        <a:xfrm>
          <a:off x="0" y="437"/>
          <a:ext cx="9905999" cy="1023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94FAB-2B9E-4147-A7ED-A9C66694237F}">
      <dsp:nvSpPr>
        <dsp:cNvPr id="0" name=""/>
        <dsp:cNvSpPr/>
      </dsp:nvSpPr>
      <dsp:spPr>
        <a:xfrm>
          <a:off x="309757" y="230835"/>
          <a:ext cx="563196" cy="563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C927A-0995-4230-954C-D92E27ECAD0F}">
      <dsp:nvSpPr>
        <dsp:cNvPr id="0" name=""/>
        <dsp:cNvSpPr/>
      </dsp:nvSpPr>
      <dsp:spPr>
        <a:xfrm>
          <a:off x="1182711" y="437"/>
          <a:ext cx="8723287" cy="102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73" tIns="108373" rIns="108373" bIns="1083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/>
            <a:t>Marco Jurídico Adecuado y con falta de apego a la Burocratizacion</a:t>
          </a:r>
          <a:endParaRPr lang="en-US" sz="2500" kern="1200"/>
        </a:p>
      </dsp:txBody>
      <dsp:txXfrm>
        <a:off x="1182711" y="437"/>
        <a:ext cx="8723287" cy="1023992"/>
      </dsp:txXfrm>
    </dsp:sp>
    <dsp:sp modelId="{14E60958-5C2A-411A-8261-BD7278078E53}">
      <dsp:nvSpPr>
        <dsp:cNvPr id="0" name=""/>
        <dsp:cNvSpPr/>
      </dsp:nvSpPr>
      <dsp:spPr>
        <a:xfrm>
          <a:off x="0" y="1280428"/>
          <a:ext cx="9905999" cy="1023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7D8F3-D4D9-4020-B4C0-C17F567FB8D6}">
      <dsp:nvSpPr>
        <dsp:cNvPr id="0" name=""/>
        <dsp:cNvSpPr/>
      </dsp:nvSpPr>
      <dsp:spPr>
        <a:xfrm>
          <a:off x="309757" y="1510826"/>
          <a:ext cx="563196" cy="5631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B9781-5CFE-431B-BB3F-3584E54682F5}">
      <dsp:nvSpPr>
        <dsp:cNvPr id="0" name=""/>
        <dsp:cNvSpPr/>
      </dsp:nvSpPr>
      <dsp:spPr>
        <a:xfrm>
          <a:off x="1182711" y="1280428"/>
          <a:ext cx="8723287" cy="102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73" tIns="108373" rIns="108373" bIns="1083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/>
            <a:t>Autoridades de aplicación Especializadas </a:t>
          </a:r>
          <a:endParaRPr lang="en-US" sz="2500" kern="1200"/>
        </a:p>
      </dsp:txBody>
      <dsp:txXfrm>
        <a:off x="1182711" y="1280428"/>
        <a:ext cx="8723287" cy="1023992"/>
      </dsp:txXfrm>
    </dsp:sp>
    <dsp:sp modelId="{3D64FF01-1351-4818-9898-5C0BC6A25A32}">
      <dsp:nvSpPr>
        <dsp:cNvPr id="0" name=""/>
        <dsp:cNvSpPr/>
      </dsp:nvSpPr>
      <dsp:spPr>
        <a:xfrm>
          <a:off x="0" y="2560419"/>
          <a:ext cx="9905999" cy="10239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69230-72A5-42E6-9BBE-AB04076DA1CD}">
      <dsp:nvSpPr>
        <dsp:cNvPr id="0" name=""/>
        <dsp:cNvSpPr/>
      </dsp:nvSpPr>
      <dsp:spPr>
        <a:xfrm>
          <a:off x="309757" y="2790817"/>
          <a:ext cx="563196" cy="5631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4877C-54A5-4865-8FAA-4B0B4BA8A351}">
      <dsp:nvSpPr>
        <dsp:cNvPr id="0" name=""/>
        <dsp:cNvSpPr/>
      </dsp:nvSpPr>
      <dsp:spPr>
        <a:xfrm>
          <a:off x="1182711" y="2560419"/>
          <a:ext cx="8723287" cy="102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73" tIns="108373" rIns="108373" bIns="1083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/>
            <a:t>Funcionarios y ciudadanía Informada.</a:t>
          </a:r>
          <a:endParaRPr lang="en-US" sz="2500" kern="1200"/>
        </a:p>
      </dsp:txBody>
      <dsp:txXfrm>
        <a:off x="1182711" y="2560419"/>
        <a:ext cx="8723287" cy="1023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justiceproject.org/rule-of-law-index/downloads/WJPIndex2023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en/cpi/2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as.org/es/sla/ddi/tratados_multilaterales_interamericanos_B-58_contra_Corrupcion_firmas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29212-9400-AC1A-EBD7-D30D094C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000" y="1596945"/>
            <a:ext cx="8791575" cy="1045650"/>
          </a:xfrm>
        </p:spPr>
        <p:txBody>
          <a:bodyPr>
            <a:normAutofit/>
          </a:bodyPr>
          <a:lstStyle/>
          <a:p>
            <a:pPr algn="ctr"/>
            <a:r>
              <a:rPr lang="es-AR" sz="3200" dirty="0"/>
              <a:t>Diplomado especializado en delitos de corrupción de </a:t>
            </a:r>
            <a:r>
              <a:rPr lang="es-AR" sz="3200" dirty="0" err="1"/>
              <a:t>fucinarios</a:t>
            </a:r>
            <a:r>
              <a:rPr lang="es-AR" sz="3200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C159DF-CE5F-D335-A9E0-18A503D1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134" y="3717080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s-AR" sz="4000" b="1" i="1" u="sng" dirty="0"/>
              <a:t>Corrupción de funcionarios en el derecho comparado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4C112C-3F64-1531-A6FF-79154CA0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94"/>
            <a:ext cx="3800000" cy="10666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78854D-CDF0-F092-ED4E-7E482308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733" y="0"/>
            <a:ext cx="4617267" cy="9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Colombia 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AR" dirty="0"/>
              <a:t>Leyes de transparencia y código penal </a:t>
            </a:r>
          </a:p>
          <a:p>
            <a:r>
              <a:rPr lang="es-AR" dirty="0"/>
              <a:t>La contralorías y procuradurías regionales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FA20BE-66F5-0E88-F307-4A446BB8E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913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0088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8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0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6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9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2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3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6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3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4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6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7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8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89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0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12" name="Group 52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3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5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6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7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8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9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2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pic>
        <p:nvPicPr>
          <p:cNvPr id="92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s-AR" sz="2800">
                <a:solidFill>
                  <a:srgbClr val="FFFFFF"/>
                </a:solidFill>
              </a:rPr>
              <a:t>Peru</a:t>
            </a:r>
            <a:br>
              <a:rPr lang="es-AR" sz="2800">
                <a:solidFill>
                  <a:srgbClr val="FFFFFF"/>
                </a:solidFill>
              </a:rPr>
            </a:br>
            <a:endParaRPr lang="es-AR" sz="2800">
              <a:solidFill>
                <a:srgbClr val="FFFFFF"/>
              </a:solidFill>
            </a:endParaRPr>
          </a:p>
        </p:txBody>
      </p:sp>
      <p:sp useBgFill="1">
        <p:nvSpPr>
          <p:cNvPr id="94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AA0D3-39CD-FAAA-3A1C-0918EDA4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15" y="1137621"/>
            <a:ext cx="6110927" cy="457729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es-AR" sz="1800">
                <a:solidFill>
                  <a:srgbClr val="FFFFFF"/>
                </a:solidFill>
              </a:rPr>
              <a:t>Código Penal </a:t>
            </a:r>
          </a:p>
          <a:p>
            <a:r>
              <a:rPr lang="es-AR" sz="1800">
                <a:solidFill>
                  <a:srgbClr val="FFFFFF"/>
                </a:solidFill>
              </a:rPr>
              <a:t>Observatorio Nacional Anticorrupción </a:t>
            </a:r>
          </a:p>
          <a:p>
            <a:r>
              <a:rPr lang="es-AR" sz="1800">
                <a:solidFill>
                  <a:srgbClr val="FFFFFF"/>
                </a:solidFill>
              </a:rPr>
              <a:t>Contraloría General </a:t>
            </a:r>
          </a:p>
        </p:txBody>
      </p:sp>
    </p:spTree>
    <p:extLst>
      <p:ext uri="{BB962C8B-B14F-4D97-AF65-F5344CB8AC3E}">
        <p14:creationId xmlns:p14="http://schemas.microsoft.com/office/powerpoint/2010/main" val="8258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Chile </a:t>
            </a:r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C44AE6-75C7-0C62-CECF-B62F2D6EF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757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AR" dirty="0"/>
              <a:t>Código Penal </a:t>
            </a:r>
          </a:p>
          <a:p>
            <a:r>
              <a:rPr lang="es-AR" dirty="0"/>
              <a:t>Contraloría General de la Republica </a:t>
            </a:r>
          </a:p>
        </p:txBody>
      </p:sp>
    </p:spTree>
    <p:extLst>
      <p:ext uri="{BB962C8B-B14F-4D97-AF65-F5344CB8AC3E}">
        <p14:creationId xmlns:p14="http://schemas.microsoft.com/office/powerpoint/2010/main" val="125430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s-AR" dirty="0"/>
              <a:t>España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es-AR" dirty="0"/>
              <a:t>Código Penal </a:t>
            </a:r>
          </a:p>
          <a:p>
            <a:r>
              <a:rPr lang="es-AR" dirty="0"/>
              <a:t>Fiscalía Especial para la Represión de los Delitos Económicas relacionados con la Corrupción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F8140C-E639-8C05-0386-2366589F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7" r="50706" b="2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7003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AR" dirty="0"/>
              <a:t>Francia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B5E3D4-15E6-DA51-DB93-E47716FE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464076"/>
            <a:ext cx="4689234" cy="312047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s-AR" dirty="0"/>
              <a:t>Código Penal </a:t>
            </a:r>
          </a:p>
          <a:p>
            <a:r>
              <a:rPr lang="es-AR" dirty="0"/>
              <a:t>Servicio Central de Prevención de la Corrupción (SCPC)</a:t>
            </a:r>
          </a:p>
          <a:p>
            <a:r>
              <a:rPr lang="es-AR" dirty="0"/>
              <a:t>La Comisión sobre la transparencia de la vida política</a:t>
            </a:r>
          </a:p>
        </p:txBody>
      </p:sp>
    </p:spTree>
    <p:extLst>
      <p:ext uri="{BB962C8B-B14F-4D97-AF65-F5344CB8AC3E}">
        <p14:creationId xmlns:p14="http://schemas.microsoft.com/office/powerpoint/2010/main" val="260616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AR" dirty="0"/>
              <a:t>Conclusiones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90915B-BB0A-299A-9181-D4E9A225B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148462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675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s-AR">
                <a:solidFill>
                  <a:srgbClr val="FFFFFF"/>
                </a:solidFill>
              </a:rPr>
              <a:t>Informe transparencia internacional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0"/>
            <a:ext cx="9048218" cy="367876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El IPC clasifica a 180 países y territorios según las percepciones con respecto al nivel de corrupción en el sector público, empleando una escala de cero (muy corrupto) a 100 (muy baja corrupción).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Dinamarca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(90) encabeza el índice por sexto año consecutivo, seguida de cerca por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Finlandia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y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Nueva Zelanda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con puntuaciones de 87 y 85, respectivamente. Debido al buen funcionamiento de sistemas de justicia, estos países también se encuentran entre los primeros puestos en el </a:t>
            </a:r>
            <a:r>
              <a:rPr lang="es-AR" sz="1100" b="0" i="0" u="sng" dirty="0">
                <a:solidFill>
                  <a:srgbClr val="FFFFFF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Índice de Estado de Derecho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Somalia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(11),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Venezuela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(13),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Siria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(13),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Sudán del Sur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(13) y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Yemen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(16) ocupan las posiciones inferiores en el índice. Todos estos países se ven afectados por crisis prolongadas, en su mayoría conflictos armados.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Hay 23 países —entre ellos algunas democracias que ocupan posiciones altas como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Islandia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(72),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los Países Bajos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(79),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Suecia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(82) y el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Reino Unido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(71), al igual que algunos estados autoritarios como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Irán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(24),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Rusia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(26),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Tayikistán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(20) y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Venezuela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(13)— que este año están en niveles mínimos históricos.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Desde el año 2018, 12 países han registrado un descenso significativo en las puntuaciones del IPC. La lista incluye a países de ingresos bajos y medianos como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El Salvador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(31),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Honduras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(23),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Liberia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(25),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Myanmar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(20),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Nicaragua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(17),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Sri Lanka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(34) y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Venezuela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(13), así como a economías de ingresos medianos-altos y altos como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Argentina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(37),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Austria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(71),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Polonia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(54),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Turquía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(34) y el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Reino Unido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(71).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Durante ese mismo período, ocho países mostraron mejoras en el IPC: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Irlanda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(77),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Corea del Sur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(63),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Armenia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(47),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Vietnam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(41),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Maldivas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(39),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Moldavia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(42),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Angola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(33) y </a:t>
            </a:r>
            <a:r>
              <a:rPr lang="es-AR" sz="11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Uzbekistán </a:t>
            </a:r>
            <a:r>
              <a:rPr lang="es-AR" sz="11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(33).</a:t>
            </a:r>
          </a:p>
          <a:p>
            <a:pPr>
              <a:lnSpc>
                <a:spcPct val="110000"/>
              </a:lnSpc>
            </a:pPr>
            <a:r>
              <a:rPr lang="es-AR" sz="1100" dirty="0">
                <a:solidFill>
                  <a:srgbClr val="FFFFFF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s-AR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7780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715FBA-2D3F-D0BD-214F-430FECD3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Ranking transparencia internacional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C24C9C-4DF8-BBAF-5231-F7F094CBE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bg2"/>
                </a:solidFill>
                <a:hlinkClick r:id="rId3"/>
              </a:rPr>
              <a:t>2023 Corruption Perceptions Index: Explore the… - Transparency.org</a:t>
            </a:r>
            <a:endParaRPr lang="en-US" sz="2000" cap="all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0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E7522-57DF-E7CB-71C4-5CE09A6C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948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AR" sz="4800" dirty="0"/>
              <a:t>Muchas Gracias!!!</a:t>
            </a:r>
          </a:p>
        </p:txBody>
      </p:sp>
    </p:spTree>
    <p:extLst>
      <p:ext uri="{BB962C8B-B14F-4D97-AF65-F5344CB8AC3E}">
        <p14:creationId xmlns:p14="http://schemas.microsoft.com/office/powerpoint/2010/main" val="153026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1E0AF-5E5F-E07C-3EB3-AA2C0A43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AR" i="1" dirty="0"/>
              <a:t>“La corrupción es una plaga insidiosa que tiene un amplio espectro de consecuencias corrosivas para la sociedad. Socava la democracia y el estado de derecho, da pie a violaciones de los derechos humanos, distorsiona los mercados, menoscaba la calidad de vida y permite el florecimiento de la delincuencia organizada, el terrorismo y otras amenazas a la seguridad humana”</a:t>
            </a:r>
          </a:p>
        </p:txBody>
      </p:sp>
    </p:spTree>
    <p:extLst>
      <p:ext uri="{BB962C8B-B14F-4D97-AF65-F5344CB8AC3E}">
        <p14:creationId xmlns:p14="http://schemas.microsoft.com/office/powerpoint/2010/main" val="359496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85914-B8D8-7A3E-90E8-7DFB60D9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s-AR" dirty="0"/>
              <a:t>Convenios internacionales </a:t>
            </a:r>
          </a:p>
        </p:txBody>
      </p:sp>
      <p:sp>
        <p:nvSpPr>
          <p:cNvPr id="1033" name="Round Diagonal Corner Rectangle 6">
            <a:extLst>
              <a:ext uri="{FF2B5EF4-FFF2-40B4-BE49-F238E27FC236}">
                <a16:creationId xmlns:a16="http://schemas.microsoft.com/office/drawing/2014/main" id="{C169E84F-4748-4D61-A105-35796262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97573-8F35-51C3-BFBD-EE07145D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115" y="1137622"/>
            <a:ext cx="2639641" cy="22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EF8690-9F79-8178-F31D-C8471753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616" y="3761456"/>
            <a:ext cx="3178638" cy="17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06300-7354-173E-4BB5-739A96CE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r>
              <a:rPr lang="es-AR" dirty="0"/>
              <a:t>Convención Interamericana contra la Corrupción 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Convención de Naciones Unidas contra la </a:t>
            </a:r>
            <a:r>
              <a:rPr lang="es-AR" dirty="0" err="1"/>
              <a:t>Corrupcion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877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A8305-B6DE-5C2F-4A47-25C85542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Características generales </a:t>
            </a:r>
          </a:p>
        </p:txBody>
      </p:sp>
      <p:graphicFrame>
        <p:nvGraphicFramePr>
          <p:cNvPr id="3076" name="Marcador de contenido 2">
            <a:extLst>
              <a:ext uri="{FF2B5EF4-FFF2-40B4-BE49-F238E27FC236}">
                <a16:creationId xmlns:a16="http://schemas.microsoft.com/office/drawing/2014/main" id="{F8D1D0AA-20C3-B89C-02D0-5BFBFA6E79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280,272 en la categoría «Convenios internacionales» de fotos ...">
            <a:extLst>
              <a:ext uri="{FF2B5EF4-FFF2-40B4-BE49-F238E27FC236}">
                <a16:creationId xmlns:a16="http://schemas.microsoft.com/office/drawing/2014/main" id="{4F434095-FC09-E6B4-BEFA-EC2CF52F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34" y="361949"/>
            <a:ext cx="2181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8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A8305-B6DE-5C2F-4A47-25C8554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s-AR" dirty="0"/>
              <a:t>Características generales </a:t>
            </a:r>
            <a:endParaRPr lang="es-AR"/>
          </a:p>
        </p:txBody>
      </p:sp>
      <p:pic>
        <p:nvPicPr>
          <p:cNvPr id="4098" name="Picture 2" descr="Corrupción - Concepto, tipos y actos de corrupción">
            <a:extLst>
              <a:ext uri="{FF2B5EF4-FFF2-40B4-BE49-F238E27FC236}">
                <a16:creationId xmlns:a16="http://schemas.microsoft.com/office/drawing/2014/main" id="{445C067B-91EB-7AC8-DB63-4AF9144E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1" y="2852003"/>
            <a:ext cx="4689234" cy="2344617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B8A55-6E91-989B-F786-96719107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s-AR" u="sng"/>
              <a:t>Actos de corrupción</a:t>
            </a:r>
          </a:p>
          <a:p>
            <a:pPr marL="0" indent="0">
              <a:buNone/>
            </a:pPr>
            <a:r>
              <a:rPr lang="es-AR" dirty="0"/>
              <a:t>    Cohecho activo y pasivo </a:t>
            </a:r>
          </a:p>
          <a:p>
            <a:pPr marL="0" indent="0">
              <a:buNone/>
            </a:pPr>
            <a:r>
              <a:rPr lang="es-AR" dirty="0"/>
              <a:t>    Enriquecimiento ilícito </a:t>
            </a:r>
          </a:p>
          <a:p>
            <a:pPr marL="0" indent="0">
              <a:buNone/>
            </a:pPr>
            <a:r>
              <a:rPr lang="es-AR" dirty="0"/>
              <a:t>    Aprovechamiento doloso u ocultamiento de bienes </a:t>
            </a:r>
          </a:p>
        </p:txBody>
      </p:sp>
    </p:spTree>
    <p:extLst>
      <p:ext uri="{BB962C8B-B14F-4D97-AF65-F5344CB8AC3E}">
        <p14:creationId xmlns:p14="http://schemas.microsoft.com/office/powerpoint/2010/main" val="12408369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A8305-B6DE-5C2F-4A47-25C85542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s-AR"/>
              <a:t>Características generales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B8A55-6E91-989B-F786-96719107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es-AR" u="sng"/>
              <a:t>Cooperacion</a:t>
            </a:r>
          </a:p>
          <a:p>
            <a:pPr marL="0" indent="0">
              <a:buNone/>
            </a:pPr>
            <a:r>
              <a:rPr lang="es-AR"/>
              <a:t>    </a:t>
            </a:r>
            <a:r>
              <a:rPr lang="es-AR" dirty="0"/>
              <a:t>Extradición </a:t>
            </a:r>
          </a:p>
          <a:p>
            <a:pPr marL="0" indent="0">
              <a:buNone/>
            </a:pPr>
            <a:r>
              <a:rPr lang="es-AR" dirty="0"/>
              <a:t>    Soborno Transnacional </a:t>
            </a:r>
          </a:p>
          <a:p>
            <a:pPr marL="0" indent="0">
              <a:buNone/>
            </a:pPr>
            <a:r>
              <a:rPr lang="es-AR" dirty="0"/>
              <a:t>    Secreto Bancario</a:t>
            </a:r>
          </a:p>
          <a:p>
            <a:pPr marL="0" indent="0">
              <a:buNone/>
            </a:pPr>
            <a:r>
              <a:rPr lang="es-AR" dirty="0"/>
              <a:t>    Autoridades centrales </a:t>
            </a:r>
          </a:p>
          <a:p>
            <a:pPr marL="0" indent="0">
              <a:buNone/>
            </a:pPr>
            <a:r>
              <a:rPr lang="es-AR" dirty="0"/>
              <a:t>    Recuperación de bienes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22D5F4-AE42-0AFD-73E7-3FEE19363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3" r="25415" b="-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03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98FAC-BB12-12D7-71B8-57DB7DDC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Estado de los convenios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33463-C9EA-AC28-04CF-52915870E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hlinkClick r:id="rId2"/>
              </a:rPr>
              <a:t>OEA :: SAJ :: Departamento de Derecho Internacional :: Tratados Multilaterales Interamericanos (oas.org)</a:t>
            </a:r>
            <a:endParaRPr lang="es-AR" dirty="0"/>
          </a:p>
          <a:p>
            <a:r>
              <a:rPr lang="es-AR" dirty="0" err="1"/>
              <a:t>Onu</a:t>
            </a:r>
            <a:r>
              <a:rPr lang="es-AR" dirty="0"/>
              <a:t>  187 países ratificaron </a:t>
            </a:r>
          </a:p>
        </p:txBody>
      </p:sp>
    </p:spTree>
    <p:extLst>
      <p:ext uri="{BB962C8B-B14F-4D97-AF65-F5344CB8AC3E}">
        <p14:creationId xmlns:p14="http://schemas.microsoft.com/office/powerpoint/2010/main" val="272897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130" name="Rectangle 512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B402754-8FCD-7DB1-1E08-1A10E98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s-AR" dirty="0"/>
              <a:t>Derecho Comparado</a:t>
            </a:r>
            <a:br>
              <a:rPr lang="es-AR" dirty="0"/>
            </a:br>
            <a:endParaRPr lang="es-AR"/>
          </a:p>
        </p:txBody>
      </p:sp>
      <p:pic>
        <p:nvPicPr>
          <p:cNvPr id="5124" name="Picture 4" descr="Bandera OEA">
            <a:extLst>
              <a:ext uri="{FF2B5EF4-FFF2-40B4-BE49-F238E27FC236}">
                <a16:creationId xmlns:a16="http://schemas.microsoft.com/office/drawing/2014/main" id="{071B00D4-4C60-95CC-5A4C-E3AB8FC59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r="27911" b="1"/>
          <a:stretch/>
        </p:blipFill>
        <p:spPr bwMode="auto">
          <a:xfrm>
            <a:off x="-5596" y="10"/>
            <a:ext cx="46070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3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4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5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2" name="Rectangle 516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6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4" name="Rectangle 517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7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18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9EB42-530B-0C2A-40B1-497014AF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AR" sz="2200"/>
              <a:t>Argentina</a:t>
            </a:r>
          </a:p>
          <a:p>
            <a:pPr>
              <a:lnSpc>
                <a:spcPct val="110000"/>
              </a:lnSpc>
            </a:pPr>
            <a:r>
              <a:rPr lang="es-AR" sz="2200"/>
              <a:t>México </a:t>
            </a:r>
          </a:p>
          <a:p>
            <a:pPr>
              <a:lnSpc>
                <a:spcPct val="110000"/>
              </a:lnSpc>
            </a:pPr>
            <a:r>
              <a:rPr lang="es-AR" sz="2200"/>
              <a:t>Colombia </a:t>
            </a:r>
          </a:p>
          <a:p>
            <a:pPr>
              <a:lnSpc>
                <a:spcPct val="110000"/>
              </a:lnSpc>
            </a:pPr>
            <a:r>
              <a:rPr lang="es-AR" sz="2200"/>
              <a:t>Perú</a:t>
            </a:r>
          </a:p>
          <a:p>
            <a:pPr>
              <a:lnSpc>
                <a:spcPct val="110000"/>
              </a:lnSpc>
            </a:pPr>
            <a:r>
              <a:rPr lang="es-AR" sz="2200"/>
              <a:t>Chile </a:t>
            </a:r>
          </a:p>
          <a:p>
            <a:pPr>
              <a:lnSpc>
                <a:spcPct val="110000"/>
              </a:lnSpc>
            </a:pPr>
            <a:r>
              <a:rPr lang="es-AR" sz="2200"/>
              <a:t>España </a:t>
            </a:r>
          </a:p>
          <a:p>
            <a:pPr>
              <a:lnSpc>
                <a:spcPct val="110000"/>
              </a:lnSpc>
            </a:pPr>
            <a:r>
              <a:rPr lang="es-AR" sz="2200"/>
              <a:t>Francia </a:t>
            </a:r>
          </a:p>
        </p:txBody>
      </p:sp>
    </p:spTree>
    <p:extLst>
      <p:ext uri="{BB962C8B-B14F-4D97-AF65-F5344CB8AC3E}">
        <p14:creationId xmlns:p14="http://schemas.microsoft.com/office/powerpoint/2010/main" val="352377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152" name="Rectangle 6151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53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044CEF-6C8A-F59B-758F-6A7DC26A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s-AR" dirty="0"/>
              <a:t>Argentina </a:t>
            </a:r>
          </a:p>
        </p:txBody>
      </p:sp>
      <p:pic>
        <p:nvPicPr>
          <p:cNvPr id="6146" name="Picture 2" descr="Si pensabas que era celeste y blanca te equivocas: revelan ...">
            <a:extLst>
              <a:ext uri="{FF2B5EF4-FFF2-40B4-BE49-F238E27FC236}">
                <a16:creationId xmlns:a16="http://schemas.microsoft.com/office/drawing/2014/main" id="{FC3C22DD-9060-6341-258F-235D67DD5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r="3206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57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58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0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1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2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3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4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5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6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7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8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9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0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1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2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3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4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5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6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7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8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79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0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1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2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3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4" name="Rectangle 6183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5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6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7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8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89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0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1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2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3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4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5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6" name="Rectangle 6195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7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8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99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0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1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2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3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4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5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6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7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8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209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4D60F-4043-CF33-965C-21C33042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s-AR" dirty="0"/>
              <a:t>Código Penal </a:t>
            </a:r>
          </a:p>
          <a:p>
            <a:r>
              <a:rPr lang="es-AR" dirty="0"/>
              <a:t>Oficina anticorrupción </a:t>
            </a:r>
          </a:p>
          <a:p>
            <a:r>
              <a:rPr lang="es-AR" dirty="0"/>
              <a:t>Fiscalía de Investigaciones Administrativas</a:t>
            </a:r>
          </a:p>
          <a:p>
            <a:r>
              <a:rPr lang="es-AR" dirty="0"/>
              <a:t>Unidad de Administración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192995461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294</TotalTime>
  <Words>709</Words>
  <Application>Microsoft Office PowerPoint</Application>
  <PresentationFormat>Panorámica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Open Sans</vt:lpstr>
      <vt:lpstr>Tw Cen MT</vt:lpstr>
      <vt:lpstr>Circuito</vt:lpstr>
      <vt:lpstr>Diplomado especializado en delitos de corrupción de fucinarios </vt:lpstr>
      <vt:lpstr>Presentación de PowerPoint</vt:lpstr>
      <vt:lpstr>Convenios internacionales </vt:lpstr>
      <vt:lpstr>Características generales </vt:lpstr>
      <vt:lpstr>Características generales </vt:lpstr>
      <vt:lpstr>Características generales </vt:lpstr>
      <vt:lpstr>Estado de los convenios </vt:lpstr>
      <vt:lpstr>Derecho Comparado </vt:lpstr>
      <vt:lpstr>Argentina </vt:lpstr>
      <vt:lpstr>Colombia </vt:lpstr>
      <vt:lpstr>Peru </vt:lpstr>
      <vt:lpstr>Chile </vt:lpstr>
      <vt:lpstr>España </vt:lpstr>
      <vt:lpstr>Francia </vt:lpstr>
      <vt:lpstr>Conclusiones </vt:lpstr>
      <vt:lpstr>Informe transparencia internacional </vt:lpstr>
      <vt:lpstr>Ranking transparencia internacional </vt:lpstr>
      <vt:lpstr>Muchas Gracias!!!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especializado en delitos de corrupción de fucinarios </dc:title>
  <dc:creator>CARRETERO,J JUAN</dc:creator>
  <cp:lastModifiedBy>CARRETERO,J JUAN</cp:lastModifiedBy>
  <cp:revision>1</cp:revision>
  <dcterms:created xsi:type="dcterms:W3CDTF">2024-05-14T20:28:12Z</dcterms:created>
  <dcterms:modified xsi:type="dcterms:W3CDTF">2024-05-15T01:22:40Z</dcterms:modified>
</cp:coreProperties>
</file>