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89" r:id="rId5"/>
    <p:sldId id="315" r:id="rId6"/>
    <p:sldId id="317" r:id="rId7"/>
    <p:sldId id="318" r:id="rId8"/>
    <p:sldId id="319" r:id="rId9"/>
    <p:sldId id="320" r:id="rId10"/>
    <p:sldId id="321" r:id="rId11"/>
    <p:sldId id="322" r:id="rId12"/>
    <p:sldId id="31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1EDA2B-DF22-B141-E74D-92C903088EF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E6B33543-DBFF-9E37-AE1D-8373B0B67D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95A2C637-EF9A-5747-00CF-84FBB6EF4B40}"/>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5" name="Marcador de pie de página 4">
            <a:extLst>
              <a:ext uri="{FF2B5EF4-FFF2-40B4-BE49-F238E27FC236}">
                <a16:creationId xmlns:a16="http://schemas.microsoft.com/office/drawing/2014/main" id="{F8E10195-654C-F6D0-5EF9-13EFCF5C97BD}"/>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891C8F54-A89B-C64C-8703-D4EACCCC6DE6}"/>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3233763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84A87C-9971-02FC-01E0-2ED87D13E2CA}"/>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5493E75F-C7C1-B6FC-DAC8-AC6E5705F73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76FCE294-53D7-A2FF-678F-468E46F15608}"/>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5" name="Marcador de pie de página 4">
            <a:extLst>
              <a:ext uri="{FF2B5EF4-FFF2-40B4-BE49-F238E27FC236}">
                <a16:creationId xmlns:a16="http://schemas.microsoft.com/office/drawing/2014/main" id="{A456173F-B40F-8C10-B3FE-6CEF749936E0}"/>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E4408C81-80CF-E37C-0F0A-E12C59048FBE}"/>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391377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EE8A681-005A-18DF-7960-06BF801DAFE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D63F602D-359E-7596-EF3B-C5E03F8AB47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476B0B43-CA7A-7864-5551-A6F4F552ACDF}"/>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5" name="Marcador de pie de página 4">
            <a:extLst>
              <a:ext uri="{FF2B5EF4-FFF2-40B4-BE49-F238E27FC236}">
                <a16:creationId xmlns:a16="http://schemas.microsoft.com/office/drawing/2014/main" id="{F7B1DE72-3CB2-91E2-2DD8-0836960CF1C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B0BAC4A3-7C8A-CA49-F376-D53B74E84C73}"/>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2136824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523592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3340210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3496696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E21F380-D111-421A-91A2-26DA4A7CA4E8}"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162075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E21F380-D111-421A-91A2-26DA4A7CA4E8}" type="datetimeFigureOut">
              <a:rPr lang="en-US" smtClean="0"/>
              <a:t>10/25/2024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443831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E21F380-D111-421A-91A2-26DA4A7CA4E8}" type="datetimeFigureOut">
              <a:rPr lang="en-US" smtClean="0"/>
              <a:t>10/25/2024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3275699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1F380-D111-421A-91A2-26DA4A7CA4E8}" type="datetimeFigureOut">
              <a:rPr lang="en-US" smtClean="0"/>
              <a:t>10/25/2024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24772860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E21F380-D111-421A-91A2-26DA4A7CA4E8}"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46463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9E7AD-E3F5-E6AB-2463-7E2099D71AD5}"/>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C455481F-878C-3574-B1E9-EAE68594B77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97B16440-35F1-9DBE-91F0-A75575F26A6B}"/>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5" name="Marcador de pie de página 4">
            <a:extLst>
              <a:ext uri="{FF2B5EF4-FFF2-40B4-BE49-F238E27FC236}">
                <a16:creationId xmlns:a16="http://schemas.microsoft.com/office/drawing/2014/main" id="{A75C323E-76F5-48AD-F1F8-0B0D56073A01}"/>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0534023C-C953-0D36-A855-D9B332C939D5}"/>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14140168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E21F380-D111-421A-91A2-26DA4A7CA4E8}"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9000532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28497400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089115-57A5-4D38-8C6C-979316F4F5C8}" type="slidenum">
              <a:rPr lang="en-US" smtClean="0"/>
              <a:t>‹Nº›</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059563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FE21F380-D111-421A-91A2-26DA4A7CA4E8}"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22369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FE21F380-D111-421A-91A2-26DA4A7CA4E8}"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089115-57A5-4D38-8C6C-979316F4F5C8}" type="slidenum">
              <a:rPr lang="en-US" smtClean="0"/>
              <a:t>‹Nº›</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21168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FE21F380-D111-421A-91A2-26DA4A7CA4E8}" type="datetimeFigureOut">
              <a:rPr lang="en-US" smtClean="0"/>
              <a:t>10/25/2024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450889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6430405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E21F380-D111-421A-91A2-26DA4A7CA4E8}" type="datetimeFigureOut">
              <a:rPr lang="en-US" smtClean="0"/>
              <a:t>10/25/2024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089115-57A5-4D38-8C6C-979316F4F5C8}" type="slidenum">
              <a:rPr lang="en-US" smtClean="0"/>
              <a:t>‹Nº›</a:t>
            </a:fld>
            <a:endParaRPr lang="en-US"/>
          </a:p>
        </p:txBody>
      </p:sp>
    </p:spTree>
    <p:extLst>
      <p:ext uri="{BB962C8B-B14F-4D97-AF65-F5344CB8AC3E}">
        <p14:creationId xmlns:p14="http://schemas.microsoft.com/office/powerpoint/2010/main" val="1648617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825886-9287-51AA-4DEB-38548E19C0C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173959E2-9C9B-CE9C-A501-89601E6B13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4CB7649-2A83-3CE6-6745-4557C68A424E}"/>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5" name="Marcador de pie de página 4">
            <a:extLst>
              <a:ext uri="{FF2B5EF4-FFF2-40B4-BE49-F238E27FC236}">
                <a16:creationId xmlns:a16="http://schemas.microsoft.com/office/drawing/2014/main" id="{56CB43FF-CA01-0E41-2640-49FF0FAA6902}"/>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B45B26DB-8641-D541-680F-4862018F746B}"/>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867403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5D88D7-B92A-5507-7149-FA07ADDAF63B}"/>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7D460DED-38B5-C05F-D4B2-8DEF3D9F0229}"/>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191512FA-C1BA-B22B-AE5D-925509837DA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2C8A761C-D48B-3214-3D80-55A319875C1B}"/>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6" name="Marcador de pie de página 5">
            <a:extLst>
              <a:ext uri="{FF2B5EF4-FFF2-40B4-BE49-F238E27FC236}">
                <a16:creationId xmlns:a16="http://schemas.microsoft.com/office/drawing/2014/main" id="{E9D4FAA3-3C87-36E8-B51D-6445B7C2A2D1}"/>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F9DC52F6-1688-7B32-A163-9B7AE1F68C8D}"/>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2086602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AA29B-A45A-FD92-777C-6DCDE4A6035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4DE332E0-5298-C589-FE49-6B1DFF2093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98C7D79-055D-CA45-48BA-C0E46206AB6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0F82F231-E1C3-71F5-BBFD-91AC329E0D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33541029-FD49-B8C9-88BB-2FFD2FE6F47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6803C264-BD43-840D-2CE7-D60B29B65391}"/>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8" name="Marcador de pie de página 7">
            <a:extLst>
              <a:ext uri="{FF2B5EF4-FFF2-40B4-BE49-F238E27FC236}">
                <a16:creationId xmlns:a16="http://schemas.microsoft.com/office/drawing/2014/main" id="{FD809775-B398-2798-7731-6D7C5A98706C}"/>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599CE0D3-C866-69BA-D85A-F54F8D5D13E6}"/>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3838002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C9F6D2-6C53-8914-B9D1-D1EF8F1B8AF9}"/>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226FF39D-BAF4-4D01-4B27-23CDC72BC08F}"/>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4" name="Marcador de pie de página 3">
            <a:extLst>
              <a:ext uri="{FF2B5EF4-FFF2-40B4-BE49-F238E27FC236}">
                <a16:creationId xmlns:a16="http://schemas.microsoft.com/office/drawing/2014/main" id="{81015346-D4BB-4049-903D-E4249CF129FB}"/>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BE419621-E693-022F-7EA2-883035CE2EB4}"/>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1616320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D86CA40-B84D-FB74-DD08-18337715636D}"/>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3" name="Marcador de pie de página 2">
            <a:extLst>
              <a:ext uri="{FF2B5EF4-FFF2-40B4-BE49-F238E27FC236}">
                <a16:creationId xmlns:a16="http://schemas.microsoft.com/office/drawing/2014/main" id="{E0D2F590-34EF-A107-E280-762E7616A950}"/>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F8BFB303-EF90-46B0-8361-0917EE8EE2B7}"/>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383845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7F797D-9B01-7507-1DF9-446ECFD7DE7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F8D81FAC-447D-2E41-2021-DAB1C65317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EEE50EC7-9421-D4C9-E748-561AFDB542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A724D31-4DDD-D995-12C3-A659C152D7CB}"/>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6" name="Marcador de pie de página 5">
            <a:extLst>
              <a:ext uri="{FF2B5EF4-FFF2-40B4-BE49-F238E27FC236}">
                <a16:creationId xmlns:a16="http://schemas.microsoft.com/office/drawing/2014/main" id="{B69E6C83-698B-23ED-884E-80F4C2F5DED9}"/>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7C5F9123-E447-41C6-F1B0-172E062B8611}"/>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176880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42E1D1-8521-68C3-1D72-F78F1ED3318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9043A6A8-7CDC-E6C1-B8BF-F0DE32A656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78A91D76-B70B-239E-FE39-AE0070BFFC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F33A8D1-BE75-BD40-8A07-7A94A6680529}"/>
              </a:ext>
            </a:extLst>
          </p:cNvPr>
          <p:cNvSpPr>
            <a:spLocks noGrp="1"/>
          </p:cNvSpPr>
          <p:nvPr>
            <p:ph type="dt" sz="half" idx="10"/>
          </p:nvPr>
        </p:nvSpPr>
        <p:spPr/>
        <p:txBody>
          <a:bodyPr/>
          <a:lstStyle/>
          <a:p>
            <a:fld id="{312429AB-AEE0-4EA6-8DB4-11C2984AD178}" type="datetimeFigureOut">
              <a:rPr lang="en-US" smtClean="0"/>
              <a:t>10/26/2024</a:t>
            </a:fld>
            <a:endParaRPr lang="en-US"/>
          </a:p>
        </p:txBody>
      </p:sp>
      <p:sp>
        <p:nvSpPr>
          <p:cNvPr id="6" name="Marcador de pie de página 5">
            <a:extLst>
              <a:ext uri="{FF2B5EF4-FFF2-40B4-BE49-F238E27FC236}">
                <a16:creationId xmlns:a16="http://schemas.microsoft.com/office/drawing/2014/main" id="{7EFC6307-C798-8C7C-2751-FEF0AF2685F0}"/>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C981EF65-8A63-DF24-3279-8662236F968E}"/>
              </a:ext>
            </a:extLst>
          </p:cNvPr>
          <p:cNvSpPr>
            <a:spLocks noGrp="1"/>
          </p:cNvSpPr>
          <p:nvPr>
            <p:ph type="sldNum" sz="quarter" idx="12"/>
          </p:nvPr>
        </p:nvSpPr>
        <p:spPr/>
        <p:txBody>
          <a:bodyPr/>
          <a:lstStyle/>
          <a:p>
            <a:fld id="{1E9B18B4-1CDB-4C59-B238-B385A623B2C3}" type="slidenum">
              <a:rPr lang="en-US" smtClean="0"/>
              <a:t>‹Nº›</a:t>
            </a:fld>
            <a:endParaRPr lang="en-US"/>
          </a:p>
        </p:txBody>
      </p:sp>
    </p:spTree>
    <p:extLst>
      <p:ext uri="{BB962C8B-B14F-4D97-AF65-F5344CB8AC3E}">
        <p14:creationId xmlns:p14="http://schemas.microsoft.com/office/powerpoint/2010/main" val="818188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AC72159-B4E0-B148-9367-BA784DAF63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29B6F2C0-E873-098E-3D39-55A0B3B2DC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2FA2575F-19B4-67FD-A995-6CC95ADF23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429AB-AEE0-4EA6-8DB4-11C2984AD178}" type="datetimeFigureOut">
              <a:rPr lang="en-US" smtClean="0"/>
              <a:t>10/26/2024</a:t>
            </a:fld>
            <a:endParaRPr lang="en-US"/>
          </a:p>
        </p:txBody>
      </p:sp>
      <p:sp>
        <p:nvSpPr>
          <p:cNvPr id="5" name="Marcador de pie de página 4">
            <a:extLst>
              <a:ext uri="{FF2B5EF4-FFF2-40B4-BE49-F238E27FC236}">
                <a16:creationId xmlns:a16="http://schemas.microsoft.com/office/drawing/2014/main" id="{965DFC8C-EE85-8CC6-9D18-1ACB49E2DE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D5E245C9-591C-572B-F269-17805F0735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B18B4-1CDB-4C59-B238-B385A623B2C3}" type="slidenum">
              <a:rPr lang="en-US" smtClean="0"/>
              <a:t>‹Nº›</a:t>
            </a:fld>
            <a:endParaRPr lang="en-US"/>
          </a:p>
        </p:txBody>
      </p:sp>
    </p:spTree>
    <p:extLst>
      <p:ext uri="{BB962C8B-B14F-4D97-AF65-F5344CB8AC3E}">
        <p14:creationId xmlns:p14="http://schemas.microsoft.com/office/powerpoint/2010/main" val="2601941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E21F380-D111-421A-91A2-26DA4A7CA4E8}" type="datetimeFigureOut">
              <a:rPr lang="en-US" smtClean="0"/>
              <a:t>10/25/2024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9089115-57A5-4D38-8C6C-979316F4F5C8}" type="slidenum">
              <a:rPr lang="en-US" smtClean="0"/>
              <a:t>‹Nº›</a:t>
            </a:fld>
            <a:endParaRPr lang="en-US"/>
          </a:p>
        </p:txBody>
      </p:sp>
    </p:spTree>
    <p:extLst>
      <p:ext uri="{BB962C8B-B14F-4D97-AF65-F5344CB8AC3E}">
        <p14:creationId xmlns:p14="http://schemas.microsoft.com/office/powerpoint/2010/main" val="151173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je.pe/wps/wcm/connect/eje/s_eje2/as_info/as_quees" TargetMode="External"/><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20CFE-247A-59C5-C65F-89F4957DC873}"/>
              </a:ext>
            </a:extLst>
          </p:cNvPr>
          <p:cNvSpPr>
            <a:spLocks noGrp="1"/>
          </p:cNvSpPr>
          <p:nvPr>
            <p:ph type="ctrTitle"/>
          </p:nvPr>
        </p:nvSpPr>
        <p:spPr/>
        <p:txBody>
          <a:bodyPr/>
          <a:lstStyle/>
          <a:p>
            <a:endParaRPr lang="en-US"/>
          </a:p>
        </p:txBody>
      </p:sp>
      <p:sp>
        <p:nvSpPr>
          <p:cNvPr id="3" name="Subtítulo 2">
            <a:extLst>
              <a:ext uri="{FF2B5EF4-FFF2-40B4-BE49-F238E27FC236}">
                <a16:creationId xmlns:a16="http://schemas.microsoft.com/office/drawing/2014/main" id="{5A42CFDA-6D00-635A-B729-EED830570C6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40879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E2B13065-90FA-627C-F394-5D7396739048}"/>
              </a:ext>
            </a:extLst>
          </p:cNvPr>
          <p:cNvPicPr>
            <a:picLocks noChangeAspect="1"/>
          </p:cNvPicPr>
          <p:nvPr/>
        </p:nvPicPr>
        <p:blipFill>
          <a:blip r:embed="rId2"/>
          <a:stretch>
            <a:fillRect/>
          </a:stretch>
        </p:blipFill>
        <p:spPr>
          <a:xfrm>
            <a:off x="1895705" y="766855"/>
            <a:ext cx="9335309" cy="5182049"/>
          </a:xfrm>
          <a:prstGeom prst="rect">
            <a:avLst/>
          </a:prstGeom>
        </p:spPr>
      </p:pic>
      <p:sp>
        <p:nvSpPr>
          <p:cNvPr id="6" name="CuadroTexto 5">
            <a:extLst>
              <a:ext uri="{FF2B5EF4-FFF2-40B4-BE49-F238E27FC236}">
                <a16:creationId xmlns:a16="http://schemas.microsoft.com/office/drawing/2014/main" id="{6F9DE223-DC5F-28B7-1906-1B665EF52E2B}"/>
              </a:ext>
            </a:extLst>
          </p:cNvPr>
          <p:cNvSpPr txBox="1"/>
          <p:nvPr/>
        </p:nvSpPr>
        <p:spPr>
          <a:xfrm>
            <a:off x="406400" y="6431280"/>
            <a:ext cx="1091184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Fuente: </a:t>
            </a: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hlinkClick r:id="rId3"/>
              </a:rPr>
              <a:t>https://eje.pe/wps/wcm/connect/eje/s_eje2/as_info/as_quees</a:t>
            </a:r>
            <a:endPar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47351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E828B9E-9901-F064-F292-1F81280EF2EF}"/>
              </a:ext>
            </a:extLst>
          </p:cNvPr>
          <p:cNvSpPr txBox="1"/>
          <p:nvPr/>
        </p:nvSpPr>
        <p:spPr>
          <a:xfrm>
            <a:off x="5123030" y="1251473"/>
            <a:ext cx="217185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1" i="0" u="none" strike="noStrike" kern="1200" cap="none" spc="0" normalizeH="0" baseline="0" noProof="0" dirty="0">
                <a:ln>
                  <a:noFill/>
                </a:ln>
                <a:solidFill>
                  <a:prstClr val="black"/>
                </a:solidFill>
                <a:effectLst/>
                <a:uLnTx/>
                <a:uFillTx/>
                <a:latin typeface="Century Gothic" panose="020B0502020202020204"/>
                <a:ea typeface="+mn-ea"/>
                <a:cs typeface="+mn-cs"/>
              </a:rPr>
              <a:t>CONCLUSIONES</a:t>
            </a:r>
            <a:endParaRPr kumimoji="0" lang="en-US" sz="18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1" name="CuadroTexto 10">
            <a:extLst>
              <a:ext uri="{FF2B5EF4-FFF2-40B4-BE49-F238E27FC236}">
                <a16:creationId xmlns:a16="http://schemas.microsoft.com/office/drawing/2014/main" id="{503B19EB-C48E-9D09-FDD5-AB6258ADFECA}"/>
              </a:ext>
            </a:extLst>
          </p:cNvPr>
          <p:cNvSpPr txBox="1"/>
          <p:nvPr/>
        </p:nvSpPr>
        <p:spPr>
          <a:xfrm>
            <a:off x="2361901" y="1968649"/>
            <a:ext cx="8256494"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Con el Expediente Judicial Electrónico las labores de los auxiliares jurisdiccionales se ha visto modificado de manera significativa </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2" name="CuadroTexto 11">
            <a:extLst>
              <a:ext uri="{FF2B5EF4-FFF2-40B4-BE49-F238E27FC236}">
                <a16:creationId xmlns:a16="http://schemas.microsoft.com/office/drawing/2014/main" id="{1BA98556-06BD-334B-6840-969C865EA8C7}"/>
              </a:ext>
            </a:extLst>
          </p:cNvPr>
          <p:cNvSpPr txBox="1"/>
          <p:nvPr/>
        </p:nvSpPr>
        <p:spPr>
          <a:xfrm>
            <a:off x="2361901" y="2872566"/>
            <a:ext cx="8256494" cy="923330"/>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Las funciones de los auxiliares jurisdiccionales con el Expediente Judicial Electrónico se ve mucho más optimizado, pues la formalidad de un cuaderno con todas las actuaciones ya no resulta ser necesario.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3" name="CuadroTexto 12">
            <a:extLst>
              <a:ext uri="{FF2B5EF4-FFF2-40B4-BE49-F238E27FC236}">
                <a16:creationId xmlns:a16="http://schemas.microsoft.com/office/drawing/2014/main" id="{F0628946-4B96-18CA-06E3-3CE9C72F35EF}"/>
              </a:ext>
            </a:extLst>
          </p:cNvPr>
          <p:cNvSpPr txBox="1"/>
          <p:nvPr/>
        </p:nvSpPr>
        <p:spPr>
          <a:xfrm>
            <a:off x="2361901" y="4110737"/>
            <a:ext cx="8256494" cy="923330"/>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Con el Expediente Judicial Electrónica se podrá reducir el retraso que pueda existir y permitir así acercarnos a respetar más los plazos procesales para expedir las resoluciones respectivas.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7852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uadroTexto 5"/>
          <p:cNvSpPr txBox="1">
            <a:spLocks noChangeArrowheads="1"/>
          </p:cNvSpPr>
          <p:nvPr/>
        </p:nvSpPr>
        <p:spPr bwMode="auto">
          <a:xfrm>
            <a:off x="6345238" y="4864100"/>
            <a:ext cx="52909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Ponente: Carlos Alfonso Jesús Diez Canseco Solano</a:t>
            </a:r>
          </a:p>
        </p:txBody>
      </p:sp>
      <p:sp>
        <p:nvSpPr>
          <p:cNvPr id="2" name="CuadroTexto 1">
            <a:extLst>
              <a:ext uri="{FF2B5EF4-FFF2-40B4-BE49-F238E27FC236}">
                <a16:creationId xmlns:a16="http://schemas.microsoft.com/office/drawing/2014/main" id="{D79B3445-9978-B858-F662-8E216EE044CA}"/>
              </a:ext>
            </a:extLst>
          </p:cNvPr>
          <p:cNvSpPr txBox="1"/>
          <p:nvPr/>
        </p:nvSpPr>
        <p:spPr>
          <a:xfrm>
            <a:off x="2734235" y="2420470"/>
            <a:ext cx="7306235"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FUNCIONES DE LOS ASISTENTES Y AUXILIARES JURISDICCIONALES EN EL EXPEDIENTE JUDICIAL ELECTRÓNICO</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39891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92C330A-7083-D2A4-BB39-107ABAF40FF7}"/>
              </a:ext>
            </a:extLst>
          </p:cNvPr>
          <p:cNvSpPr txBox="1"/>
          <p:nvPr/>
        </p:nvSpPr>
        <p:spPr>
          <a:xfrm>
            <a:off x="4643718" y="1075764"/>
            <a:ext cx="3388659"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800" b="1" i="0" u="none" strike="noStrike" kern="1200" cap="none" spc="0" normalizeH="0" baseline="0" noProof="0" dirty="0">
                <a:ln>
                  <a:noFill/>
                </a:ln>
                <a:solidFill>
                  <a:prstClr val="black"/>
                </a:solidFill>
                <a:effectLst/>
                <a:uLnTx/>
                <a:uFillTx/>
                <a:latin typeface="Century Gothic" panose="020B0502020202020204"/>
                <a:ea typeface="+mn-ea"/>
                <a:cs typeface="+mn-cs"/>
              </a:rPr>
              <a:t>BASE NORMATIVA</a:t>
            </a:r>
            <a:endParaRPr kumimoji="0" lang="en-US" sz="28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3" name="CuadroTexto 2">
            <a:extLst>
              <a:ext uri="{FF2B5EF4-FFF2-40B4-BE49-F238E27FC236}">
                <a16:creationId xmlns:a16="http://schemas.microsoft.com/office/drawing/2014/main" id="{9E5853EF-A08A-A684-AEAB-262A13242FC9}"/>
              </a:ext>
            </a:extLst>
          </p:cNvPr>
          <p:cNvSpPr txBox="1"/>
          <p:nvPr/>
        </p:nvSpPr>
        <p:spPr>
          <a:xfrm>
            <a:off x="2626659" y="2402541"/>
            <a:ext cx="9341223" cy="369331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TUO DE LA LEY ORGÁNICA DEL PODER JUDICIAL, APROBADO POR D.S. 017-93-JUS</a:t>
            </a:r>
          </a:p>
          <a:p>
            <a:pPr marL="285750" marR="0" lvl="0" indent="-285750" algn="l" defTabSz="457200" rtl="0" eaLnBrk="1" fontAlgn="auto" latinLnBrk="0" hangingPunct="1">
              <a:lnSpc>
                <a:spcPct val="100000"/>
              </a:lnSpc>
              <a:spcBef>
                <a:spcPts val="0"/>
              </a:spcBef>
              <a:spcAft>
                <a:spcPts val="0"/>
              </a:spcAft>
              <a:buClrTx/>
              <a:buSzTx/>
              <a:buFontTx/>
              <a:buChar char="-"/>
              <a:tabLst/>
              <a:defRPr/>
            </a:pPr>
            <a:endPar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MANUAL DE ORGANIZACIÓN Y FUNCIONES – GENERAL Y LOS QUE CORRESPONDAN A LOS MÓDULOS CORPORATIVOS</a:t>
            </a:r>
          </a:p>
          <a:p>
            <a:pPr marL="285750" marR="0" lvl="0" indent="-285750" algn="l" defTabSz="457200" rtl="0" eaLnBrk="1" fontAlgn="auto" latinLnBrk="0" hangingPunct="1">
              <a:lnSpc>
                <a:spcPct val="100000"/>
              </a:lnSpc>
              <a:spcBef>
                <a:spcPts val="0"/>
              </a:spcBef>
              <a:spcAft>
                <a:spcPts val="0"/>
              </a:spcAft>
              <a:buClrTx/>
              <a:buSzTx/>
              <a:buFontTx/>
              <a:buChar char="-"/>
              <a:tabLst/>
              <a:defRPr/>
            </a:pPr>
            <a:endPar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REGLAMENTO DE ORGANIZACIÓN Y FUNCIONES</a:t>
            </a:r>
          </a:p>
          <a:p>
            <a:pPr marL="285750" marR="0" lvl="0" indent="-285750" algn="l" defTabSz="457200" rtl="0" eaLnBrk="1" fontAlgn="auto" latinLnBrk="0" hangingPunct="1">
              <a:lnSpc>
                <a:spcPct val="100000"/>
              </a:lnSpc>
              <a:spcBef>
                <a:spcPts val="0"/>
              </a:spcBef>
              <a:spcAft>
                <a:spcPts val="0"/>
              </a:spcAft>
              <a:buClrTx/>
              <a:buSzTx/>
              <a:buFontTx/>
              <a:buChar char="-"/>
              <a:tabLst/>
              <a:defRPr/>
            </a:pPr>
            <a:endPar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CLASIFICADOR DE CARGOS</a:t>
            </a:r>
          </a:p>
          <a:p>
            <a:pPr marL="285750" marR="0" lvl="0" indent="-285750" algn="l" defTabSz="457200" rtl="0" eaLnBrk="1" fontAlgn="auto" latinLnBrk="0" hangingPunct="1">
              <a:lnSpc>
                <a:spcPct val="100000"/>
              </a:lnSpc>
              <a:spcBef>
                <a:spcPts val="0"/>
              </a:spcBef>
              <a:spcAft>
                <a:spcPts val="0"/>
              </a:spcAft>
              <a:buClrTx/>
              <a:buSzTx/>
              <a:buFontTx/>
              <a:buChar char="-"/>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CÓDIGO PROCESAL CIVIL Y DE LAS ESPECIALIDADES SEGÚN CORRESPONDA</a:t>
            </a:r>
          </a:p>
          <a:p>
            <a:pPr marL="285750" marR="0" lvl="0" indent="-285750" algn="l" defTabSz="457200" rtl="0" eaLnBrk="1" fontAlgn="auto" latinLnBrk="0" hangingPunct="1">
              <a:lnSpc>
                <a:spcPct val="100000"/>
              </a:lnSpc>
              <a:spcBef>
                <a:spcPts val="0"/>
              </a:spcBef>
              <a:spcAft>
                <a:spcPts val="0"/>
              </a:spcAft>
              <a:buClrTx/>
              <a:buSzTx/>
              <a:buFontTx/>
              <a:buChar char="-"/>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Tx/>
              <a:buChar char="-"/>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REGLAMENTO INTERNO DE TRABAJO, APROBADO POR R.A. 000099-2022-CE-PJ</a:t>
            </a:r>
          </a:p>
        </p:txBody>
      </p:sp>
    </p:spTree>
    <p:extLst>
      <p:ext uri="{BB962C8B-B14F-4D97-AF65-F5344CB8AC3E}">
        <p14:creationId xmlns:p14="http://schemas.microsoft.com/office/powerpoint/2010/main" val="2164934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03AF3AF-DD25-0A9E-BAAB-CBE9C66570A7}"/>
              </a:ext>
            </a:extLst>
          </p:cNvPr>
          <p:cNvSpPr txBox="1"/>
          <p:nvPr/>
        </p:nvSpPr>
        <p:spPr>
          <a:xfrm>
            <a:off x="3783105" y="181247"/>
            <a:ext cx="4625789"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SEGÚN EL CLASIFICADOR DE CARGOS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ASISTENTE JUDICIAL</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5" name="CuadroTexto 4">
            <a:extLst>
              <a:ext uri="{FF2B5EF4-FFF2-40B4-BE49-F238E27FC236}">
                <a16:creationId xmlns:a16="http://schemas.microsoft.com/office/drawing/2014/main" id="{38F82A7F-AAE2-5CAA-EB48-0D77FA64DF69}"/>
              </a:ext>
            </a:extLst>
          </p:cNvPr>
          <p:cNvSpPr txBox="1"/>
          <p:nvPr/>
        </p:nvSpPr>
        <p:spPr>
          <a:xfrm>
            <a:off x="1604683" y="1846729"/>
            <a:ext cx="2312894"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EN SALA SUPERIOR</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CuadroTexto 5">
            <a:extLst>
              <a:ext uri="{FF2B5EF4-FFF2-40B4-BE49-F238E27FC236}">
                <a16:creationId xmlns:a16="http://schemas.microsoft.com/office/drawing/2014/main" id="{0967437C-1242-5CFA-8ACE-D8D7F348DBF6}"/>
              </a:ext>
            </a:extLst>
          </p:cNvPr>
          <p:cNvSpPr txBox="1"/>
          <p:nvPr/>
        </p:nvSpPr>
        <p:spPr>
          <a:xfrm>
            <a:off x="7458636" y="1846729"/>
            <a:ext cx="2312894"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EN JUZGADO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7" name="CuadroTexto 6">
            <a:extLst>
              <a:ext uri="{FF2B5EF4-FFF2-40B4-BE49-F238E27FC236}">
                <a16:creationId xmlns:a16="http://schemas.microsoft.com/office/drawing/2014/main" id="{8F658D2C-0FD5-DF50-3CBA-F6F9ED7EF4CF}"/>
              </a:ext>
            </a:extLst>
          </p:cNvPr>
          <p:cNvSpPr txBox="1"/>
          <p:nvPr/>
        </p:nvSpPr>
        <p:spPr>
          <a:xfrm>
            <a:off x="528918" y="2429435"/>
            <a:ext cx="5746376" cy="120032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Sortear los cuadernillos y expedientes en presencia del colegiado, registrar su distribución entre los ponentes y su devolución, así como los votos, en caso de discordia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8" name="CuadroTexto 7">
            <a:extLst>
              <a:ext uri="{FF2B5EF4-FFF2-40B4-BE49-F238E27FC236}">
                <a16:creationId xmlns:a16="http://schemas.microsoft.com/office/drawing/2014/main" id="{3CC4770C-E496-4975-F197-DAEDCCBE6DD1}"/>
              </a:ext>
            </a:extLst>
          </p:cNvPr>
          <p:cNvSpPr txBox="1"/>
          <p:nvPr/>
        </p:nvSpPr>
        <p:spPr>
          <a:xfrm>
            <a:off x="528918" y="3629764"/>
            <a:ext cx="5746376" cy="120032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Elaborar oficios y demás comunicaciones que emita la Sala en relación al trámite de los expedientes y una vez firmados, remitir los mismos. </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9" name="CuadroTexto 8">
            <a:extLst>
              <a:ext uri="{FF2B5EF4-FFF2-40B4-BE49-F238E27FC236}">
                <a16:creationId xmlns:a16="http://schemas.microsoft.com/office/drawing/2014/main" id="{9AF4D22C-F03A-7A31-8950-4364D4B48CCD}"/>
              </a:ext>
            </a:extLst>
          </p:cNvPr>
          <p:cNvSpPr txBox="1"/>
          <p:nvPr/>
        </p:nvSpPr>
        <p:spPr>
          <a:xfrm>
            <a:off x="528918" y="4830093"/>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Coser y foliar los expedientes que se encuentran en Secretaría de Sala.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0" name="CuadroTexto 9">
            <a:extLst>
              <a:ext uri="{FF2B5EF4-FFF2-40B4-BE49-F238E27FC236}">
                <a16:creationId xmlns:a16="http://schemas.microsoft.com/office/drawing/2014/main" id="{4BF50212-A1C8-CE74-FAF5-EF3716A8527D}"/>
              </a:ext>
            </a:extLst>
          </p:cNvPr>
          <p:cNvSpPr txBox="1"/>
          <p:nvPr/>
        </p:nvSpPr>
        <p:spPr>
          <a:xfrm>
            <a:off x="528918" y="5520236"/>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Recibir y verificar las cedulas notificadas y agregarlas a los expedientes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1" name="CuadroTexto 10">
            <a:extLst>
              <a:ext uri="{FF2B5EF4-FFF2-40B4-BE49-F238E27FC236}">
                <a16:creationId xmlns:a16="http://schemas.microsoft.com/office/drawing/2014/main" id="{82EF21C5-2E43-E200-68D6-8FE81072C39E}"/>
              </a:ext>
            </a:extLst>
          </p:cNvPr>
          <p:cNvSpPr txBox="1"/>
          <p:nvPr/>
        </p:nvSpPr>
        <p:spPr>
          <a:xfrm>
            <a:off x="528918" y="6156452"/>
            <a:ext cx="574637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Remitir los expedientes, según lo dispuesto.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2" name="CuadroTexto 11">
            <a:extLst>
              <a:ext uri="{FF2B5EF4-FFF2-40B4-BE49-F238E27FC236}">
                <a16:creationId xmlns:a16="http://schemas.microsoft.com/office/drawing/2014/main" id="{EC8EE0B7-6714-FA99-857C-B065B4B5552B}"/>
              </a:ext>
            </a:extLst>
          </p:cNvPr>
          <p:cNvSpPr txBox="1"/>
          <p:nvPr/>
        </p:nvSpPr>
        <p:spPr>
          <a:xfrm>
            <a:off x="6445624" y="2429434"/>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la elaboración de los decretos y proyección de resoluciones.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3" name="CuadroTexto 12">
            <a:extLst>
              <a:ext uri="{FF2B5EF4-FFF2-40B4-BE49-F238E27FC236}">
                <a16:creationId xmlns:a16="http://schemas.microsoft.com/office/drawing/2014/main" id="{396ACBA7-230E-C1E2-FBFB-7BD6F445AB17}"/>
              </a:ext>
            </a:extLst>
          </p:cNvPr>
          <p:cNvSpPr txBox="1"/>
          <p:nvPr/>
        </p:nvSpPr>
        <p:spPr>
          <a:xfrm>
            <a:off x="6445624" y="2429435"/>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la elaboración de los decretos y proyección de resoluciones.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4" name="CuadroTexto 13">
            <a:extLst>
              <a:ext uri="{FF2B5EF4-FFF2-40B4-BE49-F238E27FC236}">
                <a16:creationId xmlns:a16="http://schemas.microsoft.com/office/drawing/2014/main" id="{C75B0470-4BA1-7081-88BE-199F2BE1BD34}"/>
              </a:ext>
            </a:extLst>
          </p:cNvPr>
          <p:cNvSpPr txBox="1"/>
          <p:nvPr/>
        </p:nvSpPr>
        <p:spPr>
          <a:xfrm>
            <a:off x="6445624" y="3105834"/>
            <a:ext cx="574637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Informar al juez/a sobre las audiencias.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6" name="CuadroTexto 15">
            <a:extLst>
              <a:ext uri="{FF2B5EF4-FFF2-40B4-BE49-F238E27FC236}">
                <a16:creationId xmlns:a16="http://schemas.microsoft.com/office/drawing/2014/main" id="{1AC693CF-8E10-C74D-6024-9FACEBB89F0F}"/>
              </a:ext>
            </a:extLst>
          </p:cNvPr>
          <p:cNvSpPr txBox="1"/>
          <p:nvPr/>
        </p:nvSpPr>
        <p:spPr>
          <a:xfrm>
            <a:off x="6445624" y="3480989"/>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Compaginar escritos y demás documentos presentados a fin que sean proveídos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7" name="CuadroTexto 16">
            <a:extLst>
              <a:ext uri="{FF2B5EF4-FFF2-40B4-BE49-F238E27FC236}">
                <a16:creationId xmlns:a16="http://schemas.microsoft.com/office/drawing/2014/main" id="{52F9BE91-0FCC-8807-62C0-84604632306F}"/>
              </a:ext>
            </a:extLst>
          </p:cNvPr>
          <p:cNvSpPr txBox="1"/>
          <p:nvPr/>
        </p:nvSpPr>
        <p:spPr>
          <a:xfrm>
            <a:off x="6445624" y="3475166"/>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Compaginar escritos y demás documentos presentados a fin que sean proveídos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8" name="CuadroTexto 17">
            <a:extLst>
              <a:ext uri="{FF2B5EF4-FFF2-40B4-BE49-F238E27FC236}">
                <a16:creationId xmlns:a16="http://schemas.microsoft.com/office/drawing/2014/main" id="{D51658A0-8296-5A5D-4A8F-AE0515AAC195}"/>
              </a:ext>
            </a:extLst>
          </p:cNvPr>
          <p:cNvSpPr txBox="1"/>
          <p:nvPr/>
        </p:nvSpPr>
        <p:spPr>
          <a:xfrm>
            <a:off x="6445624" y="4107123"/>
            <a:ext cx="5746376" cy="120032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la elaboración de las cédulas de notificaciones, fotocopiado de anexos y remisión, según corresponda; así como, compaginándolas una vez devueltas, de ser el caso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9" name="CuadroTexto 18">
            <a:extLst>
              <a:ext uri="{FF2B5EF4-FFF2-40B4-BE49-F238E27FC236}">
                <a16:creationId xmlns:a16="http://schemas.microsoft.com/office/drawing/2014/main" id="{A0AB23C9-C624-B10C-6DA4-46B5493AFDD1}"/>
              </a:ext>
            </a:extLst>
          </p:cNvPr>
          <p:cNvSpPr txBox="1"/>
          <p:nvPr/>
        </p:nvSpPr>
        <p:spPr>
          <a:xfrm>
            <a:off x="6445624" y="5243236"/>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el </a:t>
            </a:r>
            <a:r>
              <a:rPr kumimoji="0" lang="es-E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facilitamiento</a:t>
            </a: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 a los interesados y a sus abogados, de los expedientes para lectura.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0" name="CuadroTexto 19">
            <a:extLst>
              <a:ext uri="{FF2B5EF4-FFF2-40B4-BE49-F238E27FC236}">
                <a16:creationId xmlns:a16="http://schemas.microsoft.com/office/drawing/2014/main" id="{ED7CC77D-C318-5343-2FFA-25E3DC0C027F}"/>
              </a:ext>
            </a:extLst>
          </p:cNvPr>
          <p:cNvSpPr txBox="1"/>
          <p:nvPr/>
        </p:nvSpPr>
        <p:spPr>
          <a:xfrm>
            <a:off x="6445624" y="5231880"/>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el </a:t>
            </a:r>
            <a:r>
              <a:rPr kumimoji="0" lang="es-E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facilitamiento</a:t>
            </a: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 a los interesados y a sus abogados, de los expedientes para lectura.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1" name="CuadroTexto 20">
            <a:extLst>
              <a:ext uri="{FF2B5EF4-FFF2-40B4-BE49-F238E27FC236}">
                <a16:creationId xmlns:a16="http://schemas.microsoft.com/office/drawing/2014/main" id="{CFA587BD-2096-369F-D09E-D0E26CD220FD}"/>
              </a:ext>
            </a:extLst>
          </p:cNvPr>
          <p:cNvSpPr txBox="1"/>
          <p:nvPr/>
        </p:nvSpPr>
        <p:spPr>
          <a:xfrm>
            <a:off x="6445624" y="5833286"/>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Formar los cuadernos de incidentes; así como coser y foliar expedientes.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74106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03AF3AF-DD25-0A9E-BAAB-CBE9C66570A7}"/>
              </a:ext>
            </a:extLst>
          </p:cNvPr>
          <p:cNvSpPr txBox="1"/>
          <p:nvPr/>
        </p:nvSpPr>
        <p:spPr>
          <a:xfrm>
            <a:off x="3827929" y="797859"/>
            <a:ext cx="4625789"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SEGÚN EL CLASIFICADOR DE CARGOS</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5" name="CuadroTexto 4">
            <a:extLst>
              <a:ext uri="{FF2B5EF4-FFF2-40B4-BE49-F238E27FC236}">
                <a16:creationId xmlns:a16="http://schemas.microsoft.com/office/drawing/2014/main" id="{38F82A7F-AAE2-5CAA-EB48-0D77FA64DF69}"/>
              </a:ext>
            </a:extLst>
          </p:cNvPr>
          <p:cNvSpPr txBox="1"/>
          <p:nvPr/>
        </p:nvSpPr>
        <p:spPr>
          <a:xfrm>
            <a:off x="1604683" y="1846729"/>
            <a:ext cx="2312894"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EN SALA SUPERIOR</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CuadroTexto 5">
            <a:extLst>
              <a:ext uri="{FF2B5EF4-FFF2-40B4-BE49-F238E27FC236}">
                <a16:creationId xmlns:a16="http://schemas.microsoft.com/office/drawing/2014/main" id="{0967437C-1242-5CFA-8ACE-D8D7F348DBF6}"/>
              </a:ext>
            </a:extLst>
          </p:cNvPr>
          <p:cNvSpPr txBox="1"/>
          <p:nvPr/>
        </p:nvSpPr>
        <p:spPr>
          <a:xfrm>
            <a:off x="7458636" y="1846729"/>
            <a:ext cx="2312894"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EN JUZGADO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7" name="CuadroTexto 6">
            <a:extLst>
              <a:ext uri="{FF2B5EF4-FFF2-40B4-BE49-F238E27FC236}">
                <a16:creationId xmlns:a16="http://schemas.microsoft.com/office/drawing/2014/main" id="{8F658D2C-0FD5-DF50-3CBA-F6F9ED7EF4CF}"/>
              </a:ext>
            </a:extLst>
          </p:cNvPr>
          <p:cNvSpPr txBox="1"/>
          <p:nvPr/>
        </p:nvSpPr>
        <p:spPr>
          <a:xfrm>
            <a:off x="528918" y="2429435"/>
            <a:ext cx="574637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Descargar y archivar las resoluciones emitidas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9" name="CuadroTexto 8">
            <a:extLst>
              <a:ext uri="{FF2B5EF4-FFF2-40B4-BE49-F238E27FC236}">
                <a16:creationId xmlns:a16="http://schemas.microsoft.com/office/drawing/2014/main" id="{9AF4D22C-F03A-7A31-8950-4364D4B48CCD}"/>
              </a:ext>
            </a:extLst>
          </p:cNvPr>
          <p:cNvSpPr txBox="1"/>
          <p:nvPr/>
        </p:nvSpPr>
        <p:spPr>
          <a:xfrm>
            <a:off x="537883" y="3552830"/>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Hacer firmar a los/las jueces/as integrantes de la Sala, los formatos de asistencia diaria y remitirlos.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0" name="CuadroTexto 9">
            <a:extLst>
              <a:ext uri="{FF2B5EF4-FFF2-40B4-BE49-F238E27FC236}">
                <a16:creationId xmlns:a16="http://schemas.microsoft.com/office/drawing/2014/main" id="{4BF50212-A1C8-CE74-FAF5-EF3716A8527D}"/>
              </a:ext>
            </a:extLst>
          </p:cNvPr>
          <p:cNvSpPr txBox="1"/>
          <p:nvPr/>
        </p:nvSpPr>
        <p:spPr>
          <a:xfrm>
            <a:off x="528918" y="4873905"/>
            <a:ext cx="5746376" cy="120032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 Cumplir las demás funciones afines inherentes a su cargo, que imponen las normas y/o que le asigne el/la juez/a superior/a, en el ámbito de su competencia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 name="CuadroTexto 1">
            <a:extLst>
              <a:ext uri="{FF2B5EF4-FFF2-40B4-BE49-F238E27FC236}">
                <a16:creationId xmlns:a16="http://schemas.microsoft.com/office/drawing/2014/main" id="{C73A99DC-7E01-A06B-1E8A-43358587A34D}"/>
              </a:ext>
            </a:extLst>
          </p:cNvPr>
          <p:cNvSpPr txBox="1"/>
          <p:nvPr/>
        </p:nvSpPr>
        <p:spPr>
          <a:xfrm>
            <a:off x="528918" y="2798767"/>
            <a:ext cx="574637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Elaborar cuadros estadísticos y de audiencia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3" name="CuadroTexto 2">
            <a:extLst>
              <a:ext uri="{FF2B5EF4-FFF2-40B4-BE49-F238E27FC236}">
                <a16:creationId xmlns:a16="http://schemas.microsoft.com/office/drawing/2014/main" id="{26BFBBBF-69D1-E30F-D17C-FC683EEDDC49}"/>
              </a:ext>
            </a:extLst>
          </p:cNvPr>
          <p:cNvSpPr txBox="1"/>
          <p:nvPr/>
        </p:nvSpPr>
        <p:spPr>
          <a:xfrm>
            <a:off x="528918" y="3183498"/>
            <a:ext cx="574637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Redactar las actas de audiencia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2" name="CuadroTexto 11">
            <a:extLst>
              <a:ext uri="{FF2B5EF4-FFF2-40B4-BE49-F238E27FC236}">
                <a16:creationId xmlns:a16="http://schemas.microsoft.com/office/drawing/2014/main" id="{044F420D-B42A-E689-1FBE-6BE81DAC0431}"/>
              </a:ext>
            </a:extLst>
          </p:cNvPr>
          <p:cNvSpPr txBox="1"/>
          <p:nvPr/>
        </p:nvSpPr>
        <p:spPr>
          <a:xfrm>
            <a:off x="555813" y="4189046"/>
            <a:ext cx="574637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Mantener actualizada la información del sistema de requisitorias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3" name="CuadroTexto 12">
            <a:extLst>
              <a:ext uri="{FF2B5EF4-FFF2-40B4-BE49-F238E27FC236}">
                <a16:creationId xmlns:a16="http://schemas.microsoft.com/office/drawing/2014/main" id="{39FD4EF2-023C-6F3D-6C60-A14E7AFD7B73}"/>
              </a:ext>
            </a:extLst>
          </p:cNvPr>
          <p:cNvSpPr txBox="1"/>
          <p:nvPr/>
        </p:nvSpPr>
        <p:spPr>
          <a:xfrm>
            <a:off x="6692154" y="2429435"/>
            <a:ext cx="5499846"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la elaboración de los cuadros estadísticos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4" name="CuadroTexto 13">
            <a:extLst>
              <a:ext uri="{FF2B5EF4-FFF2-40B4-BE49-F238E27FC236}">
                <a16:creationId xmlns:a16="http://schemas.microsoft.com/office/drawing/2014/main" id="{76B57259-DD9C-3C1E-BAE0-4AEB52034F4E}"/>
              </a:ext>
            </a:extLst>
          </p:cNvPr>
          <p:cNvSpPr txBox="1"/>
          <p:nvPr/>
        </p:nvSpPr>
        <p:spPr>
          <a:xfrm>
            <a:off x="6692154" y="3044998"/>
            <a:ext cx="549984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Elaborar</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oficios</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y </a:t>
            </a:r>
            <a:r>
              <a:rPr kumimoji="0" lang="en-U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exhortos</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a:t>
            </a:r>
          </a:p>
        </p:txBody>
      </p:sp>
      <p:sp>
        <p:nvSpPr>
          <p:cNvPr id="15" name="CuadroTexto 14">
            <a:extLst>
              <a:ext uri="{FF2B5EF4-FFF2-40B4-BE49-F238E27FC236}">
                <a16:creationId xmlns:a16="http://schemas.microsoft.com/office/drawing/2014/main" id="{BB507672-B494-DA9B-1CE6-714942FD130E}"/>
              </a:ext>
            </a:extLst>
          </p:cNvPr>
          <p:cNvSpPr txBox="1"/>
          <p:nvPr/>
        </p:nvSpPr>
        <p:spPr>
          <a:xfrm>
            <a:off x="6692154" y="3379935"/>
            <a:ext cx="5499846" cy="923330"/>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Remitir, devolver y/o llevar oficios y/o los expedientes, para continuar su tramitación, según corresponda.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6" name="CuadroTexto 15">
            <a:extLst>
              <a:ext uri="{FF2B5EF4-FFF2-40B4-BE49-F238E27FC236}">
                <a16:creationId xmlns:a16="http://schemas.microsoft.com/office/drawing/2014/main" id="{605073E2-5324-E873-B385-CC118B4D6EE6}"/>
              </a:ext>
            </a:extLst>
          </p:cNvPr>
          <p:cNvSpPr txBox="1"/>
          <p:nvPr/>
        </p:nvSpPr>
        <p:spPr>
          <a:xfrm>
            <a:off x="6692154" y="3368164"/>
            <a:ext cx="5499846" cy="923330"/>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Remitir, devolver y/o llevar oficios y/o los expedientes, para continuar su tramitación, según corresponda.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7" name="CuadroTexto 16">
            <a:extLst>
              <a:ext uri="{FF2B5EF4-FFF2-40B4-BE49-F238E27FC236}">
                <a16:creationId xmlns:a16="http://schemas.microsoft.com/office/drawing/2014/main" id="{060F284F-EE35-0DA5-FAE4-8F7F8682343F}"/>
              </a:ext>
            </a:extLst>
          </p:cNvPr>
          <p:cNvSpPr txBox="1"/>
          <p:nvPr/>
        </p:nvSpPr>
        <p:spPr>
          <a:xfrm>
            <a:off x="6692154" y="4291494"/>
            <a:ext cx="549984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Registrar las audiencias de conciliaciones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8" name="CuadroTexto 17">
            <a:extLst>
              <a:ext uri="{FF2B5EF4-FFF2-40B4-BE49-F238E27FC236}">
                <a16:creationId xmlns:a16="http://schemas.microsoft.com/office/drawing/2014/main" id="{0F828B9C-08FB-6936-9F88-343D0B103693}"/>
              </a:ext>
            </a:extLst>
          </p:cNvPr>
          <p:cNvSpPr txBox="1"/>
          <p:nvPr/>
        </p:nvSpPr>
        <p:spPr>
          <a:xfrm>
            <a:off x="6692154" y="4660826"/>
            <a:ext cx="549984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Atender</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e </a:t>
            </a:r>
            <a:r>
              <a:rPr kumimoji="0" lang="en-U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informar</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a </a:t>
            </a:r>
            <a:r>
              <a:rPr kumimoji="0" lang="en-US" sz="1800" b="0" i="0" u="none" strike="noStrike" kern="1200" cap="none" spc="0" normalizeH="0" baseline="0" noProof="0" dirty="0" err="1">
                <a:ln>
                  <a:noFill/>
                </a:ln>
                <a:solidFill>
                  <a:prstClr val="black"/>
                </a:solidFill>
                <a:effectLst/>
                <a:uLnTx/>
                <a:uFillTx/>
                <a:latin typeface="Century Gothic" panose="020B0502020202020204"/>
                <a:ea typeface="+mn-ea"/>
                <a:cs typeface="+mn-cs"/>
              </a:rPr>
              <a:t>litigantes</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y abogados</a:t>
            </a:r>
          </a:p>
        </p:txBody>
      </p:sp>
      <p:sp>
        <p:nvSpPr>
          <p:cNvPr id="19" name="CuadroTexto 18">
            <a:extLst>
              <a:ext uri="{FF2B5EF4-FFF2-40B4-BE49-F238E27FC236}">
                <a16:creationId xmlns:a16="http://schemas.microsoft.com/office/drawing/2014/main" id="{3F6D519B-BD5C-3FDC-2DF3-D3EADCC479BE}"/>
              </a:ext>
            </a:extLst>
          </p:cNvPr>
          <p:cNvSpPr txBox="1"/>
          <p:nvPr/>
        </p:nvSpPr>
        <p:spPr>
          <a:xfrm>
            <a:off x="6692154" y="5085637"/>
            <a:ext cx="5499846"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la toma de declaraciones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0" name="CuadroTexto 19">
            <a:extLst>
              <a:ext uri="{FF2B5EF4-FFF2-40B4-BE49-F238E27FC236}">
                <a16:creationId xmlns:a16="http://schemas.microsoft.com/office/drawing/2014/main" id="{43063F67-6A05-5933-9A6E-43D0009A742C}"/>
              </a:ext>
            </a:extLst>
          </p:cNvPr>
          <p:cNvSpPr txBox="1"/>
          <p:nvPr/>
        </p:nvSpPr>
        <p:spPr>
          <a:xfrm>
            <a:off x="6692154" y="5454969"/>
            <a:ext cx="5499846" cy="120032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Cumplir las demás funciones afines inherentes a su cargo, que imponen las normas y/o que le asigne su jefe/a inmediato/a, en el ámbito de su competencia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689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03AF3AF-DD25-0A9E-BAAB-CBE9C66570A7}"/>
              </a:ext>
            </a:extLst>
          </p:cNvPr>
          <p:cNvSpPr txBox="1"/>
          <p:nvPr/>
        </p:nvSpPr>
        <p:spPr>
          <a:xfrm>
            <a:off x="3783105" y="181247"/>
            <a:ext cx="4625789"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SEGÚN EL CLASIFICADOR DE CARGOS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AUXILIAR JUDICIAL</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3" name="CuadroTexto 12">
            <a:extLst>
              <a:ext uri="{FF2B5EF4-FFF2-40B4-BE49-F238E27FC236}">
                <a16:creationId xmlns:a16="http://schemas.microsoft.com/office/drawing/2014/main" id="{396ACBA7-230E-C1E2-FBFB-7BD6F445AB17}"/>
              </a:ext>
            </a:extLst>
          </p:cNvPr>
          <p:cNvSpPr txBox="1"/>
          <p:nvPr/>
        </p:nvSpPr>
        <p:spPr>
          <a:xfrm>
            <a:off x="737345" y="1527077"/>
            <a:ext cx="10717307"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Recibir y distribuir la documentación y/o expedientes remitidos al órgano jurisdiccional</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 name="CuadroTexto 1">
            <a:extLst>
              <a:ext uri="{FF2B5EF4-FFF2-40B4-BE49-F238E27FC236}">
                <a16:creationId xmlns:a16="http://schemas.microsoft.com/office/drawing/2014/main" id="{F6F5A8F4-17DC-9EE2-0D59-3057A59C4183}"/>
              </a:ext>
            </a:extLst>
          </p:cNvPr>
          <p:cNvSpPr txBox="1"/>
          <p:nvPr/>
        </p:nvSpPr>
        <p:spPr>
          <a:xfrm>
            <a:off x="737337" y="1957119"/>
            <a:ext cx="10717307" cy="923330"/>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Apoyar en la generación de la notificación electrónica y/o de ser el caso en la elaboración de la cédula de notificación física, entregándolas a la Central de Notificaciones para su diligenciamiento; y compaginarlas, una vez devueltas, de ser el caso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3" name="CuadroTexto 2">
            <a:extLst>
              <a:ext uri="{FF2B5EF4-FFF2-40B4-BE49-F238E27FC236}">
                <a16:creationId xmlns:a16="http://schemas.microsoft.com/office/drawing/2014/main" id="{40B1E3E3-95B0-7887-51F3-D109B58003FD}"/>
              </a:ext>
            </a:extLst>
          </p:cNvPr>
          <p:cNvSpPr txBox="1"/>
          <p:nvPr/>
        </p:nvSpPr>
        <p:spPr>
          <a:xfrm>
            <a:off x="737337" y="2951616"/>
            <a:ext cx="10717307"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Remitir el despacho del órgano jurisdiccional a la Mesa de Partes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5" name="CuadroTexto 14">
            <a:extLst>
              <a:ext uri="{FF2B5EF4-FFF2-40B4-BE49-F238E27FC236}">
                <a16:creationId xmlns:a16="http://schemas.microsoft.com/office/drawing/2014/main" id="{D7CF0C25-DA96-1309-0908-546BE2D9B8C4}"/>
              </a:ext>
            </a:extLst>
          </p:cNvPr>
          <p:cNvSpPr txBox="1"/>
          <p:nvPr/>
        </p:nvSpPr>
        <p:spPr>
          <a:xfrm>
            <a:off x="737337" y="3352571"/>
            <a:ext cx="10717307"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Fotocopiar la documentación requerida, coser y foliar los expedientes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2" name="CuadroTexto 21">
            <a:extLst>
              <a:ext uri="{FF2B5EF4-FFF2-40B4-BE49-F238E27FC236}">
                <a16:creationId xmlns:a16="http://schemas.microsoft.com/office/drawing/2014/main" id="{28663EA7-FCA4-79CC-F8DF-6C0DFCC9E48E}"/>
              </a:ext>
            </a:extLst>
          </p:cNvPr>
          <p:cNvSpPr txBox="1"/>
          <p:nvPr/>
        </p:nvSpPr>
        <p:spPr>
          <a:xfrm>
            <a:off x="737337" y="3768172"/>
            <a:ext cx="10717307"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Diligenciar las notificaciones y/o documentación del órgano jurisdiccional, cuando corresponda.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3" name="CuadroTexto 22">
            <a:extLst>
              <a:ext uri="{FF2B5EF4-FFF2-40B4-BE49-F238E27FC236}">
                <a16:creationId xmlns:a16="http://schemas.microsoft.com/office/drawing/2014/main" id="{C597E6A9-EB57-C816-3EA6-CF2464D19C6C}"/>
              </a:ext>
            </a:extLst>
          </p:cNvPr>
          <p:cNvSpPr txBox="1"/>
          <p:nvPr/>
        </p:nvSpPr>
        <p:spPr>
          <a:xfrm>
            <a:off x="737336" y="4460772"/>
            <a:ext cx="10717307"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Atender al público y brindar información, según instrucciones impartidas por su jefe/a inmediato/a.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4" name="CuadroTexto 23">
            <a:extLst>
              <a:ext uri="{FF2B5EF4-FFF2-40B4-BE49-F238E27FC236}">
                <a16:creationId xmlns:a16="http://schemas.microsoft.com/office/drawing/2014/main" id="{8B1E1269-C44F-110F-E306-D5E1C4451FFE}"/>
              </a:ext>
            </a:extLst>
          </p:cNvPr>
          <p:cNvSpPr txBox="1"/>
          <p:nvPr/>
        </p:nvSpPr>
        <p:spPr>
          <a:xfrm>
            <a:off x="737335" y="5153372"/>
            <a:ext cx="10717307"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Controlar y custodiar los cargos de recepción de documentos de expedientes archivados, según corresponda.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5" name="CuadroTexto 24">
            <a:extLst>
              <a:ext uri="{FF2B5EF4-FFF2-40B4-BE49-F238E27FC236}">
                <a16:creationId xmlns:a16="http://schemas.microsoft.com/office/drawing/2014/main" id="{DF6AAD9E-11A0-93F6-67B9-CFC20E810B19}"/>
              </a:ext>
            </a:extLst>
          </p:cNvPr>
          <p:cNvSpPr txBox="1"/>
          <p:nvPr/>
        </p:nvSpPr>
        <p:spPr>
          <a:xfrm>
            <a:off x="737335" y="5768080"/>
            <a:ext cx="10717307"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prstClr val="black"/>
                </a:solidFill>
                <a:effectLst/>
                <a:uLnTx/>
                <a:uFillTx/>
                <a:latin typeface="Century Gothic" panose="020B0502020202020204"/>
                <a:ea typeface="+mn-ea"/>
                <a:cs typeface="+mn-cs"/>
              </a:rPr>
              <a:t>Cumplir las demás funciones afines inherentes a su cargo, que imponen las normas y/o que le asigne su jefe/a inmediato/a, en el ámbito de su competencia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68751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03AF3AF-DD25-0A9E-BAAB-CBE9C66570A7}"/>
              </a:ext>
            </a:extLst>
          </p:cNvPr>
          <p:cNvSpPr txBox="1"/>
          <p:nvPr/>
        </p:nvSpPr>
        <p:spPr>
          <a:xfrm>
            <a:off x="3783105" y="181247"/>
            <a:ext cx="4625789"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ACTOS VINCULADOS DE ACUERDO AL CÓDIGO PROCESAL CIVIL</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5" name="CuadroTexto 4">
            <a:extLst>
              <a:ext uri="{FF2B5EF4-FFF2-40B4-BE49-F238E27FC236}">
                <a16:creationId xmlns:a16="http://schemas.microsoft.com/office/drawing/2014/main" id="{2FD27B1B-678D-2F45-6AA7-EECEDF252E0A}"/>
              </a:ext>
            </a:extLst>
          </p:cNvPr>
          <p:cNvSpPr txBox="1"/>
          <p:nvPr/>
        </p:nvSpPr>
        <p:spPr>
          <a:xfrm>
            <a:off x="1344706" y="1703294"/>
            <a:ext cx="933225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DECRETOS SE EXPIDEN EN DOS DÍAS Y AUTOS EN CINCO DÍAS HÁBILES (ART. 124)</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CuadroTexto 5">
            <a:extLst>
              <a:ext uri="{FF2B5EF4-FFF2-40B4-BE49-F238E27FC236}">
                <a16:creationId xmlns:a16="http://schemas.microsoft.com/office/drawing/2014/main" id="{32343B9C-3618-6D9F-E6C0-92C326E7F121}"/>
              </a:ext>
            </a:extLst>
          </p:cNvPr>
          <p:cNvSpPr txBox="1"/>
          <p:nvPr/>
        </p:nvSpPr>
        <p:spPr>
          <a:xfrm>
            <a:off x="1344705" y="2312894"/>
            <a:ext cx="9332259"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VERIFICAR LA CONFORMIDAD Y LEGIBILIDAD DE LAS COPIAS, SE OTORGA PLAZO DE 24 HORAS PARA SUSTITUIR, BAJO APERCIBIMIENTO DE TENERSE POR NO PRESENTADO (ART. 133)</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7" name="CuadroTexto 6">
            <a:extLst>
              <a:ext uri="{FF2B5EF4-FFF2-40B4-BE49-F238E27FC236}">
                <a16:creationId xmlns:a16="http://schemas.microsoft.com/office/drawing/2014/main" id="{5FE87C99-540C-DD20-C903-5C683D4FFD81}"/>
              </a:ext>
            </a:extLst>
          </p:cNvPr>
          <p:cNvSpPr txBox="1"/>
          <p:nvPr/>
        </p:nvSpPr>
        <p:spPr>
          <a:xfrm>
            <a:off x="1344704" y="3343835"/>
            <a:ext cx="933225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FORMACIÓN, CONSERVACIÓN Y SEGURIDAD DE LOS EXPEDIENTES; ASÍ COMO, SU NUMERACIÓN CORRELATIVA Y SIN INTERPOLACIÓN DE FOLIOS. (ART. 136)</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8" name="CuadroTexto 7">
            <a:extLst>
              <a:ext uri="{FF2B5EF4-FFF2-40B4-BE49-F238E27FC236}">
                <a16:creationId xmlns:a16="http://schemas.microsoft.com/office/drawing/2014/main" id="{CAAAF175-174F-0A7D-6514-4E51804768E4}"/>
              </a:ext>
            </a:extLst>
          </p:cNvPr>
          <p:cNvSpPr txBox="1"/>
          <p:nvPr/>
        </p:nvSpPr>
        <p:spPr>
          <a:xfrm>
            <a:off x="1344704" y="4097777"/>
            <a:ext cx="933225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NOTIFICACIÓN SE GENERA DENTRO DEL PLAZO DE 24 HORAS DE EXPEDIDA LA RESOLUCIÓN. (ART. 159)</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9" name="CuadroTexto 8">
            <a:extLst>
              <a:ext uri="{FF2B5EF4-FFF2-40B4-BE49-F238E27FC236}">
                <a16:creationId xmlns:a16="http://schemas.microsoft.com/office/drawing/2014/main" id="{DCB193C9-A83A-425D-D6EF-0DB941349165}"/>
              </a:ext>
            </a:extLst>
          </p:cNvPr>
          <p:cNvSpPr txBox="1"/>
          <p:nvPr/>
        </p:nvSpPr>
        <p:spPr>
          <a:xfrm>
            <a:off x="1344703" y="4831540"/>
            <a:ext cx="933225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CONCESORIO DE APELACIÓN CONTRA SENTENCIAS – EXPEDIENTE SE ELEVA MÁXIMO EN 20 DÍAS (ART. 373)</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0" name="CuadroTexto 9">
            <a:extLst>
              <a:ext uri="{FF2B5EF4-FFF2-40B4-BE49-F238E27FC236}">
                <a16:creationId xmlns:a16="http://schemas.microsoft.com/office/drawing/2014/main" id="{49B80ACB-555E-797B-5E87-5619041EA59B}"/>
              </a:ext>
            </a:extLst>
          </p:cNvPr>
          <p:cNvSpPr txBox="1"/>
          <p:nvPr/>
        </p:nvSpPr>
        <p:spPr>
          <a:xfrm>
            <a:off x="1344702" y="5529914"/>
            <a:ext cx="933225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CONCESORIO DE APELACIÓN CONTRA AUTOS CON EFECTO SUSPENSIVO – EXPEDIENTE SE ELEVA MÁXIMO EN 5 DÍAS (ART. 376)</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1" name="CuadroTexto 10">
            <a:extLst>
              <a:ext uri="{FF2B5EF4-FFF2-40B4-BE49-F238E27FC236}">
                <a16:creationId xmlns:a16="http://schemas.microsoft.com/office/drawing/2014/main" id="{CC7A7538-E830-4239-5379-B7BEE35CD75E}"/>
              </a:ext>
            </a:extLst>
          </p:cNvPr>
          <p:cNvSpPr txBox="1"/>
          <p:nvPr/>
        </p:nvSpPr>
        <p:spPr>
          <a:xfrm>
            <a:off x="1344701" y="6166408"/>
            <a:ext cx="933225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CONCESORIO DE APELACIÓN CONTRA AUTOS SIN EFECTO SUSPENSIVO Y SIN CALIDAD DE DIFERIDA – EXPEDIENTE SE ELEVA MÁXIMO EN 5 DÍAS (ART. 377)</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31310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03AF3AF-DD25-0A9E-BAAB-CBE9C66570A7}"/>
              </a:ext>
            </a:extLst>
          </p:cNvPr>
          <p:cNvSpPr txBox="1"/>
          <p:nvPr/>
        </p:nvSpPr>
        <p:spPr>
          <a:xfrm>
            <a:off x="3783105" y="181247"/>
            <a:ext cx="4625789"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ACTOS VINCULADOS DE ACUERDO AL CÓDIGO PROCESAL CIVIL</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 name="CuadroTexto 1">
            <a:extLst>
              <a:ext uri="{FF2B5EF4-FFF2-40B4-BE49-F238E27FC236}">
                <a16:creationId xmlns:a16="http://schemas.microsoft.com/office/drawing/2014/main" id="{D6ED196D-0F40-1DC3-FD24-7E80DDC99AE1}"/>
              </a:ext>
            </a:extLst>
          </p:cNvPr>
          <p:cNvSpPr txBox="1"/>
          <p:nvPr/>
        </p:nvSpPr>
        <p:spPr>
          <a:xfrm>
            <a:off x="3594847" y="1855694"/>
            <a:ext cx="5091953"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EFECTOS DE LAS APELACIONES Y CALIDADES</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3" name="CuadroTexto 2">
            <a:extLst>
              <a:ext uri="{FF2B5EF4-FFF2-40B4-BE49-F238E27FC236}">
                <a16:creationId xmlns:a16="http://schemas.microsoft.com/office/drawing/2014/main" id="{6DE98D3E-269B-7B68-565A-6D7536D112CF}"/>
              </a:ext>
            </a:extLst>
          </p:cNvPr>
          <p:cNvSpPr txBox="1"/>
          <p:nvPr/>
        </p:nvSpPr>
        <p:spPr>
          <a:xfrm>
            <a:off x="1156447" y="3272118"/>
            <a:ext cx="316454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CON EFECTO SUSPENSIVO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2" name="CuadroTexto 11">
            <a:extLst>
              <a:ext uri="{FF2B5EF4-FFF2-40B4-BE49-F238E27FC236}">
                <a16:creationId xmlns:a16="http://schemas.microsoft.com/office/drawing/2014/main" id="{4D1B2DCE-1DEE-C073-6E1E-913DC1572F54}"/>
              </a:ext>
            </a:extLst>
          </p:cNvPr>
          <p:cNvSpPr txBox="1"/>
          <p:nvPr/>
        </p:nvSpPr>
        <p:spPr>
          <a:xfrm>
            <a:off x="1174376" y="5172636"/>
            <a:ext cx="291352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SIN EFECTO SUSPENSIVO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3" name="Flecha: a la derecha 12">
            <a:extLst>
              <a:ext uri="{FF2B5EF4-FFF2-40B4-BE49-F238E27FC236}">
                <a16:creationId xmlns:a16="http://schemas.microsoft.com/office/drawing/2014/main" id="{7F238628-FCA0-5211-9002-0FEC4837FAE2}"/>
              </a:ext>
            </a:extLst>
          </p:cNvPr>
          <p:cNvSpPr/>
          <p:nvPr/>
        </p:nvSpPr>
        <p:spPr>
          <a:xfrm>
            <a:off x="4607859" y="3272118"/>
            <a:ext cx="1021976" cy="4661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CuadroTexto 13">
            <a:extLst>
              <a:ext uri="{FF2B5EF4-FFF2-40B4-BE49-F238E27FC236}">
                <a16:creationId xmlns:a16="http://schemas.microsoft.com/office/drawing/2014/main" id="{C769C930-6977-15B1-3067-F6B594A94488}"/>
              </a:ext>
            </a:extLst>
          </p:cNvPr>
          <p:cNvSpPr txBox="1"/>
          <p:nvPr/>
        </p:nvSpPr>
        <p:spPr>
          <a:xfrm>
            <a:off x="6095999" y="3182034"/>
            <a:ext cx="4473388" cy="64633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SE ELEVA EL EXPEDIENTE AL SUPERIOR JERÁRQUICO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5" name="CuadroTexto 14">
            <a:extLst>
              <a:ext uri="{FF2B5EF4-FFF2-40B4-BE49-F238E27FC236}">
                <a16:creationId xmlns:a16="http://schemas.microsoft.com/office/drawing/2014/main" id="{B1240CF9-23A8-638C-609E-CC089F872B63}"/>
              </a:ext>
            </a:extLst>
          </p:cNvPr>
          <p:cNvSpPr txBox="1"/>
          <p:nvPr/>
        </p:nvSpPr>
        <p:spPr>
          <a:xfrm>
            <a:off x="4408393" y="4583900"/>
            <a:ext cx="3337115"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CON CALIDAD DE DIFERIDA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6" name="CuadroTexto 15">
            <a:extLst>
              <a:ext uri="{FF2B5EF4-FFF2-40B4-BE49-F238E27FC236}">
                <a16:creationId xmlns:a16="http://schemas.microsoft.com/office/drawing/2014/main" id="{9D826836-F9F9-C2F5-F370-2CC7879C66FA}"/>
              </a:ext>
            </a:extLst>
          </p:cNvPr>
          <p:cNvSpPr txBox="1"/>
          <p:nvPr/>
        </p:nvSpPr>
        <p:spPr>
          <a:xfrm>
            <a:off x="4415116" y="5740130"/>
            <a:ext cx="3451413" cy="369332"/>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SIN CALIDAD DE DIFERIDA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7" name="Abrir llave 16">
            <a:extLst>
              <a:ext uri="{FF2B5EF4-FFF2-40B4-BE49-F238E27FC236}">
                <a16:creationId xmlns:a16="http://schemas.microsoft.com/office/drawing/2014/main" id="{54B808C3-8319-AD38-326F-1252B121FFC1}"/>
              </a:ext>
            </a:extLst>
          </p:cNvPr>
          <p:cNvSpPr/>
          <p:nvPr/>
        </p:nvSpPr>
        <p:spPr>
          <a:xfrm>
            <a:off x="4087905" y="4785373"/>
            <a:ext cx="358589" cy="118559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8" name="Flecha: a la derecha 17">
            <a:extLst>
              <a:ext uri="{FF2B5EF4-FFF2-40B4-BE49-F238E27FC236}">
                <a16:creationId xmlns:a16="http://schemas.microsoft.com/office/drawing/2014/main" id="{440500FD-3C8A-CCE9-972D-62BBE5C22A9C}"/>
              </a:ext>
            </a:extLst>
          </p:cNvPr>
          <p:cNvSpPr/>
          <p:nvPr/>
        </p:nvSpPr>
        <p:spPr>
          <a:xfrm>
            <a:off x="7664823" y="4689228"/>
            <a:ext cx="555812" cy="1900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9" name="Flecha: a la derecha 18">
            <a:extLst>
              <a:ext uri="{FF2B5EF4-FFF2-40B4-BE49-F238E27FC236}">
                <a16:creationId xmlns:a16="http://schemas.microsoft.com/office/drawing/2014/main" id="{9F8F4267-1DB2-2C5E-3D93-DBB18DDE1963}"/>
              </a:ext>
            </a:extLst>
          </p:cNvPr>
          <p:cNvSpPr/>
          <p:nvPr/>
        </p:nvSpPr>
        <p:spPr>
          <a:xfrm>
            <a:off x="7664823" y="5806940"/>
            <a:ext cx="555812" cy="1900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0" name="CuadroTexto 19">
            <a:extLst>
              <a:ext uri="{FF2B5EF4-FFF2-40B4-BE49-F238E27FC236}">
                <a16:creationId xmlns:a16="http://schemas.microsoft.com/office/drawing/2014/main" id="{1779317C-9260-F0C2-0D5A-D5CA85BF29C5}"/>
              </a:ext>
            </a:extLst>
          </p:cNvPr>
          <p:cNvSpPr txBox="1"/>
          <p:nvPr/>
        </p:nvSpPr>
        <p:spPr>
          <a:xfrm>
            <a:off x="8332693" y="4089063"/>
            <a:ext cx="3859307"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EXPEDIENTE SE ELEVA CONJUNTAMENTE CON LA RESOLUCIÓN FINAL Y OTRA QUE SE INDIQUE</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1" name="CuadroTexto 20">
            <a:extLst>
              <a:ext uri="{FF2B5EF4-FFF2-40B4-BE49-F238E27FC236}">
                <a16:creationId xmlns:a16="http://schemas.microsoft.com/office/drawing/2014/main" id="{8E529CF0-3CFF-5A0D-8BED-0C03BF2720C7}"/>
              </a:ext>
            </a:extLst>
          </p:cNvPr>
          <p:cNvSpPr txBox="1"/>
          <p:nvPr/>
        </p:nvSpPr>
        <p:spPr>
          <a:xfrm>
            <a:off x="8408894" y="5601630"/>
            <a:ext cx="385930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EXPEDIENTE SE ELEVA DE MANERA INMEDIATA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66356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03AF3AF-DD25-0A9E-BAAB-CBE9C66570A7}"/>
              </a:ext>
            </a:extLst>
          </p:cNvPr>
          <p:cNvSpPr txBox="1"/>
          <p:nvPr/>
        </p:nvSpPr>
        <p:spPr>
          <a:xfrm>
            <a:off x="3783105" y="181247"/>
            <a:ext cx="4625789"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2400" b="1" i="0" u="none" strike="noStrike" kern="1200" cap="none" spc="0" normalizeH="0" baseline="0" noProof="0" dirty="0">
                <a:ln>
                  <a:noFill/>
                </a:ln>
                <a:solidFill>
                  <a:prstClr val="black"/>
                </a:solidFill>
                <a:effectLst/>
                <a:uLnTx/>
                <a:uFillTx/>
                <a:latin typeface="Century Gothic" panose="020B0502020202020204"/>
                <a:ea typeface="+mn-ea"/>
                <a:cs typeface="+mn-cs"/>
              </a:rPr>
              <a:t>INNOVACIONES CON EL EXPEDIENTE JUDICIAL ELECTRÓNICO</a:t>
            </a:r>
            <a:endParaRPr kumimoji="0" lang="en-US" sz="2400" b="1"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2" name="CuadroTexto 1">
            <a:extLst>
              <a:ext uri="{FF2B5EF4-FFF2-40B4-BE49-F238E27FC236}">
                <a16:creationId xmlns:a16="http://schemas.microsoft.com/office/drawing/2014/main" id="{D6ED196D-0F40-1DC3-FD24-7E80DDC99AE1}"/>
              </a:ext>
            </a:extLst>
          </p:cNvPr>
          <p:cNvSpPr txBox="1"/>
          <p:nvPr/>
        </p:nvSpPr>
        <p:spPr>
          <a:xfrm>
            <a:off x="4320988" y="1816865"/>
            <a:ext cx="36576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SERVICIO DE JUSTICIA EN LÍNEA </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5" name="CuadroTexto 4">
            <a:extLst>
              <a:ext uri="{FF2B5EF4-FFF2-40B4-BE49-F238E27FC236}">
                <a16:creationId xmlns:a16="http://schemas.microsoft.com/office/drawing/2014/main" id="{DEFC10EB-5FB3-9FF0-D33D-688F56F7CEC7}"/>
              </a:ext>
            </a:extLst>
          </p:cNvPr>
          <p:cNvSpPr txBox="1"/>
          <p:nvPr/>
        </p:nvSpPr>
        <p:spPr>
          <a:xfrm>
            <a:off x="1362635" y="1448386"/>
            <a:ext cx="242047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TRANSPARENCIA</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CuadroTexto 5">
            <a:extLst>
              <a:ext uri="{FF2B5EF4-FFF2-40B4-BE49-F238E27FC236}">
                <a16:creationId xmlns:a16="http://schemas.microsoft.com/office/drawing/2014/main" id="{273CBB3C-CEAA-B09E-4404-42DFD4A7B0D4}"/>
              </a:ext>
            </a:extLst>
          </p:cNvPr>
          <p:cNvSpPr txBox="1"/>
          <p:nvPr/>
        </p:nvSpPr>
        <p:spPr>
          <a:xfrm>
            <a:off x="1362635" y="2213979"/>
            <a:ext cx="242047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CELERIDAD</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7" name="CuadroTexto 6">
            <a:extLst>
              <a:ext uri="{FF2B5EF4-FFF2-40B4-BE49-F238E27FC236}">
                <a16:creationId xmlns:a16="http://schemas.microsoft.com/office/drawing/2014/main" id="{EC4930CF-32DD-025D-BE54-D12D6C54B327}"/>
              </a:ext>
            </a:extLst>
          </p:cNvPr>
          <p:cNvSpPr txBox="1"/>
          <p:nvPr/>
        </p:nvSpPr>
        <p:spPr>
          <a:xfrm>
            <a:off x="8943638" y="1381576"/>
            <a:ext cx="244467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AHORRO DE TIEMPO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8" name="CuadroTexto 7">
            <a:extLst>
              <a:ext uri="{FF2B5EF4-FFF2-40B4-BE49-F238E27FC236}">
                <a16:creationId xmlns:a16="http://schemas.microsoft.com/office/drawing/2014/main" id="{4919788C-3047-AFE7-E306-D9AAFE85D237}"/>
              </a:ext>
            </a:extLst>
          </p:cNvPr>
          <p:cNvSpPr txBox="1"/>
          <p:nvPr/>
        </p:nvSpPr>
        <p:spPr>
          <a:xfrm>
            <a:off x="8943637" y="2130118"/>
            <a:ext cx="257601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AHORRO DE DINERO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cxnSp>
        <p:nvCxnSpPr>
          <p:cNvPr id="10" name="Conector recto de flecha 9">
            <a:extLst>
              <a:ext uri="{FF2B5EF4-FFF2-40B4-BE49-F238E27FC236}">
                <a16:creationId xmlns:a16="http://schemas.microsoft.com/office/drawing/2014/main" id="{F06F5F26-992F-2A3D-160D-E2D8719F0C5E}"/>
              </a:ext>
            </a:extLst>
          </p:cNvPr>
          <p:cNvCxnSpPr>
            <a:stCxn id="2" idx="1"/>
          </p:cNvCxnSpPr>
          <p:nvPr/>
        </p:nvCxnSpPr>
        <p:spPr>
          <a:xfrm flipH="1" flipV="1">
            <a:off x="3406588" y="1631576"/>
            <a:ext cx="914400" cy="369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a:extLst>
              <a:ext uri="{FF2B5EF4-FFF2-40B4-BE49-F238E27FC236}">
                <a16:creationId xmlns:a16="http://schemas.microsoft.com/office/drawing/2014/main" id="{ABC62825-1532-6E39-DC83-CB6DFA37AC7A}"/>
              </a:ext>
            </a:extLst>
          </p:cNvPr>
          <p:cNvCxnSpPr>
            <a:stCxn id="2" idx="1"/>
          </p:cNvCxnSpPr>
          <p:nvPr/>
        </p:nvCxnSpPr>
        <p:spPr>
          <a:xfrm flipH="1">
            <a:off x="3406588" y="2001531"/>
            <a:ext cx="914400" cy="356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ector recto de flecha 23">
            <a:extLst>
              <a:ext uri="{FF2B5EF4-FFF2-40B4-BE49-F238E27FC236}">
                <a16:creationId xmlns:a16="http://schemas.microsoft.com/office/drawing/2014/main" id="{EB1B2C00-1592-EED7-D4CC-5F33FFC30757}"/>
              </a:ext>
            </a:extLst>
          </p:cNvPr>
          <p:cNvCxnSpPr>
            <a:stCxn id="2" idx="3"/>
            <a:endCxn id="7" idx="1"/>
          </p:cNvCxnSpPr>
          <p:nvPr/>
        </p:nvCxnSpPr>
        <p:spPr>
          <a:xfrm flipV="1">
            <a:off x="7978588" y="1566242"/>
            <a:ext cx="965050" cy="4352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ector recto de flecha 25">
            <a:extLst>
              <a:ext uri="{FF2B5EF4-FFF2-40B4-BE49-F238E27FC236}">
                <a16:creationId xmlns:a16="http://schemas.microsoft.com/office/drawing/2014/main" id="{77516515-E406-8D7E-D003-8A719FAC2588}"/>
              </a:ext>
            </a:extLst>
          </p:cNvPr>
          <p:cNvCxnSpPr>
            <a:stCxn id="2" idx="3"/>
            <a:endCxn id="8" idx="1"/>
          </p:cNvCxnSpPr>
          <p:nvPr/>
        </p:nvCxnSpPr>
        <p:spPr>
          <a:xfrm>
            <a:off x="7978588" y="2001531"/>
            <a:ext cx="965049" cy="3132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CuadroTexto 26">
            <a:extLst>
              <a:ext uri="{FF2B5EF4-FFF2-40B4-BE49-F238E27FC236}">
                <a16:creationId xmlns:a16="http://schemas.microsoft.com/office/drawing/2014/main" id="{5E7038B1-0994-E5ED-F863-9766FC0D9CF1}"/>
              </a:ext>
            </a:extLst>
          </p:cNvPr>
          <p:cNvSpPr txBox="1"/>
          <p:nvPr/>
        </p:nvSpPr>
        <p:spPr>
          <a:xfrm>
            <a:off x="2263587" y="2895711"/>
            <a:ext cx="7772401"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PE" sz="1800" b="0" i="0" u="none" strike="noStrike" kern="1200" cap="none" spc="0" normalizeH="0" baseline="0" noProof="0" dirty="0">
                <a:ln>
                  <a:noFill/>
                </a:ln>
                <a:solidFill>
                  <a:prstClr val="black"/>
                </a:solidFill>
                <a:effectLst/>
                <a:uLnTx/>
                <a:uFillTx/>
                <a:latin typeface="Century Gothic" panose="020B0502020202020204"/>
                <a:ea typeface="+mn-ea"/>
                <a:cs typeface="+mn-cs"/>
              </a:rPr>
              <a:t>TENDENCIA ES CERO PAPEL Y BUSCA MODIFICAR EL MÉTODO TRADICIONAL DE TRABAJO</a:t>
            </a: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30" name="CuadroTexto 29">
            <a:extLst>
              <a:ext uri="{FF2B5EF4-FFF2-40B4-BE49-F238E27FC236}">
                <a16:creationId xmlns:a16="http://schemas.microsoft.com/office/drawing/2014/main" id="{BBB1AF36-7280-7C92-3F5F-6A9D96D9245E}"/>
              </a:ext>
            </a:extLst>
          </p:cNvPr>
          <p:cNvSpPr txBox="1"/>
          <p:nvPr/>
        </p:nvSpPr>
        <p:spPr>
          <a:xfrm>
            <a:off x="1419260" y="3938303"/>
            <a:ext cx="9969053" cy="2554545"/>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000" b="0" i="0" u="none" strike="noStrike" kern="1200" cap="none" spc="0" normalizeH="0" baseline="0" noProof="0" dirty="0">
                <a:ln>
                  <a:noFill/>
                </a:ln>
                <a:solidFill>
                  <a:prstClr val="black"/>
                </a:solidFill>
                <a:effectLst/>
                <a:uLnTx/>
                <a:uFillTx/>
                <a:latin typeface="Century Gothic" panose="020B0502020202020204"/>
                <a:ea typeface="+mn-ea"/>
                <a:cs typeface="+mn-cs"/>
              </a:rPr>
              <a:t>Los principales componentes del EJE son los siguientes: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000" b="0" i="0" u="none" strike="noStrike" kern="1200" cap="none" spc="0" normalizeH="0" baseline="0" noProof="0" dirty="0">
                <a:ln>
                  <a:noFill/>
                </a:ln>
                <a:solidFill>
                  <a:prstClr val="black"/>
                </a:solidFill>
                <a:effectLst/>
                <a:uLnTx/>
                <a:uFillTx/>
                <a:latin typeface="Century Gothic" panose="020B0502020202020204"/>
                <a:ea typeface="+mn-ea"/>
                <a:cs typeface="+mn-cs"/>
              </a:rPr>
              <a:t>- Mesa de Partes Electrónica (MPE), la cual hace posible el acceso al sistema de justicia en medios digitales y remotos.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000" b="0" i="0" u="none" strike="noStrike" kern="1200" cap="none" spc="0" normalizeH="0" baseline="0" noProof="0" dirty="0">
                <a:ln>
                  <a:noFill/>
                </a:ln>
                <a:solidFill>
                  <a:prstClr val="black"/>
                </a:solidFill>
                <a:effectLst/>
                <a:uLnTx/>
                <a:uFillTx/>
                <a:latin typeface="Century Gothic" panose="020B0502020202020204"/>
                <a:ea typeface="+mn-ea"/>
                <a:cs typeface="+mn-cs"/>
              </a:rPr>
              <a:t>- Visor de expediente, que permite el análisis integral de los actuados.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000" b="0" i="0" u="none" strike="noStrike" kern="1200" cap="none" spc="0" normalizeH="0" baseline="0" noProof="0" dirty="0">
                <a:ln>
                  <a:noFill/>
                </a:ln>
                <a:solidFill>
                  <a:prstClr val="black"/>
                </a:solidFill>
                <a:effectLst/>
                <a:uLnTx/>
                <a:uFillTx/>
                <a:latin typeface="Century Gothic" panose="020B0502020202020204"/>
                <a:ea typeface="+mn-ea"/>
                <a:cs typeface="+mn-cs"/>
              </a:rPr>
              <a:t>- Firma electrónica, la cual brinda la seguridad a los documentos.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2000" b="0" i="0" u="none" strike="noStrike" kern="1200" cap="none" spc="0" normalizeH="0" baseline="0" noProof="0" dirty="0">
                <a:ln>
                  <a:noFill/>
                </a:ln>
                <a:solidFill>
                  <a:prstClr val="black"/>
                </a:solidFill>
                <a:effectLst/>
                <a:uLnTx/>
                <a:uFillTx/>
                <a:latin typeface="Century Gothic" panose="020B0502020202020204"/>
                <a:ea typeface="+mn-ea"/>
                <a:cs typeface="+mn-cs"/>
              </a:rPr>
              <a:t>- Sistema de Notificación Electrónica, que permite la adecuada y oportuna comunicación de las decisiones judiciales</a:t>
            </a:r>
          </a:p>
        </p:txBody>
      </p:sp>
    </p:spTree>
    <p:extLst>
      <p:ext uri="{BB962C8B-B14F-4D97-AF65-F5344CB8AC3E}">
        <p14:creationId xmlns:p14="http://schemas.microsoft.com/office/powerpoint/2010/main" val="167691361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1125</Words>
  <Application>Microsoft Office PowerPoint</Application>
  <PresentationFormat>Panorámica</PresentationFormat>
  <Paragraphs>94</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11</vt:i4>
      </vt:variant>
    </vt:vector>
  </HeadingPairs>
  <TitlesOfParts>
    <vt:vector size="18" baseType="lpstr">
      <vt:lpstr>Arial</vt:lpstr>
      <vt:lpstr>Calibri</vt:lpstr>
      <vt:lpstr>Calibri Light</vt:lpstr>
      <vt:lpstr>Century Gothic</vt:lpstr>
      <vt:lpstr>Wingdings 3</vt:lpstr>
      <vt:lpstr>Tema de Office</vt: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 Diez Canseco Solano</dc:creator>
  <cp:lastModifiedBy>Carlos Diez Canseco Solano</cp:lastModifiedBy>
  <cp:revision>1</cp:revision>
  <dcterms:created xsi:type="dcterms:W3CDTF">2024-10-26T17:20:03Z</dcterms:created>
  <dcterms:modified xsi:type="dcterms:W3CDTF">2024-10-26T17:20:24Z</dcterms:modified>
</cp:coreProperties>
</file>