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7.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318" r:id="rId8"/>
    <p:sldId id="319" r:id="rId9"/>
    <p:sldId id="321" r:id="rId10"/>
    <p:sldId id="320" r:id="rId11"/>
    <p:sldId id="322" r:id="rId12"/>
    <p:sldId id="323" r:id="rId13"/>
    <p:sldId id="324" r:id="rId14"/>
    <p:sldId id="262" r:id="rId15"/>
    <p:sldId id="263" r:id="rId16"/>
    <p:sldId id="325" r:id="rId17"/>
    <p:sldId id="326" r:id="rId18"/>
    <p:sldId id="327" r:id="rId19"/>
    <p:sldId id="328" r:id="rId20"/>
    <p:sldId id="329" r:id="rId21"/>
  </p:sldIdLst>
  <p:sldSz cx="12192000" cy="6858000"/>
  <p:notesSz cx="6648450" cy="9850438"/>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Ruby Paco Legua"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2FD59-8B3B-4BEE-B48C-ACBD533AEB6A}" type="doc">
      <dgm:prSet loTypeId="urn:microsoft.com/office/officeart/2008/layout/LinedList" loCatId="hierarchy" qsTypeId="urn:microsoft.com/office/officeart/2005/8/quickstyle/3d1" qsCatId="3D" csTypeId="urn:microsoft.com/office/officeart/2005/8/colors/accent1_2" csCatId="accent1" phldr="1"/>
      <dgm:spPr/>
      <dgm:t>
        <a:bodyPr/>
        <a:lstStyle/>
        <a:p>
          <a:endParaRPr lang="es-ES"/>
        </a:p>
      </dgm:t>
    </dgm:pt>
    <dgm:pt modelId="{D8AA93DE-8E39-4BA5-B2BA-33A65B96BCBF}">
      <dgm:prSet custT="1"/>
      <dgm:spPr/>
      <dgm:t>
        <a:bodyPr/>
        <a:lstStyle/>
        <a:p>
          <a:pPr algn="l" rtl="0"/>
          <a:r>
            <a:rPr lang="es-MX" sz="3200" b="1" dirty="0">
              <a:solidFill>
                <a:srgbClr val="0070C0"/>
              </a:solidFill>
              <a:latin typeface="Candara" panose="020E0502030303020204" pitchFamily="34" charset="0"/>
            </a:rPr>
            <a:t>QUE SE DEBE ENTENDER POR FUNDADOS Y GRAVES ELEMENTOS DE CONVICCIÓN</a:t>
          </a:r>
          <a:br>
            <a:rPr lang="es-MX" sz="3200" dirty="0">
              <a:solidFill>
                <a:srgbClr val="0070C0"/>
              </a:solidFill>
              <a:latin typeface="Candara" panose="020E0502030303020204" pitchFamily="34" charset="0"/>
            </a:rPr>
          </a:br>
          <a:endParaRPr lang="en-US" sz="3200" b="1" dirty="0">
            <a:solidFill>
              <a:srgbClr val="0070C0"/>
            </a:solidFill>
            <a:latin typeface="Candara" panose="020E0502030303020204" pitchFamily="34" charset="0"/>
          </a:endParaRPr>
        </a:p>
      </dgm:t>
    </dgm:pt>
    <dgm:pt modelId="{474C83D7-E38D-4987-A716-45C4DA729D53}" type="parTrans" cxnId="{9C8036E9-6BA4-4409-B18A-D9EF1DF18557}">
      <dgm:prSet/>
      <dgm:spPr/>
      <dgm:t>
        <a:bodyPr/>
        <a:lstStyle/>
        <a:p>
          <a:endParaRPr lang="es-ES"/>
        </a:p>
      </dgm:t>
    </dgm:pt>
    <dgm:pt modelId="{89F561CA-F94B-4288-9E4E-5C7CE1EAEA12}" type="sibTrans" cxnId="{9C8036E9-6BA4-4409-B18A-D9EF1DF18557}">
      <dgm:prSet/>
      <dgm:spPr/>
      <dgm:t>
        <a:bodyPr/>
        <a:lstStyle/>
        <a:p>
          <a:endParaRPr lang="es-ES"/>
        </a:p>
      </dgm:t>
    </dgm:pt>
    <dgm:pt modelId="{6DD21FB2-B175-4056-BC1E-A5D32B6C3C3C}">
      <dgm:prSet custT="1"/>
      <dgm:spPr/>
      <dgm:t>
        <a:bodyPr/>
        <a:lstStyle/>
        <a:p>
          <a:pPr rtl="0"/>
          <a:r>
            <a:rPr lang="es-PE" sz="2200" kern="1200" dirty="0">
              <a:solidFill>
                <a:schemeClr val="tx1"/>
              </a:solidFill>
              <a:latin typeface="Candara" panose="020E0502030303020204" pitchFamily="34" charset="0"/>
            </a:rPr>
            <a:t>Son todos aquellos indicios que se obtienen en el curso de las diligencias preliminares (mediante una investigación reservada o secreta); asimismo, </a:t>
          </a:r>
          <a:r>
            <a:rPr lang="es-PE" sz="2200" b="1" kern="1200" dirty="0">
              <a:solidFill>
                <a:schemeClr val="tx1"/>
              </a:solidFill>
              <a:latin typeface="Candara" panose="020E0502030303020204" pitchFamily="34" charset="0"/>
            </a:rPr>
            <a:t>cada </a:t>
          </a:r>
          <a:r>
            <a:rPr lang="es-PE" sz="2200" kern="1200" dirty="0">
              <a:solidFill>
                <a:schemeClr val="tx1"/>
              </a:solidFill>
              <a:latin typeface="Candara" panose="020E0502030303020204" pitchFamily="34" charset="0"/>
              <a:ea typeface="+mn-ea"/>
              <a:cs typeface="+mn-cs"/>
            </a:rPr>
            <a:t>indicio</a:t>
          </a:r>
          <a:r>
            <a:rPr lang="es-PE" sz="2200" b="1" kern="1200" dirty="0">
              <a:solidFill>
                <a:schemeClr val="tx1"/>
              </a:solidFill>
              <a:latin typeface="Candara" panose="020E0502030303020204" pitchFamily="34" charset="0"/>
            </a:rPr>
            <a:t> deberá tener la alta probabilidad de ser cierta y acreditar los aspectos de la imputación fiscal.</a:t>
          </a:r>
          <a:endParaRPr lang="en-US" sz="2200" kern="1200" dirty="0">
            <a:solidFill>
              <a:schemeClr val="tx1"/>
            </a:solidFill>
            <a:latin typeface="Candara" panose="020E0502030303020204" pitchFamily="34" charset="0"/>
          </a:endParaRPr>
        </a:p>
      </dgm:t>
    </dgm:pt>
    <dgm:pt modelId="{BEA9D8ED-295A-42A5-939A-FADD91000145}" type="parTrans" cxnId="{3652E560-CA89-4CC5-8D91-D158B6CAB913}">
      <dgm:prSet/>
      <dgm:spPr/>
      <dgm:t>
        <a:bodyPr/>
        <a:lstStyle/>
        <a:p>
          <a:endParaRPr lang="es-ES"/>
        </a:p>
      </dgm:t>
    </dgm:pt>
    <dgm:pt modelId="{CBABB0FA-22CF-4B9A-8FB1-8C5BE1C7F9D2}" type="sibTrans" cxnId="{3652E560-CA89-4CC5-8D91-D158B6CAB913}">
      <dgm:prSet/>
      <dgm:spPr/>
      <dgm:t>
        <a:bodyPr/>
        <a:lstStyle/>
        <a:p>
          <a:endParaRPr lang="es-ES"/>
        </a:p>
      </dgm:t>
    </dgm:pt>
    <dgm:pt modelId="{2476E857-E35F-4C15-8DD2-43C3894F6092}">
      <dgm:prSet/>
      <dgm:spPr/>
      <dgm:t>
        <a:bodyPr/>
        <a:lstStyle/>
        <a:p>
          <a:pPr algn="just" rtl="0"/>
          <a:r>
            <a:rPr lang="es-PE" noProof="0" dirty="0">
              <a:solidFill>
                <a:schemeClr val="tx1"/>
              </a:solidFill>
              <a:latin typeface="Candara" panose="020E0502030303020204" pitchFamily="34" charset="0"/>
            </a:rPr>
            <a:t>Jurisprudencia</a:t>
          </a:r>
          <a:r>
            <a:rPr lang="en-US" dirty="0">
              <a:solidFill>
                <a:schemeClr val="tx1"/>
              </a:solidFill>
              <a:latin typeface="Candara" panose="020E0502030303020204" pitchFamily="34" charset="0"/>
            </a:rPr>
            <a:t>: </a:t>
          </a:r>
          <a:r>
            <a:rPr lang="es-MX" b="1" dirty="0">
              <a:solidFill>
                <a:schemeClr val="tx1"/>
              </a:solidFill>
              <a:latin typeface="Candara" panose="020E0502030303020204" pitchFamily="34" charset="0"/>
            </a:rPr>
            <a:t>Vigésimo sexto</a:t>
          </a:r>
          <a:r>
            <a:rPr lang="es-MX" dirty="0">
              <a:solidFill>
                <a:schemeClr val="tx1"/>
              </a:solidFill>
              <a:latin typeface="Candara" panose="020E0502030303020204" pitchFamily="34" charset="0"/>
            </a:rPr>
            <a:t>. Debe acreditarse mediante datos objetivos obtenidos preliminarmente y/o propiamente de investigación que cada uno de los</a:t>
          </a:r>
          <a:r>
            <a:rPr lang="es-PE" dirty="0">
              <a:solidFill>
                <a:schemeClr val="tx1"/>
              </a:solidFill>
              <a:latin typeface="Candara" panose="020E0502030303020204" pitchFamily="34" charset="0"/>
            </a:rPr>
            <a:t> </a:t>
          </a:r>
          <a:r>
            <a:rPr lang="es-MX" dirty="0">
              <a:solidFill>
                <a:schemeClr val="tx1"/>
              </a:solidFill>
              <a:latin typeface="Candara" panose="020E0502030303020204" pitchFamily="34" charset="0"/>
            </a:rPr>
            <a:t>aspectos de la imputación tenga una probabilidad de ser cierta. Es el llamado </a:t>
          </a:r>
          <a:r>
            <a:rPr lang="es-MX" dirty="0" err="1">
              <a:solidFill>
                <a:schemeClr val="tx1"/>
              </a:solidFill>
              <a:latin typeface="Candara" panose="020E0502030303020204" pitchFamily="34" charset="0"/>
            </a:rPr>
            <a:t>fumus</a:t>
          </a:r>
          <a:r>
            <a:rPr lang="es-MX" dirty="0">
              <a:solidFill>
                <a:schemeClr val="tx1"/>
              </a:solidFill>
              <a:latin typeface="Candara" panose="020E0502030303020204" pitchFamily="34" charset="0"/>
            </a:rPr>
            <a:t> </a:t>
          </a:r>
          <a:r>
            <a:rPr lang="es-MX" dirty="0" err="1">
              <a:solidFill>
                <a:schemeClr val="tx1"/>
              </a:solidFill>
              <a:latin typeface="Candara" panose="020E0502030303020204" pitchFamily="34" charset="0"/>
            </a:rPr>
            <a:t>delicti</a:t>
          </a:r>
          <a:r>
            <a:rPr lang="es-MX" dirty="0">
              <a:solidFill>
                <a:schemeClr val="tx1"/>
              </a:solidFill>
              <a:latin typeface="Candara" panose="020E0502030303020204" pitchFamily="34" charset="0"/>
            </a:rPr>
            <a:t> </a:t>
          </a:r>
          <a:r>
            <a:rPr lang="es-MX" dirty="0" err="1">
              <a:solidFill>
                <a:schemeClr val="tx1"/>
              </a:solidFill>
              <a:latin typeface="Candara" panose="020E0502030303020204" pitchFamily="34" charset="0"/>
            </a:rPr>
            <a:t>comissi</a:t>
          </a:r>
          <a:r>
            <a:rPr lang="es-MX" dirty="0">
              <a:solidFill>
                <a:schemeClr val="tx1"/>
              </a:solidFill>
              <a:latin typeface="Candara" panose="020E0502030303020204" pitchFamily="34" charset="0"/>
            </a:rPr>
            <a:t>, o sea la apariencia de verosimilitud del hecho delictivo y vulneración del imputado. </a:t>
          </a:r>
          <a:r>
            <a:rPr lang="es-MX" b="1" dirty="0">
              <a:solidFill>
                <a:schemeClr val="tx1"/>
              </a:solidFill>
              <a:latin typeface="Candara" panose="020E0502030303020204" pitchFamily="34" charset="0"/>
            </a:rPr>
            <a:t>(fundamento vigésimo sexto de la Casación N° 626-2013 Moquegua).</a:t>
          </a:r>
          <a:endParaRPr lang="en-US" dirty="0">
            <a:solidFill>
              <a:schemeClr val="tx1"/>
            </a:solidFill>
            <a:latin typeface="Candara" panose="020E0502030303020204" pitchFamily="34" charset="0"/>
          </a:endParaRPr>
        </a:p>
      </dgm:t>
    </dgm:pt>
    <dgm:pt modelId="{46571E65-8129-415C-BF90-06C58669707E}" type="parTrans" cxnId="{13D22830-9A25-43C6-95A0-AC5C2E11894E}">
      <dgm:prSet/>
      <dgm:spPr/>
      <dgm:t>
        <a:bodyPr/>
        <a:lstStyle/>
        <a:p>
          <a:endParaRPr lang="es-ES"/>
        </a:p>
      </dgm:t>
    </dgm:pt>
    <dgm:pt modelId="{770152C0-B6BE-4CBB-8401-E03102CA255D}" type="sibTrans" cxnId="{13D22830-9A25-43C6-95A0-AC5C2E11894E}">
      <dgm:prSet/>
      <dgm:spPr/>
      <dgm:t>
        <a:bodyPr/>
        <a:lstStyle/>
        <a:p>
          <a:endParaRPr lang="es-ES"/>
        </a:p>
      </dgm:t>
    </dgm:pt>
    <dgm:pt modelId="{325C7A6B-F4E9-423C-BD5B-94CD8467A006}" type="pres">
      <dgm:prSet presAssocID="{3072FD59-8B3B-4BEE-B48C-ACBD533AEB6A}" presName="vert0" presStyleCnt="0">
        <dgm:presLayoutVars>
          <dgm:dir/>
          <dgm:animOne val="branch"/>
          <dgm:animLvl val="lvl"/>
        </dgm:presLayoutVars>
      </dgm:prSet>
      <dgm:spPr/>
    </dgm:pt>
    <dgm:pt modelId="{BD17B55D-7640-4F30-B409-3B1902F7EED2}" type="pres">
      <dgm:prSet presAssocID="{D8AA93DE-8E39-4BA5-B2BA-33A65B96BCBF}" presName="thickLine" presStyleLbl="alignNode1" presStyleIdx="0" presStyleCnt="1" custLinFactNeighborX="-89"/>
      <dgm:spPr/>
    </dgm:pt>
    <dgm:pt modelId="{CDF65BB0-4DA4-4EC8-AF80-73145ECBC6DA}" type="pres">
      <dgm:prSet presAssocID="{D8AA93DE-8E39-4BA5-B2BA-33A65B96BCBF}" presName="horz1" presStyleCnt="0"/>
      <dgm:spPr/>
    </dgm:pt>
    <dgm:pt modelId="{417C4D68-1518-4CED-A80F-157730971F74}" type="pres">
      <dgm:prSet presAssocID="{D8AA93DE-8E39-4BA5-B2BA-33A65B96BCBF}" presName="tx1" presStyleLbl="revTx" presStyleIdx="0" presStyleCnt="3" custScaleX="212901" custLinFactNeighborX="1737" custLinFactNeighborY="-15612"/>
      <dgm:spPr/>
    </dgm:pt>
    <dgm:pt modelId="{4E9DF58C-54B8-4250-823F-CE529ABC2706}" type="pres">
      <dgm:prSet presAssocID="{D8AA93DE-8E39-4BA5-B2BA-33A65B96BCBF}" presName="vert1" presStyleCnt="0"/>
      <dgm:spPr/>
    </dgm:pt>
    <dgm:pt modelId="{A48048BC-379E-4F62-BADC-91979D80376C}" type="pres">
      <dgm:prSet presAssocID="{6DD21FB2-B175-4056-BC1E-A5D32B6C3C3C}" presName="vertSpace2a" presStyleCnt="0"/>
      <dgm:spPr/>
    </dgm:pt>
    <dgm:pt modelId="{745AB370-2E1A-4CB2-B139-3005FD2AF953}" type="pres">
      <dgm:prSet presAssocID="{6DD21FB2-B175-4056-BC1E-A5D32B6C3C3C}" presName="horz2" presStyleCnt="0"/>
      <dgm:spPr/>
    </dgm:pt>
    <dgm:pt modelId="{8A861D82-97DD-4DF3-93EB-AC1A44F24F85}" type="pres">
      <dgm:prSet presAssocID="{6DD21FB2-B175-4056-BC1E-A5D32B6C3C3C}" presName="horzSpace2" presStyleCnt="0"/>
      <dgm:spPr/>
    </dgm:pt>
    <dgm:pt modelId="{E8E917F8-CCE4-4290-A885-AE2F16149575}" type="pres">
      <dgm:prSet presAssocID="{6DD21FB2-B175-4056-BC1E-A5D32B6C3C3C}" presName="tx2" presStyleLbl="revTx" presStyleIdx="1" presStyleCnt="3" custLinFactNeighborX="2394"/>
      <dgm:spPr/>
    </dgm:pt>
    <dgm:pt modelId="{2C9EEDD4-6936-455F-B5C7-78EC5632D078}" type="pres">
      <dgm:prSet presAssocID="{6DD21FB2-B175-4056-BC1E-A5D32B6C3C3C}" presName="vert2" presStyleCnt="0"/>
      <dgm:spPr/>
    </dgm:pt>
    <dgm:pt modelId="{4892893B-04CA-474A-B7AF-203B759C5287}" type="pres">
      <dgm:prSet presAssocID="{6DD21FB2-B175-4056-BC1E-A5D32B6C3C3C}" presName="thinLine2b" presStyleLbl="callout" presStyleIdx="0" presStyleCnt="2" custLinFactNeighborX="252"/>
      <dgm:spPr/>
    </dgm:pt>
    <dgm:pt modelId="{3FBAA6C7-F9B3-42A0-BA72-4114BBA83314}" type="pres">
      <dgm:prSet presAssocID="{6DD21FB2-B175-4056-BC1E-A5D32B6C3C3C}" presName="vertSpace2b" presStyleCnt="0"/>
      <dgm:spPr/>
    </dgm:pt>
    <dgm:pt modelId="{621B0221-9698-4CB9-9B39-15A8BCBC38DF}" type="pres">
      <dgm:prSet presAssocID="{2476E857-E35F-4C15-8DD2-43C3894F6092}" presName="horz2" presStyleCnt="0"/>
      <dgm:spPr/>
    </dgm:pt>
    <dgm:pt modelId="{14886C33-4249-4E33-B1CB-F9D4F5C0B6BA}" type="pres">
      <dgm:prSet presAssocID="{2476E857-E35F-4C15-8DD2-43C3894F6092}" presName="horzSpace2" presStyleCnt="0"/>
      <dgm:spPr/>
    </dgm:pt>
    <dgm:pt modelId="{337DE810-A695-4837-8179-B8A2BEF1A897}" type="pres">
      <dgm:prSet presAssocID="{2476E857-E35F-4C15-8DD2-43C3894F6092}" presName="tx2" presStyleLbl="revTx" presStyleIdx="2" presStyleCnt="3"/>
      <dgm:spPr/>
    </dgm:pt>
    <dgm:pt modelId="{33A19BE1-41B3-484C-92DB-7E1F6F7377FE}" type="pres">
      <dgm:prSet presAssocID="{2476E857-E35F-4C15-8DD2-43C3894F6092}" presName="vert2" presStyleCnt="0"/>
      <dgm:spPr/>
    </dgm:pt>
    <dgm:pt modelId="{12462246-7B39-4C97-BCA2-885DACAB68E2}" type="pres">
      <dgm:prSet presAssocID="{2476E857-E35F-4C15-8DD2-43C3894F6092}" presName="thinLine2b" presStyleLbl="callout" presStyleIdx="1" presStyleCnt="2"/>
      <dgm:spPr/>
    </dgm:pt>
    <dgm:pt modelId="{EBE86697-284E-43DD-A462-37408B1EDA33}" type="pres">
      <dgm:prSet presAssocID="{2476E857-E35F-4C15-8DD2-43C3894F6092}" presName="vertSpace2b" presStyleCnt="0"/>
      <dgm:spPr/>
    </dgm:pt>
  </dgm:ptLst>
  <dgm:cxnLst>
    <dgm:cxn modelId="{13D22830-9A25-43C6-95A0-AC5C2E11894E}" srcId="{D8AA93DE-8E39-4BA5-B2BA-33A65B96BCBF}" destId="{2476E857-E35F-4C15-8DD2-43C3894F6092}" srcOrd="1" destOrd="0" parTransId="{46571E65-8129-415C-BF90-06C58669707E}" sibTransId="{770152C0-B6BE-4CBB-8401-E03102CA255D}"/>
    <dgm:cxn modelId="{3652E560-CA89-4CC5-8D91-D158B6CAB913}" srcId="{D8AA93DE-8E39-4BA5-B2BA-33A65B96BCBF}" destId="{6DD21FB2-B175-4056-BC1E-A5D32B6C3C3C}" srcOrd="0" destOrd="0" parTransId="{BEA9D8ED-295A-42A5-939A-FADD91000145}" sibTransId="{CBABB0FA-22CF-4B9A-8FB1-8C5BE1C7F9D2}"/>
    <dgm:cxn modelId="{B4A7C26E-75E9-4871-B8BA-928F2F892C49}" type="presOf" srcId="{D8AA93DE-8E39-4BA5-B2BA-33A65B96BCBF}" destId="{417C4D68-1518-4CED-A80F-157730971F74}" srcOrd="0" destOrd="0" presId="urn:microsoft.com/office/officeart/2008/layout/LinedList"/>
    <dgm:cxn modelId="{866B3193-637B-44C2-A002-D3C9BC21441C}" type="presOf" srcId="{6DD21FB2-B175-4056-BC1E-A5D32B6C3C3C}" destId="{E8E917F8-CCE4-4290-A885-AE2F16149575}" srcOrd="0" destOrd="0" presId="urn:microsoft.com/office/officeart/2008/layout/LinedList"/>
    <dgm:cxn modelId="{0D417DB8-1641-45D6-A7B9-D937A9D5588A}" type="presOf" srcId="{2476E857-E35F-4C15-8DD2-43C3894F6092}" destId="{337DE810-A695-4837-8179-B8A2BEF1A897}" srcOrd="0" destOrd="0" presId="urn:microsoft.com/office/officeart/2008/layout/LinedList"/>
    <dgm:cxn modelId="{8C8615D9-EB1F-4755-9A10-A7108E854389}" type="presOf" srcId="{3072FD59-8B3B-4BEE-B48C-ACBD533AEB6A}" destId="{325C7A6B-F4E9-423C-BD5B-94CD8467A006}" srcOrd="0" destOrd="0" presId="urn:microsoft.com/office/officeart/2008/layout/LinedList"/>
    <dgm:cxn modelId="{9C8036E9-6BA4-4409-B18A-D9EF1DF18557}" srcId="{3072FD59-8B3B-4BEE-B48C-ACBD533AEB6A}" destId="{D8AA93DE-8E39-4BA5-B2BA-33A65B96BCBF}" srcOrd="0" destOrd="0" parTransId="{474C83D7-E38D-4987-A716-45C4DA729D53}" sibTransId="{89F561CA-F94B-4288-9E4E-5C7CE1EAEA12}"/>
    <dgm:cxn modelId="{239D4B06-3755-43E8-A879-B83ED6870C7C}" type="presParOf" srcId="{325C7A6B-F4E9-423C-BD5B-94CD8467A006}" destId="{BD17B55D-7640-4F30-B409-3B1902F7EED2}" srcOrd="0" destOrd="0" presId="urn:microsoft.com/office/officeart/2008/layout/LinedList"/>
    <dgm:cxn modelId="{A3EFABE2-CA54-4495-B165-20FEBA8AB4A8}" type="presParOf" srcId="{325C7A6B-F4E9-423C-BD5B-94CD8467A006}" destId="{CDF65BB0-4DA4-4EC8-AF80-73145ECBC6DA}" srcOrd="1" destOrd="0" presId="urn:microsoft.com/office/officeart/2008/layout/LinedList"/>
    <dgm:cxn modelId="{1C0033B7-A81F-421B-806A-BDB270611E97}" type="presParOf" srcId="{CDF65BB0-4DA4-4EC8-AF80-73145ECBC6DA}" destId="{417C4D68-1518-4CED-A80F-157730971F74}" srcOrd="0" destOrd="0" presId="urn:microsoft.com/office/officeart/2008/layout/LinedList"/>
    <dgm:cxn modelId="{DBC3B6D4-31DA-45CE-B485-049A722E3131}" type="presParOf" srcId="{CDF65BB0-4DA4-4EC8-AF80-73145ECBC6DA}" destId="{4E9DF58C-54B8-4250-823F-CE529ABC2706}" srcOrd="1" destOrd="0" presId="urn:microsoft.com/office/officeart/2008/layout/LinedList"/>
    <dgm:cxn modelId="{E731A965-566B-45C1-B8FD-51AAF073BAA7}" type="presParOf" srcId="{4E9DF58C-54B8-4250-823F-CE529ABC2706}" destId="{A48048BC-379E-4F62-BADC-91979D80376C}" srcOrd="0" destOrd="0" presId="urn:microsoft.com/office/officeart/2008/layout/LinedList"/>
    <dgm:cxn modelId="{465A27CA-38FF-4C6C-833B-357CB184F965}" type="presParOf" srcId="{4E9DF58C-54B8-4250-823F-CE529ABC2706}" destId="{745AB370-2E1A-4CB2-B139-3005FD2AF953}" srcOrd="1" destOrd="0" presId="urn:microsoft.com/office/officeart/2008/layout/LinedList"/>
    <dgm:cxn modelId="{3C7FBDEE-BFA7-4256-8976-CC7DFA5A8527}" type="presParOf" srcId="{745AB370-2E1A-4CB2-B139-3005FD2AF953}" destId="{8A861D82-97DD-4DF3-93EB-AC1A44F24F85}" srcOrd="0" destOrd="0" presId="urn:microsoft.com/office/officeart/2008/layout/LinedList"/>
    <dgm:cxn modelId="{6482BC6E-5699-4EA2-808A-09B6EB75F93F}" type="presParOf" srcId="{745AB370-2E1A-4CB2-B139-3005FD2AF953}" destId="{E8E917F8-CCE4-4290-A885-AE2F16149575}" srcOrd="1" destOrd="0" presId="urn:microsoft.com/office/officeart/2008/layout/LinedList"/>
    <dgm:cxn modelId="{3B12F171-FFD0-4659-91D8-E298E3D53C6F}" type="presParOf" srcId="{745AB370-2E1A-4CB2-B139-3005FD2AF953}" destId="{2C9EEDD4-6936-455F-B5C7-78EC5632D078}" srcOrd="2" destOrd="0" presId="urn:microsoft.com/office/officeart/2008/layout/LinedList"/>
    <dgm:cxn modelId="{55DFF9B0-8A10-4AB2-82B0-6C6ED609BE74}" type="presParOf" srcId="{4E9DF58C-54B8-4250-823F-CE529ABC2706}" destId="{4892893B-04CA-474A-B7AF-203B759C5287}" srcOrd="2" destOrd="0" presId="urn:microsoft.com/office/officeart/2008/layout/LinedList"/>
    <dgm:cxn modelId="{87985D8F-5845-4FBA-9C80-13860C601EAA}" type="presParOf" srcId="{4E9DF58C-54B8-4250-823F-CE529ABC2706}" destId="{3FBAA6C7-F9B3-42A0-BA72-4114BBA83314}" srcOrd="3" destOrd="0" presId="urn:microsoft.com/office/officeart/2008/layout/LinedList"/>
    <dgm:cxn modelId="{015D66F7-CDFC-45C4-AAA7-853CF6E7B0BE}" type="presParOf" srcId="{4E9DF58C-54B8-4250-823F-CE529ABC2706}" destId="{621B0221-9698-4CB9-9B39-15A8BCBC38DF}" srcOrd="4" destOrd="0" presId="urn:microsoft.com/office/officeart/2008/layout/LinedList"/>
    <dgm:cxn modelId="{8C52DFA8-BF44-415D-9014-CF9AC07BEF4F}" type="presParOf" srcId="{621B0221-9698-4CB9-9B39-15A8BCBC38DF}" destId="{14886C33-4249-4E33-B1CB-F9D4F5C0B6BA}" srcOrd="0" destOrd="0" presId="urn:microsoft.com/office/officeart/2008/layout/LinedList"/>
    <dgm:cxn modelId="{E27CF191-7EE1-42AB-9888-94D65BD4ADFB}" type="presParOf" srcId="{621B0221-9698-4CB9-9B39-15A8BCBC38DF}" destId="{337DE810-A695-4837-8179-B8A2BEF1A897}" srcOrd="1" destOrd="0" presId="urn:microsoft.com/office/officeart/2008/layout/LinedList"/>
    <dgm:cxn modelId="{F2985091-1FC0-4F1A-97EE-D9AF0208FB8E}" type="presParOf" srcId="{621B0221-9698-4CB9-9B39-15A8BCBC38DF}" destId="{33A19BE1-41B3-484C-92DB-7E1F6F7377FE}" srcOrd="2" destOrd="0" presId="urn:microsoft.com/office/officeart/2008/layout/LinedList"/>
    <dgm:cxn modelId="{CDAEDED9-7A74-4EBD-8A3E-3BFD2135A8D7}" type="presParOf" srcId="{4E9DF58C-54B8-4250-823F-CE529ABC2706}" destId="{12462246-7B39-4C97-BCA2-885DACAB68E2}" srcOrd="5" destOrd="0" presId="urn:microsoft.com/office/officeart/2008/layout/LinedList"/>
    <dgm:cxn modelId="{3ADE45AB-F0F7-4E7D-8BA0-AD6F2D8AF0DB}" type="presParOf" srcId="{4E9DF58C-54B8-4250-823F-CE529ABC2706}" destId="{EBE86697-284E-43DD-A462-37408B1EDA33}" srcOrd="6"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C74B1-DBBC-484D-A17F-5EDBA811965A}"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PE"/>
        </a:p>
      </dgm:t>
    </dgm:pt>
    <dgm:pt modelId="{62322A7B-FF48-44AF-AC53-5B5FF9A48256}">
      <dgm:prSet phldrT="[Texto]"/>
      <dgm:spPr/>
      <dgm:t>
        <a:bodyPr/>
        <a:lstStyle/>
        <a:p>
          <a:r>
            <a:rPr lang="es-PE" dirty="0"/>
            <a:t>NECESARIO</a:t>
          </a:r>
        </a:p>
      </dgm:t>
    </dgm:pt>
    <dgm:pt modelId="{C4D14184-596C-461E-A95F-FB6286B673DF}" type="parTrans" cxnId="{04824B1B-B85D-4BA9-BC97-D432F6B87297}">
      <dgm:prSet/>
      <dgm:spPr/>
      <dgm:t>
        <a:bodyPr/>
        <a:lstStyle/>
        <a:p>
          <a:endParaRPr lang="es-PE"/>
        </a:p>
      </dgm:t>
    </dgm:pt>
    <dgm:pt modelId="{BACB8430-538F-4F03-AF44-4C8DE381E6D9}" type="sibTrans" cxnId="{04824B1B-B85D-4BA9-BC97-D432F6B87297}">
      <dgm:prSet/>
      <dgm:spPr/>
      <dgm:t>
        <a:bodyPr/>
        <a:lstStyle/>
        <a:p>
          <a:endParaRPr lang="es-PE"/>
        </a:p>
      </dgm:t>
    </dgm:pt>
    <dgm:pt modelId="{B24975DD-4214-42C4-AA78-E8988184D421}">
      <dgm:prSet phldrT="[Texto]"/>
      <dgm:spPr/>
      <dgm:t>
        <a:bodyPr/>
        <a:lstStyle/>
        <a:p>
          <a:r>
            <a:rPr lang="es-PE" dirty="0"/>
            <a:t>PROPORCIONAL EN SENTIDO ESTRICTO</a:t>
          </a:r>
        </a:p>
      </dgm:t>
    </dgm:pt>
    <dgm:pt modelId="{ADF719AF-6A42-46E2-94F7-5668FCB03095}" type="parTrans" cxnId="{C73D1E58-7834-4548-9C16-24FD89836A4A}">
      <dgm:prSet/>
      <dgm:spPr/>
      <dgm:t>
        <a:bodyPr/>
        <a:lstStyle/>
        <a:p>
          <a:endParaRPr lang="es-PE"/>
        </a:p>
      </dgm:t>
    </dgm:pt>
    <dgm:pt modelId="{F2165C10-B197-4899-8563-284D5633B7D2}" type="sibTrans" cxnId="{C73D1E58-7834-4548-9C16-24FD89836A4A}">
      <dgm:prSet/>
      <dgm:spPr/>
      <dgm:t>
        <a:bodyPr/>
        <a:lstStyle/>
        <a:p>
          <a:endParaRPr lang="es-PE"/>
        </a:p>
      </dgm:t>
    </dgm:pt>
    <dgm:pt modelId="{6EB0B769-A2FD-43F1-973B-2C4A2B4A29A4}">
      <dgm:prSet phldrT="[Texto]"/>
      <dgm:spPr/>
      <dgm:t>
        <a:bodyPr/>
        <a:lstStyle/>
        <a:p>
          <a:r>
            <a:rPr lang="es-PE" dirty="0"/>
            <a:t>IDÓNEO	</a:t>
          </a:r>
        </a:p>
      </dgm:t>
    </dgm:pt>
    <dgm:pt modelId="{2E76AFEC-8034-4CDB-8449-047961D9F0C5}" type="sibTrans" cxnId="{5897D6D8-6611-48ED-89AF-F8CD4364E3D7}">
      <dgm:prSet/>
      <dgm:spPr/>
      <dgm:t>
        <a:bodyPr/>
        <a:lstStyle/>
        <a:p>
          <a:endParaRPr lang="es-PE"/>
        </a:p>
      </dgm:t>
    </dgm:pt>
    <dgm:pt modelId="{1C823A64-2EAB-4E92-8E38-E705F87396CF}" type="parTrans" cxnId="{5897D6D8-6611-48ED-89AF-F8CD4364E3D7}">
      <dgm:prSet/>
      <dgm:spPr/>
      <dgm:t>
        <a:bodyPr/>
        <a:lstStyle/>
        <a:p>
          <a:endParaRPr lang="es-PE"/>
        </a:p>
      </dgm:t>
    </dgm:pt>
    <dgm:pt modelId="{DC84C423-7AC9-428B-A051-D66D683B3AF1}" type="pres">
      <dgm:prSet presAssocID="{B88C74B1-DBBC-484D-A17F-5EDBA811965A}" presName="Name0" presStyleCnt="0">
        <dgm:presLayoutVars>
          <dgm:dir/>
          <dgm:resizeHandles val="exact"/>
        </dgm:presLayoutVars>
      </dgm:prSet>
      <dgm:spPr/>
    </dgm:pt>
    <dgm:pt modelId="{475D3344-2C66-433A-B570-34A1D2B0F7F4}" type="pres">
      <dgm:prSet presAssocID="{6EB0B769-A2FD-43F1-973B-2C4A2B4A29A4}" presName="node" presStyleLbl="node1" presStyleIdx="0" presStyleCnt="3">
        <dgm:presLayoutVars>
          <dgm:bulletEnabled val="1"/>
        </dgm:presLayoutVars>
      </dgm:prSet>
      <dgm:spPr/>
    </dgm:pt>
    <dgm:pt modelId="{219E3553-3D20-480B-95FD-4570FFA2A693}" type="pres">
      <dgm:prSet presAssocID="{2E76AFEC-8034-4CDB-8449-047961D9F0C5}" presName="sibTrans" presStyleLbl="sibTrans2D1" presStyleIdx="0" presStyleCnt="2"/>
      <dgm:spPr/>
    </dgm:pt>
    <dgm:pt modelId="{8EC882CE-C3C0-4CD7-BF1C-8174F7508941}" type="pres">
      <dgm:prSet presAssocID="{2E76AFEC-8034-4CDB-8449-047961D9F0C5}" presName="connectorText" presStyleLbl="sibTrans2D1" presStyleIdx="0" presStyleCnt="2"/>
      <dgm:spPr/>
    </dgm:pt>
    <dgm:pt modelId="{7E8C2F0E-7F56-44D1-8F80-C29470F1047B}" type="pres">
      <dgm:prSet presAssocID="{62322A7B-FF48-44AF-AC53-5B5FF9A48256}" presName="node" presStyleLbl="node1" presStyleIdx="1" presStyleCnt="3">
        <dgm:presLayoutVars>
          <dgm:bulletEnabled val="1"/>
        </dgm:presLayoutVars>
      </dgm:prSet>
      <dgm:spPr/>
    </dgm:pt>
    <dgm:pt modelId="{0AF1CADF-4C34-449A-A693-E8A9EB39189A}" type="pres">
      <dgm:prSet presAssocID="{BACB8430-538F-4F03-AF44-4C8DE381E6D9}" presName="sibTrans" presStyleLbl="sibTrans2D1" presStyleIdx="1" presStyleCnt="2"/>
      <dgm:spPr/>
    </dgm:pt>
    <dgm:pt modelId="{9FC93D9C-79AD-455F-8F61-FF4E8EAA61F8}" type="pres">
      <dgm:prSet presAssocID="{BACB8430-538F-4F03-AF44-4C8DE381E6D9}" presName="connectorText" presStyleLbl="sibTrans2D1" presStyleIdx="1" presStyleCnt="2"/>
      <dgm:spPr/>
    </dgm:pt>
    <dgm:pt modelId="{62B11ED7-2655-4F6F-92FB-3DA38E3CB693}" type="pres">
      <dgm:prSet presAssocID="{B24975DD-4214-42C4-AA78-E8988184D421}" presName="node" presStyleLbl="node1" presStyleIdx="2" presStyleCnt="3">
        <dgm:presLayoutVars>
          <dgm:bulletEnabled val="1"/>
        </dgm:presLayoutVars>
      </dgm:prSet>
      <dgm:spPr/>
    </dgm:pt>
  </dgm:ptLst>
  <dgm:cxnLst>
    <dgm:cxn modelId="{1AACC914-403D-4BC7-AEDB-F5C4E4C97E2D}" type="presOf" srcId="{BACB8430-538F-4F03-AF44-4C8DE381E6D9}" destId="{9FC93D9C-79AD-455F-8F61-FF4E8EAA61F8}" srcOrd="1" destOrd="0" presId="urn:microsoft.com/office/officeart/2005/8/layout/process1"/>
    <dgm:cxn modelId="{04824B1B-B85D-4BA9-BC97-D432F6B87297}" srcId="{B88C74B1-DBBC-484D-A17F-5EDBA811965A}" destId="{62322A7B-FF48-44AF-AC53-5B5FF9A48256}" srcOrd="1" destOrd="0" parTransId="{C4D14184-596C-461E-A95F-FB6286B673DF}" sibTransId="{BACB8430-538F-4F03-AF44-4C8DE381E6D9}"/>
    <dgm:cxn modelId="{85508857-642A-4AEA-BD56-26B4493AD975}" type="presOf" srcId="{2E76AFEC-8034-4CDB-8449-047961D9F0C5}" destId="{219E3553-3D20-480B-95FD-4570FFA2A693}" srcOrd="0" destOrd="0" presId="urn:microsoft.com/office/officeart/2005/8/layout/process1"/>
    <dgm:cxn modelId="{C73D1E58-7834-4548-9C16-24FD89836A4A}" srcId="{B88C74B1-DBBC-484D-A17F-5EDBA811965A}" destId="{B24975DD-4214-42C4-AA78-E8988184D421}" srcOrd="2" destOrd="0" parTransId="{ADF719AF-6A42-46E2-94F7-5668FCB03095}" sibTransId="{F2165C10-B197-4899-8563-284D5633B7D2}"/>
    <dgm:cxn modelId="{091C0B5A-BD0E-4B06-A921-357067A3C96B}" type="presOf" srcId="{2E76AFEC-8034-4CDB-8449-047961D9F0C5}" destId="{8EC882CE-C3C0-4CD7-BF1C-8174F7508941}" srcOrd="1" destOrd="0" presId="urn:microsoft.com/office/officeart/2005/8/layout/process1"/>
    <dgm:cxn modelId="{7CC9CB86-4640-4DD9-98F0-45A81AC3ACDD}" type="presOf" srcId="{B88C74B1-DBBC-484D-A17F-5EDBA811965A}" destId="{DC84C423-7AC9-428B-A051-D66D683B3AF1}" srcOrd="0" destOrd="0" presId="urn:microsoft.com/office/officeart/2005/8/layout/process1"/>
    <dgm:cxn modelId="{3A24FBA7-6AAB-4250-97A3-633D9E3D1BD3}" type="presOf" srcId="{62322A7B-FF48-44AF-AC53-5B5FF9A48256}" destId="{7E8C2F0E-7F56-44D1-8F80-C29470F1047B}" srcOrd="0" destOrd="0" presId="urn:microsoft.com/office/officeart/2005/8/layout/process1"/>
    <dgm:cxn modelId="{2753D2BA-01ED-4552-A1EE-1102452DBFC9}" type="presOf" srcId="{6EB0B769-A2FD-43F1-973B-2C4A2B4A29A4}" destId="{475D3344-2C66-433A-B570-34A1D2B0F7F4}" srcOrd="0" destOrd="0" presId="urn:microsoft.com/office/officeart/2005/8/layout/process1"/>
    <dgm:cxn modelId="{150BA2C2-5B08-405D-8F56-CAE0AAC646CA}" type="presOf" srcId="{B24975DD-4214-42C4-AA78-E8988184D421}" destId="{62B11ED7-2655-4F6F-92FB-3DA38E3CB693}" srcOrd="0" destOrd="0" presId="urn:microsoft.com/office/officeart/2005/8/layout/process1"/>
    <dgm:cxn modelId="{5897D6D8-6611-48ED-89AF-F8CD4364E3D7}" srcId="{B88C74B1-DBBC-484D-A17F-5EDBA811965A}" destId="{6EB0B769-A2FD-43F1-973B-2C4A2B4A29A4}" srcOrd="0" destOrd="0" parTransId="{1C823A64-2EAB-4E92-8E38-E705F87396CF}" sibTransId="{2E76AFEC-8034-4CDB-8449-047961D9F0C5}"/>
    <dgm:cxn modelId="{CA5A91DD-652E-4338-89E8-2FA87A30FDCC}" type="presOf" srcId="{BACB8430-538F-4F03-AF44-4C8DE381E6D9}" destId="{0AF1CADF-4C34-449A-A693-E8A9EB39189A}" srcOrd="0" destOrd="0" presId="urn:microsoft.com/office/officeart/2005/8/layout/process1"/>
    <dgm:cxn modelId="{9D7F27C1-69EB-492C-8BFF-3CD9972CD2FE}" type="presParOf" srcId="{DC84C423-7AC9-428B-A051-D66D683B3AF1}" destId="{475D3344-2C66-433A-B570-34A1D2B0F7F4}" srcOrd="0" destOrd="0" presId="urn:microsoft.com/office/officeart/2005/8/layout/process1"/>
    <dgm:cxn modelId="{42482FC0-E854-4BAF-B1C9-9729063FDC46}" type="presParOf" srcId="{DC84C423-7AC9-428B-A051-D66D683B3AF1}" destId="{219E3553-3D20-480B-95FD-4570FFA2A693}" srcOrd="1" destOrd="0" presId="urn:microsoft.com/office/officeart/2005/8/layout/process1"/>
    <dgm:cxn modelId="{C5A048DC-8987-4FA6-9818-A8764FE82A56}" type="presParOf" srcId="{219E3553-3D20-480B-95FD-4570FFA2A693}" destId="{8EC882CE-C3C0-4CD7-BF1C-8174F7508941}" srcOrd="0" destOrd="0" presId="urn:microsoft.com/office/officeart/2005/8/layout/process1"/>
    <dgm:cxn modelId="{D7955B49-C1E9-4CD9-BEEA-6851ACE06BC0}" type="presParOf" srcId="{DC84C423-7AC9-428B-A051-D66D683B3AF1}" destId="{7E8C2F0E-7F56-44D1-8F80-C29470F1047B}" srcOrd="2" destOrd="0" presId="urn:microsoft.com/office/officeart/2005/8/layout/process1"/>
    <dgm:cxn modelId="{1A0619A1-DE28-4B95-A240-D3E49BF4296C}" type="presParOf" srcId="{DC84C423-7AC9-428B-A051-D66D683B3AF1}" destId="{0AF1CADF-4C34-449A-A693-E8A9EB39189A}" srcOrd="3" destOrd="0" presId="urn:microsoft.com/office/officeart/2005/8/layout/process1"/>
    <dgm:cxn modelId="{F7129374-A54A-423D-BD21-71A28C785EE3}" type="presParOf" srcId="{0AF1CADF-4C34-449A-A693-E8A9EB39189A}" destId="{9FC93D9C-79AD-455F-8F61-FF4E8EAA61F8}" srcOrd="0" destOrd="0" presId="urn:microsoft.com/office/officeart/2005/8/layout/process1"/>
    <dgm:cxn modelId="{4944678D-939F-4650-AEDC-2F14008B7B0A}" type="presParOf" srcId="{DC84C423-7AC9-428B-A051-D66D683B3AF1}" destId="{62B11ED7-2655-4F6F-92FB-3DA38E3CB69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7B55D-7640-4F30-B409-3B1902F7EED2}">
      <dsp:nvSpPr>
        <dsp:cNvPr id="0" name=""/>
        <dsp:cNvSpPr/>
      </dsp:nvSpPr>
      <dsp:spPr>
        <a:xfrm>
          <a:off x="0" y="0"/>
          <a:ext cx="1135828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17C4D68-1518-4CED-A80F-157730971F74}">
      <dsp:nvSpPr>
        <dsp:cNvPr id="0" name=""/>
        <dsp:cNvSpPr/>
      </dsp:nvSpPr>
      <dsp:spPr>
        <a:xfrm>
          <a:off x="128703" y="0"/>
          <a:ext cx="3943727" cy="5651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s-MX" sz="3200" b="1" kern="1200" dirty="0">
              <a:solidFill>
                <a:srgbClr val="0070C0"/>
              </a:solidFill>
              <a:latin typeface="Candara" panose="020E0502030303020204" pitchFamily="34" charset="0"/>
            </a:rPr>
            <a:t>QUE SE DEBE ENTENDER POR FUNDADOS Y GRAVES ELEMENTOS DE CONVICCIÓN</a:t>
          </a:r>
          <a:br>
            <a:rPr lang="es-MX" sz="3200" kern="1200" dirty="0">
              <a:solidFill>
                <a:srgbClr val="0070C0"/>
              </a:solidFill>
              <a:latin typeface="Candara" panose="020E0502030303020204" pitchFamily="34" charset="0"/>
            </a:rPr>
          </a:br>
          <a:endParaRPr lang="en-US" sz="3200" b="1" kern="1200" dirty="0">
            <a:solidFill>
              <a:srgbClr val="0070C0"/>
            </a:solidFill>
            <a:latin typeface="Candara" panose="020E0502030303020204" pitchFamily="34" charset="0"/>
          </a:endParaRPr>
        </a:p>
      </dsp:txBody>
      <dsp:txXfrm>
        <a:off x="128703" y="0"/>
        <a:ext cx="3943727" cy="5651175"/>
      </dsp:txXfrm>
    </dsp:sp>
    <dsp:sp modelId="{E8E917F8-CCE4-4290-A885-AE2F16149575}">
      <dsp:nvSpPr>
        <dsp:cNvPr id="0" name=""/>
        <dsp:cNvSpPr/>
      </dsp:nvSpPr>
      <dsp:spPr>
        <a:xfrm>
          <a:off x="4087705" y="131345"/>
          <a:ext cx="7270576" cy="262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s-PE" sz="2200" kern="1200" dirty="0">
              <a:solidFill>
                <a:schemeClr val="tx1"/>
              </a:solidFill>
              <a:latin typeface="Candara" panose="020E0502030303020204" pitchFamily="34" charset="0"/>
            </a:rPr>
            <a:t>Son todos aquellos indicios que se obtienen en el curso de las diligencias preliminares (mediante una investigación reservada o secreta); asimismo, </a:t>
          </a:r>
          <a:r>
            <a:rPr lang="es-PE" sz="2200" b="1" kern="1200" dirty="0">
              <a:solidFill>
                <a:schemeClr val="tx1"/>
              </a:solidFill>
              <a:latin typeface="Candara" panose="020E0502030303020204" pitchFamily="34" charset="0"/>
            </a:rPr>
            <a:t>cada </a:t>
          </a:r>
          <a:r>
            <a:rPr lang="es-PE" sz="2200" kern="1200" dirty="0">
              <a:solidFill>
                <a:schemeClr val="tx1"/>
              </a:solidFill>
              <a:latin typeface="Candara" panose="020E0502030303020204" pitchFamily="34" charset="0"/>
              <a:ea typeface="+mn-ea"/>
              <a:cs typeface="+mn-cs"/>
            </a:rPr>
            <a:t>indicio</a:t>
          </a:r>
          <a:r>
            <a:rPr lang="es-PE" sz="2200" b="1" kern="1200" dirty="0">
              <a:solidFill>
                <a:schemeClr val="tx1"/>
              </a:solidFill>
              <a:latin typeface="Candara" panose="020E0502030303020204" pitchFamily="34" charset="0"/>
            </a:rPr>
            <a:t> deberá tener la alta probabilidad de ser cierta y acreditar los aspectos de la imputación fiscal.</a:t>
          </a:r>
          <a:endParaRPr lang="en-US" sz="2200" kern="1200" dirty="0">
            <a:solidFill>
              <a:schemeClr val="tx1"/>
            </a:solidFill>
            <a:latin typeface="Candara" panose="020E0502030303020204" pitchFamily="34" charset="0"/>
          </a:endParaRPr>
        </a:p>
      </dsp:txBody>
      <dsp:txXfrm>
        <a:off x="4087705" y="131345"/>
        <a:ext cx="7270576" cy="2626913"/>
      </dsp:txXfrm>
    </dsp:sp>
    <dsp:sp modelId="{4892893B-04CA-474A-B7AF-203B759C5287}">
      <dsp:nvSpPr>
        <dsp:cNvPr id="0" name=""/>
        <dsp:cNvSpPr/>
      </dsp:nvSpPr>
      <dsp:spPr>
        <a:xfrm>
          <a:off x="3948777" y="2758259"/>
          <a:ext cx="74095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37DE810-A695-4837-8179-B8A2BEF1A897}">
      <dsp:nvSpPr>
        <dsp:cNvPr id="0" name=""/>
        <dsp:cNvSpPr/>
      </dsp:nvSpPr>
      <dsp:spPr>
        <a:xfrm>
          <a:off x="4082655" y="2889604"/>
          <a:ext cx="7270576" cy="262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rtl="0">
            <a:lnSpc>
              <a:spcPct val="90000"/>
            </a:lnSpc>
            <a:spcBef>
              <a:spcPct val="0"/>
            </a:spcBef>
            <a:spcAft>
              <a:spcPct val="35000"/>
            </a:spcAft>
            <a:buNone/>
          </a:pPr>
          <a:r>
            <a:rPr lang="es-PE" sz="2200" kern="1200" noProof="0" dirty="0">
              <a:solidFill>
                <a:schemeClr val="tx1"/>
              </a:solidFill>
              <a:latin typeface="Candara" panose="020E0502030303020204" pitchFamily="34" charset="0"/>
            </a:rPr>
            <a:t>Jurisprudencia</a:t>
          </a:r>
          <a:r>
            <a:rPr lang="en-US" sz="2200" kern="1200" dirty="0">
              <a:solidFill>
                <a:schemeClr val="tx1"/>
              </a:solidFill>
              <a:latin typeface="Candara" panose="020E0502030303020204" pitchFamily="34" charset="0"/>
            </a:rPr>
            <a:t>: </a:t>
          </a:r>
          <a:r>
            <a:rPr lang="es-MX" sz="2200" b="1" kern="1200" dirty="0">
              <a:solidFill>
                <a:schemeClr val="tx1"/>
              </a:solidFill>
              <a:latin typeface="Candara" panose="020E0502030303020204" pitchFamily="34" charset="0"/>
            </a:rPr>
            <a:t>Vigésimo sexto</a:t>
          </a:r>
          <a:r>
            <a:rPr lang="es-MX" sz="2200" kern="1200" dirty="0">
              <a:solidFill>
                <a:schemeClr val="tx1"/>
              </a:solidFill>
              <a:latin typeface="Candara" panose="020E0502030303020204" pitchFamily="34" charset="0"/>
            </a:rPr>
            <a:t>. Debe acreditarse mediante datos objetivos obtenidos preliminarmente y/o propiamente de investigación que cada uno de los</a:t>
          </a:r>
          <a:r>
            <a:rPr lang="es-PE" sz="2200" kern="1200" dirty="0">
              <a:solidFill>
                <a:schemeClr val="tx1"/>
              </a:solidFill>
              <a:latin typeface="Candara" panose="020E0502030303020204" pitchFamily="34" charset="0"/>
            </a:rPr>
            <a:t> </a:t>
          </a:r>
          <a:r>
            <a:rPr lang="es-MX" sz="2200" kern="1200" dirty="0">
              <a:solidFill>
                <a:schemeClr val="tx1"/>
              </a:solidFill>
              <a:latin typeface="Candara" panose="020E0502030303020204" pitchFamily="34" charset="0"/>
            </a:rPr>
            <a:t>aspectos de la imputación tenga una probabilidad de ser cierta. Es el llamado </a:t>
          </a:r>
          <a:r>
            <a:rPr lang="es-MX" sz="2200" kern="1200" dirty="0" err="1">
              <a:solidFill>
                <a:schemeClr val="tx1"/>
              </a:solidFill>
              <a:latin typeface="Candara" panose="020E0502030303020204" pitchFamily="34" charset="0"/>
            </a:rPr>
            <a:t>fumus</a:t>
          </a:r>
          <a:r>
            <a:rPr lang="es-MX" sz="2200" kern="1200" dirty="0">
              <a:solidFill>
                <a:schemeClr val="tx1"/>
              </a:solidFill>
              <a:latin typeface="Candara" panose="020E0502030303020204" pitchFamily="34" charset="0"/>
            </a:rPr>
            <a:t> </a:t>
          </a:r>
          <a:r>
            <a:rPr lang="es-MX" sz="2200" kern="1200" dirty="0" err="1">
              <a:solidFill>
                <a:schemeClr val="tx1"/>
              </a:solidFill>
              <a:latin typeface="Candara" panose="020E0502030303020204" pitchFamily="34" charset="0"/>
            </a:rPr>
            <a:t>delicti</a:t>
          </a:r>
          <a:r>
            <a:rPr lang="es-MX" sz="2200" kern="1200" dirty="0">
              <a:solidFill>
                <a:schemeClr val="tx1"/>
              </a:solidFill>
              <a:latin typeface="Candara" panose="020E0502030303020204" pitchFamily="34" charset="0"/>
            </a:rPr>
            <a:t> </a:t>
          </a:r>
          <a:r>
            <a:rPr lang="es-MX" sz="2200" kern="1200" dirty="0" err="1">
              <a:solidFill>
                <a:schemeClr val="tx1"/>
              </a:solidFill>
              <a:latin typeface="Candara" panose="020E0502030303020204" pitchFamily="34" charset="0"/>
            </a:rPr>
            <a:t>comissi</a:t>
          </a:r>
          <a:r>
            <a:rPr lang="es-MX" sz="2200" kern="1200" dirty="0">
              <a:solidFill>
                <a:schemeClr val="tx1"/>
              </a:solidFill>
              <a:latin typeface="Candara" panose="020E0502030303020204" pitchFamily="34" charset="0"/>
            </a:rPr>
            <a:t>, o sea la apariencia de verosimilitud del hecho delictivo y vulneración del imputado. </a:t>
          </a:r>
          <a:r>
            <a:rPr lang="es-MX" sz="2200" b="1" kern="1200" dirty="0">
              <a:solidFill>
                <a:schemeClr val="tx1"/>
              </a:solidFill>
              <a:latin typeface="Candara" panose="020E0502030303020204" pitchFamily="34" charset="0"/>
            </a:rPr>
            <a:t>(fundamento vigésimo sexto de la Casación N° 626-2013 Moquegua).</a:t>
          </a:r>
          <a:endParaRPr lang="en-US" sz="2200" kern="1200" dirty="0">
            <a:solidFill>
              <a:schemeClr val="tx1"/>
            </a:solidFill>
            <a:latin typeface="Candara" panose="020E0502030303020204" pitchFamily="34" charset="0"/>
          </a:endParaRPr>
        </a:p>
      </dsp:txBody>
      <dsp:txXfrm>
        <a:off x="4082655" y="2889604"/>
        <a:ext cx="7270576" cy="2626913"/>
      </dsp:txXfrm>
    </dsp:sp>
    <dsp:sp modelId="{12462246-7B39-4C97-BCA2-885DACAB68E2}">
      <dsp:nvSpPr>
        <dsp:cNvPr id="0" name=""/>
        <dsp:cNvSpPr/>
      </dsp:nvSpPr>
      <dsp:spPr>
        <a:xfrm>
          <a:off x="3943727" y="5516518"/>
          <a:ext cx="74095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D3344-2C66-433A-B570-34A1D2B0F7F4}">
      <dsp:nvSpPr>
        <dsp:cNvPr id="0" name=""/>
        <dsp:cNvSpPr/>
      </dsp:nvSpPr>
      <dsp:spPr>
        <a:xfrm>
          <a:off x="8450" y="1961826"/>
          <a:ext cx="2525722" cy="15154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PE" sz="2600" kern="1200" dirty="0"/>
            <a:t>IDÓNEO	</a:t>
          </a:r>
        </a:p>
      </dsp:txBody>
      <dsp:txXfrm>
        <a:off x="52836" y="2006212"/>
        <a:ext cx="2436950" cy="1426661"/>
      </dsp:txXfrm>
    </dsp:sp>
    <dsp:sp modelId="{219E3553-3D20-480B-95FD-4570FFA2A693}">
      <dsp:nvSpPr>
        <dsp:cNvPr id="0" name=""/>
        <dsp:cNvSpPr/>
      </dsp:nvSpPr>
      <dsp:spPr>
        <a:xfrm>
          <a:off x="2786745" y="2406353"/>
          <a:ext cx="535453" cy="6263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PE" sz="2100" kern="1200"/>
        </a:p>
      </dsp:txBody>
      <dsp:txXfrm>
        <a:off x="2786745" y="2531629"/>
        <a:ext cx="374817" cy="375827"/>
      </dsp:txXfrm>
    </dsp:sp>
    <dsp:sp modelId="{7E8C2F0E-7F56-44D1-8F80-C29470F1047B}">
      <dsp:nvSpPr>
        <dsp:cNvPr id="0" name=""/>
        <dsp:cNvSpPr/>
      </dsp:nvSpPr>
      <dsp:spPr>
        <a:xfrm>
          <a:off x="3544462" y="1961826"/>
          <a:ext cx="2525722" cy="1515433"/>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PE" sz="2600" kern="1200" dirty="0"/>
            <a:t>NECESARIO</a:t>
          </a:r>
        </a:p>
      </dsp:txBody>
      <dsp:txXfrm>
        <a:off x="3588848" y="2006212"/>
        <a:ext cx="2436950" cy="1426661"/>
      </dsp:txXfrm>
    </dsp:sp>
    <dsp:sp modelId="{0AF1CADF-4C34-449A-A693-E8A9EB39189A}">
      <dsp:nvSpPr>
        <dsp:cNvPr id="0" name=""/>
        <dsp:cNvSpPr/>
      </dsp:nvSpPr>
      <dsp:spPr>
        <a:xfrm>
          <a:off x="6322757" y="2406353"/>
          <a:ext cx="535453" cy="626379"/>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PE" sz="2100" kern="1200"/>
        </a:p>
      </dsp:txBody>
      <dsp:txXfrm>
        <a:off x="6322757" y="2531629"/>
        <a:ext cx="374817" cy="375827"/>
      </dsp:txXfrm>
    </dsp:sp>
    <dsp:sp modelId="{62B11ED7-2655-4F6F-92FB-3DA38E3CB693}">
      <dsp:nvSpPr>
        <dsp:cNvPr id="0" name=""/>
        <dsp:cNvSpPr/>
      </dsp:nvSpPr>
      <dsp:spPr>
        <a:xfrm>
          <a:off x="7080473" y="1961826"/>
          <a:ext cx="2525722" cy="151543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PE" sz="2600" kern="1200" dirty="0"/>
            <a:t>PROPORCIONAL EN SENTIDO ESTRICTO</a:t>
          </a:r>
        </a:p>
      </dsp:txBody>
      <dsp:txXfrm>
        <a:off x="7124859" y="2006212"/>
        <a:ext cx="2436950" cy="14266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7:45.2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0 189,'533'-22,"200"5,-469 19,1882-2,-2083-3,0-3,79-18,53-6,692 14,-525 20,1183-4,-1466 1,1-4,0-4,103-21,-118 14,0 3,1 3,119 1,-46 9,-102-2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22.8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40,'4'-4,"0"1,0 0,1 0,-1 0,1 1,0-1,0 1,0 0,0 0,0 1,1 0,5-1,72-4,-61 5,107 0,-1 5,197 31,561 44,-587-61,1007 31,4-46,-679-4,-569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24.4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72,'83'1,"633"-24,-194 2,-187 12,-30-5,-186 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25.6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0,'7470'0,"-7417"0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28.5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0 392,'23'-1,"-1"-2,1-1,-1 0,38-14,23-5,172-25,495-30,1030 64,-1210 17,3432-1,-3927-5,0-4,134-31,-135 26,145-7,79 20,-137 1,1885 0,-1140-2,-632-19,-17 0,1308 17,-750 5,4177-3,-4893-1,1-5,0-4,110-25,-113 13,-18 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30.0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51,'5252'0,"-4892"-18,-48 0,232 17,-321 2,-149-8,-43-1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45:16.1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2,'717'-1,"767"4,-1203 3,501 79,-555-45,354 18,319-58,-422-4,1942 4,-2252-1,-1 8,219 37,-231-19,219 7,154-27,-73-4,112 52,-282-18,1049 32,-1083-51,20 0,1616-14,-894-5,2344 3,-2924-20,-4 0,426-16,-2 0,-1 34,-712 2,-19 0,1-5,-1-4,-1-5,121-31,-2-24,-44 12,-120 42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45:18.3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1 155,'1093'-18,"-154"0,3356 14,-2204 7,3198-3,-5234-1,-1-3,1-2,-1-2,-1-3,90-30,-105 29,1 3,0 1,77-6,124 11,-159 4,7892 5,-4438-9,-1961 3,-1523 0,52 7,-55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45:22.1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1 192,'3516'0,"-3208"-18,-61 1,809 13,-117 4,-791-11,212-41,-317 44,-1-1,51-19,-63 18,1 1,0 1,0 2,32-3,97 7,-112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58.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9:08.8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1,'2185'0,"-2099"0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7:46.3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0 231,'14'-7,"1"1,-1 1,1 1,0 0,0 0,23-1,98 0,-49 4,48-13,247-58,-131 20,-80 28,1 7,218 7,-308 11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9:11.7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76,'952'2,"1083"-5,-1127-42,-545 21,95 18,-423 7,12-1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9:16.3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2,'6682'0,"-6151"20,30 0,4606-24,-2714 7,-2209-2,274-3,-266-17,43-1,-52 20,-172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9:18.7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1 120,'13439'0,"-13380"-4,1-2,-1-3,0-2,62-21,3 1,-50 19,1 3,0 4,147 7,-85 2,653-3,-707-1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9:42.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1,'186'0,"303"37,-283-3,747 94,-60-92,2-41,-256 0,3074 5,-3663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30:03.8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1,'39'2,"-1"1,1 2,-1 2,41 12,-10-2,320 66,609 49,1107-42,-999-75,-635-11,523 62,-504-58,-293-11,-126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30:06.8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3264 1,'-3188'0,"3113"0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3:49.2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1 241,'80'0,"0"-3,100-16,-14-5,205-5,172 25,-362 5,4685 2,-3332-3,-1467-3,93-17,-80 9,-40 2,-1 0,0-3,-1-1,57-28,-31 13,-16 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3:52.1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0 307,'1'-2,"-1"1,0 0,1-1,-1 1,1 0,0 0,0-1,-1 1,1 0,0 0,0 0,0 0,0 0,0 0,0 0,0 0,0 0,1 1,-1-1,0 0,1 1,-1-1,0 1,1-1,-1 1,0 0,4-1,45-6,-42 7,410-7,-256 9,2744-1,-2877-1,0-1,0-1,-1-2,1-1,-1-1,37-13,17-7,148-25,-199 43,-1-1,0-2,0-1,35-20,-38 18,1 1,1 0,0 3,57-14,-29 18,0 2,95 7,-45 0,88-1,534 13,1397 10,-1448-27,745 2,-1122 13,310 54,-152-11,925-5,17-54,-745 5,-606-2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3:53.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0,'4173'0,"-4135"0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3:57.6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0 381,'13'0,"29"0,40 0,50 0,48-7,43-8,34-14,26-28,20-10,-8 0,-24 10,-44 16,-49 15,-54 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7:48.4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79,'9733'0,"-9682"-3,0-2,90-21,27-3,90 15,-193 13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4:00.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1 104,'479'-28,"-162"5,1870-5,-1603 30,1678 30,126-21,-1449-14,3946 3,-4701-15,-51 1,773 2,-583 14,3851-1,-3826-23,-294 16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4:07.2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41,'0'-1,"0"0,1 0,-1 0,1 1,-1-1,1 0,-1 0,1 0,-1 1,1-1,0 0,0 1,-1-1,1 1,0-1,0 1,0-1,-1 1,1 0,0-1,0 1,0 0,2-1,27-6,-26 7,61-9,0 4,89 3,-71 2,3442-2,-1701 5,-1691-4,-16-2,-1 6,133 19,-117 1,1-6,149 0,111-20,888 4,-813 17,149 1,2311-20,-2894-1,0-1,43-10,-39 5,50-2,416 7,-260 5,-200-2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4:10.1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1,'6004'0,"-5924"0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4:24.5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0 302,'31'-2,"0"-1,-1-2,0-1,31-10,47-10,53 2,177-3,166 21,-346 6,1632 4,-1722-8,0-2,77-18,40-5,511 13,-459 19,3312-2,-2966-29,-494 22,-8-3,82-21,-91 15,127-9,501 21,-331 6,-329-3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54:34.5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1 116,'12'11,"2"0,0 0,0-1,1-1,0-1,0 0,1-1,0 0,29 7,13-1,88 10,-93-16,25 0,111-4,-11-1,-126 3,91 22,9 2,46-15,233-12,-183-6,-83 4,534 15,437 9,-1059-24,-46 1,-1 3,1 0,-1 2,50 16,-45-11,-1-2,70 8,319-14,-217-6,-38 1,206 5,-189 15,51 1,-166-19,0 3,88 15,-20 5,0-7,235-1,1095-18,-802 5,-621-5,70-11,20-2,472 10,-376 8,-181-5,-1-2,0-2,92-27,-16 4,232-62,-35 8,-236 66,157-12,124 32,-85 4,-209-9,130-20,-33-2,1 7,267 5,-114-4,-67 0,82 17,82-2,-372-3,0-2,0-2,0-2,79-29,-89 29,0 1,0 3,75-5,-63 10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43:05.44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1,'13'1,"0"0,0 1,22 6,16 3,131 4,263-12,-227-6,3991 3,-4169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43:09.67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2,'390'-2,"423"5,-464 15,97 1,-47-21,255 4,-298 36,-239-21,161 5,2499-25,-2742 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43:11.45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1,'10'9,"0"-1,1 0,1 0,-1-1,1 0,0-1,1 0,24 7,10 0,56 7,-40-8,24 3,166 6,91-22,-132-2,2295 3,-2458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43:13.55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80,'743'17,"-115"-1,3285-10,-2148-8,933 2,-2387 17,-57-1,741-11,-621-7,-256 8,0 5,134 31,-133-20,1-4,136 1,2853-24,-3051 5,0-2,0-3,0-3,111-29,-104 19,0 4,126-11,135 15,-73 4,-20-9,332-65,-482 64,0 3,104-4,-145 17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43:18.57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70,'4534'0,"-4465"-4,1-2,82-20,-95 14,0 3,0 2,0 3,70 3,1091 33,-1188-32,379 19,-13 0,2680-18,-1420-3,3954 2,-5568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7:50.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0,'8546'0,"-8449"0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43:19.38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0,'4866'0,"-4744"0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43:22.34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0 103,'6'0,"15"0,11 0,5 0,10 0,9 0,2-7,-3-1,8-1,7 3,-3 1,-6 2,-1-5,-5-7,-4-2,1 3,-8 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43:23.76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2,'96'0,"34"-2,0 6,148 24,583 76,1009-83,-1126-26,28 5,-732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5:32.5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1,'34'0,"47"-1,-1 4,104 16,544 99,9-66,1957-56,-1262 4,-1355 1,-1 4,1 4,112 26,-14 1,2-8,228 7,362-31,-390-8,-309 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5:34.3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0 248,'133'1,"761"-7,-2-33,727-29,-2 64,-1072 6,647-37,191-7,-2 43,-554 3,2854-4,-3303-21,-212 8,363 4,1-1,489 1,1642 35,-1827-28,-733 2,647 23,-145-6,-485-18,-34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5:36.2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0 190,'487'-15,"-120"2,2466 1,-1740 15,3251-2,-3460-39,-123 1,-18 37,88-1,-742-5,129-26,-129 16,141-6,896 21,-525 4,-480-4,332 16,-157 7,301-18,-293-7,131 4,497-3,-571-18,-140 5,-184 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5:40.1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1 528,'2902'0,"-2864"-1,0-2,0-1,-1-2,58-17,-19 7,1 3,0 4,148 1,0 0,983-16,-806 26,-271 0,121-3,-211-2,0-1,-1-2,0-3,44-14,-40 7,1 2,0 2,0 2,1 2,82-3,236 14,251-10,-539-3,145-37,-75 13,-78 24,0 3,1 3,74 5,73-3,-191 0,30 0,-1-3,0-3,93-24,-103 19,0 1,0 3,68-5,137 6,-102 6,-90-3,101-22,10-1,638 13,-495 18,-73-5,254 5,-425 5,0 3,-1 3,116 41,-19-6,10-9,-112-30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5:52.6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78,'4644'0,"-4599"-2,0-3,0-2,65-17,-63 12,1 2,92-7,569 16,-310 4,4298-3,-4327 20,-42-1,643-17,-464-4,-469 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5:57.34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5:59.14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0 118,'5972'0,"-5322"-19,39-1,-513 16,330-50,-393 41,1 5,162 9,-114 2,3828 0,-2162-5,-1766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05.7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1,'4622'0,"-4465"0,-34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01.69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1,'8560'0,"-8517"0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02.81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1,'12'0,"24"0,24 0,28 0,24 0,25 0,27 0,18 0,9 0,4 0,-12 0,-24 0,-33 0,-26 0,-16 0,-23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06.69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3,'522'-2,"558"5,-694 16,65 0,-331-19,0 5,0 6,151 32,-145-13,1-7,194 13,302-32,-161-5,-38 33,-96-3,1093-14,-867-18,734 3,-1216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09.09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0 192,'4257'0,"-3720"34,-190-6,221-18,-158-6,-42 13,186 2,1224-20,-1705-2,-1-4,72-16,67-7,1085-19,1388 50,-2528-5,193-30,200-8,-2 43,-240 3,50-3,696-3,-463-36,-558 33,0-1,44-16,-41 11,47-8,76 5,-118 14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19.89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15,'2705'0,"-2683"0,-1-1,26-4,-10-4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23.05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1 228,'509'-1,"621"3,-501 36,99 1,4698-45,-2974 9,2506-3,-4877-4,0-4,154-36,-145 24,173-16,17 30,35-1,-222 1,129-27,-147 22,1 3,133 2,-128 7,-1-4,99-15,-96 2,68-13,277-18,508 46,-415 4,56-3,-521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25.30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1,'5934'0,"-5818"5,131 23,16 2,400-20,-159-7,-144 14,172 4,-429-21,412 20,408 35,1298-59,-1154 7,54-3,-1077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27.54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12710 267,'732'-46,"-213"6,774 6,2 36,-783 1,-462-3,230-5,-220-3,-55 5,-14-2,-20 0,-468-6,333 12,-5566 0,3805-67,1812 55,-564-29,-6583 44,6886 16,-19 0,349-18,-74 12,40-3,33-6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1:26:30.48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6132 565,'-611'19,"81"0,-422 20,454-8,300-22,154-1,26-2,18-6,0 0,0 0,0 0,1 0,-1 0,0 0,0 0,0 0,0 0,0 0,1 0,-1 0,0 0,0 0,0 0,0 0,0 0,1 0,-1 0,0 0,0 0,0 1,0-1,0 0,0 0,1 0,-1 0,0 0,0 0,0 0,0 0,0 1,0-1,0 0,0 0,0 0,0 0,1 0,-1 1,0-1,0 0,0 0,0 0,0 0,0 0,0 1,0-1,0 0,0 0,0 0,0 0,0 0,-1 1,1-1,0 0,0 0,0 0,0 0,0 0,0 0,0 1,0-1,0 0,0 0,-1 0,1 0,0 0,18 3,-1 0,1-2,0 0,0-1,0 0,22-5,20 0,728-14,186-12,-734 11,-1-10,247-65,-400 73,312-89,-396 111,51-23,-52 22,-1 1,1 0,0 0,-1-1,1 1,-1 0,1-1,-1 1,1-1,-1 1,0-1,1 1,-1-1,1 1,-1-1,0 1,1-1,-1 1,0-1,0 1,1-1,-1 0,0 1,0-1,0 0,0 1,0-1,0 0,-1-1,0 1,-1 0,1 0,-1 0,1 0,0 0,-1 0,0 0,1 1,-1-1,1 1,-1-1,0 1,1-1,-1 1,-3 0,-47-8,-1 4,-57 1,55 2,-1911-4,1100 9,419-1,-690-12,1087 7,-207-13,205 9,1-2,-91-25,111 18,31 15,0 0,-1-1,1 1,-1-1,1 1,-1 0,1-1,0 1,-1-1,1 1,0-1,0 1,-1-1,1 1,0-1,0 1,0-1,-1 1,1-1,0 1,0-1,0 0,0 1,0-1,0 1,0-1,1 0,0-1,1-1,0 1,0 0,1 0,-1 1,0-1,1 0,-1 1,1-1,-1 1,1 0,0 0,-1 0,1 0,5 0,137-38,297-39,155 33,883 28,-1436 18,-86 1,-2638 2,1392-7,1273 3,-4-1,0 1,0 0,0 2,1 0,-1 1,1 1,-23 8,41-12,-1 0,0 0,0 0,0 1,0-1,0 0,0 1,1-1,-1 1,0-1,0 1,1-1,-1 1,0 0,1-1,-1 1,1 0,-1-1,1 1,-1 0,1 0,-1 0,1 0,0-1,-1 3,2-2,-1 0,1 0,0 0,0 0,0 0,0 0,0 0,0-1,0 1,0 0,0 0,0-1,1 1,-1-1,0 1,0-1,1 0,1 1,31 6,1 0,-1-3,1-1,52-2,-30 0,1354 2,-728-6,4878 3,-5478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07.7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0,'4'4,"1"-1,-1 0,1 0,0 0,0-1,1 1,-1-1,0 0,1-1,-1 1,9 0,67 3,-57-4,706 3,-372-7,927 3,-1242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18.2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5 121,'-1'0,"1"0,0 0,-1 1,1-1,0 0,0 0,-1 1,1-1,0 0,0 1,0-1,0 0,-1 1,1-1,0 0,0 1,0-1,0 0,0 1,0-1,0 0,0 1,0-1,0 1,0-1,0 0,0 1,0-1,0 0,0 1,1-1,-1 0,0 1,0-1,0 0,0 1,1-1,-1 0,0 0,0 1,1-1,-1 0,0 0,1 1,-1-1,0 0,1 0,-1 0,0 0,1 1,-1-1,0 0,1 0,24 7,-24-7,72 9,1-3,128-6,72-33,-54 3,246 18,-159 9,-274 2,1-1,-1-2,0-1,0-1,-1-2,1-2,40-17,-41 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19.4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1 133,'6'0,"21"0,25 0,30 0,25-6,27-3,28 1,19 2,23 1,2-4,-2-7,-17-1,-21-4,-26 1,-36 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8T20:28:21.4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41,'10809'0,"-10398"-20,-5 0,383 21,-689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1313" cy="493713"/>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765550" y="0"/>
            <a:ext cx="2881313" cy="493713"/>
          </a:xfrm>
          <a:prstGeom prst="rect">
            <a:avLst/>
          </a:prstGeom>
        </p:spPr>
        <p:txBody>
          <a:bodyPr vert="horz" lIns="91440" tIns="45720" rIns="91440" bIns="45720" rtlCol="0"/>
          <a:lstStyle>
            <a:lvl1pPr algn="r">
              <a:defRPr sz="1200"/>
            </a:lvl1pPr>
          </a:lstStyle>
          <a:p>
            <a:fld id="{7A4070F4-6B12-43C6-90CE-210F284B4D92}" type="datetimeFigureOut">
              <a:rPr lang="es-PE" smtClean="0"/>
              <a:t>28/05/2024</a:t>
            </a:fld>
            <a:endParaRPr lang="es-PE"/>
          </a:p>
        </p:txBody>
      </p:sp>
      <p:sp>
        <p:nvSpPr>
          <p:cNvPr id="4" name="Marcador de imagen de diapositiva 3"/>
          <p:cNvSpPr>
            <a:spLocks noGrp="1" noRot="1" noChangeAspect="1"/>
          </p:cNvSpPr>
          <p:nvPr>
            <p:ph type="sldImg" idx="2"/>
          </p:nvPr>
        </p:nvSpPr>
        <p:spPr>
          <a:xfrm>
            <a:off x="369888" y="1231900"/>
            <a:ext cx="5908675" cy="33242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65163" y="4740275"/>
            <a:ext cx="5318125" cy="387826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356725"/>
            <a:ext cx="2881313" cy="493713"/>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765550" y="9356725"/>
            <a:ext cx="2881313" cy="493713"/>
          </a:xfrm>
          <a:prstGeom prst="rect">
            <a:avLst/>
          </a:prstGeom>
        </p:spPr>
        <p:txBody>
          <a:bodyPr vert="horz" lIns="91440" tIns="45720" rIns="91440" bIns="45720" rtlCol="0" anchor="b"/>
          <a:lstStyle>
            <a:lvl1pPr algn="r">
              <a:defRPr sz="1200"/>
            </a:lvl1pPr>
          </a:lstStyle>
          <a:p>
            <a:fld id="{048C10CE-9D84-4067-8AAE-E3F49CB48842}" type="slidenum">
              <a:rPr lang="es-PE" smtClean="0"/>
              <a:t>‹Nº›</a:t>
            </a:fld>
            <a:endParaRPr lang="es-PE"/>
          </a:p>
        </p:txBody>
      </p:sp>
    </p:spTree>
    <p:extLst>
      <p:ext uri="{BB962C8B-B14F-4D97-AF65-F5344CB8AC3E}">
        <p14:creationId xmlns:p14="http://schemas.microsoft.com/office/powerpoint/2010/main" val="222680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48C10CE-9D84-4067-8AAE-E3F49CB48842}" type="slidenum">
              <a:rPr lang="es-PE" smtClean="0"/>
              <a:t>1</a:t>
            </a:fld>
            <a:endParaRPr lang="es-PE"/>
          </a:p>
        </p:txBody>
      </p:sp>
    </p:spTree>
    <p:extLst>
      <p:ext uri="{BB962C8B-B14F-4D97-AF65-F5344CB8AC3E}">
        <p14:creationId xmlns:p14="http://schemas.microsoft.com/office/powerpoint/2010/main" val="424723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48C10CE-9D84-4067-8AAE-E3F49CB48842}" type="slidenum">
              <a:rPr lang="es-PE" smtClean="0"/>
              <a:t>2</a:t>
            </a:fld>
            <a:endParaRPr lang="es-PE"/>
          </a:p>
        </p:txBody>
      </p:sp>
    </p:spTree>
    <p:extLst>
      <p:ext uri="{BB962C8B-B14F-4D97-AF65-F5344CB8AC3E}">
        <p14:creationId xmlns:p14="http://schemas.microsoft.com/office/powerpoint/2010/main" val="243881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048C10CE-9D84-4067-8AAE-E3F49CB48842}" type="slidenum">
              <a:rPr lang="es-PE" smtClean="0"/>
              <a:t>3</a:t>
            </a:fld>
            <a:endParaRPr lang="es-PE"/>
          </a:p>
        </p:txBody>
      </p:sp>
    </p:spTree>
    <p:extLst>
      <p:ext uri="{BB962C8B-B14F-4D97-AF65-F5344CB8AC3E}">
        <p14:creationId xmlns:p14="http://schemas.microsoft.com/office/powerpoint/2010/main" val="151071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48C10CE-9D84-4067-8AAE-E3F49CB48842}" type="slidenum">
              <a:rPr lang="es-PE" smtClean="0"/>
              <a:t>4</a:t>
            </a:fld>
            <a:endParaRPr lang="es-PE"/>
          </a:p>
        </p:txBody>
      </p:sp>
    </p:spTree>
    <p:extLst>
      <p:ext uri="{BB962C8B-B14F-4D97-AF65-F5344CB8AC3E}">
        <p14:creationId xmlns:p14="http://schemas.microsoft.com/office/powerpoint/2010/main" val="277913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48C10CE-9D84-4067-8AAE-E3F49CB48842}" type="slidenum">
              <a:rPr lang="es-PE" smtClean="0"/>
              <a:t>5</a:t>
            </a:fld>
            <a:endParaRPr lang="es-PE"/>
          </a:p>
        </p:txBody>
      </p:sp>
    </p:spTree>
    <p:extLst>
      <p:ext uri="{BB962C8B-B14F-4D97-AF65-F5344CB8AC3E}">
        <p14:creationId xmlns:p14="http://schemas.microsoft.com/office/powerpoint/2010/main" val="132927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48C10CE-9D84-4067-8AAE-E3F49CB48842}" type="slidenum">
              <a:rPr lang="es-PE" smtClean="0"/>
              <a:t>9</a:t>
            </a:fld>
            <a:endParaRPr lang="es-PE"/>
          </a:p>
        </p:txBody>
      </p:sp>
    </p:spTree>
    <p:extLst>
      <p:ext uri="{BB962C8B-B14F-4D97-AF65-F5344CB8AC3E}">
        <p14:creationId xmlns:p14="http://schemas.microsoft.com/office/powerpoint/2010/main" val="285263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a:p>
            <a:endParaRPr lang="en-US" dirty="0"/>
          </a:p>
        </p:txBody>
      </p:sp>
      <p:sp>
        <p:nvSpPr>
          <p:cNvPr id="4" name="Marcador de número de diapositiva 3"/>
          <p:cNvSpPr>
            <a:spLocks noGrp="1"/>
          </p:cNvSpPr>
          <p:nvPr>
            <p:ph type="sldNum" sz="quarter" idx="10"/>
          </p:nvPr>
        </p:nvSpPr>
        <p:spPr/>
        <p:txBody>
          <a:bodyPr/>
          <a:lstStyle/>
          <a:p>
            <a:fld id="{048C10CE-9D84-4067-8AAE-E3F49CB48842}" type="slidenum">
              <a:rPr lang="es-PE" smtClean="0"/>
              <a:t>14</a:t>
            </a:fld>
            <a:endParaRPr lang="es-PE"/>
          </a:p>
        </p:txBody>
      </p:sp>
    </p:spTree>
    <p:extLst>
      <p:ext uri="{BB962C8B-B14F-4D97-AF65-F5344CB8AC3E}">
        <p14:creationId xmlns:p14="http://schemas.microsoft.com/office/powerpoint/2010/main" val="149414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0"/>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720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819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3"/>
            <a:ext cx="36576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812800" y="274643"/>
            <a:ext cx="10769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991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05BFA754-D5C3-4E66-96A6-867B257F58DC}" type="datetimeFigureOut">
              <a:rPr lang="en-US" smtClean="0"/>
              <a:t>5/28/2024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36164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5"/>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4271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05BFA754-D5C3-4E66-96A6-867B257F58DC}" type="datetimeFigureOut">
              <a:rPr lang="en-US" smtClean="0"/>
              <a:t>5/28/2024</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49393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775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704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761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8539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5/28/2024</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7203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5/28/2024</a:t>
            </a:fld>
            <a:endParaRPr lang="en-US" dirty="0"/>
          </a:p>
        </p:txBody>
      </p:sp>
      <p:sp>
        <p:nvSpPr>
          <p:cNvPr id="5" name="4 Marcador de pie de página"/>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75643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6.xml"/><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3.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5.xml"/><Relationship Id="rId24" Type="http://schemas.openxmlformats.org/officeDocument/2006/relationships/image" Target="../media/image19.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customXml" Target="../ink/ink9.xml"/><Relationship Id="rId31"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customXml" Target="../ink/ink4.xm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customXml" Target="../ink/ink13.xml"/><Relationship Id="rId30"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1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33.png"/><Relationship Id="rId18" Type="http://schemas.openxmlformats.org/officeDocument/2006/relationships/customXml" Target="../ink/ink25.xml"/><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customXml" Target="../ink/ink22.xml"/><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openxmlformats.org/officeDocument/2006/relationships/customXml" Target="../ink/ink21.xml"/><Relationship Id="rId19" Type="http://schemas.openxmlformats.org/officeDocument/2006/relationships/image" Target="../media/image36.png"/><Relationship Id="rId4" Type="http://schemas.openxmlformats.org/officeDocument/2006/relationships/customXml" Target="../ink/ink18.xml"/><Relationship Id="rId9" Type="http://schemas.openxmlformats.org/officeDocument/2006/relationships/image" Target="../media/image31.png"/><Relationship Id="rId14" Type="http://schemas.openxmlformats.org/officeDocument/2006/relationships/customXml" Target="../ink/ink23.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customXml" Target="../ink/ink31.xml"/><Relationship Id="rId18" Type="http://schemas.openxmlformats.org/officeDocument/2006/relationships/image" Target="../media/image45.png"/><Relationship Id="rId3" Type="http://schemas.openxmlformats.org/officeDocument/2006/relationships/customXml" Target="../ink/ink26.xml"/><Relationship Id="rId21" Type="http://schemas.openxmlformats.org/officeDocument/2006/relationships/image" Target="../media/image47.jpg"/><Relationship Id="rId7" Type="http://schemas.openxmlformats.org/officeDocument/2006/relationships/customXml" Target="../ink/ink28.xml"/><Relationship Id="rId12" Type="http://schemas.openxmlformats.org/officeDocument/2006/relationships/image" Target="../media/image42.png"/><Relationship Id="rId17" Type="http://schemas.openxmlformats.org/officeDocument/2006/relationships/customXml" Target="../ink/ink33.xml"/><Relationship Id="rId2" Type="http://schemas.openxmlformats.org/officeDocument/2006/relationships/image" Target="../media/image37.png"/><Relationship Id="rId16" Type="http://schemas.openxmlformats.org/officeDocument/2006/relationships/image" Target="../media/image44.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customXml" Target="../ink/ink30.xml"/><Relationship Id="rId5" Type="http://schemas.openxmlformats.org/officeDocument/2006/relationships/customXml" Target="../ink/ink27.xml"/><Relationship Id="rId15" Type="http://schemas.openxmlformats.org/officeDocument/2006/relationships/customXml" Target="../ink/ink32.xml"/><Relationship Id="rId10" Type="http://schemas.openxmlformats.org/officeDocument/2006/relationships/image" Target="../media/image41.png"/><Relationship Id="rId19" Type="http://schemas.openxmlformats.org/officeDocument/2006/relationships/customXml" Target="../ink/ink34.xml"/><Relationship Id="rId4" Type="http://schemas.openxmlformats.org/officeDocument/2006/relationships/image" Target="../media/image38.png"/><Relationship Id="rId9" Type="http://schemas.openxmlformats.org/officeDocument/2006/relationships/customXml" Target="../ink/ink29.xml"/><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customXml" Target="../ink/ink39.xml"/><Relationship Id="rId18" Type="http://schemas.openxmlformats.org/officeDocument/2006/relationships/image" Target="../media/image60.png"/><Relationship Id="rId3" Type="http://schemas.microsoft.com/office/2007/relationships/hdphoto" Target="../media/hdphoto3.wdp"/><Relationship Id="rId7" Type="http://schemas.openxmlformats.org/officeDocument/2006/relationships/customXml" Target="../ink/ink36.xml"/><Relationship Id="rId12" Type="http://schemas.openxmlformats.org/officeDocument/2006/relationships/image" Target="../media/image57.png"/><Relationship Id="rId17" Type="http://schemas.openxmlformats.org/officeDocument/2006/relationships/customXml" Target="../ink/ink41.xml"/><Relationship Id="rId2" Type="http://schemas.openxmlformats.org/officeDocument/2006/relationships/image" Target="../media/image52.png"/><Relationship Id="rId16" Type="http://schemas.openxmlformats.org/officeDocument/2006/relationships/image" Target="../media/image59.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customXml" Target="../ink/ink38.xml"/><Relationship Id="rId5" Type="http://schemas.openxmlformats.org/officeDocument/2006/relationships/customXml" Target="../ink/ink35.xml"/><Relationship Id="rId15" Type="http://schemas.openxmlformats.org/officeDocument/2006/relationships/customXml" Target="../ink/ink40.xml"/><Relationship Id="rId10" Type="http://schemas.openxmlformats.org/officeDocument/2006/relationships/image" Target="../media/image56.png"/><Relationship Id="rId19" Type="http://schemas.openxmlformats.org/officeDocument/2006/relationships/customXml" Target="../ink/ink42.xml"/><Relationship Id="rId4" Type="http://schemas.openxmlformats.org/officeDocument/2006/relationships/image" Target="../media/image53.jpeg"/><Relationship Id="rId9" Type="http://schemas.openxmlformats.org/officeDocument/2006/relationships/customXml" Target="../ink/ink37.xml"/><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customXml" Target="../ink/ink50.xml"/><Relationship Id="rId26" Type="http://schemas.openxmlformats.org/officeDocument/2006/relationships/customXml" Target="../ink/ink54.xml"/><Relationship Id="rId3" Type="http://schemas.openxmlformats.org/officeDocument/2006/relationships/image" Target="../media/image63.png"/><Relationship Id="rId21" Type="http://schemas.openxmlformats.org/officeDocument/2006/relationships/image" Target="../media/image72.png"/><Relationship Id="rId34" Type="http://schemas.openxmlformats.org/officeDocument/2006/relationships/customXml" Target="../ink/ink58.xml"/><Relationship Id="rId7" Type="http://schemas.openxmlformats.org/officeDocument/2006/relationships/image" Target="../media/image65.png"/><Relationship Id="rId12" Type="http://schemas.openxmlformats.org/officeDocument/2006/relationships/customXml" Target="../ink/ink47.xml"/><Relationship Id="rId17" Type="http://schemas.openxmlformats.org/officeDocument/2006/relationships/image" Target="../media/image70.png"/><Relationship Id="rId25" Type="http://schemas.openxmlformats.org/officeDocument/2006/relationships/image" Target="../media/image74.png"/><Relationship Id="rId33" Type="http://schemas.openxmlformats.org/officeDocument/2006/relationships/image" Target="../media/image78.png"/><Relationship Id="rId2" Type="http://schemas.openxmlformats.org/officeDocument/2006/relationships/image" Target="../media/image62.png"/><Relationship Id="rId16" Type="http://schemas.openxmlformats.org/officeDocument/2006/relationships/customXml" Target="../ink/ink49.xml"/><Relationship Id="rId20" Type="http://schemas.openxmlformats.org/officeDocument/2006/relationships/customXml" Target="../ink/ink51.xml"/><Relationship Id="rId29"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customXml" Target="../ink/ink44.xml"/><Relationship Id="rId11" Type="http://schemas.openxmlformats.org/officeDocument/2006/relationships/image" Target="../media/image67.png"/><Relationship Id="rId24" Type="http://schemas.openxmlformats.org/officeDocument/2006/relationships/customXml" Target="../ink/ink53.xml"/><Relationship Id="rId32" Type="http://schemas.openxmlformats.org/officeDocument/2006/relationships/customXml" Target="../ink/ink57.xml"/><Relationship Id="rId5" Type="http://schemas.openxmlformats.org/officeDocument/2006/relationships/image" Target="../media/image64.png"/><Relationship Id="rId15" Type="http://schemas.openxmlformats.org/officeDocument/2006/relationships/image" Target="../media/image69.png"/><Relationship Id="rId23" Type="http://schemas.openxmlformats.org/officeDocument/2006/relationships/image" Target="../media/image73.png"/><Relationship Id="rId28" Type="http://schemas.openxmlformats.org/officeDocument/2006/relationships/customXml" Target="../ink/ink55.xml"/><Relationship Id="rId10" Type="http://schemas.openxmlformats.org/officeDocument/2006/relationships/customXml" Target="../ink/ink46.xml"/><Relationship Id="rId19" Type="http://schemas.openxmlformats.org/officeDocument/2006/relationships/image" Target="../media/image71.png"/><Relationship Id="rId31" Type="http://schemas.openxmlformats.org/officeDocument/2006/relationships/image" Target="../media/image77.png"/><Relationship Id="rId4" Type="http://schemas.openxmlformats.org/officeDocument/2006/relationships/customXml" Target="../ink/ink43.xml"/><Relationship Id="rId9" Type="http://schemas.openxmlformats.org/officeDocument/2006/relationships/image" Target="../media/image66.png"/><Relationship Id="rId14" Type="http://schemas.openxmlformats.org/officeDocument/2006/relationships/customXml" Target="../ink/ink48.xml"/><Relationship Id="rId22" Type="http://schemas.openxmlformats.org/officeDocument/2006/relationships/customXml" Target="../ink/ink52.xml"/><Relationship Id="rId27" Type="http://schemas.openxmlformats.org/officeDocument/2006/relationships/image" Target="../media/image75.png"/><Relationship Id="rId30" Type="http://schemas.openxmlformats.org/officeDocument/2006/relationships/customXml" Target="../ink/ink56.xml"/><Relationship Id="rId35" Type="http://schemas.openxmlformats.org/officeDocument/2006/relationships/image" Target="../media/image79.png"/><Relationship Id="rId8" Type="http://schemas.openxmlformats.org/officeDocument/2006/relationships/customXml" Target="../ink/ink4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CSJDELIMANORTE/videos/116782779423297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2886635"/>
            <a:ext cx="12191999" cy="1482165"/>
          </a:xfrm>
          <a:prstGeom prst="rect">
            <a:avLst/>
          </a:prstGeom>
          <a:solidFill>
            <a:srgbClr val="01429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i="1" dirty="0">
                <a:solidFill>
                  <a:schemeClr val="bg1"/>
                </a:solidFill>
                <a:latin typeface="Candara" pitchFamily="34" charset="0"/>
                <a:cs typeface="Arial" panose="020B0604020202020204" pitchFamily="34" charset="0"/>
              </a:rPr>
              <a:t>PRISIÓN PREVENTIVA EN DELITOS DE CORRUPCIÓN DE FUNCIONARIOS</a:t>
            </a:r>
            <a:endParaRPr lang="es-MX" sz="2800" b="1" i="1" dirty="0">
              <a:solidFill>
                <a:schemeClr val="bg1"/>
              </a:solidFill>
              <a:latin typeface="Candara" pitchFamily="34" charset="0"/>
              <a:cs typeface="Arial" panose="020B0604020202020204" pitchFamily="34" charset="0"/>
            </a:endParaRPr>
          </a:p>
        </p:txBody>
      </p:sp>
      <p:sp>
        <p:nvSpPr>
          <p:cNvPr id="3" name="Subtítulo 2">
            <a:extLst>
              <a:ext uri="{FF2B5EF4-FFF2-40B4-BE49-F238E27FC236}">
                <a16:creationId xmlns:a16="http://schemas.microsoft.com/office/drawing/2014/main" id="{33D1C9EA-915E-4CE0-8DD6-B80FEB7086CA}"/>
              </a:ext>
            </a:extLst>
          </p:cNvPr>
          <p:cNvSpPr>
            <a:spLocks noGrp="1"/>
          </p:cNvSpPr>
          <p:nvPr>
            <p:ph type="subTitle" idx="1"/>
          </p:nvPr>
        </p:nvSpPr>
        <p:spPr>
          <a:xfrm>
            <a:off x="1828799" y="4583852"/>
            <a:ext cx="8534400" cy="1224519"/>
          </a:xfrm>
        </p:spPr>
        <p:txBody>
          <a:bodyPr>
            <a:normAutofit/>
          </a:bodyPr>
          <a:lstStyle/>
          <a:p>
            <a:r>
              <a:rPr lang="es-PE" sz="2000" dirty="0">
                <a:solidFill>
                  <a:srgbClr val="0070C0"/>
                </a:solidFill>
              </a:rPr>
              <a:t>Mg. Hussein Contreras Esquivel.</a:t>
            </a:r>
          </a:p>
        </p:txBody>
      </p:sp>
      <p:sp>
        <p:nvSpPr>
          <p:cNvPr id="6" name="CuadroTexto 5"/>
          <p:cNvSpPr txBox="1"/>
          <p:nvPr/>
        </p:nvSpPr>
        <p:spPr>
          <a:xfrm>
            <a:off x="7113494" y="6199094"/>
            <a:ext cx="4545106" cy="338554"/>
          </a:xfrm>
          <a:prstGeom prst="rect">
            <a:avLst/>
          </a:prstGeom>
          <a:noFill/>
        </p:spPr>
        <p:txBody>
          <a:bodyPr wrap="square" rtlCol="0">
            <a:spAutoFit/>
          </a:bodyPr>
          <a:lstStyle/>
          <a:p>
            <a:pPr algn="r"/>
            <a:r>
              <a:rPr lang="es-MX" sz="1600" b="1" dirty="0">
                <a:solidFill>
                  <a:schemeClr val="tx2">
                    <a:lumMod val="50000"/>
                  </a:schemeClr>
                </a:solidFill>
              </a:rPr>
              <a:t>28 de mayo</a:t>
            </a:r>
            <a:r>
              <a:rPr lang="es-PE" sz="1600" b="1" dirty="0">
                <a:solidFill>
                  <a:schemeClr val="tx2">
                    <a:lumMod val="50000"/>
                  </a:schemeClr>
                </a:solidFill>
              </a:rPr>
              <a:t> de 2024</a:t>
            </a:r>
          </a:p>
        </p:txBody>
      </p:sp>
    </p:spTree>
    <p:extLst>
      <p:ext uri="{BB962C8B-B14F-4D97-AF65-F5344CB8AC3E}">
        <p14:creationId xmlns:p14="http://schemas.microsoft.com/office/powerpoint/2010/main" val="175068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876E105-79F7-F2D5-41A2-03030CE03601}"/>
              </a:ext>
            </a:extLst>
          </p:cNvPr>
          <p:cNvSpPr txBox="1"/>
          <p:nvPr/>
        </p:nvSpPr>
        <p:spPr>
          <a:xfrm>
            <a:off x="987238" y="474345"/>
            <a:ext cx="10217523" cy="59093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b="1" dirty="0">
                <a:latin typeface="Candara" panose="020E0502030303020204" pitchFamily="34" charset="0"/>
              </a:rPr>
              <a:t>Arraigo: Trigésimo sexto</a:t>
            </a:r>
            <a:r>
              <a:rPr lang="es-MX" dirty="0">
                <a:latin typeface="Candara" panose="020E0502030303020204" pitchFamily="34" charset="0"/>
              </a:rPr>
              <a:t>. El primer inciso del referido artículo establece una serie de situaciones de las que se debe extraer la presencia o no de arraigo. este elemento exige establecerse de manera permanente en un lugar, vinculándose a personas y cosas1 0. El Código Procesal Penal señala que el arraigo en el país del imputado está determinado por el domicilio, habitual, asiento de la familia y de sus negocios o trabajo y las facilidades para abandonar definitivamente el país o permanecer oculto. [Casación 626-2013/Moquegua]</a:t>
            </a:r>
          </a:p>
          <a:p>
            <a:pPr algn="just"/>
            <a:endParaRPr lang="es-MX" dirty="0">
              <a:latin typeface="Candara" panose="020E0502030303020204" pitchFamily="34" charset="0"/>
            </a:endParaRPr>
          </a:p>
          <a:p>
            <a:pPr algn="just"/>
            <a:r>
              <a:rPr lang="es-MX" dirty="0">
                <a:latin typeface="Candara" panose="020E0502030303020204" pitchFamily="34" charset="0"/>
              </a:rPr>
              <a:t>Es así que, la Casación 626-2013/Moquegua, en su fundamento trigésimo noveno, ha acogido la </a:t>
            </a:r>
            <a:r>
              <a:rPr lang="es-PE" b="1" dirty="0">
                <a:latin typeface="Candara" panose="020E0502030303020204" pitchFamily="34" charset="0"/>
              </a:rPr>
              <a:t>RESOLUCION ADMINISTRATIVA </a:t>
            </a:r>
            <a:r>
              <a:rPr lang="es-PE" b="1" dirty="0" err="1">
                <a:latin typeface="Candara" panose="020E0502030303020204" pitchFamily="34" charset="0"/>
              </a:rPr>
              <a:t>Nº</a:t>
            </a:r>
            <a:r>
              <a:rPr lang="es-PE" b="1" dirty="0">
                <a:latin typeface="Candara" panose="020E0502030303020204" pitchFamily="34" charset="0"/>
              </a:rPr>
              <a:t> 325-2011-P-PJ en el extremo de los arraigos. </a:t>
            </a:r>
          </a:p>
          <a:p>
            <a:pPr algn="just"/>
            <a:endParaRPr lang="es-MX" dirty="0">
              <a:latin typeface="Candara" panose="020E0502030303020204" pitchFamily="34" charset="0"/>
            </a:endParaRPr>
          </a:p>
          <a:p>
            <a:pPr algn="just"/>
            <a:r>
              <a:rPr lang="es-PE" b="1" dirty="0">
                <a:latin typeface="Candara" panose="020E0502030303020204" pitchFamily="34" charset="0"/>
              </a:rPr>
              <a:t>RESOLUCION ADMINISTRATIVA </a:t>
            </a:r>
            <a:r>
              <a:rPr lang="es-PE" b="1" dirty="0" err="1">
                <a:latin typeface="Candara" panose="020E0502030303020204" pitchFamily="34" charset="0"/>
              </a:rPr>
              <a:t>Nº</a:t>
            </a:r>
            <a:r>
              <a:rPr lang="es-PE" b="1" dirty="0">
                <a:latin typeface="Candara" panose="020E0502030303020204" pitchFamily="34" charset="0"/>
              </a:rPr>
              <a:t> 325-2011-P-PJ </a:t>
            </a:r>
          </a:p>
          <a:p>
            <a:pPr algn="just"/>
            <a:r>
              <a:rPr lang="es-MX" dirty="0">
                <a:latin typeface="Candara" panose="020E0502030303020204" pitchFamily="34" charset="0"/>
              </a:rPr>
              <a:t>Tal razonamiento no se sostiene desde la perspectiva del Derecho Procesal, pues la norma no exige evaluar la existencia o inexistencia de un presupuesto -que no lo es- sino impone ponderar la calidad del arraigo. Es perfectamente posible aplicar la prisión preventiva a una persona que tiene familia o domicilio conocido, cuando dicha situación, evaluada en términos de ponderación de intereses, no es suficiente para concluir fundadamente que el desarrollo y resultado del proceso penal se encuentra asegurado.</a:t>
            </a:r>
          </a:p>
          <a:p>
            <a:pPr algn="just"/>
            <a:endParaRPr lang="es-MX" dirty="0">
              <a:latin typeface="Candara" panose="020E0502030303020204" pitchFamily="34" charset="0"/>
            </a:endParaRPr>
          </a:p>
          <a:p>
            <a:pPr algn="just"/>
            <a:r>
              <a:rPr lang="es-MX" dirty="0">
                <a:latin typeface="Candara" panose="020E0502030303020204" pitchFamily="34" charset="0"/>
              </a:rPr>
              <a:t>En consecuencia, no puede invocarse, sin la pérdida del rigor jurídico necesario, de existencia o inexistencia de arraigo; </a:t>
            </a:r>
            <a:r>
              <a:rPr lang="es-MX" b="1" u="sng" dirty="0">
                <a:latin typeface="Candara" panose="020E0502030303020204" pitchFamily="34" charset="0"/>
              </a:rPr>
              <a:t>lo que debe analizarse es la calidad del mismo y su vinculación con otros factores del caso.</a:t>
            </a:r>
            <a:endParaRPr lang="es-PE" b="1" u="sng" dirty="0">
              <a:latin typeface="Candara" panose="020E0502030303020204" pitchFamily="34" charset="0"/>
            </a:endParaRPr>
          </a:p>
        </p:txBody>
      </p:sp>
    </p:spTree>
    <p:extLst>
      <p:ext uri="{BB962C8B-B14F-4D97-AF65-F5344CB8AC3E}">
        <p14:creationId xmlns:p14="http://schemas.microsoft.com/office/powerpoint/2010/main" val="96039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a 27">
            <a:extLst>
              <a:ext uri="{FF2B5EF4-FFF2-40B4-BE49-F238E27FC236}">
                <a16:creationId xmlns:a16="http://schemas.microsoft.com/office/drawing/2014/main" id="{5A02DD1C-32AB-2992-B38C-053DADF998E0}"/>
              </a:ext>
            </a:extLst>
          </p:cNvPr>
          <p:cNvGraphicFramePr/>
          <p:nvPr>
            <p:extLst>
              <p:ext uri="{D42A27DB-BD31-4B8C-83A1-F6EECF244321}">
                <p14:modId xmlns:p14="http://schemas.microsoft.com/office/powerpoint/2010/main" val="2417441778"/>
              </p:ext>
            </p:extLst>
          </p:nvPr>
        </p:nvGraphicFramePr>
        <p:xfrm>
          <a:off x="1534644" y="0"/>
          <a:ext cx="9614647" cy="5439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53248C67-2FBF-9D8B-B002-0650819E07D2}"/>
              </a:ext>
            </a:extLst>
          </p:cNvPr>
          <p:cNvSpPr>
            <a:spLocks noGrp="1"/>
          </p:cNvSpPr>
          <p:nvPr>
            <p:ph type="title"/>
          </p:nvPr>
        </p:nvSpPr>
        <p:spPr>
          <a:xfrm>
            <a:off x="458879" y="275914"/>
            <a:ext cx="10972800" cy="1143000"/>
          </a:xfrm>
        </p:spPr>
        <p:txBody>
          <a:bodyPr>
            <a:normAutofit/>
          </a:bodyPr>
          <a:lstStyle/>
          <a:p>
            <a:r>
              <a:rPr lang="es-PE" sz="3200" b="1" dirty="0">
                <a:solidFill>
                  <a:srgbClr val="0070C0"/>
                </a:solidFill>
              </a:rPr>
              <a:t>PROPORCIONALIDAD DE LA MEDIDA DE LA PP</a:t>
            </a:r>
          </a:p>
        </p:txBody>
      </p:sp>
      <p:sp>
        <p:nvSpPr>
          <p:cNvPr id="30" name="CuadroTexto 29">
            <a:extLst>
              <a:ext uri="{FF2B5EF4-FFF2-40B4-BE49-F238E27FC236}">
                <a16:creationId xmlns:a16="http://schemas.microsoft.com/office/drawing/2014/main" id="{E9836218-C25B-BC87-F4C2-374F895FBF74}"/>
              </a:ext>
            </a:extLst>
          </p:cNvPr>
          <p:cNvSpPr txBox="1"/>
          <p:nvPr/>
        </p:nvSpPr>
        <p:spPr>
          <a:xfrm>
            <a:off x="1335616" y="3648260"/>
            <a:ext cx="2983568" cy="2585323"/>
          </a:xfrm>
          <a:prstGeom prst="rect">
            <a:avLst/>
          </a:prstGeom>
          <a:noFill/>
          <a:ln>
            <a:solidFill>
              <a:schemeClr val="tx1"/>
            </a:solidFill>
          </a:ln>
        </p:spPr>
        <p:txBody>
          <a:bodyPr wrap="square">
            <a:spAutoFit/>
          </a:bodyPr>
          <a:lstStyle/>
          <a:p>
            <a:pPr algn="just"/>
            <a:r>
              <a:rPr lang="es-ES" b="0" i="0" dirty="0">
                <a:solidFill>
                  <a:srgbClr val="0D0D0D"/>
                </a:solidFill>
                <a:effectLst/>
                <a:highlight>
                  <a:srgbClr val="FFFFFF"/>
                </a:highlight>
                <a:latin typeface="ui-sans-serif"/>
              </a:rPr>
              <a:t>La medida es indispensable para el fin de aseguramiento perseguido y no hay otra medida menos gravosa (por ejemplo, comparecencia con restricciones) que tenga la misma eficacia para asegurar la presencia del imputado en el proceso.</a:t>
            </a:r>
            <a:endParaRPr lang="es-PE" dirty="0"/>
          </a:p>
        </p:txBody>
      </p:sp>
      <p:sp>
        <p:nvSpPr>
          <p:cNvPr id="32" name="CuadroTexto 31">
            <a:extLst>
              <a:ext uri="{FF2B5EF4-FFF2-40B4-BE49-F238E27FC236}">
                <a16:creationId xmlns:a16="http://schemas.microsoft.com/office/drawing/2014/main" id="{E3C25DE1-237E-1FB8-04BA-FC7A8700DCBA}"/>
              </a:ext>
            </a:extLst>
          </p:cNvPr>
          <p:cNvSpPr txBox="1"/>
          <p:nvPr/>
        </p:nvSpPr>
        <p:spPr>
          <a:xfrm>
            <a:off x="5005936" y="3648260"/>
            <a:ext cx="2725279" cy="923330"/>
          </a:xfrm>
          <a:prstGeom prst="rect">
            <a:avLst/>
          </a:prstGeom>
          <a:noFill/>
          <a:ln>
            <a:solidFill>
              <a:schemeClr val="tx1"/>
            </a:solidFill>
          </a:ln>
        </p:spPr>
        <p:txBody>
          <a:bodyPr wrap="square">
            <a:spAutoFit/>
          </a:bodyPr>
          <a:lstStyle/>
          <a:p>
            <a:pPr algn="just"/>
            <a:r>
              <a:rPr lang="es-ES" b="0" i="0" dirty="0">
                <a:solidFill>
                  <a:srgbClr val="0D0D0D"/>
                </a:solidFill>
                <a:effectLst/>
                <a:highlight>
                  <a:srgbClr val="FFFFFF"/>
                </a:highlight>
                <a:latin typeface="ui-sans-serif"/>
              </a:rPr>
              <a:t>La medida permite alcanzar el fin legítimo y socialmente relevante.</a:t>
            </a:r>
            <a:endParaRPr lang="es-PE" dirty="0"/>
          </a:p>
        </p:txBody>
      </p:sp>
      <p:sp>
        <p:nvSpPr>
          <p:cNvPr id="34" name="CuadroTexto 33">
            <a:extLst>
              <a:ext uri="{FF2B5EF4-FFF2-40B4-BE49-F238E27FC236}">
                <a16:creationId xmlns:a16="http://schemas.microsoft.com/office/drawing/2014/main" id="{AFA8D47A-5DF7-5DC6-5E1F-42B1649A9091}"/>
              </a:ext>
            </a:extLst>
          </p:cNvPr>
          <p:cNvSpPr txBox="1"/>
          <p:nvPr/>
        </p:nvSpPr>
        <p:spPr>
          <a:xfrm>
            <a:off x="8767482" y="3648260"/>
            <a:ext cx="2262468" cy="2031325"/>
          </a:xfrm>
          <a:prstGeom prst="rect">
            <a:avLst/>
          </a:prstGeom>
          <a:noFill/>
          <a:ln>
            <a:solidFill>
              <a:schemeClr val="tx1"/>
            </a:solidFill>
          </a:ln>
        </p:spPr>
        <p:txBody>
          <a:bodyPr wrap="square">
            <a:spAutoFit/>
          </a:bodyPr>
          <a:lstStyle/>
          <a:p>
            <a:pPr algn="just"/>
            <a:r>
              <a:rPr lang="es-ES" b="0" i="0" dirty="0">
                <a:solidFill>
                  <a:srgbClr val="0D0D0D"/>
                </a:solidFill>
                <a:effectLst/>
                <a:highlight>
                  <a:srgbClr val="FFFFFF"/>
                </a:highlight>
                <a:latin typeface="ui-sans-serif"/>
              </a:rPr>
              <a:t>La medida no debe ser exagerada en comparación con las ventajas obtenidas y debe cumplir con la finalidad de aseguramiento.</a:t>
            </a:r>
            <a:endParaRPr lang="es-PE" dirty="0"/>
          </a:p>
        </p:txBody>
      </p:sp>
      <p:pic>
        <p:nvPicPr>
          <p:cNvPr id="6148" name="Picture 4" descr="134,440 en la categoría «Balanza justicia vector» de imágenes, fotos de  stock e ilustraciones libres de regalías | Shutterstock">
            <a:extLst>
              <a:ext uri="{FF2B5EF4-FFF2-40B4-BE49-F238E27FC236}">
                <a16:creationId xmlns:a16="http://schemas.microsoft.com/office/drawing/2014/main" id="{E7395E9C-87FA-36F2-CCD6-E7EA414B9C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49500" y1="9800" x2="46000" y2="89978"/>
                        <a14:foregroundMark x1="67833" y1="72606" x2="72000" y2="71715"/>
                        <a14:foregroundMark x1="79167" y1="73497" x2="67167" y2="69488"/>
                        <a14:foregroundMark x1="29167" y1="73051" x2="31833" y2="73274"/>
                        <a14:foregroundMark x1="34833" y1="71269" x2="24333" y2="70824"/>
                      </a14:backgroundRemoval>
                    </a14:imgEffect>
                  </a14:imgLayer>
                </a14:imgProps>
              </a:ext>
              <a:ext uri="{28A0092B-C50C-407E-A947-70E740481C1C}">
                <a14:useLocalDpi xmlns:a14="http://schemas.microsoft.com/office/drawing/2010/main" val="0"/>
              </a:ext>
            </a:extLst>
          </a:blip>
          <a:srcRect/>
          <a:stretch>
            <a:fillRect/>
          </a:stretch>
        </p:blipFill>
        <p:spPr bwMode="auto">
          <a:xfrm>
            <a:off x="4721915" y="4502661"/>
            <a:ext cx="3240104" cy="242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2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AD35A94-2CBE-EBDC-2040-582045F3B2F4}"/>
              </a:ext>
            </a:extLst>
          </p:cNvPr>
          <p:cNvSpPr>
            <a:spLocks noGrp="1"/>
          </p:cNvSpPr>
          <p:nvPr>
            <p:ph type="title"/>
          </p:nvPr>
        </p:nvSpPr>
        <p:spPr>
          <a:xfrm>
            <a:off x="755116" y="-188074"/>
            <a:ext cx="10972800" cy="1143000"/>
          </a:xfrm>
        </p:spPr>
        <p:txBody>
          <a:bodyPr>
            <a:normAutofit/>
          </a:bodyPr>
          <a:lstStyle/>
          <a:p>
            <a:r>
              <a:rPr lang="es-PE" sz="3200" u="sng" dirty="0">
                <a:solidFill>
                  <a:srgbClr val="0070C0"/>
                </a:solidFill>
              </a:rPr>
              <a:t>PROPORCIONALIDAD DE LA MEDIDA</a:t>
            </a:r>
          </a:p>
        </p:txBody>
      </p:sp>
      <p:grpSp>
        <p:nvGrpSpPr>
          <p:cNvPr id="24" name="Grupo 23">
            <a:extLst>
              <a:ext uri="{FF2B5EF4-FFF2-40B4-BE49-F238E27FC236}">
                <a16:creationId xmlns:a16="http://schemas.microsoft.com/office/drawing/2014/main" id="{A30073B4-936B-8263-E40C-FAEB9C77DC7C}"/>
              </a:ext>
            </a:extLst>
          </p:cNvPr>
          <p:cNvGrpSpPr/>
          <p:nvPr/>
        </p:nvGrpSpPr>
        <p:grpSpPr>
          <a:xfrm>
            <a:off x="1323975" y="1376872"/>
            <a:ext cx="7795933" cy="5317457"/>
            <a:chOff x="1764925" y="1315570"/>
            <a:chExt cx="7795933" cy="5317457"/>
          </a:xfrm>
        </p:grpSpPr>
        <p:pic>
          <p:nvPicPr>
            <p:cNvPr id="7" name="Imagen 6">
              <a:extLst>
                <a:ext uri="{FF2B5EF4-FFF2-40B4-BE49-F238E27FC236}">
                  <a16:creationId xmlns:a16="http://schemas.microsoft.com/office/drawing/2014/main" id="{351C755F-91B9-B0F2-D8E3-E9F32F983FA0}"/>
                </a:ext>
              </a:extLst>
            </p:cNvPr>
            <p:cNvPicPr>
              <a:picLocks noChangeAspect="1"/>
            </p:cNvPicPr>
            <p:nvPr/>
          </p:nvPicPr>
          <p:blipFill>
            <a:blip r:embed="rId2"/>
            <a:stretch>
              <a:fillRect/>
            </a:stretch>
          </p:blipFill>
          <p:spPr>
            <a:xfrm>
              <a:off x="1764925" y="1315570"/>
              <a:ext cx="7795933" cy="5317457"/>
            </a:xfrm>
            <a:prstGeom prst="rect">
              <a:avLst/>
            </a:prstGeom>
            <a:ln>
              <a:solidFill>
                <a:schemeClr val="tx1"/>
              </a:solidFill>
            </a:ln>
          </p:spPr>
        </p:pic>
        <mc:AlternateContent xmlns:mc="http://schemas.openxmlformats.org/markup-compatibility/2006">
          <mc:Choice xmlns:p14="http://schemas.microsoft.com/office/powerpoint/2010/main" Requires="p14">
            <p:contentPart p14:bwMode="auto" r:id="rId3">
              <p14:nvContentPartPr>
                <p14:cNvPr id="8" name="Entrada de lápiz 7">
                  <a:extLst>
                    <a:ext uri="{FF2B5EF4-FFF2-40B4-BE49-F238E27FC236}">
                      <a16:creationId xmlns:a16="http://schemas.microsoft.com/office/drawing/2014/main" id="{D616852C-2403-6B6E-D7AB-38806B485DA3}"/>
                    </a:ext>
                  </a:extLst>
                </p14:cNvPr>
                <p14:cNvContentPartPr/>
                <p14:nvPr/>
              </p14:nvContentPartPr>
              <p14:xfrm>
                <a:off x="6158689" y="1881529"/>
                <a:ext cx="2848680" cy="68400"/>
              </p14:xfrm>
            </p:contentPart>
          </mc:Choice>
          <mc:Fallback>
            <p:pic>
              <p:nvPicPr>
                <p:cNvPr id="8" name="Entrada de lápiz 7">
                  <a:extLst>
                    <a:ext uri="{FF2B5EF4-FFF2-40B4-BE49-F238E27FC236}">
                      <a16:creationId xmlns:a16="http://schemas.microsoft.com/office/drawing/2014/main" id="{D616852C-2403-6B6E-D7AB-38806B485DA3}"/>
                    </a:ext>
                  </a:extLst>
                </p:cNvPr>
                <p:cNvPicPr/>
                <p:nvPr/>
              </p:nvPicPr>
              <p:blipFill>
                <a:blip r:embed="rId4"/>
                <a:stretch>
                  <a:fillRect/>
                </a:stretch>
              </p:blipFill>
              <p:spPr>
                <a:xfrm>
                  <a:off x="6104689" y="1773529"/>
                  <a:ext cx="2956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Entrada de lápiz 8">
                  <a:extLst>
                    <a:ext uri="{FF2B5EF4-FFF2-40B4-BE49-F238E27FC236}">
                      <a16:creationId xmlns:a16="http://schemas.microsoft.com/office/drawing/2014/main" id="{03767D39-4749-6877-00DA-925A54DCA4FB}"/>
                    </a:ext>
                  </a:extLst>
                </p14:cNvPr>
                <p14:cNvContentPartPr/>
                <p14:nvPr/>
              </p14:nvContentPartPr>
              <p14:xfrm>
                <a:off x="2164849" y="2149009"/>
                <a:ext cx="695880" cy="83160"/>
              </p14:xfrm>
            </p:contentPart>
          </mc:Choice>
          <mc:Fallback>
            <p:pic>
              <p:nvPicPr>
                <p:cNvPr id="9" name="Entrada de lápiz 8">
                  <a:extLst>
                    <a:ext uri="{FF2B5EF4-FFF2-40B4-BE49-F238E27FC236}">
                      <a16:creationId xmlns:a16="http://schemas.microsoft.com/office/drawing/2014/main" id="{03767D39-4749-6877-00DA-925A54DCA4FB}"/>
                    </a:ext>
                  </a:extLst>
                </p:cNvPr>
                <p:cNvPicPr/>
                <p:nvPr/>
              </p:nvPicPr>
              <p:blipFill>
                <a:blip r:embed="rId6"/>
                <a:stretch>
                  <a:fillRect/>
                </a:stretch>
              </p:blipFill>
              <p:spPr>
                <a:xfrm>
                  <a:off x="2110849" y="2041369"/>
                  <a:ext cx="8035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Entrada de lápiz 9">
                  <a:extLst>
                    <a:ext uri="{FF2B5EF4-FFF2-40B4-BE49-F238E27FC236}">
                      <a16:creationId xmlns:a16="http://schemas.microsoft.com/office/drawing/2014/main" id="{FFB05940-E5D2-2E94-EF27-2E6E7147DD6C}"/>
                    </a:ext>
                  </a:extLst>
                </p14:cNvPr>
                <p14:cNvContentPartPr/>
                <p14:nvPr/>
              </p14:nvContentPartPr>
              <p14:xfrm>
                <a:off x="5392249" y="2082769"/>
                <a:ext cx="3768480" cy="28440"/>
              </p14:xfrm>
            </p:contentPart>
          </mc:Choice>
          <mc:Fallback>
            <p:pic>
              <p:nvPicPr>
                <p:cNvPr id="10" name="Entrada de lápiz 9">
                  <a:extLst>
                    <a:ext uri="{FF2B5EF4-FFF2-40B4-BE49-F238E27FC236}">
                      <a16:creationId xmlns:a16="http://schemas.microsoft.com/office/drawing/2014/main" id="{FFB05940-E5D2-2E94-EF27-2E6E7147DD6C}"/>
                    </a:ext>
                  </a:extLst>
                </p:cNvPr>
                <p:cNvPicPr/>
                <p:nvPr/>
              </p:nvPicPr>
              <p:blipFill>
                <a:blip r:embed="rId8"/>
                <a:stretch>
                  <a:fillRect/>
                </a:stretch>
              </p:blipFill>
              <p:spPr>
                <a:xfrm>
                  <a:off x="5338249" y="1975129"/>
                  <a:ext cx="38761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Entrada de lápiz 10">
                  <a:extLst>
                    <a:ext uri="{FF2B5EF4-FFF2-40B4-BE49-F238E27FC236}">
                      <a16:creationId xmlns:a16="http://schemas.microsoft.com/office/drawing/2014/main" id="{70318386-7000-BA8E-7473-9022B9E8F64B}"/>
                    </a:ext>
                  </a:extLst>
                </p14:cNvPr>
                <p14:cNvContentPartPr/>
                <p14:nvPr/>
              </p14:nvContentPartPr>
              <p14:xfrm>
                <a:off x="2151169" y="2406769"/>
                <a:ext cx="3111840" cy="360"/>
              </p14:xfrm>
            </p:contentPart>
          </mc:Choice>
          <mc:Fallback>
            <p:pic>
              <p:nvPicPr>
                <p:cNvPr id="11" name="Entrada de lápiz 10">
                  <a:extLst>
                    <a:ext uri="{FF2B5EF4-FFF2-40B4-BE49-F238E27FC236}">
                      <a16:creationId xmlns:a16="http://schemas.microsoft.com/office/drawing/2014/main" id="{70318386-7000-BA8E-7473-9022B9E8F64B}"/>
                    </a:ext>
                  </a:extLst>
                </p:cNvPr>
                <p:cNvPicPr/>
                <p:nvPr/>
              </p:nvPicPr>
              <p:blipFill>
                <a:blip r:embed="rId10"/>
                <a:stretch>
                  <a:fillRect/>
                </a:stretch>
              </p:blipFill>
              <p:spPr>
                <a:xfrm>
                  <a:off x="2097169" y="2298769"/>
                  <a:ext cx="3219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Entrada de lápiz 11">
                  <a:extLst>
                    <a:ext uri="{FF2B5EF4-FFF2-40B4-BE49-F238E27FC236}">
                      <a16:creationId xmlns:a16="http://schemas.microsoft.com/office/drawing/2014/main" id="{EBC7FF66-5A9C-6F25-45EE-53B4D9EF8BA6}"/>
                    </a:ext>
                  </a:extLst>
                </p14:cNvPr>
                <p14:cNvContentPartPr/>
                <p14:nvPr/>
              </p14:nvContentPartPr>
              <p14:xfrm>
                <a:off x="2406769" y="4517809"/>
                <a:ext cx="1765080" cy="360"/>
              </p14:xfrm>
            </p:contentPart>
          </mc:Choice>
          <mc:Fallback>
            <p:pic>
              <p:nvPicPr>
                <p:cNvPr id="12" name="Entrada de lápiz 11">
                  <a:extLst>
                    <a:ext uri="{FF2B5EF4-FFF2-40B4-BE49-F238E27FC236}">
                      <a16:creationId xmlns:a16="http://schemas.microsoft.com/office/drawing/2014/main" id="{EBC7FF66-5A9C-6F25-45EE-53B4D9EF8BA6}"/>
                    </a:ext>
                  </a:extLst>
                </p:cNvPr>
                <p:cNvPicPr/>
                <p:nvPr/>
              </p:nvPicPr>
              <p:blipFill>
                <a:blip r:embed="rId12"/>
                <a:stretch>
                  <a:fillRect/>
                </a:stretch>
              </p:blipFill>
              <p:spPr>
                <a:xfrm>
                  <a:off x="2352769" y="4410169"/>
                  <a:ext cx="1872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Entrada de lápiz 12">
                  <a:extLst>
                    <a:ext uri="{FF2B5EF4-FFF2-40B4-BE49-F238E27FC236}">
                      <a16:creationId xmlns:a16="http://schemas.microsoft.com/office/drawing/2014/main" id="{A4F10D05-7D37-13DB-1F6A-F639CF69FF1A}"/>
                    </a:ext>
                  </a:extLst>
                </p14:cNvPr>
                <p14:cNvContentPartPr/>
                <p14:nvPr/>
              </p14:nvContentPartPr>
              <p14:xfrm>
                <a:off x="4504129" y="4491169"/>
                <a:ext cx="932760" cy="14760"/>
              </p14:xfrm>
            </p:contentPart>
          </mc:Choice>
          <mc:Fallback>
            <p:pic>
              <p:nvPicPr>
                <p:cNvPr id="13" name="Entrada de lápiz 12">
                  <a:extLst>
                    <a:ext uri="{FF2B5EF4-FFF2-40B4-BE49-F238E27FC236}">
                      <a16:creationId xmlns:a16="http://schemas.microsoft.com/office/drawing/2014/main" id="{A4F10D05-7D37-13DB-1F6A-F639CF69FF1A}"/>
                    </a:ext>
                  </a:extLst>
                </p:cNvPr>
                <p:cNvPicPr/>
                <p:nvPr/>
              </p:nvPicPr>
              <p:blipFill>
                <a:blip r:embed="rId14"/>
                <a:stretch>
                  <a:fillRect/>
                </a:stretch>
              </p:blipFill>
              <p:spPr>
                <a:xfrm>
                  <a:off x="4450489" y="4383169"/>
                  <a:ext cx="1040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Entrada de lápiz 14">
                  <a:extLst>
                    <a:ext uri="{FF2B5EF4-FFF2-40B4-BE49-F238E27FC236}">
                      <a16:creationId xmlns:a16="http://schemas.microsoft.com/office/drawing/2014/main" id="{D14C7E25-DA9C-CC02-9DC3-539AF0E60B5E}"/>
                    </a:ext>
                  </a:extLst>
                </p14:cNvPr>
                <p14:cNvContentPartPr/>
                <p14:nvPr/>
              </p14:nvContentPartPr>
              <p14:xfrm>
                <a:off x="8348569" y="5147089"/>
                <a:ext cx="714960" cy="56880"/>
              </p14:xfrm>
            </p:contentPart>
          </mc:Choice>
          <mc:Fallback>
            <p:pic>
              <p:nvPicPr>
                <p:cNvPr id="15" name="Entrada de lápiz 14">
                  <a:extLst>
                    <a:ext uri="{FF2B5EF4-FFF2-40B4-BE49-F238E27FC236}">
                      <a16:creationId xmlns:a16="http://schemas.microsoft.com/office/drawing/2014/main" id="{D14C7E25-DA9C-CC02-9DC3-539AF0E60B5E}"/>
                    </a:ext>
                  </a:extLst>
                </p:cNvPr>
                <p:cNvPicPr/>
                <p:nvPr/>
              </p:nvPicPr>
              <p:blipFill>
                <a:blip r:embed="rId16"/>
                <a:stretch>
                  <a:fillRect/>
                </a:stretch>
              </p:blipFill>
              <p:spPr>
                <a:xfrm>
                  <a:off x="8294929" y="5039089"/>
                  <a:ext cx="8226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Entrada de lápiz 15">
                  <a:extLst>
                    <a:ext uri="{FF2B5EF4-FFF2-40B4-BE49-F238E27FC236}">
                      <a16:creationId xmlns:a16="http://schemas.microsoft.com/office/drawing/2014/main" id="{FB4CB2CF-313F-3F51-7DEA-572A60B8E767}"/>
                    </a:ext>
                  </a:extLst>
                </p14:cNvPr>
                <p14:cNvContentPartPr/>
                <p14:nvPr/>
              </p14:nvContentPartPr>
              <p14:xfrm>
                <a:off x="2016889" y="5478649"/>
                <a:ext cx="706680" cy="47880"/>
              </p14:xfrm>
            </p:contentPart>
          </mc:Choice>
          <mc:Fallback>
            <p:pic>
              <p:nvPicPr>
                <p:cNvPr id="16" name="Entrada de lápiz 15">
                  <a:extLst>
                    <a:ext uri="{FF2B5EF4-FFF2-40B4-BE49-F238E27FC236}">
                      <a16:creationId xmlns:a16="http://schemas.microsoft.com/office/drawing/2014/main" id="{FB4CB2CF-313F-3F51-7DEA-572A60B8E767}"/>
                    </a:ext>
                  </a:extLst>
                </p:cNvPr>
                <p:cNvPicPr/>
                <p:nvPr/>
              </p:nvPicPr>
              <p:blipFill>
                <a:blip r:embed="rId18"/>
                <a:stretch>
                  <a:fillRect/>
                </a:stretch>
              </p:blipFill>
              <p:spPr>
                <a:xfrm>
                  <a:off x="1963249" y="5371009"/>
                  <a:ext cx="8143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Entrada de lápiz 16">
                  <a:extLst>
                    <a:ext uri="{FF2B5EF4-FFF2-40B4-BE49-F238E27FC236}">
                      <a16:creationId xmlns:a16="http://schemas.microsoft.com/office/drawing/2014/main" id="{F14358CC-BDBB-B9F2-A281-D540095E7F25}"/>
                    </a:ext>
                  </a:extLst>
                </p14:cNvPr>
                <p14:cNvContentPartPr/>
                <p14:nvPr/>
              </p14:nvContentPartPr>
              <p14:xfrm>
                <a:off x="4491169" y="5417809"/>
                <a:ext cx="4505760" cy="14760"/>
              </p14:xfrm>
            </p:contentPart>
          </mc:Choice>
          <mc:Fallback>
            <p:pic>
              <p:nvPicPr>
                <p:cNvPr id="17" name="Entrada de lápiz 16">
                  <a:extLst>
                    <a:ext uri="{FF2B5EF4-FFF2-40B4-BE49-F238E27FC236}">
                      <a16:creationId xmlns:a16="http://schemas.microsoft.com/office/drawing/2014/main" id="{F14358CC-BDBB-B9F2-A281-D540095E7F25}"/>
                    </a:ext>
                  </a:extLst>
                </p:cNvPr>
                <p:cNvPicPr/>
                <p:nvPr/>
              </p:nvPicPr>
              <p:blipFill>
                <a:blip r:embed="rId20"/>
                <a:stretch>
                  <a:fillRect/>
                </a:stretch>
              </p:blipFill>
              <p:spPr>
                <a:xfrm>
                  <a:off x="4437169" y="5310169"/>
                  <a:ext cx="4613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Entrada de lápiz 17">
                  <a:extLst>
                    <a:ext uri="{FF2B5EF4-FFF2-40B4-BE49-F238E27FC236}">
                      <a16:creationId xmlns:a16="http://schemas.microsoft.com/office/drawing/2014/main" id="{6677BFAE-432C-AE98-43B0-766A4ADCB8DE}"/>
                    </a:ext>
                  </a:extLst>
                </p14:cNvPr>
                <p14:cNvContentPartPr/>
                <p14:nvPr/>
              </p14:nvContentPartPr>
              <p14:xfrm>
                <a:off x="2016889" y="5673769"/>
                <a:ext cx="1890000" cy="68400"/>
              </p14:xfrm>
            </p:contentPart>
          </mc:Choice>
          <mc:Fallback>
            <p:pic>
              <p:nvPicPr>
                <p:cNvPr id="18" name="Entrada de lápiz 17">
                  <a:extLst>
                    <a:ext uri="{FF2B5EF4-FFF2-40B4-BE49-F238E27FC236}">
                      <a16:creationId xmlns:a16="http://schemas.microsoft.com/office/drawing/2014/main" id="{6677BFAE-432C-AE98-43B0-766A4ADCB8DE}"/>
                    </a:ext>
                  </a:extLst>
                </p:cNvPr>
                <p:cNvPicPr/>
                <p:nvPr/>
              </p:nvPicPr>
              <p:blipFill>
                <a:blip r:embed="rId22"/>
                <a:stretch>
                  <a:fillRect/>
                </a:stretch>
              </p:blipFill>
              <p:spPr>
                <a:xfrm>
                  <a:off x="1963249" y="5566129"/>
                  <a:ext cx="19976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Entrada de lápiz 18">
                  <a:extLst>
                    <a:ext uri="{FF2B5EF4-FFF2-40B4-BE49-F238E27FC236}">
                      <a16:creationId xmlns:a16="http://schemas.microsoft.com/office/drawing/2014/main" id="{8D5EC9C9-4AC6-E9B3-025D-AC00C15C3729}"/>
                    </a:ext>
                  </a:extLst>
                </p14:cNvPr>
                <p14:cNvContentPartPr/>
                <p14:nvPr/>
              </p14:nvContentPartPr>
              <p14:xfrm>
                <a:off x="4679089" y="5675209"/>
                <a:ext cx="749160" cy="26280"/>
              </p14:xfrm>
            </p:contentPart>
          </mc:Choice>
          <mc:Fallback>
            <p:pic>
              <p:nvPicPr>
                <p:cNvPr id="19" name="Entrada de lápiz 18">
                  <a:extLst>
                    <a:ext uri="{FF2B5EF4-FFF2-40B4-BE49-F238E27FC236}">
                      <a16:creationId xmlns:a16="http://schemas.microsoft.com/office/drawing/2014/main" id="{8D5EC9C9-4AC6-E9B3-025D-AC00C15C3729}"/>
                    </a:ext>
                  </a:extLst>
                </p:cNvPr>
                <p:cNvPicPr/>
                <p:nvPr/>
              </p:nvPicPr>
              <p:blipFill>
                <a:blip r:embed="rId24"/>
                <a:stretch>
                  <a:fillRect/>
                </a:stretch>
              </p:blipFill>
              <p:spPr>
                <a:xfrm>
                  <a:off x="4625089" y="5567569"/>
                  <a:ext cx="8568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Entrada de lápiz 19">
                  <a:extLst>
                    <a:ext uri="{FF2B5EF4-FFF2-40B4-BE49-F238E27FC236}">
                      <a16:creationId xmlns:a16="http://schemas.microsoft.com/office/drawing/2014/main" id="{C7DF2FFF-AF58-741B-8B45-90B030FE032A}"/>
                    </a:ext>
                  </a:extLst>
                </p14:cNvPr>
                <p14:cNvContentPartPr/>
                <p14:nvPr/>
              </p14:nvContentPartPr>
              <p14:xfrm>
                <a:off x="6265609" y="5728129"/>
                <a:ext cx="2708640" cy="360"/>
              </p14:xfrm>
            </p:contentPart>
          </mc:Choice>
          <mc:Fallback>
            <p:pic>
              <p:nvPicPr>
                <p:cNvPr id="20" name="Entrada de lápiz 19">
                  <a:extLst>
                    <a:ext uri="{FF2B5EF4-FFF2-40B4-BE49-F238E27FC236}">
                      <a16:creationId xmlns:a16="http://schemas.microsoft.com/office/drawing/2014/main" id="{C7DF2FFF-AF58-741B-8B45-90B030FE032A}"/>
                    </a:ext>
                  </a:extLst>
                </p:cNvPr>
                <p:cNvPicPr/>
                <p:nvPr/>
              </p:nvPicPr>
              <p:blipFill>
                <a:blip r:embed="rId26"/>
                <a:stretch>
                  <a:fillRect/>
                </a:stretch>
              </p:blipFill>
              <p:spPr>
                <a:xfrm>
                  <a:off x="6211969" y="5620129"/>
                  <a:ext cx="2816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Entrada de lápiz 20">
                  <a:extLst>
                    <a:ext uri="{FF2B5EF4-FFF2-40B4-BE49-F238E27FC236}">
                      <a16:creationId xmlns:a16="http://schemas.microsoft.com/office/drawing/2014/main" id="{3045CF99-A1A5-C1F4-F246-D1953F52D446}"/>
                    </a:ext>
                  </a:extLst>
                </p14:cNvPr>
                <p14:cNvContentPartPr/>
                <p14:nvPr/>
              </p14:nvContentPartPr>
              <p14:xfrm>
                <a:off x="2164849" y="5869609"/>
                <a:ext cx="7287120" cy="141480"/>
              </p14:xfrm>
            </p:contentPart>
          </mc:Choice>
          <mc:Fallback>
            <p:pic>
              <p:nvPicPr>
                <p:cNvPr id="21" name="Entrada de lápiz 20">
                  <a:extLst>
                    <a:ext uri="{FF2B5EF4-FFF2-40B4-BE49-F238E27FC236}">
                      <a16:creationId xmlns:a16="http://schemas.microsoft.com/office/drawing/2014/main" id="{3045CF99-A1A5-C1F4-F246-D1953F52D446}"/>
                    </a:ext>
                  </a:extLst>
                </p:cNvPr>
                <p:cNvPicPr/>
                <p:nvPr/>
              </p:nvPicPr>
              <p:blipFill>
                <a:blip r:embed="rId28"/>
                <a:stretch>
                  <a:fillRect/>
                </a:stretch>
              </p:blipFill>
              <p:spPr>
                <a:xfrm>
                  <a:off x="2110849" y="5761969"/>
                  <a:ext cx="73947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Entrada de lápiz 21">
                  <a:extLst>
                    <a:ext uri="{FF2B5EF4-FFF2-40B4-BE49-F238E27FC236}">
                      <a16:creationId xmlns:a16="http://schemas.microsoft.com/office/drawing/2014/main" id="{EF12EC27-9780-C5A4-122D-AD0C51FA24EF}"/>
                    </a:ext>
                  </a:extLst>
                </p14:cNvPr>
                <p14:cNvContentPartPr/>
                <p14:nvPr/>
              </p14:nvContentPartPr>
              <p14:xfrm>
                <a:off x="2016889" y="6193609"/>
                <a:ext cx="2447280" cy="18720"/>
              </p14:xfrm>
            </p:contentPart>
          </mc:Choice>
          <mc:Fallback>
            <p:pic>
              <p:nvPicPr>
                <p:cNvPr id="22" name="Entrada de lápiz 21">
                  <a:extLst>
                    <a:ext uri="{FF2B5EF4-FFF2-40B4-BE49-F238E27FC236}">
                      <a16:creationId xmlns:a16="http://schemas.microsoft.com/office/drawing/2014/main" id="{EF12EC27-9780-C5A4-122D-AD0C51FA24EF}"/>
                    </a:ext>
                  </a:extLst>
                </p:cNvPr>
                <p:cNvPicPr/>
                <p:nvPr/>
              </p:nvPicPr>
              <p:blipFill>
                <a:blip r:embed="rId30"/>
                <a:stretch>
                  <a:fillRect/>
                </a:stretch>
              </p:blipFill>
              <p:spPr>
                <a:xfrm>
                  <a:off x="1963249" y="6085609"/>
                  <a:ext cx="2554920" cy="234360"/>
                </a:xfrm>
                <a:prstGeom prst="rect">
                  <a:avLst/>
                </a:prstGeom>
              </p:spPr>
            </p:pic>
          </mc:Fallback>
        </mc:AlternateContent>
      </p:grpSp>
      <p:sp>
        <p:nvSpPr>
          <p:cNvPr id="14" name="CuadroTexto 13">
            <a:extLst>
              <a:ext uri="{FF2B5EF4-FFF2-40B4-BE49-F238E27FC236}">
                <a16:creationId xmlns:a16="http://schemas.microsoft.com/office/drawing/2014/main" id="{8C9CDB6F-13AC-F36B-B0A4-05117BD2BDF6}"/>
              </a:ext>
            </a:extLst>
          </p:cNvPr>
          <p:cNvSpPr txBox="1"/>
          <p:nvPr/>
        </p:nvSpPr>
        <p:spPr>
          <a:xfrm>
            <a:off x="448076" y="609146"/>
            <a:ext cx="11586881" cy="646331"/>
          </a:xfrm>
          <a:prstGeom prst="rect">
            <a:avLst/>
          </a:prstGeom>
          <a:noFill/>
        </p:spPr>
        <p:txBody>
          <a:bodyPr wrap="square">
            <a:spAutoFit/>
          </a:bodyPr>
          <a:lstStyle/>
          <a:p>
            <a:r>
              <a:rPr lang="es-ES" b="0" i="0" dirty="0">
                <a:solidFill>
                  <a:srgbClr val="0070C0"/>
                </a:solidFill>
                <a:effectLst/>
                <a:highlight>
                  <a:srgbClr val="FFFFFF"/>
                </a:highlight>
                <a:latin typeface="Candara" panose="020E0502030303020204" pitchFamily="34" charset="0"/>
              </a:rPr>
              <a:t>El principio de proporcionalidad de la prisión preventiva se encuentra en los considerandos 20 y 21 del Acuerdo Plenario </a:t>
            </a:r>
            <a:r>
              <a:rPr lang="es-ES" b="0" i="0" dirty="0" err="1">
                <a:solidFill>
                  <a:srgbClr val="0070C0"/>
                </a:solidFill>
                <a:effectLst/>
                <a:highlight>
                  <a:srgbClr val="FFFFFF"/>
                </a:highlight>
                <a:latin typeface="Candara" panose="020E0502030303020204" pitchFamily="34" charset="0"/>
              </a:rPr>
              <a:t>N.°</a:t>
            </a:r>
            <a:r>
              <a:rPr lang="es-ES" b="0" i="0" dirty="0">
                <a:solidFill>
                  <a:srgbClr val="0070C0"/>
                </a:solidFill>
                <a:effectLst/>
                <a:highlight>
                  <a:srgbClr val="FFFFFF"/>
                </a:highlight>
                <a:latin typeface="Candara" panose="020E0502030303020204" pitchFamily="34" charset="0"/>
              </a:rPr>
              <a:t> 01-2019/C1J-116</a:t>
            </a:r>
            <a:r>
              <a:rPr lang="es-ES" dirty="0">
                <a:solidFill>
                  <a:srgbClr val="0070C0"/>
                </a:solidFill>
                <a:highlight>
                  <a:srgbClr val="FFFFFF"/>
                </a:highlight>
                <a:latin typeface="Candara" panose="020E0502030303020204" pitchFamily="34" charset="0"/>
              </a:rPr>
              <a:t>:</a:t>
            </a:r>
            <a:endParaRPr lang="es-PE" dirty="0">
              <a:solidFill>
                <a:srgbClr val="0070C0"/>
              </a:solidFill>
              <a:latin typeface="Candara" panose="020E0502030303020204" pitchFamily="34" charset="0"/>
            </a:endParaRPr>
          </a:p>
        </p:txBody>
      </p:sp>
      <p:pic>
        <p:nvPicPr>
          <p:cNvPr id="23" name="Google Shape;437;p16" descr="Cinco preguntas y respuestas claves sobre el Congreso disuelto y la  Comisión Permanente | POLITICA | EL COMERCIO PERÚ">
            <a:extLst>
              <a:ext uri="{FF2B5EF4-FFF2-40B4-BE49-F238E27FC236}">
                <a16:creationId xmlns:a16="http://schemas.microsoft.com/office/drawing/2014/main" id="{D34BEDFE-5164-4269-2991-9AFAAEDBD088}"/>
              </a:ext>
            </a:extLst>
          </p:cNvPr>
          <p:cNvPicPr preferRelativeResize="0"/>
          <p:nvPr/>
        </p:nvPicPr>
        <p:blipFill rotWithShape="1">
          <a:blip r:embed="rId31">
            <a:alphaModFix/>
          </a:blip>
          <a:srcRect l="6522" r="33768"/>
          <a:stretch/>
        </p:blipFill>
        <p:spPr>
          <a:xfrm>
            <a:off x="9603355" y="2468071"/>
            <a:ext cx="2003538" cy="2512745"/>
          </a:xfrm>
          <a:prstGeom prst="rect">
            <a:avLst/>
          </a:prstGeom>
          <a:noFill/>
          <a:ln>
            <a:noFill/>
          </a:ln>
        </p:spPr>
      </p:pic>
    </p:spTree>
    <p:extLst>
      <p:ext uri="{BB962C8B-B14F-4D97-AF65-F5344CB8AC3E}">
        <p14:creationId xmlns:p14="http://schemas.microsoft.com/office/powerpoint/2010/main" val="283762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B4D557-F1FB-14A7-21A8-382AB37B6FB7}"/>
              </a:ext>
            </a:extLst>
          </p:cNvPr>
          <p:cNvSpPr txBox="1"/>
          <p:nvPr/>
        </p:nvSpPr>
        <p:spPr>
          <a:xfrm>
            <a:off x="1206874" y="954926"/>
            <a:ext cx="10521042" cy="1200329"/>
          </a:xfrm>
          <a:prstGeom prst="rect">
            <a:avLst/>
          </a:prstGeom>
          <a:noFill/>
        </p:spPr>
        <p:txBody>
          <a:bodyPr wrap="square">
            <a:spAutoFit/>
          </a:bodyPr>
          <a:lstStyle/>
          <a:p>
            <a:pPr algn="just"/>
            <a:r>
              <a:rPr lang="es-PE" dirty="0"/>
              <a:t>La medida de la Prisión Preventiva durara el tiempo imprescindible en que se lleve a cabo las diligencias de la investigación preparatoria, más la Etapa Intermedia y Juicio Oral. </a:t>
            </a:r>
            <a:r>
              <a:rPr lang="es-ES" dirty="0"/>
              <a:t>La prisión preventiva debe ser continua y su duración proporcional al tiempo requerido para llevar a cabo cada etapa del proceso penal, evitando prolongaciones indebidas que afecten los derechos del imputado.</a:t>
            </a:r>
            <a:endParaRPr lang="es-PE" b="1" u="sng" dirty="0"/>
          </a:p>
        </p:txBody>
      </p:sp>
      <p:sp>
        <p:nvSpPr>
          <p:cNvPr id="8" name="Título 1">
            <a:extLst>
              <a:ext uri="{FF2B5EF4-FFF2-40B4-BE49-F238E27FC236}">
                <a16:creationId xmlns:a16="http://schemas.microsoft.com/office/drawing/2014/main" id="{91B64257-CA70-6D13-95A3-46892932D2DE}"/>
              </a:ext>
            </a:extLst>
          </p:cNvPr>
          <p:cNvSpPr>
            <a:spLocks noGrp="1"/>
          </p:cNvSpPr>
          <p:nvPr>
            <p:ph type="title"/>
          </p:nvPr>
        </p:nvSpPr>
        <p:spPr>
          <a:xfrm>
            <a:off x="755116" y="-188074"/>
            <a:ext cx="10972800" cy="1143000"/>
          </a:xfrm>
        </p:spPr>
        <p:txBody>
          <a:bodyPr>
            <a:normAutofit/>
          </a:bodyPr>
          <a:lstStyle/>
          <a:p>
            <a:r>
              <a:rPr lang="es-PE" sz="3200" u="sng" dirty="0">
                <a:solidFill>
                  <a:srgbClr val="0070C0"/>
                </a:solidFill>
              </a:rPr>
              <a:t>DURACIÓN DE LA MEDIDA DE LA PP</a:t>
            </a:r>
          </a:p>
        </p:txBody>
      </p:sp>
      <p:pic>
        <p:nvPicPr>
          <p:cNvPr id="10" name="Imagen 9">
            <a:extLst>
              <a:ext uri="{FF2B5EF4-FFF2-40B4-BE49-F238E27FC236}">
                <a16:creationId xmlns:a16="http://schemas.microsoft.com/office/drawing/2014/main" id="{D96A59CC-2F32-9014-5170-A7457BBA33F7}"/>
              </a:ext>
            </a:extLst>
          </p:cNvPr>
          <p:cNvPicPr>
            <a:picLocks noChangeAspect="1"/>
          </p:cNvPicPr>
          <p:nvPr/>
        </p:nvPicPr>
        <p:blipFill>
          <a:blip r:embed="rId2"/>
          <a:stretch>
            <a:fillRect/>
          </a:stretch>
        </p:blipFill>
        <p:spPr>
          <a:xfrm>
            <a:off x="1217359" y="2313079"/>
            <a:ext cx="10048314" cy="4048125"/>
          </a:xfrm>
          <a:prstGeom prst="rect">
            <a:avLst/>
          </a:prstGeom>
        </p:spPr>
      </p:pic>
      <mc:AlternateContent xmlns:mc="http://schemas.openxmlformats.org/markup-compatibility/2006">
        <mc:Choice xmlns:p14="http://schemas.microsoft.com/office/powerpoint/2010/main" Requires="p14">
          <p:contentPart p14:bwMode="auto" r:id="rId3">
            <p14:nvContentPartPr>
              <p14:cNvPr id="12" name="Entrada de lápiz 11">
                <a:extLst>
                  <a:ext uri="{FF2B5EF4-FFF2-40B4-BE49-F238E27FC236}">
                    <a16:creationId xmlns:a16="http://schemas.microsoft.com/office/drawing/2014/main" id="{7B85CDFE-9A57-418E-2B42-5F3A5F14E3C1}"/>
                  </a:ext>
                </a:extLst>
              </p14:cNvPr>
              <p14:cNvContentPartPr/>
              <p14:nvPr/>
            </p14:nvContentPartPr>
            <p14:xfrm>
              <a:off x="2756329" y="3374238"/>
              <a:ext cx="8476560" cy="176760"/>
            </p14:xfrm>
          </p:contentPart>
        </mc:Choice>
        <mc:Fallback>
          <p:pic>
            <p:nvPicPr>
              <p:cNvPr id="12" name="Entrada de lápiz 11">
                <a:extLst>
                  <a:ext uri="{FF2B5EF4-FFF2-40B4-BE49-F238E27FC236}">
                    <a16:creationId xmlns:a16="http://schemas.microsoft.com/office/drawing/2014/main" id="{7B85CDFE-9A57-418E-2B42-5F3A5F14E3C1}"/>
                  </a:ext>
                </a:extLst>
              </p:cNvPr>
              <p:cNvPicPr/>
              <p:nvPr/>
            </p:nvPicPr>
            <p:blipFill>
              <a:blip r:embed="rId4"/>
              <a:stretch>
                <a:fillRect/>
              </a:stretch>
            </p:blipFill>
            <p:spPr>
              <a:xfrm>
                <a:off x="2702689" y="3266598"/>
                <a:ext cx="858420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Entrada de lápiz 12">
                <a:extLst>
                  <a:ext uri="{FF2B5EF4-FFF2-40B4-BE49-F238E27FC236}">
                    <a16:creationId xmlns:a16="http://schemas.microsoft.com/office/drawing/2014/main" id="{8ABDC1CE-47B1-4C1B-2706-42AC129B2820}"/>
                  </a:ext>
                </a:extLst>
              </p14:cNvPr>
              <p14:cNvContentPartPr/>
              <p14:nvPr/>
            </p14:nvContentPartPr>
            <p14:xfrm>
              <a:off x="1572649" y="3601398"/>
              <a:ext cx="10065600" cy="55800"/>
            </p14:xfrm>
          </p:contentPart>
        </mc:Choice>
        <mc:Fallback>
          <p:pic>
            <p:nvPicPr>
              <p:cNvPr id="13" name="Entrada de lápiz 12">
                <a:extLst>
                  <a:ext uri="{FF2B5EF4-FFF2-40B4-BE49-F238E27FC236}">
                    <a16:creationId xmlns:a16="http://schemas.microsoft.com/office/drawing/2014/main" id="{8ABDC1CE-47B1-4C1B-2706-42AC129B2820}"/>
                  </a:ext>
                </a:extLst>
              </p:cNvPr>
              <p:cNvPicPr/>
              <p:nvPr/>
            </p:nvPicPr>
            <p:blipFill>
              <a:blip r:embed="rId6"/>
              <a:stretch>
                <a:fillRect/>
              </a:stretch>
            </p:blipFill>
            <p:spPr>
              <a:xfrm>
                <a:off x="1519009" y="3493758"/>
                <a:ext cx="101732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Entrada de lápiz 13">
                <a:extLst>
                  <a:ext uri="{FF2B5EF4-FFF2-40B4-BE49-F238E27FC236}">
                    <a16:creationId xmlns:a16="http://schemas.microsoft.com/office/drawing/2014/main" id="{638289D7-E641-6F48-906B-62C6EC0FB385}"/>
                  </a:ext>
                </a:extLst>
              </p14:cNvPr>
              <p14:cNvContentPartPr/>
              <p14:nvPr/>
            </p14:nvContentPartPr>
            <p14:xfrm>
              <a:off x="7449289" y="3924678"/>
              <a:ext cx="2572920" cy="69120"/>
            </p14:xfrm>
          </p:contentPart>
        </mc:Choice>
        <mc:Fallback>
          <p:pic>
            <p:nvPicPr>
              <p:cNvPr id="14" name="Entrada de lápiz 13">
                <a:extLst>
                  <a:ext uri="{FF2B5EF4-FFF2-40B4-BE49-F238E27FC236}">
                    <a16:creationId xmlns:a16="http://schemas.microsoft.com/office/drawing/2014/main" id="{638289D7-E641-6F48-906B-62C6EC0FB385}"/>
                  </a:ext>
                </a:extLst>
              </p:cNvPr>
              <p:cNvPicPr/>
              <p:nvPr/>
            </p:nvPicPr>
            <p:blipFill>
              <a:blip r:embed="rId8"/>
              <a:stretch>
                <a:fillRect/>
              </a:stretch>
            </p:blipFill>
            <p:spPr>
              <a:xfrm>
                <a:off x="7395649" y="3817038"/>
                <a:ext cx="2680560" cy="284760"/>
              </a:xfrm>
              <a:prstGeom prst="rect">
                <a:avLst/>
              </a:prstGeom>
            </p:spPr>
          </p:pic>
        </mc:Fallback>
      </mc:AlternateContent>
    </p:spTree>
    <p:extLst>
      <p:ext uri="{BB962C8B-B14F-4D97-AF65-F5344CB8AC3E}">
        <p14:creationId xmlns:p14="http://schemas.microsoft.com/office/powerpoint/2010/main" val="3853052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99656" y="305780"/>
            <a:ext cx="8640960" cy="1143000"/>
          </a:xfrm>
        </p:spPr>
        <p:txBody>
          <a:bodyPr>
            <a:noAutofit/>
          </a:bodyPr>
          <a:lstStyle/>
          <a:p>
            <a:r>
              <a:rPr lang="es-MX" sz="3600" dirty="0">
                <a:solidFill>
                  <a:srgbClr val="0070C0"/>
                </a:solidFill>
              </a:rPr>
              <a:t>QUE SE ENTIENDE POR SOSPECHA FUERTE</a:t>
            </a:r>
            <a:endParaRPr lang="es-PE" sz="2800" b="1" dirty="0">
              <a:solidFill>
                <a:srgbClr val="0070C0"/>
              </a:solidFill>
              <a:latin typeface="Candara" panose="020E0502030303020204" pitchFamily="34" charset="0"/>
              <a:cs typeface="Arial" pitchFamily="34" charset="0"/>
            </a:endParaRPr>
          </a:p>
        </p:txBody>
      </p:sp>
      <p:sp>
        <p:nvSpPr>
          <p:cNvPr id="4" name="3 Recortar rectángulo de esquina diagonal"/>
          <p:cNvSpPr/>
          <p:nvPr/>
        </p:nvSpPr>
        <p:spPr>
          <a:xfrm>
            <a:off x="407368" y="1556357"/>
            <a:ext cx="11377264" cy="4752000"/>
          </a:xfrm>
          <a:prstGeom prst="snip2DiagRect">
            <a:avLst/>
          </a:prstGeom>
          <a:solidFill>
            <a:schemeClr val="accent5">
              <a:lumMod val="75000"/>
            </a:schemeClr>
          </a:solidFill>
          <a:ln w="25400">
            <a:solidFill>
              <a:schemeClr val="bg1">
                <a:alpha val="94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sz="2800" dirty="0"/>
          </a:p>
        </p:txBody>
      </p:sp>
      <p:pic>
        <p:nvPicPr>
          <p:cNvPr id="3" name="Imagen 2">
            <a:extLst>
              <a:ext uri="{FF2B5EF4-FFF2-40B4-BE49-F238E27FC236}">
                <a16:creationId xmlns:a16="http://schemas.microsoft.com/office/drawing/2014/main" id="{CCBB2B28-D089-A05C-323B-BC8FA1E6DE2C}"/>
              </a:ext>
            </a:extLst>
          </p:cNvPr>
          <p:cNvPicPr>
            <a:picLocks noChangeAspect="1"/>
          </p:cNvPicPr>
          <p:nvPr/>
        </p:nvPicPr>
        <p:blipFill rotWithShape="1">
          <a:blip r:embed="rId3"/>
          <a:srcRect l="26120" t="51759" r="30014" b="5720"/>
          <a:stretch/>
        </p:blipFill>
        <p:spPr>
          <a:xfrm>
            <a:off x="917553" y="2282835"/>
            <a:ext cx="6802060" cy="3706921"/>
          </a:xfrm>
          <a:prstGeom prst="rect">
            <a:avLst/>
          </a:prstGeom>
        </p:spPr>
      </p:pic>
      <p:sp>
        <p:nvSpPr>
          <p:cNvPr id="6" name="Marcador de contenido 8">
            <a:extLst>
              <a:ext uri="{FF2B5EF4-FFF2-40B4-BE49-F238E27FC236}">
                <a16:creationId xmlns:a16="http://schemas.microsoft.com/office/drawing/2014/main" id="{FD962584-1DB9-5C46-61F3-4B213E2CB19E}"/>
              </a:ext>
            </a:extLst>
          </p:cNvPr>
          <p:cNvSpPr>
            <a:spLocks noGrp="1"/>
          </p:cNvSpPr>
          <p:nvPr>
            <p:ph idx="1"/>
          </p:nvPr>
        </p:nvSpPr>
        <p:spPr>
          <a:xfrm>
            <a:off x="7320136" y="2078896"/>
            <a:ext cx="4160153" cy="3706921"/>
          </a:xfrm>
        </p:spPr>
        <p:txBody>
          <a:bodyPr>
            <a:normAutofit lnSpcReduction="10000"/>
          </a:bodyPr>
          <a:lstStyle/>
          <a:p>
            <a:pPr marL="640080" lvl="4" indent="0" algn="ctr">
              <a:buNone/>
            </a:pPr>
            <a:r>
              <a:rPr lang="es-MX" sz="1600" dirty="0">
                <a:solidFill>
                  <a:schemeClr val="bg1"/>
                </a:solidFill>
                <a:latin typeface="Candara" panose="020E0502030303020204" pitchFamily="34" charset="0"/>
              </a:rPr>
              <a:t>La imputación consiste en una atribución de hechos que deben guardar relevancia jurídica, de tal manera que la Fiscalía no puede omitir que las categorías fundamentales del derecho penal, esto es, </a:t>
            </a:r>
            <a:r>
              <a:rPr lang="es-MX" sz="1600" b="1" dirty="0">
                <a:solidFill>
                  <a:schemeClr val="bg1"/>
                </a:solidFill>
                <a:latin typeface="Candara" panose="020E0502030303020204" pitchFamily="34" charset="0"/>
              </a:rPr>
              <a:t>tipicidad, antijuridicidad o culpabilidad </a:t>
            </a:r>
            <a:r>
              <a:rPr lang="es-MX" sz="1600" dirty="0">
                <a:solidFill>
                  <a:schemeClr val="bg1"/>
                </a:solidFill>
                <a:latin typeface="Candara" panose="020E0502030303020204" pitchFamily="34" charset="0"/>
              </a:rPr>
              <a:t>no responden únicamente a la labor que debe realizar el juez de conocimiento cuando define la responsabilidad penal, pues la Corte Constitucional las considera como parte integrante del debido proceso8 </a:t>
            </a:r>
            <a:r>
              <a:rPr lang="es-PE" sz="1600" dirty="0">
                <a:solidFill>
                  <a:schemeClr val="bg1"/>
                </a:solidFill>
                <a:latin typeface="Candara" panose="020E0502030303020204" pitchFamily="34" charset="0"/>
              </a:rPr>
              <a:t>. Guerrero P., O.J.; Fundamentos Teórico </a:t>
            </a:r>
            <a:r>
              <a:rPr lang="es-PE" sz="1600" dirty="0" err="1">
                <a:solidFill>
                  <a:schemeClr val="bg1"/>
                </a:solidFill>
                <a:latin typeface="Candara" panose="020E0502030303020204" pitchFamily="34" charset="0"/>
              </a:rPr>
              <a:t>Cosntitucionales</a:t>
            </a:r>
            <a:r>
              <a:rPr lang="es-PE" sz="1600" dirty="0">
                <a:solidFill>
                  <a:schemeClr val="bg1"/>
                </a:solidFill>
                <a:latin typeface="Candara" panose="020E0502030303020204" pitchFamily="34" charset="0"/>
              </a:rPr>
              <a:t>..., cit., p. 263.</a:t>
            </a:r>
            <a:r>
              <a:rPr lang="es-MX" sz="1600" dirty="0">
                <a:solidFill>
                  <a:schemeClr val="bg1"/>
                </a:solidFill>
                <a:latin typeface="Candara" panose="020E0502030303020204" pitchFamily="34" charset="0"/>
              </a:rPr>
              <a:t> </a:t>
            </a:r>
            <a:endParaRPr lang="es-PE" sz="1600" dirty="0">
              <a:solidFill>
                <a:schemeClr val="bg1"/>
              </a:solidFill>
              <a:latin typeface="Candara" panose="020E0502030303020204" pitchFamily="34" charset="0"/>
            </a:endParaRPr>
          </a:p>
        </p:txBody>
      </p:sp>
      <p:sp>
        <p:nvSpPr>
          <p:cNvPr id="9" name="CuadroTexto 8">
            <a:extLst>
              <a:ext uri="{FF2B5EF4-FFF2-40B4-BE49-F238E27FC236}">
                <a16:creationId xmlns:a16="http://schemas.microsoft.com/office/drawing/2014/main" id="{CD050932-A9B6-20DE-6F8E-DB47157BB245}"/>
              </a:ext>
            </a:extLst>
          </p:cNvPr>
          <p:cNvSpPr txBox="1"/>
          <p:nvPr/>
        </p:nvSpPr>
        <p:spPr>
          <a:xfrm>
            <a:off x="917553" y="1805926"/>
            <a:ext cx="6098240" cy="369332"/>
          </a:xfrm>
          <a:prstGeom prst="rect">
            <a:avLst/>
          </a:prstGeom>
          <a:noFill/>
        </p:spPr>
        <p:txBody>
          <a:bodyPr wrap="square">
            <a:spAutoFit/>
          </a:bodyPr>
          <a:lstStyle/>
          <a:p>
            <a:r>
              <a:rPr lang="es-ES" b="1" dirty="0">
                <a:solidFill>
                  <a:schemeClr val="bg1"/>
                </a:solidFill>
              </a:rPr>
              <a:t>ACUERDO PLENARIO </a:t>
            </a:r>
            <a:r>
              <a:rPr lang="es-ES" b="1" dirty="0" err="1">
                <a:solidFill>
                  <a:schemeClr val="bg1"/>
                </a:solidFill>
              </a:rPr>
              <a:t>N.°</a:t>
            </a:r>
            <a:r>
              <a:rPr lang="es-ES" b="1" dirty="0">
                <a:solidFill>
                  <a:schemeClr val="bg1"/>
                </a:solidFill>
              </a:rPr>
              <a:t> 01-2019/C1J-116 </a:t>
            </a:r>
            <a:endParaRPr lang="es-PE" b="1" dirty="0">
              <a:solidFill>
                <a:schemeClr val="bg1"/>
              </a:solidFill>
            </a:endParaRPr>
          </a:p>
        </p:txBody>
      </p:sp>
      <mc:AlternateContent xmlns:mc="http://schemas.openxmlformats.org/markup-compatibility/2006">
        <mc:Choice xmlns:p14="http://schemas.microsoft.com/office/powerpoint/2010/main" Requires="p14">
          <p:contentPart p14:bwMode="auto" r:id="rId4">
            <p14:nvContentPartPr>
              <p14:cNvPr id="10" name="Entrada de lápiz 9">
                <a:extLst>
                  <a:ext uri="{FF2B5EF4-FFF2-40B4-BE49-F238E27FC236}">
                    <a16:creationId xmlns:a16="http://schemas.microsoft.com/office/drawing/2014/main" id="{20768C6F-ECB4-8508-34F6-AF3A59B1118C}"/>
                  </a:ext>
                </a:extLst>
              </p14:cNvPr>
              <p14:cNvContentPartPr/>
              <p14:nvPr/>
            </p14:nvContentPartPr>
            <p14:xfrm>
              <a:off x="2823289" y="954169"/>
              <a:ext cx="360" cy="360"/>
            </p14:xfrm>
          </p:contentPart>
        </mc:Choice>
        <mc:Fallback>
          <p:pic>
            <p:nvPicPr>
              <p:cNvPr id="10" name="Entrada de lápiz 9">
                <a:extLst>
                  <a:ext uri="{FF2B5EF4-FFF2-40B4-BE49-F238E27FC236}">
                    <a16:creationId xmlns:a16="http://schemas.microsoft.com/office/drawing/2014/main" id="{20768C6F-ECB4-8508-34F6-AF3A59B1118C}"/>
                  </a:ext>
                </a:extLst>
              </p:cNvPr>
              <p:cNvPicPr/>
              <p:nvPr/>
            </p:nvPicPr>
            <p:blipFill>
              <a:blip r:embed="rId5"/>
              <a:stretch>
                <a:fillRect/>
              </a:stretch>
            </p:blipFill>
            <p:spPr>
              <a:xfrm>
                <a:off x="2769649" y="846529"/>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Entrada de lápiz 10">
                <a:extLst>
                  <a:ext uri="{FF2B5EF4-FFF2-40B4-BE49-F238E27FC236}">
                    <a16:creationId xmlns:a16="http://schemas.microsoft.com/office/drawing/2014/main" id="{3DBC03D8-3B64-8B30-195D-935ABFCAC3CE}"/>
                  </a:ext>
                </a:extLst>
              </p14:cNvPr>
              <p14:cNvContentPartPr/>
              <p14:nvPr/>
            </p14:nvContentPartPr>
            <p14:xfrm>
              <a:off x="3697729" y="3751369"/>
              <a:ext cx="817920" cy="360"/>
            </p14:xfrm>
          </p:contentPart>
        </mc:Choice>
        <mc:Fallback>
          <p:pic>
            <p:nvPicPr>
              <p:cNvPr id="11" name="Entrada de lápiz 10">
                <a:extLst>
                  <a:ext uri="{FF2B5EF4-FFF2-40B4-BE49-F238E27FC236}">
                    <a16:creationId xmlns:a16="http://schemas.microsoft.com/office/drawing/2014/main" id="{3DBC03D8-3B64-8B30-195D-935ABFCAC3CE}"/>
                  </a:ext>
                </a:extLst>
              </p:cNvPr>
              <p:cNvPicPr/>
              <p:nvPr/>
            </p:nvPicPr>
            <p:blipFill>
              <a:blip r:embed="rId7"/>
              <a:stretch>
                <a:fillRect/>
              </a:stretch>
            </p:blipFill>
            <p:spPr>
              <a:xfrm>
                <a:off x="3643729" y="3643729"/>
                <a:ext cx="92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Entrada de lápiz 12">
                <a:extLst>
                  <a:ext uri="{FF2B5EF4-FFF2-40B4-BE49-F238E27FC236}">
                    <a16:creationId xmlns:a16="http://schemas.microsoft.com/office/drawing/2014/main" id="{E9F2CB14-C849-4909-3D0E-85A3DDCAAC51}"/>
                  </a:ext>
                </a:extLst>
              </p14:cNvPr>
              <p14:cNvContentPartPr/>
              <p14:nvPr/>
            </p14:nvContentPartPr>
            <p14:xfrm>
              <a:off x="5728129" y="3764329"/>
              <a:ext cx="1727280" cy="28440"/>
            </p14:xfrm>
          </p:contentPart>
        </mc:Choice>
        <mc:Fallback>
          <p:pic>
            <p:nvPicPr>
              <p:cNvPr id="13" name="Entrada de lápiz 12">
                <a:extLst>
                  <a:ext uri="{FF2B5EF4-FFF2-40B4-BE49-F238E27FC236}">
                    <a16:creationId xmlns:a16="http://schemas.microsoft.com/office/drawing/2014/main" id="{E9F2CB14-C849-4909-3D0E-85A3DDCAAC51}"/>
                  </a:ext>
                </a:extLst>
              </p:cNvPr>
              <p:cNvPicPr/>
              <p:nvPr/>
            </p:nvPicPr>
            <p:blipFill>
              <a:blip r:embed="rId9"/>
              <a:stretch>
                <a:fillRect/>
              </a:stretch>
            </p:blipFill>
            <p:spPr>
              <a:xfrm>
                <a:off x="5674129" y="3656329"/>
                <a:ext cx="18349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Entrada de lápiz 14">
                <a:extLst>
                  <a:ext uri="{FF2B5EF4-FFF2-40B4-BE49-F238E27FC236}">
                    <a16:creationId xmlns:a16="http://schemas.microsoft.com/office/drawing/2014/main" id="{DA768193-76B7-7515-BE60-7F2C3EBC266B}"/>
                  </a:ext>
                </a:extLst>
              </p14:cNvPr>
              <p14:cNvContentPartPr/>
              <p14:nvPr/>
            </p14:nvContentPartPr>
            <p14:xfrm>
              <a:off x="1384729" y="4153849"/>
              <a:ext cx="6126480" cy="15120"/>
            </p14:xfrm>
          </p:contentPart>
        </mc:Choice>
        <mc:Fallback>
          <p:pic>
            <p:nvPicPr>
              <p:cNvPr id="15" name="Entrada de lápiz 14">
                <a:extLst>
                  <a:ext uri="{FF2B5EF4-FFF2-40B4-BE49-F238E27FC236}">
                    <a16:creationId xmlns:a16="http://schemas.microsoft.com/office/drawing/2014/main" id="{DA768193-76B7-7515-BE60-7F2C3EBC266B}"/>
                  </a:ext>
                </a:extLst>
              </p:cNvPr>
              <p:cNvPicPr/>
              <p:nvPr/>
            </p:nvPicPr>
            <p:blipFill>
              <a:blip r:embed="rId11"/>
              <a:stretch>
                <a:fillRect/>
              </a:stretch>
            </p:blipFill>
            <p:spPr>
              <a:xfrm>
                <a:off x="1330729" y="4046209"/>
                <a:ext cx="6234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Entrada de lápiz 15">
                <a:extLst>
                  <a:ext uri="{FF2B5EF4-FFF2-40B4-BE49-F238E27FC236}">
                    <a16:creationId xmlns:a16="http://schemas.microsoft.com/office/drawing/2014/main" id="{D7278DE9-C905-A9D2-3309-52D1009CECA3}"/>
                  </a:ext>
                </a:extLst>
              </p14:cNvPr>
              <p14:cNvContentPartPr/>
              <p14:nvPr/>
            </p14:nvContentPartPr>
            <p14:xfrm>
              <a:off x="1451689" y="4367329"/>
              <a:ext cx="5536080" cy="43200"/>
            </p14:xfrm>
          </p:contentPart>
        </mc:Choice>
        <mc:Fallback>
          <p:pic>
            <p:nvPicPr>
              <p:cNvPr id="16" name="Entrada de lápiz 15">
                <a:extLst>
                  <a:ext uri="{FF2B5EF4-FFF2-40B4-BE49-F238E27FC236}">
                    <a16:creationId xmlns:a16="http://schemas.microsoft.com/office/drawing/2014/main" id="{D7278DE9-C905-A9D2-3309-52D1009CECA3}"/>
                  </a:ext>
                </a:extLst>
              </p:cNvPr>
              <p:cNvPicPr/>
              <p:nvPr/>
            </p:nvPicPr>
            <p:blipFill>
              <a:blip r:embed="rId13"/>
              <a:stretch>
                <a:fillRect/>
              </a:stretch>
            </p:blipFill>
            <p:spPr>
              <a:xfrm>
                <a:off x="1398049" y="4259689"/>
                <a:ext cx="5643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Entrada de lápiz 17">
                <a:extLst>
                  <a:ext uri="{FF2B5EF4-FFF2-40B4-BE49-F238E27FC236}">
                    <a16:creationId xmlns:a16="http://schemas.microsoft.com/office/drawing/2014/main" id="{7067314F-AEC0-CC50-CF4B-7112D454ACDA}"/>
                  </a:ext>
                </a:extLst>
              </p14:cNvPr>
              <p14:cNvContentPartPr/>
              <p14:nvPr/>
            </p14:nvContentPartPr>
            <p14:xfrm>
              <a:off x="3831649" y="3939289"/>
              <a:ext cx="2889000" cy="84960"/>
            </p14:xfrm>
          </p:contentPart>
        </mc:Choice>
        <mc:Fallback>
          <p:pic>
            <p:nvPicPr>
              <p:cNvPr id="18" name="Entrada de lápiz 17">
                <a:extLst>
                  <a:ext uri="{FF2B5EF4-FFF2-40B4-BE49-F238E27FC236}">
                    <a16:creationId xmlns:a16="http://schemas.microsoft.com/office/drawing/2014/main" id="{7067314F-AEC0-CC50-CF4B-7112D454ACDA}"/>
                  </a:ext>
                </a:extLst>
              </p:cNvPr>
              <p:cNvPicPr/>
              <p:nvPr/>
            </p:nvPicPr>
            <p:blipFill>
              <a:blip r:embed="rId15"/>
              <a:stretch>
                <a:fillRect/>
              </a:stretch>
            </p:blipFill>
            <p:spPr>
              <a:xfrm>
                <a:off x="3778009" y="3831649"/>
                <a:ext cx="29966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Entrada de lápiz 19">
                <a:extLst>
                  <a:ext uri="{FF2B5EF4-FFF2-40B4-BE49-F238E27FC236}">
                    <a16:creationId xmlns:a16="http://schemas.microsoft.com/office/drawing/2014/main" id="{C86AA815-383E-79C4-D358-376108ABB79E}"/>
                  </a:ext>
                </a:extLst>
              </p14:cNvPr>
              <p14:cNvContentPartPr/>
              <p14:nvPr/>
            </p14:nvContentPartPr>
            <p14:xfrm>
              <a:off x="1667329" y="3872329"/>
              <a:ext cx="2564640" cy="162720"/>
            </p14:xfrm>
          </p:contentPart>
        </mc:Choice>
        <mc:Fallback>
          <p:pic>
            <p:nvPicPr>
              <p:cNvPr id="20" name="Entrada de lápiz 19">
                <a:extLst>
                  <a:ext uri="{FF2B5EF4-FFF2-40B4-BE49-F238E27FC236}">
                    <a16:creationId xmlns:a16="http://schemas.microsoft.com/office/drawing/2014/main" id="{C86AA815-383E-79C4-D358-376108ABB79E}"/>
                  </a:ext>
                </a:extLst>
              </p:cNvPr>
              <p:cNvPicPr/>
              <p:nvPr/>
            </p:nvPicPr>
            <p:blipFill>
              <a:blip r:embed="rId17"/>
              <a:stretch>
                <a:fillRect/>
              </a:stretch>
            </p:blipFill>
            <p:spPr>
              <a:xfrm>
                <a:off x="1613329" y="3764689"/>
                <a:ext cx="267228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Entrada de lápiz 21">
                <a:extLst>
                  <a:ext uri="{FF2B5EF4-FFF2-40B4-BE49-F238E27FC236}">
                    <a16:creationId xmlns:a16="http://schemas.microsoft.com/office/drawing/2014/main" id="{BF0AD728-19C6-C110-6174-7C5D27E963A5}"/>
                  </a:ext>
                </a:extLst>
              </p14:cNvPr>
              <p14:cNvContentPartPr/>
              <p14:nvPr/>
            </p14:nvContentPartPr>
            <p14:xfrm>
              <a:off x="6435529" y="3926329"/>
              <a:ext cx="1175400" cy="360"/>
            </p14:xfrm>
          </p:contentPart>
        </mc:Choice>
        <mc:Fallback>
          <p:pic>
            <p:nvPicPr>
              <p:cNvPr id="22" name="Entrada de lápiz 21">
                <a:extLst>
                  <a:ext uri="{FF2B5EF4-FFF2-40B4-BE49-F238E27FC236}">
                    <a16:creationId xmlns:a16="http://schemas.microsoft.com/office/drawing/2014/main" id="{BF0AD728-19C6-C110-6174-7C5D27E963A5}"/>
                  </a:ext>
                </a:extLst>
              </p:cNvPr>
              <p:cNvPicPr/>
              <p:nvPr/>
            </p:nvPicPr>
            <p:blipFill>
              <a:blip r:embed="rId19"/>
              <a:stretch>
                <a:fillRect/>
              </a:stretch>
            </p:blipFill>
            <p:spPr>
              <a:xfrm>
                <a:off x="6381889" y="3818689"/>
                <a:ext cx="1283040" cy="216000"/>
              </a:xfrm>
              <a:prstGeom prst="rect">
                <a:avLst/>
              </a:prstGeom>
            </p:spPr>
          </p:pic>
        </mc:Fallback>
      </mc:AlternateContent>
    </p:spTree>
    <p:extLst>
      <p:ext uri="{BB962C8B-B14F-4D97-AF65-F5344CB8AC3E}">
        <p14:creationId xmlns:p14="http://schemas.microsoft.com/office/powerpoint/2010/main" val="311202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999656" y="305780"/>
            <a:ext cx="8640960" cy="1143000"/>
          </a:xfrm>
        </p:spPr>
        <p:txBody>
          <a:bodyPr>
            <a:noAutofit/>
          </a:bodyPr>
          <a:lstStyle/>
          <a:p>
            <a:r>
              <a:rPr lang="es-PE" sz="2800" b="1" dirty="0">
                <a:solidFill>
                  <a:srgbClr val="0070C0"/>
                </a:solidFill>
                <a:latin typeface="Candara" panose="020E0502030303020204" pitchFamily="34" charset="0"/>
                <a:cs typeface="Arial" pitchFamily="34" charset="0"/>
              </a:rPr>
              <a:t>SOBRE EL JUICIO DE PROBABILIDAD </a:t>
            </a:r>
          </a:p>
        </p:txBody>
      </p:sp>
      <p:sp>
        <p:nvSpPr>
          <p:cNvPr id="5" name="3 Recortar rectángulo de esquina diagonal"/>
          <p:cNvSpPr/>
          <p:nvPr/>
        </p:nvSpPr>
        <p:spPr>
          <a:xfrm>
            <a:off x="342563" y="1267729"/>
            <a:ext cx="11377264" cy="4752000"/>
          </a:xfrm>
          <a:prstGeom prst="snip2DiagRect">
            <a:avLst/>
          </a:prstGeom>
          <a:solidFill>
            <a:schemeClr val="accent5">
              <a:lumMod val="75000"/>
            </a:schemeClr>
          </a:solidFill>
          <a:ln w="25400">
            <a:solidFill>
              <a:schemeClr val="bg1">
                <a:alpha val="94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sz="2400" dirty="0">
              <a:solidFill>
                <a:schemeClr val="bg1"/>
              </a:solidFill>
            </a:endParaRPr>
          </a:p>
        </p:txBody>
      </p:sp>
      <p:sp>
        <p:nvSpPr>
          <p:cNvPr id="12" name="CuadroTexto 11">
            <a:extLst>
              <a:ext uri="{FF2B5EF4-FFF2-40B4-BE49-F238E27FC236}">
                <a16:creationId xmlns:a16="http://schemas.microsoft.com/office/drawing/2014/main" id="{7E5046FB-8296-3CA9-C825-CF200184EFBF}"/>
              </a:ext>
            </a:extLst>
          </p:cNvPr>
          <p:cNvSpPr txBox="1"/>
          <p:nvPr/>
        </p:nvSpPr>
        <p:spPr>
          <a:xfrm>
            <a:off x="472173" y="1668450"/>
            <a:ext cx="10747561" cy="923330"/>
          </a:xfrm>
          <a:prstGeom prst="rect">
            <a:avLst/>
          </a:prstGeom>
          <a:noFill/>
        </p:spPr>
        <p:txBody>
          <a:bodyPr wrap="square">
            <a:spAutoFit/>
          </a:bodyPr>
          <a:lstStyle/>
          <a:p>
            <a:pPr algn="l"/>
            <a:r>
              <a:rPr lang="es-ES" b="1" u="sng" dirty="0">
                <a:solidFill>
                  <a:schemeClr val="bg1"/>
                </a:solidFill>
                <a:latin typeface="Candara" panose="020E0502030303020204" pitchFamily="34" charset="0"/>
              </a:rPr>
              <a:t>Juicio de Probabilidad: </a:t>
            </a:r>
            <a:r>
              <a:rPr lang="es-ES" dirty="0">
                <a:solidFill>
                  <a:schemeClr val="bg1"/>
                </a:solidFill>
                <a:latin typeface="Candara" panose="020E0502030303020204" pitchFamily="34" charset="0"/>
              </a:rPr>
              <a:t>La sospecha fuerte implica un juicio de probabilidad elevado, sustentado en elementos de convicción suficientes que sugieran que el imputado ha cometido el delito. No se requiere certeza absoluta, pero sí un alto grado de probabilidad de que el imputado será condenado.</a:t>
            </a:r>
          </a:p>
        </p:txBody>
      </p:sp>
      <p:pic>
        <p:nvPicPr>
          <p:cNvPr id="14" name="Imagen 13">
            <a:extLst>
              <a:ext uri="{FF2B5EF4-FFF2-40B4-BE49-F238E27FC236}">
                <a16:creationId xmlns:a16="http://schemas.microsoft.com/office/drawing/2014/main" id="{5DE5E4D6-B29A-CCB5-E3A0-8060DBEB1E11}"/>
              </a:ext>
            </a:extLst>
          </p:cNvPr>
          <p:cNvPicPr>
            <a:picLocks noChangeAspect="1"/>
          </p:cNvPicPr>
          <p:nvPr/>
        </p:nvPicPr>
        <p:blipFill>
          <a:blip r:embed="rId2"/>
          <a:stretch>
            <a:fillRect/>
          </a:stretch>
        </p:blipFill>
        <p:spPr>
          <a:xfrm>
            <a:off x="1305781" y="2823899"/>
            <a:ext cx="8037575" cy="3596551"/>
          </a:xfrm>
          <a:prstGeom prst="rect">
            <a:avLst/>
          </a:prstGeom>
          <a:ln>
            <a:solidFill>
              <a:schemeClr val="tx1"/>
            </a:solidFill>
          </a:ln>
        </p:spPr>
      </p:pic>
      <mc:AlternateContent xmlns:mc="http://schemas.openxmlformats.org/markup-compatibility/2006">
        <mc:Choice xmlns:p14="http://schemas.microsoft.com/office/powerpoint/2010/main" Requires="p14">
          <p:contentPart p14:bwMode="auto" r:id="rId3">
            <p14:nvContentPartPr>
              <p14:cNvPr id="15" name="Entrada de lápiz 14">
                <a:extLst>
                  <a:ext uri="{FF2B5EF4-FFF2-40B4-BE49-F238E27FC236}">
                    <a16:creationId xmlns:a16="http://schemas.microsoft.com/office/drawing/2014/main" id="{0319A41E-F447-DB1F-2891-AB757061DB87}"/>
                  </a:ext>
                </a:extLst>
              </p14:cNvPr>
              <p14:cNvContentPartPr/>
              <p14:nvPr/>
            </p14:nvContentPartPr>
            <p14:xfrm>
              <a:off x="4396849" y="3422689"/>
              <a:ext cx="3122280" cy="86760"/>
            </p14:xfrm>
          </p:contentPart>
        </mc:Choice>
        <mc:Fallback>
          <p:pic>
            <p:nvPicPr>
              <p:cNvPr id="15" name="Entrada de lápiz 14">
                <a:extLst>
                  <a:ext uri="{FF2B5EF4-FFF2-40B4-BE49-F238E27FC236}">
                    <a16:creationId xmlns:a16="http://schemas.microsoft.com/office/drawing/2014/main" id="{0319A41E-F447-DB1F-2891-AB757061DB87}"/>
                  </a:ext>
                </a:extLst>
              </p:cNvPr>
              <p:cNvPicPr/>
              <p:nvPr/>
            </p:nvPicPr>
            <p:blipFill>
              <a:blip r:embed="rId4"/>
              <a:stretch>
                <a:fillRect/>
              </a:stretch>
            </p:blipFill>
            <p:spPr>
              <a:xfrm>
                <a:off x="4343209" y="3315049"/>
                <a:ext cx="32299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Entrada de lápiz 15">
                <a:extLst>
                  <a:ext uri="{FF2B5EF4-FFF2-40B4-BE49-F238E27FC236}">
                    <a16:creationId xmlns:a16="http://schemas.microsoft.com/office/drawing/2014/main" id="{EC082712-5B41-BCF2-4555-30B29DEF8DE1}"/>
                  </a:ext>
                </a:extLst>
              </p14:cNvPr>
              <p14:cNvContentPartPr/>
              <p14:nvPr/>
            </p14:nvContentPartPr>
            <p14:xfrm>
              <a:off x="4047703" y="2860700"/>
              <a:ext cx="5362560" cy="110880"/>
            </p14:xfrm>
          </p:contentPart>
        </mc:Choice>
        <mc:Fallback>
          <p:pic>
            <p:nvPicPr>
              <p:cNvPr id="16" name="Entrada de lápiz 15">
                <a:extLst>
                  <a:ext uri="{FF2B5EF4-FFF2-40B4-BE49-F238E27FC236}">
                    <a16:creationId xmlns:a16="http://schemas.microsoft.com/office/drawing/2014/main" id="{EC082712-5B41-BCF2-4555-30B29DEF8DE1}"/>
                  </a:ext>
                </a:extLst>
              </p:cNvPr>
              <p:cNvPicPr/>
              <p:nvPr/>
            </p:nvPicPr>
            <p:blipFill>
              <a:blip r:embed="rId6"/>
              <a:stretch>
                <a:fillRect/>
              </a:stretch>
            </p:blipFill>
            <p:spPr>
              <a:xfrm>
                <a:off x="3993703" y="2752700"/>
                <a:ext cx="54702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Entrada de lápiz 16">
                <a:extLst>
                  <a:ext uri="{FF2B5EF4-FFF2-40B4-BE49-F238E27FC236}">
                    <a16:creationId xmlns:a16="http://schemas.microsoft.com/office/drawing/2014/main" id="{1ACD7084-0CB2-8E83-C6AB-A6240C44567C}"/>
                  </a:ext>
                </a:extLst>
              </p14:cNvPr>
              <p14:cNvContentPartPr/>
              <p14:nvPr/>
            </p14:nvContentPartPr>
            <p14:xfrm>
              <a:off x="2218129" y="3173209"/>
              <a:ext cx="1516320" cy="360"/>
            </p14:xfrm>
          </p:contentPart>
        </mc:Choice>
        <mc:Fallback>
          <p:pic>
            <p:nvPicPr>
              <p:cNvPr id="17" name="Entrada de lápiz 16">
                <a:extLst>
                  <a:ext uri="{FF2B5EF4-FFF2-40B4-BE49-F238E27FC236}">
                    <a16:creationId xmlns:a16="http://schemas.microsoft.com/office/drawing/2014/main" id="{1ACD7084-0CB2-8E83-C6AB-A6240C44567C}"/>
                  </a:ext>
                </a:extLst>
              </p:cNvPr>
              <p:cNvPicPr/>
              <p:nvPr/>
            </p:nvPicPr>
            <p:blipFill>
              <a:blip r:embed="rId8"/>
              <a:stretch>
                <a:fillRect/>
              </a:stretch>
            </p:blipFill>
            <p:spPr>
              <a:xfrm>
                <a:off x="2164489" y="3065209"/>
                <a:ext cx="1623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Entrada de lápiz 17">
                <a:extLst>
                  <a:ext uri="{FF2B5EF4-FFF2-40B4-BE49-F238E27FC236}">
                    <a16:creationId xmlns:a16="http://schemas.microsoft.com/office/drawing/2014/main" id="{91611079-26B7-99ED-40EE-D66AFF6233A2}"/>
                  </a:ext>
                </a:extLst>
              </p14:cNvPr>
              <p14:cNvContentPartPr/>
              <p14:nvPr/>
            </p14:nvContentPartPr>
            <p14:xfrm>
              <a:off x="7790786" y="3387380"/>
              <a:ext cx="939960" cy="137160"/>
            </p14:xfrm>
          </p:contentPart>
        </mc:Choice>
        <mc:Fallback>
          <p:pic>
            <p:nvPicPr>
              <p:cNvPr id="18" name="Entrada de lápiz 17">
                <a:extLst>
                  <a:ext uri="{FF2B5EF4-FFF2-40B4-BE49-F238E27FC236}">
                    <a16:creationId xmlns:a16="http://schemas.microsoft.com/office/drawing/2014/main" id="{91611079-26B7-99ED-40EE-D66AFF6233A2}"/>
                  </a:ext>
                </a:extLst>
              </p:cNvPr>
              <p:cNvPicPr/>
              <p:nvPr/>
            </p:nvPicPr>
            <p:blipFill>
              <a:blip r:embed="rId10"/>
              <a:stretch>
                <a:fillRect/>
              </a:stretch>
            </p:blipFill>
            <p:spPr>
              <a:xfrm>
                <a:off x="7736786" y="3279380"/>
                <a:ext cx="10476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Entrada de lápiz 18">
                <a:extLst>
                  <a:ext uri="{FF2B5EF4-FFF2-40B4-BE49-F238E27FC236}">
                    <a16:creationId xmlns:a16="http://schemas.microsoft.com/office/drawing/2014/main" id="{BF9D4A34-0631-27D8-FCD6-5A1BCD1C6EDC}"/>
                  </a:ext>
                </a:extLst>
              </p14:cNvPr>
              <p14:cNvContentPartPr/>
              <p14:nvPr/>
            </p14:nvContentPartPr>
            <p14:xfrm>
              <a:off x="1695048" y="3767804"/>
              <a:ext cx="7259040" cy="37800"/>
            </p14:xfrm>
          </p:contentPart>
        </mc:Choice>
        <mc:Fallback>
          <p:pic>
            <p:nvPicPr>
              <p:cNvPr id="19" name="Entrada de lápiz 18">
                <a:extLst>
                  <a:ext uri="{FF2B5EF4-FFF2-40B4-BE49-F238E27FC236}">
                    <a16:creationId xmlns:a16="http://schemas.microsoft.com/office/drawing/2014/main" id="{BF9D4A34-0631-27D8-FCD6-5A1BCD1C6EDC}"/>
                  </a:ext>
                </a:extLst>
              </p:cNvPr>
              <p:cNvPicPr/>
              <p:nvPr/>
            </p:nvPicPr>
            <p:blipFill>
              <a:blip r:embed="rId12"/>
              <a:stretch>
                <a:fillRect/>
              </a:stretch>
            </p:blipFill>
            <p:spPr>
              <a:xfrm>
                <a:off x="1641408" y="3660164"/>
                <a:ext cx="73666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Entrada de lápiz 19">
                <a:extLst>
                  <a:ext uri="{FF2B5EF4-FFF2-40B4-BE49-F238E27FC236}">
                    <a16:creationId xmlns:a16="http://schemas.microsoft.com/office/drawing/2014/main" id="{DC673AAB-6C09-149E-ABF2-B483367E259C}"/>
                  </a:ext>
                </a:extLst>
              </p14:cNvPr>
              <p14:cNvContentPartPr/>
              <p14:nvPr/>
            </p14:nvContentPartPr>
            <p14:xfrm>
              <a:off x="2258809" y="3965209"/>
              <a:ext cx="4925520" cy="42480"/>
            </p14:xfrm>
          </p:contentPart>
        </mc:Choice>
        <mc:Fallback>
          <p:pic>
            <p:nvPicPr>
              <p:cNvPr id="20" name="Entrada de lápiz 19">
                <a:extLst>
                  <a:ext uri="{FF2B5EF4-FFF2-40B4-BE49-F238E27FC236}">
                    <a16:creationId xmlns:a16="http://schemas.microsoft.com/office/drawing/2014/main" id="{DC673AAB-6C09-149E-ABF2-B483367E259C}"/>
                  </a:ext>
                </a:extLst>
              </p:cNvPr>
              <p:cNvPicPr/>
              <p:nvPr/>
            </p:nvPicPr>
            <p:blipFill>
              <a:blip r:embed="rId14"/>
              <a:stretch>
                <a:fillRect/>
              </a:stretch>
            </p:blipFill>
            <p:spPr>
              <a:xfrm>
                <a:off x="2205169" y="3857209"/>
                <a:ext cx="50331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Entrada de lápiz 20">
                <a:extLst>
                  <a:ext uri="{FF2B5EF4-FFF2-40B4-BE49-F238E27FC236}">
                    <a16:creationId xmlns:a16="http://schemas.microsoft.com/office/drawing/2014/main" id="{3B0B2370-8838-5661-56A6-04700551B0D5}"/>
                  </a:ext>
                </a:extLst>
              </p14:cNvPr>
              <p14:cNvContentPartPr/>
              <p14:nvPr/>
            </p14:nvContentPartPr>
            <p14:xfrm>
              <a:off x="4585129" y="3643729"/>
              <a:ext cx="2190600" cy="360"/>
            </p14:xfrm>
          </p:contentPart>
        </mc:Choice>
        <mc:Fallback>
          <p:pic>
            <p:nvPicPr>
              <p:cNvPr id="21" name="Entrada de lápiz 20">
                <a:extLst>
                  <a:ext uri="{FF2B5EF4-FFF2-40B4-BE49-F238E27FC236}">
                    <a16:creationId xmlns:a16="http://schemas.microsoft.com/office/drawing/2014/main" id="{3B0B2370-8838-5661-56A6-04700551B0D5}"/>
                  </a:ext>
                </a:extLst>
              </p:cNvPr>
              <p:cNvPicPr/>
              <p:nvPr/>
            </p:nvPicPr>
            <p:blipFill>
              <a:blip r:embed="rId16"/>
              <a:stretch>
                <a:fillRect/>
              </a:stretch>
            </p:blipFill>
            <p:spPr>
              <a:xfrm>
                <a:off x="4531129" y="3536089"/>
                <a:ext cx="2298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Entrada de lápiz 22">
                <a:extLst>
                  <a:ext uri="{FF2B5EF4-FFF2-40B4-BE49-F238E27FC236}">
                    <a16:creationId xmlns:a16="http://schemas.microsoft.com/office/drawing/2014/main" id="{7052EC7E-685D-FCBF-1575-1247DB97D243}"/>
                  </a:ext>
                </a:extLst>
              </p14:cNvPr>
              <p14:cNvContentPartPr/>
              <p14:nvPr/>
            </p14:nvContentPartPr>
            <p14:xfrm>
              <a:off x="4955786" y="4945254"/>
              <a:ext cx="3774960" cy="108720"/>
            </p14:xfrm>
          </p:contentPart>
        </mc:Choice>
        <mc:Fallback>
          <p:pic>
            <p:nvPicPr>
              <p:cNvPr id="23" name="Entrada de lápiz 22">
                <a:extLst>
                  <a:ext uri="{FF2B5EF4-FFF2-40B4-BE49-F238E27FC236}">
                    <a16:creationId xmlns:a16="http://schemas.microsoft.com/office/drawing/2014/main" id="{7052EC7E-685D-FCBF-1575-1247DB97D243}"/>
                  </a:ext>
                </a:extLst>
              </p:cNvPr>
              <p:cNvPicPr/>
              <p:nvPr/>
            </p:nvPicPr>
            <p:blipFill>
              <a:blip r:embed="rId18"/>
              <a:stretch>
                <a:fillRect/>
              </a:stretch>
            </p:blipFill>
            <p:spPr>
              <a:xfrm>
                <a:off x="4901786" y="4837614"/>
                <a:ext cx="38826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Entrada de lápiz 23">
                <a:extLst>
                  <a:ext uri="{FF2B5EF4-FFF2-40B4-BE49-F238E27FC236}">
                    <a16:creationId xmlns:a16="http://schemas.microsoft.com/office/drawing/2014/main" id="{9FE3F000-A82D-B413-5384-F39AFDBB94EA}"/>
                  </a:ext>
                </a:extLst>
              </p14:cNvPr>
              <p14:cNvContentPartPr/>
              <p14:nvPr/>
            </p14:nvContentPartPr>
            <p14:xfrm>
              <a:off x="2097169" y="5350129"/>
              <a:ext cx="5556240" cy="204120"/>
            </p14:xfrm>
          </p:contentPart>
        </mc:Choice>
        <mc:Fallback>
          <p:pic>
            <p:nvPicPr>
              <p:cNvPr id="24" name="Entrada de lápiz 23">
                <a:extLst>
                  <a:ext uri="{FF2B5EF4-FFF2-40B4-BE49-F238E27FC236}">
                    <a16:creationId xmlns:a16="http://schemas.microsoft.com/office/drawing/2014/main" id="{9FE3F000-A82D-B413-5384-F39AFDBB94EA}"/>
                  </a:ext>
                </a:extLst>
              </p:cNvPr>
              <p:cNvPicPr/>
              <p:nvPr/>
            </p:nvPicPr>
            <p:blipFill>
              <a:blip r:embed="rId20"/>
              <a:stretch>
                <a:fillRect/>
              </a:stretch>
            </p:blipFill>
            <p:spPr>
              <a:xfrm>
                <a:off x="2043529" y="5242489"/>
                <a:ext cx="5663880" cy="419760"/>
              </a:xfrm>
              <a:prstGeom prst="rect">
                <a:avLst/>
              </a:prstGeom>
            </p:spPr>
          </p:pic>
        </mc:Fallback>
      </mc:AlternateContent>
      <p:pic>
        <p:nvPicPr>
          <p:cNvPr id="25" name="Google Shape;51;p1" descr="300 PREGUNTAS Y RESPUESTAS SOBRE DERECHO PENAL (PARTE GENERAL). TEORÍA DEL  DELITO. – TUS ESPECIALISTAS EN DERECHO">
            <a:extLst>
              <a:ext uri="{FF2B5EF4-FFF2-40B4-BE49-F238E27FC236}">
                <a16:creationId xmlns:a16="http://schemas.microsoft.com/office/drawing/2014/main" id="{F2EB868D-BB1C-0130-AA59-1A7077A68FF4}"/>
              </a:ext>
            </a:extLst>
          </p:cNvPr>
          <p:cNvPicPr preferRelativeResize="0"/>
          <p:nvPr/>
        </p:nvPicPr>
        <p:blipFill rotWithShape="1">
          <a:blip r:embed="rId21">
            <a:alphaModFix/>
          </a:blip>
          <a:srcRect/>
          <a:stretch/>
        </p:blipFill>
        <p:spPr>
          <a:xfrm>
            <a:off x="9498005" y="3349144"/>
            <a:ext cx="2443173" cy="1913220"/>
          </a:xfrm>
          <a:prstGeom prst="rect">
            <a:avLst/>
          </a:prstGeom>
          <a:noFill/>
          <a:ln>
            <a:noFill/>
          </a:ln>
        </p:spPr>
      </p:pic>
    </p:spTree>
    <p:extLst>
      <p:ext uri="{BB962C8B-B14F-4D97-AF65-F5344CB8AC3E}">
        <p14:creationId xmlns:p14="http://schemas.microsoft.com/office/powerpoint/2010/main" val="83650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C8ED4-E110-4977-305F-16F7E3DF52D4}"/>
              </a:ext>
            </a:extLst>
          </p:cNvPr>
          <p:cNvSpPr>
            <a:spLocks noGrp="1"/>
          </p:cNvSpPr>
          <p:nvPr>
            <p:ph type="title"/>
          </p:nvPr>
        </p:nvSpPr>
        <p:spPr>
          <a:xfrm>
            <a:off x="609600" y="700665"/>
            <a:ext cx="8870576" cy="1143000"/>
          </a:xfrm>
        </p:spPr>
        <p:txBody>
          <a:bodyPr>
            <a:normAutofit/>
          </a:bodyPr>
          <a:lstStyle/>
          <a:p>
            <a:pPr algn="l"/>
            <a:r>
              <a:rPr lang="es-PE" sz="2000" u="sng" dirty="0">
                <a:solidFill>
                  <a:srgbClr val="0070C0"/>
                </a:solidFill>
                <a:latin typeface="Candara" panose="020E0502030303020204" pitchFamily="34" charset="0"/>
              </a:rPr>
              <a:t>Casación 704-2015, Pasco – no permite el análisis de la tipicidad, culpabilidad ni la antijuricidad de la conducta en una audiencia de Prisión Preventiva. </a:t>
            </a:r>
          </a:p>
        </p:txBody>
      </p:sp>
      <p:pic>
        <p:nvPicPr>
          <p:cNvPr id="7" name="Imagen 6">
            <a:extLst>
              <a:ext uri="{FF2B5EF4-FFF2-40B4-BE49-F238E27FC236}">
                <a16:creationId xmlns:a16="http://schemas.microsoft.com/office/drawing/2014/main" id="{EA3AFE20-3605-0572-7097-F08B1465E184}"/>
              </a:ext>
            </a:extLst>
          </p:cNvPr>
          <p:cNvPicPr>
            <a:picLocks noChangeAspect="1"/>
          </p:cNvPicPr>
          <p:nvPr/>
        </p:nvPicPr>
        <p:blipFill>
          <a:blip r:embed="rId2"/>
          <a:stretch>
            <a:fillRect/>
          </a:stretch>
        </p:blipFill>
        <p:spPr>
          <a:xfrm>
            <a:off x="0" y="1655662"/>
            <a:ext cx="9267825" cy="1857375"/>
          </a:xfrm>
          <a:prstGeom prst="rect">
            <a:avLst/>
          </a:prstGeom>
        </p:spPr>
      </p:pic>
      <p:sp>
        <p:nvSpPr>
          <p:cNvPr id="9" name="CuadroTexto 8">
            <a:extLst>
              <a:ext uri="{FF2B5EF4-FFF2-40B4-BE49-F238E27FC236}">
                <a16:creationId xmlns:a16="http://schemas.microsoft.com/office/drawing/2014/main" id="{FCCB85FB-5707-F384-BB83-01EEED1DAE3F}"/>
              </a:ext>
            </a:extLst>
          </p:cNvPr>
          <p:cNvSpPr txBox="1"/>
          <p:nvPr/>
        </p:nvSpPr>
        <p:spPr>
          <a:xfrm>
            <a:off x="609600" y="3683754"/>
            <a:ext cx="6098240" cy="400110"/>
          </a:xfrm>
          <a:prstGeom prst="rect">
            <a:avLst/>
          </a:prstGeom>
        </p:spPr>
        <p:txBody>
          <a:bodyPr vert="horz" lIns="91440" tIns="45720" rIns="91440" bIns="45720" rtlCol="0" anchor="ctr">
            <a:normAutofit/>
          </a:bodyPr>
          <a:lstStyle>
            <a:lvl1pPr defTabSz="914400">
              <a:spcBef>
                <a:spcPct val="0"/>
              </a:spcBef>
              <a:buNone/>
              <a:defRPr sz="2000">
                <a:solidFill>
                  <a:srgbClr val="0070C0"/>
                </a:solidFill>
                <a:latin typeface="Candara" panose="020E0502030303020204" pitchFamily="34" charset="0"/>
                <a:ea typeface="+mj-ea"/>
                <a:cs typeface="+mj-cs"/>
              </a:defRPr>
            </a:lvl1pPr>
          </a:lstStyle>
          <a:p>
            <a:r>
              <a:rPr lang="es-PE" u="sng" dirty="0"/>
              <a:t>Casación 1867-2023, Ucayali</a:t>
            </a:r>
          </a:p>
        </p:txBody>
      </p:sp>
      <p:sp>
        <p:nvSpPr>
          <p:cNvPr id="12" name="CuadroTexto 11">
            <a:extLst>
              <a:ext uri="{FF2B5EF4-FFF2-40B4-BE49-F238E27FC236}">
                <a16:creationId xmlns:a16="http://schemas.microsoft.com/office/drawing/2014/main" id="{A674513E-4DEC-4A42-AE3B-0529F3662ADC}"/>
              </a:ext>
            </a:extLst>
          </p:cNvPr>
          <p:cNvSpPr txBox="1"/>
          <p:nvPr/>
        </p:nvSpPr>
        <p:spPr>
          <a:xfrm>
            <a:off x="760597" y="4458197"/>
            <a:ext cx="10696297" cy="1754326"/>
          </a:xfrm>
          <a:prstGeom prst="rect">
            <a:avLst/>
          </a:prstGeom>
          <a:noFill/>
        </p:spPr>
        <p:txBody>
          <a:bodyPr wrap="square">
            <a:spAutoFit/>
          </a:bodyPr>
          <a:lstStyle/>
          <a:p>
            <a:pPr algn="just"/>
            <a:r>
              <a:rPr lang="es-ES" b="1" i="0" dirty="0">
                <a:effectLst/>
                <a:highlight>
                  <a:srgbClr val="FFFFFF"/>
                </a:highlight>
                <a:latin typeface="Candata"/>
              </a:rPr>
              <a:t>2.9. A</a:t>
            </a:r>
            <a:r>
              <a:rPr lang="es-ES" b="0" i="0" dirty="0">
                <a:effectLst/>
                <a:highlight>
                  <a:srgbClr val="FFFFFF"/>
                </a:highlight>
                <a:latin typeface="Candata"/>
              </a:rPr>
              <a:t>simismo</a:t>
            </a:r>
            <a:r>
              <a:rPr lang="es-ES" b="0" i="0" dirty="0">
                <a:solidFill>
                  <a:srgbClr val="000000"/>
                </a:solidFill>
                <a:effectLst/>
                <a:highlight>
                  <a:srgbClr val="FFFFFF"/>
                </a:highlight>
                <a:latin typeface="Candata"/>
              </a:rPr>
              <a:t>, las normas procesales establecen las vías incidentales apropiadas para resolver la controversia respecto a la tipicidad o no de un hecho imputado a las que debe recurrir el procesado para cuestionamientos de este tipo. En la sentencia de casación emitida por la Primera Sala Penal Transitoria el veinte de noviembre de dos mil diecisiete, en </a:t>
            </a:r>
            <a:r>
              <a:rPr lang="es-ES" b="1" i="0" u="sng" dirty="0">
                <a:solidFill>
                  <a:srgbClr val="000000"/>
                </a:solidFill>
                <a:effectLst/>
                <a:highlight>
                  <a:srgbClr val="FFFFFF"/>
                </a:highlight>
                <a:latin typeface="Candata"/>
              </a:rPr>
              <a:t>el Recurso de Casación </a:t>
            </a:r>
            <a:r>
              <a:rPr lang="es-ES" b="1" i="0" u="sng" dirty="0" err="1">
                <a:solidFill>
                  <a:srgbClr val="000000"/>
                </a:solidFill>
                <a:effectLst/>
                <a:highlight>
                  <a:srgbClr val="FFFFFF"/>
                </a:highlight>
                <a:latin typeface="Candata"/>
              </a:rPr>
              <a:t>n.°</a:t>
            </a:r>
            <a:r>
              <a:rPr lang="es-ES" b="1" i="0" u="sng" dirty="0">
                <a:solidFill>
                  <a:srgbClr val="000000"/>
                </a:solidFill>
                <a:effectLst/>
                <a:highlight>
                  <a:srgbClr val="FFFFFF"/>
                </a:highlight>
                <a:latin typeface="Candata"/>
              </a:rPr>
              <a:t> 704-2015/Pasco, se estableció que no se puede discutir en una audiencia de prisión preventiva lo relativo a la tipicidad del delito. Ello determina el rechazo liminar de la casación excepcional interpuesta.</a:t>
            </a:r>
            <a:endParaRPr lang="es-PE" b="1" u="sng" dirty="0">
              <a:latin typeface="Candata"/>
            </a:endParaRPr>
          </a:p>
        </p:txBody>
      </p:sp>
      <p:sp>
        <p:nvSpPr>
          <p:cNvPr id="14" name="CuadroTexto 13">
            <a:extLst>
              <a:ext uri="{FF2B5EF4-FFF2-40B4-BE49-F238E27FC236}">
                <a16:creationId xmlns:a16="http://schemas.microsoft.com/office/drawing/2014/main" id="{4A16EC87-2F00-2218-833C-B74D0FE5663C}"/>
              </a:ext>
            </a:extLst>
          </p:cNvPr>
          <p:cNvSpPr txBox="1"/>
          <p:nvPr/>
        </p:nvSpPr>
        <p:spPr>
          <a:xfrm>
            <a:off x="667029" y="307229"/>
            <a:ext cx="10551459" cy="369332"/>
          </a:xfrm>
          <a:prstGeom prst="rect">
            <a:avLst/>
          </a:prstGeom>
          <a:noFill/>
        </p:spPr>
        <p:txBody>
          <a:bodyPr wrap="square">
            <a:spAutoFit/>
          </a:bodyPr>
          <a:lstStyle/>
          <a:p>
            <a:pPr algn="ctr"/>
            <a:r>
              <a:rPr lang="es-PE" b="1" dirty="0">
                <a:solidFill>
                  <a:srgbClr val="0070C0"/>
                </a:solidFill>
                <a:latin typeface="Candara" panose="020E0502030303020204" pitchFamily="34" charset="0"/>
                <a:cs typeface="Arial" pitchFamily="34" charset="0"/>
              </a:rPr>
              <a:t>¿SE PUEDE DISCUTIR LA TIPICIDAD EN UNA AUDIENCIA DE PRISIÓN PREVENTIVA?</a:t>
            </a:r>
            <a:endParaRPr lang="es-PE" dirty="0"/>
          </a:p>
        </p:txBody>
      </p:sp>
      <p:pic>
        <p:nvPicPr>
          <p:cNvPr id="139" name="Google Shape;308;p9" descr="Juez que es investigado por prevaricato puede ser recusado | La Ley - El  Ángulo Legal de la Noticia">
            <a:extLst>
              <a:ext uri="{FF2B5EF4-FFF2-40B4-BE49-F238E27FC236}">
                <a16:creationId xmlns:a16="http://schemas.microsoft.com/office/drawing/2014/main" id="{AAFFB864-2268-63B7-711F-93FDE2593DD0}"/>
              </a:ext>
            </a:extLst>
          </p:cNvPr>
          <p:cNvPicPr preferRelativeResize="0"/>
          <p:nvPr/>
        </p:nvPicPr>
        <p:blipFill rotWithShape="1">
          <a:blip r:embed="rId3">
            <a:alphaModFix/>
          </a:blip>
          <a:srcRect/>
          <a:stretch/>
        </p:blipFill>
        <p:spPr>
          <a:xfrm>
            <a:off x="8768601" y="1284890"/>
            <a:ext cx="2813799" cy="1686910"/>
          </a:xfrm>
          <a:prstGeom prst="rect">
            <a:avLst/>
          </a:prstGeom>
          <a:noFill/>
          <a:ln>
            <a:noFill/>
          </a:ln>
        </p:spPr>
      </p:pic>
    </p:spTree>
    <p:extLst>
      <p:ext uri="{BB962C8B-B14F-4D97-AF65-F5344CB8AC3E}">
        <p14:creationId xmlns:p14="http://schemas.microsoft.com/office/powerpoint/2010/main" val="118262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95DC3D3-B5A4-8F1A-6DB2-A7D9E6C6A516}"/>
              </a:ext>
            </a:extLst>
          </p:cNvPr>
          <p:cNvSpPr>
            <a:spLocks noGrp="1"/>
          </p:cNvSpPr>
          <p:nvPr>
            <p:ph type="title"/>
          </p:nvPr>
        </p:nvSpPr>
        <p:spPr>
          <a:xfrm>
            <a:off x="609600" y="307229"/>
            <a:ext cx="10972800" cy="1143000"/>
          </a:xfrm>
        </p:spPr>
        <p:txBody>
          <a:bodyPr>
            <a:normAutofit/>
          </a:bodyPr>
          <a:lstStyle/>
          <a:p>
            <a:pPr algn="l"/>
            <a:r>
              <a:rPr lang="es-PE" sz="2000" u="sng" dirty="0">
                <a:solidFill>
                  <a:srgbClr val="0070C0"/>
                </a:solidFill>
                <a:latin typeface="Candara" panose="020E0502030303020204" pitchFamily="34" charset="0"/>
              </a:rPr>
              <a:t>Casación 724-2015, Piura– permite el análisis de la tipicidad de la conducta</a:t>
            </a:r>
          </a:p>
        </p:txBody>
      </p:sp>
      <p:sp>
        <p:nvSpPr>
          <p:cNvPr id="9" name="CuadroTexto 8">
            <a:extLst>
              <a:ext uri="{FF2B5EF4-FFF2-40B4-BE49-F238E27FC236}">
                <a16:creationId xmlns:a16="http://schemas.microsoft.com/office/drawing/2014/main" id="{299CCC60-6854-4515-5E32-E6B9B98D07F5}"/>
              </a:ext>
            </a:extLst>
          </p:cNvPr>
          <p:cNvSpPr txBox="1"/>
          <p:nvPr/>
        </p:nvSpPr>
        <p:spPr>
          <a:xfrm>
            <a:off x="703729" y="1120676"/>
            <a:ext cx="10053918" cy="2308324"/>
          </a:xfrm>
          <a:prstGeom prst="rect">
            <a:avLst/>
          </a:prstGeom>
          <a:noFill/>
        </p:spPr>
        <p:txBody>
          <a:bodyPr wrap="square">
            <a:spAutoFit/>
          </a:bodyPr>
          <a:lstStyle/>
          <a:p>
            <a:pPr algn="just"/>
            <a:r>
              <a:rPr lang="es-ES" b="1" i="0" dirty="0">
                <a:solidFill>
                  <a:srgbClr val="000000"/>
                </a:solidFill>
                <a:effectLst/>
                <a:highlight>
                  <a:srgbClr val="FFFFFF"/>
                </a:highlight>
                <a:latin typeface="Candara" panose="020E0502030303020204" pitchFamily="34" charset="0"/>
              </a:rPr>
              <a:t>Cuarto</a:t>
            </a:r>
            <a:r>
              <a:rPr lang="es-ES" b="0" i="0" dirty="0">
                <a:solidFill>
                  <a:srgbClr val="000000"/>
                </a:solidFill>
                <a:effectLst/>
                <a:highlight>
                  <a:srgbClr val="FFFFFF"/>
                </a:highlight>
                <a:latin typeface="Candara" panose="020E0502030303020204" pitchFamily="34" charset="0"/>
              </a:rPr>
              <a:t> (…) En </a:t>
            </a:r>
            <a:r>
              <a:rPr lang="es-ES" b="1" i="0" dirty="0">
                <a:solidFill>
                  <a:srgbClr val="000000"/>
                </a:solidFill>
                <a:effectLst/>
                <a:highlight>
                  <a:srgbClr val="FFFFFF"/>
                </a:highlight>
                <a:latin typeface="Candara" panose="020E0502030303020204" pitchFamily="34" charset="0"/>
              </a:rPr>
              <a:t>tercer lugar</a:t>
            </a:r>
            <a:r>
              <a:rPr lang="es-ES" b="0" i="0" dirty="0">
                <a:solidFill>
                  <a:srgbClr val="000000"/>
                </a:solidFill>
                <a:effectLst/>
                <a:highlight>
                  <a:srgbClr val="FFFFFF"/>
                </a:highlight>
                <a:latin typeface="Candara" panose="020E0502030303020204" pitchFamily="34" charset="0"/>
              </a:rPr>
              <a:t>, ya existe un cuerpo de doctrina jurisprudencial acerca de la prisión preventiva acerca del estándar de actos de investigación y/o de prueba (</a:t>
            </a:r>
            <a:r>
              <a:rPr lang="es-ES" b="0" i="1" dirty="0" err="1">
                <a:solidFill>
                  <a:srgbClr val="000000"/>
                </a:solidFill>
                <a:effectLst/>
                <a:highlight>
                  <a:srgbClr val="FFFFFF"/>
                </a:highlight>
                <a:latin typeface="Candara" panose="020E0502030303020204" pitchFamily="34" charset="0"/>
              </a:rPr>
              <a:t>fumus</a:t>
            </a:r>
            <a:r>
              <a:rPr lang="es-ES" b="0" i="1" dirty="0">
                <a:solidFill>
                  <a:srgbClr val="000000"/>
                </a:solidFill>
                <a:effectLst/>
                <a:highlight>
                  <a:srgbClr val="FFFFFF"/>
                </a:highlight>
                <a:latin typeface="Candara" panose="020E0502030303020204" pitchFamily="34" charset="0"/>
              </a:rPr>
              <a:t> </a:t>
            </a:r>
            <a:r>
              <a:rPr lang="es-ES" b="0" i="1" dirty="0" err="1">
                <a:solidFill>
                  <a:srgbClr val="000000"/>
                </a:solidFill>
                <a:effectLst/>
                <a:highlight>
                  <a:srgbClr val="FFFFFF"/>
                </a:highlight>
                <a:latin typeface="Candara" panose="020E0502030303020204" pitchFamily="34" charset="0"/>
              </a:rPr>
              <a:t>delicti</a:t>
            </a:r>
            <a:r>
              <a:rPr lang="es-ES" b="0" i="0" dirty="0">
                <a:solidFill>
                  <a:srgbClr val="000000"/>
                </a:solidFill>
                <a:effectLst/>
                <a:highlight>
                  <a:srgbClr val="FFFFFF"/>
                </a:highlight>
                <a:latin typeface="Candara" panose="020E0502030303020204" pitchFamily="34" charset="0"/>
              </a:rPr>
              <a:t>) -mera probabilidad delictiva o sospecha vehemente o indicios razonables de criminalidad, nunca certeza-: y, en lo atinente a la imputación necesaria, su análisis se corresponde con el principio de intervención indiciaria y, por tanto, con el</a:t>
            </a:r>
            <a:r>
              <a:rPr lang="es-ES" b="0" i="1" dirty="0">
                <a:solidFill>
                  <a:srgbClr val="000000"/>
                </a:solidFill>
                <a:effectLst/>
                <a:highlight>
                  <a:srgbClr val="FFFFFF"/>
                </a:highlight>
                <a:latin typeface="Candara" panose="020E0502030303020204" pitchFamily="34" charset="0"/>
              </a:rPr>
              <a:t> </a:t>
            </a:r>
            <a:r>
              <a:rPr lang="es-ES" b="0" i="1" dirty="0" err="1">
                <a:solidFill>
                  <a:srgbClr val="000000"/>
                </a:solidFill>
                <a:effectLst/>
                <a:highlight>
                  <a:srgbClr val="FFFFFF"/>
                </a:highlight>
                <a:latin typeface="Candara" panose="020E0502030303020204" pitchFamily="34" charset="0"/>
              </a:rPr>
              <a:t>fumus</a:t>
            </a:r>
            <a:r>
              <a:rPr lang="es-ES" b="0" i="1" dirty="0">
                <a:solidFill>
                  <a:srgbClr val="000000"/>
                </a:solidFill>
                <a:effectLst/>
                <a:highlight>
                  <a:srgbClr val="FFFFFF"/>
                </a:highlight>
                <a:latin typeface="Candara" panose="020E0502030303020204" pitchFamily="34" charset="0"/>
              </a:rPr>
              <a:t> </a:t>
            </a:r>
            <a:r>
              <a:rPr lang="es-ES" b="0" i="1" dirty="0" err="1">
                <a:solidFill>
                  <a:srgbClr val="000000"/>
                </a:solidFill>
                <a:effectLst/>
                <a:highlight>
                  <a:srgbClr val="FFFFFF"/>
                </a:highlight>
                <a:latin typeface="Candara" panose="020E0502030303020204" pitchFamily="34" charset="0"/>
              </a:rPr>
              <a:t>delicti</a:t>
            </a:r>
            <a:r>
              <a:rPr lang="es-ES" b="0" i="0" dirty="0">
                <a:solidFill>
                  <a:srgbClr val="000000"/>
                </a:solidFill>
                <a:effectLst/>
                <a:highlight>
                  <a:srgbClr val="FFFFFF"/>
                </a:highlight>
                <a:latin typeface="Candara" panose="020E0502030303020204" pitchFamily="34" charset="0"/>
              </a:rPr>
              <a:t> -</a:t>
            </a:r>
            <a:r>
              <a:rPr lang="es-ES" b="1" i="0" dirty="0">
                <a:solidFill>
                  <a:srgbClr val="000000"/>
                </a:solidFill>
                <a:effectLst/>
                <a:highlight>
                  <a:srgbClr val="FFFFFF"/>
                </a:highlight>
                <a:latin typeface="Candara" panose="020E0502030303020204" pitchFamily="34" charset="0"/>
              </a:rPr>
              <a:t>es evidente que si los cargos no son concretos y no definen, desde las exigencias de </a:t>
            </a:r>
            <a:r>
              <a:rPr lang="es-ES" b="1" i="0" u="sng" dirty="0">
                <a:solidFill>
                  <a:srgbClr val="000000"/>
                </a:solidFill>
                <a:effectLst/>
                <a:highlight>
                  <a:srgbClr val="FFFFFF"/>
                </a:highlight>
                <a:latin typeface="Candara" panose="020E0502030303020204" pitchFamily="34" charset="0"/>
              </a:rPr>
              <a:t>imputación objetiva y subjetiva</a:t>
            </a:r>
            <a:r>
              <a:rPr lang="es-ES" b="1" i="0" dirty="0">
                <a:solidFill>
                  <a:srgbClr val="000000"/>
                </a:solidFill>
                <a:effectLst/>
                <a:highlight>
                  <a:srgbClr val="FFFFFF"/>
                </a:highlight>
                <a:latin typeface="Candara" panose="020E0502030303020204" pitchFamily="34" charset="0"/>
              </a:rPr>
              <a:t>,</a:t>
            </a:r>
            <a:r>
              <a:rPr lang="es-ES" b="0" i="0" dirty="0">
                <a:solidFill>
                  <a:srgbClr val="000000"/>
                </a:solidFill>
                <a:effectLst/>
                <a:highlight>
                  <a:srgbClr val="FFFFFF"/>
                </a:highlight>
                <a:latin typeface="Candara" panose="020E0502030303020204" pitchFamily="34" charset="0"/>
              </a:rPr>
              <a:t> todo lo penalmente relevante, no pasará este primer presupuesto material de la prisión preventiva, por lo que el efecto procesal será la desestimación de la medida coercitiva solicitada-.</a:t>
            </a:r>
            <a:endParaRPr lang="es-PE" dirty="0">
              <a:latin typeface="Candara" panose="020E0502030303020204" pitchFamily="34" charset="0"/>
            </a:endParaRPr>
          </a:p>
        </p:txBody>
      </p:sp>
      <p:pic>
        <p:nvPicPr>
          <p:cNvPr id="10" name="Google Shape;118;p4">
            <a:extLst>
              <a:ext uri="{FF2B5EF4-FFF2-40B4-BE49-F238E27FC236}">
                <a16:creationId xmlns:a16="http://schemas.microsoft.com/office/drawing/2014/main" id="{8C3E2909-80E8-5346-F1FA-4F263D3D43F3}"/>
              </a:ext>
            </a:extLst>
          </p:cNvPr>
          <p:cNvPicPr preferRelativeResize="0"/>
          <p:nvPr/>
        </p:nvPicPr>
        <p:blipFill rotWithShape="1">
          <a:blip r:embed="rId2">
            <a:alphaModFix/>
          </a:blip>
          <a:srcRect/>
          <a:stretch/>
        </p:blipFill>
        <p:spPr>
          <a:xfrm>
            <a:off x="1960485" y="4043822"/>
            <a:ext cx="1492472" cy="1209323"/>
          </a:xfrm>
          <a:prstGeom prst="rect">
            <a:avLst/>
          </a:prstGeom>
          <a:noFill/>
          <a:ln>
            <a:noFill/>
          </a:ln>
        </p:spPr>
      </p:pic>
      <p:sp>
        <p:nvSpPr>
          <p:cNvPr id="11" name="Google Shape;119;p4">
            <a:extLst>
              <a:ext uri="{FF2B5EF4-FFF2-40B4-BE49-F238E27FC236}">
                <a16:creationId xmlns:a16="http://schemas.microsoft.com/office/drawing/2014/main" id="{C75D734C-F04D-BDB2-0907-DEE278E9149D}"/>
              </a:ext>
            </a:extLst>
          </p:cNvPr>
          <p:cNvSpPr txBox="1"/>
          <p:nvPr/>
        </p:nvSpPr>
        <p:spPr>
          <a:xfrm>
            <a:off x="1832183" y="3735816"/>
            <a:ext cx="1690394" cy="308006"/>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600"/>
              <a:buFont typeface="Walter Turncoat"/>
              <a:buNone/>
            </a:pPr>
            <a:r>
              <a:rPr lang="es-PE" sz="1200" b="1" i="0" u="none" strike="noStrike" cap="none">
                <a:latin typeface="Sniglet"/>
                <a:ea typeface="Sniglet"/>
                <a:cs typeface="Sniglet"/>
                <a:sym typeface="Sniglet"/>
              </a:rPr>
              <a:t>Conducta realizada</a:t>
            </a:r>
            <a:endParaRPr/>
          </a:p>
          <a:p>
            <a:pPr marL="0" marR="0" lvl="0" indent="0" algn="ctr" rtl="0">
              <a:lnSpc>
                <a:spcPct val="100000"/>
              </a:lnSpc>
              <a:spcBef>
                <a:spcPts val="0"/>
              </a:spcBef>
              <a:spcAft>
                <a:spcPts val="0"/>
              </a:spcAft>
              <a:buClr>
                <a:schemeClr val="lt1"/>
              </a:buClr>
              <a:buSzPts val="2600"/>
              <a:buFont typeface="Walter Turncoat"/>
              <a:buNone/>
            </a:pPr>
            <a:endParaRPr sz="1200" b="1" i="0" u="none" strike="noStrike" cap="none">
              <a:latin typeface="Sniglet"/>
              <a:ea typeface="Sniglet"/>
              <a:cs typeface="Sniglet"/>
              <a:sym typeface="Sniglet"/>
            </a:endParaRPr>
          </a:p>
        </p:txBody>
      </p:sp>
      <p:pic>
        <p:nvPicPr>
          <p:cNvPr id="12" name="Google Shape;120;p4" descr="Código Penal – Grupo Lex &amp;amp; Iuris">
            <a:extLst>
              <a:ext uri="{FF2B5EF4-FFF2-40B4-BE49-F238E27FC236}">
                <a16:creationId xmlns:a16="http://schemas.microsoft.com/office/drawing/2014/main" id="{FAE565E7-0194-805D-CB32-70C5AE44D5AA}"/>
              </a:ext>
            </a:extLst>
          </p:cNvPr>
          <p:cNvPicPr preferRelativeResize="0"/>
          <p:nvPr/>
        </p:nvPicPr>
        <p:blipFill rotWithShape="1">
          <a:blip r:embed="rId3">
            <a:alphaModFix/>
          </a:blip>
          <a:srcRect/>
          <a:stretch/>
        </p:blipFill>
        <p:spPr>
          <a:xfrm>
            <a:off x="4764644" y="4036691"/>
            <a:ext cx="947433" cy="1304581"/>
          </a:xfrm>
          <a:prstGeom prst="rect">
            <a:avLst/>
          </a:prstGeom>
          <a:noFill/>
          <a:ln>
            <a:noFill/>
          </a:ln>
        </p:spPr>
      </p:pic>
      <p:grpSp>
        <p:nvGrpSpPr>
          <p:cNvPr id="13" name="Google Shape;121;p4">
            <a:extLst>
              <a:ext uri="{FF2B5EF4-FFF2-40B4-BE49-F238E27FC236}">
                <a16:creationId xmlns:a16="http://schemas.microsoft.com/office/drawing/2014/main" id="{91E0F92A-EEF5-F995-2E5E-D46624A2EE08}"/>
              </a:ext>
            </a:extLst>
          </p:cNvPr>
          <p:cNvGrpSpPr/>
          <p:nvPr/>
        </p:nvGrpSpPr>
        <p:grpSpPr>
          <a:xfrm>
            <a:off x="3505509" y="4250231"/>
            <a:ext cx="1206583" cy="292500"/>
            <a:chOff x="271125" y="812725"/>
            <a:chExt cx="766525" cy="221725"/>
          </a:xfrm>
        </p:grpSpPr>
        <p:sp>
          <p:nvSpPr>
            <p:cNvPr id="14" name="Google Shape;122;p4">
              <a:extLst>
                <a:ext uri="{FF2B5EF4-FFF2-40B4-BE49-F238E27FC236}">
                  <a16:creationId xmlns:a16="http://schemas.microsoft.com/office/drawing/2014/main" id="{1105623D-D1BF-0F3D-4DA6-6FEB8D123AAE}"/>
                </a:ext>
              </a:extLst>
            </p:cNvPr>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15" name="Google Shape;123;p4">
              <a:extLst>
                <a:ext uri="{FF2B5EF4-FFF2-40B4-BE49-F238E27FC236}">
                  <a16:creationId xmlns:a16="http://schemas.microsoft.com/office/drawing/2014/main" id="{436888D7-51B9-333D-EC19-5E69B5AEBA03}"/>
                </a:ext>
              </a:extLst>
            </p:cNvPr>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grpSp>
      <p:sp>
        <p:nvSpPr>
          <p:cNvPr id="16" name="Google Shape;124;p4">
            <a:extLst>
              <a:ext uri="{FF2B5EF4-FFF2-40B4-BE49-F238E27FC236}">
                <a16:creationId xmlns:a16="http://schemas.microsoft.com/office/drawing/2014/main" id="{7D20B45B-71BE-59C4-D661-9A8C380C5AA8}"/>
              </a:ext>
            </a:extLst>
          </p:cNvPr>
          <p:cNvSpPr txBox="1"/>
          <p:nvPr/>
        </p:nvSpPr>
        <p:spPr>
          <a:xfrm>
            <a:off x="4393164" y="3728685"/>
            <a:ext cx="1690394" cy="308006"/>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600"/>
              <a:buFont typeface="Walter Turncoat"/>
              <a:buNone/>
            </a:pPr>
            <a:r>
              <a:rPr lang="es-PE" sz="1200" b="1" i="0" u="none" strike="noStrike" cap="none">
                <a:latin typeface="Sniglet"/>
                <a:ea typeface="Sniglet"/>
                <a:cs typeface="Sniglet"/>
                <a:sym typeface="Sniglet"/>
              </a:rPr>
              <a:t>Ley penal (tipo)</a:t>
            </a:r>
            <a:endParaRPr/>
          </a:p>
          <a:p>
            <a:pPr marL="0" marR="0" lvl="0" indent="0" algn="ctr" rtl="0">
              <a:lnSpc>
                <a:spcPct val="100000"/>
              </a:lnSpc>
              <a:spcBef>
                <a:spcPts val="0"/>
              </a:spcBef>
              <a:spcAft>
                <a:spcPts val="0"/>
              </a:spcAft>
              <a:buClr>
                <a:schemeClr val="lt1"/>
              </a:buClr>
              <a:buSzPts val="2600"/>
              <a:buFont typeface="Walter Turncoat"/>
              <a:buNone/>
            </a:pPr>
            <a:endParaRPr sz="1200" b="1" i="0" u="none" strike="noStrike" cap="none">
              <a:latin typeface="Sniglet"/>
              <a:ea typeface="Sniglet"/>
              <a:cs typeface="Sniglet"/>
              <a:sym typeface="Sniglet"/>
            </a:endParaRPr>
          </a:p>
        </p:txBody>
      </p:sp>
      <p:sp>
        <p:nvSpPr>
          <p:cNvPr id="17" name="Google Shape;125;p4">
            <a:extLst>
              <a:ext uri="{FF2B5EF4-FFF2-40B4-BE49-F238E27FC236}">
                <a16:creationId xmlns:a16="http://schemas.microsoft.com/office/drawing/2014/main" id="{A54278BA-6B85-897E-AC6B-570A6DF15844}"/>
              </a:ext>
            </a:extLst>
          </p:cNvPr>
          <p:cNvSpPr txBox="1"/>
          <p:nvPr/>
        </p:nvSpPr>
        <p:spPr>
          <a:xfrm>
            <a:off x="3039822" y="4478440"/>
            <a:ext cx="2026590" cy="4209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600"/>
              <a:buFont typeface="Walter Turncoat"/>
              <a:buNone/>
            </a:pPr>
            <a:r>
              <a:rPr lang="es-PE" sz="1400" b="1" i="0" u="none" strike="noStrike" cap="none" dirty="0">
                <a:solidFill>
                  <a:srgbClr val="FF0000"/>
                </a:solidFill>
                <a:latin typeface="Sniglet"/>
                <a:ea typeface="Sniglet"/>
                <a:cs typeface="Sniglet"/>
                <a:sym typeface="Sniglet"/>
              </a:rPr>
              <a:t>Tipicidad</a:t>
            </a:r>
            <a:endParaRPr b="1" dirty="0">
              <a:solidFill>
                <a:srgbClr val="FF0000"/>
              </a:solidFill>
            </a:endParaRPr>
          </a:p>
        </p:txBody>
      </p:sp>
      <p:cxnSp>
        <p:nvCxnSpPr>
          <p:cNvPr id="18" name="Google Shape;126;p4">
            <a:extLst>
              <a:ext uri="{FF2B5EF4-FFF2-40B4-BE49-F238E27FC236}">
                <a16:creationId xmlns:a16="http://schemas.microsoft.com/office/drawing/2014/main" id="{9720DE3B-CE98-B950-88DC-1A3A344CF534}"/>
              </a:ext>
            </a:extLst>
          </p:cNvPr>
          <p:cNvCxnSpPr/>
          <p:nvPr/>
        </p:nvCxnSpPr>
        <p:spPr>
          <a:xfrm>
            <a:off x="4053117" y="4818625"/>
            <a:ext cx="0" cy="43452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sp>
        <p:nvSpPr>
          <p:cNvPr id="19" name="Google Shape;127;p4">
            <a:extLst>
              <a:ext uri="{FF2B5EF4-FFF2-40B4-BE49-F238E27FC236}">
                <a16:creationId xmlns:a16="http://schemas.microsoft.com/office/drawing/2014/main" id="{9F4846CF-7001-7094-E181-22B5D8498DBE}"/>
              </a:ext>
            </a:extLst>
          </p:cNvPr>
          <p:cNvSpPr txBox="1"/>
          <p:nvPr/>
        </p:nvSpPr>
        <p:spPr>
          <a:xfrm>
            <a:off x="3174238" y="5287611"/>
            <a:ext cx="1694958" cy="4209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600"/>
              <a:buFont typeface="Walter Turncoat"/>
              <a:buNone/>
            </a:pPr>
            <a:r>
              <a:rPr lang="es-PE" sz="1200" b="0" i="0" u="none" strike="noStrike" cap="none">
                <a:latin typeface="Sniglet"/>
                <a:ea typeface="Sniglet"/>
                <a:cs typeface="Sniglet"/>
                <a:sym typeface="Sniglet"/>
              </a:rPr>
              <a:t>Verificación de adecuación de “A” con “B”</a:t>
            </a:r>
            <a:endParaRPr/>
          </a:p>
        </p:txBody>
      </p:sp>
      <p:sp>
        <p:nvSpPr>
          <p:cNvPr id="20" name="Google Shape;128;p4">
            <a:extLst>
              <a:ext uri="{FF2B5EF4-FFF2-40B4-BE49-F238E27FC236}">
                <a16:creationId xmlns:a16="http://schemas.microsoft.com/office/drawing/2014/main" id="{5067D2FA-6A29-1B66-2941-06EDACF2DF65}"/>
              </a:ext>
            </a:extLst>
          </p:cNvPr>
          <p:cNvSpPr/>
          <p:nvPr/>
        </p:nvSpPr>
        <p:spPr>
          <a:xfrm>
            <a:off x="1652212" y="3861936"/>
            <a:ext cx="366091" cy="349509"/>
          </a:xfrm>
          <a:prstGeom prst="ellipse">
            <a:avLst/>
          </a:prstGeom>
          <a:solidFill>
            <a:schemeClr val="accent6"/>
          </a:solidFill>
          <a:ln w="25400" cap="flat" cmpd="sng">
            <a:solidFill>
              <a:srgbClr val="B45E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PE" sz="1400" b="0" i="0" u="none" strike="noStrike" cap="none">
                <a:latin typeface="Arial"/>
                <a:ea typeface="Arial"/>
                <a:cs typeface="Arial"/>
                <a:sym typeface="Arial"/>
              </a:rPr>
              <a:t>A</a:t>
            </a:r>
            <a:endParaRPr/>
          </a:p>
        </p:txBody>
      </p:sp>
      <p:sp>
        <p:nvSpPr>
          <p:cNvPr id="21" name="Google Shape;129;p4">
            <a:extLst>
              <a:ext uri="{FF2B5EF4-FFF2-40B4-BE49-F238E27FC236}">
                <a16:creationId xmlns:a16="http://schemas.microsoft.com/office/drawing/2014/main" id="{7CBA286C-EC47-4C73-609E-643767B1CA2E}"/>
              </a:ext>
            </a:extLst>
          </p:cNvPr>
          <p:cNvSpPr/>
          <p:nvPr/>
        </p:nvSpPr>
        <p:spPr>
          <a:xfrm>
            <a:off x="5819556" y="3948560"/>
            <a:ext cx="366091" cy="349509"/>
          </a:xfrm>
          <a:prstGeom prst="ellipse">
            <a:avLst/>
          </a:prstGeom>
          <a:solidFill>
            <a:schemeClr val="accent6"/>
          </a:solidFill>
          <a:ln w="25400" cap="flat" cmpd="sng">
            <a:solidFill>
              <a:srgbClr val="B45E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PE" sz="1400" b="0" i="0" u="none" strike="noStrike" cap="none">
                <a:latin typeface="Arial"/>
                <a:ea typeface="Arial"/>
                <a:cs typeface="Arial"/>
                <a:sym typeface="Arial"/>
              </a:rPr>
              <a:t>B</a:t>
            </a:r>
            <a:endParaRPr/>
          </a:p>
        </p:txBody>
      </p:sp>
      <p:sp>
        <p:nvSpPr>
          <p:cNvPr id="22" name="Google Shape;130;p4">
            <a:extLst>
              <a:ext uri="{FF2B5EF4-FFF2-40B4-BE49-F238E27FC236}">
                <a16:creationId xmlns:a16="http://schemas.microsoft.com/office/drawing/2014/main" id="{D8A88D70-0BD6-E562-1F36-DD2F4D6C3E56}"/>
              </a:ext>
            </a:extLst>
          </p:cNvPr>
          <p:cNvSpPr txBox="1"/>
          <p:nvPr/>
        </p:nvSpPr>
        <p:spPr>
          <a:xfrm>
            <a:off x="4839763" y="5316393"/>
            <a:ext cx="921406" cy="4209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600"/>
              <a:buFont typeface="Walter Turncoat"/>
              <a:buNone/>
            </a:pPr>
            <a:r>
              <a:rPr lang="es-PE" sz="1200" b="1" i="0" u="none" strike="noStrike" cap="none">
                <a:latin typeface="Sniglet"/>
                <a:ea typeface="Sniglet"/>
                <a:cs typeface="Sniglet"/>
                <a:sym typeface="Sniglet"/>
              </a:rPr>
              <a:t>Art 106 CP</a:t>
            </a:r>
            <a:endParaRPr/>
          </a:p>
        </p:txBody>
      </p:sp>
      <p:sp>
        <p:nvSpPr>
          <p:cNvPr id="23" name="Google Shape;131;p4">
            <a:extLst>
              <a:ext uri="{FF2B5EF4-FFF2-40B4-BE49-F238E27FC236}">
                <a16:creationId xmlns:a16="http://schemas.microsoft.com/office/drawing/2014/main" id="{8E6A57E0-3603-3C58-1D7B-56FF0D040D8F}"/>
              </a:ext>
            </a:extLst>
          </p:cNvPr>
          <p:cNvSpPr txBox="1"/>
          <p:nvPr/>
        </p:nvSpPr>
        <p:spPr>
          <a:xfrm>
            <a:off x="1960484" y="5316393"/>
            <a:ext cx="1132745" cy="4209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600"/>
              <a:buFont typeface="Walter Turncoat"/>
              <a:buNone/>
            </a:pPr>
            <a:r>
              <a:rPr lang="es-PE" sz="1200" b="1" i="0" u="none" strike="noStrike" cap="none" dirty="0">
                <a:latin typeface="Sniglet"/>
                <a:ea typeface="Sniglet"/>
                <a:cs typeface="Sniglet"/>
                <a:sym typeface="Sniglet"/>
              </a:rPr>
              <a:t>“E mato con disparo a Z”</a:t>
            </a:r>
            <a:endParaRPr dirty="0"/>
          </a:p>
        </p:txBody>
      </p:sp>
      <p:sp>
        <p:nvSpPr>
          <p:cNvPr id="24" name="Google Shape;132;p4">
            <a:extLst>
              <a:ext uri="{FF2B5EF4-FFF2-40B4-BE49-F238E27FC236}">
                <a16:creationId xmlns:a16="http://schemas.microsoft.com/office/drawing/2014/main" id="{8AC06301-0138-CA72-B615-180B8315B45B}"/>
              </a:ext>
            </a:extLst>
          </p:cNvPr>
          <p:cNvSpPr/>
          <p:nvPr/>
        </p:nvSpPr>
        <p:spPr>
          <a:xfrm>
            <a:off x="6337356" y="3728685"/>
            <a:ext cx="86247" cy="2008639"/>
          </a:xfrm>
          <a:prstGeom prst="rightBrace">
            <a:avLst>
              <a:gd name="adj1" fmla="val 8333"/>
              <a:gd name="adj2" fmla="val 50000"/>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grpSp>
        <p:nvGrpSpPr>
          <p:cNvPr id="25" name="Google Shape;133;p4">
            <a:extLst>
              <a:ext uri="{FF2B5EF4-FFF2-40B4-BE49-F238E27FC236}">
                <a16:creationId xmlns:a16="http://schemas.microsoft.com/office/drawing/2014/main" id="{0E051396-AC7A-FDBA-4C03-80C1C963E3D9}"/>
              </a:ext>
            </a:extLst>
          </p:cNvPr>
          <p:cNvGrpSpPr/>
          <p:nvPr/>
        </p:nvGrpSpPr>
        <p:grpSpPr>
          <a:xfrm>
            <a:off x="6795084" y="3965624"/>
            <a:ext cx="1089534" cy="420649"/>
            <a:chOff x="4450" y="692672"/>
            <a:chExt cx="1330107" cy="798064"/>
          </a:xfrm>
        </p:grpSpPr>
        <p:sp>
          <p:nvSpPr>
            <p:cNvPr id="26" name="Google Shape;134;p4">
              <a:extLst>
                <a:ext uri="{FF2B5EF4-FFF2-40B4-BE49-F238E27FC236}">
                  <a16:creationId xmlns:a16="http://schemas.microsoft.com/office/drawing/2014/main" id="{FFD18FD1-F265-046B-6331-9B2C0D92F772}"/>
                </a:ext>
              </a:extLst>
            </p:cNvPr>
            <p:cNvSpPr/>
            <p:nvPr/>
          </p:nvSpPr>
          <p:spPr>
            <a:xfrm>
              <a:off x="4450" y="692672"/>
              <a:ext cx="1330107" cy="798064"/>
            </a:xfrm>
            <a:prstGeom prst="roundRect">
              <a:avLst>
                <a:gd name="adj" fmla="val 1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5;p4">
              <a:extLst>
                <a:ext uri="{FF2B5EF4-FFF2-40B4-BE49-F238E27FC236}">
                  <a16:creationId xmlns:a16="http://schemas.microsoft.com/office/drawing/2014/main" id="{846C1EB8-29DF-CA30-4F28-F154C31ED2DA}"/>
                </a:ext>
              </a:extLst>
            </p:cNvPr>
            <p:cNvSpPr txBox="1"/>
            <p:nvPr/>
          </p:nvSpPr>
          <p:spPr>
            <a:xfrm>
              <a:off x="27824" y="716046"/>
              <a:ext cx="1283359" cy="751316"/>
            </a:xfrm>
            <a:prstGeom prst="rect">
              <a:avLst/>
            </a:prstGeom>
            <a:solidFill>
              <a:srgbClr val="00B050"/>
            </a:solid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s-PE" sz="1200" b="0" i="0" u="none" strike="noStrike" cap="none">
                  <a:latin typeface="Sniglet"/>
                  <a:ea typeface="Sniglet"/>
                  <a:cs typeface="Sniglet"/>
                  <a:sym typeface="Sniglet"/>
                </a:rPr>
                <a:t>Imputación objetiva</a:t>
              </a:r>
              <a:endParaRPr/>
            </a:p>
          </p:txBody>
        </p:sp>
      </p:grpSp>
      <p:grpSp>
        <p:nvGrpSpPr>
          <p:cNvPr id="28" name="Google Shape;136;p4">
            <a:extLst>
              <a:ext uri="{FF2B5EF4-FFF2-40B4-BE49-F238E27FC236}">
                <a16:creationId xmlns:a16="http://schemas.microsoft.com/office/drawing/2014/main" id="{D4D62804-FF85-BC33-B21E-4CB102BC239A}"/>
              </a:ext>
            </a:extLst>
          </p:cNvPr>
          <p:cNvGrpSpPr/>
          <p:nvPr/>
        </p:nvGrpSpPr>
        <p:grpSpPr>
          <a:xfrm>
            <a:off x="6795083" y="5253145"/>
            <a:ext cx="1089534" cy="420649"/>
            <a:chOff x="4450" y="692672"/>
            <a:chExt cx="1330107" cy="798064"/>
          </a:xfrm>
        </p:grpSpPr>
        <p:sp>
          <p:nvSpPr>
            <p:cNvPr id="29" name="Google Shape;137;p4">
              <a:extLst>
                <a:ext uri="{FF2B5EF4-FFF2-40B4-BE49-F238E27FC236}">
                  <a16:creationId xmlns:a16="http://schemas.microsoft.com/office/drawing/2014/main" id="{C6BB39E1-640D-17DC-1C83-CE7B007CF4A6}"/>
                </a:ext>
              </a:extLst>
            </p:cNvPr>
            <p:cNvSpPr/>
            <p:nvPr/>
          </p:nvSpPr>
          <p:spPr>
            <a:xfrm>
              <a:off x="4450" y="692672"/>
              <a:ext cx="1330107" cy="798064"/>
            </a:xfrm>
            <a:prstGeom prst="roundRect">
              <a:avLst>
                <a:gd name="adj" fmla="val 1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8;p4">
              <a:extLst>
                <a:ext uri="{FF2B5EF4-FFF2-40B4-BE49-F238E27FC236}">
                  <a16:creationId xmlns:a16="http://schemas.microsoft.com/office/drawing/2014/main" id="{1BAC8448-48C5-76EA-25FD-DB1726A3BB90}"/>
                </a:ext>
              </a:extLst>
            </p:cNvPr>
            <p:cNvSpPr txBox="1"/>
            <p:nvPr/>
          </p:nvSpPr>
          <p:spPr>
            <a:xfrm>
              <a:off x="27824" y="716046"/>
              <a:ext cx="1283359" cy="751316"/>
            </a:xfrm>
            <a:prstGeom prst="rect">
              <a:avLst/>
            </a:prstGeom>
            <a:solidFill>
              <a:srgbClr val="00B050"/>
            </a:solid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s-PE" sz="1200" b="0" i="0" u="none" strike="noStrike" cap="none">
                  <a:latin typeface="Sniglet"/>
                  <a:ea typeface="Sniglet"/>
                  <a:cs typeface="Sniglet"/>
                  <a:sym typeface="Sniglet"/>
                </a:rPr>
                <a:t>Imputación Subjetivo</a:t>
              </a:r>
              <a:endParaRPr/>
            </a:p>
          </p:txBody>
        </p:sp>
      </p:grpSp>
      <p:sp>
        <p:nvSpPr>
          <p:cNvPr id="31" name="Google Shape;139;p4">
            <a:extLst>
              <a:ext uri="{FF2B5EF4-FFF2-40B4-BE49-F238E27FC236}">
                <a16:creationId xmlns:a16="http://schemas.microsoft.com/office/drawing/2014/main" id="{D188EB58-E183-DC48-7DCF-56077EE1B7ED}"/>
              </a:ext>
            </a:extLst>
          </p:cNvPr>
          <p:cNvSpPr txBox="1"/>
          <p:nvPr/>
        </p:nvSpPr>
        <p:spPr>
          <a:xfrm>
            <a:off x="8231630" y="3773818"/>
            <a:ext cx="1268309" cy="928916"/>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600"/>
              <a:buFont typeface="Walter Turncoat"/>
              <a:buNone/>
            </a:pPr>
            <a:r>
              <a:rPr lang="es-PE" sz="1200" b="0" i="0" u="none" strike="noStrike" cap="none">
                <a:latin typeface="Sniglet"/>
                <a:ea typeface="Sniglet"/>
                <a:cs typeface="Sniglet"/>
                <a:sym typeface="Sniglet"/>
              </a:rPr>
              <a:t>Aspectos de la imputación de la conducta y el resultado</a:t>
            </a:r>
            <a:endParaRPr/>
          </a:p>
        </p:txBody>
      </p:sp>
      <p:sp>
        <p:nvSpPr>
          <p:cNvPr id="32" name="Google Shape;140;p4">
            <a:extLst>
              <a:ext uri="{FF2B5EF4-FFF2-40B4-BE49-F238E27FC236}">
                <a16:creationId xmlns:a16="http://schemas.microsoft.com/office/drawing/2014/main" id="{C88D9F75-A78C-5C33-ACC6-085ED35A089A}"/>
              </a:ext>
            </a:extLst>
          </p:cNvPr>
          <p:cNvSpPr txBox="1"/>
          <p:nvPr/>
        </p:nvSpPr>
        <p:spPr>
          <a:xfrm>
            <a:off x="8231629" y="5129274"/>
            <a:ext cx="1268309" cy="737603"/>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600"/>
              <a:buFont typeface="Walter Turncoat"/>
              <a:buNone/>
            </a:pPr>
            <a:r>
              <a:rPr lang="es-PE" sz="1200" b="0" i="0" u="none" strike="noStrike" cap="none">
                <a:latin typeface="Sniglet"/>
                <a:ea typeface="Sniglet"/>
                <a:cs typeface="Sniglet"/>
                <a:sym typeface="Sniglet"/>
              </a:rPr>
              <a:t>Aspecto subjetivo del tipo</a:t>
            </a:r>
            <a:endParaRPr/>
          </a:p>
        </p:txBody>
      </p:sp>
      <p:grpSp>
        <p:nvGrpSpPr>
          <p:cNvPr id="33" name="Google Shape;141;p4">
            <a:extLst>
              <a:ext uri="{FF2B5EF4-FFF2-40B4-BE49-F238E27FC236}">
                <a16:creationId xmlns:a16="http://schemas.microsoft.com/office/drawing/2014/main" id="{04AE61EC-D3E6-81A5-EAF8-9BC22877BF8F}"/>
              </a:ext>
            </a:extLst>
          </p:cNvPr>
          <p:cNvGrpSpPr/>
          <p:nvPr/>
        </p:nvGrpSpPr>
        <p:grpSpPr>
          <a:xfrm>
            <a:off x="7930501" y="4036690"/>
            <a:ext cx="281982" cy="329866"/>
            <a:chOff x="1467568" y="926771"/>
            <a:chExt cx="281982" cy="329866"/>
          </a:xfrm>
        </p:grpSpPr>
        <p:sp>
          <p:nvSpPr>
            <p:cNvPr id="34" name="Google Shape;142;p4">
              <a:extLst>
                <a:ext uri="{FF2B5EF4-FFF2-40B4-BE49-F238E27FC236}">
                  <a16:creationId xmlns:a16="http://schemas.microsoft.com/office/drawing/2014/main" id="{B0204246-D358-6195-3966-F33148C0EDDE}"/>
                </a:ext>
              </a:extLst>
            </p:cNvPr>
            <p:cNvSpPr/>
            <p:nvPr/>
          </p:nvSpPr>
          <p:spPr>
            <a:xfrm>
              <a:off x="1467568" y="926771"/>
              <a:ext cx="281982" cy="329866"/>
            </a:xfrm>
            <a:prstGeom prst="rightArrow">
              <a:avLst>
                <a:gd name="adj1" fmla="val 6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p4">
              <a:extLst>
                <a:ext uri="{FF2B5EF4-FFF2-40B4-BE49-F238E27FC236}">
                  <a16:creationId xmlns:a16="http://schemas.microsoft.com/office/drawing/2014/main" id="{109D4FCA-59F8-9115-9E25-B260DB8A3DE3}"/>
                </a:ext>
              </a:extLst>
            </p:cNvPr>
            <p:cNvSpPr txBox="1"/>
            <p:nvPr/>
          </p:nvSpPr>
          <p:spPr>
            <a:xfrm>
              <a:off x="1467568" y="992744"/>
              <a:ext cx="197387" cy="1979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p:txBody>
        </p:sp>
      </p:grpSp>
      <p:grpSp>
        <p:nvGrpSpPr>
          <p:cNvPr id="36" name="Google Shape;144;p4">
            <a:extLst>
              <a:ext uri="{FF2B5EF4-FFF2-40B4-BE49-F238E27FC236}">
                <a16:creationId xmlns:a16="http://schemas.microsoft.com/office/drawing/2014/main" id="{79A57498-5FE9-FEFA-8523-2838DE58585A}"/>
              </a:ext>
            </a:extLst>
          </p:cNvPr>
          <p:cNvGrpSpPr/>
          <p:nvPr/>
        </p:nvGrpSpPr>
        <p:grpSpPr>
          <a:xfrm>
            <a:off x="7926965" y="5286802"/>
            <a:ext cx="281982" cy="329866"/>
            <a:chOff x="1467568" y="926771"/>
            <a:chExt cx="281982" cy="329866"/>
          </a:xfrm>
        </p:grpSpPr>
        <p:sp>
          <p:nvSpPr>
            <p:cNvPr id="37" name="Google Shape;145;p4">
              <a:extLst>
                <a:ext uri="{FF2B5EF4-FFF2-40B4-BE49-F238E27FC236}">
                  <a16:creationId xmlns:a16="http://schemas.microsoft.com/office/drawing/2014/main" id="{4EA8B298-A999-2AD1-68CF-D3A090FB9CB9}"/>
                </a:ext>
              </a:extLst>
            </p:cNvPr>
            <p:cNvSpPr/>
            <p:nvPr/>
          </p:nvSpPr>
          <p:spPr>
            <a:xfrm>
              <a:off x="1467568" y="926771"/>
              <a:ext cx="281982" cy="329866"/>
            </a:xfrm>
            <a:prstGeom prst="rightArrow">
              <a:avLst>
                <a:gd name="adj1" fmla="val 6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6;p4">
              <a:extLst>
                <a:ext uri="{FF2B5EF4-FFF2-40B4-BE49-F238E27FC236}">
                  <a16:creationId xmlns:a16="http://schemas.microsoft.com/office/drawing/2014/main" id="{D17D16BD-5A9C-DA6D-ED8F-E9D9B3A63620}"/>
                </a:ext>
              </a:extLst>
            </p:cNvPr>
            <p:cNvSpPr txBox="1"/>
            <p:nvPr/>
          </p:nvSpPr>
          <p:spPr>
            <a:xfrm>
              <a:off x="1467568" y="992744"/>
              <a:ext cx="197387" cy="197920"/>
            </a:xfrm>
            <a:prstGeom prst="rect">
              <a:avLst/>
            </a:prstGeom>
            <a:solidFill>
              <a:srgbClr val="FFFF00"/>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p:txBody>
        </p:sp>
      </p:grpSp>
      <p:sp>
        <p:nvSpPr>
          <p:cNvPr id="39" name="Google Shape;148;p4">
            <a:extLst>
              <a:ext uri="{FF2B5EF4-FFF2-40B4-BE49-F238E27FC236}">
                <a16:creationId xmlns:a16="http://schemas.microsoft.com/office/drawing/2014/main" id="{DAB586EB-AA29-DDE7-04FC-9C5A98B81FB1}"/>
              </a:ext>
            </a:extLst>
          </p:cNvPr>
          <p:cNvSpPr/>
          <p:nvPr/>
        </p:nvSpPr>
        <p:spPr>
          <a:xfrm>
            <a:off x="9730972" y="3858238"/>
            <a:ext cx="86247" cy="2008639"/>
          </a:xfrm>
          <a:prstGeom prst="rightBrace">
            <a:avLst>
              <a:gd name="adj1" fmla="val 8333"/>
              <a:gd name="adj2" fmla="val 50000"/>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0" name="Google Shape;149;p4">
            <a:extLst>
              <a:ext uri="{FF2B5EF4-FFF2-40B4-BE49-F238E27FC236}">
                <a16:creationId xmlns:a16="http://schemas.microsoft.com/office/drawing/2014/main" id="{FF6CFFD4-D644-1ABE-B13D-40050E377CCC}"/>
              </a:ext>
            </a:extLst>
          </p:cNvPr>
          <p:cNvSpPr txBox="1"/>
          <p:nvPr/>
        </p:nvSpPr>
        <p:spPr>
          <a:xfrm rot="-5400000">
            <a:off x="9307550" y="4702317"/>
            <a:ext cx="1690394" cy="308006"/>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600"/>
              <a:buFont typeface="Walter Turncoat"/>
              <a:buNone/>
            </a:pPr>
            <a:r>
              <a:rPr lang="es-PE" sz="1400" b="1" i="0" u="none" strike="noStrike" cap="none">
                <a:latin typeface="Sniglet"/>
                <a:ea typeface="Sniglet"/>
                <a:cs typeface="Sniglet"/>
                <a:sym typeface="Sniglet"/>
              </a:rPr>
              <a:t>Conducta típica</a:t>
            </a:r>
            <a:endParaRPr/>
          </a:p>
          <a:p>
            <a:pPr marL="0" marR="0" lvl="0" indent="0" algn="ctr" rtl="0">
              <a:lnSpc>
                <a:spcPct val="100000"/>
              </a:lnSpc>
              <a:spcBef>
                <a:spcPts val="0"/>
              </a:spcBef>
              <a:spcAft>
                <a:spcPts val="0"/>
              </a:spcAft>
              <a:buClr>
                <a:schemeClr val="lt1"/>
              </a:buClr>
              <a:buSzPts val="2600"/>
              <a:buFont typeface="Walter Turncoat"/>
              <a:buNone/>
            </a:pPr>
            <a:endParaRPr sz="1400" b="1" i="0" u="none" strike="noStrike" cap="none">
              <a:latin typeface="Sniglet"/>
              <a:ea typeface="Sniglet"/>
              <a:cs typeface="Sniglet"/>
              <a:sym typeface="Sniglet"/>
            </a:endParaRPr>
          </a:p>
        </p:txBody>
      </p:sp>
    </p:spTree>
    <p:extLst>
      <p:ext uri="{BB962C8B-B14F-4D97-AF65-F5344CB8AC3E}">
        <p14:creationId xmlns:p14="http://schemas.microsoft.com/office/powerpoint/2010/main" val="386996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56B165A-E8C6-709B-820A-E3D95CE2272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73104" y="1644446"/>
            <a:ext cx="8082828" cy="4212432"/>
          </a:xfrm>
          <a:prstGeom prst="rect">
            <a:avLst/>
          </a:prstGeom>
        </p:spPr>
      </p:pic>
      <p:sp>
        <p:nvSpPr>
          <p:cNvPr id="8" name="1 Título">
            <a:extLst>
              <a:ext uri="{FF2B5EF4-FFF2-40B4-BE49-F238E27FC236}">
                <a16:creationId xmlns:a16="http://schemas.microsoft.com/office/drawing/2014/main" id="{C7911C2A-497E-FF2E-DE26-5FBC212514D7}"/>
              </a:ext>
            </a:extLst>
          </p:cNvPr>
          <p:cNvSpPr>
            <a:spLocks noGrp="1"/>
          </p:cNvSpPr>
          <p:nvPr>
            <p:ph type="title"/>
          </p:nvPr>
        </p:nvSpPr>
        <p:spPr>
          <a:xfrm>
            <a:off x="430305" y="117521"/>
            <a:ext cx="11470341" cy="1143000"/>
          </a:xfrm>
        </p:spPr>
        <p:txBody>
          <a:bodyPr>
            <a:noAutofit/>
          </a:bodyPr>
          <a:lstStyle/>
          <a:p>
            <a:r>
              <a:rPr lang="es-PE" sz="2200" b="1" dirty="0">
                <a:solidFill>
                  <a:srgbClr val="0070C0"/>
                </a:solidFill>
                <a:latin typeface="Candara" panose="020E0502030303020204" pitchFamily="34" charset="0"/>
                <a:cs typeface="Arial" pitchFamily="34" charset="0"/>
              </a:rPr>
              <a:t>¿SE DEBEN VALORAR LOS ELEMENTOS DE DESCARGO EN UNA AUDIENCIA DE PRISIÓN PREVENTIVA, A PROPÓSITO DE LA STC N° 04780-2017-HC?</a:t>
            </a:r>
          </a:p>
        </p:txBody>
      </p:sp>
      <p:pic>
        <p:nvPicPr>
          <p:cNvPr id="7172" name="Picture 4" descr="Tribunal Constitucional del Perú - YouTube">
            <a:extLst>
              <a:ext uri="{FF2B5EF4-FFF2-40B4-BE49-F238E27FC236}">
                <a16:creationId xmlns:a16="http://schemas.microsoft.com/office/drawing/2014/main" id="{3C1D06F9-5CB1-61A1-B5B0-8FB18E6F25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05" t="18380" r="21634" b="20201"/>
          <a:stretch/>
        </p:blipFill>
        <p:spPr bwMode="auto">
          <a:xfrm>
            <a:off x="8755932" y="1860270"/>
            <a:ext cx="2999701" cy="32515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16" name="Entrada de lápiz 15">
                <a:extLst>
                  <a:ext uri="{FF2B5EF4-FFF2-40B4-BE49-F238E27FC236}">
                    <a16:creationId xmlns:a16="http://schemas.microsoft.com/office/drawing/2014/main" id="{C1C44988-BB84-AD2D-A6A1-E2384BAF8C15}"/>
                  </a:ext>
                </a:extLst>
              </p14:cNvPr>
              <p14:cNvContentPartPr/>
              <p14:nvPr/>
            </p14:nvContentPartPr>
            <p14:xfrm>
              <a:off x="4907689" y="4746049"/>
              <a:ext cx="1879560" cy="15480"/>
            </p14:xfrm>
          </p:contentPart>
        </mc:Choice>
        <mc:Fallback>
          <p:pic>
            <p:nvPicPr>
              <p:cNvPr id="16" name="Entrada de lápiz 15">
                <a:extLst>
                  <a:ext uri="{FF2B5EF4-FFF2-40B4-BE49-F238E27FC236}">
                    <a16:creationId xmlns:a16="http://schemas.microsoft.com/office/drawing/2014/main" id="{C1C44988-BB84-AD2D-A6A1-E2384BAF8C15}"/>
                  </a:ext>
                </a:extLst>
              </p:cNvPr>
              <p:cNvPicPr/>
              <p:nvPr/>
            </p:nvPicPr>
            <p:blipFill>
              <a:blip r:embed="rId6"/>
              <a:stretch>
                <a:fillRect/>
              </a:stretch>
            </p:blipFill>
            <p:spPr>
              <a:xfrm>
                <a:off x="4854049" y="4638409"/>
                <a:ext cx="19872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Entrada de lápiz 16">
                <a:extLst>
                  <a:ext uri="{FF2B5EF4-FFF2-40B4-BE49-F238E27FC236}">
                    <a16:creationId xmlns:a16="http://schemas.microsoft.com/office/drawing/2014/main" id="{D393F89A-9E05-AB4D-C68C-80DF80EE0334}"/>
                  </a:ext>
                </a:extLst>
              </p14:cNvPr>
              <p14:cNvContentPartPr/>
              <p14:nvPr/>
            </p14:nvContentPartPr>
            <p14:xfrm>
              <a:off x="2527729" y="4732369"/>
              <a:ext cx="2381040" cy="42480"/>
            </p14:xfrm>
          </p:contentPart>
        </mc:Choice>
        <mc:Fallback>
          <p:pic>
            <p:nvPicPr>
              <p:cNvPr id="17" name="Entrada de lápiz 16">
                <a:extLst>
                  <a:ext uri="{FF2B5EF4-FFF2-40B4-BE49-F238E27FC236}">
                    <a16:creationId xmlns:a16="http://schemas.microsoft.com/office/drawing/2014/main" id="{D393F89A-9E05-AB4D-C68C-80DF80EE0334}"/>
                  </a:ext>
                </a:extLst>
              </p:cNvPr>
              <p:cNvPicPr/>
              <p:nvPr/>
            </p:nvPicPr>
            <p:blipFill>
              <a:blip r:embed="rId8"/>
              <a:stretch>
                <a:fillRect/>
              </a:stretch>
            </p:blipFill>
            <p:spPr>
              <a:xfrm>
                <a:off x="2473729" y="4624369"/>
                <a:ext cx="24886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Entrada de lápiz 17">
                <a:extLst>
                  <a:ext uri="{FF2B5EF4-FFF2-40B4-BE49-F238E27FC236}">
                    <a16:creationId xmlns:a16="http://schemas.microsoft.com/office/drawing/2014/main" id="{56E55D22-3F89-F9D1-36DD-116DCEABC0F1}"/>
                  </a:ext>
                </a:extLst>
              </p14:cNvPr>
              <p14:cNvContentPartPr/>
              <p14:nvPr/>
            </p14:nvContentPartPr>
            <p14:xfrm>
              <a:off x="6951769" y="4813729"/>
              <a:ext cx="1365840" cy="55800"/>
            </p14:xfrm>
          </p:contentPart>
        </mc:Choice>
        <mc:Fallback>
          <p:pic>
            <p:nvPicPr>
              <p:cNvPr id="18" name="Entrada de lápiz 17">
                <a:extLst>
                  <a:ext uri="{FF2B5EF4-FFF2-40B4-BE49-F238E27FC236}">
                    <a16:creationId xmlns:a16="http://schemas.microsoft.com/office/drawing/2014/main" id="{56E55D22-3F89-F9D1-36DD-116DCEABC0F1}"/>
                  </a:ext>
                </a:extLst>
              </p:cNvPr>
              <p:cNvPicPr/>
              <p:nvPr/>
            </p:nvPicPr>
            <p:blipFill>
              <a:blip r:embed="rId10"/>
              <a:stretch>
                <a:fillRect/>
              </a:stretch>
            </p:blipFill>
            <p:spPr>
              <a:xfrm>
                <a:off x="6898129" y="4706089"/>
                <a:ext cx="14734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Entrada de lápiz 18">
                <a:extLst>
                  <a:ext uri="{FF2B5EF4-FFF2-40B4-BE49-F238E27FC236}">
                    <a16:creationId xmlns:a16="http://schemas.microsoft.com/office/drawing/2014/main" id="{83C70052-7E98-AF87-787F-37247D39A89B}"/>
                  </a:ext>
                </a:extLst>
              </p14:cNvPr>
              <p14:cNvContentPartPr/>
              <p14:nvPr/>
            </p14:nvContentPartPr>
            <p14:xfrm>
              <a:off x="1720609" y="5013889"/>
              <a:ext cx="6576120" cy="97920"/>
            </p14:xfrm>
          </p:contentPart>
        </mc:Choice>
        <mc:Fallback>
          <p:pic>
            <p:nvPicPr>
              <p:cNvPr id="19" name="Entrada de lápiz 18">
                <a:extLst>
                  <a:ext uri="{FF2B5EF4-FFF2-40B4-BE49-F238E27FC236}">
                    <a16:creationId xmlns:a16="http://schemas.microsoft.com/office/drawing/2014/main" id="{83C70052-7E98-AF87-787F-37247D39A89B}"/>
                  </a:ext>
                </a:extLst>
              </p:cNvPr>
              <p:cNvPicPr/>
              <p:nvPr/>
            </p:nvPicPr>
            <p:blipFill>
              <a:blip r:embed="rId12"/>
              <a:stretch>
                <a:fillRect/>
              </a:stretch>
            </p:blipFill>
            <p:spPr>
              <a:xfrm>
                <a:off x="1666609" y="4905889"/>
                <a:ext cx="66837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Entrada de lápiz 19">
                <a:extLst>
                  <a:ext uri="{FF2B5EF4-FFF2-40B4-BE49-F238E27FC236}">
                    <a16:creationId xmlns:a16="http://schemas.microsoft.com/office/drawing/2014/main" id="{2057B2E4-DA78-B0BD-1C42-5943C5C3232D}"/>
                  </a:ext>
                </a:extLst>
              </p14:cNvPr>
              <p14:cNvContentPartPr/>
              <p14:nvPr/>
            </p14:nvContentPartPr>
            <p14:xfrm>
              <a:off x="1613329" y="5218729"/>
              <a:ext cx="6342480" cy="26280"/>
            </p14:xfrm>
          </p:contentPart>
        </mc:Choice>
        <mc:Fallback>
          <p:pic>
            <p:nvPicPr>
              <p:cNvPr id="20" name="Entrada de lápiz 19">
                <a:extLst>
                  <a:ext uri="{FF2B5EF4-FFF2-40B4-BE49-F238E27FC236}">
                    <a16:creationId xmlns:a16="http://schemas.microsoft.com/office/drawing/2014/main" id="{2057B2E4-DA78-B0BD-1C42-5943C5C3232D}"/>
                  </a:ext>
                </a:extLst>
              </p:cNvPr>
              <p:cNvPicPr/>
              <p:nvPr/>
            </p:nvPicPr>
            <p:blipFill>
              <a:blip r:embed="rId14"/>
              <a:stretch>
                <a:fillRect/>
              </a:stretch>
            </p:blipFill>
            <p:spPr>
              <a:xfrm>
                <a:off x="1559689" y="5111089"/>
                <a:ext cx="64501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Entrada de lápiz 20">
                <a:extLst>
                  <a:ext uri="{FF2B5EF4-FFF2-40B4-BE49-F238E27FC236}">
                    <a16:creationId xmlns:a16="http://schemas.microsoft.com/office/drawing/2014/main" id="{1C38DBC4-573A-F51A-42CB-BBEBF881B04D}"/>
                  </a:ext>
                </a:extLst>
              </p14:cNvPr>
              <p14:cNvContentPartPr/>
              <p14:nvPr/>
            </p14:nvContentPartPr>
            <p14:xfrm>
              <a:off x="5943049" y="4948009"/>
              <a:ext cx="1796040" cy="360"/>
            </p14:xfrm>
          </p:contentPart>
        </mc:Choice>
        <mc:Fallback>
          <p:pic>
            <p:nvPicPr>
              <p:cNvPr id="21" name="Entrada de lápiz 20">
                <a:extLst>
                  <a:ext uri="{FF2B5EF4-FFF2-40B4-BE49-F238E27FC236}">
                    <a16:creationId xmlns:a16="http://schemas.microsoft.com/office/drawing/2014/main" id="{1C38DBC4-573A-F51A-42CB-BBEBF881B04D}"/>
                  </a:ext>
                </a:extLst>
              </p:cNvPr>
              <p:cNvPicPr/>
              <p:nvPr/>
            </p:nvPicPr>
            <p:blipFill>
              <a:blip r:embed="rId16"/>
              <a:stretch>
                <a:fillRect/>
              </a:stretch>
            </p:blipFill>
            <p:spPr>
              <a:xfrm>
                <a:off x="5889049" y="4840009"/>
                <a:ext cx="1903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Entrada de lápiz 21">
                <a:extLst>
                  <a:ext uri="{FF2B5EF4-FFF2-40B4-BE49-F238E27FC236}">
                    <a16:creationId xmlns:a16="http://schemas.microsoft.com/office/drawing/2014/main" id="{0FC28D40-3561-F0A3-16C5-775D6E104922}"/>
                  </a:ext>
                </a:extLst>
              </p14:cNvPr>
              <p14:cNvContentPartPr/>
              <p14:nvPr/>
            </p14:nvContentPartPr>
            <p14:xfrm>
              <a:off x="8041129" y="5274529"/>
              <a:ext cx="300960" cy="37080"/>
            </p14:xfrm>
          </p:contentPart>
        </mc:Choice>
        <mc:Fallback>
          <p:pic>
            <p:nvPicPr>
              <p:cNvPr id="22" name="Entrada de lápiz 21">
                <a:extLst>
                  <a:ext uri="{FF2B5EF4-FFF2-40B4-BE49-F238E27FC236}">
                    <a16:creationId xmlns:a16="http://schemas.microsoft.com/office/drawing/2014/main" id="{0FC28D40-3561-F0A3-16C5-775D6E104922}"/>
                  </a:ext>
                </a:extLst>
              </p:cNvPr>
              <p:cNvPicPr/>
              <p:nvPr/>
            </p:nvPicPr>
            <p:blipFill>
              <a:blip r:embed="rId18"/>
              <a:stretch>
                <a:fillRect/>
              </a:stretch>
            </p:blipFill>
            <p:spPr>
              <a:xfrm>
                <a:off x="7987129" y="5166529"/>
                <a:ext cx="4086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Entrada de lápiz 22">
                <a:extLst>
                  <a:ext uri="{FF2B5EF4-FFF2-40B4-BE49-F238E27FC236}">
                    <a16:creationId xmlns:a16="http://schemas.microsoft.com/office/drawing/2014/main" id="{118D9A10-494E-BF6E-C427-80DA8723887B}"/>
                  </a:ext>
                </a:extLst>
              </p14:cNvPr>
              <p14:cNvContentPartPr/>
              <p14:nvPr/>
            </p14:nvContentPartPr>
            <p14:xfrm>
              <a:off x="1626649" y="5444809"/>
              <a:ext cx="1771560" cy="56520"/>
            </p14:xfrm>
          </p:contentPart>
        </mc:Choice>
        <mc:Fallback>
          <p:pic>
            <p:nvPicPr>
              <p:cNvPr id="23" name="Entrada de lápiz 22">
                <a:extLst>
                  <a:ext uri="{FF2B5EF4-FFF2-40B4-BE49-F238E27FC236}">
                    <a16:creationId xmlns:a16="http://schemas.microsoft.com/office/drawing/2014/main" id="{118D9A10-494E-BF6E-C427-80DA8723887B}"/>
                  </a:ext>
                </a:extLst>
              </p:cNvPr>
              <p:cNvPicPr/>
              <p:nvPr/>
            </p:nvPicPr>
            <p:blipFill>
              <a:blip r:embed="rId20"/>
              <a:stretch>
                <a:fillRect/>
              </a:stretch>
            </p:blipFill>
            <p:spPr>
              <a:xfrm>
                <a:off x="1572649" y="5336809"/>
                <a:ext cx="1879200" cy="272160"/>
              </a:xfrm>
              <a:prstGeom prst="rect">
                <a:avLst/>
              </a:prstGeom>
            </p:spPr>
          </p:pic>
        </mc:Fallback>
      </mc:AlternateContent>
    </p:spTree>
    <p:extLst>
      <p:ext uri="{BB962C8B-B14F-4D97-AF65-F5344CB8AC3E}">
        <p14:creationId xmlns:p14="http://schemas.microsoft.com/office/powerpoint/2010/main" val="302745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E818FF3-E70F-F3DD-7F2A-3475C1915266}"/>
              </a:ext>
            </a:extLst>
          </p:cNvPr>
          <p:cNvPicPr>
            <a:picLocks noChangeAspect="1"/>
          </p:cNvPicPr>
          <p:nvPr/>
        </p:nvPicPr>
        <p:blipFill>
          <a:blip r:embed="rId2"/>
          <a:stretch>
            <a:fillRect/>
          </a:stretch>
        </p:blipFill>
        <p:spPr>
          <a:xfrm>
            <a:off x="1638631" y="609597"/>
            <a:ext cx="8998818" cy="3021109"/>
          </a:xfrm>
          <a:prstGeom prst="rect">
            <a:avLst/>
          </a:prstGeom>
        </p:spPr>
      </p:pic>
      <p:pic>
        <p:nvPicPr>
          <p:cNvPr id="7" name="Imagen 6">
            <a:extLst>
              <a:ext uri="{FF2B5EF4-FFF2-40B4-BE49-F238E27FC236}">
                <a16:creationId xmlns:a16="http://schemas.microsoft.com/office/drawing/2014/main" id="{30CDFFBC-6C9C-7640-26FA-CDEC4B61D3D9}"/>
              </a:ext>
            </a:extLst>
          </p:cNvPr>
          <p:cNvPicPr>
            <a:picLocks noChangeAspect="1"/>
          </p:cNvPicPr>
          <p:nvPr/>
        </p:nvPicPr>
        <p:blipFill>
          <a:blip r:embed="rId3"/>
          <a:stretch>
            <a:fillRect/>
          </a:stretch>
        </p:blipFill>
        <p:spPr>
          <a:xfrm>
            <a:off x="1779636" y="3630706"/>
            <a:ext cx="8632727" cy="2537814"/>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Entrada de lápiz 7">
                <a:extLst>
                  <a:ext uri="{FF2B5EF4-FFF2-40B4-BE49-F238E27FC236}">
                    <a16:creationId xmlns:a16="http://schemas.microsoft.com/office/drawing/2014/main" id="{2D8B298E-83F7-783B-9068-A0EF5F15BCF8}"/>
                  </a:ext>
                </a:extLst>
              </p14:cNvPr>
              <p14:cNvContentPartPr/>
              <p14:nvPr/>
            </p14:nvContentPartPr>
            <p14:xfrm>
              <a:off x="7250986" y="1868675"/>
              <a:ext cx="3009240" cy="122760"/>
            </p14:xfrm>
          </p:contentPart>
        </mc:Choice>
        <mc:Fallback>
          <p:pic>
            <p:nvPicPr>
              <p:cNvPr id="8" name="Entrada de lápiz 7">
                <a:extLst>
                  <a:ext uri="{FF2B5EF4-FFF2-40B4-BE49-F238E27FC236}">
                    <a16:creationId xmlns:a16="http://schemas.microsoft.com/office/drawing/2014/main" id="{2D8B298E-83F7-783B-9068-A0EF5F15BCF8}"/>
                  </a:ext>
                </a:extLst>
              </p:cNvPr>
              <p:cNvPicPr/>
              <p:nvPr/>
            </p:nvPicPr>
            <p:blipFill>
              <a:blip r:embed="rId5"/>
              <a:stretch>
                <a:fillRect/>
              </a:stretch>
            </p:blipFill>
            <p:spPr>
              <a:xfrm>
                <a:off x="7197346" y="1760675"/>
                <a:ext cx="31168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Entrada de lápiz 8">
                <a:extLst>
                  <a:ext uri="{FF2B5EF4-FFF2-40B4-BE49-F238E27FC236}">
                    <a16:creationId xmlns:a16="http://schemas.microsoft.com/office/drawing/2014/main" id="{7FE69B82-766F-4C70-DA23-1BEED438CBF8}"/>
                  </a:ext>
                </a:extLst>
              </p14:cNvPr>
              <p14:cNvContentPartPr/>
              <p14:nvPr/>
            </p14:nvContentPartPr>
            <p14:xfrm>
              <a:off x="2208466" y="1994675"/>
              <a:ext cx="7896960" cy="89640"/>
            </p14:xfrm>
          </p:contentPart>
        </mc:Choice>
        <mc:Fallback>
          <p:pic>
            <p:nvPicPr>
              <p:cNvPr id="9" name="Entrada de lápiz 8">
                <a:extLst>
                  <a:ext uri="{FF2B5EF4-FFF2-40B4-BE49-F238E27FC236}">
                    <a16:creationId xmlns:a16="http://schemas.microsoft.com/office/drawing/2014/main" id="{7FE69B82-766F-4C70-DA23-1BEED438CBF8}"/>
                  </a:ext>
                </a:extLst>
              </p:cNvPr>
              <p:cNvPicPr/>
              <p:nvPr/>
            </p:nvPicPr>
            <p:blipFill>
              <a:blip r:embed="rId7"/>
              <a:stretch>
                <a:fillRect/>
              </a:stretch>
            </p:blipFill>
            <p:spPr>
              <a:xfrm>
                <a:off x="2154466" y="1886675"/>
                <a:ext cx="80046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Entrada de lápiz 9">
                <a:extLst>
                  <a:ext uri="{FF2B5EF4-FFF2-40B4-BE49-F238E27FC236}">
                    <a16:creationId xmlns:a16="http://schemas.microsoft.com/office/drawing/2014/main" id="{9731F24F-2504-C5A2-A5EA-744FEAFAA56F}"/>
                  </a:ext>
                </a:extLst>
              </p14:cNvPr>
              <p14:cNvContentPartPr/>
              <p14:nvPr/>
            </p14:nvContentPartPr>
            <p14:xfrm>
              <a:off x="2491066" y="2405435"/>
              <a:ext cx="6643440" cy="68760"/>
            </p14:xfrm>
          </p:contentPart>
        </mc:Choice>
        <mc:Fallback>
          <p:pic>
            <p:nvPicPr>
              <p:cNvPr id="10" name="Entrada de lápiz 9">
                <a:extLst>
                  <a:ext uri="{FF2B5EF4-FFF2-40B4-BE49-F238E27FC236}">
                    <a16:creationId xmlns:a16="http://schemas.microsoft.com/office/drawing/2014/main" id="{9731F24F-2504-C5A2-A5EA-744FEAFAA56F}"/>
                  </a:ext>
                </a:extLst>
              </p:cNvPr>
              <p:cNvPicPr/>
              <p:nvPr/>
            </p:nvPicPr>
            <p:blipFill>
              <a:blip r:embed="rId9"/>
              <a:stretch>
                <a:fillRect/>
              </a:stretch>
            </p:blipFill>
            <p:spPr>
              <a:xfrm>
                <a:off x="2437066" y="2297795"/>
                <a:ext cx="67510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Entrada de lápiz 10">
                <a:extLst>
                  <a:ext uri="{FF2B5EF4-FFF2-40B4-BE49-F238E27FC236}">
                    <a16:creationId xmlns:a16="http://schemas.microsoft.com/office/drawing/2014/main" id="{BA8D92BC-D55A-5364-876E-90E123FD1AFC}"/>
                  </a:ext>
                </a:extLst>
              </p14:cNvPr>
              <p14:cNvContentPartPr/>
              <p14:nvPr/>
            </p14:nvContentPartPr>
            <p14:xfrm>
              <a:off x="5879746" y="2593355"/>
              <a:ext cx="4460760" cy="190080"/>
            </p14:xfrm>
          </p:contentPart>
        </mc:Choice>
        <mc:Fallback>
          <p:pic>
            <p:nvPicPr>
              <p:cNvPr id="11" name="Entrada de lápiz 10">
                <a:extLst>
                  <a:ext uri="{FF2B5EF4-FFF2-40B4-BE49-F238E27FC236}">
                    <a16:creationId xmlns:a16="http://schemas.microsoft.com/office/drawing/2014/main" id="{BA8D92BC-D55A-5364-876E-90E123FD1AFC}"/>
                  </a:ext>
                </a:extLst>
              </p:cNvPr>
              <p:cNvPicPr/>
              <p:nvPr/>
            </p:nvPicPr>
            <p:blipFill>
              <a:blip r:embed="rId11"/>
              <a:stretch>
                <a:fillRect/>
              </a:stretch>
            </p:blipFill>
            <p:spPr>
              <a:xfrm>
                <a:off x="5826106" y="2485715"/>
                <a:ext cx="456840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Entrada de lápiz 13">
                <a:extLst>
                  <a:ext uri="{FF2B5EF4-FFF2-40B4-BE49-F238E27FC236}">
                    <a16:creationId xmlns:a16="http://schemas.microsoft.com/office/drawing/2014/main" id="{C35A5C54-D722-3E19-805D-3987B118DF40}"/>
                  </a:ext>
                </a:extLst>
              </p14:cNvPr>
              <p14:cNvContentPartPr/>
              <p14:nvPr/>
            </p14:nvContentPartPr>
            <p14:xfrm>
              <a:off x="2235466" y="2970275"/>
              <a:ext cx="4731840" cy="28440"/>
            </p14:xfrm>
          </p:contentPart>
        </mc:Choice>
        <mc:Fallback>
          <p:pic>
            <p:nvPicPr>
              <p:cNvPr id="14" name="Entrada de lápiz 13">
                <a:extLst>
                  <a:ext uri="{FF2B5EF4-FFF2-40B4-BE49-F238E27FC236}">
                    <a16:creationId xmlns:a16="http://schemas.microsoft.com/office/drawing/2014/main" id="{C35A5C54-D722-3E19-805D-3987B118DF40}"/>
                  </a:ext>
                </a:extLst>
              </p:cNvPr>
              <p:cNvPicPr/>
              <p:nvPr/>
            </p:nvPicPr>
            <p:blipFill>
              <a:blip r:embed="rId13"/>
              <a:stretch>
                <a:fillRect/>
              </a:stretch>
            </p:blipFill>
            <p:spPr>
              <a:xfrm>
                <a:off x="2181466" y="2862275"/>
                <a:ext cx="48394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Entrada de lápiz 14">
                <a:extLst>
                  <a:ext uri="{FF2B5EF4-FFF2-40B4-BE49-F238E27FC236}">
                    <a16:creationId xmlns:a16="http://schemas.microsoft.com/office/drawing/2014/main" id="{B2F491AE-507D-BE62-F8B8-38BE3FA2B3D2}"/>
                  </a:ext>
                </a:extLst>
              </p14:cNvPr>
              <p14:cNvContentPartPr/>
              <p14:nvPr/>
            </p14:nvContentPartPr>
            <p14:xfrm>
              <a:off x="3647746" y="3361235"/>
              <a:ext cx="360" cy="360"/>
            </p14:xfrm>
          </p:contentPart>
        </mc:Choice>
        <mc:Fallback>
          <p:pic>
            <p:nvPicPr>
              <p:cNvPr id="15" name="Entrada de lápiz 14">
                <a:extLst>
                  <a:ext uri="{FF2B5EF4-FFF2-40B4-BE49-F238E27FC236}">
                    <a16:creationId xmlns:a16="http://schemas.microsoft.com/office/drawing/2014/main" id="{B2F491AE-507D-BE62-F8B8-38BE3FA2B3D2}"/>
                  </a:ext>
                </a:extLst>
              </p:cNvPr>
              <p:cNvPicPr/>
              <p:nvPr/>
            </p:nvPicPr>
            <p:blipFill>
              <a:blip r:embed="rId15"/>
              <a:stretch>
                <a:fillRect/>
              </a:stretch>
            </p:blipFill>
            <p:spPr>
              <a:xfrm>
                <a:off x="3593746" y="3253235"/>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Entrada de lápiz 15">
                <a:extLst>
                  <a:ext uri="{FF2B5EF4-FFF2-40B4-BE49-F238E27FC236}">
                    <a16:creationId xmlns:a16="http://schemas.microsoft.com/office/drawing/2014/main" id="{2C2744A6-F2C4-331B-ACE7-A14DAEE24223}"/>
                  </a:ext>
                </a:extLst>
              </p14:cNvPr>
              <p14:cNvContentPartPr/>
              <p14:nvPr/>
            </p14:nvContentPartPr>
            <p14:xfrm>
              <a:off x="2867626" y="3238475"/>
              <a:ext cx="5234040" cy="42840"/>
            </p14:xfrm>
          </p:contentPart>
        </mc:Choice>
        <mc:Fallback>
          <p:pic>
            <p:nvPicPr>
              <p:cNvPr id="16" name="Entrada de lápiz 15">
                <a:extLst>
                  <a:ext uri="{FF2B5EF4-FFF2-40B4-BE49-F238E27FC236}">
                    <a16:creationId xmlns:a16="http://schemas.microsoft.com/office/drawing/2014/main" id="{2C2744A6-F2C4-331B-ACE7-A14DAEE24223}"/>
                  </a:ext>
                </a:extLst>
              </p:cNvPr>
              <p:cNvPicPr/>
              <p:nvPr/>
            </p:nvPicPr>
            <p:blipFill>
              <a:blip r:embed="rId17"/>
              <a:stretch>
                <a:fillRect/>
              </a:stretch>
            </p:blipFill>
            <p:spPr>
              <a:xfrm>
                <a:off x="2813626" y="3130475"/>
                <a:ext cx="5341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Entrada de lápiz 16">
                <a:extLst>
                  <a:ext uri="{FF2B5EF4-FFF2-40B4-BE49-F238E27FC236}">
                    <a16:creationId xmlns:a16="http://schemas.microsoft.com/office/drawing/2014/main" id="{B56A675C-7F1A-FABA-67C6-9A3849AC6FA9}"/>
                  </a:ext>
                </a:extLst>
              </p14:cNvPr>
              <p14:cNvContentPartPr/>
              <p14:nvPr/>
            </p14:nvContentPartPr>
            <p14:xfrm>
              <a:off x="7184026" y="3038315"/>
              <a:ext cx="3097440" cy="360"/>
            </p14:xfrm>
          </p:contentPart>
        </mc:Choice>
        <mc:Fallback>
          <p:pic>
            <p:nvPicPr>
              <p:cNvPr id="17" name="Entrada de lápiz 16">
                <a:extLst>
                  <a:ext uri="{FF2B5EF4-FFF2-40B4-BE49-F238E27FC236}">
                    <a16:creationId xmlns:a16="http://schemas.microsoft.com/office/drawing/2014/main" id="{B56A675C-7F1A-FABA-67C6-9A3849AC6FA9}"/>
                  </a:ext>
                </a:extLst>
              </p:cNvPr>
              <p:cNvPicPr/>
              <p:nvPr/>
            </p:nvPicPr>
            <p:blipFill>
              <a:blip r:embed="rId19"/>
              <a:stretch>
                <a:fillRect/>
              </a:stretch>
            </p:blipFill>
            <p:spPr>
              <a:xfrm>
                <a:off x="7130026" y="2930675"/>
                <a:ext cx="3205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Entrada de lápiz 17">
                <a:extLst>
                  <a:ext uri="{FF2B5EF4-FFF2-40B4-BE49-F238E27FC236}">
                    <a16:creationId xmlns:a16="http://schemas.microsoft.com/office/drawing/2014/main" id="{9FA7E4E3-3CF5-CFF5-34B7-F0C85EBC3307}"/>
                  </a:ext>
                </a:extLst>
              </p14:cNvPr>
              <p14:cNvContentPartPr/>
              <p14:nvPr/>
            </p14:nvContentPartPr>
            <p14:xfrm>
              <a:off x="2181826" y="3307595"/>
              <a:ext cx="680760" cy="360"/>
            </p14:xfrm>
          </p:contentPart>
        </mc:Choice>
        <mc:Fallback>
          <p:pic>
            <p:nvPicPr>
              <p:cNvPr id="18" name="Entrada de lápiz 17">
                <a:extLst>
                  <a:ext uri="{FF2B5EF4-FFF2-40B4-BE49-F238E27FC236}">
                    <a16:creationId xmlns:a16="http://schemas.microsoft.com/office/drawing/2014/main" id="{9FA7E4E3-3CF5-CFF5-34B7-F0C85EBC3307}"/>
                  </a:ext>
                </a:extLst>
              </p:cNvPr>
              <p:cNvPicPr/>
              <p:nvPr/>
            </p:nvPicPr>
            <p:blipFill>
              <a:blip r:embed="rId21"/>
              <a:stretch>
                <a:fillRect/>
              </a:stretch>
            </p:blipFill>
            <p:spPr>
              <a:xfrm>
                <a:off x="2128186" y="3199955"/>
                <a:ext cx="788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Entrada de lápiz 18">
                <a:extLst>
                  <a:ext uri="{FF2B5EF4-FFF2-40B4-BE49-F238E27FC236}">
                    <a16:creationId xmlns:a16="http://schemas.microsoft.com/office/drawing/2014/main" id="{F30C5179-5EEB-BF00-26EC-0010841663AD}"/>
                  </a:ext>
                </a:extLst>
              </p14:cNvPr>
              <p14:cNvContentPartPr/>
              <p14:nvPr/>
            </p14:nvContentPartPr>
            <p14:xfrm>
              <a:off x="7277986" y="3857675"/>
              <a:ext cx="3174120" cy="96840"/>
            </p14:xfrm>
          </p:contentPart>
        </mc:Choice>
        <mc:Fallback>
          <p:pic>
            <p:nvPicPr>
              <p:cNvPr id="19" name="Entrada de lápiz 18">
                <a:extLst>
                  <a:ext uri="{FF2B5EF4-FFF2-40B4-BE49-F238E27FC236}">
                    <a16:creationId xmlns:a16="http://schemas.microsoft.com/office/drawing/2014/main" id="{F30C5179-5EEB-BF00-26EC-0010841663AD}"/>
                  </a:ext>
                </a:extLst>
              </p:cNvPr>
              <p:cNvPicPr/>
              <p:nvPr/>
            </p:nvPicPr>
            <p:blipFill>
              <a:blip r:embed="rId23"/>
              <a:stretch>
                <a:fillRect/>
              </a:stretch>
            </p:blipFill>
            <p:spPr>
              <a:xfrm>
                <a:off x="7224346" y="3750035"/>
                <a:ext cx="32817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Entrada de lápiz 19">
                <a:extLst>
                  <a:ext uri="{FF2B5EF4-FFF2-40B4-BE49-F238E27FC236}">
                    <a16:creationId xmlns:a16="http://schemas.microsoft.com/office/drawing/2014/main" id="{69A4295F-0ED0-056C-624E-59F7965CFFC5}"/>
                  </a:ext>
                </a:extLst>
              </p14:cNvPr>
              <p14:cNvContentPartPr/>
              <p14:nvPr/>
            </p14:nvContentPartPr>
            <p14:xfrm>
              <a:off x="2343106" y="4180235"/>
              <a:ext cx="6358680" cy="109800"/>
            </p14:xfrm>
          </p:contentPart>
        </mc:Choice>
        <mc:Fallback>
          <p:pic>
            <p:nvPicPr>
              <p:cNvPr id="20" name="Entrada de lápiz 19">
                <a:extLst>
                  <a:ext uri="{FF2B5EF4-FFF2-40B4-BE49-F238E27FC236}">
                    <a16:creationId xmlns:a16="http://schemas.microsoft.com/office/drawing/2014/main" id="{69A4295F-0ED0-056C-624E-59F7965CFFC5}"/>
                  </a:ext>
                </a:extLst>
              </p:cNvPr>
              <p:cNvPicPr/>
              <p:nvPr/>
            </p:nvPicPr>
            <p:blipFill>
              <a:blip r:embed="rId25"/>
              <a:stretch>
                <a:fillRect/>
              </a:stretch>
            </p:blipFill>
            <p:spPr>
              <a:xfrm>
                <a:off x="2289106" y="4072595"/>
                <a:ext cx="64663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Entrada de lápiz 23">
                <a:extLst>
                  <a:ext uri="{FF2B5EF4-FFF2-40B4-BE49-F238E27FC236}">
                    <a16:creationId xmlns:a16="http://schemas.microsoft.com/office/drawing/2014/main" id="{BD46C551-E197-6E17-D891-CED4EAD5E9CE}"/>
                  </a:ext>
                </a:extLst>
              </p14:cNvPr>
              <p14:cNvContentPartPr/>
              <p14:nvPr/>
            </p14:nvContentPartPr>
            <p14:xfrm>
              <a:off x="9053146" y="4270595"/>
              <a:ext cx="1019880" cy="5760"/>
            </p14:xfrm>
          </p:contentPart>
        </mc:Choice>
        <mc:Fallback>
          <p:pic>
            <p:nvPicPr>
              <p:cNvPr id="24" name="Entrada de lápiz 23">
                <a:extLst>
                  <a:ext uri="{FF2B5EF4-FFF2-40B4-BE49-F238E27FC236}">
                    <a16:creationId xmlns:a16="http://schemas.microsoft.com/office/drawing/2014/main" id="{BD46C551-E197-6E17-D891-CED4EAD5E9CE}"/>
                  </a:ext>
                </a:extLst>
              </p:cNvPr>
              <p:cNvPicPr/>
              <p:nvPr/>
            </p:nvPicPr>
            <p:blipFill>
              <a:blip r:embed="rId27"/>
              <a:stretch>
                <a:fillRect/>
              </a:stretch>
            </p:blipFill>
            <p:spPr>
              <a:xfrm>
                <a:off x="8999506" y="4162595"/>
                <a:ext cx="1127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Entrada de lápiz 24">
                <a:extLst>
                  <a:ext uri="{FF2B5EF4-FFF2-40B4-BE49-F238E27FC236}">
                    <a16:creationId xmlns:a16="http://schemas.microsoft.com/office/drawing/2014/main" id="{873F1DB5-A10C-3DA6-EDA7-1751F05969D3}"/>
                  </a:ext>
                </a:extLst>
              </p14:cNvPr>
              <p14:cNvContentPartPr/>
              <p14:nvPr/>
            </p14:nvContentPartPr>
            <p14:xfrm>
              <a:off x="2356786" y="4462835"/>
              <a:ext cx="7540200" cy="110160"/>
            </p14:xfrm>
          </p:contentPart>
        </mc:Choice>
        <mc:Fallback>
          <p:pic>
            <p:nvPicPr>
              <p:cNvPr id="25" name="Entrada de lápiz 24">
                <a:extLst>
                  <a:ext uri="{FF2B5EF4-FFF2-40B4-BE49-F238E27FC236}">
                    <a16:creationId xmlns:a16="http://schemas.microsoft.com/office/drawing/2014/main" id="{873F1DB5-A10C-3DA6-EDA7-1751F05969D3}"/>
                  </a:ext>
                </a:extLst>
              </p:cNvPr>
              <p:cNvPicPr/>
              <p:nvPr/>
            </p:nvPicPr>
            <p:blipFill>
              <a:blip r:embed="rId29"/>
              <a:stretch>
                <a:fillRect/>
              </a:stretch>
            </p:blipFill>
            <p:spPr>
              <a:xfrm>
                <a:off x="2303146" y="4355195"/>
                <a:ext cx="76478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Entrada de lápiz 25">
                <a:extLst>
                  <a:ext uri="{FF2B5EF4-FFF2-40B4-BE49-F238E27FC236}">
                    <a16:creationId xmlns:a16="http://schemas.microsoft.com/office/drawing/2014/main" id="{0A394391-AB58-ECEA-D5A7-811C78B38C9C}"/>
                  </a:ext>
                </a:extLst>
              </p14:cNvPr>
              <p14:cNvContentPartPr/>
              <p14:nvPr/>
            </p14:nvContentPartPr>
            <p14:xfrm>
              <a:off x="2558026" y="4705835"/>
              <a:ext cx="5261400" cy="68400"/>
            </p14:xfrm>
          </p:contentPart>
        </mc:Choice>
        <mc:Fallback>
          <p:pic>
            <p:nvPicPr>
              <p:cNvPr id="26" name="Entrada de lápiz 25">
                <a:extLst>
                  <a:ext uri="{FF2B5EF4-FFF2-40B4-BE49-F238E27FC236}">
                    <a16:creationId xmlns:a16="http://schemas.microsoft.com/office/drawing/2014/main" id="{0A394391-AB58-ECEA-D5A7-811C78B38C9C}"/>
                  </a:ext>
                </a:extLst>
              </p:cNvPr>
              <p:cNvPicPr/>
              <p:nvPr/>
            </p:nvPicPr>
            <p:blipFill>
              <a:blip r:embed="rId31"/>
              <a:stretch>
                <a:fillRect/>
              </a:stretch>
            </p:blipFill>
            <p:spPr>
              <a:xfrm>
                <a:off x="2504386" y="4598195"/>
                <a:ext cx="53690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Entrada de lápiz 26">
                <a:extLst>
                  <a:ext uri="{FF2B5EF4-FFF2-40B4-BE49-F238E27FC236}">
                    <a16:creationId xmlns:a16="http://schemas.microsoft.com/office/drawing/2014/main" id="{8224D3FE-B4FD-8135-D365-44C4BC728783}"/>
                  </a:ext>
                </a:extLst>
              </p14:cNvPr>
              <p14:cNvContentPartPr/>
              <p14:nvPr/>
            </p14:nvContentPartPr>
            <p14:xfrm>
              <a:off x="2420506" y="4354835"/>
              <a:ext cx="6284520" cy="96480"/>
            </p14:xfrm>
          </p:contentPart>
        </mc:Choice>
        <mc:Fallback>
          <p:pic>
            <p:nvPicPr>
              <p:cNvPr id="27" name="Entrada de lápiz 26">
                <a:extLst>
                  <a:ext uri="{FF2B5EF4-FFF2-40B4-BE49-F238E27FC236}">
                    <a16:creationId xmlns:a16="http://schemas.microsoft.com/office/drawing/2014/main" id="{8224D3FE-B4FD-8135-D365-44C4BC728783}"/>
                  </a:ext>
                </a:extLst>
              </p:cNvPr>
              <p:cNvPicPr/>
              <p:nvPr/>
            </p:nvPicPr>
            <p:blipFill>
              <a:blip r:embed="rId33"/>
              <a:stretch>
                <a:fillRect/>
              </a:stretch>
            </p:blipFill>
            <p:spPr>
              <a:xfrm>
                <a:off x="2366506" y="4246835"/>
                <a:ext cx="63921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Entrada de lápiz 27">
                <a:extLst>
                  <a:ext uri="{FF2B5EF4-FFF2-40B4-BE49-F238E27FC236}">
                    <a16:creationId xmlns:a16="http://schemas.microsoft.com/office/drawing/2014/main" id="{E7135BFA-8120-3300-A7AA-CD8201F9EF36}"/>
                  </a:ext>
                </a:extLst>
              </p14:cNvPr>
              <p14:cNvContentPartPr/>
              <p14:nvPr/>
            </p14:nvContentPartPr>
            <p14:xfrm>
              <a:off x="7154866" y="4031915"/>
              <a:ext cx="2895480" cy="255600"/>
            </p14:xfrm>
          </p:contentPart>
        </mc:Choice>
        <mc:Fallback>
          <p:pic>
            <p:nvPicPr>
              <p:cNvPr id="28" name="Entrada de lápiz 27">
                <a:extLst>
                  <a:ext uri="{FF2B5EF4-FFF2-40B4-BE49-F238E27FC236}">
                    <a16:creationId xmlns:a16="http://schemas.microsoft.com/office/drawing/2014/main" id="{E7135BFA-8120-3300-A7AA-CD8201F9EF36}"/>
                  </a:ext>
                </a:extLst>
              </p:cNvPr>
              <p:cNvPicPr/>
              <p:nvPr/>
            </p:nvPicPr>
            <p:blipFill>
              <a:blip r:embed="rId35"/>
              <a:stretch>
                <a:fillRect/>
              </a:stretch>
            </p:blipFill>
            <p:spPr>
              <a:xfrm>
                <a:off x="7101226" y="3924275"/>
                <a:ext cx="3003120" cy="471240"/>
              </a:xfrm>
              <a:prstGeom prst="rect">
                <a:avLst/>
              </a:prstGeom>
            </p:spPr>
          </p:pic>
        </mc:Fallback>
      </mc:AlternateContent>
    </p:spTree>
    <p:extLst>
      <p:ext uri="{BB962C8B-B14F-4D97-AF65-F5344CB8AC3E}">
        <p14:creationId xmlns:p14="http://schemas.microsoft.com/office/powerpoint/2010/main" val="129969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contenido 2"/>
          <p:cNvSpPr txBox="1">
            <a:spLocks/>
          </p:cNvSpPr>
          <p:nvPr/>
        </p:nvSpPr>
        <p:spPr>
          <a:xfrm>
            <a:off x="7029269" y="1881152"/>
            <a:ext cx="4066399" cy="4536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s-PE" dirty="0">
              <a:latin typeface="Agency FB" panose="020B0503020202020204" pitchFamily="34" charset="0"/>
              <a:cs typeface="Arial" panose="020B0604020202020204" pitchFamily="34" charset="0"/>
            </a:endParaRPr>
          </a:p>
        </p:txBody>
      </p:sp>
      <p:sp>
        <p:nvSpPr>
          <p:cNvPr id="10" name="Título 1"/>
          <p:cNvSpPr txBox="1">
            <a:spLocks/>
          </p:cNvSpPr>
          <p:nvPr/>
        </p:nvSpPr>
        <p:spPr>
          <a:xfrm>
            <a:off x="300355" y="318586"/>
            <a:ext cx="11644313" cy="1371600"/>
          </a:xfrm>
          <a:prstGeom prst="rect">
            <a:avLst/>
          </a:prstGeom>
          <a:solidFill>
            <a:srgbClr val="01429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200" b="1" i="1" dirty="0">
                <a:solidFill>
                  <a:schemeClr val="bg1"/>
                </a:solidFill>
                <a:latin typeface="Candara" pitchFamily="34" charset="0"/>
                <a:cs typeface="Arial" panose="020B0604020202020204" pitchFamily="34" charset="0"/>
              </a:rPr>
              <a:t>PRISIÓN PREVENTIVA</a:t>
            </a:r>
            <a:endParaRPr lang="es-MX" sz="3200" b="1" i="1" dirty="0">
              <a:solidFill>
                <a:schemeClr val="bg1"/>
              </a:solidFill>
              <a:latin typeface="Candara" pitchFamily="34" charset="0"/>
              <a:cs typeface="Arial" panose="020B0604020202020204" pitchFamily="34" charset="0"/>
            </a:endParaRPr>
          </a:p>
        </p:txBody>
      </p:sp>
      <p:graphicFrame>
        <p:nvGraphicFramePr>
          <p:cNvPr id="6" name="Tabla 4">
            <a:extLst>
              <a:ext uri="{FF2B5EF4-FFF2-40B4-BE49-F238E27FC236}">
                <a16:creationId xmlns:a16="http://schemas.microsoft.com/office/drawing/2014/main" id="{DF466538-F615-4E72-2301-E74E12284768}"/>
              </a:ext>
            </a:extLst>
          </p:cNvPr>
          <p:cNvGraphicFramePr>
            <a:graphicFrameLocks noGrp="1"/>
          </p:cNvGraphicFramePr>
          <p:nvPr>
            <p:ph idx="1"/>
            <p:extLst>
              <p:ext uri="{D42A27DB-BD31-4B8C-83A1-F6EECF244321}">
                <p14:modId xmlns:p14="http://schemas.microsoft.com/office/powerpoint/2010/main" val="3208835758"/>
              </p:ext>
            </p:extLst>
          </p:nvPr>
        </p:nvGraphicFramePr>
        <p:xfrm>
          <a:off x="300355" y="1881152"/>
          <a:ext cx="6987986" cy="4536504"/>
        </p:xfrm>
        <a:graphic>
          <a:graphicData uri="http://schemas.openxmlformats.org/drawingml/2006/table">
            <a:tbl>
              <a:tblPr firstRow="1" bandRow="1">
                <a:tableStyleId>{5C22544A-7EE6-4342-B048-85BDC9FD1C3A}</a:tableStyleId>
              </a:tblPr>
              <a:tblGrid>
                <a:gridCol w="1011587">
                  <a:extLst>
                    <a:ext uri="{9D8B030D-6E8A-4147-A177-3AD203B41FA5}">
                      <a16:colId xmlns:a16="http://schemas.microsoft.com/office/drawing/2014/main" val="3148235071"/>
                    </a:ext>
                  </a:extLst>
                </a:gridCol>
                <a:gridCol w="5976399">
                  <a:extLst>
                    <a:ext uri="{9D8B030D-6E8A-4147-A177-3AD203B41FA5}">
                      <a16:colId xmlns:a16="http://schemas.microsoft.com/office/drawing/2014/main" val="1191690923"/>
                    </a:ext>
                  </a:extLst>
                </a:gridCol>
              </a:tblGrid>
              <a:tr h="942972">
                <a:tc>
                  <a:txBody>
                    <a:bodyPr/>
                    <a:lstStyle/>
                    <a:p>
                      <a:r>
                        <a:rPr lang="es-ES" dirty="0">
                          <a:latin typeface="Candara" panose="020E0502030303020204" pitchFamily="34" charset="0"/>
                        </a:rPr>
                        <a:t>Art. 268 del CPP</a:t>
                      </a:r>
                    </a:p>
                  </a:txBody>
                  <a:tcPr/>
                </a:tc>
                <a:tc>
                  <a:txBody>
                    <a:bodyPr/>
                    <a:lstStyle/>
                    <a:p>
                      <a:r>
                        <a:rPr lang="es-ES" dirty="0">
                          <a:latin typeface="Candara" panose="020E0502030303020204" pitchFamily="34" charset="0"/>
                        </a:rPr>
                        <a:t>Presupuestos</a:t>
                      </a:r>
                    </a:p>
                    <a:p>
                      <a:r>
                        <a:rPr lang="es-ES" dirty="0">
                          <a:latin typeface="Candara" panose="020E0502030303020204" pitchFamily="34" charset="0"/>
                        </a:rPr>
                        <a:t>de la Prisión Preventiva</a:t>
                      </a:r>
                      <a:endParaRPr lang="es-PE" dirty="0">
                        <a:latin typeface="Candara" panose="020E0502030303020204" pitchFamily="34" charset="0"/>
                      </a:endParaRPr>
                    </a:p>
                    <a:p>
                      <a:endParaRPr lang="es-ES" dirty="0">
                        <a:latin typeface="Candara" panose="020E0502030303020204" pitchFamily="34" charset="0"/>
                      </a:endParaRPr>
                    </a:p>
                  </a:txBody>
                  <a:tcPr/>
                </a:tc>
                <a:extLst>
                  <a:ext uri="{0D108BD9-81ED-4DB2-BD59-A6C34878D82A}">
                    <a16:rowId xmlns:a16="http://schemas.microsoft.com/office/drawing/2014/main" val="727936193"/>
                  </a:ext>
                </a:extLst>
              </a:tr>
              <a:tr h="1008711">
                <a:tc gridSpan="2">
                  <a:txBody>
                    <a:bodyPr/>
                    <a:lstStyle/>
                    <a:p>
                      <a:pPr algn="just"/>
                      <a:r>
                        <a:rPr lang="es-MX" sz="1800" b="0" kern="1200" dirty="0">
                          <a:solidFill>
                            <a:schemeClr val="dk1"/>
                          </a:solidFill>
                          <a:effectLst/>
                          <a:latin typeface="Candara" panose="020E0502030303020204" pitchFamily="34" charset="0"/>
                        </a:rPr>
                        <a:t>a) Que existen </a:t>
                      </a:r>
                      <a:r>
                        <a:rPr lang="es-MX" sz="1800" b="1" kern="1200" dirty="0">
                          <a:solidFill>
                            <a:schemeClr val="dk1"/>
                          </a:solidFill>
                          <a:effectLst/>
                          <a:latin typeface="Candara" panose="020E0502030303020204" pitchFamily="34" charset="0"/>
                        </a:rPr>
                        <a:t>fundados y graves elementos de convicción </a:t>
                      </a:r>
                      <a:r>
                        <a:rPr lang="es-MX" sz="1800" b="0" kern="1200" dirty="0">
                          <a:solidFill>
                            <a:schemeClr val="dk1"/>
                          </a:solidFill>
                          <a:effectLst/>
                          <a:latin typeface="Candara" panose="020E0502030303020204" pitchFamily="34" charset="0"/>
                        </a:rPr>
                        <a:t>para estimar razonablemente la comisión de un delito que vincule al imputado como autor o partícipe del mismo.</a:t>
                      </a:r>
                      <a:endParaRPr lang="es-MX" sz="1800" b="0" i="0" kern="1200" dirty="0">
                        <a:solidFill>
                          <a:schemeClr val="dk1"/>
                        </a:solidFill>
                        <a:effectLst/>
                        <a:latin typeface="Candara" panose="020E0502030303020204" pitchFamily="34" charset="0"/>
                        <a:ea typeface="+mn-ea"/>
                        <a:cs typeface="+mn-cs"/>
                      </a:endParaRPr>
                    </a:p>
                  </a:txBody>
                  <a:tcPr/>
                </a:tc>
                <a:tc hMerge="1">
                  <a:txBody>
                    <a:bodyPr/>
                    <a:lstStyle/>
                    <a:p>
                      <a:endParaRPr dirty="0"/>
                    </a:p>
                  </a:txBody>
                  <a:tcPr/>
                </a:tc>
                <a:extLst>
                  <a:ext uri="{0D108BD9-81ED-4DB2-BD59-A6C34878D82A}">
                    <a16:rowId xmlns:a16="http://schemas.microsoft.com/office/drawing/2014/main" val="689687818"/>
                  </a:ext>
                </a:extLst>
              </a:tr>
              <a:tr h="1008711">
                <a:tc gridSpan="2">
                  <a:txBody>
                    <a:bodyPr/>
                    <a:lstStyle/>
                    <a:p>
                      <a:pPr algn="just"/>
                      <a:r>
                        <a:rPr lang="es-MX" sz="1800" b="0" kern="1200" dirty="0">
                          <a:solidFill>
                            <a:schemeClr val="dk1"/>
                          </a:solidFill>
                          <a:effectLst/>
                          <a:latin typeface="Candara" panose="020E0502030303020204" pitchFamily="34" charset="0"/>
                        </a:rPr>
                        <a:t>b) Que la </a:t>
                      </a:r>
                      <a:r>
                        <a:rPr lang="es-MX" sz="1800" b="1" kern="1200" dirty="0">
                          <a:solidFill>
                            <a:schemeClr val="dk1"/>
                          </a:solidFill>
                          <a:effectLst/>
                          <a:latin typeface="Candara" panose="020E0502030303020204" pitchFamily="34" charset="0"/>
                        </a:rPr>
                        <a:t>sanción a imponerse sea superior a cinco años de pena </a:t>
                      </a:r>
                      <a:r>
                        <a:rPr lang="es-MX" sz="1800" b="0" kern="1200" dirty="0">
                          <a:solidFill>
                            <a:schemeClr val="dk1"/>
                          </a:solidFill>
                          <a:effectLst/>
                          <a:latin typeface="Candara" panose="020E0502030303020204" pitchFamily="34" charset="0"/>
                        </a:rPr>
                        <a:t>privativa de libertad; y,</a:t>
                      </a:r>
                      <a:endParaRPr lang="es-MX" sz="1800" b="0" i="0" kern="1200" dirty="0">
                        <a:solidFill>
                          <a:schemeClr val="dk1"/>
                        </a:solidFill>
                        <a:effectLst/>
                        <a:latin typeface="Candara" panose="020E0502030303020204" pitchFamily="34" charset="0"/>
                        <a:ea typeface="+mn-ea"/>
                        <a:cs typeface="+mn-cs"/>
                      </a:endParaRPr>
                    </a:p>
                  </a:txBody>
                  <a:tcPr/>
                </a:tc>
                <a:tc hMerge="1">
                  <a:txBody>
                    <a:bodyPr/>
                    <a:lstStyle/>
                    <a:p>
                      <a:endParaRPr dirty="0"/>
                    </a:p>
                  </a:txBody>
                  <a:tcPr/>
                </a:tc>
                <a:extLst>
                  <a:ext uri="{0D108BD9-81ED-4DB2-BD59-A6C34878D82A}">
                    <a16:rowId xmlns:a16="http://schemas.microsoft.com/office/drawing/2014/main" val="717788840"/>
                  </a:ext>
                </a:extLst>
              </a:tr>
              <a:tr h="1576110">
                <a:tc gridSpan="2">
                  <a:txBody>
                    <a:bodyPr/>
                    <a:lstStyle/>
                    <a:p>
                      <a:pPr algn="just"/>
                      <a:r>
                        <a:rPr lang="es-MX" sz="1800" b="0" kern="1200" dirty="0">
                          <a:solidFill>
                            <a:schemeClr val="dk1"/>
                          </a:solidFill>
                          <a:effectLst/>
                          <a:latin typeface="Candara" panose="020E0502030303020204" pitchFamily="34" charset="0"/>
                        </a:rPr>
                        <a:t>c) Que el imputado, en razón a sus antecedentes y otras circunstancias del caso particular, </a:t>
                      </a:r>
                      <a:r>
                        <a:rPr lang="es-MX" sz="1800" b="1" kern="1200" dirty="0">
                          <a:solidFill>
                            <a:schemeClr val="dk1"/>
                          </a:solidFill>
                          <a:effectLst/>
                          <a:latin typeface="Candara" panose="020E0502030303020204" pitchFamily="34" charset="0"/>
                        </a:rPr>
                        <a:t>permita colegir razonablemente que tratará de eludir la acción de la justicia </a:t>
                      </a:r>
                      <a:r>
                        <a:rPr lang="es-MX" sz="1800" b="0" kern="1200" dirty="0">
                          <a:solidFill>
                            <a:schemeClr val="dk1"/>
                          </a:solidFill>
                          <a:effectLst/>
                          <a:latin typeface="Candara" panose="020E0502030303020204" pitchFamily="34" charset="0"/>
                        </a:rPr>
                        <a:t>(peligro de fuga) u obstaculizar la averiguación de la verdad (peligro de obstaculización).</a:t>
                      </a:r>
                      <a:endParaRPr lang="es-MX" sz="1800" b="0" i="0" kern="1200" dirty="0">
                        <a:solidFill>
                          <a:schemeClr val="dk1"/>
                        </a:solidFill>
                        <a:effectLst/>
                        <a:latin typeface="Candara" panose="020E0502030303020204" pitchFamily="34" charset="0"/>
                        <a:ea typeface="+mn-ea"/>
                        <a:cs typeface="+mn-cs"/>
                      </a:endParaRPr>
                    </a:p>
                  </a:txBody>
                  <a:tcPr/>
                </a:tc>
                <a:tc hMerge="1">
                  <a:txBody>
                    <a:bodyPr/>
                    <a:lstStyle/>
                    <a:p>
                      <a:endParaRPr dirty="0"/>
                    </a:p>
                  </a:txBody>
                  <a:tcPr/>
                </a:tc>
                <a:extLst>
                  <a:ext uri="{0D108BD9-81ED-4DB2-BD59-A6C34878D82A}">
                    <a16:rowId xmlns:a16="http://schemas.microsoft.com/office/drawing/2014/main" val="821470314"/>
                  </a:ext>
                </a:extLst>
              </a:tr>
            </a:tbl>
          </a:graphicData>
        </a:graphic>
      </p:graphicFrame>
      <p:pic>
        <p:nvPicPr>
          <p:cNvPr id="7" name="Imagen 6">
            <a:extLst>
              <a:ext uri="{FF2B5EF4-FFF2-40B4-BE49-F238E27FC236}">
                <a16:creationId xmlns:a16="http://schemas.microsoft.com/office/drawing/2014/main" id="{CAA64B1E-016C-891B-A67A-7522AED8D738}"/>
              </a:ext>
            </a:extLst>
          </p:cNvPr>
          <p:cNvPicPr>
            <a:picLocks noChangeAspect="1"/>
          </p:cNvPicPr>
          <p:nvPr/>
        </p:nvPicPr>
        <p:blipFill>
          <a:blip r:embed="rId3"/>
          <a:stretch>
            <a:fillRect/>
          </a:stretch>
        </p:blipFill>
        <p:spPr>
          <a:xfrm>
            <a:off x="7547682" y="2040187"/>
            <a:ext cx="3980182" cy="3888587"/>
          </a:xfrm>
          <a:prstGeom prst="rect">
            <a:avLst/>
          </a:prstGeom>
        </p:spPr>
      </p:pic>
    </p:spTree>
    <p:extLst>
      <p:ext uri="{BB962C8B-B14F-4D97-AF65-F5344CB8AC3E}">
        <p14:creationId xmlns:p14="http://schemas.microsoft.com/office/powerpoint/2010/main" val="316688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CCC22C-EAEE-CD8F-BDAD-4CC239EC3485}"/>
              </a:ext>
            </a:extLst>
          </p:cNvPr>
          <p:cNvSpPr txBox="1">
            <a:spLocks/>
          </p:cNvSpPr>
          <p:nvPr/>
        </p:nvSpPr>
        <p:spPr>
          <a:xfrm>
            <a:off x="0" y="2886635"/>
            <a:ext cx="12191999" cy="1482165"/>
          </a:xfrm>
          <a:prstGeom prst="rect">
            <a:avLst/>
          </a:prstGeom>
          <a:solidFill>
            <a:srgbClr val="01429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i="1">
                <a:solidFill>
                  <a:schemeClr val="bg1"/>
                </a:solidFill>
                <a:latin typeface="Candara" pitchFamily="34" charset="0"/>
                <a:cs typeface="Arial" panose="020B0604020202020204" pitchFamily="34" charset="0"/>
              </a:rPr>
              <a:t>GRACIAS</a:t>
            </a:r>
            <a:endParaRPr lang="es-MX" sz="2800" b="1" i="1" dirty="0">
              <a:solidFill>
                <a:schemeClr val="bg1"/>
              </a:solidFill>
              <a:latin typeface="Candara" pitchFamily="34" charset="0"/>
              <a:cs typeface="Arial" panose="020B0604020202020204" pitchFamily="34" charset="0"/>
            </a:endParaRPr>
          </a:p>
        </p:txBody>
      </p:sp>
    </p:spTree>
    <p:extLst>
      <p:ext uri="{BB962C8B-B14F-4D97-AF65-F5344CB8AC3E}">
        <p14:creationId xmlns:p14="http://schemas.microsoft.com/office/powerpoint/2010/main" val="130251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contenido 2"/>
          <p:cNvSpPr txBox="1">
            <a:spLocks/>
          </p:cNvSpPr>
          <p:nvPr/>
        </p:nvSpPr>
        <p:spPr>
          <a:xfrm>
            <a:off x="7029269" y="1881152"/>
            <a:ext cx="4066399" cy="4536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s-PE" dirty="0">
              <a:latin typeface="Agency FB" panose="020B0503020202020204" pitchFamily="34" charset="0"/>
              <a:cs typeface="Arial" panose="020B0604020202020204" pitchFamily="34" charset="0"/>
            </a:endParaRP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2813529054"/>
              </p:ext>
            </p:extLst>
          </p:nvPr>
        </p:nvGraphicFramePr>
        <p:xfrm>
          <a:off x="593763" y="440343"/>
          <a:ext cx="11358282" cy="565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orte de San Martín dicta prisión preventiva por violencia y resistencia a  la autoridad - Diario Voces">
            <a:extLst>
              <a:ext uri="{FF2B5EF4-FFF2-40B4-BE49-F238E27FC236}">
                <a16:creationId xmlns:a16="http://schemas.microsoft.com/office/drawing/2014/main" id="{80A7B82D-DC4C-5D79-031B-7611052024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763" y="3018106"/>
            <a:ext cx="3791176" cy="284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0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id="{0CAE42BA-AF69-633A-8448-C5972F303224}"/>
              </a:ext>
            </a:extLst>
          </p:cNvPr>
          <p:cNvSpPr>
            <a:spLocks noGrp="1"/>
          </p:cNvSpPr>
          <p:nvPr>
            <p:ph type="title"/>
          </p:nvPr>
        </p:nvSpPr>
        <p:spPr>
          <a:xfrm>
            <a:off x="1775520" y="246602"/>
            <a:ext cx="8640960" cy="1143000"/>
          </a:xfrm>
        </p:spPr>
        <p:txBody>
          <a:bodyPr>
            <a:noAutofit/>
          </a:bodyPr>
          <a:lstStyle/>
          <a:p>
            <a:r>
              <a:rPr lang="es-ES" sz="3200" b="1" dirty="0">
                <a:solidFill>
                  <a:srgbClr val="0070C0"/>
                </a:solidFill>
                <a:latin typeface="Candara" panose="020E0502030303020204" pitchFamily="34" charset="0"/>
                <a:cs typeface="Arial" pitchFamily="34" charset="0"/>
              </a:rPr>
              <a:t>LA PROGNOSIS DE PENA</a:t>
            </a:r>
          </a:p>
        </p:txBody>
      </p:sp>
      <p:sp>
        <p:nvSpPr>
          <p:cNvPr id="11" name="CuadroTexto 10">
            <a:extLst>
              <a:ext uri="{FF2B5EF4-FFF2-40B4-BE49-F238E27FC236}">
                <a16:creationId xmlns:a16="http://schemas.microsoft.com/office/drawing/2014/main" id="{DC03CF07-8531-623B-ECA5-DC897F89CCFD}"/>
              </a:ext>
            </a:extLst>
          </p:cNvPr>
          <p:cNvSpPr txBox="1"/>
          <p:nvPr/>
        </p:nvSpPr>
        <p:spPr>
          <a:xfrm>
            <a:off x="905435" y="1202030"/>
            <a:ext cx="719755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b="0" i="0" kern="1200" dirty="0">
                <a:effectLst/>
                <a:latin typeface="Candara" panose="020E0502030303020204" pitchFamily="34" charset="0"/>
              </a:rPr>
              <a:t>Articulo 268.b “Que la </a:t>
            </a:r>
            <a:r>
              <a:rPr lang="es-MX" b="1" i="0" kern="1200" dirty="0">
                <a:effectLst/>
                <a:latin typeface="Candara" panose="020E0502030303020204" pitchFamily="34" charset="0"/>
              </a:rPr>
              <a:t>sanción a imponerse sea superior a cinco años de pena </a:t>
            </a:r>
            <a:r>
              <a:rPr lang="es-MX" b="0" i="0" kern="1200" dirty="0">
                <a:effectLst/>
                <a:latin typeface="Candara" panose="020E0502030303020204" pitchFamily="34" charset="0"/>
              </a:rPr>
              <a:t>privativa de libertad; y, …</a:t>
            </a:r>
          </a:p>
        </p:txBody>
      </p:sp>
      <p:sp>
        <p:nvSpPr>
          <p:cNvPr id="16" name="CuadroTexto 15">
            <a:extLst>
              <a:ext uri="{FF2B5EF4-FFF2-40B4-BE49-F238E27FC236}">
                <a16:creationId xmlns:a16="http://schemas.microsoft.com/office/drawing/2014/main" id="{A5073C39-D527-33AE-8310-9284851B2D08}"/>
              </a:ext>
            </a:extLst>
          </p:cNvPr>
          <p:cNvSpPr txBox="1"/>
          <p:nvPr/>
        </p:nvSpPr>
        <p:spPr>
          <a:xfrm>
            <a:off x="905434" y="2016632"/>
            <a:ext cx="7197555"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lvl="0">
              <a:defRPr lang="en-US"/>
            </a:defPPr>
            <a:lvl1pPr algn="just">
              <a:defRPr sz="2200" b="0" i="0">
                <a:solidFill>
                  <a:schemeClr val="dk1"/>
                </a:solidFill>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sz="1800" dirty="0">
                <a:latin typeface="Candara" panose="020E0502030303020204" pitchFamily="34" charset="0"/>
              </a:rPr>
              <a:t>Al respecto la Casación </a:t>
            </a:r>
            <a:r>
              <a:rPr lang="es-MX" sz="1800" dirty="0" err="1">
                <a:latin typeface="Candara" panose="020E0502030303020204" pitchFamily="34" charset="0"/>
              </a:rPr>
              <a:t>N.°</a:t>
            </a:r>
            <a:r>
              <a:rPr lang="es-MX" sz="1800" dirty="0">
                <a:latin typeface="Candara" panose="020E0502030303020204" pitchFamily="34" charset="0"/>
              </a:rPr>
              <a:t> 626-2013- Moquegua estableció: que la prognosis de la pena implica un análisis sobre la posible pena a imponer. Es claro que no solo tiene que ver con la </a:t>
            </a:r>
            <a:r>
              <a:rPr lang="es-MX" sz="1800" b="1" u="sng" dirty="0">
                <a:latin typeface="Candara" panose="020E0502030303020204" pitchFamily="34" charset="0"/>
              </a:rPr>
              <a:t>pena legal fijada</a:t>
            </a:r>
            <a:r>
              <a:rPr lang="es-MX" sz="1800" dirty="0">
                <a:latin typeface="Candara" panose="020E0502030303020204" pitchFamily="34" charset="0"/>
              </a:rPr>
              <a:t>, sino con una valoración transversalmente con el principio de lesividad y proporcionalidad, previstos en los artículos IV y VIII del Título Preliminar del Código </a:t>
            </a:r>
            <a:r>
              <a:rPr lang="es-MX" sz="1800" b="1" u="sng" dirty="0">
                <a:latin typeface="Candara" panose="020E0502030303020204" pitchFamily="34" charset="0"/>
              </a:rPr>
              <a:t>Penal y/o de las diversas circunstancias, causas de disminución o agravación de la punición, fórmulas de Derecho Premial, </a:t>
            </a:r>
            <a:r>
              <a:rPr lang="es-MX" sz="1800" dirty="0">
                <a:latin typeface="Candara" panose="020E0502030303020204" pitchFamily="34" charset="0"/>
              </a:rPr>
              <a:t>que podrían influir en la </a:t>
            </a:r>
            <a:r>
              <a:rPr lang="es-MX" sz="1800" b="1" u="sng" dirty="0">
                <a:latin typeface="Candara" panose="020E0502030303020204" pitchFamily="34" charset="0"/>
              </a:rPr>
              <a:t>determinación de la pena final</a:t>
            </a:r>
            <a:r>
              <a:rPr lang="es-MX" sz="1800" dirty="0">
                <a:latin typeface="Candara" panose="020E0502030303020204" pitchFamily="34" charset="0"/>
              </a:rPr>
              <a:t>, no necesariamente va a ser la máxima fijada por ley.</a:t>
            </a:r>
          </a:p>
        </p:txBody>
      </p:sp>
      <p:sp>
        <p:nvSpPr>
          <p:cNvPr id="18" name="CuadroTexto 17">
            <a:extLst>
              <a:ext uri="{FF2B5EF4-FFF2-40B4-BE49-F238E27FC236}">
                <a16:creationId xmlns:a16="http://schemas.microsoft.com/office/drawing/2014/main" id="{40BBA872-D661-8C09-5C3B-272D56469DAA}"/>
              </a:ext>
            </a:extLst>
          </p:cNvPr>
          <p:cNvSpPr txBox="1"/>
          <p:nvPr/>
        </p:nvSpPr>
        <p:spPr>
          <a:xfrm>
            <a:off x="905434" y="4778807"/>
            <a:ext cx="7197555"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dirty="0">
                <a:latin typeface="Candara" panose="020E0502030303020204" pitchFamily="34" charset="0"/>
              </a:rPr>
              <a:t>El Acuerdo Plenario </a:t>
            </a:r>
            <a:r>
              <a:rPr lang="es-MX" dirty="0" err="1">
                <a:latin typeface="Candara" panose="020E0502030303020204" pitchFamily="34" charset="0"/>
              </a:rPr>
              <a:t>n.°</a:t>
            </a:r>
            <a:r>
              <a:rPr lang="es-MX" dirty="0">
                <a:latin typeface="Candara" panose="020E0502030303020204" pitchFamily="34" charset="0"/>
              </a:rPr>
              <a:t> 01-2019/CJ116 señaló: El pronóstico judicial sobre el fondo o mérito de las actuaciones, siempre provisional por cierto, debe </a:t>
            </a:r>
            <a:r>
              <a:rPr lang="es-MX" b="1" i="1" dirty="0">
                <a:latin typeface="Candara" panose="020E0502030303020204" pitchFamily="34" charset="0"/>
              </a:rPr>
              <a:t>asumir los criterios de medición de la pena</a:t>
            </a:r>
            <a:r>
              <a:rPr lang="es-MX" dirty="0">
                <a:latin typeface="Candara" panose="020E0502030303020204" pitchFamily="34" charset="0"/>
              </a:rPr>
              <a:t> conforme al conjunto de disposiciones del Código Penal y, en su caso, si se está ante un </a:t>
            </a:r>
            <a:r>
              <a:rPr lang="es-MX" u="sng" dirty="0">
                <a:latin typeface="Candara" panose="020E0502030303020204" pitchFamily="34" charset="0"/>
              </a:rPr>
              <a:t>concurso ideal </a:t>
            </a:r>
            <a:r>
              <a:rPr lang="es-MX" dirty="0">
                <a:latin typeface="Candara" panose="020E0502030303020204" pitchFamily="34" charset="0"/>
              </a:rPr>
              <a:t>o </a:t>
            </a:r>
            <a:r>
              <a:rPr lang="es-MX" u="sng" dirty="0">
                <a:latin typeface="Candara" panose="020E0502030303020204" pitchFamily="34" charset="0"/>
              </a:rPr>
              <a:t>real de delitos</a:t>
            </a:r>
            <a:r>
              <a:rPr lang="es-MX" dirty="0">
                <a:latin typeface="Candara" panose="020E0502030303020204" pitchFamily="34" charset="0"/>
              </a:rPr>
              <a:t>, </a:t>
            </a:r>
            <a:r>
              <a:rPr lang="es-MX" u="sng" dirty="0">
                <a:latin typeface="Candara" panose="020E0502030303020204" pitchFamily="34" charset="0"/>
              </a:rPr>
              <a:t>delito continuado o concurso aparente de leyes </a:t>
            </a:r>
            <a:r>
              <a:rPr lang="es-MX" dirty="0">
                <a:latin typeface="Candara" panose="020E0502030303020204" pitchFamily="34" charset="0"/>
              </a:rPr>
              <a:t>(o unidad de ley). </a:t>
            </a:r>
          </a:p>
        </p:txBody>
      </p:sp>
      <p:pic>
        <p:nvPicPr>
          <p:cNvPr id="3074" name="Picture 2" descr="Parámetros esenciales en la determinación de la pena | RPA">
            <a:extLst>
              <a:ext uri="{FF2B5EF4-FFF2-40B4-BE49-F238E27FC236}">
                <a16:creationId xmlns:a16="http://schemas.microsoft.com/office/drawing/2014/main" id="{192ADB3D-E6E2-3218-4125-358A3EF35C2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83" b="99519" l="2500" r="90000">
                        <a14:foregroundMark x1="38000" y1="96635" x2="29875" y2="72115"/>
                        <a14:foregroundMark x1="29875" y1="72115" x2="33000" y2="10817"/>
                        <a14:foregroundMark x1="33000" y1="10817" x2="58750" y2="7212"/>
                        <a14:foregroundMark x1="58750" y1="7212" x2="68129" y2="34154"/>
                        <a14:foregroundMark x1="67920" y1="35380" x2="59375" y2="27163"/>
                        <a14:foregroundMark x1="67000" y1="15385" x2="28125" y2="5288"/>
                        <a14:foregroundMark x1="28125" y1="5288" x2="5125" y2="5288"/>
                        <a14:foregroundMark x1="5125" y1="5288" x2="875" y2="97837"/>
                        <a14:foregroundMark x1="875" y1="97837" x2="43000" y2="90385"/>
                        <a14:foregroundMark x1="43000" y1="90385" x2="39625" y2="81490"/>
                        <a14:foregroundMark x1="21375" y1="32692" x2="9000" y2="90865"/>
                        <a14:foregroundMark x1="4750" y1="22356" x2="5125" y2="90144"/>
                        <a14:foregroundMark x1="11000" y1="25240" x2="11375" y2="81010"/>
                        <a14:foregroundMark x1="9000" y1="22837" x2="29875" y2="93750"/>
                        <a14:foregroundMark x1="44250" y1="25000" x2="25625" y2="98077"/>
                        <a14:foregroundMark x1="46500" y1="5769" x2="11750" y2="1923"/>
                        <a14:foregroundMark x1="2875" y1="2404" x2="2500" y2="99519"/>
                        <a14:foregroundMark x1="2500" y1="99519" x2="2500" y2="99519"/>
                        <a14:backgroundMark x1="70125" y1="38702" x2="72500" y2="28606"/>
                        <a14:backgroundMark x1="70875" y1="39423" x2="69750" y2="18029"/>
                        <a14:backgroundMark x1="72500" y1="21635" x2="65125" y2="64904"/>
                      </a14:backgroundRemoval>
                    </a14:imgEffect>
                  </a14:imgLayer>
                </a14:imgProps>
              </a:ext>
              <a:ext uri="{28A0092B-C50C-407E-A947-70E740481C1C}">
                <a14:useLocalDpi xmlns:a14="http://schemas.microsoft.com/office/drawing/2010/main" val="0"/>
              </a:ext>
            </a:extLst>
          </a:blip>
          <a:srcRect/>
          <a:stretch>
            <a:fillRect/>
          </a:stretch>
        </p:blipFill>
        <p:spPr bwMode="auto">
          <a:xfrm>
            <a:off x="8349825" y="1726900"/>
            <a:ext cx="3842175" cy="408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4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diagonal"/>
          <p:cNvSpPr/>
          <p:nvPr/>
        </p:nvSpPr>
        <p:spPr>
          <a:xfrm>
            <a:off x="430728" y="1322048"/>
            <a:ext cx="11330544" cy="3868518"/>
          </a:xfrm>
          <a:prstGeom prst="snip2DiagRect">
            <a:avLst>
              <a:gd name="adj1" fmla="val 0"/>
              <a:gd name="adj2" fmla="val 16667"/>
            </a:avLst>
          </a:prstGeom>
          <a:solidFill>
            <a:schemeClr val="accent5">
              <a:lumMod val="75000"/>
            </a:schemeClr>
          </a:solidFill>
          <a:ln w="25400">
            <a:solidFill>
              <a:schemeClr val="bg1">
                <a:alpha val="94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sz="3200" dirty="0">
              <a:solidFill>
                <a:schemeClr val="bg1"/>
              </a:solidFill>
              <a:latin typeface="Candara" panose="020E0502030303020204" pitchFamily="34" charset="0"/>
            </a:endParaRPr>
          </a:p>
          <a:p>
            <a:pPr algn="just"/>
            <a:r>
              <a:rPr lang="es-MX" b="1" dirty="0">
                <a:solidFill>
                  <a:schemeClr val="tx1"/>
                </a:solidFill>
                <a:latin typeface="Candara" panose="020E0502030303020204" pitchFamily="34" charset="0"/>
              </a:rPr>
              <a:t>Siendo así, para la prognosis de pena se analizará que la pena supere a los 5 años, luego de que para ello se haya realizado:</a:t>
            </a:r>
          </a:p>
          <a:p>
            <a:pPr marL="0" indent="0" algn="just">
              <a:buNone/>
            </a:pPr>
            <a:endParaRPr lang="es-MX" dirty="0">
              <a:solidFill>
                <a:schemeClr val="bg1"/>
              </a:solidFill>
              <a:latin typeface="Candara" panose="020E0502030303020204" pitchFamily="34" charset="0"/>
            </a:endParaRPr>
          </a:p>
          <a:p>
            <a:pPr lvl="1" algn="just">
              <a:buFont typeface="Wingdings" panose="05000000000000000000" pitchFamily="2" charset="2"/>
              <a:buChar char="Ø"/>
            </a:pPr>
            <a:r>
              <a:rPr lang="es-MX" sz="2000" dirty="0">
                <a:solidFill>
                  <a:schemeClr val="bg1"/>
                </a:solidFill>
                <a:latin typeface="Candara" panose="020E0502030303020204" pitchFamily="34" charset="0"/>
              </a:rPr>
              <a:t>La determinación de la pena en el sistema de tercios, en caso no se presenten agravantes. (tercio inferior, tercio medio y tercio superior)</a:t>
            </a:r>
          </a:p>
          <a:p>
            <a:pPr lvl="1" algn="just">
              <a:buFont typeface="Wingdings" panose="05000000000000000000" pitchFamily="2" charset="2"/>
              <a:buChar char="Ø"/>
            </a:pPr>
            <a:r>
              <a:rPr lang="es-MX" sz="2000" dirty="0">
                <a:solidFill>
                  <a:schemeClr val="bg1"/>
                </a:solidFill>
                <a:latin typeface="Candara" panose="020E0502030303020204" pitchFamily="34" charset="0"/>
              </a:rPr>
              <a:t>Cuando se presenten agravantes específicas (se realizará la determinación de la pena mediante el </a:t>
            </a:r>
            <a:r>
              <a:rPr lang="es-MX" sz="2000" b="1" dirty="0">
                <a:solidFill>
                  <a:schemeClr val="bg1"/>
                </a:solidFill>
                <a:latin typeface="Candara" panose="020E0502030303020204" pitchFamily="34" charset="0"/>
              </a:rPr>
              <a:t>sistema escalonado</a:t>
            </a:r>
            <a:r>
              <a:rPr lang="es-MX" sz="2000" dirty="0">
                <a:solidFill>
                  <a:schemeClr val="bg1"/>
                </a:solidFill>
                <a:latin typeface="Candara" panose="020E0502030303020204" pitchFamily="34" charset="0"/>
              </a:rPr>
              <a:t>).</a:t>
            </a:r>
          </a:p>
          <a:p>
            <a:pPr lvl="1" algn="just">
              <a:buFont typeface="Wingdings" panose="05000000000000000000" pitchFamily="2" charset="2"/>
              <a:buChar char="Ø"/>
            </a:pPr>
            <a:r>
              <a:rPr lang="es-MX" sz="2000" dirty="0">
                <a:solidFill>
                  <a:schemeClr val="bg1"/>
                </a:solidFill>
                <a:latin typeface="Candara" panose="020E0502030303020204" pitchFamily="34" charset="0"/>
              </a:rPr>
              <a:t>Se realizará la reducción en caso se presente la tentativa.</a:t>
            </a:r>
          </a:p>
          <a:p>
            <a:pPr lvl="1" algn="just">
              <a:buFont typeface="Wingdings" panose="05000000000000000000" pitchFamily="2" charset="2"/>
              <a:buChar char="Ø"/>
            </a:pPr>
            <a:r>
              <a:rPr lang="es-MX" sz="2000" dirty="0">
                <a:solidFill>
                  <a:schemeClr val="bg1"/>
                </a:solidFill>
                <a:latin typeface="Candara" panose="020E0502030303020204" pitchFamily="34" charset="0"/>
              </a:rPr>
              <a:t>Se realizará la reducción si se presenta la responsabilidad restringida entre 18-21 o 65 años a más (artículo 22 del CP).</a:t>
            </a:r>
          </a:p>
          <a:p>
            <a:pPr lvl="1" algn="just">
              <a:buFont typeface="Wingdings" panose="05000000000000000000" pitchFamily="2" charset="2"/>
              <a:buChar char="Ø"/>
            </a:pPr>
            <a:r>
              <a:rPr lang="es-MX" sz="2000" dirty="0">
                <a:solidFill>
                  <a:schemeClr val="bg1"/>
                </a:solidFill>
                <a:latin typeface="Candara" panose="020E0502030303020204" pitchFamily="34" charset="0"/>
              </a:rPr>
              <a:t>Reducción al arribarse a una posible terminación anticipada 1/6.</a:t>
            </a:r>
          </a:p>
          <a:p>
            <a:pPr algn="ctr"/>
            <a:endParaRPr lang="es-PE" sz="2000" dirty="0"/>
          </a:p>
        </p:txBody>
      </p:sp>
    </p:spTree>
    <p:extLst>
      <p:ext uri="{BB962C8B-B14F-4D97-AF65-F5344CB8AC3E}">
        <p14:creationId xmlns:p14="http://schemas.microsoft.com/office/powerpoint/2010/main" val="255026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p:cNvSpPr>
            <a:spLocks noGrp="1"/>
          </p:cNvSpPr>
          <p:nvPr>
            <p:ph type="title"/>
          </p:nvPr>
        </p:nvSpPr>
        <p:spPr>
          <a:xfrm>
            <a:off x="1188069" y="381935"/>
            <a:ext cx="9356106" cy="1200329"/>
          </a:xfrm>
        </p:spPr>
        <p:txBody>
          <a:bodyPr anchor="t">
            <a:normAutofit/>
          </a:bodyPr>
          <a:lstStyle/>
          <a:p>
            <a:pPr>
              <a:lnSpc>
                <a:spcPct val="90000"/>
              </a:lnSpc>
            </a:pPr>
            <a:r>
              <a:rPr lang="en-US" sz="3200" b="1" dirty="0">
                <a:solidFill>
                  <a:srgbClr val="0070C0"/>
                </a:solidFill>
                <a:latin typeface="Candara" panose="020E0502030303020204" pitchFamily="34" charset="0"/>
                <a:ea typeface="+mn-ea"/>
                <a:cs typeface="+mn-cs"/>
              </a:rPr>
              <a:t>AUDIENCIA DE PRISIÓN PREVENTIVA: SOBRE EL PRESUPUESTO DE PROGNOSIS DE PENA</a:t>
            </a:r>
          </a:p>
        </p:txBody>
      </p:sp>
      <p:grpSp>
        <p:nvGrpSpPr>
          <p:cNvPr id="14" name="Group 13">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A1125C5E-5022-57CF-1395-DB292ED6094C}"/>
              </a:ext>
            </a:extLst>
          </p:cNvPr>
          <p:cNvPicPr>
            <a:picLocks noChangeAspect="1"/>
          </p:cNvPicPr>
          <p:nvPr/>
        </p:nvPicPr>
        <p:blipFill>
          <a:blip r:embed="rId2"/>
          <a:stretch>
            <a:fillRect/>
          </a:stretch>
        </p:blipFill>
        <p:spPr>
          <a:xfrm>
            <a:off x="718875" y="1551245"/>
            <a:ext cx="5242241" cy="4620955"/>
          </a:xfrm>
          <a:prstGeom prst="rect">
            <a:avLst/>
          </a:prstGeom>
        </p:spPr>
      </p:pic>
      <p:graphicFrame>
        <p:nvGraphicFramePr>
          <p:cNvPr id="7" name="Tabla 6">
            <a:extLst>
              <a:ext uri="{FF2B5EF4-FFF2-40B4-BE49-F238E27FC236}">
                <a16:creationId xmlns:a16="http://schemas.microsoft.com/office/drawing/2014/main" id="{1688836B-136C-547C-8AC9-92FA96D52A59}"/>
              </a:ext>
            </a:extLst>
          </p:cNvPr>
          <p:cNvGraphicFramePr>
            <a:graphicFrameLocks noGrp="1"/>
          </p:cNvGraphicFramePr>
          <p:nvPr>
            <p:extLst>
              <p:ext uri="{D42A27DB-BD31-4B8C-83A1-F6EECF244321}">
                <p14:modId xmlns:p14="http://schemas.microsoft.com/office/powerpoint/2010/main" val="848674531"/>
              </p:ext>
            </p:extLst>
          </p:nvPr>
        </p:nvGraphicFramePr>
        <p:xfrm>
          <a:off x="6094707" y="1551245"/>
          <a:ext cx="5890968" cy="4832866"/>
        </p:xfrm>
        <a:graphic>
          <a:graphicData uri="http://schemas.openxmlformats.org/drawingml/2006/table">
            <a:tbl>
              <a:tblPr firstRow="1" bandRow="1">
                <a:tableStyleId>{5C22544A-7EE6-4342-B048-85BDC9FD1C3A}</a:tableStyleId>
              </a:tblPr>
              <a:tblGrid>
                <a:gridCol w="1946634">
                  <a:extLst>
                    <a:ext uri="{9D8B030D-6E8A-4147-A177-3AD203B41FA5}">
                      <a16:colId xmlns:a16="http://schemas.microsoft.com/office/drawing/2014/main" val="2162155923"/>
                    </a:ext>
                  </a:extLst>
                </a:gridCol>
                <a:gridCol w="3944334">
                  <a:extLst>
                    <a:ext uri="{9D8B030D-6E8A-4147-A177-3AD203B41FA5}">
                      <a16:colId xmlns:a16="http://schemas.microsoft.com/office/drawing/2014/main" val="4020093850"/>
                    </a:ext>
                  </a:extLst>
                </a:gridCol>
              </a:tblGrid>
              <a:tr h="317896">
                <a:tc gridSpan="2">
                  <a:txBody>
                    <a:bodyPr/>
                    <a:lstStyle/>
                    <a:p>
                      <a:endParaRPr lang="es-PE" dirty="0"/>
                    </a:p>
                  </a:txBody>
                  <a:tcPr/>
                </a:tc>
                <a:tc hMerge="1">
                  <a:txBody>
                    <a:bodyPr/>
                    <a:lstStyle/>
                    <a:p>
                      <a:endParaRPr lang="es-PE" dirty="0"/>
                    </a:p>
                  </a:txBody>
                  <a:tcPr/>
                </a:tc>
                <a:extLst>
                  <a:ext uri="{0D108BD9-81ED-4DB2-BD59-A6C34878D82A}">
                    <a16:rowId xmlns:a16="http://schemas.microsoft.com/office/drawing/2014/main" val="3014731866"/>
                  </a:ext>
                </a:extLst>
              </a:tr>
              <a:tr h="328654">
                <a:tc>
                  <a:txBody>
                    <a:bodyPr/>
                    <a:lstStyle/>
                    <a:p>
                      <a:r>
                        <a:rPr lang="es-PE" dirty="0"/>
                        <a:t>Delito</a:t>
                      </a:r>
                    </a:p>
                  </a:txBody>
                  <a:tcPr/>
                </a:tc>
                <a:tc>
                  <a:txBody>
                    <a:bodyPr/>
                    <a:lstStyle/>
                    <a:p>
                      <a:r>
                        <a:rPr lang="es-PE" dirty="0"/>
                        <a:t>Estada agravada</a:t>
                      </a:r>
                    </a:p>
                  </a:txBody>
                  <a:tcPr/>
                </a:tc>
                <a:extLst>
                  <a:ext uri="{0D108BD9-81ED-4DB2-BD59-A6C34878D82A}">
                    <a16:rowId xmlns:a16="http://schemas.microsoft.com/office/drawing/2014/main" val="1791921232"/>
                  </a:ext>
                </a:extLst>
              </a:tr>
              <a:tr h="305790">
                <a:tc>
                  <a:txBody>
                    <a:bodyPr/>
                    <a:lstStyle/>
                    <a:p>
                      <a:r>
                        <a:rPr lang="es-PE" dirty="0"/>
                        <a:t>Espacio punitivo según el  196-A del Código Penal</a:t>
                      </a:r>
                    </a:p>
                  </a:txBody>
                  <a:tcPr/>
                </a:tc>
                <a:tc>
                  <a:txBody>
                    <a:bodyPr/>
                    <a:lstStyle/>
                    <a:p>
                      <a:r>
                        <a:rPr lang="es-ES" dirty="0"/>
                        <a:t>no menor de cuatro ni mayor de ocho años</a:t>
                      </a:r>
                      <a:endParaRPr lang="es-PE" dirty="0"/>
                    </a:p>
                  </a:txBody>
                  <a:tcPr/>
                </a:tc>
                <a:extLst>
                  <a:ext uri="{0D108BD9-81ED-4DB2-BD59-A6C34878D82A}">
                    <a16:rowId xmlns:a16="http://schemas.microsoft.com/office/drawing/2014/main" val="2489718856"/>
                  </a:ext>
                </a:extLst>
              </a:tr>
              <a:tr h="679073">
                <a:tc>
                  <a:txBody>
                    <a:bodyPr/>
                    <a:lstStyle/>
                    <a:p>
                      <a:r>
                        <a:rPr lang="es-PE" dirty="0"/>
                        <a:t>Numero de agravantes</a:t>
                      </a:r>
                    </a:p>
                  </a:txBody>
                  <a:tcPr/>
                </a:tc>
                <a:tc>
                  <a:txBody>
                    <a:bodyPr/>
                    <a:lstStyle/>
                    <a:p>
                      <a:r>
                        <a:rPr lang="es-PE" dirty="0"/>
                        <a:t>06 </a:t>
                      </a:r>
                    </a:p>
                  </a:txBody>
                  <a:tcPr/>
                </a:tc>
                <a:extLst>
                  <a:ext uri="{0D108BD9-81ED-4DB2-BD59-A6C34878D82A}">
                    <a16:rowId xmlns:a16="http://schemas.microsoft.com/office/drawing/2014/main" val="3663231473"/>
                  </a:ext>
                </a:extLst>
              </a:tr>
              <a:tr h="679073">
                <a:tc>
                  <a:txBody>
                    <a:bodyPr/>
                    <a:lstStyle/>
                    <a:p>
                      <a:r>
                        <a:rPr lang="es-PE" dirty="0"/>
                        <a:t>En el caso, se determinó 01  agravante</a:t>
                      </a:r>
                    </a:p>
                  </a:txBody>
                  <a:tcPr/>
                </a:tc>
                <a:tc>
                  <a:txBody>
                    <a:bodyPr/>
                    <a:lstStyle/>
                    <a:p>
                      <a:r>
                        <a:rPr lang="es-ES" sz="1800" b="0" kern="1200" dirty="0">
                          <a:solidFill>
                            <a:schemeClr val="dk1"/>
                          </a:solidFill>
                          <a:effectLst/>
                        </a:rPr>
                        <a:t>2. Se realice con la participación de dos o más personas.</a:t>
                      </a:r>
                      <a:endParaRPr lang="es-PE" dirty="0"/>
                    </a:p>
                  </a:txBody>
                  <a:tcPr/>
                </a:tc>
                <a:extLst>
                  <a:ext uri="{0D108BD9-81ED-4DB2-BD59-A6C34878D82A}">
                    <a16:rowId xmlns:a16="http://schemas.microsoft.com/office/drawing/2014/main" val="211001173"/>
                  </a:ext>
                </a:extLst>
              </a:tr>
              <a:tr h="679073">
                <a:tc>
                  <a:txBody>
                    <a:bodyPr/>
                    <a:lstStyle/>
                    <a:p>
                      <a:r>
                        <a:rPr lang="es-PE" dirty="0"/>
                        <a:t>Concurre agravantes especificas</a:t>
                      </a:r>
                    </a:p>
                  </a:txBody>
                  <a:tcPr/>
                </a:tc>
                <a:tc>
                  <a:txBody>
                    <a:bodyPr/>
                    <a:lstStyle/>
                    <a:p>
                      <a:r>
                        <a:rPr lang="es-PE" dirty="0"/>
                        <a:t>Se utiliza el sistema escalonado para determinación judicial de la pena</a:t>
                      </a:r>
                    </a:p>
                  </a:txBody>
                  <a:tcPr/>
                </a:tc>
                <a:extLst>
                  <a:ext uri="{0D108BD9-81ED-4DB2-BD59-A6C34878D82A}">
                    <a16:rowId xmlns:a16="http://schemas.microsoft.com/office/drawing/2014/main" val="2642433250"/>
                  </a:ext>
                </a:extLst>
              </a:tr>
              <a:tr h="679073">
                <a:tc>
                  <a:txBody>
                    <a:bodyPr/>
                    <a:lstStyle/>
                    <a:p>
                      <a:r>
                        <a:rPr lang="es-PE" dirty="0"/>
                        <a:t>Link del video – poner el 1:11:31</a:t>
                      </a:r>
                    </a:p>
                  </a:txBody>
                  <a:tcPr/>
                </a:tc>
                <a:tc>
                  <a:txBody>
                    <a:bodyPr/>
                    <a:lstStyle/>
                    <a:p>
                      <a:r>
                        <a:rPr lang="es-PE" dirty="0">
                          <a:hlinkClick r:id="rId3"/>
                        </a:rPr>
                        <a:t>https://www.facebook.com/CSJDELIMANORTE/videos/1167827794232977</a:t>
                      </a:r>
                      <a:r>
                        <a:rPr lang="es-PE" dirty="0"/>
                        <a:t> </a:t>
                      </a:r>
                    </a:p>
                  </a:txBody>
                  <a:tcPr/>
                </a:tc>
                <a:extLst>
                  <a:ext uri="{0D108BD9-81ED-4DB2-BD59-A6C34878D82A}">
                    <a16:rowId xmlns:a16="http://schemas.microsoft.com/office/drawing/2014/main" val="1058852505"/>
                  </a:ext>
                </a:extLst>
              </a:tr>
            </a:tbl>
          </a:graphicData>
        </a:graphic>
      </p:graphicFrame>
    </p:spTree>
    <p:extLst>
      <p:ext uri="{BB962C8B-B14F-4D97-AF65-F5344CB8AC3E}">
        <p14:creationId xmlns:p14="http://schemas.microsoft.com/office/powerpoint/2010/main" val="22343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76EB2-1B5F-213B-C94F-EF72FAC36F65}"/>
              </a:ext>
            </a:extLst>
          </p:cNvPr>
          <p:cNvSpPr>
            <a:spLocks noGrp="1"/>
          </p:cNvSpPr>
          <p:nvPr>
            <p:ph type="title"/>
          </p:nvPr>
        </p:nvSpPr>
        <p:spPr>
          <a:xfrm>
            <a:off x="609601" y="112737"/>
            <a:ext cx="10972800" cy="1143000"/>
          </a:xfrm>
        </p:spPr>
        <p:txBody>
          <a:bodyPr/>
          <a:lstStyle/>
          <a:p>
            <a:r>
              <a:rPr lang="es-PE" sz="3200" b="1" dirty="0">
                <a:solidFill>
                  <a:srgbClr val="0070C0"/>
                </a:solidFill>
                <a:latin typeface="Candara" panose="020E0502030303020204" pitchFamily="34" charset="0"/>
                <a:cs typeface="Arial" pitchFamily="34" charset="0"/>
              </a:rPr>
              <a:t>A modo de ejemplo</a:t>
            </a:r>
          </a:p>
        </p:txBody>
      </p:sp>
      <p:sp>
        <p:nvSpPr>
          <p:cNvPr id="5" name="CuadroTexto 4">
            <a:extLst>
              <a:ext uri="{FF2B5EF4-FFF2-40B4-BE49-F238E27FC236}">
                <a16:creationId xmlns:a16="http://schemas.microsoft.com/office/drawing/2014/main" id="{583EE53B-8062-44B9-26C6-49909BD7209D}"/>
              </a:ext>
            </a:extLst>
          </p:cNvPr>
          <p:cNvSpPr txBox="1"/>
          <p:nvPr/>
        </p:nvSpPr>
        <p:spPr>
          <a:xfrm>
            <a:off x="238321" y="2952906"/>
            <a:ext cx="7143750" cy="369331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PE" b="1" dirty="0">
                <a:solidFill>
                  <a:srgbClr val="FF0000"/>
                </a:solidFill>
                <a:effectLst/>
                <a:highlight>
                  <a:srgbClr val="FFFFFF"/>
                </a:highlight>
                <a:latin typeface="Candara" panose="020E0502030303020204" pitchFamily="34" charset="0"/>
              </a:rPr>
              <a:t>Artículo 196-A.- Estafa agravada</a:t>
            </a:r>
          </a:p>
          <a:p>
            <a:pPr algn="just"/>
            <a:r>
              <a:rPr lang="es-ES" b="0" dirty="0">
                <a:solidFill>
                  <a:srgbClr val="000000"/>
                </a:solidFill>
                <a:effectLst/>
                <a:highlight>
                  <a:srgbClr val="FFFFFF"/>
                </a:highlight>
                <a:latin typeface="Candara" panose="020E0502030303020204" pitchFamily="34" charset="0"/>
              </a:rPr>
              <a:t>La pena será privativa de libertad no </a:t>
            </a:r>
            <a:r>
              <a:rPr lang="es-ES" b="1" u="sng" dirty="0">
                <a:solidFill>
                  <a:srgbClr val="000000"/>
                </a:solidFill>
                <a:effectLst/>
                <a:highlight>
                  <a:srgbClr val="FFFFFF"/>
                </a:highlight>
                <a:latin typeface="Candara" panose="020E0502030303020204" pitchFamily="34" charset="0"/>
              </a:rPr>
              <a:t>menor de cuatro ni mayor de ocho años </a:t>
            </a:r>
            <a:r>
              <a:rPr lang="es-ES" b="0" dirty="0">
                <a:solidFill>
                  <a:srgbClr val="000000"/>
                </a:solidFill>
                <a:effectLst/>
                <a:highlight>
                  <a:srgbClr val="FFFFFF"/>
                </a:highlight>
                <a:latin typeface="Candara" panose="020E0502030303020204" pitchFamily="34" charset="0"/>
              </a:rPr>
              <a:t>y con noventa a doscientos días-multa, cuando la estafa:</a:t>
            </a:r>
          </a:p>
          <a:p>
            <a:pPr algn="just"/>
            <a:r>
              <a:rPr lang="es-ES" b="0" dirty="0">
                <a:solidFill>
                  <a:srgbClr val="000000"/>
                </a:solidFill>
                <a:effectLst/>
                <a:highlight>
                  <a:srgbClr val="FFFFFF"/>
                </a:highlight>
                <a:latin typeface="Candara" panose="020E0502030303020204" pitchFamily="34" charset="0"/>
              </a:rPr>
              <a:t>1. Se cometa en agravio de menores de edad, personas con discapacidad, mujeres en estado de gravidez o adulto mayor.</a:t>
            </a:r>
          </a:p>
          <a:p>
            <a:pPr algn="just"/>
            <a:r>
              <a:rPr lang="es-ES" b="0" dirty="0">
                <a:solidFill>
                  <a:srgbClr val="000000"/>
                </a:solidFill>
                <a:effectLst/>
                <a:highlight>
                  <a:srgbClr val="FFFFFF"/>
                </a:highlight>
                <a:latin typeface="Candara" panose="020E0502030303020204" pitchFamily="34" charset="0"/>
              </a:rPr>
              <a:t>2. Se realice con la participación de dos o más personas.</a:t>
            </a:r>
          </a:p>
          <a:p>
            <a:pPr algn="just"/>
            <a:r>
              <a:rPr lang="es-ES" b="0" dirty="0">
                <a:solidFill>
                  <a:srgbClr val="000000"/>
                </a:solidFill>
                <a:effectLst/>
                <a:highlight>
                  <a:srgbClr val="FFFFFF"/>
                </a:highlight>
                <a:latin typeface="Candara" panose="020E0502030303020204" pitchFamily="34" charset="0"/>
              </a:rPr>
              <a:t>3. Se cometa en agravio de pluralidad de víctimas.</a:t>
            </a:r>
          </a:p>
          <a:p>
            <a:pPr algn="just"/>
            <a:r>
              <a:rPr lang="es-ES" b="0" dirty="0">
                <a:solidFill>
                  <a:srgbClr val="000000"/>
                </a:solidFill>
                <a:effectLst/>
                <a:highlight>
                  <a:srgbClr val="FFFFFF"/>
                </a:highlight>
                <a:latin typeface="Candara" panose="020E0502030303020204" pitchFamily="34" charset="0"/>
              </a:rPr>
              <a:t>4. Se realice con ocasión de compra-venta de vehículos motorizados o bienes inmuebles.</a:t>
            </a:r>
          </a:p>
          <a:p>
            <a:pPr algn="just"/>
            <a:r>
              <a:rPr lang="es-ES" b="0" dirty="0">
                <a:solidFill>
                  <a:srgbClr val="000000"/>
                </a:solidFill>
                <a:effectLst/>
                <a:highlight>
                  <a:srgbClr val="FFFFFF"/>
                </a:highlight>
                <a:latin typeface="Candara" panose="020E0502030303020204" pitchFamily="34" charset="0"/>
              </a:rPr>
              <a:t>5. Se realice para sustraer o acceder a los datos de tarjetas de ahorro o de crédito, emitidos por el sistema financiero o bancario.</a:t>
            </a:r>
          </a:p>
          <a:p>
            <a:pPr algn="just"/>
            <a:r>
              <a:rPr lang="es-ES" b="0" dirty="0">
                <a:solidFill>
                  <a:srgbClr val="000000"/>
                </a:solidFill>
                <a:effectLst/>
                <a:highlight>
                  <a:srgbClr val="FFFFFF"/>
                </a:highlight>
                <a:latin typeface="Candara" panose="020E0502030303020204" pitchFamily="34" charset="0"/>
              </a:rPr>
              <a:t>6. Se realice con aprovechamiento de la situación de vulnerabilidad de la víctima.</a:t>
            </a:r>
          </a:p>
        </p:txBody>
      </p:sp>
      <p:sp>
        <p:nvSpPr>
          <p:cNvPr id="7" name="CuadroTexto 6">
            <a:extLst>
              <a:ext uri="{FF2B5EF4-FFF2-40B4-BE49-F238E27FC236}">
                <a16:creationId xmlns:a16="http://schemas.microsoft.com/office/drawing/2014/main" id="{B4C7B901-FE36-3C8C-5BB7-63D556D9F9A2}"/>
              </a:ext>
            </a:extLst>
          </p:cNvPr>
          <p:cNvSpPr txBox="1"/>
          <p:nvPr/>
        </p:nvSpPr>
        <p:spPr>
          <a:xfrm>
            <a:off x="332814" y="1211510"/>
            <a:ext cx="6901703" cy="14773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b="1" i="0" dirty="0">
                <a:solidFill>
                  <a:srgbClr val="FF0000"/>
                </a:solidFill>
                <a:effectLst/>
                <a:highlight>
                  <a:srgbClr val="FFFFFF"/>
                </a:highlight>
                <a:latin typeface="Candara" panose="020E0502030303020204" pitchFamily="34" charset="0"/>
              </a:rPr>
              <a:t>Artículo 196.- Estafa</a:t>
            </a:r>
            <a:endParaRPr lang="es-ES" b="0" i="0" dirty="0">
              <a:solidFill>
                <a:srgbClr val="DC0808"/>
              </a:solidFill>
              <a:effectLst/>
              <a:highlight>
                <a:srgbClr val="FFFFFF"/>
              </a:highlight>
              <a:latin typeface="Candara" panose="020E0502030303020204" pitchFamily="34" charset="0"/>
            </a:endParaRPr>
          </a:p>
          <a:p>
            <a:pPr algn="just"/>
            <a:r>
              <a:rPr lang="es-ES" b="0" i="0" dirty="0">
                <a:solidFill>
                  <a:srgbClr val="000000"/>
                </a:solidFill>
                <a:effectLst/>
                <a:highlight>
                  <a:srgbClr val="FFFFFF"/>
                </a:highlight>
                <a:latin typeface="Candara" panose="020E0502030303020204" pitchFamily="34" charset="0"/>
              </a:rPr>
              <a:t>El que procura para sí o para otro un provecho ilícito en perjuicio de tercero, induciendo o manteniendo en error al agraviado mediante engaño, astucia, ardid u otra forma fraudulenta, será reprimido con pena privativa de libertad </a:t>
            </a:r>
            <a:r>
              <a:rPr lang="es-ES" b="1" i="0" u="sng" dirty="0">
                <a:solidFill>
                  <a:srgbClr val="000000"/>
                </a:solidFill>
                <a:effectLst/>
                <a:highlight>
                  <a:srgbClr val="FFFFFF"/>
                </a:highlight>
                <a:latin typeface="Candara" panose="020E0502030303020204" pitchFamily="34" charset="0"/>
              </a:rPr>
              <a:t>no menor de uno ni mayor de seis años</a:t>
            </a:r>
            <a:r>
              <a:rPr lang="es-ES" b="0" i="0" dirty="0">
                <a:solidFill>
                  <a:srgbClr val="000000"/>
                </a:solidFill>
                <a:effectLst/>
                <a:highlight>
                  <a:srgbClr val="FFFFFF"/>
                </a:highlight>
                <a:latin typeface="Candara" panose="020E0502030303020204" pitchFamily="34" charset="0"/>
              </a:rPr>
              <a:t>.</a:t>
            </a:r>
          </a:p>
        </p:txBody>
      </p:sp>
      <p:sp>
        <p:nvSpPr>
          <p:cNvPr id="8" name="Cerrar llave 7">
            <a:extLst>
              <a:ext uri="{FF2B5EF4-FFF2-40B4-BE49-F238E27FC236}">
                <a16:creationId xmlns:a16="http://schemas.microsoft.com/office/drawing/2014/main" id="{2918CB3D-1C55-7F70-4F78-8B20B0162518}"/>
              </a:ext>
            </a:extLst>
          </p:cNvPr>
          <p:cNvSpPr/>
          <p:nvPr/>
        </p:nvSpPr>
        <p:spPr>
          <a:xfrm>
            <a:off x="7304225" y="1163003"/>
            <a:ext cx="295835" cy="15367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9" name="Rectángulo 8">
            <a:extLst>
              <a:ext uri="{FF2B5EF4-FFF2-40B4-BE49-F238E27FC236}">
                <a16:creationId xmlns:a16="http://schemas.microsoft.com/office/drawing/2014/main" id="{7F5E8C0A-3C31-EB04-618A-13AB232B8C39}"/>
              </a:ext>
            </a:extLst>
          </p:cNvPr>
          <p:cNvSpPr/>
          <p:nvPr/>
        </p:nvSpPr>
        <p:spPr>
          <a:xfrm>
            <a:off x="7740007" y="1755863"/>
            <a:ext cx="1430199" cy="477054"/>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2500" b="0" cap="none" spc="0" dirty="0">
                <a:ln w="0"/>
                <a:solidFill>
                  <a:schemeClr val="tx1"/>
                </a:solidFill>
                <a:effectLst>
                  <a:outerShdw blurRad="38100" dist="19050" dir="2700000" algn="tl" rotWithShape="0">
                    <a:schemeClr val="dk1">
                      <a:alpha val="40000"/>
                    </a:schemeClr>
                  </a:outerShdw>
                </a:effectLst>
              </a:rPr>
              <a:t>Tipo base</a:t>
            </a:r>
          </a:p>
        </p:txBody>
      </p:sp>
      <p:sp>
        <p:nvSpPr>
          <p:cNvPr id="10" name="Cerrar llave 9">
            <a:extLst>
              <a:ext uri="{FF2B5EF4-FFF2-40B4-BE49-F238E27FC236}">
                <a16:creationId xmlns:a16="http://schemas.microsoft.com/office/drawing/2014/main" id="{891E897D-F75C-F843-C2A1-6A2B6B383FC5}"/>
              </a:ext>
            </a:extLst>
          </p:cNvPr>
          <p:cNvSpPr/>
          <p:nvPr/>
        </p:nvSpPr>
        <p:spPr>
          <a:xfrm>
            <a:off x="7507658" y="3210099"/>
            <a:ext cx="367514" cy="5746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1" name="Rectángulo 10">
            <a:extLst>
              <a:ext uri="{FF2B5EF4-FFF2-40B4-BE49-F238E27FC236}">
                <a16:creationId xmlns:a16="http://schemas.microsoft.com/office/drawing/2014/main" id="{BB8FDB36-FF13-B073-D6BE-CD312BDDE92F}"/>
              </a:ext>
            </a:extLst>
          </p:cNvPr>
          <p:cNvSpPr/>
          <p:nvPr/>
        </p:nvSpPr>
        <p:spPr>
          <a:xfrm>
            <a:off x="7973946" y="3288203"/>
            <a:ext cx="2308902" cy="477054"/>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2500" dirty="0">
                <a:ln w="0"/>
                <a:solidFill>
                  <a:schemeClr val="tx1"/>
                </a:solidFill>
                <a:effectLst>
                  <a:outerShdw blurRad="38100" dist="19050" dir="2700000" algn="tl" rotWithShape="0">
                    <a:schemeClr val="dk1">
                      <a:alpha val="40000"/>
                    </a:schemeClr>
                  </a:outerShdw>
                </a:effectLst>
              </a:rPr>
              <a:t>Espacio punitivo</a:t>
            </a:r>
            <a:endParaRPr lang="es-ES" sz="2500" b="0" cap="none" spc="0" dirty="0">
              <a:ln w="0"/>
              <a:solidFill>
                <a:schemeClr val="tx1"/>
              </a:solidFill>
              <a:effectLst>
                <a:outerShdw blurRad="38100" dist="19050" dir="2700000" algn="tl" rotWithShape="0">
                  <a:schemeClr val="dk1">
                    <a:alpha val="40000"/>
                  </a:schemeClr>
                </a:outerShdw>
              </a:effectLst>
            </a:endParaRPr>
          </a:p>
        </p:txBody>
      </p:sp>
      <p:sp>
        <p:nvSpPr>
          <p:cNvPr id="12" name="Cerrar llave 11">
            <a:extLst>
              <a:ext uri="{FF2B5EF4-FFF2-40B4-BE49-F238E27FC236}">
                <a16:creationId xmlns:a16="http://schemas.microsoft.com/office/drawing/2014/main" id="{04803FF9-1C42-FC51-A661-A3B748D8F3AB}"/>
              </a:ext>
            </a:extLst>
          </p:cNvPr>
          <p:cNvSpPr/>
          <p:nvPr/>
        </p:nvSpPr>
        <p:spPr>
          <a:xfrm>
            <a:off x="7422533" y="3869291"/>
            <a:ext cx="551330" cy="26439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3" name="Rectángulo 12">
            <a:extLst>
              <a:ext uri="{FF2B5EF4-FFF2-40B4-BE49-F238E27FC236}">
                <a16:creationId xmlns:a16="http://schemas.microsoft.com/office/drawing/2014/main" id="{BEF15A94-E7C1-8CEB-D054-1B00C46A92CE}"/>
              </a:ext>
            </a:extLst>
          </p:cNvPr>
          <p:cNvSpPr/>
          <p:nvPr/>
        </p:nvSpPr>
        <p:spPr>
          <a:xfrm>
            <a:off x="8133476" y="4568015"/>
            <a:ext cx="2149372" cy="124649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500" b="0" cap="none" spc="0" dirty="0">
                <a:ln w="0"/>
                <a:solidFill>
                  <a:schemeClr val="tx1"/>
                </a:solidFill>
                <a:effectLst>
                  <a:outerShdw blurRad="38100" dist="19050" dir="2700000" algn="tl" rotWithShape="0">
                    <a:schemeClr val="dk1">
                      <a:alpha val="40000"/>
                    </a:schemeClr>
                  </a:outerShdw>
                </a:effectLst>
              </a:rPr>
              <a:t>Agravantes específicas</a:t>
            </a:r>
          </a:p>
          <a:p>
            <a:pPr algn="ctr"/>
            <a:r>
              <a:rPr lang="es-ES" sz="2500" dirty="0">
                <a:ln w="0"/>
                <a:solidFill>
                  <a:schemeClr val="tx1"/>
                </a:solidFill>
                <a:effectLst>
                  <a:outerShdw blurRad="38100" dist="19050" dir="2700000" algn="tl" rotWithShape="0">
                    <a:schemeClr val="dk1">
                      <a:alpha val="40000"/>
                    </a:schemeClr>
                  </a:outerShdw>
                </a:effectLst>
              </a:rPr>
              <a:t>(06)</a:t>
            </a:r>
            <a:endParaRPr lang="es-ES" sz="2500" b="0" cap="none" spc="0" dirty="0">
              <a:ln w="0"/>
              <a:solidFill>
                <a:schemeClr val="tx1"/>
              </a:solidFill>
              <a:effectLst>
                <a:outerShdw blurRad="38100" dist="19050" dir="2700000" algn="tl" rotWithShape="0">
                  <a:schemeClr val="dk1">
                    <a:alpha val="40000"/>
                  </a:schemeClr>
                </a:outerShdw>
              </a:effectLst>
            </a:endParaRPr>
          </a:p>
        </p:txBody>
      </p:sp>
      <p:sp>
        <p:nvSpPr>
          <p:cNvPr id="14" name="Cerrar llave 13">
            <a:extLst>
              <a:ext uri="{FF2B5EF4-FFF2-40B4-BE49-F238E27FC236}">
                <a16:creationId xmlns:a16="http://schemas.microsoft.com/office/drawing/2014/main" id="{386D93CD-ADD0-0D9C-633A-87545869DD81}"/>
              </a:ext>
            </a:extLst>
          </p:cNvPr>
          <p:cNvSpPr/>
          <p:nvPr/>
        </p:nvSpPr>
        <p:spPr>
          <a:xfrm>
            <a:off x="9216426" y="1095124"/>
            <a:ext cx="551330" cy="17543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5" name="Rectángulo 14">
            <a:extLst>
              <a:ext uri="{FF2B5EF4-FFF2-40B4-BE49-F238E27FC236}">
                <a16:creationId xmlns:a16="http://schemas.microsoft.com/office/drawing/2014/main" id="{5FA5F352-F147-C022-F817-451195E0960C}"/>
              </a:ext>
            </a:extLst>
          </p:cNvPr>
          <p:cNvSpPr/>
          <p:nvPr/>
        </p:nvSpPr>
        <p:spPr>
          <a:xfrm rot="16200000">
            <a:off x="9924765" y="4572555"/>
            <a:ext cx="3201967" cy="477054"/>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2500" dirty="0">
                <a:ln w="0"/>
                <a:solidFill>
                  <a:schemeClr val="tx1"/>
                </a:solidFill>
                <a:effectLst>
                  <a:outerShdw blurRad="38100" dist="19050" dir="2700000" algn="tl" rotWithShape="0">
                    <a:schemeClr val="dk1">
                      <a:alpha val="40000"/>
                    </a:schemeClr>
                  </a:outerShdw>
                </a:effectLst>
              </a:rPr>
              <a:t>SISTEMA ESCALONADO</a:t>
            </a:r>
            <a:endParaRPr lang="es-ES" sz="2500" b="0" cap="none" spc="0" dirty="0">
              <a:ln w="0"/>
              <a:solidFill>
                <a:schemeClr val="tx1"/>
              </a:solidFill>
              <a:effectLst>
                <a:outerShdw blurRad="38100" dist="19050" dir="2700000" algn="tl" rotWithShape="0">
                  <a:schemeClr val="dk1">
                    <a:alpha val="40000"/>
                  </a:schemeClr>
                </a:outerShdw>
              </a:effectLst>
            </a:endParaRPr>
          </a:p>
        </p:txBody>
      </p:sp>
      <p:sp>
        <p:nvSpPr>
          <p:cNvPr id="16" name="Cerrar llave 15">
            <a:extLst>
              <a:ext uri="{FF2B5EF4-FFF2-40B4-BE49-F238E27FC236}">
                <a16:creationId xmlns:a16="http://schemas.microsoft.com/office/drawing/2014/main" id="{45D32708-FAFB-0AA8-0298-C15C07667C19}"/>
              </a:ext>
            </a:extLst>
          </p:cNvPr>
          <p:cNvSpPr/>
          <p:nvPr/>
        </p:nvSpPr>
        <p:spPr>
          <a:xfrm>
            <a:off x="10534022" y="3322965"/>
            <a:ext cx="551330" cy="33426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7" name="Rectángulo 16">
            <a:extLst>
              <a:ext uri="{FF2B5EF4-FFF2-40B4-BE49-F238E27FC236}">
                <a16:creationId xmlns:a16="http://schemas.microsoft.com/office/drawing/2014/main" id="{634E8DBC-B469-C4E1-D07D-EB99F2963563}"/>
              </a:ext>
            </a:extLst>
          </p:cNvPr>
          <p:cNvSpPr/>
          <p:nvPr/>
        </p:nvSpPr>
        <p:spPr>
          <a:xfrm rot="16200000">
            <a:off x="9408192" y="1688351"/>
            <a:ext cx="1579664" cy="477054"/>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2500" b="0" cap="none" spc="0" dirty="0">
                <a:ln w="0"/>
                <a:solidFill>
                  <a:schemeClr val="tx1"/>
                </a:solidFill>
                <a:effectLst>
                  <a:outerShdw blurRad="38100" dist="19050" dir="2700000" algn="tl" rotWithShape="0">
                    <a:schemeClr val="dk1">
                      <a:alpha val="40000"/>
                    </a:schemeClr>
                  </a:outerShdw>
                </a:effectLst>
              </a:rPr>
              <a:t>S. TERCIOS</a:t>
            </a:r>
          </a:p>
        </p:txBody>
      </p:sp>
    </p:spTree>
    <p:extLst>
      <p:ext uri="{BB962C8B-B14F-4D97-AF65-F5344CB8AC3E}">
        <p14:creationId xmlns:p14="http://schemas.microsoft.com/office/powerpoint/2010/main" val="234801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066ED-E274-7E3E-9DE9-A78C24883021}"/>
              </a:ext>
            </a:extLst>
          </p:cNvPr>
          <p:cNvSpPr>
            <a:spLocks noGrp="1"/>
          </p:cNvSpPr>
          <p:nvPr>
            <p:ph type="title"/>
          </p:nvPr>
        </p:nvSpPr>
        <p:spPr>
          <a:xfrm>
            <a:off x="609600" y="0"/>
            <a:ext cx="10972800" cy="922150"/>
          </a:xfrm>
        </p:spPr>
        <p:txBody>
          <a:bodyPr>
            <a:normAutofit/>
          </a:bodyPr>
          <a:lstStyle/>
          <a:p>
            <a:r>
              <a:rPr lang="es-PE" sz="3200" b="1" dirty="0">
                <a:solidFill>
                  <a:srgbClr val="0070C0"/>
                </a:solidFill>
              </a:rPr>
              <a:t>SISTEMA ESCALONADO</a:t>
            </a:r>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61A01175-3C18-2384-56DF-0C13D847DF3E}"/>
                  </a:ext>
                </a:extLst>
              </p:cNvPr>
              <p:cNvSpPr txBox="1"/>
              <p:nvPr/>
            </p:nvSpPr>
            <p:spPr>
              <a:xfrm>
                <a:off x="851647" y="736555"/>
                <a:ext cx="11083737" cy="4036746"/>
              </a:xfrm>
              <a:prstGeom prst="rect">
                <a:avLst/>
              </a:prstGeom>
              <a:noFill/>
            </p:spPr>
            <p:txBody>
              <a:bodyPr wrap="square">
                <a:spAutoFit/>
              </a:bodyPr>
              <a:lstStyle/>
              <a:p>
                <a:pPr algn="just"/>
                <a:r>
                  <a:rPr lang="es-PE" b="1" dirty="0">
                    <a:solidFill>
                      <a:srgbClr val="0070C0"/>
                    </a:solidFill>
                    <a:effectLst/>
                    <a:highlight>
                      <a:srgbClr val="FFFFFF"/>
                    </a:highlight>
                    <a:latin typeface="Candara" panose="020E0502030303020204" pitchFamily="34" charset="0"/>
                  </a:rPr>
                  <a:t>Artículo 196-A.- Estafa agravada</a:t>
                </a:r>
                <a:endParaRPr lang="es-PE" b="1" dirty="0">
                  <a:solidFill>
                    <a:srgbClr val="0070C0"/>
                  </a:solidFill>
                  <a:highlight>
                    <a:srgbClr val="FFFFFF"/>
                  </a:highlight>
                  <a:latin typeface="Candara" panose="020E0502030303020204" pitchFamily="34" charset="0"/>
                </a:endParaRPr>
              </a:p>
              <a:p>
                <a:pPr marL="285750" indent="-285750" algn="just">
                  <a:buFontTx/>
                  <a:buChar char="-"/>
                </a:pPr>
                <a:r>
                  <a:rPr lang="es-PE" b="1" dirty="0">
                    <a:solidFill>
                      <a:srgbClr val="0070C0"/>
                    </a:solidFill>
                    <a:highlight>
                      <a:srgbClr val="FFFFFF"/>
                    </a:highlight>
                    <a:latin typeface="Candara" panose="020E0502030303020204" pitchFamily="34" charset="0"/>
                  </a:rPr>
                  <a:t>Pena mínima: 04 años</a:t>
                </a:r>
              </a:p>
              <a:p>
                <a:pPr marL="285750" indent="-285750" algn="just">
                  <a:buFontTx/>
                  <a:buChar char="-"/>
                </a:pPr>
                <a:r>
                  <a:rPr lang="es-PE" b="1" dirty="0">
                    <a:solidFill>
                      <a:srgbClr val="0070C0"/>
                    </a:solidFill>
                    <a:effectLst/>
                    <a:highlight>
                      <a:srgbClr val="FFFFFF"/>
                    </a:highlight>
                    <a:latin typeface="Candara" panose="020E0502030303020204" pitchFamily="34" charset="0"/>
                  </a:rPr>
                  <a:t>Pena máxima: 08 años</a:t>
                </a:r>
              </a:p>
              <a:p>
                <a:pPr marL="285750" indent="-285750" algn="just">
                  <a:buFontTx/>
                  <a:buChar char="-"/>
                </a:pPr>
                <a:r>
                  <a:rPr lang="es-PE" b="1" dirty="0">
                    <a:solidFill>
                      <a:srgbClr val="0070C0"/>
                    </a:solidFill>
                    <a:highlight>
                      <a:srgbClr val="FFFFFF"/>
                    </a:highlight>
                    <a:latin typeface="Candara" panose="020E0502030303020204" pitchFamily="34" charset="0"/>
                  </a:rPr>
                  <a:t>Agravantes: 06 </a:t>
                </a:r>
              </a:p>
              <a:p>
                <a:pPr marL="285750" indent="-285750" algn="just">
                  <a:buFontTx/>
                  <a:buChar char="-"/>
                </a:pPr>
                <a:endParaRPr lang="es-PE" b="1" dirty="0">
                  <a:solidFill>
                    <a:srgbClr val="0070C0"/>
                  </a:solidFill>
                  <a:effectLst/>
                  <a:highlight>
                    <a:srgbClr val="FFFFFF"/>
                  </a:highlight>
                  <a:latin typeface="Candara" panose="020E0502030303020204" pitchFamily="34" charset="0"/>
                </a:endParaRPr>
              </a:p>
              <a:p>
                <a:pPr algn="just"/>
                <a:r>
                  <a:rPr lang="es-PE" b="1" dirty="0">
                    <a:solidFill>
                      <a:srgbClr val="0070C0"/>
                    </a:solidFill>
                    <a:highlight>
                      <a:srgbClr val="FFFFFF"/>
                    </a:highlight>
                    <a:latin typeface="Candara" panose="020E0502030303020204" pitchFamily="34" charset="0"/>
                  </a:rPr>
                  <a:t>Convertir los años a meses</a:t>
                </a:r>
              </a:p>
              <a:p>
                <a:pPr marL="285750" indent="-285750" algn="just">
                  <a:buFontTx/>
                  <a:buChar char="-"/>
                </a:pPr>
                <a:r>
                  <a:rPr lang="es-PE" b="1" dirty="0">
                    <a:solidFill>
                      <a:srgbClr val="0070C0"/>
                    </a:solidFill>
                    <a:effectLst/>
                    <a:highlight>
                      <a:srgbClr val="FFFFFF"/>
                    </a:highlight>
                    <a:latin typeface="Candara" panose="020E0502030303020204" pitchFamily="34" charset="0"/>
                  </a:rPr>
                  <a:t>Pena mínima:</a:t>
                </a:r>
                <a14:m>
                  <m:oMath xmlns:m="http://schemas.openxmlformats.org/officeDocument/2006/math">
                    <m:r>
                      <a:rPr lang="es-PE" b="1" i="0"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𝟒</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𝒂</m:t>
                    </m:r>
                    <m:r>
                      <a:rPr lang="es-PE" b="1" i="1" smtClean="0">
                        <a:solidFill>
                          <a:srgbClr val="0070C0"/>
                        </a:solidFill>
                        <a:effectLst/>
                        <a:highlight>
                          <a:srgbClr val="FFFFFF"/>
                        </a:highlight>
                        <a:latin typeface="Cambria Math" panose="02040503050406030204" pitchFamily="18" charset="0"/>
                      </a:rPr>
                      <m:t>ñ</m:t>
                    </m:r>
                    <m:r>
                      <a:rPr lang="es-PE" b="1" i="1" smtClean="0">
                        <a:solidFill>
                          <a:srgbClr val="0070C0"/>
                        </a:solidFill>
                        <a:effectLst/>
                        <a:highlight>
                          <a:srgbClr val="FFFFFF"/>
                        </a:highlight>
                        <a:latin typeface="Cambria Math" panose="02040503050406030204" pitchFamily="18" charset="0"/>
                      </a:rPr>
                      <m:t>𝒐𝒔</m:t>
                    </m:r>
                    <m:r>
                      <a:rPr lang="es-PE" b="1" i="1" smtClean="0">
                        <a:solidFill>
                          <a:srgbClr val="0070C0"/>
                        </a:solidFill>
                        <a:effectLst/>
                        <a:highlight>
                          <a:srgbClr val="FFFFFF"/>
                        </a:highlight>
                        <a:latin typeface="Cambria Math" panose="02040503050406030204" pitchFamily="18" charset="0"/>
                      </a:rPr>
                      <m:t> </m:t>
                    </m:r>
                    <m:d>
                      <m:dPr>
                        <m:ctrlPr>
                          <a:rPr lang="es-PE" b="1" i="1" smtClean="0">
                            <a:solidFill>
                              <a:srgbClr val="0070C0"/>
                            </a:solidFill>
                            <a:effectLst/>
                            <a:highlight>
                              <a:srgbClr val="FFFFFF"/>
                            </a:highlight>
                            <a:latin typeface="Cambria Math" panose="02040503050406030204" pitchFamily="18" charset="0"/>
                          </a:rPr>
                        </m:ctrlPr>
                      </m:dPr>
                      <m:e>
                        <m:f>
                          <m:fPr>
                            <m:ctrlPr>
                              <a:rPr lang="es-PE" b="1" i="1" smtClean="0">
                                <a:solidFill>
                                  <a:srgbClr val="0070C0"/>
                                </a:solidFill>
                                <a:effectLst/>
                                <a:highlight>
                                  <a:srgbClr val="FFFFFF"/>
                                </a:highlight>
                                <a:latin typeface="Cambria Math" panose="02040503050406030204" pitchFamily="18" charset="0"/>
                              </a:rPr>
                            </m:ctrlPr>
                          </m:fPr>
                          <m:num>
                            <m:r>
                              <a:rPr lang="es-PE" b="1" i="1" smtClean="0">
                                <a:solidFill>
                                  <a:srgbClr val="0070C0"/>
                                </a:solidFill>
                                <a:effectLst/>
                                <a:highlight>
                                  <a:srgbClr val="FFFFFF"/>
                                </a:highlight>
                                <a:latin typeface="Cambria Math" panose="02040503050406030204" pitchFamily="18" charset="0"/>
                              </a:rPr>
                              <m:t>𝟏𝟐</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𝒎𝒆𝒔𝒆𝒔</m:t>
                            </m:r>
                          </m:num>
                          <m:den>
                            <m:r>
                              <a:rPr lang="es-PE" b="1" i="1" smtClean="0">
                                <a:solidFill>
                                  <a:srgbClr val="0070C0"/>
                                </a:solidFill>
                                <a:effectLst/>
                                <a:highlight>
                                  <a:srgbClr val="FFFFFF"/>
                                </a:highlight>
                                <a:latin typeface="Cambria Math" panose="02040503050406030204" pitchFamily="18" charset="0"/>
                              </a:rPr>
                              <m:t>𝟏</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𝒂</m:t>
                            </m:r>
                            <m:r>
                              <a:rPr lang="es-PE" b="1" i="1" smtClean="0">
                                <a:solidFill>
                                  <a:srgbClr val="0070C0"/>
                                </a:solidFill>
                                <a:effectLst/>
                                <a:highlight>
                                  <a:srgbClr val="FFFFFF"/>
                                </a:highlight>
                                <a:latin typeface="Cambria Math" panose="02040503050406030204" pitchFamily="18" charset="0"/>
                              </a:rPr>
                              <m:t>ñ</m:t>
                            </m:r>
                            <m:r>
                              <a:rPr lang="es-PE" b="1" i="1" smtClean="0">
                                <a:solidFill>
                                  <a:srgbClr val="0070C0"/>
                                </a:solidFill>
                                <a:effectLst/>
                                <a:highlight>
                                  <a:srgbClr val="FFFFFF"/>
                                </a:highlight>
                                <a:latin typeface="Cambria Math" panose="02040503050406030204" pitchFamily="18" charset="0"/>
                              </a:rPr>
                              <m:t>𝒐</m:t>
                            </m:r>
                          </m:den>
                        </m:f>
                      </m:e>
                    </m:d>
                    <m:r>
                      <a:rPr lang="es-PE" b="1" i="1" smtClean="0">
                        <a:solidFill>
                          <a:srgbClr val="0070C0"/>
                        </a:solidFill>
                        <a:effectLst/>
                        <a:highlight>
                          <a:srgbClr val="FFFFFF"/>
                        </a:highlight>
                        <a:latin typeface="Cambria Math" panose="02040503050406030204" pitchFamily="18" charset="0"/>
                      </a:rPr>
                      <m:t>=</m:t>
                    </m:r>
                    <m:r>
                      <a:rPr lang="es-PE" b="1" i="1" smtClean="0">
                        <a:solidFill>
                          <a:srgbClr val="0070C0"/>
                        </a:solidFill>
                        <a:effectLst/>
                        <a:highlight>
                          <a:srgbClr val="FFFFFF"/>
                        </a:highlight>
                        <a:latin typeface="Cambria Math" panose="02040503050406030204" pitchFamily="18" charset="0"/>
                      </a:rPr>
                      <m:t>𝟒𝟖</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𝒎𝒆𝒔𝒆𝒔</m:t>
                    </m:r>
                  </m:oMath>
                </a14:m>
                <a:endParaRPr lang="es-PE" b="1" dirty="0">
                  <a:solidFill>
                    <a:srgbClr val="0070C0"/>
                  </a:solidFill>
                  <a:effectLst/>
                  <a:highlight>
                    <a:srgbClr val="FFFFFF"/>
                  </a:highlight>
                  <a:latin typeface="Candara" panose="020E0502030303020204" pitchFamily="34" charset="0"/>
                </a:endParaRPr>
              </a:p>
              <a:p>
                <a:pPr marL="285750" indent="-285750" algn="just">
                  <a:buFontTx/>
                  <a:buChar char="-"/>
                </a:pPr>
                <a:r>
                  <a:rPr lang="es-PE" b="1" dirty="0">
                    <a:solidFill>
                      <a:srgbClr val="0070C0"/>
                    </a:solidFill>
                    <a:effectLst/>
                    <a:highlight>
                      <a:srgbClr val="FFFFFF"/>
                    </a:highlight>
                    <a:latin typeface="Candara" panose="020E0502030303020204" pitchFamily="34" charset="0"/>
                  </a:rPr>
                  <a:t>Pena máxima: 8</a:t>
                </a:r>
                <a14:m>
                  <m:oMath xmlns:m="http://schemas.openxmlformats.org/officeDocument/2006/math">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𝒂</m:t>
                    </m:r>
                    <m:r>
                      <a:rPr lang="es-PE" b="1" i="1" smtClean="0">
                        <a:solidFill>
                          <a:srgbClr val="0070C0"/>
                        </a:solidFill>
                        <a:effectLst/>
                        <a:highlight>
                          <a:srgbClr val="FFFFFF"/>
                        </a:highlight>
                        <a:latin typeface="Cambria Math" panose="02040503050406030204" pitchFamily="18" charset="0"/>
                      </a:rPr>
                      <m:t>ñ</m:t>
                    </m:r>
                    <m:r>
                      <a:rPr lang="es-PE" b="1" i="1" smtClean="0">
                        <a:solidFill>
                          <a:srgbClr val="0070C0"/>
                        </a:solidFill>
                        <a:effectLst/>
                        <a:highlight>
                          <a:srgbClr val="FFFFFF"/>
                        </a:highlight>
                        <a:latin typeface="Cambria Math" panose="02040503050406030204" pitchFamily="18" charset="0"/>
                      </a:rPr>
                      <m:t>𝒐𝒔</m:t>
                    </m:r>
                    <m:r>
                      <a:rPr lang="es-PE" b="1" i="1" smtClean="0">
                        <a:solidFill>
                          <a:srgbClr val="0070C0"/>
                        </a:solidFill>
                        <a:effectLst/>
                        <a:highlight>
                          <a:srgbClr val="FFFFFF"/>
                        </a:highlight>
                        <a:latin typeface="Cambria Math" panose="02040503050406030204" pitchFamily="18" charset="0"/>
                      </a:rPr>
                      <m:t> </m:t>
                    </m:r>
                    <m:d>
                      <m:dPr>
                        <m:ctrlPr>
                          <a:rPr lang="es-PE" b="1" i="1" smtClean="0">
                            <a:solidFill>
                              <a:srgbClr val="0070C0"/>
                            </a:solidFill>
                            <a:effectLst/>
                            <a:highlight>
                              <a:srgbClr val="FFFFFF"/>
                            </a:highlight>
                            <a:latin typeface="Cambria Math" panose="02040503050406030204" pitchFamily="18" charset="0"/>
                          </a:rPr>
                        </m:ctrlPr>
                      </m:dPr>
                      <m:e>
                        <m:f>
                          <m:fPr>
                            <m:ctrlPr>
                              <a:rPr lang="es-PE" b="1" i="1" smtClean="0">
                                <a:solidFill>
                                  <a:srgbClr val="0070C0"/>
                                </a:solidFill>
                                <a:effectLst/>
                                <a:highlight>
                                  <a:srgbClr val="FFFFFF"/>
                                </a:highlight>
                                <a:latin typeface="Cambria Math" panose="02040503050406030204" pitchFamily="18" charset="0"/>
                              </a:rPr>
                            </m:ctrlPr>
                          </m:fPr>
                          <m:num>
                            <m:r>
                              <a:rPr lang="es-PE" b="1" i="1" smtClean="0">
                                <a:solidFill>
                                  <a:srgbClr val="0070C0"/>
                                </a:solidFill>
                                <a:effectLst/>
                                <a:highlight>
                                  <a:srgbClr val="FFFFFF"/>
                                </a:highlight>
                                <a:latin typeface="Cambria Math" panose="02040503050406030204" pitchFamily="18" charset="0"/>
                              </a:rPr>
                              <m:t>𝟏𝟐</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𝒎𝒆𝒔𝒆𝒔</m:t>
                            </m:r>
                          </m:num>
                          <m:den>
                            <m:r>
                              <a:rPr lang="es-PE" b="1" i="1" smtClean="0">
                                <a:solidFill>
                                  <a:srgbClr val="0070C0"/>
                                </a:solidFill>
                                <a:effectLst/>
                                <a:highlight>
                                  <a:srgbClr val="FFFFFF"/>
                                </a:highlight>
                                <a:latin typeface="Cambria Math" panose="02040503050406030204" pitchFamily="18" charset="0"/>
                              </a:rPr>
                              <m:t>𝟏</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𝒂</m:t>
                            </m:r>
                            <m:r>
                              <a:rPr lang="es-PE" b="1" i="1" smtClean="0">
                                <a:solidFill>
                                  <a:srgbClr val="0070C0"/>
                                </a:solidFill>
                                <a:effectLst/>
                                <a:highlight>
                                  <a:srgbClr val="FFFFFF"/>
                                </a:highlight>
                                <a:latin typeface="Cambria Math" panose="02040503050406030204" pitchFamily="18" charset="0"/>
                              </a:rPr>
                              <m:t>ñ</m:t>
                            </m:r>
                            <m:r>
                              <a:rPr lang="es-PE" b="1" i="1" smtClean="0">
                                <a:solidFill>
                                  <a:srgbClr val="0070C0"/>
                                </a:solidFill>
                                <a:effectLst/>
                                <a:highlight>
                                  <a:srgbClr val="FFFFFF"/>
                                </a:highlight>
                                <a:latin typeface="Cambria Math" panose="02040503050406030204" pitchFamily="18" charset="0"/>
                              </a:rPr>
                              <m:t>𝒐</m:t>
                            </m:r>
                          </m:den>
                        </m:f>
                      </m:e>
                    </m:d>
                    <m:r>
                      <a:rPr lang="es-PE" b="1" i="1" smtClean="0">
                        <a:solidFill>
                          <a:srgbClr val="0070C0"/>
                        </a:solidFill>
                        <a:effectLst/>
                        <a:highlight>
                          <a:srgbClr val="FFFFFF"/>
                        </a:highlight>
                        <a:latin typeface="Cambria Math" panose="02040503050406030204" pitchFamily="18" charset="0"/>
                      </a:rPr>
                      <m:t>=</m:t>
                    </m:r>
                    <m:r>
                      <a:rPr lang="es-PE" b="1" i="1" smtClean="0">
                        <a:solidFill>
                          <a:srgbClr val="0070C0"/>
                        </a:solidFill>
                        <a:effectLst/>
                        <a:highlight>
                          <a:srgbClr val="FFFFFF"/>
                        </a:highlight>
                        <a:latin typeface="Cambria Math" panose="02040503050406030204" pitchFamily="18" charset="0"/>
                      </a:rPr>
                      <m:t>𝟗𝟔</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𝒎𝒆𝒔𝒆𝒔</m:t>
                    </m:r>
                  </m:oMath>
                </a14:m>
                <a:endParaRPr lang="es-PE" b="1" dirty="0">
                  <a:solidFill>
                    <a:srgbClr val="0070C0"/>
                  </a:solidFill>
                  <a:highlight>
                    <a:srgbClr val="FFFFFF"/>
                  </a:highlight>
                  <a:latin typeface="Candara" panose="020E0502030303020204" pitchFamily="34" charset="0"/>
                </a:endParaRPr>
              </a:p>
              <a:p>
                <a:pPr algn="just"/>
                <a:endParaRPr lang="es-PE" b="1" dirty="0">
                  <a:solidFill>
                    <a:srgbClr val="0070C0"/>
                  </a:solidFill>
                  <a:highlight>
                    <a:srgbClr val="FFFFFF"/>
                  </a:highlight>
                  <a:latin typeface="Candara" panose="020E0502030303020204" pitchFamily="34" charset="0"/>
                </a:endParaRPr>
              </a:p>
              <a:p>
                <a:pPr algn="just"/>
                <a:r>
                  <a:rPr lang="es-PE" b="1" dirty="0">
                    <a:solidFill>
                      <a:srgbClr val="0070C0"/>
                    </a:solidFill>
                    <a:highlight>
                      <a:srgbClr val="FFFFFF"/>
                    </a:highlight>
                    <a:latin typeface="Candara" panose="020E0502030303020204" pitchFamily="34" charset="0"/>
                  </a:rPr>
                  <a:t>Luego restas el espacio punitivo y dividirlo por el número de agravantes, dará como resultado el intervalo por cada agravante.</a:t>
                </a:r>
              </a:p>
              <a:p>
                <a:pPr algn="just"/>
                <a14:m>
                  <m:oMathPara xmlns:m="http://schemas.openxmlformats.org/officeDocument/2006/math">
                    <m:oMathParaPr>
                      <m:jc m:val="centerGroup"/>
                    </m:oMathParaPr>
                    <m:oMath xmlns:m="http://schemas.openxmlformats.org/officeDocument/2006/math">
                      <m:d>
                        <m:dPr>
                          <m:ctrlPr>
                            <a:rPr lang="es-PE" b="1" i="1" smtClean="0">
                              <a:solidFill>
                                <a:srgbClr val="0070C0"/>
                              </a:solidFill>
                              <a:effectLst/>
                              <a:highlight>
                                <a:srgbClr val="FFFFFF"/>
                              </a:highlight>
                              <a:latin typeface="Cambria Math" panose="02040503050406030204" pitchFamily="18" charset="0"/>
                            </a:rPr>
                          </m:ctrlPr>
                        </m:dPr>
                        <m:e>
                          <m:f>
                            <m:fPr>
                              <m:ctrlPr>
                                <a:rPr lang="es-PE" b="1" i="1" smtClean="0">
                                  <a:solidFill>
                                    <a:srgbClr val="0070C0"/>
                                  </a:solidFill>
                                  <a:effectLst/>
                                  <a:highlight>
                                    <a:srgbClr val="FFFFFF"/>
                                  </a:highlight>
                                  <a:latin typeface="Cambria Math" panose="02040503050406030204" pitchFamily="18" charset="0"/>
                                </a:rPr>
                              </m:ctrlPr>
                            </m:fPr>
                            <m:num>
                              <m:r>
                                <a:rPr lang="es-PE" b="1" i="1" smtClean="0">
                                  <a:solidFill>
                                    <a:srgbClr val="0070C0"/>
                                  </a:solidFill>
                                  <a:effectLst/>
                                  <a:highlight>
                                    <a:srgbClr val="FFFFFF"/>
                                  </a:highlight>
                                  <a:latin typeface="Cambria Math" panose="02040503050406030204" pitchFamily="18" charset="0"/>
                                </a:rPr>
                                <m:t>𝟗𝟔</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𝟒𝟖</m:t>
                              </m:r>
                            </m:num>
                            <m:den>
                              <m:r>
                                <a:rPr lang="es-PE" b="1" i="1" smtClean="0">
                                  <a:solidFill>
                                    <a:srgbClr val="0070C0"/>
                                  </a:solidFill>
                                  <a:effectLst/>
                                  <a:highlight>
                                    <a:srgbClr val="FFFFFF"/>
                                  </a:highlight>
                                  <a:latin typeface="Cambria Math" panose="02040503050406030204" pitchFamily="18" charset="0"/>
                                </a:rPr>
                                <m:t>𝟔</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𝒂𝒈𝒓𝒂𝒗𝒂𝒏𝒕𝒆𝒔</m:t>
                              </m:r>
                            </m:den>
                          </m:f>
                        </m:e>
                      </m:d>
                      <m:r>
                        <a:rPr lang="es-PE" b="1" i="1" smtClean="0">
                          <a:solidFill>
                            <a:srgbClr val="0070C0"/>
                          </a:solidFill>
                          <a:effectLst/>
                          <a:highlight>
                            <a:srgbClr val="FFFFFF"/>
                          </a:highlight>
                          <a:latin typeface="Cambria Math" panose="02040503050406030204" pitchFamily="18" charset="0"/>
                        </a:rPr>
                        <m:t>=</m:t>
                      </m:r>
                      <m:r>
                        <a:rPr lang="es-PE" b="1" i="1" smtClean="0">
                          <a:solidFill>
                            <a:srgbClr val="0070C0"/>
                          </a:solidFill>
                          <a:effectLst/>
                          <a:highlight>
                            <a:srgbClr val="FFFFFF"/>
                          </a:highlight>
                          <a:latin typeface="Cambria Math" panose="02040503050406030204" pitchFamily="18" charset="0"/>
                        </a:rPr>
                        <m:t>𝟖</m:t>
                      </m:r>
                      <m:r>
                        <a:rPr lang="es-PE" b="1" i="1" smtClean="0">
                          <a:solidFill>
                            <a:srgbClr val="0070C0"/>
                          </a:solidFill>
                          <a:effectLst/>
                          <a:highlight>
                            <a:srgbClr val="FFFFFF"/>
                          </a:highlight>
                          <a:latin typeface="Cambria Math" panose="02040503050406030204" pitchFamily="18" charset="0"/>
                        </a:rPr>
                        <m:t> </m:t>
                      </m:r>
                      <m:r>
                        <a:rPr lang="es-PE" b="1" i="1" smtClean="0">
                          <a:solidFill>
                            <a:srgbClr val="0070C0"/>
                          </a:solidFill>
                          <a:effectLst/>
                          <a:highlight>
                            <a:srgbClr val="FFFFFF"/>
                          </a:highlight>
                          <a:latin typeface="Cambria Math" panose="02040503050406030204" pitchFamily="18" charset="0"/>
                        </a:rPr>
                        <m:t>𝒎𝒆𝒔𝒆𝒔</m:t>
                      </m:r>
                    </m:oMath>
                  </m:oMathPara>
                </a14:m>
                <a:endParaRPr lang="es-PE" b="1" dirty="0">
                  <a:solidFill>
                    <a:srgbClr val="0070C0"/>
                  </a:solidFill>
                  <a:effectLst/>
                  <a:highlight>
                    <a:srgbClr val="FFFFFF"/>
                  </a:highlight>
                  <a:latin typeface="Candara" panose="020E0502030303020204" pitchFamily="34" charset="0"/>
                </a:endParaRPr>
              </a:p>
            </p:txBody>
          </p:sp>
        </mc:Choice>
        <mc:Fallback>
          <p:sp>
            <p:nvSpPr>
              <p:cNvPr id="6" name="CuadroTexto 5">
                <a:extLst>
                  <a:ext uri="{FF2B5EF4-FFF2-40B4-BE49-F238E27FC236}">
                    <a16:creationId xmlns:a16="http://schemas.microsoft.com/office/drawing/2014/main" id="{61A01175-3C18-2384-56DF-0C13D847DF3E}"/>
                  </a:ext>
                </a:extLst>
              </p:cNvPr>
              <p:cNvSpPr txBox="1">
                <a:spLocks noRot="1" noChangeAspect="1" noMove="1" noResize="1" noEditPoints="1" noAdjustHandles="1" noChangeArrowheads="1" noChangeShapeType="1" noTextEdit="1"/>
              </p:cNvSpPr>
              <p:nvPr/>
            </p:nvSpPr>
            <p:spPr>
              <a:xfrm>
                <a:off x="851647" y="736555"/>
                <a:ext cx="11083737" cy="4036746"/>
              </a:xfrm>
              <a:prstGeom prst="rect">
                <a:avLst/>
              </a:prstGeom>
              <a:blipFill>
                <a:blip r:embed="rId2"/>
                <a:stretch>
                  <a:fillRect l="-495" t="-906" r="-825"/>
                </a:stretch>
              </a:blipFill>
            </p:spPr>
            <p:txBody>
              <a:bodyPr/>
              <a:lstStyle/>
              <a:p>
                <a:r>
                  <a:rPr lang="es-PE">
                    <a:noFill/>
                  </a:rPr>
                  <a:t> </a:t>
                </a:r>
              </a:p>
            </p:txBody>
          </p:sp>
        </mc:Fallback>
      </mc:AlternateContent>
      <p:graphicFrame>
        <p:nvGraphicFramePr>
          <p:cNvPr id="7" name="Tabla 6">
            <a:extLst>
              <a:ext uri="{FF2B5EF4-FFF2-40B4-BE49-F238E27FC236}">
                <a16:creationId xmlns:a16="http://schemas.microsoft.com/office/drawing/2014/main" id="{F48BA016-5B7C-9408-D811-3FF8A052786E}"/>
              </a:ext>
            </a:extLst>
          </p:cNvPr>
          <p:cNvGraphicFramePr>
            <a:graphicFrameLocks noGrp="1"/>
          </p:cNvGraphicFramePr>
          <p:nvPr>
            <p:extLst>
              <p:ext uri="{D42A27DB-BD31-4B8C-83A1-F6EECF244321}">
                <p14:modId xmlns:p14="http://schemas.microsoft.com/office/powerpoint/2010/main" val="3848871366"/>
              </p:ext>
            </p:extLst>
          </p:nvPr>
        </p:nvGraphicFramePr>
        <p:xfrm>
          <a:off x="2031999" y="5412689"/>
          <a:ext cx="8128001" cy="3708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924060207"/>
                    </a:ext>
                  </a:extLst>
                </a:gridCol>
                <a:gridCol w="1161143">
                  <a:extLst>
                    <a:ext uri="{9D8B030D-6E8A-4147-A177-3AD203B41FA5}">
                      <a16:colId xmlns:a16="http://schemas.microsoft.com/office/drawing/2014/main" val="2586615047"/>
                    </a:ext>
                  </a:extLst>
                </a:gridCol>
                <a:gridCol w="1161143">
                  <a:extLst>
                    <a:ext uri="{9D8B030D-6E8A-4147-A177-3AD203B41FA5}">
                      <a16:colId xmlns:a16="http://schemas.microsoft.com/office/drawing/2014/main" val="1035761590"/>
                    </a:ext>
                  </a:extLst>
                </a:gridCol>
                <a:gridCol w="1161143">
                  <a:extLst>
                    <a:ext uri="{9D8B030D-6E8A-4147-A177-3AD203B41FA5}">
                      <a16:colId xmlns:a16="http://schemas.microsoft.com/office/drawing/2014/main" val="991182986"/>
                    </a:ext>
                  </a:extLst>
                </a:gridCol>
                <a:gridCol w="1161143">
                  <a:extLst>
                    <a:ext uri="{9D8B030D-6E8A-4147-A177-3AD203B41FA5}">
                      <a16:colId xmlns:a16="http://schemas.microsoft.com/office/drawing/2014/main" val="3776812343"/>
                    </a:ext>
                  </a:extLst>
                </a:gridCol>
                <a:gridCol w="1161143">
                  <a:extLst>
                    <a:ext uri="{9D8B030D-6E8A-4147-A177-3AD203B41FA5}">
                      <a16:colId xmlns:a16="http://schemas.microsoft.com/office/drawing/2014/main" val="63866918"/>
                    </a:ext>
                  </a:extLst>
                </a:gridCol>
                <a:gridCol w="1161143">
                  <a:extLst>
                    <a:ext uri="{9D8B030D-6E8A-4147-A177-3AD203B41FA5}">
                      <a16:colId xmlns:a16="http://schemas.microsoft.com/office/drawing/2014/main" val="1149424641"/>
                    </a:ext>
                  </a:extLst>
                </a:gridCol>
              </a:tblGrid>
              <a:tr h="370840">
                <a:tc>
                  <a:txBody>
                    <a:bodyPr/>
                    <a:lstStyle/>
                    <a:p>
                      <a:pPr algn="ctr"/>
                      <a:r>
                        <a:rPr lang="es-PE" dirty="0"/>
                        <a:t>8 meses</a:t>
                      </a:r>
                    </a:p>
                  </a:txBody>
                  <a:tcPr/>
                </a:tc>
                <a:tc>
                  <a:txBody>
                    <a:bodyPr/>
                    <a:lstStyle/>
                    <a:p>
                      <a:pPr algn="ctr"/>
                      <a:r>
                        <a:rPr lang="es-PE" dirty="0"/>
                        <a:t>8 meses</a:t>
                      </a:r>
                    </a:p>
                  </a:txBody>
                  <a:tcPr/>
                </a:tc>
                <a:tc>
                  <a:txBody>
                    <a:bodyPr/>
                    <a:lstStyle/>
                    <a:p>
                      <a:pPr algn="ctr"/>
                      <a:r>
                        <a:rPr lang="es-PE" dirty="0"/>
                        <a:t>8meses</a:t>
                      </a:r>
                    </a:p>
                  </a:txBody>
                  <a:tcPr/>
                </a:tc>
                <a:tc>
                  <a:txBody>
                    <a:bodyPr/>
                    <a:lstStyle/>
                    <a:p>
                      <a:pPr algn="ctr"/>
                      <a:r>
                        <a:rPr lang="es-PE" dirty="0"/>
                        <a:t>8 meses</a:t>
                      </a:r>
                    </a:p>
                  </a:txBody>
                  <a:tcPr/>
                </a:tc>
                <a:tc>
                  <a:txBody>
                    <a:bodyPr/>
                    <a:lstStyle/>
                    <a:p>
                      <a:pPr algn="ctr"/>
                      <a:r>
                        <a:rPr lang="es-PE" dirty="0"/>
                        <a:t>8 meses</a:t>
                      </a:r>
                    </a:p>
                  </a:txBody>
                  <a:tcPr/>
                </a:tc>
                <a:tc>
                  <a:txBody>
                    <a:bodyPr/>
                    <a:lstStyle/>
                    <a:p>
                      <a:pPr algn="ctr"/>
                      <a:r>
                        <a:rPr lang="es-PE" dirty="0"/>
                        <a:t>8meses</a:t>
                      </a:r>
                    </a:p>
                  </a:txBody>
                  <a:tcPr/>
                </a:tc>
                <a:tc>
                  <a:txBody>
                    <a:bodyPr/>
                    <a:lstStyle/>
                    <a:p>
                      <a:pPr algn="ctr"/>
                      <a:r>
                        <a:rPr lang="es-PE" dirty="0"/>
                        <a:t>8meses</a:t>
                      </a:r>
                    </a:p>
                  </a:txBody>
                  <a:tcPr/>
                </a:tc>
                <a:extLst>
                  <a:ext uri="{0D108BD9-81ED-4DB2-BD59-A6C34878D82A}">
                    <a16:rowId xmlns:a16="http://schemas.microsoft.com/office/drawing/2014/main" val="1374256590"/>
                  </a:ext>
                </a:extLst>
              </a:tr>
            </a:tbl>
          </a:graphicData>
        </a:graphic>
      </p:graphicFrame>
      <p:sp>
        <p:nvSpPr>
          <p:cNvPr id="8" name="Rectángulo 7">
            <a:extLst>
              <a:ext uri="{FF2B5EF4-FFF2-40B4-BE49-F238E27FC236}">
                <a16:creationId xmlns:a16="http://schemas.microsoft.com/office/drawing/2014/main" id="{92B486C5-BCFE-57CA-B160-533CEF082890}"/>
              </a:ext>
            </a:extLst>
          </p:cNvPr>
          <p:cNvSpPr/>
          <p:nvPr/>
        </p:nvSpPr>
        <p:spPr>
          <a:xfrm>
            <a:off x="1316899" y="5833599"/>
            <a:ext cx="1430199"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000" dirty="0">
                <a:ln w="0"/>
                <a:solidFill>
                  <a:schemeClr val="tx1"/>
                </a:solidFill>
                <a:effectLst>
                  <a:outerShdw blurRad="38100" dist="19050" dir="2700000" algn="tl" rotWithShape="0">
                    <a:schemeClr val="dk1">
                      <a:alpha val="40000"/>
                    </a:schemeClr>
                  </a:outerShdw>
                </a:effectLst>
              </a:rPr>
              <a:t>4 años</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9" name="Rectángulo 8">
            <a:extLst>
              <a:ext uri="{FF2B5EF4-FFF2-40B4-BE49-F238E27FC236}">
                <a16:creationId xmlns:a16="http://schemas.microsoft.com/office/drawing/2014/main" id="{C2726012-ADD1-58C6-3E65-36D8D537A49E}"/>
              </a:ext>
            </a:extLst>
          </p:cNvPr>
          <p:cNvSpPr/>
          <p:nvPr/>
        </p:nvSpPr>
        <p:spPr>
          <a:xfrm>
            <a:off x="9444900" y="5833599"/>
            <a:ext cx="1430199"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000" dirty="0">
                <a:ln w="0"/>
                <a:solidFill>
                  <a:schemeClr val="tx1"/>
                </a:solidFill>
                <a:effectLst>
                  <a:outerShdw blurRad="38100" dist="19050" dir="2700000" algn="tl" rotWithShape="0">
                    <a:schemeClr val="dk1">
                      <a:alpha val="40000"/>
                    </a:schemeClr>
                  </a:outerShdw>
                </a:effectLst>
              </a:rPr>
              <a:t>8 años</a:t>
            </a:r>
            <a:endParaRPr lang="es-ES" sz="2000" b="0" cap="none" spc="0" dirty="0">
              <a:ln w="0"/>
              <a:solidFill>
                <a:schemeClr val="tx1"/>
              </a:solidFill>
              <a:effectLst>
                <a:outerShdw blurRad="38100" dist="19050" dir="2700000" algn="tl" rotWithShape="0">
                  <a:schemeClr val="dk1">
                    <a:alpha val="40000"/>
                  </a:schemeClr>
                </a:outerShdw>
              </a:effectLst>
            </a:endParaRPr>
          </a:p>
        </p:txBody>
      </p:sp>
      <p:cxnSp>
        <p:nvCxnSpPr>
          <p:cNvPr id="11" name="Conector recto 10">
            <a:extLst>
              <a:ext uri="{FF2B5EF4-FFF2-40B4-BE49-F238E27FC236}">
                <a16:creationId xmlns:a16="http://schemas.microsoft.com/office/drawing/2014/main" id="{F29F51A5-09C3-04C0-EB59-C9500301AD9A}"/>
              </a:ext>
            </a:extLst>
          </p:cNvPr>
          <p:cNvCxnSpPr/>
          <p:nvPr/>
        </p:nvCxnSpPr>
        <p:spPr>
          <a:xfrm>
            <a:off x="3190875" y="5059825"/>
            <a:ext cx="0" cy="109561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Conector recto 11">
            <a:extLst>
              <a:ext uri="{FF2B5EF4-FFF2-40B4-BE49-F238E27FC236}">
                <a16:creationId xmlns:a16="http://schemas.microsoft.com/office/drawing/2014/main" id="{F5A85BC4-CFBA-EC89-ACBA-3011070FCF4D}"/>
              </a:ext>
            </a:extLst>
          </p:cNvPr>
          <p:cNvCxnSpPr/>
          <p:nvPr/>
        </p:nvCxnSpPr>
        <p:spPr>
          <a:xfrm>
            <a:off x="4352925" y="5062314"/>
            <a:ext cx="0" cy="109561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Conector recto 12">
            <a:extLst>
              <a:ext uri="{FF2B5EF4-FFF2-40B4-BE49-F238E27FC236}">
                <a16:creationId xmlns:a16="http://schemas.microsoft.com/office/drawing/2014/main" id="{EF11D0A8-00D8-D59A-615D-E0EE527417F6}"/>
              </a:ext>
            </a:extLst>
          </p:cNvPr>
          <p:cNvCxnSpPr/>
          <p:nvPr/>
        </p:nvCxnSpPr>
        <p:spPr>
          <a:xfrm>
            <a:off x="5495925" y="5069350"/>
            <a:ext cx="0" cy="109561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Conector recto 13">
            <a:extLst>
              <a:ext uri="{FF2B5EF4-FFF2-40B4-BE49-F238E27FC236}">
                <a16:creationId xmlns:a16="http://schemas.microsoft.com/office/drawing/2014/main" id="{DC52E891-F28D-1798-4CA1-C9DEE2EB2B58}"/>
              </a:ext>
            </a:extLst>
          </p:cNvPr>
          <p:cNvCxnSpPr/>
          <p:nvPr/>
        </p:nvCxnSpPr>
        <p:spPr>
          <a:xfrm>
            <a:off x="6657975" y="5107450"/>
            <a:ext cx="0" cy="109561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Conector recto 14">
            <a:extLst>
              <a:ext uri="{FF2B5EF4-FFF2-40B4-BE49-F238E27FC236}">
                <a16:creationId xmlns:a16="http://schemas.microsoft.com/office/drawing/2014/main" id="{2336372F-AA0F-762C-3DA2-1244261C468B}"/>
              </a:ext>
            </a:extLst>
          </p:cNvPr>
          <p:cNvCxnSpPr/>
          <p:nvPr/>
        </p:nvCxnSpPr>
        <p:spPr>
          <a:xfrm>
            <a:off x="7829550" y="5138091"/>
            <a:ext cx="0" cy="109561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Conector recto 15">
            <a:extLst>
              <a:ext uri="{FF2B5EF4-FFF2-40B4-BE49-F238E27FC236}">
                <a16:creationId xmlns:a16="http://schemas.microsoft.com/office/drawing/2014/main" id="{92C04651-40B9-2FE4-7BB0-3D0AB00AAF74}"/>
              </a:ext>
            </a:extLst>
          </p:cNvPr>
          <p:cNvCxnSpPr/>
          <p:nvPr/>
        </p:nvCxnSpPr>
        <p:spPr>
          <a:xfrm>
            <a:off x="8991600" y="5050300"/>
            <a:ext cx="0" cy="1095618"/>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1427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id="{0CAE42BA-AF69-633A-8448-C5972F303224}"/>
              </a:ext>
            </a:extLst>
          </p:cNvPr>
          <p:cNvSpPr>
            <a:spLocks noGrp="1"/>
          </p:cNvSpPr>
          <p:nvPr>
            <p:ph type="title"/>
          </p:nvPr>
        </p:nvSpPr>
        <p:spPr>
          <a:xfrm>
            <a:off x="1775520" y="246602"/>
            <a:ext cx="8640960" cy="1143000"/>
          </a:xfrm>
        </p:spPr>
        <p:txBody>
          <a:bodyPr>
            <a:noAutofit/>
          </a:bodyPr>
          <a:lstStyle/>
          <a:p>
            <a:r>
              <a:rPr lang="es-ES" sz="3200" b="1" dirty="0">
                <a:solidFill>
                  <a:srgbClr val="0070C0"/>
                </a:solidFill>
                <a:latin typeface="Candara" panose="020E0502030303020204" pitchFamily="34" charset="0"/>
                <a:cs typeface="Arial" pitchFamily="34" charset="0"/>
              </a:rPr>
              <a:t>PELIGRO PROCESAL</a:t>
            </a:r>
          </a:p>
        </p:txBody>
      </p:sp>
      <p:sp>
        <p:nvSpPr>
          <p:cNvPr id="11" name="CuadroTexto 10">
            <a:extLst>
              <a:ext uri="{FF2B5EF4-FFF2-40B4-BE49-F238E27FC236}">
                <a16:creationId xmlns:a16="http://schemas.microsoft.com/office/drawing/2014/main" id="{DC03CF07-8531-623B-ECA5-DC897F89CCFD}"/>
              </a:ext>
            </a:extLst>
          </p:cNvPr>
          <p:cNvSpPr txBox="1"/>
          <p:nvPr/>
        </p:nvSpPr>
        <p:spPr>
          <a:xfrm>
            <a:off x="542365" y="1389602"/>
            <a:ext cx="1072627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b="0" i="0" kern="1200" dirty="0">
                <a:effectLst/>
                <a:latin typeface="Candara" panose="020E0502030303020204" pitchFamily="34" charset="0"/>
              </a:rPr>
              <a:t>c) Que el imputado, en razón a sus antecedentes y otras circunstancias del caso particular, permita colegir razonablemente que tratará de eludir la acción de la justicia </a:t>
            </a:r>
            <a:r>
              <a:rPr lang="es-ES" b="1" i="0" kern="1200" dirty="0">
                <a:effectLst/>
                <a:latin typeface="Candara" panose="020E0502030303020204" pitchFamily="34" charset="0"/>
              </a:rPr>
              <a:t>(peligro de fuga</a:t>
            </a:r>
            <a:r>
              <a:rPr lang="es-ES" b="0" i="0" kern="1200" dirty="0">
                <a:effectLst/>
                <a:latin typeface="Candara" panose="020E0502030303020204" pitchFamily="34" charset="0"/>
              </a:rPr>
              <a:t>) u obstaculizar la averiguación de la verdad </a:t>
            </a:r>
            <a:r>
              <a:rPr lang="es-ES" b="1" i="0" kern="1200" dirty="0">
                <a:effectLst/>
                <a:latin typeface="Candara" panose="020E0502030303020204" pitchFamily="34" charset="0"/>
              </a:rPr>
              <a:t>(peligro de obstaculización).</a:t>
            </a:r>
          </a:p>
        </p:txBody>
      </p:sp>
      <p:sp>
        <p:nvSpPr>
          <p:cNvPr id="18" name="CuadroTexto 17">
            <a:extLst>
              <a:ext uri="{FF2B5EF4-FFF2-40B4-BE49-F238E27FC236}">
                <a16:creationId xmlns:a16="http://schemas.microsoft.com/office/drawing/2014/main" id="{40BBA872-D661-8C09-5C3B-272D56469DAA}"/>
              </a:ext>
            </a:extLst>
          </p:cNvPr>
          <p:cNvSpPr txBox="1"/>
          <p:nvPr/>
        </p:nvSpPr>
        <p:spPr>
          <a:xfrm>
            <a:off x="542365" y="2725326"/>
            <a:ext cx="108204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dirty="0"/>
              <a:t>Que se debe considerar para calificar el peligro de fuga, además del arraigo en el país del imputado, su comportamiento durante el procedimiento u otro anterior, la gravedad de la pena y magnitud del daño causado, aspectos que se presentarían en el presente caso. Fundamento primero de la Casación 626-2013 – Moquegua.</a:t>
            </a:r>
            <a:endParaRPr lang="es-MX" dirty="0">
              <a:latin typeface="Candara" panose="020E0502030303020204" pitchFamily="34" charset="0"/>
            </a:endParaRPr>
          </a:p>
        </p:txBody>
      </p:sp>
      <p:pic>
        <p:nvPicPr>
          <p:cNvPr id="4098" name="Picture 2" descr="peligro procesal Archivos | LP">
            <a:extLst>
              <a:ext uri="{FF2B5EF4-FFF2-40B4-BE49-F238E27FC236}">
                <a16:creationId xmlns:a16="http://schemas.microsoft.com/office/drawing/2014/main" id="{DCEBD959-7393-84AD-DC98-F383F2AB69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6" t="16864" r="-926" b="-16864"/>
          <a:stretch/>
        </p:blipFill>
        <p:spPr bwMode="auto">
          <a:xfrm>
            <a:off x="3255327" y="3805795"/>
            <a:ext cx="5681346" cy="280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849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2050</Words>
  <Application>Microsoft Office PowerPoint</Application>
  <PresentationFormat>Panorámica</PresentationFormat>
  <Paragraphs>131</Paragraphs>
  <Slides>20</Slides>
  <Notes>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Agency FB</vt:lpstr>
      <vt:lpstr>Arial</vt:lpstr>
      <vt:lpstr>Calibri</vt:lpstr>
      <vt:lpstr>Cambria Math</vt:lpstr>
      <vt:lpstr>Candara</vt:lpstr>
      <vt:lpstr>Candata</vt:lpstr>
      <vt:lpstr>Sniglet</vt:lpstr>
      <vt:lpstr>ui-sans-serif</vt:lpstr>
      <vt:lpstr>Walter Turncoat</vt:lpstr>
      <vt:lpstr>Wingdings</vt:lpstr>
      <vt:lpstr>Tema de Office</vt:lpstr>
      <vt:lpstr>Presentación de PowerPoint</vt:lpstr>
      <vt:lpstr>Presentación de PowerPoint</vt:lpstr>
      <vt:lpstr>Presentación de PowerPoint</vt:lpstr>
      <vt:lpstr>LA PROGNOSIS DE PENA</vt:lpstr>
      <vt:lpstr>Presentación de PowerPoint</vt:lpstr>
      <vt:lpstr>AUDIENCIA DE PRISIÓN PREVENTIVA: SOBRE EL PRESUPUESTO DE PROGNOSIS DE PENA</vt:lpstr>
      <vt:lpstr>A modo de ejemplo</vt:lpstr>
      <vt:lpstr>SISTEMA ESCALONADO</vt:lpstr>
      <vt:lpstr>PELIGRO PROCESAL</vt:lpstr>
      <vt:lpstr>Presentación de PowerPoint</vt:lpstr>
      <vt:lpstr>PROPORCIONALIDAD DE LA MEDIDA DE LA PP</vt:lpstr>
      <vt:lpstr>PROPORCIONALIDAD DE LA MEDIDA</vt:lpstr>
      <vt:lpstr>DURACIÓN DE LA MEDIDA DE LA PP</vt:lpstr>
      <vt:lpstr>QUE SE ENTIENDE POR SOSPECHA FUERTE</vt:lpstr>
      <vt:lpstr>SOBRE EL JUICIO DE PROBABILIDAD </vt:lpstr>
      <vt:lpstr>Casación 704-2015, Pasco – no permite el análisis de la tipicidad, culpabilidad ni la antijuricidad de la conducta en una audiencia de Prisión Preventiva. </vt:lpstr>
      <vt:lpstr>Casación 724-2015, Piura– permite el análisis de la tipicidad de la conducta</vt:lpstr>
      <vt:lpstr>¿SE DEBEN VALORAR LOS ELEMENTOS DE DESCARGO EN UNA AUDIENCIA DE PRISIÓN PREVENTIVA, A PROPÓSITO DE LA STC N° 04780-2017-HC?</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Bruce S</dc:creator>
  <cp:lastModifiedBy>A20004862 (Sanchez Manrique, Bruce Willis)</cp:lastModifiedBy>
  <cp:revision>3</cp:revision>
  <dcterms:modified xsi:type="dcterms:W3CDTF">2024-05-28T21:44:39Z</dcterms:modified>
</cp:coreProperties>
</file>