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83" r:id="rId2"/>
    <p:sldId id="433" r:id="rId3"/>
    <p:sldId id="397" r:id="rId4"/>
    <p:sldId id="398" r:id="rId5"/>
    <p:sldId id="399" r:id="rId6"/>
    <p:sldId id="430" r:id="rId7"/>
    <p:sldId id="411" r:id="rId8"/>
    <p:sldId id="412" r:id="rId9"/>
    <p:sldId id="413" r:id="rId10"/>
    <p:sldId id="414" r:id="rId11"/>
    <p:sldId id="415" r:id="rId12"/>
    <p:sldId id="416" r:id="rId13"/>
    <p:sldId id="417" r:id="rId14"/>
    <p:sldId id="405" r:id="rId15"/>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02902-499E-499C-A376-B7973BD483D1}" type="datetimeFigureOut">
              <a:rPr lang="es-ES" smtClean="0"/>
              <a:t>13/12/2024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04C3D-82FD-4D0F-9767-209AD2D8D7B4}" type="slidenum">
              <a:rPr lang="es-ES" smtClean="0"/>
              <a:t>‹Nº›</a:t>
            </a:fld>
            <a:endParaRPr lang="es-ES"/>
          </a:p>
        </p:txBody>
      </p:sp>
    </p:spTree>
    <p:extLst>
      <p:ext uri="{BB962C8B-B14F-4D97-AF65-F5344CB8AC3E}">
        <p14:creationId xmlns:p14="http://schemas.microsoft.com/office/powerpoint/2010/main" val="1161118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0CFFC2-4DE0-44E7-8407-256067417AB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1A1E4A25-DD6F-483D-A2F7-BD493ABD8C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513B9C33-38BD-4D08-BBB7-E72D4E5D55AF}"/>
              </a:ext>
            </a:extLst>
          </p:cNvPr>
          <p:cNvSpPr>
            <a:spLocks noGrp="1"/>
          </p:cNvSpPr>
          <p:nvPr>
            <p:ph type="dt" sz="half" idx="10"/>
          </p:nvPr>
        </p:nvSpPr>
        <p:spPr/>
        <p:txBody>
          <a:bodyPr/>
          <a:lstStyle/>
          <a:p>
            <a:fld id="{4A67F78A-86B5-43A5-934E-17BB498CF4DD}" type="datetimeFigureOut">
              <a:rPr lang="es-PE" smtClean="0"/>
              <a:t>13/12/2024</a:t>
            </a:fld>
            <a:endParaRPr lang="es-PE"/>
          </a:p>
        </p:txBody>
      </p:sp>
      <p:sp>
        <p:nvSpPr>
          <p:cNvPr id="5" name="Marcador de pie de página 4">
            <a:extLst>
              <a:ext uri="{FF2B5EF4-FFF2-40B4-BE49-F238E27FC236}">
                <a16:creationId xmlns:a16="http://schemas.microsoft.com/office/drawing/2014/main" id="{60F8086E-3988-41AE-924A-7CA0AFA82B2B}"/>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963B9B6-40DD-4D72-9E00-70E4AE4FEF0D}"/>
              </a:ext>
            </a:extLst>
          </p:cNvPr>
          <p:cNvSpPr>
            <a:spLocks noGrp="1"/>
          </p:cNvSpPr>
          <p:nvPr>
            <p:ph type="sldNum" sz="quarter" idx="12"/>
          </p:nvPr>
        </p:nvSpPr>
        <p:spPr/>
        <p:txBody>
          <a:bodyPr/>
          <a:lstStyle/>
          <a:p>
            <a:fld id="{56987A7A-51CD-4DFB-A9D8-F7B63B2F9B20}" type="slidenum">
              <a:rPr lang="es-PE" smtClean="0"/>
              <a:t>‹Nº›</a:t>
            </a:fld>
            <a:endParaRPr lang="es-PE"/>
          </a:p>
        </p:txBody>
      </p:sp>
    </p:spTree>
    <p:extLst>
      <p:ext uri="{BB962C8B-B14F-4D97-AF65-F5344CB8AC3E}">
        <p14:creationId xmlns:p14="http://schemas.microsoft.com/office/powerpoint/2010/main" val="933327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005F58-E2C9-4AB0-BA27-C97C71CFE8A9}"/>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CA89B144-54FE-4DC0-82FD-19659C17F00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9383AB6D-264B-4899-8D52-4818D7F3D7D5}"/>
              </a:ext>
            </a:extLst>
          </p:cNvPr>
          <p:cNvSpPr>
            <a:spLocks noGrp="1"/>
          </p:cNvSpPr>
          <p:nvPr>
            <p:ph type="dt" sz="half" idx="10"/>
          </p:nvPr>
        </p:nvSpPr>
        <p:spPr/>
        <p:txBody>
          <a:bodyPr/>
          <a:lstStyle/>
          <a:p>
            <a:fld id="{4A67F78A-86B5-43A5-934E-17BB498CF4DD}" type="datetimeFigureOut">
              <a:rPr lang="es-PE" smtClean="0"/>
              <a:t>13/12/2024</a:t>
            </a:fld>
            <a:endParaRPr lang="es-PE"/>
          </a:p>
        </p:txBody>
      </p:sp>
      <p:sp>
        <p:nvSpPr>
          <p:cNvPr id="5" name="Marcador de pie de página 4">
            <a:extLst>
              <a:ext uri="{FF2B5EF4-FFF2-40B4-BE49-F238E27FC236}">
                <a16:creationId xmlns:a16="http://schemas.microsoft.com/office/drawing/2014/main" id="{13BE1B72-5B09-4642-9109-9665DCFCFE3D}"/>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E0F8C4DD-5E44-4A33-B4A7-707BC996D487}"/>
              </a:ext>
            </a:extLst>
          </p:cNvPr>
          <p:cNvSpPr>
            <a:spLocks noGrp="1"/>
          </p:cNvSpPr>
          <p:nvPr>
            <p:ph type="sldNum" sz="quarter" idx="12"/>
          </p:nvPr>
        </p:nvSpPr>
        <p:spPr/>
        <p:txBody>
          <a:bodyPr/>
          <a:lstStyle/>
          <a:p>
            <a:fld id="{56987A7A-51CD-4DFB-A9D8-F7B63B2F9B20}" type="slidenum">
              <a:rPr lang="es-PE" smtClean="0"/>
              <a:t>‹Nº›</a:t>
            </a:fld>
            <a:endParaRPr lang="es-PE"/>
          </a:p>
        </p:txBody>
      </p:sp>
    </p:spTree>
    <p:extLst>
      <p:ext uri="{BB962C8B-B14F-4D97-AF65-F5344CB8AC3E}">
        <p14:creationId xmlns:p14="http://schemas.microsoft.com/office/powerpoint/2010/main" val="1485833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550DC16-CF4E-4D34-9407-951BB6FEEA4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0610385E-7E44-4A42-BDFD-A64A7D61DE4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A11E2915-1583-4A57-A4B7-73E96B83CABA}"/>
              </a:ext>
            </a:extLst>
          </p:cNvPr>
          <p:cNvSpPr>
            <a:spLocks noGrp="1"/>
          </p:cNvSpPr>
          <p:nvPr>
            <p:ph type="dt" sz="half" idx="10"/>
          </p:nvPr>
        </p:nvSpPr>
        <p:spPr/>
        <p:txBody>
          <a:bodyPr/>
          <a:lstStyle/>
          <a:p>
            <a:fld id="{4A67F78A-86B5-43A5-934E-17BB498CF4DD}" type="datetimeFigureOut">
              <a:rPr lang="es-PE" smtClean="0"/>
              <a:t>13/12/2024</a:t>
            </a:fld>
            <a:endParaRPr lang="es-PE"/>
          </a:p>
        </p:txBody>
      </p:sp>
      <p:sp>
        <p:nvSpPr>
          <p:cNvPr id="5" name="Marcador de pie de página 4">
            <a:extLst>
              <a:ext uri="{FF2B5EF4-FFF2-40B4-BE49-F238E27FC236}">
                <a16:creationId xmlns:a16="http://schemas.microsoft.com/office/drawing/2014/main" id="{E3A0A971-524E-4CC7-B378-9FA90D26BF5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89F4CF9-8906-40A3-A379-D00D6D7C9CF8}"/>
              </a:ext>
            </a:extLst>
          </p:cNvPr>
          <p:cNvSpPr>
            <a:spLocks noGrp="1"/>
          </p:cNvSpPr>
          <p:nvPr>
            <p:ph type="sldNum" sz="quarter" idx="12"/>
          </p:nvPr>
        </p:nvSpPr>
        <p:spPr/>
        <p:txBody>
          <a:bodyPr/>
          <a:lstStyle/>
          <a:p>
            <a:fld id="{56987A7A-51CD-4DFB-A9D8-F7B63B2F9B20}" type="slidenum">
              <a:rPr lang="es-PE" smtClean="0"/>
              <a:t>‹Nº›</a:t>
            </a:fld>
            <a:endParaRPr lang="es-PE"/>
          </a:p>
        </p:txBody>
      </p:sp>
    </p:spTree>
    <p:extLst>
      <p:ext uri="{BB962C8B-B14F-4D97-AF65-F5344CB8AC3E}">
        <p14:creationId xmlns:p14="http://schemas.microsoft.com/office/powerpoint/2010/main" val="3515906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F7265B-0560-4C1E-8709-574A2C5612F0}"/>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34E242F7-A630-4449-BA41-ABD24C83FB2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C51568EA-37F9-4D2F-800B-183CC8617458}"/>
              </a:ext>
            </a:extLst>
          </p:cNvPr>
          <p:cNvSpPr>
            <a:spLocks noGrp="1"/>
          </p:cNvSpPr>
          <p:nvPr>
            <p:ph type="dt" sz="half" idx="10"/>
          </p:nvPr>
        </p:nvSpPr>
        <p:spPr/>
        <p:txBody>
          <a:bodyPr/>
          <a:lstStyle/>
          <a:p>
            <a:fld id="{4A67F78A-86B5-43A5-934E-17BB498CF4DD}" type="datetimeFigureOut">
              <a:rPr lang="es-PE" smtClean="0"/>
              <a:t>13/12/2024</a:t>
            </a:fld>
            <a:endParaRPr lang="es-PE"/>
          </a:p>
        </p:txBody>
      </p:sp>
      <p:sp>
        <p:nvSpPr>
          <p:cNvPr id="5" name="Marcador de pie de página 4">
            <a:extLst>
              <a:ext uri="{FF2B5EF4-FFF2-40B4-BE49-F238E27FC236}">
                <a16:creationId xmlns:a16="http://schemas.microsoft.com/office/drawing/2014/main" id="{EC614A99-DC0B-4F3C-8DBF-8D2491CC2C7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7A1E3631-6AC9-43E8-AF41-09716D21458C}"/>
              </a:ext>
            </a:extLst>
          </p:cNvPr>
          <p:cNvSpPr>
            <a:spLocks noGrp="1"/>
          </p:cNvSpPr>
          <p:nvPr>
            <p:ph type="sldNum" sz="quarter" idx="12"/>
          </p:nvPr>
        </p:nvSpPr>
        <p:spPr/>
        <p:txBody>
          <a:bodyPr/>
          <a:lstStyle/>
          <a:p>
            <a:fld id="{56987A7A-51CD-4DFB-A9D8-F7B63B2F9B20}" type="slidenum">
              <a:rPr lang="es-PE" smtClean="0"/>
              <a:t>‹Nº›</a:t>
            </a:fld>
            <a:endParaRPr lang="es-PE"/>
          </a:p>
        </p:txBody>
      </p:sp>
    </p:spTree>
    <p:extLst>
      <p:ext uri="{BB962C8B-B14F-4D97-AF65-F5344CB8AC3E}">
        <p14:creationId xmlns:p14="http://schemas.microsoft.com/office/powerpoint/2010/main" val="376980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DDA648-C1C2-4C67-B11B-E73B2CB117B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62D249EF-1E98-4961-9E51-33038E17A6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5C6A490-FB01-41BE-87A7-65A58353D533}"/>
              </a:ext>
            </a:extLst>
          </p:cNvPr>
          <p:cNvSpPr>
            <a:spLocks noGrp="1"/>
          </p:cNvSpPr>
          <p:nvPr>
            <p:ph type="dt" sz="half" idx="10"/>
          </p:nvPr>
        </p:nvSpPr>
        <p:spPr/>
        <p:txBody>
          <a:bodyPr/>
          <a:lstStyle/>
          <a:p>
            <a:fld id="{4A67F78A-86B5-43A5-934E-17BB498CF4DD}" type="datetimeFigureOut">
              <a:rPr lang="es-PE" smtClean="0"/>
              <a:t>13/12/2024</a:t>
            </a:fld>
            <a:endParaRPr lang="es-PE"/>
          </a:p>
        </p:txBody>
      </p:sp>
      <p:sp>
        <p:nvSpPr>
          <p:cNvPr id="5" name="Marcador de pie de página 4">
            <a:extLst>
              <a:ext uri="{FF2B5EF4-FFF2-40B4-BE49-F238E27FC236}">
                <a16:creationId xmlns:a16="http://schemas.microsoft.com/office/drawing/2014/main" id="{5703384B-3242-4CE3-9A3E-AE86267D63DE}"/>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1E2A6DB-E8BB-475D-BB1D-43C8C3A0129E}"/>
              </a:ext>
            </a:extLst>
          </p:cNvPr>
          <p:cNvSpPr>
            <a:spLocks noGrp="1"/>
          </p:cNvSpPr>
          <p:nvPr>
            <p:ph type="sldNum" sz="quarter" idx="12"/>
          </p:nvPr>
        </p:nvSpPr>
        <p:spPr/>
        <p:txBody>
          <a:bodyPr/>
          <a:lstStyle/>
          <a:p>
            <a:fld id="{56987A7A-51CD-4DFB-A9D8-F7B63B2F9B20}" type="slidenum">
              <a:rPr lang="es-PE" smtClean="0"/>
              <a:t>‹Nº›</a:t>
            </a:fld>
            <a:endParaRPr lang="es-PE"/>
          </a:p>
        </p:txBody>
      </p:sp>
    </p:spTree>
    <p:extLst>
      <p:ext uri="{BB962C8B-B14F-4D97-AF65-F5344CB8AC3E}">
        <p14:creationId xmlns:p14="http://schemas.microsoft.com/office/powerpoint/2010/main" val="157972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2C7906-F8A8-4DBE-A81F-E8567E96A12C}"/>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C4FB8726-BE3F-42A0-979D-7C05AE4A348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06226F02-4D9B-494A-A7F1-34E4DF21498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FBC022B8-3091-4EBE-9537-321451BD3704}"/>
              </a:ext>
            </a:extLst>
          </p:cNvPr>
          <p:cNvSpPr>
            <a:spLocks noGrp="1"/>
          </p:cNvSpPr>
          <p:nvPr>
            <p:ph type="dt" sz="half" idx="10"/>
          </p:nvPr>
        </p:nvSpPr>
        <p:spPr/>
        <p:txBody>
          <a:bodyPr/>
          <a:lstStyle/>
          <a:p>
            <a:fld id="{4A67F78A-86B5-43A5-934E-17BB498CF4DD}" type="datetimeFigureOut">
              <a:rPr lang="es-PE" smtClean="0"/>
              <a:t>13/12/2024</a:t>
            </a:fld>
            <a:endParaRPr lang="es-PE"/>
          </a:p>
        </p:txBody>
      </p:sp>
      <p:sp>
        <p:nvSpPr>
          <p:cNvPr id="6" name="Marcador de pie de página 5">
            <a:extLst>
              <a:ext uri="{FF2B5EF4-FFF2-40B4-BE49-F238E27FC236}">
                <a16:creationId xmlns:a16="http://schemas.microsoft.com/office/drawing/2014/main" id="{27BD1F18-E969-4BF0-88AD-BA27C268A46F}"/>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293CF1A5-0BB4-49A1-B4EE-7CB5825C1012}"/>
              </a:ext>
            </a:extLst>
          </p:cNvPr>
          <p:cNvSpPr>
            <a:spLocks noGrp="1"/>
          </p:cNvSpPr>
          <p:nvPr>
            <p:ph type="sldNum" sz="quarter" idx="12"/>
          </p:nvPr>
        </p:nvSpPr>
        <p:spPr/>
        <p:txBody>
          <a:bodyPr/>
          <a:lstStyle/>
          <a:p>
            <a:fld id="{56987A7A-51CD-4DFB-A9D8-F7B63B2F9B20}" type="slidenum">
              <a:rPr lang="es-PE" smtClean="0"/>
              <a:t>‹Nº›</a:t>
            </a:fld>
            <a:endParaRPr lang="es-PE"/>
          </a:p>
        </p:txBody>
      </p:sp>
    </p:spTree>
    <p:extLst>
      <p:ext uri="{BB962C8B-B14F-4D97-AF65-F5344CB8AC3E}">
        <p14:creationId xmlns:p14="http://schemas.microsoft.com/office/powerpoint/2010/main" val="3200675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481CAB-9692-4CD1-82D2-5C1642E2607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11765F78-6A11-492C-B562-E1DCD7A725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5B9014D-4D15-4616-A4E7-B9662E7541F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82B48DCC-A0A4-4BA8-9A3E-23B0F041D2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C502773-E22F-417B-9B4E-607E0D27166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3358BE0A-9AF9-4B99-B25C-295AFD623427}"/>
              </a:ext>
            </a:extLst>
          </p:cNvPr>
          <p:cNvSpPr>
            <a:spLocks noGrp="1"/>
          </p:cNvSpPr>
          <p:nvPr>
            <p:ph type="dt" sz="half" idx="10"/>
          </p:nvPr>
        </p:nvSpPr>
        <p:spPr/>
        <p:txBody>
          <a:bodyPr/>
          <a:lstStyle/>
          <a:p>
            <a:fld id="{4A67F78A-86B5-43A5-934E-17BB498CF4DD}" type="datetimeFigureOut">
              <a:rPr lang="es-PE" smtClean="0"/>
              <a:t>13/12/2024</a:t>
            </a:fld>
            <a:endParaRPr lang="es-PE"/>
          </a:p>
        </p:txBody>
      </p:sp>
      <p:sp>
        <p:nvSpPr>
          <p:cNvPr id="8" name="Marcador de pie de página 7">
            <a:extLst>
              <a:ext uri="{FF2B5EF4-FFF2-40B4-BE49-F238E27FC236}">
                <a16:creationId xmlns:a16="http://schemas.microsoft.com/office/drawing/2014/main" id="{24416075-5134-4F39-B15E-26EA1D1A12D1}"/>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8D78BD61-6DA5-4D65-AA55-B809AF63C1C0}"/>
              </a:ext>
            </a:extLst>
          </p:cNvPr>
          <p:cNvSpPr>
            <a:spLocks noGrp="1"/>
          </p:cNvSpPr>
          <p:nvPr>
            <p:ph type="sldNum" sz="quarter" idx="12"/>
          </p:nvPr>
        </p:nvSpPr>
        <p:spPr/>
        <p:txBody>
          <a:bodyPr/>
          <a:lstStyle/>
          <a:p>
            <a:fld id="{56987A7A-51CD-4DFB-A9D8-F7B63B2F9B20}" type="slidenum">
              <a:rPr lang="es-PE" smtClean="0"/>
              <a:t>‹Nº›</a:t>
            </a:fld>
            <a:endParaRPr lang="es-PE"/>
          </a:p>
        </p:txBody>
      </p:sp>
    </p:spTree>
    <p:extLst>
      <p:ext uri="{BB962C8B-B14F-4D97-AF65-F5344CB8AC3E}">
        <p14:creationId xmlns:p14="http://schemas.microsoft.com/office/powerpoint/2010/main" val="242662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C8B3E8-5191-43D8-AF14-B0652AD07394}"/>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201984AF-E9F7-4299-8E17-5B4FBB940C1D}"/>
              </a:ext>
            </a:extLst>
          </p:cNvPr>
          <p:cNvSpPr>
            <a:spLocks noGrp="1"/>
          </p:cNvSpPr>
          <p:nvPr>
            <p:ph type="dt" sz="half" idx="10"/>
          </p:nvPr>
        </p:nvSpPr>
        <p:spPr/>
        <p:txBody>
          <a:bodyPr/>
          <a:lstStyle/>
          <a:p>
            <a:fld id="{4A67F78A-86B5-43A5-934E-17BB498CF4DD}" type="datetimeFigureOut">
              <a:rPr lang="es-PE" smtClean="0"/>
              <a:t>13/12/2024</a:t>
            </a:fld>
            <a:endParaRPr lang="es-PE"/>
          </a:p>
        </p:txBody>
      </p:sp>
      <p:sp>
        <p:nvSpPr>
          <p:cNvPr id="4" name="Marcador de pie de página 3">
            <a:extLst>
              <a:ext uri="{FF2B5EF4-FFF2-40B4-BE49-F238E27FC236}">
                <a16:creationId xmlns:a16="http://schemas.microsoft.com/office/drawing/2014/main" id="{5B8035C5-E89D-450A-9A03-4892268C9CC2}"/>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2B2F87AA-63F4-426E-8EB2-F6FFAAA2B962}"/>
              </a:ext>
            </a:extLst>
          </p:cNvPr>
          <p:cNvSpPr>
            <a:spLocks noGrp="1"/>
          </p:cNvSpPr>
          <p:nvPr>
            <p:ph type="sldNum" sz="quarter" idx="12"/>
          </p:nvPr>
        </p:nvSpPr>
        <p:spPr/>
        <p:txBody>
          <a:bodyPr/>
          <a:lstStyle/>
          <a:p>
            <a:fld id="{56987A7A-51CD-4DFB-A9D8-F7B63B2F9B20}" type="slidenum">
              <a:rPr lang="es-PE" smtClean="0"/>
              <a:t>‹Nº›</a:t>
            </a:fld>
            <a:endParaRPr lang="es-PE"/>
          </a:p>
        </p:txBody>
      </p:sp>
    </p:spTree>
    <p:extLst>
      <p:ext uri="{BB962C8B-B14F-4D97-AF65-F5344CB8AC3E}">
        <p14:creationId xmlns:p14="http://schemas.microsoft.com/office/powerpoint/2010/main" val="1908388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73BC5D5-F906-451E-9CE3-8340AB561551}"/>
              </a:ext>
            </a:extLst>
          </p:cNvPr>
          <p:cNvSpPr>
            <a:spLocks noGrp="1"/>
          </p:cNvSpPr>
          <p:nvPr>
            <p:ph type="dt" sz="half" idx="10"/>
          </p:nvPr>
        </p:nvSpPr>
        <p:spPr/>
        <p:txBody>
          <a:bodyPr/>
          <a:lstStyle/>
          <a:p>
            <a:fld id="{4A67F78A-86B5-43A5-934E-17BB498CF4DD}" type="datetimeFigureOut">
              <a:rPr lang="es-PE" smtClean="0"/>
              <a:t>13/12/2024</a:t>
            </a:fld>
            <a:endParaRPr lang="es-PE"/>
          </a:p>
        </p:txBody>
      </p:sp>
      <p:sp>
        <p:nvSpPr>
          <p:cNvPr id="3" name="Marcador de pie de página 2">
            <a:extLst>
              <a:ext uri="{FF2B5EF4-FFF2-40B4-BE49-F238E27FC236}">
                <a16:creationId xmlns:a16="http://schemas.microsoft.com/office/drawing/2014/main" id="{137AE83B-8C0B-42C4-83B6-E4D5BC40B922}"/>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42E277B7-5A9C-4855-82A5-080267A4965A}"/>
              </a:ext>
            </a:extLst>
          </p:cNvPr>
          <p:cNvSpPr>
            <a:spLocks noGrp="1"/>
          </p:cNvSpPr>
          <p:nvPr>
            <p:ph type="sldNum" sz="quarter" idx="12"/>
          </p:nvPr>
        </p:nvSpPr>
        <p:spPr/>
        <p:txBody>
          <a:bodyPr/>
          <a:lstStyle/>
          <a:p>
            <a:fld id="{56987A7A-51CD-4DFB-A9D8-F7B63B2F9B20}" type="slidenum">
              <a:rPr lang="es-PE" smtClean="0"/>
              <a:t>‹Nº›</a:t>
            </a:fld>
            <a:endParaRPr lang="es-PE"/>
          </a:p>
        </p:txBody>
      </p:sp>
    </p:spTree>
    <p:extLst>
      <p:ext uri="{BB962C8B-B14F-4D97-AF65-F5344CB8AC3E}">
        <p14:creationId xmlns:p14="http://schemas.microsoft.com/office/powerpoint/2010/main" val="3235662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7DE30-4B8A-488F-A118-A394ED41B1D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2351326-061B-45C8-910F-DB1EE000C5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6BCFA1C5-2B7E-47F5-9E33-F91A6E6E78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4CF4D54-7E7C-4035-A42E-A58206B0E6F3}"/>
              </a:ext>
            </a:extLst>
          </p:cNvPr>
          <p:cNvSpPr>
            <a:spLocks noGrp="1"/>
          </p:cNvSpPr>
          <p:nvPr>
            <p:ph type="dt" sz="half" idx="10"/>
          </p:nvPr>
        </p:nvSpPr>
        <p:spPr/>
        <p:txBody>
          <a:bodyPr/>
          <a:lstStyle/>
          <a:p>
            <a:fld id="{4A67F78A-86B5-43A5-934E-17BB498CF4DD}" type="datetimeFigureOut">
              <a:rPr lang="es-PE" smtClean="0"/>
              <a:t>13/12/2024</a:t>
            </a:fld>
            <a:endParaRPr lang="es-PE"/>
          </a:p>
        </p:txBody>
      </p:sp>
      <p:sp>
        <p:nvSpPr>
          <p:cNvPr id="6" name="Marcador de pie de página 5">
            <a:extLst>
              <a:ext uri="{FF2B5EF4-FFF2-40B4-BE49-F238E27FC236}">
                <a16:creationId xmlns:a16="http://schemas.microsoft.com/office/drawing/2014/main" id="{35DD8065-9C49-44FB-9507-81899F6F1FE1}"/>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0C886917-5F3E-471D-A687-4914B405ECFF}"/>
              </a:ext>
            </a:extLst>
          </p:cNvPr>
          <p:cNvSpPr>
            <a:spLocks noGrp="1"/>
          </p:cNvSpPr>
          <p:nvPr>
            <p:ph type="sldNum" sz="quarter" idx="12"/>
          </p:nvPr>
        </p:nvSpPr>
        <p:spPr/>
        <p:txBody>
          <a:bodyPr/>
          <a:lstStyle/>
          <a:p>
            <a:fld id="{56987A7A-51CD-4DFB-A9D8-F7B63B2F9B20}" type="slidenum">
              <a:rPr lang="es-PE" smtClean="0"/>
              <a:t>‹Nº›</a:t>
            </a:fld>
            <a:endParaRPr lang="es-PE"/>
          </a:p>
        </p:txBody>
      </p:sp>
    </p:spTree>
    <p:extLst>
      <p:ext uri="{BB962C8B-B14F-4D97-AF65-F5344CB8AC3E}">
        <p14:creationId xmlns:p14="http://schemas.microsoft.com/office/powerpoint/2010/main" val="958816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515ADF-7F83-4D71-9705-325D9E16F9E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CB3F6071-B3D1-4F65-AAEC-2D08515EF2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B9937865-F323-41BD-A951-5EDA373E6E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48878F-116F-479A-90CF-91C2B567DF60}"/>
              </a:ext>
            </a:extLst>
          </p:cNvPr>
          <p:cNvSpPr>
            <a:spLocks noGrp="1"/>
          </p:cNvSpPr>
          <p:nvPr>
            <p:ph type="dt" sz="half" idx="10"/>
          </p:nvPr>
        </p:nvSpPr>
        <p:spPr/>
        <p:txBody>
          <a:bodyPr/>
          <a:lstStyle/>
          <a:p>
            <a:fld id="{4A67F78A-86B5-43A5-934E-17BB498CF4DD}" type="datetimeFigureOut">
              <a:rPr lang="es-PE" smtClean="0"/>
              <a:t>13/12/2024</a:t>
            </a:fld>
            <a:endParaRPr lang="es-PE"/>
          </a:p>
        </p:txBody>
      </p:sp>
      <p:sp>
        <p:nvSpPr>
          <p:cNvPr id="6" name="Marcador de pie de página 5">
            <a:extLst>
              <a:ext uri="{FF2B5EF4-FFF2-40B4-BE49-F238E27FC236}">
                <a16:creationId xmlns:a16="http://schemas.microsoft.com/office/drawing/2014/main" id="{1F1CCEE2-9BD6-4C86-889F-62AA3559B076}"/>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913D4E48-22C4-4FFC-A77C-2B934B6AE7A4}"/>
              </a:ext>
            </a:extLst>
          </p:cNvPr>
          <p:cNvSpPr>
            <a:spLocks noGrp="1"/>
          </p:cNvSpPr>
          <p:nvPr>
            <p:ph type="sldNum" sz="quarter" idx="12"/>
          </p:nvPr>
        </p:nvSpPr>
        <p:spPr/>
        <p:txBody>
          <a:bodyPr/>
          <a:lstStyle/>
          <a:p>
            <a:fld id="{56987A7A-51CD-4DFB-A9D8-F7B63B2F9B20}" type="slidenum">
              <a:rPr lang="es-PE" smtClean="0"/>
              <a:t>‹Nº›</a:t>
            </a:fld>
            <a:endParaRPr lang="es-PE"/>
          </a:p>
        </p:txBody>
      </p:sp>
    </p:spTree>
    <p:extLst>
      <p:ext uri="{BB962C8B-B14F-4D97-AF65-F5344CB8AC3E}">
        <p14:creationId xmlns:p14="http://schemas.microsoft.com/office/powerpoint/2010/main" val="3838691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0E1879D-7033-4A87-9D6E-83C42FE419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E50E93A5-45B8-4959-B193-7D1F27BBEE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457A03F3-2F6F-4F8C-959A-0D31A6507B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67F78A-86B5-43A5-934E-17BB498CF4DD}" type="datetimeFigureOut">
              <a:rPr lang="es-PE" smtClean="0"/>
              <a:t>13/12/2024</a:t>
            </a:fld>
            <a:endParaRPr lang="es-PE"/>
          </a:p>
        </p:txBody>
      </p:sp>
      <p:sp>
        <p:nvSpPr>
          <p:cNvPr id="5" name="Marcador de pie de página 4">
            <a:extLst>
              <a:ext uri="{FF2B5EF4-FFF2-40B4-BE49-F238E27FC236}">
                <a16:creationId xmlns:a16="http://schemas.microsoft.com/office/drawing/2014/main" id="{903EF5A2-60ED-4316-8198-AF489F6A0C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079D56D9-B71E-47B0-896E-C225B2A866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87A7A-51CD-4DFB-A9D8-F7B63B2F9B20}" type="slidenum">
              <a:rPr lang="es-PE" smtClean="0"/>
              <a:t>‹Nº›</a:t>
            </a:fld>
            <a:endParaRPr lang="es-PE"/>
          </a:p>
        </p:txBody>
      </p:sp>
    </p:spTree>
    <p:extLst>
      <p:ext uri="{BB962C8B-B14F-4D97-AF65-F5344CB8AC3E}">
        <p14:creationId xmlns:p14="http://schemas.microsoft.com/office/powerpoint/2010/main" val="1992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4;p3">
            <a:extLst>
              <a:ext uri="{FF2B5EF4-FFF2-40B4-BE49-F238E27FC236}">
                <a16:creationId xmlns:a16="http://schemas.microsoft.com/office/drawing/2014/main" id="{A9A83D65-47A8-B282-A234-FAE9E665F841}"/>
              </a:ext>
            </a:extLst>
          </p:cNvPr>
          <p:cNvSpPr/>
          <p:nvPr/>
        </p:nvSpPr>
        <p:spPr>
          <a:xfrm>
            <a:off x="1287624" y="892826"/>
            <a:ext cx="4926563" cy="5072345"/>
          </a:xfrm>
          <a:prstGeom prst="roundRect">
            <a:avLst>
              <a:gd name="adj" fmla="val 16667"/>
            </a:avLst>
          </a:prstGeom>
          <a:noFill/>
          <a:ln w="57150" cap="flat" cmpd="sng">
            <a:solidFill>
              <a:schemeClr val="accent1">
                <a:lumMod val="50000"/>
              </a:schemeClr>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lnSpc>
                <a:spcPct val="80000"/>
              </a:lnSpc>
              <a:spcBef>
                <a:spcPts val="0"/>
              </a:spcBef>
              <a:spcAft>
                <a:spcPts val="0"/>
              </a:spcAft>
              <a:buClr>
                <a:schemeClr val="dk1"/>
              </a:buClr>
              <a:buSzPts val="8000"/>
              <a:buFont typeface="Calibri"/>
              <a:buNone/>
            </a:pPr>
            <a:r>
              <a:rPr lang="es-MX" sz="1400" b="1" dirty="0">
                <a:sym typeface="Calibri"/>
              </a:rPr>
              <a:t>DERECHO PROCESAL PENAL</a:t>
            </a:r>
          </a:p>
          <a:p>
            <a:pPr marL="0" marR="0" lvl="0" indent="0" algn="ctr" rtl="0">
              <a:lnSpc>
                <a:spcPct val="80000"/>
              </a:lnSpc>
              <a:spcBef>
                <a:spcPts val="0"/>
              </a:spcBef>
              <a:spcAft>
                <a:spcPts val="0"/>
              </a:spcAft>
              <a:buClr>
                <a:schemeClr val="dk1"/>
              </a:buClr>
              <a:buSzPts val="8000"/>
              <a:buFont typeface="Calibri"/>
              <a:buNone/>
            </a:pPr>
            <a:endParaRPr lang="es-MX" sz="1400" b="1" dirty="0">
              <a:sym typeface="Calibri"/>
            </a:endParaRPr>
          </a:p>
          <a:p>
            <a:pPr marL="0" marR="0" lvl="0" indent="0" algn="ctr" rtl="0">
              <a:lnSpc>
                <a:spcPct val="80000"/>
              </a:lnSpc>
              <a:spcBef>
                <a:spcPts val="0"/>
              </a:spcBef>
              <a:spcAft>
                <a:spcPts val="0"/>
              </a:spcAft>
              <a:buClr>
                <a:schemeClr val="dk1"/>
              </a:buClr>
              <a:buSzPts val="8000"/>
              <a:buFont typeface="Calibri"/>
              <a:buNone/>
            </a:pPr>
            <a:r>
              <a:rPr lang="es-ES" dirty="0">
                <a:sym typeface="Calibri"/>
              </a:rPr>
              <a:t>  Colaboración eficaz </a:t>
            </a:r>
          </a:p>
          <a:p>
            <a:pPr marR="0" lvl="0" algn="just" rtl="0">
              <a:lnSpc>
                <a:spcPct val="80000"/>
              </a:lnSpc>
              <a:spcBef>
                <a:spcPts val="0"/>
              </a:spcBef>
              <a:spcAft>
                <a:spcPts val="0"/>
              </a:spcAft>
              <a:buClr>
                <a:schemeClr val="dk1"/>
              </a:buClr>
              <a:buSzPts val="8000"/>
            </a:pPr>
            <a:endParaRPr b="1" dirty="0">
              <a:sym typeface="Calibri"/>
            </a:endParaRPr>
          </a:p>
        </p:txBody>
      </p:sp>
      <p:sp>
        <p:nvSpPr>
          <p:cNvPr id="6" name="Google Shape;104;p3">
            <a:extLst>
              <a:ext uri="{FF2B5EF4-FFF2-40B4-BE49-F238E27FC236}">
                <a16:creationId xmlns:a16="http://schemas.microsoft.com/office/drawing/2014/main" id="{50994EC5-BCCF-2777-8A58-FA098A3FFA0E}"/>
              </a:ext>
            </a:extLst>
          </p:cNvPr>
          <p:cNvSpPr/>
          <p:nvPr/>
        </p:nvSpPr>
        <p:spPr>
          <a:xfrm>
            <a:off x="6445898" y="892827"/>
            <a:ext cx="3840480" cy="5072345"/>
          </a:xfrm>
          <a:prstGeom prst="roundRect">
            <a:avLst>
              <a:gd name="adj" fmla="val 16667"/>
            </a:avLst>
          </a:prstGeom>
          <a:noFill/>
          <a:ln w="57150" cap="flat" cmpd="sng">
            <a:solidFill>
              <a:schemeClr val="accent1">
                <a:lumMod val="60000"/>
                <a:lumOff val="40000"/>
              </a:schemeClr>
            </a:solidFill>
            <a:prstDash val="solid"/>
            <a:round/>
            <a:headEnd type="none" w="sm" len="sm"/>
            <a:tailEnd type="none" w="sm" len="sm"/>
          </a:ln>
        </p:spPr>
        <p:txBody>
          <a:bodyPr spcFirstLastPara="1" wrap="square" lIns="91425" tIns="45700" rIns="91425" bIns="45700" anchor="ctr" anchorCtr="0">
            <a:normAutofit fontScale="85000" lnSpcReduction="10000"/>
          </a:bodyPr>
          <a:lstStyle/>
          <a:p>
            <a:pPr marL="0" marR="0" lvl="0" indent="0" algn="just" rtl="0">
              <a:spcBef>
                <a:spcPts val="0"/>
              </a:spcBef>
              <a:spcAft>
                <a:spcPts val="0"/>
              </a:spcAft>
              <a:buNone/>
            </a:pPr>
            <a:endParaRPr lang="es-ES" sz="3200" b="1"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endParaRPr lang="es-ES" sz="2800" b="1"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es-ES" sz="2800" b="1" i="0" u="none" strike="noStrike" cap="none" dirty="0">
                <a:solidFill>
                  <a:schemeClr val="dk1"/>
                </a:solidFill>
                <a:latin typeface="Calibri"/>
                <a:ea typeface="Calibri"/>
                <a:cs typeface="Calibri"/>
                <a:sym typeface="Calibri"/>
              </a:rPr>
              <a:t>Alexis Gilio Chilón</a:t>
            </a:r>
          </a:p>
          <a:p>
            <a:pPr marL="0" marR="0" lvl="0" indent="0" algn="just" rtl="0">
              <a:spcBef>
                <a:spcPts val="0"/>
              </a:spcBef>
              <a:spcAft>
                <a:spcPts val="0"/>
              </a:spcAft>
              <a:buNone/>
            </a:pPr>
            <a:endParaRPr lang="es-ES" sz="1900" dirty="0"/>
          </a:p>
          <a:p>
            <a:pPr marL="0" marR="0" lvl="0" indent="0" algn="just" rtl="0">
              <a:spcBef>
                <a:spcPts val="0"/>
              </a:spcBef>
              <a:spcAft>
                <a:spcPts val="0"/>
              </a:spcAft>
              <a:buNone/>
            </a:pPr>
            <a:r>
              <a:rPr lang="es-ES" sz="1900" b="0" i="0" u="none" strike="noStrike" cap="none" dirty="0">
                <a:solidFill>
                  <a:schemeClr val="dk1"/>
                </a:solidFill>
                <a:latin typeface="Calibri"/>
                <a:ea typeface="Calibri"/>
                <a:cs typeface="Calibri"/>
                <a:sym typeface="Calibri"/>
              </a:rPr>
              <a:t>Máster en Derecho Penal y Procesal Penal por la Universidad Carlos III de Madrid (España). Estancia de Investigación en el Departamento de Derecho Procesal y Derecho Penal de la Universidad Complutense de Madrid (España). Abogado por la Universidad Nacional Mayor de San Marcos. Especialización en cumplimiento normativo por DOCRIM y la Facultad de Derecho de la Universidad de Granada (España). </a:t>
            </a:r>
          </a:p>
          <a:p>
            <a:pPr marL="0" marR="0" lvl="0" indent="0" algn="just" rtl="0">
              <a:spcBef>
                <a:spcPts val="0"/>
              </a:spcBef>
              <a:spcAft>
                <a:spcPts val="0"/>
              </a:spcAft>
              <a:buNone/>
            </a:pPr>
            <a:endParaRPr lang="es-ES" sz="1900" dirty="0"/>
          </a:p>
          <a:p>
            <a:pPr marL="0" marR="0" lvl="0" indent="0" algn="ctr" rtl="0">
              <a:spcBef>
                <a:spcPts val="0"/>
              </a:spcBef>
              <a:spcAft>
                <a:spcPts val="0"/>
              </a:spcAft>
              <a:buNone/>
            </a:pPr>
            <a:r>
              <a:rPr lang="es-ES" sz="1900" b="1" i="0" u="none" strike="noStrike" cap="none" dirty="0">
                <a:solidFill>
                  <a:schemeClr val="dk1"/>
                </a:solidFill>
                <a:latin typeface="Calibri"/>
                <a:ea typeface="Calibri"/>
                <a:cs typeface="Calibri"/>
                <a:sym typeface="Calibri"/>
              </a:rPr>
              <a:t>alexis.gich.1@gmail.com</a:t>
            </a:r>
            <a:endParaRPr lang="es-ES" sz="1900" dirty="0"/>
          </a:p>
        </p:txBody>
      </p:sp>
    </p:spTree>
    <p:extLst>
      <p:ext uri="{BB962C8B-B14F-4D97-AF65-F5344CB8AC3E}">
        <p14:creationId xmlns:p14="http://schemas.microsoft.com/office/powerpoint/2010/main" val="52072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9EF848CA-1FBC-4253-3440-E77351B5AD1E}"/>
              </a:ext>
            </a:extLst>
          </p:cNvPr>
          <p:cNvSpPr/>
          <p:nvPr/>
        </p:nvSpPr>
        <p:spPr>
          <a:xfrm>
            <a:off x="2287602" y="2182270"/>
            <a:ext cx="2876239" cy="2460537"/>
          </a:xfrm>
          <a:prstGeom prst="roundRect">
            <a:avLst/>
          </a:prstGeom>
          <a:no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MX" sz="1200" dirty="0">
              <a:solidFill>
                <a:schemeClr val="tx1"/>
              </a:solidFill>
            </a:endParaRPr>
          </a:p>
          <a:p>
            <a:r>
              <a:rPr lang="es-MX" sz="1200" dirty="0">
                <a:solidFill>
                  <a:schemeClr val="tx1"/>
                </a:solidFill>
              </a:rPr>
              <a:t> </a:t>
            </a:r>
            <a:endParaRPr lang="es-PE" sz="1200" dirty="0">
              <a:solidFill>
                <a:schemeClr val="tx1"/>
              </a:solidFill>
            </a:endParaRPr>
          </a:p>
        </p:txBody>
      </p:sp>
      <p:sp>
        <p:nvSpPr>
          <p:cNvPr id="3" name="Flecha: a la derecha 2">
            <a:extLst>
              <a:ext uri="{FF2B5EF4-FFF2-40B4-BE49-F238E27FC236}">
                <a16:creationId xmlns:a16="http://schemas.microsoft.com/office/drawing/2014/main" id="{69B35037-762A-A236-3119-6F82A99F719E}"/>
              </a:ext>
            </a:extLst>
          </p:cNvPr>
          <p:cNvSpPr/>
          <p:nvPr/>
        </p:nvSpPr>
        <p:spPr>
          <a:xfrm rot="19925953">
            <a:off x="5181488" y="1922371"/>
            <a:ext cx="532086" cy="4847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sz="1050"/>
          </a:p>
        </p:txBody>
      </p:sp>
      <p:sp>
        <p:nvSpPr>
          <p:cNvPr id="4" name="Flecha: a la derecha 3">
            <a:extLst>
              <a:ext uri="{FF2B5EF4-FFF2-40B4-BE49-F238E27FC236}">
                <a16:creationId xmlns:a16="http://schemas.microsoft.com/office/drawing/2014/main" id="{B696E24E-19F9-681F-A649-62A495B3AE61}"/>
              </a:ext>
            </a:extLst>
          </p:cNvPr>
          <p:cNvSpPr/>
          <p:nvPr/>
        </p:nvSpPr>
        <p:spPr>
          <a:xfrm rot="1501352">
            <a:off x="5314079" y="4359439"/>
            <a:ext cx="532086" cy="4847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sz="1050"/>
          </a:p>
        </p:txBody>
      </p:sp>
      <p:sp>
        <p:nvSpPr>
          <p:cNvPr id="5" name="Flecha: a la derecha 4">
            <a:extLst>
              <a:ext uri="{FF2B5EF4-FFF2-40B4-BE49-F238E27FC236}">
                <a16:creationId xmlns:a16="http://schemas.microsoft.com/office/drawing/2014/main" id="{A93635AC-66EF-B299-DBEE-16F0F884ADAA}"/>
              </a:ext>
            </a:extLst>
          </p:cNvPr>
          <p:cNvSpPr/>
          <p:nvPr/>
        </p:nvSpPr>
        <p:spPr>
          <a:xfrm>
            <a:off x="5241074" y="3085675"/>
            <a:ext cx="532086" cy="4847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sz="1050"/>
          </a:p>
        </p:txBody>
      </p:sp>
      <p:sp>
        <p:nvSpPr>
          <p:cNvPr id="6" name="Rectángulo: esquinas redondeadas 5">
            <a:extLst>
              <a:ext uri="{FF2B5EF4-FFF2-40B4-BE49-F238E27FC236}">
                <a16:creationId xmlns:a16="http://schemas.microsoft.com/office/drawing/2014/main" id="{C2B5D4E8-193F-770B-D243-2CD19E2E562B}"/>
              </a:ext>
            </a:extLst>
          </p:cNvPr>
          <p:cNvSpPr/>
          <p:nvPr/>
        </p:nvSpPr>
        <p:spPr>
          <a:xfrm>
            <a:off x="6162676" y="1195720"/>
            <a:ext cx="3732419" cy="969047"/>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s-MX" sz="900" dirty="0"/>
          </a:p>
          <a:p>
            <a:pPr algn="just"/>
            <a:r>
              <a:rPr lang="es-MX" sz="900"/>
              <a:t> </a:t>
            </a:r>
            <a:endParaRPr lang="es-PE" sz="900" dirty="0"/>
          </a:p>
        </p:txBody>
      </p:sp>
      <p:sp>
        <p:nvSpPr>
          <p:cNvPr id="7" name="Rectángulo: esquinas redondeadas 6">
            <a:extLst>
              <a:ext uri="{FF2B5EF4-FFF2-40B4-BE49-F238E27FC236}">
                <a16:creationId xmlns:a16="http://schemas.microsoft.com/office/drawing/2014/main" id="{13BFE534-5808-6BB5-24B9-0BF0EB1777E5}"/>
              </a:ext>
            </a:extLst>
          </p:cNvPr>
          <p:cNvSpPr/>
          <p:nvPr/>
        </p:nvSpPr>
        <p:spPr>
          <a:xfrm>
            <a:off x="6162676" y="2636582"/>
            <a:ext cx="3732419" cy="969047"/>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s-MX" sz="900" dirty="0"/>
          </a:p>
          <a:p>
            <a:pPr algn="just"/>
            <a:r>
              <a:rPr lang="es-MX" sz="900"/>
              <a:t> </a:t>
            </a:r>
            <a:endParaRPr lang="es-PE" sz="900" dirty="0"/>
          </a:p>
        </p:txBody>
      </p:sp>
      <p:sp>
        <p:nvSpPr>
          <p:cNvPr id="8" name="Rectángulo: esquinas redondeadas 7">
            <a:extLst>
              <a:ext uri="{FF2B5EF4-FFF2-40B4-BE49-F238E27FC236}">
                <a16:creationId xmlns:a16="http://schemas.microsoft.com/office/drawing/2014/main" id="{FC717A47-F64D-953C-BF28-D7D96DB67E07}"/>
              </a:ext>
            </a:extLst>
          </p:cNvPr>
          <p:cNvSpPr/>
          <p:nvPr/>
        </p:nvSpPr>
        <p:spPr>
          <a:xfrm>
            <a:off x="6201196" y="4077445"/>
            <a:ext cx="3732419" cy="969047"/>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s-MX" sz="900" dirty="0"/>
          </a:p>
          <a:p>
            <a:pPr algn="just"/>
            <a:r>
              <a:rPr lang="es-MX" sz="900"/>
              <a:t> </a:t>
            </a:r>
            <a:endParaRPr lang="es-PE" sz="900" dirty="0"/>
          </a:p>
        </p:txBody>
      </p:sp>
      <p:sp>
        <p:nvSpPr>
          <p:cNvPr id="9" name="CuadroTexto 8">
            <a:extLst>
              <a:ext uri="{FF2B5EF4-FFF2-40B4-BE49-F238E27FC236}">
                <a16:creationId xmlns:a16="http://schemas.microsoft.com/office/drawing/2014/main" id="{45B5B3C3-013C-1722-F083-AF27BEBE753C}"/>
              </a:ext>
            </a:extLst>
          </p:cNvPr>
          <p:cNvSpPr txBox="1"/>
          <p:nvPr/>
        </p:nvSpPr>
        <p:spPr>
          <a:xfrm>
            <a:off x="6350947" y="1511633"/>
            <a:ext cx="3355874" cy="507831"/>
          </a:xfrm>
          <a:prstGeom prst="rect">
            <a:avLst/>
          </a:prstGeom>
          <a:noFill/>
        </p:spPr>
        <p:txBody>
          <a:bodyPr wrap="square">
            <a:spAutoFit/>
          </a:bodyPr>
          <a:lstStyle/>
          <a:p>
            <a:pPr algn="just"/>
            <a:r>
              <a:rPr lang="es-ES" sz="900" dirty="0"/>
              <a:t>Asociación ilícita, terrorismo, lavado de activos, delitos informáticos, contra la humanidad, trata de personas y sicariato.</a:t>
            </a:r>
          </a:p>
        </p:txBody>
      </p:sp>
      <p:sp>
        <p:nvSpPr>
          <p:cNvPr id="10" name="CuadroTexto 9">
            <a:extLst>
              <a:ext uri="{FF2B5EF4-FFF2-40B4-BE49-F238E27FC236}">
                <a16:creationId xmlns:a16="http://schemas.microsoft.com/office/drawing/2014/main" id="{5275E896-108E-0C6A-03D6-C52F00B375F0}"/>
              </a:ext>
            </a:extLst>
          </p:cNvPr>
          <p:cNvSpPr txBox="1"/>
          <p:nvPr/>
        </p:nvSpPr>
        <p:spPr>
          <a:xfrm>
            <a:off x="6239716" y="2947981"/>
            <a:ext cx="3693899" cy="369332"/>
          </a:xfrm>
          <a:prstGeom prst="rect">
            <a:avLst/>
          </a:prstGeom>
          <a:noFill/>
        </p:spPr>
        <p:txBody>
          <a:bodyPr wrap="square">
            <a:spAutoFit/>
          </a:bodyPr>
          <a:lstStyle/>
          <a:p>
            <a:pPr algn="just"/>
            <a:r>
              <a:rPr lang="es-ES" sz="900" dirty="0"/>
              <a:t>Para todos los casos de criminalidad organizada previstos en la ley de la materia.</a:t>
            </a:r>
          </a:p>
        </p:txBody>
      </p:sp>
      <p:sp>
        <p:nvSpPr>
          <p:cNvPr id="11" name="CuadroTexto 10">
            <a:extLst>
              <a:ext uri="{FF2B5EF4-FFF2-40B4-BE49-F238E27FC236}">
                <a16:creationId xmlns:a16="http://schemas.microsoft.com/office/drawing/2014/main" id="{D4D9F6B4-81A9-467A-5D4B-D4451FA035F9}"/>
              </a:ext>
            </a:extLst>
          </p:cNvPr>
          <p:cNvSpPr txBox="1"/>
          <p:nvPr/>
        </p:nvSpPr>
        <p:spPr>
          <a:xfrm>
            <a:off x="6460254" y="4284970"/>
            <a:ext cx="3063375" cy="646331"/>
          </a:xfrm>
          <a:prstGeom prst="rect">
            <a:avLst/>
          </a:prstGeom>
          <a:noFill/>
        </p:spPr>
        <p:txBody>
          <a:bodyPr wrap="square">
            <a:spAutoFit/>
          </a:bodyPr>
          <a:lstStyle/>
          <a:p>
            <a:pPr algn="just"/>
            <a:r>
              <a:rPr lang="es-ES" sz="900" dirty="0"/>
              <a:t>Concusión, peculado, corrupción de funcionarios, delitos tributarios, delitos aduaneros contra la fe pública y contra el orden migratorio, siempre que el delito sea cometido en concierto por pluralidad de personas.</a:t>
            </a:r>
          </a:p>
        </p:txBody>
      </p:sp>
      <p:sp>
        <p:nvSpPr>
          <p:cNvPr id="12" name="CuadroTexto 11">
            <a:extLst>
              <a:ext uri="{FF2B5EF4-FFF2-40B4-BE49-F238E27FC236}">
                <a16:creationId xmlns:a16="http://schemas.microsoft.com/office/drawing/2014/main" id="{195721A0-5B5B-C12B-159E-3C3008414BB6}"/>
              </a:ext>
            </a:extLst>
          </p:cNvPr>
          <p:cNvSpPr txBox="1"/>
          <p:nvPr/>
        </p:nvSpPr>
        <p:spPr>
          <a:xfrm>
            <a:off x="2664256" y="3124270"/>
            <a:ext cx="2377440" cy="253916"/>
          </a:xfrm>
          <a:prstGeom prst="rect">
            <a:avLst/>
          </a:prstGeom>
          <a:noFill/>
        </p:spPr>
        <p:txBody>
          <a:bodyPr wrap="square">
            <a:spAutoFit/>
          </a:bodyPr>
          <a:lstStyle/>
          <a:p>
            <a:pPr algn="ctr"/>
            <a:r>
              <a:rPr lang="es-ES" sz="1050" dirty="0"/>
              <a:t>Delitos comprendidos</a:t>
            </a:r>
            <a:endParaRPr lang="es-ES" sz="1050" b="1" dirty="0"/>
          </a:p>
        </p:txBody>
      </p:sp>
    </p:spTree>
    <p:extLst>
      <p:ext uri="{BB962C8B-B14F-4D97-AF65-F5344CB8AC3E}">
        <p14:creationId xmlns:p14="http://schemas.microsoft.com/office/powerpoint/2010/main" val="3363055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17;g23f978c418c_0_480">
            <a:extLst>
              <a:ext uri="{FF2B5EF4-FFF2-40B4-BE49-F238E27FC236}">
                <a16:creationId xmlns:a16="http://schemas.microsoft.com/office/drawing/2014/main" id="{C4D8F431-7B92-58F0-49CC-AE1CF1B4F014}"/>
              </a:ext>
            </a:extLst>
          </p:cNvPr>
          <p:cNvSpPr txBox="1">
            <a:spLocks/>
          </p:cNvSpPr>
          <p:nvPr/>
        </p:nvSpPr>
        <p:spPr>
          <a:xfrm>
            <a:off x="4342968" y="2357171"/>
            <a:ext cx="898053" cy="1451580"/>
          </a:xfrm>
          <a:prstGeom prst="roundRect">
            <a:avLst>
              <a:gd name="adj" fmla="val 16667"/>
            </a:avLst>
          </a:prstGeom>
          <a:noFill/>
          <a:ln w="28575" cap="flat" cmpd="sng">
            <a:solidFill>
              <a:schemeClr val="accent6"/>
            </a:solidFill>
            <a:prstDash val="solid"/>
            <a:round/>
            <a:headEnd type="none" w="sm" len="sm"/>
            <a:tailEnd type="none" w="sm" len="sm"/>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1pPr>
            <a:lvl2pPr marR="0" lvl="1"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2pPr>
            <a:lvl3pPr marR="0" lvl="2"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3pPr>
            <a:lvl4pPr marR="0" lvl="3"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4pPr>
            <a:lvl5pPr marR="0" lvl="4"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5pPr>
            <a:lvl6pPr marR="0" lvl="5"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6pPr>
            <a:lvl7pPr marR="0" lvl="6"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7pPr>
            <a:lvl8pPr marR="0" lvl="7"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8pPr>
            <a:lvl9pPr marR="0" lvl="8"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9pPr>
          </a:lstStyle>
          <a:p>
            <a:pPr algn="ctr">
              <a:buClr>
                <a:schemeClr val="dk1"/>
              </a:buClr>
              <a:buSzPts val="3888"/>
              <a:buFont typeface="Arial Black"/>
              <a:buNone/>
            </a:pPr>
            <a:r>
              <a:rPr lang="es-ES" sz="788" dirty="0">
                <a:solidFill>
                  <a:schemeClr val="tx1"/>
                </a:solidFill>
              </a:rPr>
              <a:t>Calificación </a:t>
            </a:r>
            <a:endParaRPr lang="es-MX" sz="788" dirty="0">
              <a:solidFill>
                <a:schemeClr val="tx1"/>
              </a:solidFill>
              <a:sym typeface="Arial Black"/>
            </a:endParaRPr>
          </a:p>
        </p:txBody>
      </p:sp>
      <p:sp>
        <p:nvSpPr>
          <p:cNvPr id="3" name="Flecha: a la derecha 2">
            <a:extLst>
              <a:ext uri="{FF2B5EF4-FFF2-40B4-BE49-F238E27FC236}">
                <a16:creationId xmlns:a16="http://schemas.microsoft.com/office/drawing/2014/main" id="{F640F209-ACC7-B28E-2033-349C07247F79}"/>
              </a:ext>
            </a:extLst>
          </p:cNvPr>
          <p:cNvSpPr/>
          <p:nvPr/>
        </p:nvSpPr>
        <p:spPr>
          <a:xfrm>
            <a:off x="5380171" y="2889811"/>
            <a:ext cx="221786" cy="2475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sz="788">
              <a:solidFill>
                <a:schemeClr val="tx1"/>
              </a:solidFill>
            </a:endParaRPr>
          </a:p>
        </p:txBody>
      </p:sp>
      <p:sp>
        <p:nvSpPr>
          <p:cNvPr id="4" name="Flecha: a la derecha 3">
            <a:extLst>
              <a:ext uri="{FF2B5EF4-FFF2-40B4-BE49-F238E27FC236}">
                <a16:creationId xmlns:a16="http://schemas.microsoft.com/office/drawing/2014/main" id="{1FCA534C-0286-336B-44A9-EA1A5185E8A5}"/>
              </a:ext>
            </a:extLst>
          </p:cNvPr>
          <p:cNvSpPr/>
          <p:nvPr/>
        </p:nvSpPr>
        <p:spPr>
          <a:xfrm>
            <a:off x="6647006" y="2889811"/>
            <a:ext cx="221786" cy="2475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sz="788">
              <a:solidFill>
                <a:schemeClr val="tx1"/>
              </a:solidFill>
            </a:endParaRPr>
          </a:p>
        </p:txBody>
      </p:sp>
      <p:sp>
        <p:nvSpPr>
          <p:cNvPr id="5" name="Flecha: a la derecha 4">
            <a:extLst>
              <a:ext uri="{FF2B5EF4-FFF2-40B4-BE49-F238E27FC236}">
                <a16:creationId xmlns:a16="http://schemas.microsoft.com/office/drawing/2014/main" id="{7F0A6542-F780-ADF3-F2B7-EC04E5AEBB78}"/>
              </a:ext>
            </a:extLst>
          </p:cNvPr>
          <p:cNvSpPr/>
          <p:nvPr/>
        </p:nvSpPr>
        <p:spPr>
          <a:xfrm>
            <a:off x="7970295" y="2874879"/>
            <a:ext cx="221786" cy="2475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sz="788">
              <a:solidFill>
                <a:schemeClr val="tx1"/>
              </a:solidFill>
            </a:endParaRPr>
          </a:p>
        </p:txBody>
      </p:sp>
      <p:sp>
        <p:nvSpPr>
          <p:cNvPr id="6" name="Google Shape;217;g23f978c418c_0_480">
            <a:extLst>
              <a:ext uri="{FF2B5EF4-FFF2-40B4-BE49-F238E27FC236}">
                <a16:creationId xmlns:a16="http://schemas.microsoft.com/office/drawing/2014/main" id="{85139C8F-59F3-6A2B-72EE-DDD33EBF788D}"/>
              </a:ext>
            </a:extLst>
          </p:cNvPr>
          <p:cNvSpPr txBox="1">
            <a:spLocks/>
          </p:cNvSpPr>
          <p:nvPr/>
        </p:nvSpPr>
        <p:spPr>
          <a:xfrm>
            <a:off x="5675455" y="2357171"/>
            <a:ext cx="898053" cy="1451580"/>
          </a:xfrm>
          <a:prstGeom prst="roundRect">
            <a:avLst>
              <a:gd name="adj" fmla="val 16667"/>
            </a:avLst>
          </a:prstGeom>
          <a:noFill/>
          <a:ln w="28575" cap="flat" cmpd="sng">
            <a:solidFill>
              <a:schemeClr val="accent6"/>
            </a:solidFill>
            <a:prstDash val="solid"/>
            <a:round/>
            <a:headEnd type="none" w="sm" len="sm"/>
            <a:tailEnd type="none" w="sm" len="sm"/>
          </a:ln>
        </p:spPr>
        <p:txBody>
          <a:bodyPr spcFirstLastPara="1" wrap="square" lIns="68569" tIns="34275" rIns="68569" bIns="34275"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1pPr>
            <a:lvl2pPr marR="0" lvl="1"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2pPr>
            <a:lvl3pPr marR="0" lvl="2"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3pPr>
            <a:lvl4pPr marR="0" lvl="3"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4pPr>
            <a:lvl5pPr marR="0" lvl="4"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5pPr>
            <a:lvl6pPr marR="0" lvl="5"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6pPr>
            <a:lvl7pPr marR="0" lvl="6"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7pPr>
            <a:lvl8pPr marR="0" lvl="7"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8pPr>
            <a:lvl9pPr marR="0" lvl="8"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9pPr>
          </a:lstStyle>
          <a:p>
            <a:pPr algn="ctr">
              <a:buClr>
                <a:schemeClr val="dk1"/>
              </a:buClr>
              <a:buSzPts val="3888"/>
              <a:buFont typeface="Arial Black"/>
              <a:buNone/>
            </a:pPr>
            <a:r>
              <a:rPr lang="es-ES" sz="825">
                <a:solidFill>
                  <a:schemeClr val="tx1"/>
                </a:solidFill>
              </a:rPr>
              <a:t>corroboración </a:t>
            </a:r>
            <a:endParaRPr lang="es-MX" sz="825" dirty="0">
              <a:solidFill>
                <a:schemeClr val="tx1"/>
              </a:solidFill>
              <a:sym typeface="Arial Black"/>
            </a:endParaRPr>
          </a:p>
        </p:txBody>
      </p:sp>
      <p:sp>
        <p:nvSpPr>
          <p:cNvPr id="7" name="Google Shape;217;g23f978c418c_0_480">
            <a:extLst>
              <a:ext uri="{FF2B5EF4-FFF2-40B4-BE49-F238E27FC236}">
                <a16:creationId xmlns:a16="http://schemas.microsoft.com/office/drawing/2014/main" id="{466E0DC0-8019-6CF4-0700-182EAEA5FE12}"/>
              </a:ext>
            </a:extLst>
          </p:cNvPr>
          <p:cNvSpPr txBox="1">
            <a:spLocks/>
          </p:cNvSpPr>
          <p:nvPr/>
        </p:nvSpPr>
        <p:spPr>
          <a:xfrm>
            <a:off x="6970517" y="2357171"/>
            <a:ext cx="898053" cy="1451579"/>
          </a:xfrm>
          <a:prstGeom prst="roundRect">
            <a:avLst>
              <a:gd name="adj" fmla="val 16667"/>
            </a:avLst>
          </a:prstGeom>
          <a:noFill/>
          <a:ln w="28575" cap="flat" cmpd="sng">
            <a:solidFill>
              <a:schemeClr val="accent6"/>
            </a:solidFill>
            <a:prstDash val="solid"/>
            <a:round/>
            <a:headEnd type="none" w="sm" len="sm"/>
            <a:tailEnd type="none" w="sm" len="sm"/>
          </a:ln>
        </p:spPr>
        <p:txBody>
          <a:bodyPr spcFirstLastPara="1" wrap="square" lIns="68569" tIns="34275" rIns="68569" bIns="34275"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1pPr>
            <a:lvl2pPr marR="0" lvl="1"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2pPr>
            <a:lvl3pPr marR="0" lvl="2"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3pPr>
            <a:lvl4pPr marR="0" lvl="3"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4pPr>
            <a:lvl5pPr marR="0" lvl="4"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5pPr>
            <a:lvl6pPr marR="0" lvl="5"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6pPr>
            <a:lvl7pPr marR="0" lvl="6"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7pPr>
            <a:lvl8pPr marR="0" lvl="7"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8pPr>
            <a:lvl9pPr marR="0" lvl="8"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9pPr>
          </a:lstStyle>
          <a:p>
            <a:pPr algn="ctr">
              <a:buClr>
                <a:schemeClr val="dk1"/>
              </a:buClr>
              <a:buSzPts val="3888"/>
              <a:buFont typeface="Arial Black"/>
              <a:buNone/>
            </a:pPr>
            <a:endParaRPr lang="es-MX" sz="825" dirty="0">
              <a:solidFill>
                <a:schemeClr val="tx1"/>
              </a:solidFill>
            </a:endParaRPr>
          </a:p>
          <a:p>
            <a:pPr algn="ctr">
              <a:buClr>
                <a:schemeClr val="dk1"/>
              </a:buClr>
              <a:buSzPts val="3888"/>
            </a:pPr>
            <a:r>
              <a:rPr lang="es-ES" sz="825" dirty="0">
                <a:solidFill>
                  <a:schemeClr val="tx1"/>
                </a:solidFill>
              </a:rPr>
              <a:t>Celebración del acuerdo </a:t>
            </a:r>
            <a:endParaRPr lang="es-MX" sz="825" dirty="0">
              <a:solidFill>
                <a:schemeClr val="tx1"/>
              </a:solidFill>
              <a:sym typeface="Arial Black"/>
            </a:endParaRPr>
          </a:p>
        </p:txBody>
      </p:sp>
      <p:sp>
        <p:nvSpPr>
          <p:cNvPr id="8" name="Google Shape;217;g23f978c418c_0_480">
            <a:extLst>
              <a:ext uri="{FF2B5EF4-FFF2-40B4-BE49-F238E27FC236}">
                <a16:creationId xmlns:a16="http://schemas.microsoft.com/office/drawing/2014/main" id="{0027E85D-8364-9509-4EA0-F6834CE61040}"/>
              </a:ext>
            </a:extLst>
          </p:cNvPr>
          <p:cNvSpPr txBox="1">
            <a:spLocks/>
          </p:cNvSpPr>
          <p:nvPr/>
        </p:nvSpPr>
        <p:spPr>
          <a:xfrm>
            <a:off x="8331230" y="2357171"/>
            <a:ext cx="898053" cy="1451579"/>
          </a:xfrm>
          <a:prstGeom prst="roundRect">
            <a:avLst>
              <a:gd name="adj" fmla="val 16667"/>
            </a:avLst>
          </a:prstGeom>
          <a:noFill/>
          <a:ln w="28575" cap="flat" cmpd="sng">
            <a:solidFill>
              <a:schemeClr val="accent6"/>
            </a:solidFill>
            <a:prstDash val="solid"/>
            <a:round/>
            <a:headEnd type="none" w="sm" len="sm"/>
            <a:tailEnd type="none" w="sm" len="sm"/>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1pPr>
            <a:lvl2pPr marR="0" lvl="1"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2pPr>
            <a:lvl3pPr marR="0" lvl="2"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3pPr>
            <a:lvl4pPr marR="0" lvl="3"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4pPr>
            <a:lvl5pPr marR="0" lvl="4"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5pPr>
            <a:lvl6pPr marR="0" lvl="5"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6pPr>
            <a:lvl7pPr marR="0" lvl="6"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7pPr>
            <a:lvl8pPr marR="0" lvl="7"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8pPr>
            <a:lvl9pPr marR="0" lvl="8"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9pPr>
          </a:lstStyle>
          <a:p>
            <a:pPr algn="ctr"/>
            <a:r>
              <a:rPr lang="es-ES" sz="788" dirty="0">
                <a:solidFill>
                  <a:schemeClr val="tx1"/>
                </a:solidFill>
              </a:rPr>
              <a:t>Control y decisión </a:t>
            </a:r>
          </a:p>
        </p:txBody>
      </p:sp>
      <p:sp>
        <p:nvSpPr>
          <p:cNvPr id="9" name="Google Shape;217;g23f978c418c_0_480">
            <a:extLst>
              <a:ext uri="{FF2B5EF4-FFF2-40B4-BE49-F238E27FC236}">
                <a16:creationId xmlns:a16="http://schemas.microsoft.com/office/drawing/2014/main" id="{8460C9FE-9EBF-2AB5-8132-3DC903B69779}"/>
              </a:ext>
            </a:extLst>
          </p:cNvPr>
          <p:cNvSpPr txBox="1">
            <a:spLocks/>
          </p:cNvSpPr>
          <p:nvPr/>
        </p:nvSpPr>
        <p:spPr>
          <a:xfrm>
            <a:off x="4342968" y="1392892"/>
            <a:ext cx="4886315" cy="733189"/>
          </a:xfrm>
          <a:prstGeom prst="roundRect">
            <a:avLst>
              <a:gd name="adj" fmla="val 16667"/>
            </a:avLst>
          </a:prstGeom>
          <a:noFill/>
          <a:ln w="28575" cap="flat" cmpd="sng">
            <a:solidFill>
              <a:srgbClr val="0070C0"/>
            </a:solidFill>
            <a:prstDash val="solid"/>
            <a:round/>
            <a:headEnd type="none" w="sm" len="sm"/>
            <a:tailEnd type="none" w="sm" len="sm"/>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1pPr>
            <a:lvl2pPr marR="0" lvl="1"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2pPr>
            <a:lvl3pPr marR="0" lvl="2"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3pPr>
            <a:lvl4pPr marR="0" lvl="3"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4pPr>
            <a:lvl5pPr marR="0" lvl="4"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5pPr>
            <a:lvl6pPr marR="0" lvl="5"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6pPr>
            <a:lvl7pPr marR="0" lvl="6"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7pPr>
            <a:lvl8pPr marR="0" lvl="7"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8pPr>
            <a:lvl9pPr marR="0" lvl="8"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9pPr>
          </a:lstStyle>
          <a:p>
            <a:pPr algn="ctr">
              <a:buClr>
                <a:schemeClr val="dk1"/>
              </a:buClr>
              <a:buSzPts val="3888"/>
              <a:buFont typeface="Arial Black"/>
              <a:buNone/>
            </a:pPr>
            <a:r>
              <a:rPr lang="es-ES" sz="1950">
                <a:solidFill>
                  <a:schemeClr val="tx1"/>
                </a:solidFill>
                <a:sym typeface="Arial Black"/>
              </a:rPr>
              <a:t>FASES</a:t>
            </a:r>
            <a:endParaRPr lang="es-MX" sz="1950" dirty="0">
              <a:solidFill>
                <a:schemeClr val="tx1"/>
              </a:solidFill>
              <a:sym typeface="Arial Black"/>
            </a:endParaRPr>
          </a:p>
        </p:txBody>
      </p:sp>
      <p:sp>
        <p:nvSpPr>
          <p:cNvPr id="10" name="Google Shape;217;g23f978c418c_0_480">
            <a:extLst>
              <a:ext uri="{FF2B5EF4-FFF2-40B4-BE49-F238E27FC236}">
                <a16:creationId xmlns:a16="http://schemas.microsoft.com/office/drawing/2014/main" id="{0B360A50-1252-F2D1-4B33-011AB1C00D76}"/>
              </a:ext>
            </a:extLst>
          </p:cNvPr>
          <p:cNvSpPr txBox="1">
            <a:spLocks/>
          </p:cNvSpPr>
          <p:nvPr/>
        </p:nvSpPr>
        <p:spPr>
          <a:xfrm>
            <a:off x="4338031" y="4205886"/>
            <a:ext cx="3593046" cy="733189"/>
          </a:xfrm>
          <a:prstGeom prst="roundRect">
            <a:avLst>
              <a:gd name="adj" fmla="val 16667"/>
            </a:avLst>
          </a:prstGeom>
          <a:noFill/>
          <a:ln w="28575" cap="flat" cmpd="sng">
            <a:solidFill>
              <a:schemeClr val="accent2"/>
            </a:solidFill>
            <a:prstDash val="solid"/>
            <a:round/>
            <a:headEnd type="none" w="sm" len="sm"/>
            <a:tailEnd type="none" w="sm" len="sm"/>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1pPr>
            <a:lvl2pPr marR="0" lvl="1"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2pPr>
            <a:lvl3pPr marR="0" lvl="2"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3pPr>
            <a:lvl4pPr marR="0" lvl="3"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4pPr>
            <a:lvl5pPr marR="0" lvl="4"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5pPr>
            <a:lvl6pPr marR="0" lvl="5"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6pPr>
            <a:lvl7pPr marR="0" lvl="6"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7pPr>
            <a:lvl8pPr marR="0" lvl="7"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8pPr>
            <a:lvl9pPr marR="0" lvl="8"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9pPr>
          </a:lstStyle>
          <a:p>
            <a:pPr algn="ctr">
              <a:buClr>
                <a:schemeClr val="dk1"/>
              </a:buClr>
              <a:buSzPts val="3888"/>
              <a:buFont typeface="Arial Black"/>
              <a:buNone/>
            </a:pPr>
            <a:r>
              <a:rPr lang="es-ES" sz="1200" dirty="0">
                <a:solidFill>
                  <a:schemeClr val="tx1"/>
                </a:solidFill>
              </a:rPr>
              <a:t>A cargo del fiscal</a:t>
            </a:r>
            <a:r>
              <a:rPr lang="es-ES" sz="1200" dirty="0"/>
              <a:t> </a:t>
            </a:r>
            <a:endParaRPr lang="es-MX" sz="1200" dirty="0">
              <a:solidFill>
                <a:schemeClr val="tx1"/>
              </a:solidFill>
              <a:sym typeface="Arial Black"/>
            </a:endParaRPr>
          </a:p>
        </p:txBody>
      </p:sp>
      <p:sp>
        <p:nvSpPr>
          <p:cNvPr id="11" name="Google Shape;217;g23f978c418c_0_480">
            <a:extLst>
              <a:ext uri="{FF2B5EF4-FFF2-40B4-BE49-F238E27FC236}">
                <a16:creationId xmlns:a16="http://schemas.microsoft.com/office/drawing/2014/main" id="{71409C70-A021-C80E-1982-388E616C6DAC}"/>
              </a:ext>
            </a:extLst>
          </p:cNvPr>
          <p:cNvSpPr txBox="1">
            <a:spLocks/>
          </p:cNvSpPr>
          <p:nvPr/>
        </p:nvSpPr>
        <p:spPr>
          <a:xfrm>
            <a:off x="8292012" y="4190954"/>
            <a:ext cx="937271" cy="733189"/>
          </a:xfrm>
          <a:prstGeom prst="roundRect">
            <a:avLst>
              <a:gd name="adj" fmla="val 16667"/>
            </a:avLst>
          </a:prstGeom>
          <a:noFill/>
          <a:ln w="28575" cap="flat" cmpd="sng">
            <a:solidFill>
              <a:schemeClr val="accent2"/>
            </a:solidFill>
            <a:prstDash val="solid"/>
            <a:round/>
            <a:headEnd type="none" w="sm" len="sm"/>
            <a:tailEnd type="none" w="sm" len="sm"/>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1pPr>
            <a:lvl2pPr marR="0" lvl="1"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2pPr>
            <a:lvl3pPr marR="0" lvl="2"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3pPr>
            <a:lvl4pPr marR="0" lvl="3"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4pPr>
            <a:lvl5pPr marR="0" lvl="4"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5pPr>
            <a:lvl6pPr marR="0" lvl="5"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6pPr>
            <a:lvl7pPr marR="0" lvl="6"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7pPr>
            <a:lvl8pPr marR="0" lvl="7"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8pPr>
            <a:lvl9pPr marR="0" lvl="8"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9pPr>
          </a:lstStyle>
          <a:p>
            <a:pPr algn="ctr">
              <a:buClr>
                <a:schemeClr val="dk1"/>
              </a:buClr>
              <a:buSzPts val="3888"/>
              <a:buFont typeface="Arial Black"/>
              <a:buNone/>
            </a:pPr>
            <a:r>
              <a:rPr lang="es-ES" sz="1200" dirty="0">
                <a:solidFill>
                  <a:schemeClr val="tx1"/>
                </a:solidFill>
              </a:rPr>
              <a:t>A cargo del juez</a:t>
            </a:r>
            <a:endParaRPr lang="es-MX" sz="1200" dirty="0">
              <a:solidFill>
                <a:schemeClr val="tx1"/>
              </a:solidFill>
              <a:sym typeface="Arial Black"/>
            </a:endParaRPr>
          </a:p>
        </p:txBody>
      </p:sp>
      <p:sp>
        <p:nvSpPr>
          <p:cNvPr id="12" name="Flecha: a la derecha 11">
            <a:extLst>
              <a:ext uri="{FF2B5EF4-FFF2-40B4-BE49-F238E27FC236}">
                <a16:creationId xmlns:a16="http://schemas.microsoft.com/office/drawing/2014/main" id="{C8860371-7165-FBEC-3F77-CCF171D525DA}"/>
              </a:ext>
            </a:extLst>
          </p:cNvPr>
          <p:cNvSpPr/>
          <p:nvPr/>
        </p:nvSpPr>
        <p:spPr>
          <a:xfrm rot="16200000">
            <a:off x="8649754" y="3876063"/>
            <a:ext cx="221786" cy="2475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sz="788">
              <a:solidFill>
                <a:schemeClr val="tx1"/>
              </a:solidFill>
            </a:endParaRPr>
          </a:p>
        </p:txBody>
      </p:sp>
      <p:sp>
        <p:nvSpPr>
          <p:cNvPr id="13" name="Flecha: a la derecha 12">
            <a:extLst>
              <a:ext uri="{FF2B5EF4-FFF2-40B4-BE49-F238E27FC236}">
                <a16:creationId xmlns:a16="http://schemas.microsoft.com/office/drawing/2014/main" id="{5407A35C-36FD-A700-C1CB-99CDE419B223}"/>
              </a:ext>
            </a:extLst>
          </p:cNvPr>
          <p:cNvSpPr/>
          <p:nvPr/>
        </p:nvSpPr>
        <p:spPr>
          <a:xfrm rot="16200000">
            <a:off x="6065479" y="2344782"/>
            <a:ext cx="211478" cy="33241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sz="788">
              <a:solidFill>
                <a:schemeClr val="tx1"/>
              </a:solidFill>
            </a:endParaRPr>
          </a:p>
        </p:txBody>
      </p:sp>
    </p:spTree>
    <p:extLst>
      <p:ext uri="{BB962C8B-B14F-4D97-AF65-F5344CB8AC3E}">
        <p14:creationId xmlns:p14="http://schemas.microsoft.com/office/powerpoint/2010/main" val="3318407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B78A9BA3-45E3-6E9E-E6A9-21E8B2B8CEAF}"/>
              </a:ext>
            </a:extLst>
          </p:cNvPr>
          <p:cNvSpPr txBox="1"/>
          <p:nvPr/>
        </p:nvSpPr>
        <p:spPr>
          <a:xfrm>
            <a:off x="1136397" y="2408518"/>
            <a:ext cx="6173262" cy="3535083"/>
          </a:xfrm>
          <a:prstGeom prst="rect">
            <a:avLst/>
          </a:prstGeom>
        </p:spPr>
        <p:txBody>
          <a:bodyPr vert="horz" lIns="91440" tIns="45720" rIns="91440" bIns="45720" rtlCol="0">
            <a:normAutofit/>
          </a:bodyPr>
          <a:lstStyle/>
          <a:p>
            <a:pPr indent="-228600">
              <a:lnSpc>
                <a:spcPct val="90000"/>
              </a:lnSpc>
              <a:spcAft>
                <a:spcPts val="450"/>
              </a:spcAft>
              <a:buFont typeface="Arial" panose="020B0604020202020204" pitchFamily="34" charset="0"/>
              <a:buChar char="•"/>
            </a:pPr>
            <a:r>
              <a:rPr lang="en-US" sz="2000"/>
              <a:t>21 de marzo de 2024 se publicó en el Diario Oficial El Peruano la Ley N° 31990 </a:t>
            </a:r>
          </a:p>
          <a:p>
            <a:pPr indent="-228600">
              <a:lnSpc>
                <a:spcPct val="90000"/>
              </a:lnSpc>
              <a:spcAft>
                <a:spcPts val="450"/>
              </a:spcAft>
              <a:buFont typeface="Arial" panose="020B0604020202020204" pitchFamily="34" charset="0"/>
              <a:buChar char="•"/>
            </a:pPr>
            <a:endParaRPr lang="en-US" sz="2000"/>
          </a:p>
          <a:p>
            <a:pPr indent="-228600">
              <a:lnSpc>
                <a:spcPct val="90000"/>
              </a:lnSpc>
              <a:spcAft>
                <a:spcPts val="450"/>
              </a:spcAft>
              <a:buFont typeface="Arial" panose="020B0604020202020204" pitchFamily="34" charset="0"/>
              <a:buChar char="•"/>
            </a:pPr>
            <a:r>
              <a:rPr lang="en-US" sz="2000"/>
              <a:t>se modifican los artículos 473°, 476-A° y 481-A° del NCPP</a:t>
            </a:r>
          </a:p>
        </p:txBody>
      </p:sp>
      <p:pic>
        <p:nvPicPr>
          <p:cNvPr id="3" name="Picture 2" descr="Imagen">
            <a:extLst>
              <a:ext uri="{FF2B5EF4-FFF2-40B4-BE49-F238E27FC236}">
                <a16:creationId xmlns:a16="http://schemas.microsoft.com/office/drawing/2014/main" id="{EDC48CDB-AB74-5CA9-8BEC-8108CBFF83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02" r="1" b="1"/>
          <a:stretch/>
        </p:blipFill>
        <p:spPr bwMode="auto">
          <a:xfrm>
            <a:off x="8115300" y="-12515"/>
            <a:ext cx="4076700" cy="641863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0766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17;g23f978c418c_0_480">
            <a:extLst>
              <a:ext uri="{FF2B5EF4-FFF2-40B4-BE49-F238E27FC236}">
                <a16:creationId xmlns:a16="http://schemas.microsoft.com/office/drawing/2014/main" id="{B0CBEFFA-262A-EF13-1661-FB4B23FB1B20}"/>
              </a:ext>
            </a:extLst>
          </p:cNvPr>
          <p:cNvSpPr txBox="1">
            <a:spLocks/>
          </p:cNvSpPr>
          <p:nvPr/>
        </p:nvSpPr>
        <p:spPr>
          <a:xfrm>
            <a:off x="2066424" y="1965095"/>
            <a:ext cx="898053" cy="1451580"/>
          </a:xfrm>
          <a:prstGeom prst="roundRect">
            <a:avLst>
              <a:gd name="adj" fmla="val 16667"/>
            </a:avLst>
          </a:prstGeom>
          <a:noFill/>
          <a:ln w="28575" cap="flat" cmpd="sng">
            <a:solidFill>
              <a:schemeClr val="accent6"/>
            </a:solidFill>
            <a:prstDash val="solid"/>
            <a:round/>
            <a:headEnd type="none" w="sm" len="sm"/>
            <a:tailEnd type="none" w="sm" len="sm"/>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1pPr>
            <a:lvl2pPr marR="0" lvl="1"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2pPr>
            <a:lvl3pPr marR="0" lvl="2"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3pPr>
            <a:lvl4pPr marR="0" lvl="3"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4pPr>
            <a:lvl5pPr marR="0" lvl="4"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5pPr>
            <a:lvl6pPr marR="0" lvl="5"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6pPr>
            <a:lvl7pPr marR="0" lvl="6"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7pPr>
            <a:lvl8pPr marR="0" lvl="7"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8pPr>
            <a:lvl9pPr marR="0" lvl="8"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9pPr>
          </a:lstStyle>
          <a:p>
            <a:pPr algn="ctr">
              <a:buClr>
                <a:schemeClr val="dk1"/>
              </a:buClr>
              <a:buSzPts val="3888"/>
              <a:buFont typeface="Arial Black"/>
              <a:buNone/>
            </a:pPr>
            <a:r>
              <a:rPr lang="es-ES" sz="750" dirty="0">
                <a:solidFill>
                  <a:schemeClr val="tx1"/>
                </a:solidFill>
              </a:rPr>
              <a:t>REUNIONES PREVIAS (art. </a:t>
            </a:r>
            <a:r>
              <a:rPr lang="es-ES" sz="750">
                <a:solidFill>
                  <a:schemeClr val="tx1"/>
                </a:solidFill>
              </a:rPr>
              <a:t>475.1)</a:t>
            </a:r>
            <a:endParaRPr lang="es-MX" sz="750" dirty="0">
              <a:solidFill>
                <a:schemeClr val="tx1"/>
              </a:solidFill>
              <a:sym typeface="Arial Black"/>
            </a:endParaRPr>
          </a:p>
        </p:txBody>
      </p:sp>
      <p:sp>
        <p:nvSpPr>
          <p:cNvPr id="3" name="Flecha: a la derecha 2">
            <a:extLst>
              <a:ext uri="{FF2B5EF4-FFF2-40B4-BE49-F238E27FC236}">
                <a16:creationId xmlns:a16="http://schemas.microsoft.com/office/drawing/2014/main" id="{7B1F0190-B8F8-1E91-8283-D628699A1498}"/>
              </a:ext>
            </a:extLst>
          </p:cNvPr>
          <p:cNvSpPr/>
          <p:nvPr/>
        </p:nvSpPr>
        <p:spPr>
          <a:xfrm>
            <a:off x="3103627" y="2497736"/>
            <a:ext cx="221786" cy="2475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sz="750">
              <a:solidFill>
                <a:schemeClr val="tx1"/>
              </a:solidFill>
            </a:endParaRPr>
          </a:p>
        </p:txBody>
      </p:sp>
      <p:sp>
        <p:nvSpPr>
          <p:cNvPr id="4" name="Flecha: a la derecha 3">
            <a:extLst>
              <a:ext uri="{FF2B5EF4-FFF2-40B4-BE49-F238E27FC236}">
                <a16:creationId xmlns:a16="http://schemas.microsoft.com/office/drawing/2014/main" id="{85F6EFFB-1703-3404-C74C-B7436FDF5110}"/>
              </a:ext>
            </a:extLst>
          </p:cNvPr>
          <p:cNvSpPr/>
          <p:nvPr/>
        </p:nvSpPr>
        <p:spPr>
          <a:xfrm>
            <a:off x="4370462" y="2497736"/>
            <a:ext cx="221786" cy="2475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sz="750">
              <a:solidFill>
                <a:schemeClr val="tx1"/>
              </a:solidFill>
            </a:endParaRPr>
          </a:p>
        </p:txBody>
      </p:sp>
      <p:sp>
        <p:nvSpPr>
          <p:cNvPr id="5" name="Flecha: a la derecha 4">
            <a:extLst>
              <a:ext uri="{FF2B5EF4-FFF2-40B4-BE49-F238E27FC236}">
                <a16:creationId xmlns:a16="http://schemas.microsoft.com/office/drawing/2014/main" id="{6DC0617B-72AD-A086-887E-92DD2B037A4D}"/>
              </a:ext>
            </a:extLst>
          </p:cNvPr>
          <p:cNvSpPr/>
          <p:nvPr/>
        </p:nvSpPr>
        <p:spPr>
          <a:xfrm>
            <a:off x="5693751" y="2482804"/>
            <a:ext cx="221786" cy="2475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sz="750">
              <a:solidFill>
                <a:schemeClr val="tx1"/>
              </a:solidFill>
            </a:endParaRPr>
          </a:p>
        </p:txBody>
      </p:sp>
      <p:sp>
        <p:nvSpPr>
          <p:cNvPr id="6" name="Google Shape;217;g23f978c418c_0_480">
            <a:extLst>
              <a:ext uri="{FF2B5EF4-FFF2-40B4-BE49-F238E27FC236}">
                <a16:creationId xmlns:a16="http://schemas.microsoft.com/office/drawing/2014/main" id="{D85E51BC-EB67-59DC-06BC-7FAD1E373C73}"/>
              </a:ext>
            </a:extLst>
          </p:cNvPr>
          <p:cNvSpPr txBox="1">
            <a:spLocks/>
          </p:cNvSpPr>
          <p:nvPr/>
        </p:nvSpPr>
        <p:spPr>
          <a:xfrm>
            <a:off x="3398911" y="1965096"/>
            <a:ext cx="898053" cy="1451580"/>
          </a:xfrm>
          <a:prstGeom prst="roundRect">
            <a:avLst>
              <a:gd name="adj" fmla="val 16667"/>
            </a:avLst>
          </a:prstGeom>
          <a:noFill/>
          <a:ln w="28575" cap="flat" cmpd="sng">
            <a:solidFill>
              <a:schemeClr val="accent6"/>
            </a:solidFill>
            <a:prstDash val="solid"/>
            <a:round/>
            <a:headEnd type="none" w="sm" len="sm"/>
            <a:tailEnd type="none" w="sm" len="sm"/>
          </a:ln>
        </p:spPr>
        <p:txBody>
          <a:bodyPr spcFirstLastPara="1" wrap="square" lIns="68569" tIns="34275" rIns="68569" bIns="34275"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1pPr>
            <a:lvl2pPr marR="0" lvl="1"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2pPr>
            <a:lvl3pPr marR="0" lvl="2"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3pPr>
            <a:lvl4pPr marR="0" lvl="3"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4pPr>
            <a:lvl5pPr marR="0" lvl="4"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5pPr>
            <a:lvl6pPr marR="0" lvl="5"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6pPr>
            <a:lvl7pPr marR="0" lvl="6"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7pPr>
            <a:lvl8pPr marR="0" lvl="7"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8pPr>
            <a:lvl9pPr marR="0" lvl="8"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9pPr>
          </a:lstStyle>
          <a:p>
            <a:pPr algn="ctr">
              <a:buClr>
                <a:schemeClr val="dk1"/>
              </a:buClr>
              <a:buSzPts val="3888"/>
              <a:buFont typeface="Arial Black"/>
              <a:buNone/>
            </a:pPr>
            <a:r>
              <a:rPr lang="es-ES" sz="750" dirty="0">
                <a:solidFill>
                  <a:schemeClr val="tx1"/>
                </a:solidFill>
              </a:rPr>
              <a:t>ETAPA DE CORROBORACIÓN (art. </a:t>
            </a:r>
            <a:r>
              <a:rPr lang="es-ES" sz="750">
                <a:solidFill>
                  <a:schemeClr val="tx1"/>
                </a:solidFill>
              </a:rPr>
              <a:t>475.2)</a:t>
            </a:r>
            <a:endParaRPr lang="es-MX" sz="750" dirty="0">
              <a:solidFill>
                <a:schemeClr val="tx1"/>
              </a:solidFill>
              <a:sym typeface="Arial Black"/>
            </a:endParaRPr>
          </a:p>
        </p:txBody>
      </p:sp>
      <p:sp>
        <p:nvSpPr>
          <p:cNvPr id="7" name="Google Shape;217;g23f978c418c_0_480">
            <a:extLst>
              <a:ext uri="{FF2B5EF4-FFF2-40B4-BE49-F238E27FC236}">
                <a16:creationId xmlns:a16="http://schemas.microsoft.com/office/drawing/2014/main" id="{08945FA5-8B59-42C4-77BB-3280355EED53}"/>
              </a:ext>
            </a:extLst>
          </p:cNvPr>
          <p:cNvSpPr txBox="1">
            <a:spLocks/>
          </p:cNvSpPr>
          <p:nvPr/>
        </p:nvSpPr>
        <p:spPr>
          <a:xfrm>
            <a:off x="4693972" y="1965096"/>
            <a:ext cx="898053" cy="1451579"/>
          </a:xfrm>
          <a:prstGeom prst="roundRect">
            <a:avLst>
              <a:gd name="adj" fmla="val 16667"/>
            </a:avLst>
          </a:prstGeom>
          <a:noFill/>
          <a:ln w="28575" cap="flat" cmpd="sng">
            <a:solidFill>
              <a:schemeClr val="accent6"/>
            </a:solidFill>
            <a:prstDash val="solid"/>
            <a:round/>
            <a:headEnd type="none" w="sm" len="sm"/>
            <a:tailEnd type="none" w="sm" len="sm"/>
          </a:ln>
        </p:spPr>
        <p:txBody>
          <a:bodyPr spcFirstLastPara="1" wrap="square" lIns="68569" tIns="34275" rIns="68569" bIns="34275"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1pPr>
            <a:lvl2pPr marR="0" lvl="1"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2pPr>
            <a:lvl3pPr marR="0" lvl="2"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3pPr>
            <a:lvl4pPr marR="0" lvl="3"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4pPr>
            <a:lvl5pPr marR="0" lvl="4"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5pPr>
            <a:lvl6pPr marR="0" lvl="5"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6pPr>
            <a:lvl7pPr marR="0" lvl="6"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7pPr>
            <a:lvl8pPr marR="0" lvl="7"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8pPr>
            <a:lvl9pPr marR="0" lvl="8"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9pPr>
          </a:lstStyle>
          <a:p>
            <a:pPr algn="ctr">
              <a:buClr>
                <a:schemeClr val="dk1"/>
              </a:buClr>
              <a:buSzPts val="3888"/>
              <a:buFont typeface="Arial Black"/>
              <a:buNone/>
            </a:pPr>
            <a:endParaRPr lang="es-MX" sz="750" dirty="0">
              <a:solidFill>
                <a:schemeClr val="tx1"/>
              </a:solidFill>
            </a:endParaRPr>
          </a:p>
          <a:p>
            <a:pPr algn="ctr">
              <a:buClr>
                <a:schemeClr val="dk1"/>
              </a:buClr>
              <a:buSzPts val="3888"/>
            </a:pPr>
            <a:r>
              <a:rPr lang="es-ES" sz="750" dirty="0">
                <a:solidFill>
                  <a:schemeClr val="tx1"/>
                </a:solidFill>
              </a:rPr>
              <a:t>CONVENIO PREPARATORIO (art. </a:t>
            </a:r>
            <a:r>
              <a:rPr lang="es-ES" sz="750">
                <a:solidFill>
                  <a:schemeClr val="tx1"/>
                </a:solidFill>
              </a:rPr>
              <a:t>475.3)</a:t>
            </a:r>
            <a:endParaRPr lang="es-MX" sz="750" dirty="0">
              <a:solidFill>
                <a:schemeClr val="tx1"/>
              </a:solidFill>
              <a:sym typeface="Arial Black"/>
            </a:endParaRPr>
          </a:p>
        </p:txBody>
      </p:sp>
      <p:sp>
        <p:nvSpPr>
          <p:cNvPr id="8" name="Google Shape;217;g23f978c418c_0_480">
            <a:extLst>
              <a:ext uri="{FF2B5EF4-FFF2-40B4-BE49-F238E27FC236}">
                <a16:creationId xmlns:a16="http://schemas.microsoft.com/office/drawing/2014/main" id="{208733A8-DFBA-224D-4540-4EA720F7F57A}"/>
              </a:ext>
            </a:extLst>
          </p:cNvPr>
          <p:cNvSpPr txBox="1">
            <a:spLocks/>
          </p:cNvSpPr>
          <p:nvPr/>
        </p:nvSpPr>
        <p:spPr>
          <a:xfrm>
            <a:off x="6054686" y="1965096"/>
            <a:ext cx="898053" cy="1451579"/>
          </a:xfrm>
          <a:prstGeom prst="roundRect">
            <a:avLst>
              <a:gd name="adj" fmla="val 16667"/>
            </a:avLst>
          </a:prstGeom>
          <a:noFill/>
          <a:ln w="28575" cap="flat" cmpd="sng">
            <a:solidFill>
              <a:schemeClr val="accent6"/>
            </a:solidFill>
            <a:prstDash val="solid"/>
            <a:round/>
            <a:headEnd type="none" w="sm" len="sm"/>
            <a:tailEnd type="none" w="sm" len="sm"/>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1pPr>
            <a:lvl2pPr marR="0" lvl="1"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2pPr>
            <a:lvl3pPr marR="0" lvl="2"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3pPr>
            <a:lvl4pPr marR="0" lvl="3"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4pPr>
            <a:lvl5pPr marR="0" lvl="4"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5pPr>
            <a:lvl6pPr marR="0" lvl="5"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6pPr>
            <a:lvl7pPr marR="0" lvl="6"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7pPr>
            <a:lvl8pPr marR="0" lvl="7"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8pPr>
            <a:lvl9pPr marR="0" lvl="8"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9pPr>
          </a:lstStyle>
          <a:p>
            <a:pPr algn="ctr">
              <a:buClr>
                <a:schemeClr val="dk1"/>
              </a:buClr>
              <a:buSzPts val="3888"/>
            </a:pPr>
            <a:r>
              <a:rPr lang="es-ES" sz="750" dirty="0">
                <a:solidFill>
                  <a:schemeClr val="tx1"/>
                </a:solidFill>
              </a:rPr>
              <a:t>ACTA DE COLABORACIÓN EFICAZ </a:t>
            </a:r>
            <a:r>
              <a:rPr lang="es-ES" sz="750" dirty="0">
                <a:solidFill>
                  <a:schemeClr val="tx1"/>
                </a:solidFill>
                <a:highlight>
                  <a:srgbClr val="FFFF00"/>
                </a:highlight>
              </a:rPr>
              <a:t>(art. 476)</a:t>
            </a:r>
            <a:endParaRPr lang="es-MX" sz="750" dirty="0">
              <a:solidFill>
                <a:schemeClr val="tx1"/>
              </a:solidFill>
              <a:highlight>
                <a:srgbClr val="FFFF00"/>
              </a:highlight>
            </a:endParaRPr>
          </a:p>
        </p:txBody>
      </p:sp>
      <p:sp>
        <p:nvSpPr>
          <p:cNvPr id="9" name="Google Shape;217;g23f978c418c_0_480">
            <a:extLst>
              <a:ext uri="{FF2B5EF4-FFF2-40B4-BE49-F238E27FC236}">
                <a16:creationId xmlns:a16="http://schemas.microsoft.com/office/drawing/2014/main" id="{A55B9321-8B1B-2E99-D885-65C675F4AEE8}"/>
              </a:ext>
            </a:extLst>
          </p:cNvPr>
          <p:cNvSpPr txBox="1">
            <a:spLocks/>
          </p:cNvSpPr>
          <p:nvPr/>
        </p:nvSpPr>
        <p:spPr>
          <a:xfrm>
            <a:off x="5489903" y="4206693"/>
            <a:ext cx="898053" cy="1451580"/>
          </a:xfrm>
          <a:prstGeom prst="roundRect">
            <a:avLst>
              <a:gd name="adj" fmla="val 16667"/>
            </a:avLst>
          </a:prstGeom>
          <a:noFill/>
          <a:ln w="28575" cap="flat" cmpd="sng">
            <a:solidFill>
              <a:schemeClr val="accent6"/>
            </a:solidFill>
            <a:prstDash val="solid"/>
            <a:round/>
            <a:headEnd type="none" w="sm" len="sm"/>
            <a:tailEnd type="none" w="sm" len="sm"/>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1pPr>
            <a:lvl2pPr marR="0" lvl="1"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2pPr>
            <a:lvl3pPr marR="0" lvl="2"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3pPr>
            <a:lvl4pPr marR="0" lvl="3"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4pPr>
            <a:lvl5pPr marR="0" lvl="4"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5pPr>
            <a:lvl6pPr marR="0" lvl="5"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6pPr>
            <a:lvl7pPr marR="0" lvl="6"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7pPr>
            <a:lvl8pPr marR="0" lvl="7"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8pPr>
            <a:lvl9pPr marR="0" lvl="8"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9pPr>
          </a:lstStyle>
          <a:p>
            <a:pPr algn="ctr">
              <a:buClr>
                <a:schemeClr val="dk1"/>
              </a:buClr>
              <a:buSzPts val="3888"/>
              <a:buFont typeface="Arial Black"/>
              <a:buNone/>
            </a:pPr>
            <a:r>
              <a:rPr lang="es-ES" sz="750" dirty="0">
                <a:solidFill>
                  <a:schemeClr val="tx1"/>
                </a:solidFill>
              </a:rPr>
              <a:t>CONTROL DE LEGALIDAD (art. </a:t>
            </a:r>
            <a:r>
              <a:rPr lang="es-ES" sz="750">
                <a:solidFill>
                  <a:schemeClr val="tx1"/>
                </a:solidFill>
              </a:rPr>
              <a:t>477.1)</a:t>
            </a:r>
            <a:endParaRPr lang="es-MX" sz="750" dirty="0">
              <a:solidFill>
                <a:schemeClr val="tx1"/>
              </a:solidFill>
              <a:sym typeface="Arial Black"/>
            </a:endParaRPr>
          </a:p>
        </p:txBody>
      </p:sp>
      <p:sp>
        <p:nvSpPr>
          <p:cNvPr id="10" name="Flecha: a la derecha 9">
            <a:extLst>
              <a:ext uri="{FF2B5EF4-FFF2-40B4-BE49-F238E27FC236}">
                <a16:creationId xmlns:a16="http://schemas.microsoft.com/office/drawing/2014/main" id="{BCE02D96-DE39-8C89-DF43-CC7BC09B2AE5}"/>
              </a:ext>
            </a:extLst>
          </p:cNvPr>
          <p:cNvSpPr/>
          <p:nvPr/>
        </p:nvSpPr>
        <p:spPr>
          <a:xfrm>
            <a:off x="6527106" y="4739334"/>
            <a:ext cx="221786" cy="2475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sz="750">
              <a:solidFill>
                <a:schemeClr val="tx1"/>
              </a:solidFill>
            </a:endParaRPr>
          </a:p>
        </p:txBody>
      </p:sp>
      <p:sp>
        <p:nvSpPr>
          <p:cNvPr id="11" name="Flecha: a la derecha 10">
            <a:extLst>
              <a:ext uri="{FF2B5EF4-FFF2-40B4-BE49-F238E27FC236}">
                <a16:creationId xmlns:a16="http://schemas.microsoft.com/office/drawing/2014/main" id="{05B16846-8954-2084-8F6F-FF2C2E822E23}"/>
              </a:ext>
            </a:extLst>
          </p:cNvPr>
          <p:cNvSpPr/>
          <p:nvPr/>
        </p:nvSpPr>
        <p:spPr>
          <a:xfrm>
            <a:off x="7793941" y="4739334"/>
            <a:ext cx="221786" cy="2475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sz="750">
              <a:solidFill>
                <a:schemeClr val="tx1"/>
              </a:solidFill>
            </a:endParaRPr>
          </a:p>
        </p:txBody>
      </p:sp>
      <p:sp>
        <p:nvSpPr>
          <p:cNvPr id="12" name="Flecha: a la derecha 11">
            <a:extLst>
              <a:ext uri="{FF2B5EF4-FFF2-40B4-BE49-F238E27FC236}">
                <a16:creationId xmlns:a16="http://schemas.microsoft.com/office/drawing/2014/main" id="{5DD90EE2-C523-489D-895F-25E13F96E2AC}"/>
              </a:ext>
            </a:extLst>
          </p:cNvPr>
          <p:cNvSpPr/>
          <p:nvPr/>
        </p:nvSpPr>
        <p:spPr>
          <a:xfrm>
            <a:off x="9117230" y="4724402"/>
            <a:ext cx="221786" cy="2475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sz="750">
              <a:solidFill>
                <a:schemeClr val="tx1"/>
              </a:solidFill>
            </a:endParaRPr>
          </a:p>
        </p:txBody>
      </p:sp>
      <p:sp>
        <p:nvSpPr>
          <p:cNvPr id="13" name="Google Shape;217;g23f978c418c_0_480">
            <a:extLst>
              <a:ext uri="{FF2B5EF4-FFF2-40B4-BE49-F238E27FC236}">
                <a16:creationId xmlns:a16="http://schemas.microsoft.com/office/drawing/2014/main" id="{7AD86FD0-18E3-E853-6986-6ABFA653819A}"/>
              </a:ext>
            </a:extLst>
          </p:cNvPr>
          <p:cNvSpPr txBox="1">
            <a:spLocks/>
          </p:cNvSpPr>
          <p:nvPr/>
        </p:nvSpPr>
        <p:spPr>
          <a:xfrm>
            <a:off x="6822390" y="4206694"/>
            <a:ext cx="898053" cy="1451580"/>
          </a:xfrm>
          <a:prstGeom prst="roundRect">
            <a:avLst>
              <a:gd name="adj" fmla="val 16667"/>
            </a:avLst>
          </a:prstGeom>
          <a:noFill/>
          <a:ln w="28575" cap="flat" cmpd="sng">
            <a:solidFill>
              <a:schemeClr val="accent6"/>
            </a:solidFill>
            <a:prstDash val="solid"/>
            <a:round/>
            <a:headEnd type="none" w="sm" len="sm"/>
            <a:tailEnd type="none" w="sm" len="sm"/>
          </a:ln>
        </p:spPr>
        <p:txBody>
          <a:bodyPr spcFirstLastPara="1" wrap="square" lIns="68569" tIns="34275" rIns="68569" bIns="34275"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1pPr>
            <a:lvl2pPr marR="0" lvl="1"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2pPr>
            <a:lvl3pPr marR="0" lvl="2"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3pPr>
            <a:lvl4pPr marR="0" lvl="3"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4pPr>
            <a:lvl5pPr marR="0" lvl="4"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5pPr>
            <a:lvl6pPr marR="0" lvl="5"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6pPr>
            <a:lvl7pPr marR="0" lvl="6"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7pPr>
            <a:lvl8pPr marR="0" lvl="7"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8pPr>
            <a:lvl9pPr marR="0" lvl="8"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9pPr>
          </a:lstStyle>
          <a:p>
            <a:pPr algn="ctr">
              <a:buClr>
                <a:schemeClr val="dk1"/>
              </a:buClr>
              <a:buSzPts val="3888"/>
              <a:buFont typeface="Arial Black"/>
              <a:buNone/>
            </a:pPr>
            <a:endParaRPr lang="es-MX" sz="750" dirty="0">
              <a:solidFill>
                <a:schemeClr val="tx1"/>
              </a:solidFill>
            </a:endParaRPr>
          </a:p>
          <a:p>
            <a:pPr algn="ctr">
              <a:buClr>
                <a:schemeClr val="dk1"/>
              </a:buClr>
              <a:buSzPts val="3888"/>
              <a:buFont typeface="Arial Black"/>
              <a:buNone/>
            </a:pPr>
            <a:r>
              <a:rPr lang="es-ES" sz="750" dirty="0">
                <a:solidFill>
                  <a:schemeClr val="tx1"/>
                </a:solidFill>
              </a:rPr>
              <a:t>OBSERVACIONES (art. </a:t>
            </a:r>
            <a:r>
              <a:rPr lang="es-ES" sz="750">
                <a:solidFill>
                  <a:schemeClr val="tx1"/>
                </a:solidFill>
              </a:rPr>
              <a:t>477.2)</a:t>
            </a:r>
            <a:endParaRPr lang="es-MX" sz="750" dirty="0">
              <a:solidFill>
                <a:schemeClr val="tx1"/>
              </a:solidFill>
              <a:sym typeface="Arial Black"/>
            </a:endParaRPr>
          </a:p>
        </p:txBody>
      </p:sp>
      <p:sp>
        <p:nvSpPr>
          <p:cNvPr id="14" name="Google Shape;217;g23f978c418c_0_480">
            <a:extLst>
              <a:ext uri="{FF2B5EF4-FFF2-40B4-BE49-F238E27FC236}">
                <a16:creationId xmlns:a16="http://schemas.microsoft.com/office/drawing/2014/main" id="{E21AB211-8D16-1BEE-CA0A-D12D0F606818}"/>
              </a:ext>
            </a:extLst>
          </p:cNvPr>
          <p:cNvSpPr txBox="1">
            <a:spLocks/>
          </p:cNvSpPr>
          <p:nvPr/>
        </p:nvSpPr>
        <p:spPr>
          <a:xfrm>
            <a:off x="8117451" y="4206694"/>
            <a:ext cx="898053" cy="1451579"/>
          </a:xfrm>
          <a:prstGeom prst="roundRect">
            <a:avLst>
              <a:gd name="adj" fmla="val 16667"/>
            </a:avLst>
          </a:prstGeom>
          <a:noFill/>
          <a:ln w="28575" cap="flat" cmpd="sng">
            <a:solidFill>
              <a:schemeClr val="accent6"/>
            </a:solidFill>
            <a:prstDash val="solid"/>
            <a:round/>
            <a:headEnd type="none" w="sm" len="sm"/>
            <a:tailEnd type="none" w="sm" len="sm"/>
          </a:ln>
        </p:spPr>
        <p:txBody>
          <a:bodyPr spcFirstLastPara="1" wrap="square" lIns="68569" tIns="34275" rIns="68569" bIns="34275"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1pPr>
            <a:lvl2pPr marR="0" lvl="1"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2pPr>
            <a:lvl3pPr marR="0" lvl="2"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3pPr>
            <a:lvl4pPr marR="0" lvl="3"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4pPr>
            <a:lvl5pPr marR="0" lvl="4"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5pPr>
            <a:lvl6pPr marR="0" lvl="5"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6pPr>
            <a:lvl7pPr marR="0" lvl="6"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7pPr>
            <a:lvl8pPr marR="0" lvl="7"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8pPr>
            <a:lvl9pPr marR="0" lvl="8"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9pPr>
          </a:lstStyle>
          <a:p>
            <a:pPr algn="ctr">
              <a:buClr>
                <a:schemeClr val="dk1"/>
              </a:buClr>
              <a:buSzPts val="3888"/>
              <a:buFont typeface="Arial Black"/>
              <a:buNone/>
            </a:pPr>
            <a:endParaRPr lang="es-MX" sz="750" dirty="0">
              <a:solidFill>
                <a:schemeClr val="tx1"/>
              </a:solidFill>
            </a:endParaRPr>
          </a:p>
          <a:p>
            <a:pPr algn="ctr">
              <a:buClr>
                <a:schemeClr val="dk1"/>
              </a:buClr>
              <a:buSzPts val="3888"/>
            </a:pPr>
            <a:r>
              <a:rPr lang="es-ES" sz="750" dirty="0">
                <a:solidFill>
                  <a:schemeClr val="tx1"/>
                </a:solidFill>
              </a:rPr>
              <a:t>AUDIENCIA PRIVADA ESPECIAL (art. </a:t>
            </a:r>
            <a:r>
              <a:rPr lang="es-ES" sz="750">
                <a:solidFill>
                  <a:schemeClr val="tx1"/>
                </a:solidFill>
              </a:rPr>
              <a:t>477.3)</a:t>
            </a:r>
            <a:endParaRPr lang="es-MX" sz="750" dirty="0">
              <a:solidFill>
                <a:schemeClr val="tx1"/>
              </a:solidFill>
              <a:sym typeface="Arial Black"/>
            </a:endParaRPr>
          </a:p>
        </p:txBody>
      </p:sp>
      <p:sp>
        <p:nvSpPr>
          <p:cNvPr id="15" name="Google Shape;217;g23f978c418c_0_480">
            <a:extLst>
              <a:ext uri="{FF2B5EF4-FFF2-40B4-BE49-F238E27FC236}">
                <a16:creationId xmlns:a16="http://schemas.microsoft.com/office/drawing/2014/main" id="{1B77D0EF-932E-8C43-E953-E8C2CF531698}"/>
              </a:ext>
            </a:extLst>
          </p:cNvPr>
          <p:cNvSpPr txBox="1">
            <a:spLocks/>
          </p:cNvSpPr>
          <p:nvPr/>
        </p:nvSpPr>
        <p:spPr>
          <a:xfrm>
            <a:off x="9478165" y="4206694"/>
            <a:ext cx="898053" cy="1451579"/>
          </a:xfrm>
          <a:prstGeom prst="roundRect">
            <a:avLst>
              <a:gd name="adj" fmla="val 16667"/>
            </a:avLst>
          </a:prstGeom>
          <a:noFill/>
          <a:ln w="28575" cap="flat" cmpd="sng">
            <a:solidFill>
              <a:schemeClr val="accent6"/>
            </a:solidFill>
            <a:prstDash val="solid"/>
            <a:round/>
            <a:headEnd type="none" w="sm" len="sm"/>
            <a:tailEnd type="none" w="sm" len="sm"/>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1pPr>
            <a:lvl2pPr marR="0" lvl="1"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2pPr>
            <a:lvl3pPr marR="0" lvl="2"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3pPr>
            <a:lvl4pPr marR="0" lvl="3"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4pPr>
            <a:lvl5pPr marR="0" lvl="4"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5pPr>
            <a:lvl6pPr marR="0" lvl="5"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6pPr>
            <a:lvl7pPr marR="0" lvl="6"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7pPr>
            <a:lvl8pPr marR="0" lvl="7"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8pPr>
            <a:lvl9pPr marR="0" lvl="8"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9pPr>
          </a:lstStyle>
          <a:p>
            <a:pPr algn="ctr">
              <a:buClr>
                <a:schemeClr val="dk1"/>
              </a:buClr>
              <a:buSzPts val="3888"/>
            </a:pPr>
            <a:r>
              <a:rPr lang="es-ES" sz="750" dirty="0">
                <a:solidFill>
                  <a:schemeClr val="tx1"/>
                </a:solidFill>
              </a:rPr>
              <a:t>SENTENCIA (art. </a:t>
            </a:r>
            <a:r>
              <a:rPr lang="es-ES" sz="750">
                <a:solidFill>
                  <a:schemeClr val="tx1"/>
                </a:solidFill>
              </a:rPr>
              <a:t>477.4)</a:t>
            </a:r>
            <a:endParaRPr lang="es-MX" sz="750" dirty="0">
              <a:solidFill>
                <a:schemeClr val="tx1"/>
              </a:solidFill>
            </a:endParaRPr>
          </a:p>
        </p:txBody>
      </p:sp>
      <p:sp>
        <p:nvSpPr>
          <p:cNvPr id="16" name="Flecha: a la derecha 15">
            <a:extLst>
              <a:ext uri="{FF2B5EF4-FFF2-40B4-BE49-F238E27FC236}">
                <a16:creationId xmlns:a16="http://schemas.microsoft.com/office/drawing/2014/main" id="{B91274D8-CA99-065B-B135-4C4A039F811A}"/>
              </a:ext>
            </a:extLst>
          </p:cNvPr>
          <p:cNvSpPr/>
          <p:nvPr/>
        </p:nvSpPr>
        <p:spPr>
          <a:xfrm rot="6706941">
            <a:off x="5976073" y="3708845"/>
            <a:ext cx="615546" cy="2475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sz="750">
              <a:solidFill>
                <a:schemeClr val="tx1"/>
              </a:solidFill>
            </a:endParaRPr>
          </a:p>
        </p:txBody>
      </p:sp>
      <p:sp>
        <p:nvSpPr>
          <p:cNvPr id="17" name="Google Shape;217;g23f978c418c_0_480">
            <a:extLst>
              <a:ext uri="{FF2B5EF4-FFF2-40B4-BE49-F238E27FC236}">
                <a16:creationId xmlns:a16="http://schemas.microsoft.com/office/drawing/2014/main" id="{D3210362-E74F-C0E6-F563-8106E7A875FC}"/>
              </a:ext>
            </a:extLst>
          </p:cNvPr>
          <p:cNvSpPr txBox="1">
            <a:spLocks/>
          </p:cNvSpPr>
          <p:nvPr/>
        </p:nvSpPr>
        <p:spPr>
          <a:xfrm>
            <a:off x="2183667" y="959349"/>
            <a:ext cx="8200358" cy="748369"/>
          </a:xfrm>
          <a:prstGeom prst="roundRect">
            <a:avLst>
              <a:gd name="adj" fmla="val 16667"/>
            </a:avLst>
          </a:prstGeom>
          <a:noFill/>
          <a:ln w="57150" cap="flat" cmpd="sng">
            <a:solidFill>
              <a:schemeClr val="accent2"/>
            </a:solidFill>
            <a:prstDash val="solid"/>
            <a:round/>
            <a:headEnd type="none" w="sm" len="sm"/>
            <a:tailEnd type="none" w="sm" len="sm"/>
          </a:ln>
        </p:spPr>
        <p:txBody>
          <a:bodyPr spcFirstLastPara="1" vert="horz" wrap="square" lIns="68569" tIns="34275" rIns="68569" bIns="34275"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chemeClr val="dk1"/>
              </a:buClr>
              <a:buSzPts val="3888"/>
            </a:pPr>
            <a:r>
              <a:rPr lang="es-ES" sz="2700" b="1" dirty="0"/>
              <a:t>PROCESO DE COLABORACIÓN EFICAZ</a:t>
            </a:r>
            <a:endParaRPr lang="es-PE" sz="2700" b="1" dirty="0">
              <a:sym typeface="Arial Black"/>
            </a:endParaRPr>
          </a:p>
        </p:txBody>
      </p:sp>
    </p:spTree>
    <p:extLst>
      <p:ext uri="{BB962C8B-B14F-4D97-AF65-F5344CB8AC3E}">
        <p14:creationId xmlns:p14="http://schemas.microsoft.com/office/powerpoint/2010/main" val="480131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7;g23f978c418c_0_480">
            <a:extLst>
              <a:ext uri="{FF2B5EF4-FFF2-40B4-BE49-F238E27FC236}">
                <a16:creationId xmlns:a16="http://schemas.microsoft.com/office/drawing/2014/main" id="{6559A9F9-C47B-9489-AB09-A2031CAE5996}"/>
              </a:ext>
            </a:extLst>
          </p:cNvPr>
          <p:cNvSpPr txBox="1">
            <a:spLocks/>
          </p:cNvSpPr>
          <p:nvPr/>
        </p:nvSpPr>
        <p:spPr>
          <a:xfrm>
            <a:off x="2973932" y="1419654"/>
            <a:ext cx="6886348" cy="4018692"/>
          </a:xfrm>
          <a:prstGeom prst="roundRect">
            <a:avLst>
              <a:gd name="adj" fmla="val 16667"/>
            </a:avLst>
          </a:prstGeom>
          <a:noFill/>
          <a:ln w="57150" cap="flat" cmpd="sng">
            <a:solidFill>
              <a:schemeClr val="accent1"/>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dirty="0"/>
              <a:t>GRACIAS </a:t>
            </a:r>
          </a:p>
        </p:txBody>
      </p:sp>
    </p:spTree>
    <p:extLst>
      <p:ext uri="{BB962C8B-B14F-4D97-AF65-F5344CB8AC3E}">
        <p14:creationId xmlns:p14="http://schemas.microsoft.com/office/powerpoint/2010/main" val="2015497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Espada Logo">
            <a:extLst>
              <a:ext uri="{FF2B5EF4-FFF2-40B4-BE49-F238E27FC236}">
                <a16:creationId xmlns:a16="http://schemas.microsoft.com/office/drawing/2014/main" id="{B321BCD6-1A01-F7EE-CA21-02213657C3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685" y="1647825"/>
            <a:ext cx="3599519" cy="29717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Ilustración de Icono De Escudo Símbolo De La Defensa Protección O Seguridad  Vector De Señal y más Vectores Libres de Derechos de Anticuado - iStock">
            <a:extLst>
              <a:ext uri="{FF2B5EF4-FFF2-40B4-BE49-F238E27FC236}">
                <a16:creationId xmlns:a16="http://schemas.microsoft.com/office/drawing/2014/main" id="{EFD16C43-7F5F-56A7-FA15-460920CC67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7286" y="1971677"/>
            <a:ext cx="2105024" cy="2105024"/>
          </a:xfrm>
          <a:prstGeom prst="rect">
            <a:avLst/>
          </a:prstGeom>
          <a:noFill/>
          <a:extLst>
            <a:ext uri="{909E8E84-426E-40DD-AFC4-6F175D3DCCD1}">
              <a14:hiddenFill xmlns:a14="http://schemas.microsoft.com/office/drawing/2010/main">
                <a:solidFill>
                  <a:srgbClr val="FFFFFF"/>
                </a:solidFill>
              </a14:hiddenFill>
            </a:ext>
          </a:extLst>
        </p:spPr>
      </p:pic>
      <p:sp>
        <p:nvSpPr>
          <p:cNvPr id="6" name="Flecha: a la derecha 5">
            <a:extLst>
              <a:ext uri="{FF2B5EF4-FFF2-40B4-BE49-F238E27FC236}">
                <a16:creationId xmlns:a16="http://schemas.microsoft.com/office/drawing/2014/main" id="{79AE1FE3-B53B-090F-0FC4-8272BC23B27F}"/>
              </a:ext>
            </a:extLst>
          </p:cNvPr>
          <p:cNvSpPr/>
          <p:nvPr/>
        </p:nvSpPr>
        <p:spPr>
          <a:xfrm>
            <a:off x="942975" y="1023939"/>
            <a:ext cx="3519229" cy="5238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Rectángulo 6">
            <a:extLst>
              <a:ext uri="{FF2B5EF4-FFF2-40B4-BE49-F238E27FC236}">
                <a16:creationId xmlns:a16="http://schemas.microsoft.com/office/drawing/2014/main" id="{9D58DDA5-A99E-FB7D-E268-8E415B36B90B}"/>
              </a:ext>
            </a:extLst>
          </p:cNvPr>
          <p:cNvSpPr/>
          <p:nvPr/>
        </p:nvSpPr>
        <p:spPr>
          <a:xfrm>
            <a:off x="4462204" y="1971677"/>
            <a:ext cx="2367221" cy="2647947"/>
          </a:xfrm>
          <a:prstGeom prst="rect">
            <a:avLst/>
          </a:prstGeom>
          <a:solidFill>
            <a:schemeClr val="l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8" name="CuadroTexto 7">
            <a:extLst>
              <a:ext uri="{FF2B5EF4-FFF2-40B4-BE49-F238E27FC236}">
                <a16:creationId xmlns:a16="http://schemas.microsoft.com/office/drawing/2014/main" id="{B124049B-44AA-F902-0602-114E7F0B7214}"/>
              </a:ext>
            </a:extLst>
          </p:cNvPr>
          <p:cNvSpPr txBox="1"/>
          <p:nvPr/>
        </p:nvSpPr>
        <p:spPr>
          <a:xfrm>
            <a:off x="6829425" y="1238549"/>
            <a:ext cx="1855315" cy="923330"/>
          </a:xfrm>
          <a:prstGeom prst="rect">
            <a:avLst/>
          </a:prstGeom>
          <a:noFill/>
        </p:spPr>
        <p:txBody>
          <a:bodyPr wrap="none" rtlCol="0">
            <a:spAutoFit/>
          </a:bodyPr>
          <a:lstStyle/>
          <a:p>
            <a:pPr algn="ctr"/>
            <a:r>
              <a:rPr lang="es-MX" dirty="0"/>
              <a:t>DEBIDO PROCESO</a:t>
            </a:r>
          </a:p>
          <a:p>
            <a:pPr algn="ctr"/>
            <a:r>
              <a:rPr lang="es-MX" dirty="0"/>
              <a:t>GARANTÍAS </a:t>
            </a:r>
          </a:p>
          <a:p>
            <a:pPr algn="ctr"/>
            <a:r>
              <a:rPr lang="es-MX" dirty="0"/>
              <a:t>PRINCIPIOS</a:t>
            </a:r>
            <a:endParaRPr lang="es-PE" dirty="0"/>
          </a:p>
        </p:txBody>
      </p:sp>
      <p:sp>
        <p:nvSpPr>
          <p:cNvPr id="9" name="CuadroTexto 8">
            <a:extLst>
              <a:ext uri="{FF2B5EF4-FFF2-40B4-BE49-F238E27FC236}">
                <a16:creationId xmlns:a16="http://schemas.microsoft.com/office/drawing/2014/main" id="{2519AA5A-6353-A29C-034B-BB54D514D170}"/>
              </a:ext>
            </a:extLst>
          </p:cNvPr>
          <p:cNvSpPr txBox="1"/>
          <p:nvPr/>
        </p:nvSpPr>
        <p:spPr>
          <a:xfrm>
            <a:off x="2313338" y="457200"/>
            <a:ext cx="1535998" cy="646331"/>
          </a:xfrm>
          <a:prstGeom prst="rect">
            <a:avLst/>
          </a:prstGeom>
          <a:noFill/>
        </p:spPr>
        <p:txBody>
          <a:bodyPr wrap="none" rtlCol="0">
            <a:spAutoFit/>
          </a:bodyPr>
          <a:lstStyle/>
          <a:p>
            <a:pPr algn="ctr"/>
            <a:r>
              <a:rPr lang="es-MX" dirty="0"/>
              <a:t>ESTADO</a:t>
            </a:r>
          </a:p>
          <a:p>
            <a:pPr algn="ctr"/>
            <a:r>
              <a:rPr lang="es-MX" dirty="0"/>
              <a:t>IUS PUNIENDI </a:t>
            </a:r>
            <a:endParaRPr lang="es-PE" dirty="0"/>
          </a:p>
        </p:txBody>
      </p:sp>
      <p:sp>
        <p:nvSpPr>
          <p:cNvPr id="10" name="Flecha: hacia abajo 9">
            <a:extLst>
              <a:ext uri="{FF2B5EF4-FFF2-40B4-BE49-F238E27FC236}">
                <a16:creationId xmlns:a16="http://schemas.microsoft.com/office/drawing/2014/main" id="{738C76E4-624C-2D7D-D0D5-91C57ACDADE6}"/>
              </a:ext>
            </a:extLst>
          </p:cNvPr>
          <p:cNvSpPr/>
          <p:nvPr/>
        </p:nvSpPr>
        <p:spPr>
          <a:xfrm rot="10800000">
            <a:off x="2572650" y="4719634"/>
            <a:ext cx="613220" cy="49053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Flecha: hacia abajo 10">
            <a:extLst>
              <a:ext uri="{FF2B5EF4-FFF2-40B4-BE49-F238E27FC236}">
                <a16:creationId xmlns:a16="http://schemas.microsoft.com/office/drawing/2014/main" id="{A8FB1D9B-7266-C55B-2846-AE493588F697}"/>
              </a:ext>
            </a:extLst>
          </p:cNvPr>
          <p:cNvSpPr/>
          <p:nvPr/>
        </p:nvSpPr>
        <p:spPr>
          <a:xfrm rot="10800000">
            <a:off x="7539626" y="4719634"/>
            <a:ext cx="613221" cy="5328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CuadroTexto 11">
            <a:extLst>
              <a:ext uri="{FF2B5EF4-FFF2-40B4-BE49-F238E27FC236}">
                <a16:creationId xmlns:a16="http://schemas.microsoft.com/office/drawing/2014/main" id="{9BCF6614-9113-036D-0FCF-D3229BAC6D55}"/>
              </a:ext>
            </a:extLst>
          </p:cNvPr>
          <p:cNvSpPr txBox="1"/>
          <p:nvPr/>
        </p:nvSpPr>
        <p:spPr>
          <a:xfrm>
            <a:off x="1926701" y="5353050"/>
            <a:ext cx="1757725" cy="369332"/>
          </a:xfrm>
          <a:prstGeom prst="rect">
            <a:avLst/>
          </a:prstGeom>
          <a:noFill/>
        </p:spPr>
        <p:txBody>
          <a:bodyPr wrap="none" rtlCol="0">
            <a:spAutoFit/>
          </a:bodyPr>
          <a:lstStyle/>
          <a:p>
            <a:pPr algn="ctr"/>
            <a:r>
              <a:rPr lang="es-MX" dirty="0"/>
              <a:t>DERECHO PENAL</a:t>
            </a:r>
            <a:endParaRPr lang="es-PE" dirty="0"/>
          </a:p>
        </p:txBody>
      </p:sp>
      <p:sp>
        <p:nvSpPr>
          <p:cNvPr id="13" name="CuadroTexto 12">
            <a:extLst>
              <a:ext uri="{FF2B5EF4-FFF2-40B4-BE49-F238E27FC236}">
                <a16:creationId xmlns:a16="http://schemas.microsoft.com/office/drawing/2014/main" id="{CE14BFF9-58CF-966A-B990-7A50261E36A0}"/>
              </a:ext>
            </a:extLst>
          </p:cNvPr>
          <p:cNvSpPr txBox="1"/>
          <p:nvPr/>
        </p:nvSpPr>
        <p:spPr>
          <a:xfrm>
            <a:off x="6433446" y="5369655"/>
            <a:ext cx="2825582" cy="369332"/>
          </a:xfrm>
          <a:prstGeom prst="rect">
            <a:avLst/>
          </a:prstGeom>
          <a:noFill/>
        </p:spPr>
        <p:txBody>
          <a:bodyPr wrap="none" rtlCol="0">
            <a:spAutoFit/>
          </a:bodyPr>
          <a:lstStyle/>
          <a:p>
            <a:pPr algn="ctr"/>
            <a:r>
              <a:rPr lang="es-MX" dirty="0"/>
              <a:t>DERECHO PROCESAL PENAL </a:t>
            </a:r>
            <a:endParaRPr lang="es-PE" dirty="0"/>
          </a:p>
        </p:txBody>
      </p:sp>
      <p:sp>
        <p:nvSpPr>
          <p:cNvPr id="14" name="Flecha: en U 13">
            <a:extLst>
              <a:ext uri="{FF2B5EF4-FFF2-40B4-BE49-F238E27FC236}">
                <a16:creationId xmlns:a16="http://schemas.microsoft.com/office/drawing/2014/main" id="{89F7F7B5-5239-BAB0-4E7D-6ACF1D505C78}"/>
              </a:ext>
            </a:extLst>
          </p:cNvPr>
          <p:cNvSpPr/>
          <p:nvPr/>
        </p:nvSpPr>
        <p:spPr>
          <a:xfrm>
            <a:off x="4210049" y="286050"/>
            <a:ext cx="5934075" cy="552450"/>
          </a:xfrm>
          <a:prstGeom prst="utur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pic>
        <p:nvPicPr>
          <p:cNvPr id="15" name="Picture 14" descr="Icono De Símbolo Humano. Icono De Vector De Hombre Sobre Fondo Blanco  Ilustraciones svg, vectoriales, clip art vectorizado libre de derechos.  Image 147459798">
            <a:extLst>
              <a:ext uri="{FF2B5EF4-FFF2-40B4-BE49-F238E27FC236}">
                <a16:creationId xmlns:a16="http://schemas.microsoft.com/office/drawing/2014/main" id="{DC7EF055-1575-FCCD-134E-EC8AB40BDE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1075" y="1471614"/>
            <a:ext cx="2876550"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886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BF22D7FE-5D3A-EB13-EC14-0FED4115106B}"/>
              </a:ext>
            </a:extLst>
          </p:cNvPr>
          <p:cNvSpPr/>
          <p:nvPr/>
        </p:nvSpPr>
        <p:spPr>
          <a:xfrm>
            <a:off x="2638425" y="409575"/>
            <a:ext cx="7058025" cy="6667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NUEVO CÓDIGO PROCESLA PENAL</a:t>
            </a:r>
          </a:p>
          <a:p>
            <a:pPr algn="ctr"/>
            <a:r>
              <a:rPr lang="es-MX" dirty="0"/>
              <a:t>(ETAPAS)</a:t>
            </a:r>
            <a:endParaRPr lang="es-PE" dirty="0"/>
          </a:p>
        </p:txBody>
      </p:sp>
      <p:sp>
        <p:nvSpPr>
          <p:cNvPr id="7" name="Rectángulo: esquinas redondeadas 6">
            <a:extLst>
              <a:ext uri="{FF2B5EF4-FFF2-40B4-BE49-F238E27FC236}">
                <a16:creationId xmlns:a16="http://schemas.microsoft.com/office/drawing/2014/main" id="{04CBC145-83E5-5F10-1745-8D2A402066A3}"/>
              </a:ext>
            </a:extLst>
          </p:cNvPr>
          <p:cNvSpPr/>
          <p:nvPr/>
        </p:nvSpPr>
        <p:spPr>
          <a:xfrm>
            <a:off x="1176337" y="1557336"/>
            <a:ext cx="2505075" cy="8286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INVESTIGACIÓN PREPARATORIA</a:t>
            </a:r>
            <a:endParaRPr lang="es-PE" dirty="0"/>
          </a:p>
        </p:txBody>
      </p:sp>
      <p:sp>
        <p:nvSpPr>
          <p:cNvPr id="9" name="Rectángulo: esquinas redondeadas 8">
            <a:extLst>
              <a:ext uri="{FF2B5EF4-FFF2-40B4-BE49-F238E27FC236}">
                <a16:creationId xmlns:a16="http://schemas.microsoft.com/office/drawing/2014/main" id="{CE14B50E-F3F5-7DFE-B924-B5E89E9A4FC8}"/>
              </a:ext>
            </a:extLst>
          </p:cNvPr>
          <p:cNvSpPr/>
          <p:nvPr/>
        </p:nvSpPr>
        <p:spPr>
          <a:xfrm>
            <a:off x="4724400" y="1557337"/>
            <a:ext cx="2505075" cy="8286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ETAPA INTERMEDIA </a:t>
            </a:r>
            <a:endParaRPr lang="es-PE" dirty="0"/>
          </a:p>
        </p:txBody>
      </p:sp>
      <p:sp>
        <p:nvSpPr>
          <p:cNvPr id="10" name="Rectángulo: esquinas redondeadas 9">
            <a:extLst>
              <a:ext uri="{FF2B5EF4-FFF2-40B4-BE49-F238E27FC236}">
                <a16:creationId xmlns:a16="http://schemas.microsoft.com/office/drawing/2014/main" id="{4ECE6489-0B7C-EE8C-260F-83811E47A569}"/>
              </a:ext>
            </a:extLst>
          </p:cNvPr>
          <p:cNvSpPr/>
          <p:nvPr/>
        </p:nvSpPr>
        <p:spPr>
          <a:xfrm>
            <a:off x="8396287" y="1571623"/>
            <a:ext cx="2505075" cy="8286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JUICIO ORAL </a:t>
            </a:r>
            <a:endParaRPr lang="es-PE" dirty="0"/>
          </a:p>
        </p:txBody>
      </p:sp>
      <p:pic>
        <p:nvPicPr>
          <p:cNvPr id="2050" name="Picture 2" descr="sala del tribunal con abogado, juicio con jurado, testigo o jueces y el  martillo del juez de madera en una ilustración plana de diseño de dibujos  animados 7630247 Vector en Vecteezy">
            <a:extLst>
              <a:ext uri="{FF2B5EF4-FFF2-40B4-BE49-F238E27FC236}">
                <a16:creationId xmlns:a16="http://schemas.microsoft.com/office/drawing/2014/main" id="{F051F153-271D-B8FD-C482-216C90DAD2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6131" y="4086225"/>
            <a:ext cx="2979737" cy="20961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ala del tribunal con abogado, juicio con jurado, testigo o jueces y el  martillo del juez de madera en una ilustración plana de diseño de dibujos  animados 7630244 Vector en Vecteezy">
            <a:extLst>
              <a:ext uri="{FF2B5EF4-FFF2-40B4-BE49-F238E27FC236}">
                <a16:creationId xmlns:a16="http://schemas.microsoft.com/office/drawing/2014/main" id="{B824DA26-B0F3-9F1F-941B-30A14845E0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8530" y="4143375"/>
            <a:ext cx="2674593" cy="18814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iscal De La Corte PNG , Dibujos Procurador, Dibujos Tribunales, Dibujos  Fiscal PNG y PSD para Descargar Gratis | Pngtree">
            <a:extLst>
              <a:ext uri="{FF2B5EF4-FFF2-40B4-BE49-F238E27FC236}">
                <a16:creationId xmlns:a16="http://schemas.microsoft.com/office/drawing/2014/main" id="{FBD39AC9-E300-624E-9C81-C47B1F8619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313799" y="4286250"/>
            <a:ext cx="1896126" cy="1896126"/>
          </a:xfrm>
          <a:prstGeom prst="rect">
            <a:avLst/>
          </a:prstGeom>
          <a:noFill/>
          <a:extLst>
            <a:ext uri="{909E8E84-426E-40DD-AFC4-6F175D3DCCD1}">
              <a14:hiddenFill xmlns:a14="http://schemas.microsoft.com/office/drawing/2010/main">
                <a:solidFill>
                  <a:srgbClr val="FFFFFF"/>
                </a:solidFill>
              </a14:hiddenFill>
            </a:ext>
          </a:extLst>
        </p:spPr>
      </p:pic>
      <p:sp>
        <p:nvSpPr>
          <p:cNvPr id="11" name="Flecha: hacia abajo 10">
            <a:extLst>
              <a:ext uri="{FF2B5EF4-FFF2-40B4-BE49-F238E27FC236}">
                <a16:creationId xmlns:a16="http://schemas.microsoft.com/office/drawing/2014/main" id="{C5F34D99-96D8-3E39-07A0-A4A3DD8EFA21}"/>
              </a:ext>
            </a:extLst>
          </p:cNvPr>
          <p:cNvSpPr/>
          <p:nvPr/>
        </p:nvSpPr>
        <p:spPr>
          <a:xfrm>
            <a:off x="1876424" y="2581274"/>
            <a:ext cx="552450" cy="2857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Flecha: hacia abajo 11">
            <a:extLst>
              <a:ext uri="{FF2B5EF4-FFF2-40B4-BE49-F238E27FC236}">
                <a16:creationId xmlns:a16="http://schemas.microsoft.com/office/drawing/2014/main" id="{095E309C-1F82-D96D-B6F0-4DF3C4EC3C49}"/>
              </a:ext>
            </a:extLst>
          </p:cNvPr>
          <p:cNvSpPr/>
          <p:nvPr/>
        </p:nvSpPr>
        <p:spPr>
          <a:xfrm>
            <a:off x="5819774" y="2581274"/>
            <a:ext cx="552450" cy="2857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Flecha: hacia abajo 12">
            <a:extLst>
              <a:ext uri="{FF2B5EF4-FFF2-40B4-BE49-F238E27FC236}">
                <a16:creationId xmlns:a16="http://schemas.microsoft.com/office/drawing/2014/main" id="{2DAC3B3F-67F9-3DC9-EDF2-ECBFD6C80477}"/>
              </a:ext>
            </a:extLst>
          </p:cNvPr>
          <p:cNvSpPr/>
          <p:nvPr/>
        </p:nvSpPr>
        <p:spPr>
          <a:xfrm>
            <a:off x="9486899" y="2581274"/>
            <a:ext cx="552450" cy="2857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Rectángulo: esquinas redondeadas 14">
            <a:extLst>
              <a:ext uri="{FF2B5EF4-FFF2-40B4-BE49-F238E27FC236}">
                <a16:creationId xmlns:a16="http://schemas.microsoft.com/office/drawing/2014/main" id="{964982CF-6E90-AF5E-148E-006A614979A5}"/>
              </a:ext>
            </a:extLst>
          </p:cNvPr>
          <p:cNvSpPr/>
          <p:nvPr/>
        </p:nvSpPr>
        <p:spPr>
          <a:xfrm>
            <a:off x="4540595" y="2924173"/>
            <a:ext cx="2979737" cy="11620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s-PE" sz="1100" b="1" kern="100" dirty="0">
                <a:effectLst/>
                <a:latin typeface="Calibri" panose="020F0502020204030204" pitchFamily="34" charset="0"/>
                <a:ea typeface="Calibri" panose="020F0502020204030204" pitchFamily="34" charset="0"/>
                <a:cs typeface="Times New Roman" panose="02020603050405020304" pitchFamily="18" charset="0"/>
              </a:rPr>
              <a:t>JUEZ DE LA INVESTIGACIÓN PREPARATORIA</a:t>
            </a:r>
          </a:p>
          <a:p>
            <a:pPr algn="ctr">
              <a:lnSpc>
                <a:spcPct val="107000"/>
              </a:lnSpc>
              <a:spcAft>
                <a:spcPts val="800"/>
              </a:spcAft>
            </a:pPr>
            <a:r>
              <a:rPr lang="es-PE" sz="1100" b="1" kern="100" dirty="0">
                <a:effectLst/>
                <a:latin typeface="Calibri" panose="020F0502020204030204" pitchFamily="34" charset="0"/>
                <a:ea typeface="Calibri" panose="020F0502020204030204" pitchFamily="34" charset="0"/>
                <a:cs typeface="Times New Roman" panose="02020603050405020304" pitchFamily="18" charset="0"/>
              </a:rPr>
              <a:t>Finalidad: </a:t>
            </a:r>
            <a:r>
              <a:rPr lang="es-PE" sz="1100" kern="100" dirty="0">
                <a:effectLst/>
                <a:latin typeface="Calibri" panose="020F0502020204030204" pitchFamily="34" charset="0"/>
                <a:ea typeface="Calibri" panose="020F0502020204030204" pitchFamily="34" charset="0"/>
                <a:cs typeface="Times New Roman" panose="02020603050405020304" pitchFamily="18" charset="0"/>
              </a:rPr>
              <a:t>Control formal o material de la acusación o del requerimiento de sobreseimiento</a:t>
            </a:r>
          </a:p>
        </p:txBody>
      </p:sp>
      <p:sp>
        <p:nvSpPr>
          <p:cNvPr id="17" name="Rectángulo: esquinas redondeadas 16">
            <a:extLst>
              <a:ext uri="{FF2B5EF4-FFF2-40B4-BE49-F238E27FC236}">
                <a16:creationId xmlns:a16="http://schemas.microsoft.com/office/drawing/2014/main" id="{DCD32B78-CA71-918E-9EBF-B44AB579E914}"/>
              </a:ext>
            </a:extLst>
          </p:cNvPr>
          <p:cNvSpPr/>
          <p:nvPr/>
        </p:nvSpPr>
        <p:spPr>
          <a:xfrm>
            <a:off x="928291" y="2943223"/>
            <a:ext cx="2979737" cy="11620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s-PE" sz="1200" b="1" kern="100" dirty="0">
                <a:effectLst/>
                <a:latin typeface="Calibri" panose="020F0502020204030204" pitchFamily="34" charset="0"/>
                <a:ea typeface="Calibri" panose="020F0502020204030204" pitchFamily="34" charset="0"/>
                <a:cs typeface="Times New Roman" panose="02020603050405020304" pitchFamily="18" charset="0"/>
              </a:rPr>
              <a:t>Finalidad:</a:t>
            </a:r>
            <a:r>
              <a:rPr lang="es-PE" sz="1200" kern="100" dirty="0">
                <a:effectLst/>
                <a:latin typeface="Calibri" panose="020F0502020204030204" pitchFamily="34" charset="0"/>
                <a:ea typeface="Calibri" panose="020F0502020204030204" pitchFamily="34" charset="0"/>
                <a:cs typeface="Times New Roman" panose="02020603050405020304" pitchFamily="18" charset="0"/>
              </a:rPr>
              <a:t> reunir los elementos de convicción para determinar la existencia del delito y de la responsabilidad penal.</a:t>
            </a:r>
          </a:p>
        </p:txBody>
      </p:sp>
      <p:sp>
        <p:nvSpPr>
          <p:cNvPr id="18" name="Rectángulo: esquinas redondeadas 17">
            <a:extLst>
              <a:ext uri="{FF2B5EF4-FFF2-40B4-BE49-F238E27FC236}">
                <a16:creationId xmlns:a16="http://schemas.microsoft.com/office/drawing/2014/main" id="{8EDFFEC7-6411-76A7-DAF5-71F1F85DBA44}"/>
              </a:ext>
            </a:extLst>
          </p:cNvPr>
          <p:cNvSpPr/>
          <p:nvPr/>
        </p:nvSpPr>
        <p:spPr>
          <a:xfrm>
            <a:off x="8206581" y="2924173"/>
            <a:ext cx="2979737" cy="11620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s-PE" sz="1100" b="1" kern="100" dirty="0">
                <a:effectLst/>
                <a:latin typeface="Calibri" panose="020F0502020204030204" pitchFamily="34" charset="0"/>
                <a:ea typeface="Calibri" panose="020F0502020204030204" pitchFamily="34" charset="0"/>
                <a:cs typeface="Times New Roman" panose="02020603050405020304" pitchFamily="18" charset="0"/>
              </a:rPr>
              <a:t>JUEZ UNIPERSONAL O JUZGADO COLEGIADO</a:t>
            </a:r>
          </a:p>
          <a:p>
            <a:pPr algn="ctr">
              <a:lnSpc>
                <a:spcPct val="107000"/>
              </a:lnSpc>
              <a:spcAft>
                <a:spcPts val="800"/>
              </a:spcAft>
            </a:pPr>
            <a:r>
              <a:rPr lang="es-PE" sz="1200" kern="100" dirty="0">
                <a:effectLst/>
                <a:latin typeface="Calibri" panose="020F0502020204030204" pitchFamily="34" charset="0"/>
                <a:ea typeface="Calibri" panose="020F0502020204030204" pitchFamily="34" charset="0"/>
                <a:cs typeface="Times New Roman" panose="02020603050405020304" pitchFamily="18" charset="0"/>
              </a:rPr>
              <a:t>Finalidad: actuar la prueba admitida y establecer la certeza judicial sobre la responsabilidad del acusado en una audiencia oral, pública y contradictoria</a:t>
            </a:r>
          </a:p>
        </p:txBody>
      </p:sp>
      <p:sp>
        <p:nvSpPr>
          <p:cNvPr id="20" name="Flecha: a la derecha 19">
            <a:extLst>
              <a:ext uri="{FF2B5EF4-FFF2-40B4-BE49-F238E27FC236}">
                <a16:creationId xmlns:a16="http://schemas.microsoft.com/office/drawing/2014/main" id="{564E1F96-FC89-883F-925F-FF7298F04A11}"/>
              </a:ext>
            </a:extLst>
          </p:cNvPr>
          <p:cNvSpPr/>
          <p:nvPr/>
        </p:nvSpPr>
        <p:spPr>
          <a:xfrm>
            <a:off x="7689393" y="1752599"/>
            <a:ext cx="517188" cy="427313"/>
          </a:xfrm>
          <a:prstGeom prst="right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Flecha: a la derecha 20">
            <a:extLst>
              <a:ext uri="{FF2B5EF4-FFF2-40B4-BE49-F238E27FC236}">
                <a16:creationId xmlns:a16="http://schemas.microsoft.com/office/drawing/2014/main" id="{C90B159F-558C-FC41-D14C-0EC068EBB909}"/>
              </a:ext>
            </a:extLst>
          </p:cNvPr>
          <p:cNvSpPr/>
          <p:nvPr/>
        </p:nvSpPr>
        <p:spPr>
          <a:xfrm>
            <a:off x="3908028" y="1752600"/>
            <a:ext cx="517188" cy="427313"/>
          </a:xfrm>
          <a:prstGeom prst="right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949075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BF22D7FE-5D3A-EB13-EC14-0FED4115106B}"/>
              </a:ext>
            </a:extLst>
          </p:cNvPr>
          <p:cNvSpPr/>
          <p:nvPr/>
        </p:nvSpPr>
        <p:spPr>
          <a:xfrm>
            <a:off x="2638425" y="409575"/>
            <a:ext cx="7058025" cy="6667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NUEVO CÓDIGO PROCESLA PENAL</a:t>
            </a:r>
          </a:p>
          <a:p>
            <a:pPr algn="ctr"/>
            <a:r>
              <a:rPr lang="es-MX" dirty="0"/>
              <a:t>(ETAPAS)</a:t>
            </a:r>
            <a:endParaRPr lang="es-PE" dirty="0"/>
          </a:p>
        </p:txBody>
      </p:sp>
      <p:sp>
        <p:nvSpPr>
          <p:cNvPr id="7" name="Rectángulo: esquinas redondeadas 6">
            <a:extLst>
              <a:ext uri="{FF2B5EF4-FFF2-40B4-BE49-F238E27FC236}">
                <a16:creationId xmlns:a16="http://schemas.microsoft.com/office/drawing/2014/main" id="{04CBC145-83E5-5F10-1745-8D2A402066A3}"/>
              </a:ext>
            </a:extLst>
          </p:cNvPr>
          <p:cNvSpPr/>
          <p:nvPr/>
        </p:nvSpPr>
        <p:spPr>
          <a:xfrm>
            <a:off x="1176337" y="1557337"/>
            <a:ext cx="2505075" cy="5381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INVESTIGACIÓN PREPARATORIA</a:t>
            </a:r>
            <a:endParaRPr lang="es-PE" dirty="0"/>
          </a:p>
        </p:txBody>
      </p:sp>
      <p:sp>
        <p:nvSpPr>
          <p:cNvPr id="9" name="Rectángulo: esquinas redondeadas 8">
            <a:extLst>
              <a:ext uri="{FF2B5EF4-FFF2-40B4-BE49-F238E27FC236}">
                <a16:creationId xmlns:a16="http://schemas.microsoft.com/office/drawing/2014/main" id="{CE14B50E-F3F5-7DFE-B924-B5E89E9A4FC8}"/>
              </a:ext>
            </a:extLst>
          </p:cNvPr>
          <p:cNvSpPr/>
          <p:nvPr/>
        </p:nvSpPr>
        <p:spPr>
          <a:xfrm>
            <a:off x="4724400" y="1557338"/>
            <a:ext cx="2505075" cy="5381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ETAPA INTERMEDIA </a:t>
            </a:r>
            <a:endParaRPr lang="es-PE" dirty="0"/>
          </a:p>
        </p:txBody>
      </p:sp>
      <p:sp>
        <p:nvSpPr>
          <p:cNvPr id="10" name="Rectángulo: esquinas redondeadas 9">
            <a:extLst>
              <a:ext uri="{FF2B5EF4-FFF2-40B4-BE49-F238E27FC236}">
                <a16:creationId xmlns:a16="http://schemas.microsoft.com/office/drawing/2014/main" id="{4ECE6489-0B7C-EE8C-260F-83811E47A569}"/>
              </a:ext>
            </a:extLst>
          </p:cNvPr>
          <p:cNvSpPr/>
          <p:nvPr/>
        </p:nvSpPr>
        <p:spPr>
          <a:xfrm>
            <a:off x="8396287" y="1571624"/>
            <a:ext cx="2505075" cy="5238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JUICIO ORAL </a:t>
            </a:r>
            <a:endParaRPr lang="es-PE" dirty="0"/>
          </a:p>
        </p:txBody>
      </p:sp>
      <p:pic>
        <p:nvPicPr>
          <p:cNvPr id="2050" name="Picture 2" descr="sala del tribunal con abogado, juicio con jurado, testigo o jueces y el  martillo del juez de madera en una ilustración plana de diseño de dibujos  animados 7630247 Vector en Vecteezy">
            <a:extLst>
              <a:ext uri="{FF2B5EF4-FFF2-40B4-BE49-F238E27FC236}">
                <a16:creationId xmlns:a16="http://schemas.microsoft.com/office/drawing/2014/main" id="{F051F153-271D-B8FD-C482-216C90DAD2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1514" y="4620606"/>
            <a:ext cx="2223295" cy="15640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ala del tribunal con abogado, juicio con jurado, testigo o jueces y el  martillo del juez de madera en una ilustración plana de diseño de dibujos  animados 7630244 Vector en Vecteezy">
            <a:extLst>
              <a:ext uri="{FF2B5EF4-FFF2-40B4-BE49-F238E27FC236}">
                <a16:creationId xmlns:a16="http://schemas.microsoft.com/office/drawing/2014/main" id="{B824DA26-B0F3-9F1F-941B-30A14845E0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3330" y="4919013"/>
            <a:ext cx="1823245" cy="12825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iscal De La Corte PNG , Dibujos Procurador, Dibujos Tribunales, Dibujos  Fiscal PNG y PSD para Descargar Gratis | Pngtree">
            <a:extLst>
              <a:ext uri="{FF2B5EF4-FFF2-40B4-BE49-F238E27FC236}">
                <a16:creationId xmlns:a16="http://schemas.microsoft.com/office/drawing/2014/main" id="{FBD39AC9-E300-624E-9C81-C47B1F8619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485575" y="5220635"/>
            <a:ext cx="1467501" cy="1467501"/>
          </a:xfrm>
          <a:prstGeom prst="rect">
            <a:avLst/>
          </a:prstGeom>
          <a:noFill/>
          <a:extLst>
            <a:ext uri="{909E8E84-426E-40DD-AFC4-6F175D3DCCD1}">
              <a14:hiddenFill xmlns:a14="http://schemas.microsoft.com/office/drawing/2010/main">
                <a:solidFill>
                  <a:srgbClr val="FFFFFF"/>
                </a:solidFill>
              </a14:hiddenFill>
            </a:ext>
          </a:extLst>
        </p:spPr>
      </p:pic>
      <p:sp>
        <p:nvSpPr>
          <p:cNvPr id="11" name="Flecha: hacia abajo 10">
            <a:extLst>
              <a:ext uri="{FF2B5EF4-FFF2-40B4-BE49-F238E27FC236}">
                <a16:creationId xmlns:a16="http://schemas.microsoft.com/office/drawing/2014/main" id="{C5F34D99-96D8-3E39-07A0-A4A3DD8EFA21}"/>
              </a:ext>
            </a:extLst>
          </p:cNvPr>
          <p:cNvSpPr/>
          <p:nvPr/>
        </p:nvSpPr>
        <p:spPr>
          <a:xfrm>
            <a:off x="1943101" y="2163111"/>
            <a:ext cx="552450" cy="2857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Flecha: hacia abajo 11">
            <a:extLst>
              <a:ext uri="{FF2B5EF4-FFF2-40B4-BE49-F238E27FC236}">
                <a16:creationId xmlns:a16="http://schemas.microsoft.com/office/drawing/2014/main" id="{095E309C-1F82-D96D-B6F0-4DF3C4EC3C49}"/>
              </a:ext>
            </a:extLst>
          </p:cNvPr>
          <p:cNvSpPr/>
          <p:nvPr/>
        </p:nvSpPr>
        <p:spPr>
          <a:xfrm>
            <a:off x="5700712" y="2144997"/>
            <a:ext cx="552450" cy="2857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Flecha: hacia abajo 12">
            <a:extLst>
              <a:ext uri="{FF2B5EF4-FFF2-40B4-BE49-F238E27FC236}">
                <a16:creationId xmlns:a16="http://schemas.microsoft.com/office/drawing/2014/main" id="{2DAC3B3F-67F9-3DC9-EDF2-ECBFD6C80477}"/>
              </a:ext>
            </a:extLst>
          </p:cNvPr>
          <p:cNvSpPr/>
          <p:nvPr/>
        </p:nvSpPr>
        <p:spPr>
          <a:xfrm>
            <a:off x="9420224" y="2124073"/>
            <a:ext cx="552450" cy="2857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Rectángulo: esquinas redondeadas 14">
            <a:extLst>
              <a:ext uri="{FF2B5EF4-FFF2-40B4-BE49-F238E27FC236}">
                <a16:creationId xmlns:a16="http://schemas.microsoft.com/office/drawing/2014/main" id="{964982CF-6E90-AF5E-148E-006A614979A5}"/>
              </a:ext>
            </a:extLst>
          </p:cNvPr>
          <p:cNvSpPr/>
          <p:nvPr/>
        </p:nvSpPr>
        <p:spPr>
          <a:xfrm>
            <a:off x="4677568" y="2576515"/>
            <a:ext cx="2979737" cy="18983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es-PE" sz="1100" kern="100" dirty="0">
                <a:effectLst/>
                <a:latin typeface="Calibri" panose="020F0502020204030204" pitchFamily="34" charset="0"/>
                <a:ea typeface="Calibri" panose="020F0502020204030204" pitchFamily="34" charset="0"/>
                <a:cs typeface="Times New Roman" panose="02020603050405020304" pitchFamily="18" charset="0"/>
              </a:rPr>
              <a:t>Control formal de la acusación </a:t>
            </a:r>
          </a:p>
          <a:p>
            <a:pPr algn="ctr"/>
            <a:r>
              <a:rPr lang="es-PE" sz="1100" kern="100" dirty="0">
                <a:effectLst/>
                <a:latin typeface="Calibri" panose="020F0502020204030204" pitchFamily="34" charset="0"/>
                <a:ea typeface="Calibri" panose="020F0502020204030204" pitchFamily="34" charset="0"/>
                <a:cs typeface="Times New Roman" panose="02020603050405020304" pitchFamily="18" charset="0"/>
              </a:rPr>
              <a:t>(puede permitir la devolución de la acusación)</a:t>
            </a:r>
          </a:p>
          <a:p>
            <a:pPr marL="171450" indent="-171450" algn="ctr">
              <a:buFont typeface="Arial" panose="020B0604020202020204" pitchFamily="34" charset="0"/>
              <a:buChar char="•"/>
            </a:pPr>
            <a:endParaRPr lang="es-P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ctr">
              <a:buFont typeface="Arial" panose="020B0604020202020204" pitchFamily="34" charset="0"/>
              <a:buChar char="•"/>
            </a:pPr>
            <a:r>
              <a:rPr lang="es-PE" sz="1100" kern="100" dirty="0">
                <a:effectLst/>
                <a:latin typeface="Calibri" panose="020F0502020204030204" pitchFamily="34" charset="0"/>
                <a:ea typeface="Calibri" panose="020F0502020204030204" pitchFamily="34" charset="0"/>
                <a:cs typeface="Times New Roman" panose="02020603050405020304" pitchFamily="18" charset="0"/>
              </a:rPr>
              <a:t>Control material de la acusación </a:t>
            </a:r>
          </a:p>
          <a:p>
            <a:pPr algn="ctr"/>
            <a:r>
              <a:rPr lang="es-PE" sz="1100" kern="100" dirty="0">
                <a:effectLst/>
                <a:latin typeface="Calibri" panose="020F0502020204030204" pitchFamily="34" charset="0"/>
                <a:ea typeface="Calibri" panose="020F0502020204030204" pitchFamily="34" charset="0"/>
                <a:cs typeface="Times New Roman" panose="02020603050405020304" pitchFamily="18" charset="0"/>
              </a:rPr>
              <a:t>(puede llevar al sobreseimiento del caso)</a:t>
            </a:r>
          </a:p>
          <a:p>
            <a:pPr marL="171450" indent="-171450" algn="ctr">
              <a:buFont typeface="Arial" panose="020B0604020202020204" pitchFamily="34" charset="0"/>
              <a:buChar char="•"/>
            </a:pPr>
            <a:endParaRPr lang="es-P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ctr">
              <a:buFont typeface="Arial" panose="020B0604020202020204" pitchFamily="34" charset="0"/>
              <a:buChar char="•"/>
            </a:pPr>
            <a:r>
              <a:rPr lang="es-PE" sz="1100" kern="100" dirty="0">
                <a:effectLst/>
                <a:latin typeface="Calibri" panose="020F0502020204030204" pitchFamily="34" charset="0"/>
                <a:ea typeface="Calibri" panose="020F0502020204030204" pitchFamily="34" charset="0"/>
                <a:cs typeface="Times New Roman" panose="02020603050405020304" pitchFamily="18" charset="0"/>
              </a:rPr>
              <a:t>Ofrecimiento y admisión de los medios probatorios de las partes</a:t>
            </a:r>
          </a:p>
          <a:p>
            <a:pPr algn="ctr">
              <a:lnSpc>
                <a:spcPct val="107000"/>
              </a:lnSpc>
              <a:spcAft>
                <a:spcPts val="800"/>
              </a:spcAft>
            </a:pPr>
            <a:endParaRPr lang="es-PE"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ángulo: esquinas redondeadas 16">
            <a:extLst>
              <a:ext uri="{FF2B5EF4-FFF2-40B4-BE49-F238E27FC236}">
                <a16:creationId xmlns:a16="http://schemas.microsoft.com/office/drawing/2014/main" id="{DCD32B78-CA71-918E-9EBF-B44AB579E914}"/>
              </a:ext>
            </a:extLst>
          </p:cNvPr>
          <p:cNvSpPr/>
          <p:nvPr/>
        </p:nvSpPr>
        <p:spPr>
          <a:xfrm>
            <a:off x="555177" y="2516471"/>
            <a:ext cx="3473897" cy="26365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s-PE" sz="1100" kern="100" dirty="0">
                <a:effectLst/>
                <a:latin typeface="Calibri" panose="020F0502020204030204" pitchFamily="34" charset="0"/>
                <a:ea typeface="Calibri" panose="020F0502020204030204" pitchFamily="34" charset="0"/>
                <a:cs typeface="Times New Roman" panose="02020603050405020304" pitchFamily="18" charset="0"/>
              </a:rPr>
              <a:t>Diligencias preliminares / Investigación preparatoria </a:t>
            </a:r>
          </a:p>
          <a:p>
            <a:pPr algn="ctr"/>
            <a:endParaRPr lang="es-P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ctr">
              <a:buFont typeface="Arial" panose="020B0604020202020204" pitchFamily="34" charset="0"/>
              <a:buChar char="•"/>
            </a:pPr>
            <a:r>
              <a:rPr lang="es-PE" sz="1100" kern="100" dirty="0">
                <a:effectLst/>
                <a:latin typeface="Calibri" panose="020F0502020204030204" pitchFamily="34" charset="0"/>
                <a:ea typeface="Calibri" panose="020F0502020204030204" pitchFamily="34" charset="0"/>
                <a:cs typeface="Times New Roman" panose="02020603050405020304" pitchFamily="18" charset="0"/>
              </a:rPr>
              <a:t>Medios defensa, tutela de derechos, control de plazos </a:t>
            </a:r>
          </a:p>
          <a:p>
            <a:pPr algn="ctr"/>
            <a:r>
              <a:rPr lang="es-PE" sz="1100" kern="100" dirty="0">
                <a:effectLst/>
                <a:latin typeface="Calibri" panose="020F0502020204030204" pitchFamily="34" charset="0"/>
                <a:ea typeface="Calibri" panose="020F0502020204030204" pitchFamily="34" charset="0"/>
                <a:cs typeface="Times New Roman" panose="02020603050405020304" pitchFamily="18" charset="0"/>
              </a:rPr>
              <a:t>(mediante audiencias)</a:t>
            </a:r>
          </a:p>
          <a:p>
            <a:pPr marL="285750" indent="-285750" algn="ctr">
              <a:buFont typeface="Arial" panose="020B0604020202020204" pitchFamily="34" charset="0"/>
              <a:buChar char="•"/>
            </a:pPr>
            <a:endParaRPr lang="es-P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ctr">
              <a:buFont typeface="Arial" panose="020B0604020202020204" pitchFamily="34" charset="0"/>
              <a:buChar char="•"/>
            </a:pPr>
            <a:r>
              <a:rPr lang="es-PE" sz="1100" kern="100" dirty="0">
                <a:effectLst/>
                <a:latin typeface="Calibri" panose="020F0502020204030204" pitchFamily="34" charset="0"/>
                <a:ea typeface="Calibri" panose="020F0502020204030204" pitchFamily="34" charset="0"/>
                <a:cs typeface="Times New Roman" panose="02020603050405020304" pitchFamily="18" charset="0"/>
              </a:rPr>
              <a:t>Potencial construcción de: pretensión punitiva, reunir los elementos de convicción</a:t>
            </a:r>
          </a:p>
          <a:p>
            <a:pPr algn="ctr">
              <a:lnSpc>
                <a:spcPct val="107000"/>
              </a:lnSpc>
              <a:spcAft>
                <a:spcPts val="800"/>
              </a:spcAft>
            </a:pPr>
            <a:endParaRPr lang="es-PE"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ángulo: esquinas redondeadas 17">
            <a:extLst>
              <a:ext uri="{FF2B5EF4-FFF2-40B4-BE49-F238E27FC236}">
                <a16:creationId xmlns:a16="http://schemas.microsoft.com/office/drawing/2014/main" id="{8EDFFEC7-6411-76A7-DAF5-71F1F85DBA44}"/>
              </a:ext>
            </a:extLst>
          </p:cNvPr>
          <p:cNvSpPr/>
          <p:nvPr/>
        </p:nvSpPr>
        <p:spPr>
          <a:xfrm>
            <a:off x="8295083" y="2549856"/>
            <a:ext cx="2979737" cy="189832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ctr">
              <a:lnSpc>
                <a:spcPct val="107000"/>
              </a:lnSpc>
              <a:spcAft>
                <a:spcPts val="800"/>
              </a:spcAft>
              <a:buFont typeface="Arial" panose="020B0604020202020204" pitchFamily="34" charset="0"/>
              <a:buChar char="•"/>
            </a:pPr>
            <a:r>
              <a:rPr lang="es-MX" sz="1200" kern="100" dirty="0">
                <a:effectLst/>
                <a:latin typeface="Calibri" panose="020F0502020204030204" pitchFamily="34" charset="0"/>
                <a:ea typeface="Calibri" panose="020F0502020204030204" pitchFamily="34" charset="0"/>
                <a:cs typeface="Times New Roman" panose="02020603050405020304" pitchFamily="18" charset="0"/>
              </a:rPr>
              <a:t>Actuación de pruebas</a:t>
            </a:r>
          </a:p>
          <a:p>
            <a:pPr marL="171450" indent="-171450" algn="ctr">
              <a:lnSpc>
                <a:spcPct val="107000"/>
              </a:lnSpc>
              <a:spcAft>
                <a:spcPts val="800"/>
              </a:spcAft>
              <a:buFont typeface="Arial" panose="020B0604020202020204" pitchFamily="34" charset="0"/>
              <a:buChar char="•"/>
            </a:pPr>
            <a:r>
              <a:rPr lang="es-MX" sz="1200" kern="100" dirty="0">
                <a:latin typeface="Calibri" panose="020F0502020204030204" pitchFamily="34" charset="0"/>
                <a:ea typeface="Calibri" panose="020F0502020204030204" pitchFamily="34" charset="0"/>
                <a:cs typeface="Times New Roman" panose="02020603050405020304" pitchFamily="18" charset="0"/>
              </a:rPr>
              <a:t>Formulación de alegatos </a:t>
            </a:r>
          </a:p>
          <a:p>
            <a:pPr marL="171450" indent="-171450" algn="ctr">
              <a:lnSpc>
                <a:spcPct val="107000"/>
              </a:lnSpc>
              <a:spcAft>
                <a:spcPts val="800"/>
              </a:spcAft>
              <a:buFont typeface="Arial" panose="020B0604020202020204" pitchFamily="34" charset="0"/>
              <a:buChar char="•"/>
            </a:pPr>
            <a:r>
              <a:rPr lang="es-MX" sz="1200" kern="100" dirty="0">
                <a:effectLst/>
                <a:latin typeface="Calibri" panose="020F0502020204030204" pitchFamily="34" charset="0"/>
                <a:ea typeface="Calibri" panose="020F0502020204030204" pitchFamily="34" charset="0"/>
                <a:cs typeface="Times New Roman" panose="02020603050405020304" pitchFamily="18" charset="0"/>
              </a:rPr>
              <a:t>Técnicas de litigación </a:t>
            </a:r>
            <a:r>
              <a:rPr lang="es-MX" sz="1200" kern="100" dirty="0">
                <a:latin typeface="Calibri" panose="020F0502020204030204" pitchFamily="34" charset="0"/>
                <a:ea typeface="Calibri" panose="020F0502020204030204" pitchFamily="34" charset="0"/>
                <a:cs typeface="Times New Roman" panose="02020603050405020304" pitchFamily="18" charset="0"/>
              </a:rPr>
              <a:t>oral</a:t>
            </a:r>
          </a:p>
          <a:p>
            <a:pPr marL="171450" indent="-171450" algn="ctr">
              <a:lnSpc>
                <a:spcPct val="107000"/>
              </a:lnSpc>
              <a:spcAft>
                <a:spcPts val="800"/>
              </a:spcAft>
              <a:buFont typeface="Arial" panose="020B0604020202020204" pitchFamily="34" charset="0"/>
              <a:buChar char="•"/>
            </a:pPr>
            <a:r>
              <a:rPr lang="es-MX" sz="1200" dirty="0"/>
              <a:t>Etapa previa a la expedición de la sentencia que será el resultado del debate probatorio</a:t>
            </a:r>
            <a:endParaRPr lang="es-PE"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Flecha: a la derecha 2">
            <a:extLst>
              <a:ext uri="{FF2B5EF4-FFF2-40B4-BE49-F238E27FC236}">
                <a16:creationId xmlns:a16="http://schemas.microsoft.com/office/drawing/2014/main" id="{ED404A60-0AD8-1C70-1E16-532B3AB8D973}"/>
              </a:ext>
            </a:extLst>
          </p:cNvPr>
          <p:cNvSpPr/>
          <p:nvPr/>
        </p:nvSpPr>
        <p:spPr>
          <a:xfrm>
            <a:off x="7657305" y="1619906"/>
            <a:ext cx="517188" cy="427313"/>
          </a:xfrm>
          <a:prstGeom prst="right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Flecha: a la derecha 3">
            <a:extLst>
              <a:ext uri="{FF2B5EF4-FFF2-40B4-BE49-F238E27FC236}">
                <a16:creationId xmlns:a16="http://schemas.microsoft.com/office/drawing/2014/main" id="{C7F5E37D-D0C1-501C-2227-64FCDB030235}"/>
              </a:ext>
            </a:extLst>
          </p:cNvPr>
          <p:cNvSpPr/>
          <p:nvPr/>
        </p:nvSpPr>
        <p:spPr>
          <a:xfrm>
            <a:off x="3944312" y="1599434"/>
            <a:ext cx="517188" cy="427313"/>
          </a:xfrm>
          <a:prstGeom prst="right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72487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24F5E37D-62CD-CE5F-4085-D8CC0B8D37F1}"/>
              </a:ext>
            </a:extLst>
          </p:cNvPr>
          <p:cNvSpPr/>
          <p:nvPr/>
        </p:nvSpPr>
        <p:spPr>
          <a:xfrm>
            <a:off x="7823201" y="120072"/>
            <a:ext cx="2041236" cy="199505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DELITO</a:t>
            </a:r>
            <a:endParaRPr lang="es-PE" dirty="0"/>
          </a:p>
        </p:txBody>
      </p:sp>
      <p:sp>
        <p:nvSpPr>
          <p:cNvPr id="5" name="Flecha: hacia abajo 4">
            <a:extLst>
              <a:ext uri="{FF2B5EF4-FFF2-40B4-BE49-F238E27FC236}">
                <a16:creationId xmlns:a16="http://schemas.microsoft.com/office/drawing/2014/main" id="{E9992BD5-E512-BCEC-DF7A-CE60FBAEE284}"/>
              </a:ext>
            </a:extLst>
          </p:cNvPr>
          <p:cNvSpPr/>
          <p:nvPr/>
        </p:nvSpPr>
        <p:spPr>
          <a:xfrm rot="2897144">
            <a:off x="6297079" y="1533551"/>
            <a:ext cx="2010739" cy="16684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PASADO</a:t>
            </a:r>
            <a:endParaRPr lang="es-PE" dirty="0"/>
          </a:p>
        </p:txBody>
      </p:sp>
      <p:sp>
        <p:nvSpPr>
          <p:cNvPr id="6" name="Rectángulo: esquinas redondeadas 5">
            <a:extLst>
              <a:ext uri="{FF2B5EF4-FFF2-40B4-BE49-F238E27FC236}">
                <a16:creationId xmlns:a16="http://schemas.microsoft.com/office/drawing/2014/main" id="{8BC87A1A-9FEA-A2E2-CE09-170D708788F4}"/>
              </a:ext>
            </a:extLst>
          </p:cNvPr>
          <p:cNvSpPr/>
          <p:nvPr/>
        </p:nvSpPr>
        <p:spPr>
          <a:xfrm>
            <a:off x="3380509" y="2836718"/>
            <a:ext cx="3186546" cy="11845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RECONSTRUIR</a:t>
            </a:r>
            <a:endParaRPr lang="es-PE" dirty="0"/>
          </a:p>
        </p:txBody>
      </p:sp>
      <p:sp>
        <p:nvSpPr>
          <p:cNvPr id="7" name="Rectángulo: esquinas redondeadas 6">
            <a:extLst>
              <a:ext uri="{FF2B5EF4-FFF2-40B4-BE49-F238E27FC236}">
                <a16:creationId xmlns:a16="http://schemas.microsoft.com/office/drawing/2014/main" id="{43D9B668-9068-C1C3-83AD-2B8CDD28AC2D}"/>
              </a:ext>
            </a:extLst>
          </p:cNvPr>
          <p:cNvSpPr/>
          <p:nvPr/>
        </p:nvSpPr>
        <p:spPr>
          <a:xfrm>
            <a:off x="3445164" y="4313382"/>
            <a:ext cx="3186546" cy="19581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Fuentes de información:</a:t>
            </a:r>
          </a:p>
          <a:p>
            <a:pPr algn="ctr"/>
            <a:endParaRPr lang="es-MX" dirty="0"/>
          </a:p>
          <a:p>
            <a:pPr marL="285750" indent="-285750" algn="ctr">
              <a:buFont typeface="Arial" panose="020B0604020202020204" pitchFamily="34" charset="0"/>
              <a:buChar char="•"/>
            </a:pPr>
            <a:r>
              <a:rPr lang="es-MX" dirty="0"/>
              <a:t>Peritos</a:t>
            </a:r>
          </a:p>
          <a:p>
            <a:pPr marL="285750" indent="-285750" algn="ctr">
              <a:buFont typeface="Arial" panose="020B0604020202020204" pitchFamily="34" charset="0"/>
              <a:buChar char="•"/>
            </a:pPr>
            <a:r>
              <a:rPr lang="es-MX" dirty="0"/>
              <a:t>Objetos</a:t>
            </a:r>
          </a:p>
          <a:p>
            <a:pPr marL="285750" indent="-285750" algn="ctr">
              <a:buFont typeface="Arial" panose="020B0604020202020204" pitchFamily="34" charset="0"/>
              <a:buChar char="•"/>
            </a:pPr>
            <a:r>
              <a:rPr lang="es-MX" dirty="0"/>
              <a:t>Documentos </a:t>
            </a:r>
          </a:p>
          <a:p>
            <a:pPr marL="285750" indent="-285750" algn="ctr">
              <a:buFont typeface="Arial" panose="020B0604020202020204" pitchFamily="34" charset="0"/>
              <a:buChar char="•"/>
            </a:pPr>
            <a:r>
              <a:rPr lang="es-MX" dirty="0"/>
              <a:t>Testigos</a:t>
            </a:r>
            <a:endParaRPr lang="es-PE" dirty="0"/>
          </a:p>
        </p:txBody>
      </p:sp>
    </p:spTree>
    <p:extLst>
      <p:ext uri="{BB962C8B-B14F-4D97-AF65-F5344CB8AC3E}">
        <p14:creationId xmlns:p14="http://schemas.microsoft.com/office/powerpoint/2010/main" val="3130769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006F8DF4-2471-9C04-71F9-00B781567CD6}"/>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a:lnSpc>
                <a:spcPct val="90000"/>
              </a:lnSpc>
              <a:spcAft>
                <a:spcPts val="600"/>
              </a:spcAft>
            </a:pPr>
            <a:br>
              <a:rPr lang="en-US" sz="2000" dirty="0"/>
            </a:br>
            <a:r>
              <a:rPr lang="en-US" sz="2000" b="1" dirty="0"/>
              <a:t>COLABORACIÓN EFICAZ</a:t>
            </a:r>
            <a:endParaRPr lang="en-US" sz="2000" dirty="0"/>
          </a:p>
        </p:txBody>
      </p:sp>
    </p:spTree>
    <p:extLst>
      <p:ext uri="{BB962C8B-B14F-4D97-AF65-F5344CB8AC3E}">
        <p14:creationId xmlns:p14="http://schemas.microsoft.com/office/powerpoint/2010/main" val="1849147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9C7C455A-E4EF-23DC-BD6B-CD4C7469FAE9}"/>
              </a:ext>
            </a:extLst>
          </p:cNvPr>
          <p:cNvSpPr/>
          <p:nvPr/>
        </p:nvSpPr>
        <p:spPr>
          <a:xfrm>
            <a:off x="2579024" y="2375536"/>
            <a:ext cx="2876239" cy="2460537"/>
          </a:xfrm>
          <a:prstGeom prst="roundRect">
            <a:avLst/>
          </a:prstGeom>
          <a:no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MX" sz="1200" dirty="0">
              <a:solidFill>
                <a:schemeClr val="tx1"/>
              </a:solidFill>
            </a:endParaRPr>
          </a:p>
          <a:p>
            <a:r>
              <a:rPr lang="es-MX" sz="1200" dirty="0">
                <a:solidFill>
                  <a:schemeClr val="tx1"/>
                </a:solidFill>
              </a:rPr>
              <a:t> </a:t>
            </a:r>
            <a:endParaRPr lang="es-PE" sz="1200" dirty="0">
              <a:solidFill>
                <a:schemeClr val="tx1"/>
              </a:solidFill>
            </a:endParaRPr>
          </a:p>
        </p:txBody>
      </p:sp>
      <p:sp>
        <p:nvSpPr>
          <p:cNvPr id="3" name="Flecha: a la derecha 2">
            <a:extLst>
              <a:ext uri="{FF2B5EF4-FFF2-40B4-BE49-F238E27FC236}">
                <a16:creationId xmlns:a16="http://schemas.microsoft.com/office/drawing/2014/main" id="{A5B3124B-F02F-F810-177C-DD8D72554E29}"/>
              </a:ext>
            </a:extLst>
          </p:cNvPr>
          <p:cNvSpPr/>
          <p:nvPr/>
        </p:nvSpPr>
        <p:spPr>
          <a:xfrm rot="19925953">
            <a:off x="5472910" y="2115637"/>
            <a:ext cx="532086" cy="4847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sz="1050"/>
          </a:p>
        </p:txBody>
      </p:sp>
      <p:sp>
        <p:nvSpPr>
          <p:cNvPr id="4" name="Flecha: a la derecha 3">
            <a:extLst>
              <a:ext uri="{FF2B5EF4-FFF2-40B4-BE49-F238E27FC236}">
                <a16:creationId xmlns:a16="http://schemas.microsoft.com/office/drawing/2014/main" id="{585F9241-BAC9-AAA0-50C7-6A86F55118A2}"/>
              </a:ext>
            </a:extLst>
          </p:cNvPr>
          <p:cNvSpPr/>
          <p:nvPr/>
        </p:nvSpPr>
        <p:spPr>
          <a:xfrm rot="1501352">
            <a:off x="5605502" y="4552705"/>
            <a:ext cx="532086" cy="4847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sz="1050"/>
          </a:p>
        </p:txBody>
      </p:sp>
      <p:sp>
        <p:nvSpPr>
          <p:cNvPr id="5" name="Flecha: a la derecha 4">
            <a:extLst>
              <a:ext uri="{FF2B5EF4-FFF2-40B4-BE49-F238E27FC236}">
                <a16:creationId xmlns:a16="http://schemas.microsoft.com/office/drawing/2014/main" id="{F3F426E9-B88B-2EE9-8AF5-79A0507C8D53}"/>
              </a:ext>
            </a:extLst>
          </p:cNvPr>
          <p:cNvSpPr/>
          <p:nvPr/>
        </p:nvSpPr>
        <p:spPr>
          <a:xfrm>
            <a:off x="5532496" y="3278941"/>
            <a:ext cx="532086" cy="4847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sz="1050"/>
          </a:p>
        </p:txBody>
      </p:sp>
      <p:sp>
        <p:nvSpPr>
          <p:cNvPr id="6" name="Rectángulo: esquinas redondeadas 5">
            <a:extLst>
              <a:ext uri="{FF2B5EF4-FFF2-40B4-BE49-F238E27FC236}">
                <a16:creationId xmlns:a16="http://schemas.microsoft.com/office/drawing/2014/main" id="{C96F71F5-8218-0856-4D44-F1E5A4B7C8B2}"/>
              </a:ext>
            </a:extLst>
          </p:cNvPr>
          <p:cNvSpPr/>
          <p:nvPr/>
        </p:nvSpPr>
        <p:spPr>
          <a:xfrm>
            <a:off x="6454098" y="1809064"/>
            <a:ext cx="2876239" cy="548968"/>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MX" sz="1200" dirty="0">
              <a:solidFill>
                <a:schemeClr val="tx1"/>
              </a:solidFill>
            </a:endParaRPr>
          </a:p>
          <a:p>
            <a:r>
              <a:rPr lang="es-MX" sz="1200" dirty="0">
                <a:solidFill>
                  <a:schemeClr val="tx1"/>
                </a:solidFill>
              </a:rPr>
              <a:t> </a:t>
            </a:r>
            <a:endParaRPr lang="es-PE" sz="1200" dirty="0">
              <a:solidFill>
                <a:schemeClr val="tx1"/>
              </a:solidFill>
            </a:endParaRPr>
          </a:p>
        </p:txBody>
      </p:sp>
      <p:sp>
        <p:nvSpPr>
          <p:cNvPr id="7" name="Rectángulo: esquinas redondeadas 6">
            <a:extLst>
              <a:ext uri="{FF2B5EF4-FFF2-40B4-BE49-F238E27FC236}">
                <a16:creationId xmlns:a16="http://schemas.microsoft.com/office/drawing/2014/main" id="{367E3A83-70CF-4AD1-BA22-BBAF68F68194}"/>
              </a:ext>
            </a:extLst>
          </p:cNvPr>
          <p:cNvSpPr/>
          <p:nvPr/>
        </p:nvSpPr>
        <p:spPr>
          <a:xfrm>
            <a:off x="6454098" y="3249927"/>
            <a:ext cx="2876239" cy="548968"/>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MX" sz="1200" dirty="0">
              <a:solidFill>
                <a:schemeClr val="tx1"/>
              </a:solidFill>
            </a:endParaRPr>
          </a:p>
          <a:p>
            <a:r>
              <a:rPr lang="es-MX" sz="1200" dirty="0">
                <a:solidFill>
                  <a:schemeClr val="tx1"/>
                </a:solidFill>
              </a:rPr>
              <a:t> </a:t>
            </a:r>
            <a:endParaRPr lang="es-PE" sz="1200" dirty="0">
              <a:solidFill>
                <a:schemeClr val="tx1"/>
              </a:solidFill>
            </a:endParaRPr>
          </a:p>
        </p:txBody>
      </p:sp>
      <p:sp>
        <p:nvSpPr>
          <p:cNvPr id="8" name="Rectángulo: esquinas redondeadas 7">
            <a:extLst>
              <a:ext uri="{FF2B5EF4-FFF2-40B4-BE49-F238E27FC236}">
                <a16:creationId xmlns:a16="http://schemas.microsoft.com/office/drawing/2014/main" id="{CEFFF136-1BBC-CF7D-4E6A-F93B39794801}"/>
              </a:ext>
            </a:extLst>
          </p:cNvPr>
          <p:cNvSpPr/>
          <p:nvPr/>
        </p:nvSpPr>
        <p:spPr>
          <a:xfrm>
            <a:off x="6492618" y="4690789"/>
            <a:ext cx="2876239" cy="548968"/>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MX" sz="1200" dirty="0">
              <a:solidFill>
                <a:schemeClr val="tx1"/>
              </a:solidFill>
            </a:endParaRPr>
          </a:p>
          <a:p>
            <a:r>
              <a:rPr lang="es-MX" sz="1200" dirty="0">
                <a:solidFill>
                  <a:schemeClr val="tx1"/>
                </a:solidFill>
              </a:rPr>
              <a:t> </a:t>
            </a:r>
            <a:endParaRPr lang="es-PE" sz="1200" dirty="0">
              <a:solidFill>
                <a:schemeClr val="tx1"/>
              </a:solidFill>
            </a:endParaRPr>
          </a:p>
        </p:txBody>
      </p:sp>
      <p:sp>
        <p:nvSpPr>
          <p:cNvPr id="9" name="CuadroTexto 8">
            <a:extLst>
              <a:ext uri="{FF2B5EF4-FFF2-40B4-BE49-F238E27FC236}">
                <a16:creationId xmlns:a16="http://schemas.microsoft.com/office/drawing/2014/main" id="{B2E36779-A6A6-9AA8-E950-3689246467ED}"/>
              </a:ext>
            </a:extLst>
          </p:cNvPr>
          <p:cNvSpPr txBox="1"/>
          <p:nvPr/>
        </p:nvSpPr>
        <p:spPr>
          <a:xfrm>
            <a:off x="2955678" y="3317536"/>
            <a:ext cx="2377440" cy="415498"/>
          </a:xfrm>
          <a:prstGeom prst="rect">
            <a:avLst/>
          </a:prstGeom>
          <a:noFill/>
        </p:spPr>
        <p:txBody>
          <a:bodyPr wrap="square">
            <a:spAutoFit/>
          </a:bodyPr>
          <a:lstStyle/>
          <a:p>
            <a:pPr algn="ctr"/>
            <a:r>
              <a:rPr lang="es-ES" sz="1050" b="1" dirty="0"/>
              <a:t>PROCESO DE COLABORACIÓN EFICAZ</a:t>
            </a:r>
          </a:p>
        </p:txBody>
      </p:sp>
      <p:sp>
        <p:nvSpPr>
          <p:cNvPr id="10" name="CuadroTexto 9">
            <a:extLst>
              <a:ext uri="{FF2B5EF4-FFF2-40B4-BE49-F238E27FC236}">
                <a16:creationId xmlns:a16="http://schemas.microsoft.com/office/drawing/2014/main" id="{79971D63-D62F-9A3D-D5AF-5AED81C9D818}"/>
              </a:ext>
            </a:extLst>
          </p:cNvPr>
          <p:cNvSpPr txBox="1"/>
          <p:nvPr/>
        </p:nvSpPr>
        <p:spPr>
          <a:xfrm>
            <a:off x="7410937" y="1956590"/>
            <a:ext cx="4572000" cy="253916"/>
          </a:xfrm>
          <a:prstGeom prst="rect">
            <a:avLst/>
          </a:prstGeom>
          <a:noFill/>
        </p:spPr>
        <p:txBody>
          <a:bodyPr wrap="square">
            <a:spAutoFit/>
          </a:bodyPr>
          <a:lstStyle/>
          <a:p>
            <a:r>
              <a:rPr lang="es-ES" sz="1050" dirty="0"/>
              <a:t>Es autónomo </a:t>
            </a:r>
          </a:p>
        </p:txBody>
      </p:sp>
      <p:sp>
        <p:nvSpPr>
          <p:cNvPr id="11" name="CuadroTexto 10">
            <a:extLst>
              <a:ext uri="{FF2B5EF4-FFF2-40B4-BE49-F238E27FC236}">
                <a16:creationId xmlns:a16="http://schemas.microsoft.com/office/drawing/2014/main" id="{49A764E2-171D-752F-2B8C-942C35F6851C}"/>
              </a:ext>
            </a:extLst>
          </p:cNvPr>
          <p:cNvSpPr txBox="1"/>
          <p:nvPr/>
        </p:nvSpPr>
        <p:spPr>
          <a:xfrm>
            <a:off x="7410935" y="3394378"/>
            <a:ext cx="5417820" cy="253916"/>
          </a:xfrm>
          <a:prstGeom prst="rect">
            <a:avLst/>
          </a:prstGeom>
          <a:noFill/>
        </p:spPr>
        <p:txBody>
          <a:bodyPr wrap="square">
            <a:spAutoFit/>
          </a:bodyPr>
          <a:lstStyle/>
          <a:p>
            <a:r>
              <a:rPr lang="es-ES" sz="1050" dirty="0"/>
              <a:t>Es transaccional </a:t>
            </a:r>
          </a:p>
        </p:txBody>
      </p:sp>
      <p:sp>
        <p:nvSpPr>
          <p:cNvPr id="12" name="CuadroTexto 11">
            <a:extLst>
              <a:ext uri="{FF2B5EF4-FFF2-40B4-BE49-F238E27FC236}">
                <a16:creationId xmlns:a16="http://schemas.microsoft.com/office/drawing/2014/main" id="{E090A33E-79D1-C814-2557-84CBCBB5B07C}"/>
              </a:ext>
            </a:extLst>
          </p:cNvPr>
          <p:cNvSpPr txBox="1"/>
          <p:nvPr/>
        </p:nvSpPr>
        <p:spPr>
          <a:xfrm>
            <a:off x="7640955" y="4832166"/>
            <a:ext cx="5840730" cy="253916"/>
          </a:xfrm>
          <a:prstGeom prst="rect">
            <a:avLst/>
          </a:prstGeom>
          <a:noFill/>
        </p:spPr>
        <p:txBody>
          <a:bodyPr wrap="square">
            <a:spAutoFit/>
          </a:bodyPr>
          <a:lstStyle/>
          <a:p>
            <a:r>
              <a:rPr lang="es-ES" sz="1050" dirty="0"/>
              <a:t>Es objetivo </a:t>
            </a:r>
          </a:p>
        </p:txBody>
      </p:sp>
    </p:spTree>
    <p:extLst>
      <p:ext uri="{BB962C8B-B14F-4D97-AF65-F5344CB8AC3E}">
        <p14:creationId xmlns:p14="http://schemas.microsoft.com/office/powerpoint/2010/main" val="2517585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0028CB2F-C163-1A33-352E-80BBA6F9A101}"/>
              </a:ext>
            </a:extLst>
          </p:cNvPr>
          <p:cNvSpPr/>
          <p:nvPr/>
        </p:nvSpPr>
        <p:spPr>
          <a:xfrm>
            <a:off x="2182406" y="2325145"/>
            <a:ext cx="2876239" cy="2460537"/>
          </a:xfrm>
          <a:prstGeom prst="roundRect">
            <a:avLst/>
          </a:prstGeom>
          <a:no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MX" sz="1200" dirty="0">
              <a:solidFill>
                <a:schemeClr val="tx1"/>
              </a:solidFill>
            </a:endParaRPr>
          </a:p>
          <a:p>
            <a:r>
              <a:rPr lang="es-MX" sz="1200" dirty="0">
                <a:solidFill>
                  <a:schemeClr val="tx1"/>
                </a:solidFill>
              </a:rPr>
              <a:t> </a:t>
            </a:r>
            <a:endParaRPr lang="es-PE" sz="1200" dirty="0">
              <a:solidFill>
                <a:schemeClr val="tx1"/>
              </a:solidFill>
            </a:endParaRPr>
          </a:p>
        </p:txBody>
      </p:sp>
      <p:sp>
        <p:nvSpPr>
          <p:cNvPr id="3" name="Flecha: a la derecha 2">
            <a:extLst>
              <a:ext uri="{FF2B5EF4-FFF2-40B4-BE49-F238E27FC236}">
                <a16:creationId xmlns:a16="http://schemas.microsoft.com/office/drawing/2014/main" id="{A892B7C9-5171-EBC7-9182-C855B8B075D8}"/>
              </a:ext>
            </a:extLst>
          </p:cNvPr>
          <p:cNvSpPr/>
          <p:nvPr/>
        </p:nvSpPr>
        <p:spPr>
          <a:xfrm rot="19925953">
            <a:off x="5076292" y="2065246"/>
            <a:ext cx="532086" cy="4847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sz="1050"/>
          </a:p>
        </p:txBody>
      </p:sp>
      <p:sp>
        <p:nvSpPr>
          <p:cNvPr id="4" name="Flecha: a la derecha 3">
            <a:extLst>
              <a:ext uri="{FF2B5EF4-FFF2-40B4-BE49-F238E27FC236}">
                <a16:creationId xmlns:a16="http://schemas.microsoft.com/office/drawing/2014/main" id="{20E33D18-3837-583C-AFDB-A5F8C724B3B6}"/>
              </a:ext>
            </a:extLst>
          </p:cNvPr>
          <p:cNvSpPr/>
          <p:nvPr/>
        </p:nvSpPr>
        <p:spPr>
          <a:xfrm rot="1501352">
            <a:off x="5208883" y="4502314"/>
            <a:ext cx="532086" cy="4847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sz="1050"/>
          </a:p>
        </p:txBody>
      </p:sp>
      <p:sp>
        <p:nvSpPr>
          <p:cNvPr id="5" name="Flecha: a la derecha 4">
            <a:extLst>
              <a:ext uri="{FF2B5EF4-FFF2-40B4-BE49-F238E27FC236}">
                <a16:creationId xmlns:a16="http://schemas.microsoft.com/office/drawing/2014/main" id="{7144EE25-B2B0-2E93-FE6E-FDD2E79C4E98}"/>
              </a:ext>
            </a:extLst>
          </p:cNvPr>
          <p:cNvSpPr/>
          <p:nvPr/>
        </p:nvSpPr>
        <p:spPr>
          <a:xfrm>
            <a:off x="5135878" y="3228550"/>
            <a:ext cx="532086" cy="4847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sz="1050"/>
          </a:p>
        </p:txBody>
      </p:sp>
      <p:sp>
        <p:nvSpPr>
          <p:cNvPr id="6" name="Rectángulo: esquinas redondeadas 5">
            <a:extLst>
              <a:ext uri="{FF2B5EF4-FFF2-40B4-BE49-F238E27FC236}">
                <a16:creationId xmlns:a16="http://schemas.microsoft.com/office/drawing/2014/main" id="{2D626A0D-3946-237B-99A5-F08B0701F1E4}"/>
              </a:ext>
            </a:extLst>
          </p:cNvPr>
          <p:cNvSpPr/>
          <p:nvPr/>
        </p:nvSpPr>
        <p:spPr>
          <a:xfrm>
            <a:off x="6057480" y="1338595"/>
            <a:ext cx="3732419" cy="969047"/>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MX" sz="1200" dirty="0">
              <a:solidFill>
                <a:schemeClr val="tx1"/>
              </a:solidFill>
            </a:endParaRPr>
          </a:p>
          <a:p>
            <a:r>
              <a:rPr lang="es-MX" sz="1200" dirty="0">
                <a:solidFill>
                  <a:schemeClr val="tx1"/>
                </a:solidFill>
              </a:rPr>
              <a:t> </a:t>
            </a:r>
            <a:endParaRPr lang="es-PE" sz="1200" dirty="0">
              <a:solidFill>
                <a:schemeClr val="tx1"/>
              </a:solidFill>
            </a:endParaRPr>
          </a:p>
        </p:txBody>
      </p:sp>
      <p:sp>
        <p:nvSpPr>
          <p:cNvPr id="7" name="Rectángulo: esquinas redondeadas 6">
            <a:extLst>
              <a:ext uri="{FF2B5EF4-FFF2-40B4-BE49-F238E27FC236}">
                <a16:creationId xmlns:a16="http://schemas.microsoft.com/office/drawing/2014/main" id="{74E69B58-82BE-1F96-31F5-A050DE0065DB}"/>
              </a:ext>
            </a:extLst>
          </p:cNvPr>
          <p:cNvSpPr/>
          <p:nvPr/>
        </p:nvSpPr>
        <p:spPr>
          <a:xfrm>
            <a:off x="6057480" y="2779457"/>
            <a:ext cx="3732419" cy="969047"/>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MX" sz="1200" dirty="0">
              <a:solidFill>
                <a:schemeClr val="tx1"/>
              </a:solidFill>
            </a:endParaRPr>
          </a:p>
          <a:p>
            <a:r>
              <a:rPr lang="es-MX" sz="1200" dirty="0">
                <a:solidFill>
                  <a:schemeClr val="tx1"/>
                </a:solidFill>
              </a:rPr>
              <a:t> </a:t>
            </a:r>
            <a:endParaRPr lang="es-PE" sz="1200" dirty="0">
              <a:solidFill>
                <a:schemeClr val="tx1"/>
              </a:solidFill>
            </a:endParaRPr>
          </a:p>
        </p:txBody>
      </p:sp>
      <p:sp>
        <p:nvSpPr>
          <p:cNvPr id="8" name="Rectángulo: esquinas redondeadas 7">
            <a:extLst>
              <a:ext uri="{FF2B5EF4-FFF2-40B4-BE49-F238E27FC236}">
                <a16:creationId xmlns:a16="http://schemas.microsoft.com/office/drawing/2014/main" id="{EC8E8E9C-A32F-1FE8-AE71-132DF0518A96}"/>
              </a:ext>
            </a:extLst>
          </p:cNvPr>
          <p:cNvSpPr/>
          <p:nvPr/>
        </p:nvSpPr>
        <p:spPr>
          <a:xfrm>
            <a:off x="6096000" y="4220320"/>
            <a:ext cx="3732419" cy="969047"/>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MX" sz="1200" dirty="0">
              <a:solidFill>
                <a:schemeClr val="tx1"/>
              </a:solidFill>
            </a:endParaRPr>
          </a:p>
          <a:p>
            <a:r>
              <a:rPr lang="es-MX" sz="1200" dirty="0">
                <a:solidFill>
                  <a:schemeClr val="tx1"/>
                </a:solidFill>
              </a:rPr>
              <a:t> </a:t>
            </a:r>
            <a:endParaRPr lang="es-PE" sz="1200" dirty="0">
              <a:solidFill>
                <a:schemeClr val="tx1"/>
              </a:solidFill>
            </a:endParaRPr>
          </a:p>
        </p:txBody>
      </p:sp>
      <p:sp>
        <p:nvSpPr>
          <p:cNvPr id="9" name="CuadroTexto 8">
            <a:extLst>
              <a:ext uri="{FF2B5EF4-FFF2-40B4-BE49-F238E27FC236}">
                <a16:creationId xmlns:a16="http://schemas.microsoft.com/office/drawing/2014/main" id="{74397461-269C-F62A-F78F-82695E2901C1}"/>
              </a:ext>
            </a:extLst>
          </p:cNvPr>
          <p:cNvSpPr txBox="1"/>
          <p:nvPr/>
        </p:nvSpPr>
        <p:spPr>
          <a:xfrm>
            <a:off x="6245618" y="1484180"/>
            <a:ext cx="3355874" cy="415498"/>
          </a:xfrm>
          <a:prstGeom prst="rect">
            <a:avLst/>
          </a:prstGeom>
          <a:noFill/>
        </p:spPr>
        <p:txBody>
          <a:bodyPr wrap="square">
            <a:spAutoFit/>
          </a:bodyPr>
          <a:lstStyle/>
          <a:p>
            <a:pPr algn="just"/>
            <a:r>
              <a:rPr lang="es-ES" sz="1050" dirty="0"/>
              <a:t>1. Haber abandonado voluntariamente sus actividades delictivas.</a:t>
            </a:r>
          </a:p>
        </p:txBody>
      </p:sp>
      <p:sp>
        <p:nvSpPr>
          <p:cNvPr id="10" name="CuadroTexto 9">
            <a:extLst>
              <a:ext uri="{FF2B5EF4-FFF2-40B4-BE49-F238E27FC236}">
                <a16:creationId xmlns:a16="http://schemas.microsoft.com/office/drawing/2014/main" id="{94A1216C-B40D-537F-3FEF-CD01A1E41557}"/>
              </a:ext>
            </a:extLst>
          </p:cNvPr>
          <p:cNvSpPr txBox="1"/>
          <p:nvPr/>
        </p:nvSpPr>
        <p:spPr>
          <a:xfrm>
            <a:off x="6096000" y="2816821"/>
            <a:ext cx="3693899" cy="900246"/>
          </a:xfrm>
          <a:prstGeom prst="rect">
            <a:avLst/>
          </a:prstGeom>
          <a:noFill/>
        </p:spPr>
        <p:txBody>
          <a:bodyPr wrap="square">
            <a:spAutoFit/>
          </a:bodyPr>
          <a:lstStyle/>
          <a:p>
            <a:pPr algn="just"/>
            <a:r>
              <a:rPr lang="es-ES" sz="1050" dirty="0"/>
              <a:t>2. Admitir o no contradecir, libre y expresamente, los hechos en que ha intervenido o se le imputen. Aquellos hechos que no acepte no formarán parte del proceso por colaboración eficaz, y se estará a lo que se decida en el proceso penal correspondiente. </a:t>
            </a:r>
          </a:p>
        </p:txBody>
      </p:sp>
      <p:sp>
        <p:nvSpPr>
          <p:cNvPr id="11" name="CuadroTexto 10">
            <a:extLst>
              <a:ext uri="{FF2B5EF4-FFF2-40B4-BE49-F238E27FC236}">
                <a16:creationId xmlns:a16="http://schemas.microsoft.com/office/drawing/2014/main" id="{ADB82754-307A-302E-C8C6-D4F368552E85}"/>
              </a:ext>
            </a:extLst>
          </p:cNvPr>
          <p:cNvSpPr txBox="1"/>
          <p:nvPr/>
        </p:nvSpPr>
        <p:spPr>
          <a:xfrm>
            <a:off x="6355058" y="4427844"/>
            <a:ext cx="3063375" cy="415498"/>
          </a:xfrm>
          <a:prstGeom prst="rect">
            <a:avLst/>
          </a:prstGeom>
          <a:noFill/>
        </p:spPr>
        <p:txBody>
          <a:bodyPr wrap="square">
            <a:spAutoFit/>
          </a:bodyPr>
          <a:lstStyle/>
          <a:p>
            <a:pPr algn="just"/>
            <a:r>
              <a:rPr lang="es-ES" sz="1050" dirty="0"/>
              <a:t>3. Haber abandonado voluntariamente sus actividades delictivas.</a:t>
            </a:r>
          </a:p>
        </p:txBody>
      </p:sp>
      <p:sp>
        <p:nvSpPr>
          <p:cNvPr id="12" name="CuadroTexto 11">
            <a:extLst>
              <a:ext uri="{FF2B5EF4-FFF2-40B4-BE49-F238E27FC236}">
                <a16:creationId xmlns:a16="http://schemas.microsoft.com/office/drawing/2014/main" id="{94151069-29A2-FBB6-ADF7-DB75F1E44E94}"/>
              </a:ext>
            </a:extLst>
          </p:cNvPr>
          <p:cNvSpPr txBox="1"/>
          <p:nvPr/>
        </p:nvSpPr>
        <p:spPr>
          <a:xfrm>
            <a:off x="2559060" y="3267145"/>
            <a:ext cx="2377440" cy="253916"/>
          </a:xfrm>
          <a:prstGeom prst="rect">
            <a:avLst/>
          </a:prstGeom>
          <a:noFill/>
        </p:spPr>
        <p:txBody>
          <a:bodyPr wrap="square">
            <a:spAutoFit/>
          </a:bodyPr>
          <a:lstStyle/>
          <a:p>
            <a:pPr algn="ctr"/>
            <a:r>
              <a:rPr lang="es-ES" sz="1050" dirty="0"/>
              <a:t>Acciones requeridas</a:t>
            </a:r>
            <a:endParaRPr lang="es-ES" sz="1050" b="1" dirty="0"/>
          </a:p>
        </p:txBody>
      </p:sp>
    </p:spTree>
    <p:extLst>
      <p:ext uri="{BB962C8B-B14F-4D97-AF65-F5344CB8AC3E}">
        <p14:creationId xmlns:p14="http://schemas.microsoft.com/office/powerpoint/2010/main" val="4076785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48F1B95A-AD19-CD9F-F7B2-5909A9222DB4}"/>
              </a:ext>
            </a:extLst>
          </p:cNvPr>
          <p:cNvSpPr/>
          <p:nvPr/>
        </p:nvSpPr>
        <p:spPr>
          <a:xfrm>
            <a:off x="2389139" y="2295649"/>
            <a:ext cx="2876239" cy="2460537"/>
          </a:xfrm>
          <a:prstGeom prst="roundRect">
            <a:avLst/>
          </a:prstGeom>
          <a:no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MX" sz="1200" dirty="0">
              <a:solidFill>
                <a:schemeClr val="tx1"/>
              </a:solidFill>
            </a:endParaRPr>
          </a:p>
          <a:p>
            <a:r>
              <a:rPr lang="es-MX" sz="1200" dirty="0">
                <a:solidFill>
                  <a:schemeClr val="tx1"/>
                </a:solidFill>
              </a:rPr>
              <a:t> </a:t>
            </a:r>
            <a:endParaRPr lang="es-PE" sz="1200" dirty="0">
              <a:solidFill>
                <a:schemeClr val="tx1"/>
              </a:solidFill>
            </a:endParaRPr>
          </a:p>
        </p:txBody>
      </p:sp>
      <p:sp>
        <p:nvSpPr>
          <p:cNvPr id="3" name="Flecha: a la derecha 2">
            <a:extLst>
              <a:ext uri="{FF2B5EF4-FFF2-40B4-BE49-F238E27FC236}">
                <a16:creationId xmlns:a16="http://schemas.microsoft.com/office/drawing/2014/main" id="{71342923-D4B1-E9E3-444F-F0653579164E}"/>
              </a:ext>
            </a:extLst>
          </p:cNvPr>
          <p:cNvSpPr/>
          <p:nvPr/>
        </p:nvSpPr>
        <p:spPr>
          <a:xfrm rot="19925953">
            <a:off x="5283025" y="2035750"/>
            <a:ext cx="532086" cy="4847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sz="1050"/>
          </a:p>
        </p:txBody>
      </p:sp>
      <p:sp>
        <p:nvSpPr>
          <p:cNvPr id="4" name="Flecha: a la derecha 3">
            <a:extLst>
              <a:ext uri="{FF2B5EF4-FFF2-40B4-BE49-F238E27FC236}">
                <a16:creationId xmlns:a16="http://schemas.microsoft.com/office/drawing/2014/main" id="{E181F71A-36A4-6117-1534-B936206191A0}"/>
              </a:ext>
            </a:extLst>
          </p:cNvPr>
          <p:cNvSpPr/>
          <p:nvPr/>
        </p:nvSpPr>
        <p:spPr>
          <a:xfrm rot="1501352">
            <a:off x="5415617" y="4472818"/>
            <a:ext cx="532086" cy="4847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sz="1050"/>
          </a:p>
        </p:txBody>
      </p:sp>
      <p:sp>
        <p:nvSpPr>
          <p:cNvPr id="5" name="Rectángulo: esquinas redondeadas 4">
            <a:extLst>
              <a:ext uri="{FF2B5EF4-FFF2-40B4-BE49-F238E27FC236}">
                <a16:creationId xmlns:a16="http://schemas.microsoft.com/office/drawing/2014/main" id="{387AC126-BCA1-ACDE-7F68-89A1DBEDA9DD}"/>
              </a:ext>
            </a:extLst>
          </p:cNvPr>
          <p:cNvSpPr/>
          <p:nvPr/>
        </p:nvSpPr>
        <p:spPr>
          <a:xfrm>
            <a:off x="6264213" y="1309099"/>
            <a:ext cx="3732419" cy="1721081"/>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MX" sz="1200" dirty="0">
              <a:solidFill>
                <a:schemeClr val="tx1"/>
              </a:solidFill>
            </a:endParaRPr>
          </a:p>
          <a:p>
            <a:r>
              <a:rPr lang="es-MX" sz="1200" dirty="0">
                <a:solidFill>
                  <a:schemeClr val="tx1"/>
                </a:solidFill>
              </a:rPr>
              <a:t> </a:t>
            </a:r>
            <a:endParaRPr lang="es-PE" sz="1200" dirty="0">
              <a:solidFill>
                <a:schemeClr val="tx1"/>
              </a:solidFill>
            </a:endParaRPr>
          </a:p>
        </p:txBody>
      </p:sp>
      <p:sp>
        <p:nvSpPr>
          <p:cNvPr id="6" name="Rectángulo: esquinas redondeadas 5">
            <a:extLst>
              <a:ext uri="{FF2B5EF4-FFF2-40B4-BE49-F238E27FC236}">
                <a16:creationId xmlns:a16="http://schemas.microsoft.com/office/drawing/2014/main" id="{3B290565-DD46-1AB7-99B1-6D5B21F4BCA3}"/>
              </a:ext>
            </a:extLst>
          </p:cNvPr>
          <p:cNvSpPr/>
          <p:nvPr/>
        </p:nvSpPr>
        <p:spPr>
          <a:xfrm>
            <a:off x="6302734" y="4190824"/>
            <a:ext cx="3732419" cy="1721081"/>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MX" sz="1200" dirty="0">
              <a:solidFill>
                <a:schemeClr val="tx1"/>
              </a:solidFill>
            </a:endParaRPr>
          </a:p>
          <a:p>
            <a:r>
              <a:rPr lang="es-MX" sz="1200" dirty="0">
                <a:solidFill>
                  <a:schemeClr val="tx1"/>
                </a:solidFill>
              </a:rPr>
              <a:t> </a:t>
            </a:r>
            <a:endParaRPr lang="es-PE" sz="1200" dirty="0">
              <a:solidFill>
                <a:schemeClr val="tx1"/>
              </a:solidFill>
            </a:endParaRPr>
          </a:p>
        </p:txBody>
      </p:sp>
      <p:sp>
        <p:nvSpPr>
          <p:cNvPr id="7" name="CuadroTexto 6">
            <a:extLst>
              <a:ext uri="{FF2B5EF4-FFF2-40B4-BE49-F238E27FC236}">
                <a16:creationId xmlns:a16="http://schemas.microsoft.com/office/drawing/2014/main" id="{52E9F674-DFD0-DA66-7704-97EBF8209CEC}"/>
              </a:ext>
            </a:extLst>
          </p:cNvPr>
          <p:cNvSpPr txBox="1"/>
          <p:nvPr/>
        </p:nvSpPr>
        <p:spPr>
          <a:xfrm>
            <a:off x="6452351" y="1454685"/>
            <a:ext cx="3355874" cy="1477328"/>
          </a:xfrm>
          <a:prstGeom prst="rect">
            <a:avLst/>
          </a:prstGeom>
          <a:noFill/>
        </p:spPr>
        <p:txBody>
          <a:bodyPr wrap="square">
            <a:spAutoFit/>
          </a:bodyPr>
          <a:lstStyle/>
          <a:p>
            <a:pPr algn="just"/>
            <a:r>
              <a:rPr lang="es-ES" sz="900" dirty="0"/>
              <a:t>Casación N. 1796-2018/Puno, </a:t>
            </a:r>
            <a:r>
              <a:rPr lang="es-ES" sz="900" dirty="0" err="1"/>
              <a:t>f.j</a:t>
            </a:r>
            <a:r>
              <a:rPr lang="es-ES" sz="900" dirty="0"/>
              <a:t>. 46:</a:t>
            </a:r>
          </a:p>
          <a:p>
            <a:pPr algn="just"/>
            <a:endParaRPr lang="es-ES" sz="900" dirty="0"/>
          </a:p>
          <a:p>
            <a:pPr algn="just"/>
            <a:r>
              <a:rPr lang="es-ES" sz="900" dirty="0"/>
              <a:t>El colaborador es aquél que concluyó un procedimiento de colaboración eficaz de forma exitosa y, como ya se mencionó, es un criminal arrepentido —jamás un inocente— que reconoció la comisión de uno o varios ilícitos penales. El testigo protegido, en cambio, es aquél que presenció la comisión de un evento delictivo, indistintamente de su grado de participación al evento delictivo (testigo impropio) o su ajenidad al mismo. </a:t>
            </a:r>
          </a:p>
        </p:txBody>
      </p:sp>
      <p:sp>
        <p:nvSpPr>
          <p:cNvPr id="8" name="CuadroTexto 7">
            <a:extLst>
              <a:ext uri="{FF2B5EF4-FFF2-40B4-BE49-F238E27FC236}">
                <a16:creationId xmlns:a16="http://schemas.microsoft.com/office/drawing/2014/main" id="{0F531118-4316-90FC-F943-259A6A67CA38}"/>
              </a:ext>
            </a:extLst>
          </p:cNvPr>
          <p:cNvSpPr txBox="1"/>
          <p:nvPr/>
        </p:nvSpPr>
        <p:spPr>
          <a:xfrm>
            <a:off x="6452352" y="4204847"/>
            <a:ext cx="3355874" cy="1477328"/>
          </a:xfrm>
          <a:prstGeom prst="rect">
            <a:avLst/>
          </a:prstGeom>
          <a:noFill/>
        </p:spPr>
        <p:txBody>
          <a:bodyPr wrap="square">
            <a:spAutoFit/>
          </a:bodyPr>
          <a:lstStyle/>
          <a:p>
            <a:pPr algn="just"/>
            <a:r>
              <a:rPr lang="es-ES" sz="900" dirty="0"/>
              <a:t>Casación 1294-2021, El Santa, </a:t>
            </a:r>
            <a:r>
              <a:rPr lang="es-ES" sz="900" dirty="0" err="1"/>
              <a:t>f.j</a:t>
            </a:r>
            <a:r>
              <a:rPr lang="es-ES" sz="900" dirty="0"/>
              <a:t>. 4:</a:t>
            </a:r>
          </a:p>
          <a:p>
            <a:pPr algn="just"/>
            <a:r>
              <a:rPr lang="es-ES" sz="900" dirty="0"/>
              <a:t>Que se acuerde por resolución de la autoridad competente. </a:t>
            </a:r>
          </a:p>
          <a:p>
            <a:pPr algn="just"/>
            <a:endParaRPr lang="es-ES" sz="900" dirty="0"/>
          </a:p>
          <a:p>
            <a:pPr algn="just"/>
            <a:r>
              <a:rPr lang="es-ES" sz="900" dirty="0"/>
              <a:t>Que los déficits de defensa han de haber sido compensados con medidas alternativas que permitan combatir su fiabilidad y credibilidad (interrogatorio por los abogados defensores). </a:t>
            </a:r>
          </a:p>
          <a:p>
            <a:pPr algn="just"/>
            <a:endParaRPr lang="es-ES" sz="900" dirty="0"/>
          </a:p>
          <a:p>
            <a:pPr algn="just"/>
            <a:r>
              <a:rPr lang="es-ES" sz="900" dirty="0"/>
              <a:t>Que su declaración concurra acompañado de otros elementos de prueba, de manera que no podrá, por sí sola o con un peso probatorio decisivo, enervar la presunción de inocencia.</a:t>
            </a:r>
          </a:p>
        </p:txBody>
      </p:sp>
      <p:sp>
        <p:nvSpPr>
          <p:cNvPr id="9" name="CuadroTexto 8">
            <a:extLst>
              <a:ext uri="{FF2B5EF4-FFF2-40B4-BE49-F238E27FC236}">
                <a16:creationId xmlns:a16="http://schemas.microsoft.com/office/drawing/2014/main" id="{D8D3FDF2-F48F-E20C-076C-05F8067067C2}"/>
              </a:ext>
            </a:extLst>
          </p:cNvPr>
          <p:cNvSpPr txBox="1"/>
          <p:nvPr/>
        </p:nvSpPr>
        <p:spPr>
          <a:xfrm>
            <a:off x="2765793" y="3237649"/>
            <a:ext cx="2377440" cy="415498"/>
          </a:xfrm>
          <a:prstGeom prst="rect">
            <a:avLst/>
          </a:prstGeom>
          <a:noFill/>
        </p:spPr>
        <p:txBody>
          <a:bodyPr wrap="square">
            <a:spAutoFit/>
          </a:bodyPr>
          <a:lstStyle/>
          <a:p>
            <a:pPr algn="ctr"/>
            <a:r>
              <a:rPr lang="es-ES" sz="1050" dirty="0"/>
              <a:t>TESTIGO PROTEGIDO EN LA COLABORACIÓN EFICAZ</a:t>
            </a:r>
            <a:endParaRPr lang="es-ES" sz="1050" b="1" dirty="0"/>
          </a:p>
        </p:txBody>
      </p:sp>
    </p:spTree>
    <p:extLst>
      <p:ext uri="{BB962C8B-B14F-4D97-AF65-F5344CB8AC3E}">
        <p14:creationId xmlns:p14="http://schemas.microsoft.com/office/powerpoint/2010/main" val="18879883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384</TotalTime>
  <Words>758</Words>
  <Application>Microsoft Office PowerPoint</Application>
  <PresentationFormat>Panorámica</PresentationFormat>
  <Paragraphs>135</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Aptos</vt:lpstr>
      <vt:lpstr>Arial</vt:lpstr>
      <vt:lpstr>Arial Black</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Cristhian Edson Gilio Chilon</dc:creator>
  <cp:lastModifiedBy>Alexis Gilio</cp:lastModifiedBy>
  <cp:revision>9</cp:revision>
  <dcterms:created xsi:type="dcterms:W3CDTF">2024-05-02T22:08:02Z</dcterms:created>
  <dcterms:modified xsi:type="dcterms:W3CDTF">2024-12-13T22:54:33Z</dcterms:modified>
</cp:coreProperties>
</file>