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307" r:id="rId3"/>
    <p:sldId id="308" r:id="rId4"/>
    <p:sldId id="309" r:id="rId5"/>
    <p:sldId id="310" r:id="rId6"/>
    <p:sldId id="311" r:id="rId7"/>
    <p:sldId id="312" r:id="rId8"/>
    <p:sldId id="313" r:id="rId9"/>
    <p:sldId id="315" r:id="rId10"/>
    <p:sldId id="316" r:id="rId11"/>
    <p:sldId id="317" r:id="rId12"/>
    <p:sldId id="318" r:id="rId13"/>
    <p:sldId id="291" r:id="rId14"/>
  </p:sldIdLst>
  <p:sldSz cx="9144000" cy="6858000" type="screen4x3"/>
  <p:notesSz cx="6669088" cy="9928225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77" autoAdjust="0"/>
    <p:restoredTop sz="94624" autoAdjust="0"/>
  </p:normalViewPr>
  <p:slideViewPr>
    <p:cSldViewPr>
      <p:cViewPr varScale="1">
        <p:scale>
          <a:sx n="127" d="100"/>
          <a:sy n="127" d="100"/>
        </p:scale>
        <p:origin x="97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0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8C965745-2805-6CA0-0EDF-58EF5C587E0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 altLang="es-PE"/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54A1B778-3999-0DBD-B889-5F6EE1CA9F8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ES" altLang="es-PE"/>
          </a:p>
        </p:txBody>
      </p:sp>
      <p:sp>
        <p:nvSpPr>
          <p:cNvPr id="92164" name="Rectangle 4">
            <a:extLst>
              <a:ext uri="{FF2B5EF4-FFF2-40B4-BE49-F238E27FC236}">
                <a16:creationId xmlns:a16="http://schemas.microsoft.com/office/drawing/2014/main" id="{6C511F73-4BFE-9FBF-5E25-3E756114784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 altLang="es-PE"/>
          </a:p>
        </p:txBody>
      </p:sp>
      <p:sp>
        <p:nvSpPr>
          <p:cNvPr id="92165" name="Rectangle 5">
            <a:extLst>
              <a:ext uri="{FF2B5EF4-FFF2-40B4-BE49-F238E27FC236}">
                <a16:creationId xmlns:a16="http://schemas.microsoft.com/office/drawing/2014/main" id="{27739DB5-FCB5-23FC-E466-EEA282840D6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29750"/>
            <a:ext cx="28892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1DFD5E4-72C3-0546-8DA3-043DC5720AED}" type="slidenum">
              <a:rPr lang="es-ES" altLang="es-PE"/>
              <a:pPr/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58E8E1E-4008-F692-BFCD-0E7D0B9F7CC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 altLang="es-PE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0116345-9172-A380-1A6E-50646EEF8A9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ES" altLang="es-PE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73EDBD4E-D200-ADF7-0CAB-0413B65FA2B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4A597CCD-52AB-5110-1A45-BD6C54CD016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6463"/>
            <a:ext cx="5335588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PE"/>
              <a:t>Haga clic para modificar el estilo de texto del patrón</a:t>
            </a:r>
          </a:p>
          <a:p>
            <a:pPr lvl="1"/>
            <a:r>
              <a:rPr lang="es-ES" altLang="es-PE"/>
              <a:t>Segundo nivel</a:t>
            </a:r>
          </a:p>
          <a:p>
            <a:pPr lvl="2"/>
            <a:r>
              <a:rPr lang="es-ES" altLang="es-PE"/>
              <a:t>Tercer nivel</a:t>
            </a:r>
          </a:p>
          <a:p>
            <a:pPr lvl="3"/>
            <a:r>
              <a:rPr lang="es-ES" altLang="es-PE"/>
              <a:t>Cuarto nivel</a:t>
            </a:r>
          </a:p>
          <a:p>
            <a:pPr lvl="4"/>
            <a:r>
              <a:rPr lang="es-ES" altLang="es-PE"/>
              <a:t>Quinto nivel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D9A1299B-4A32-93E5-94AA-8E7F52218B2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 altLang="es-PE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1894835E-1DEC-9696-347A-EA2982B633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29750"/>
            <a:ext cx="28892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C2F42E5-2297-FC4D-806A-DC6F1CD553C7}" type="slidenum">
              <a:rPr lang="es-ES" altLang="es-PE"/>
              <a:pPr/>
              <a:t>‹Nº›</a:t>
            </a:fld>
            <a:endParaRPr lang="es-ES" alt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0FE917A-1247-41AA-BBA9-9A30F00A04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C0B9DA-685A-B545-8A55-4A0B4E65D1C1}" type="slidenum">
              <a:rPr lang="es-ES" altLang="es-PE"/>
              <a:pPr/>
              <a:t>1</a:t>
            </a:fld>
            <a:endParaRPr lang="es-ES" altLang="es-PE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DF13C4FF-33D5-294D-9B24-867598F147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2525" cy="3722687"/>
          </a:xfrm>
          <a:ln/>
        </p:spPr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0FF75C7-AA68-903D-4982-BD06EA0882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9000" y="4716463"/>
            <a:ext cx="4891088" cy="4467225"/>
          </a:xfrm>
        </p:spPr>
        <p:txBody>
          <a:bodyPr/>
          <a:lstStyle/>
          <a:p>
            <a:endParaRPr lang="en-US" altLang="es-P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770ADE2-FE56-B775-208E-971BCA6427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16C5E4-7900-6C41-99A1-CDE7F24521B0}" type="slidenum">
              <a:rPr lang="es-ES" altLang="es-PE"/>
              <a:pPr/>
              <a:t>10</a:t>
            </a:fld>
            <a:endParaRPr lang="es-ES" altLang="es-PE"/>
          </a:p>
        </p:txBody>
      </p:sp>
      <p:sp>
        <p:nvSpPr>
          <p:cNvPr id="133122" name="Rectangle 2">
            <a:extLst>
              <a:ext uri="{FF2B5EF4-FFF2-40B4-BE49-F238E27FC236}">
                <a16:creationId xmlns:a16="http://schemas.microsoft.com/office/drawing/2014/main" id="{88C38BB1-D56C-C852-3085-B24FA7901A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2525" cy="3722687"/>
          </a:xfrm>
          <a:ln/>
        </p:spPr>
      </p:sp>
      <p:sp>
        <p:nvSpPr>
          <p:cNvPr id="133123" name="Rectangle 3">
            <a:extLst>
              <a:ext uri="{FF2B5EF4-FFF2-40B4-BE49-F238E27FC236}">
                <a16:creationId xmlns:a16="http://schemas.microsoft.com/office/drawing/2014/main" id="{D5132751-02B5-EC44-5996-3DA073CE4D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9000" y="4716463"/>
            <a:ext cx="4891088" cy="4467225"/>
          </a:xfrm>
        </p:spPr>
        <p:txBody>
          <a:bodyPr/>
          <a:lstStyle/>
          <a:p>
            <a:endParaRPr lang="en-US" altLang="es-P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6963B6E-35FC-6DC8-A8C1-3E862AF7B6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E3C7D9-9416-8D43-93F9-BB9DC7CD9D1C}" type="slidenum">
              <a:rPr lang="es-ES" altLang="es-PE"/>
              <a:pPr/>
              <a:t>11</a:t>
            </a:fld>
            <a:endParaRPr lang="es-ES" altLang="es-PE"/>
          </a:p>
        </p:txBody>
      </p:sp>
      <p:sp>
        <p:nvSpPr>
          <p:cNvPr id="135170" name="Rectangle 2">
            <a:extLst>
              <a:ext uri="{FF2B5EF4-FFF2-40B4-BE49-F238E27FC236}">
                <a16:creationId xmlns:a16="http://schemas.microsoft.com/office/drawing/2014/main" id="{999CC6C1-5F92-7F7A-F6E5-2E9FA80D99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2525" cy="3722687"/>
          </a:xfrm>
          <a:ln/>
        </p:spPr>
      </p:sp>
      <p:sp>
        <p:nvSpPr>
          <p:cNvPr id="135171" name="Rectangle 3">
            <a:extLst>
              <a:ext uri="{FF2B5EF4-FFF2-40B4-BE49-F238E27FC236}">
                <a16:creationId xmlns:a16="http://schemas.microsoft.com/office/drawing/2014/main" id="{D0D3CD68-69FF-DA08-AEB9-03A77D6DF1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9000" y="4716463"/>
            <a:ext cx="4891088" cy="4467225"/>
          </a:xfrm>
        </p:spPr>
        <p:txBody>
          <a:bodyPr/>
          <a:lstStyle/>
          <a:p>
            <a:endParaRPr lang="en-US" altLang="es-P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79AD26D-0E15-A948-7A4D-3EABF1395F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86B6D0-D4E9-A34B-9CD0-1FDDEDAF62D9}" type="slidenum">
              <a:rPr lang="es-ES" altLang="es-PE"/>
              <a:pPr/>
              <a:t>12</a:t>
            </a:fld>
            <a:endParaRPr lang="es-ES" altLang="es-PE"/>
          </a:p>
        </p:txBody>
      </p:sp>
      <p:sp>
        <p:nvSpPr>
          <p:cNvPr id="137218" name="Rectangle 2">
            <a:extLst>
              <a:ext uri="{FF2B5EF4-FFF2-40B4-BE49-F238E27FC236}">
                <a16:creationId xmlns:a16="http://schemas.microsoft.com/office/drawing/2014/main" id="{901740AE-EE85-F78B-4BD8-DE07F3BF26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2525" cy="3722687"/>
          </a:xfrm>
          <a:ln/>
        </p:spPr>
      </p:sp>
      <p:sp>
        <p:nvSpPr>
          <p:cNvPr id="137219" name="Rectangle 3">
            <a:extLst>
              <a:ext uri="{FF2B5EF4-FFF2-40B4-BE49-F238E27FC236}">
                <a16:creationId xmlns:a16="http://schemas.microsoft.com/office/drawing/2014/main" id="{655CCBA3-8353-2E26-AA45-0D6B1794CB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9000" y="4716463"/>
            <a:ext cx="4891088" cy="4467225"/>
          </a:xfrm>
        </p:spPr>
        <p:txBody>
          <a:bodyPr/>
          <a:lstStyle/>
          <a:p>
            <a:endParaRPr lang="en-US" altLang="es-P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0D47E5B-AF16-62F1-2DF7-69CA60FC65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FC8B00-B4EA-7A4E-B69D-81B53887F087}" type="slidenum">
              <a:rPr lang="es-ES" altLang="es-PE"/>
              <a:pPr/>
              <a:t>13</a:t>
            </a:fld>
            <a:endParaRPr lang="es-ES" altLang="es-PE"/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EE39E39D-FF21-EE06-6435-ABA3759FA4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2525" cy="3722687"/>
          </a:xfrm>
          <a:ln/>
        </p:spPr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3193237E-CF72-E972-5775-92ED201489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9000" y="4716463"/>
            <a:ext cx="4891088" cy="4467225"/>
          </a:xfrm>
        </p:spPr>
        <p:txBody>
          <a:bodyPr/>
          <a:lstStyle/>
          <a:p>
            <a:endParaRPr lang="en-US" altLang="es-P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A88E812-1B3F-A27A-4D6E-E2A62E3ED6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59DCFD-9C03-A44A-8FB2-B56CE9898AD0}" type="slidenum">
              <a:rPr lang="es-ES" altLang="es-PE"/>
              <a:pPr/>
              <a:t>2</a:t>
            </a:fld>
            <a:endParaRPr lang="es-ES" altLang="es-PE"/>
          </a:p>
        </p:txBody>
      </p:sp>
      <p:sp>
        <p:nvSpPr>
          <p:cNvPr id="114690" name="Rectangle 2">
            <a:extLst>
              <a:ext uri="{FF2B5EF4-FFF2-40B4-BE49-F238E27FC236}">
                <a16:creationId xmlns:a16="http://schemas.microsoft.com/office/drawing/2014/main" id="{EFCE99EC-7F5A-A2CD-C35C-22C0325F3A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2525" cy="3722687"/>
          </a:xfrm>
          <a:ln/>
        </p:spPr>
      </p:sp>
      <p:sp>
        <p:nvSpPr>
          <p:cNvPr id="114691" name="Rectangle 3">
            <a:extLst>
              <a:ext uri="{FF2B5EF4-FFF2-40B4-BE49-F238E27FC236}">
                <a16:creationId xmlns:a16="http://schemas.microsoft.com/office/drawing/2014/main" id="{C5233642-F90E-C0B5-1594-0BFC594AA5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9000" y="4716463"/>
            <a:ext cx="4891088" cy="4467225"/>
          </a:xfrm>
        </p:spPr>
        <p:txBody>
          <a:bodyPr/>
          <a:lstStyle/>
          <a:p>
            <a:endParaRPr lang="en-US" altLang="es-P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834ABDF-994C-5F98-2B29-8686BFEB02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148562-F4A6-5746-B148-C2FB0AB1897E}" type="slidenum">
              <a:rPr lang="es-ES" altLang="es-PE"/>
              <a:pPr/>
              <a:t>3</a:t>
            </a:fld>
            <a:endParaRPr lang="es-ES" altLang="es-PE"/>
          </a:p>
        </p:txBody>
      </p:sp>
      <p:sp>
        <p:nvSpPr>
          <p:cNvPr id="116738" name="Rectangle 2">
            <a:extLst>
              <a:ext uri="{FF2B5EF4-FFF2-40B4-BE49-F238E27FC236}">
                <a16:creationId xmlns:a16="http://schemas.microsoft.com/office/drawing/2014/main" id="{EED386D2-55A3-6B61-2A97-D1FD7428A2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2525" cy="3722687"/>
          </a:xfrm>
          <a:ln/>
        </p:spPr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B7E3FE30-B718-B53E-DD01-C1A49A76BA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9000" y="4716463"/>
            <a:ext cx="4891088" cy="4467225"/>
          </a:xfrm>
        </p:spPr>
        <p:txBody>
          <a:bodyPr/>
          <a:lstStyle/>
          <a:p>
            <a:endParaRPr lang="en-US" altLang="es-P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2E669F0-4061-B3D4-0ACF-551EBA8383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9DDA5D-FD92-2C43-B85E-1D6197763EBF}" type="slidenum">
              <a:rPr lang="es-ES" altLang="es-PE"/>
              <a:pPr/>
              <a:t>4</a:t>
            </a:fld>
            <a:endParaRPr lang="es-ES" altLang="es-PE"/>
          </a:p>
        </p:txBody>
      </p:sp>
      <p:sp>
        <p:nvSpPr>
          <p:cNvPr id="118786" name="Rectangle 2">
            <a:extLst>
              <a:ext uri="{FF2B5EF4-FFF2-40B4-BE49-F238E27FC236}">
                <a16:creationId xmlns:a16="http://schemas.microsoft.com/office/drawing/2014/main" id="{41C77869-4887-97FE-D120-9B730A771D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2525" cy="3722687"/>
          </a:xfrm>
          <a:ln/>
        </p:spPr>
      </p:sp>
      <p:sp>
        <p:nvSpPr>
          <p:cNvPr id="118787" name="Rectangle 3">
            <a:extLst>
              <a:ext uri="{FF2B5EF4-FFF2-40B4-BE49-F238E27FC236}">
                <a16:creationId xmlns:a16="http://schemas.microsoft.com/office/drawing/2014/main" id="{D338F2CA-2778-8F65-93C9-1ADE7E4BC5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9000" y="4716463"/>
            <a:ext cx="4891088" cy="4467225"/>
          </a:xfrm>
        </p:spPr>
        <p:txBody>
          <a:bodyPr/>
          <a:lstStyle/>
          <a:p>
            <a:endParaRPr lang="en-US" altLang="es-P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B2E845E-DB1B-1CA3-C4A6-974B25F2DF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348414-F499-C642-8FCB-3C0170F447D4}" type="slidenum">
              <a:rPr lang="es-ES" altLang="es-PE"/>
              <a:pPr/>
              <a:t>5</a:t>
            </a:fld>
            <a:endParaRPr lang="es-ES" altLang="es-PE"/>
          </a:p>
        </p:txBody>
      </p:sp>
      <p:sp>
        <p:nvSpPr>
          <p:cNvPr id="120834" name="Rectangle 2">
            <a:extLst>
              <a:ext uri="{FF2B5EF4-FFF2-40B4-BE49-F238E27FC236}">
                <a16:creationId xmlns:a16="http://schemas.microsoft.com/office/drawing/2014/main" id="{38B574C5-5FED-794F-AF5A-E14D9E652E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2525" cy="3722687"/>
          </a:xfrm>
          <a:ln/>
        </p:spPr>
      </p:sp>
      <p:sp>
        <p:nvSpPr>
          <p:cNvPr id="120835" name="Rectangle 3">
            <a:extLst>
              <a:ext uri="{FF2B5EF4-FFF2-40B4-BE49-F238E27FC236}">
                <a16:creationId xmlns:a16="http://schemas.microsoft.com/office/drawing/2014/main" id="{2FEC6D9A-98FF-BB49-9F68-25132364E1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9000" y="4716463"/>
            <a:ext cx="4891088" cy="4467225"/>
          </a:xfrm>
        </p:spPr>
        <p:txBody>
          <a:bodyPr/>
          <a:lstStyle/>
          <a:p>
            <a:endParaRPr lang="en-US" altLang="es-P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FC7A827-A4F6-B795-E624-486A445EB9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913A69-56EB-D44E-B357-B12EF094CCDF}" type="slidenum">
              <a:rPr lang="es-ES" altLang="es-PE"/>
              <a:pPr/>
              <a:t>6</a:t>
            </a:fld>
            <a:endParaRPr lang="es-ES" altLang="es-PE"/>
          </a:p>
        </p:txBody>
      </p:sp>
      <p:sp>
        <p:nvSpPr>
          <p:cNvPr id="122882" name="Rectangle 2">
            <a:extLst>
              <a:ext uri="{FF2B5EF4-FFF2-40B4-BE49-F238E27FC236}">
                <a16:creationId xmlns:a16="http://schemas.microsoft.com/office/drawing/2014/main" id="{6D3C3FE9-76F1-CAD2-3A0E-2294EE1584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2525" cy="3722687"/>
          </a:xfrm>
          <a:ln/>
        </p:spPr>
      </p:sp>
      <p:sp>
        <p:nvSpPr>
          <p:cNvPr id="122883" name="Rectangle 3">
            <a:extLst>
              <a:ext uri="{FF2B5EF4-FFF2-40B4-BE49-F238E27FC236}">
                <a16:creationId xmlns:a16="http://schemas.microsoft.com/office/drawing/2014/main" id="{2E5D0C30-D62C-BE62-EF31-84D6EBA204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9000" y="4716463"/>
            <a:ext cx="4891088" cy="4467225"/>
          </a:xfrm>
        </p:spPr>
        <p:txBody>
          <a:bodyPr/>
          <a:lstStyle/>
          <a:p>
            <a:endParaRPr lang="en-US" altLang="es-P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4DA0BF3-8063-FF0B-E363-8360AF1C72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F62C3B-D099-9548-991C-7C5785F8606C}" type="slidenum">
              <a:rPr lang="es-ES" altLang="es-PE"/>
              <a:pPr/>
              <a:t>7</a:t>
            </a:fld>
            <a:endParaRPr lang="es-ES" altLang="es-PE"/>
          </a:p>
        </p:txBody>
      </p:sp>
      <p:sp>
        <p:nvSpPr>
          <p:cNvPr id="124930" name="Rectangle 2">
            <a:extLst>
              <a:ext uri="{FF2B5EF4-FFF2-40B4-BE49-F238E27FC236}">
                <a16:creationId xmlns:a16="http://schemas.microsoft.com/office/drawing/2014/main" id="{5830CF17-A795-B08D-29D1-AF82FC05B4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2525" cy="3722687"/>
          </a:xfrm>
          <a:ln/>
        </p:spPr>
      </p:sp>
      <p:sp>
        <p:nvSpPr>
          <p:cNvPr id="124931" name="Rectangle 3">
            <a:extLst>
              <a:ext uri="{FF2B5EF4-FFF2-40B4-BE49-F238E27FC236}">
                <a16:creationId xmlns:a16="http://schemas.microsoft.com/office/drawing/2014/main" id="{48BE9E5F-3937-46B2-2EE9-047CE16628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9000" y="4716463"/>
            <a:ext cx="4891088" cy="4467225"/>
          </a:xfrm>
        </p:spPr>
        <p:txBody>
          <a:bodyPr/>
          <a:lstStyle/>
          <a:p>
            <a:endParaRPr lang="en-US" altLang="es-P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26BD0F6-7CC1-B9DE-06D8-7422CC15DC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78F16D-30C8-EF40-BC90-9F33505960B9}" type="slidenum">
              <a:rPr lang="es-ES" altLang="es-PE"/>
              <a:pPr/>
              <a:t>8</a:t>
            </a:fld>
            <a:endParaRPr lang="es-ES" altLang="es-PE"/>
          </a:p>
        </p:txBody>
      </p:sp>
      <p:sp>
        <p:nvSpPr>
          <p:cNvPr id="126978" name="Rectangle 2">
            <a:extLst>
              <a:ext uri="{FF2B5EF4-FFF2-40B4-BE49-F238E27FC236}">
                <a16:creationId xmlns:a16="http://schemas.microsoft.com/office/drawing/2014/main" id="{89E12B6D-6280-6B8A-8B23-49A425C119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2525" cy="3722687"/>
          </a:xfrm>
          <a:ln/>
        </p:spPr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A7276230-E059-85B5-6660-13266DFB90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9000" y="4716463"/>
            <a:ext cx="4891088" cy="4467225"/>
          </a:xfrm>
        </p:spPr>
        <p:txBody>
          <a:bodyPr/>
          <a:lstStyle/>
          <a:p>
            <a:endParaRPr lang="en-US" altLang="es-P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F8A48ED-C04D-6EA1-0C8A-05D8FE6E41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F06864-9824-5845-B5ED-BC2889EC67C8}" type="slidenum">
              <a:rPr lang="es-ES" altLang="es-PE"/>
              <a:pPr/>
              <a:t>9</a:t>
            </a:fld>
            <a:endParaRPr lang="es-ES" altLang="es-PE"/>
          </a:p>
        </p:txBody>
      </p:sp>
      <p:sp>
        <p:nvSpPr>
          <p:cNvPr id="131074" name="Rectangle 2">
            <a:extLst>
              <a:ext uri="{FF2B5EF4-FFF2-40B4-BE49-F238E27FC236}">
                <a16:creationId xmlns:a16="http://schemas.microsoft.com/office/drawing/2014/main" id="{97C203AF-F931-1DCE-BC84-EEF2B0DA73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2525" cy="3722687"/>
          </a:xfrm>
          <a:ln/>
        </p:spPr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1ABFFA01-F1DC-0A79-3882-FCAB118F73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9000" y="4716463"/>
            <a:ext cx="4891088" cy="4467225"/>
          </a:xfrm>
        </p:spPr>
        <p:txBody>
          <a:bodyPr/>
          <a:lstStyle/>
          <a:p>
            <a:endParaRPr lang="en-US" altLang="es-P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C7338-0CA5-F21A-6D20-632FE0F7AE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F4DF074-4F60-241F-3D25-D1D913BE41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4A2293A-06BE-82B9-8DE4-8F598E433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A1DCE4-C930-325A-51D6-A5A59EC5D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CD1952-CBF3-747F-F00C-5A167A901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833450-7FFB-BD45-A8A0-8532FC0F7B18}" type="slidenum">
              <a:rPr lang="es-ES" altLang="es-PE"/>
              <a:pPr/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3181875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9882E3-05C4-7DEE-E0EF-6280CFF10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CD1AA9D-CA9F-8058-B518-AF928771C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E2F290-96F7-113A-DA61-31A75CC4B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923AD4-DB6C-716B-FCD5-E324B9EED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9968AA-9380-1F8B-4E48-81CAFA834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E38561-E665-B744-8942-F45AF461F711}" type="slidenum">
              <a:rPr lang="es-ES" altLang="es-PE"/>
              <a:pPr/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12527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CAAF6A0-58CD-BEF3-3964-FCB7AEBB57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641A489-25AD-D937-F820-E88BC218BB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D1D6CC-5B83-34FB-46EC-6569C157F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F08A7E-F30B-51B2-B4D9-71BC298B4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81C93A-E1E6-A886-15F7-DDAEC4E5A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F086AA-D66F-EF4E-A075-E3E49D12094A}" type="slidenum">
              <a:rPr lang="es-ES" altLang="es-PE"/>
              <a:pPr/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326447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0476C1-C616-74B5-7B46-ED41E931A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9DE5388-28D9-4057-0140-871998CAD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FA0B480-241A-19CC-D8D5-E2420AD3E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8DB0D3-5FF2-DE3D-304C-F4ED584C5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AE73401-1A95-E813-E9BE-E1818F3ED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D81817-1681-F24D-927F-DB130281E0E4}" type="slidenum">
              <a:rPr lang="es-ES" altLang="es-PE"/>
              <a:pPr/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3310776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89CC4D-37E8-ABFD-C034-485E3C6E3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04D7551-8BEB-D8E9-7DC2-48B6D732A9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D5583B-DEEB-751C-8D9B-AACBCFD70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6ABACFC-5868-DBA6-76AD-941C6BFC0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0D1677-F45D-65B1-8D8C-2B19A89E1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82AF88-B914-9342-9F99-35C75BC337AD}" type="slidenum">
              <a:rPr lang="es-ES" altLang="es-PE"/>
              <a:pPr/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3332762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2D3B12-6168-0A88-2C21-E87A183CD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FB752A-444C-686A-8273-5C0F41A066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98EEEE5-9AE0-F27A-5F50-3DE9A827E8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20609B3-B8E2-CCB0-E0C6-ED0048681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D3263A-BE61-9AED-76CF-5E91E041F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27F43E0-35B3-29FD-A8C1-B35D4B27B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3860A3-E0F7-8A41-8162-ABF03ABEB06C}" type="slidenum">
              <a:rPr lang="es-ES" altLang="es-PE"/>
              <a:pPr/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1364624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243F50-7997-E3FB-CBE8-A745A2ABE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6C829BD-984F-FBBE-30F5-C38E65E5D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319770D-CB17-87C7-4AD0-089384F04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DBD23F3-B435-5117-2B2B-6DF50DBC08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AA10045-5488-4E39-D4B6-41B41D5F6A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D834EE6-3B3A-DB11-5646-27F8BE1A4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568CD7F-FE62-2643-A5CF-313821E31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75A8D1C-B7E6-A8C4-AA28-C2416C9CB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F8EE1B-E146-6B43-B11D-85145537AD57}" type="slidenum">
              <a:rPr lang="es-ES" altLang="es-PE"/>
              <a:pPr/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2654110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C5B696-7693-1AEE-A509-446F81547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15C6D89-2D86-9CCD-A8AE-ADA8BF577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000656E-B6D2-D782-4235-7CD6DB5E6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A6A88DA-5653-FD7B-F1F0-03129E602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33103E-9AB2-F44D-BAFD-A8910DB03491}" type="slidenum">
              <a:rPr lang="es-ES" altLang="es-PE"/>
              <a:pPr/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3497931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C642E9E-CA4C-441D-8758-FF0814E11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BD97933-9F85-893C-5C83-EBE77C7C0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473D3AF-57DA-F80F-A026-E916CB35A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340C3B-D38F-7A48-A06C-B7A9F4DDBEEE}" type="slidenum">
              <a:rPr lang="es-ES" altLang="es-PE"/>
              <a:pPr/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1192098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F950B3-4C84-47E5-950B-F50E5972D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6B5223-C752-461F-6370-3036916B2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E3EC347-D7A8-E112-B670-1620C977EC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0D4F9BE-BA2D-70C3-CF62-C9527732F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72D61D6-E6B6-07AF-14F2-DD99025D1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1BA9472-0491-FFA2-A599-F3A2ED830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3D51E6-1E40-B74B-9ACC-39FB876AEDBB}" type="slidenum">
              <a:rPr lang="es-ES" altLang="es-PE"/>
              <a:pPr/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2783847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7CE142-A2E6-9F2D-BD06-FCC2DF33E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CB3E708-0658-CA1D-EA7A-EDF22D5FF8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F85BE6F-2B1C-284F-CC4E-C45CB2DE64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F0927EE-269B-2AAA-72DE-5DCF85DDF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C0E5108-E573-1402-589F-7F6D68C0C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86B0136-9EF7-634F-02D2-4B884CC39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010A10-9E24-C440-B92F-514D96DADD51}" type="slidenum">
              <a:rPr lang="es-ES" altLang="es-PE"/>
              <a:pPr/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248658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471E48D-E668-811A-5871-44698023AD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60" tIns="45680" rIns="91360" bIns="456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PE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7660E86-EF72-5BBA-9580-26D1505BB1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60" tIns="45680" rIns="91360" bIns="456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PE"/>
              <a:t>Haga clic para modificar el estilo de texto del patrón</a:t>
            </a:r>
          </a:p>
          <a:p>
            <a:pPr lvl="1"/>
            <a:r>
              <a:rPr lang="es-ES" altLang="es-PE"/>
              <a:t>Segundo nivel</a:t>
            </a:r>
          </a:p>
          <a:p>
            <a:pPr lvl="2"/>
            <a:r>
              <a:rPr lang="es-ES" altLang="es-PE"/>
              <a:t>Tercer nivel</a:t>
            </a:r>
          </a:p>
          <a:p>
            <a:pPr lvl="3"/>
            <a:r>
              <a:rPr lang="es-ES" altLang="es-PE"/>
              <a:t>Cuarto nivel</a:t>
            </a:r>
          </a:p>
          <a:p>
            <a:pPr lvl="4"/>
            <a:r>
              <a:rPr lang="es-ES" altLang="es-PE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C4742A3-19E0-F136-43C4-CACB11CC37B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60" tIns="45680" rIns="91360" bIns="4568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 altLang="es-P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8D798CA-8DD3-BD5C-E934-6C9315CDD94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60" tIns="45680" rIns="91360" bIns="4568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 altLang="es-P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6CDDAAC-7018-1649-26DE-2873B0481C0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60" tIns="45680" rIns="91360" bIns="4568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CCE0BFE-9D9F-E445-988A-42F0235576DB}" type="slidenum">
              <a:rPr lang="es-ES" altLang="es-PE"/>
              <a:pPr/>
              <a:t>‹Nº›</a:t>
            </a:fld>
            <a:endParaRPr lang="es-ES" alt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40">
            <a:extLst>
              <a:ext uri="{FF2B5EF4-FFF2-40B4-BE49-F238E27FC236}">
                <a16:creationId xmlns:a16="http://schemas.microsoft.com/office/drawing/2014/main" id="{8BA1767D-9BFC-D66D-1F56-18F8D79D0F7B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0" y="0"/>
            <a:ext cx="9144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72CE9FD5-5561-0D4E-49A8-4356AA0EB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763"/>
            <a:ext cx="9144000" cy="6853237"/>
          </a:xfrm>
          <a:prstGeom prst="rect">
            <a:avLst/>
          </a:prstGeom>
          <a:solidFill>
            <a:srgbClr val="908E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091" tIns="40046" rIns="80091" bIns="40046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s-CL" altLang="es-PE" dirty="0"/>
          </a:p>
          <a:p>
            <a:endParaRPr lang="es-CL" altLang="es-PE" dirty="0"/>
          </a:p>
        </p:txBody>
      </p:sp>
      <p:grpSp>
        <p:nvGrpSpPr>
          <p:cNvPr id="2" name="Group 111">
            <a:extLst>
              <a:ext uri="{FF2B5EF4-FFF2-40B4-BE49-F238E27FC236}">
                <a16:creationId xmlns:a16="http://schemas.microsoft.com/office/drawing/2014/main" id="{95673EFA-B37D-A26F-9F6F-753262E981B6}"/>
              </a:ext>
            </a:extLst>
          </p:cNvPr>
          <p:cNvGrpSpPr>
            <a:grpSpLocks/>
          </p:cNvGrpSpPr>
          <p:nvPr/>
        </p:nvGrpSpPr>
        <p:grpSpPr bwMode="auto">
          <a:xfrm>
            <a:off x="0" y="2060810"/>
            <a:ext cx="9144000" cy="2166756"/>
            <a:chOff x="0" y="1277"/>
            <a:chExt cx="6737" cy="1040"/>
          </a:xfrm>
        </p:grpSpPr>
        <p:sp>
          <p:nvSpPr>
            <p:cNvPr id="3078" name="Freeform 44">
              <a:extLst>
                <a:ext uri="{FF2B5EF4-FFF2-40B4-BE49-F238E27FC236}">
                  <a16:creationId xmlns:a16="http://schemas.microsoft.com/office/drawing/2014/main" id="{CB965C9A-C656-4294-68B1-0EB47CAF8256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77"/>
              <a:ext cx="5435" cy="1040"/>
            </a:xfrm>
            <a:custGeom>
              <a:avLst/>
              <a:gdLst>
                <a:gd name="T0" fmla="*/ 175294 w 957"/>
                <a:gd name="T1" fmla="*/ 1335 h 180"/>
                <a:gd name="T2" fmla="*/ 175294 w 957"/>
                <a:gd name="T3" fmla="*/ 0 h 180"/>
                <a:gd name="T4" fmla="*/ 0 w 957"/>
                <a:gd name="T5" fmla="*/ 0 h 180"/>
                <a:gd name="T6" fmla="*/ 0 w 957"/>
                <a:gd name="T7" fmla="*/ 34719 h 180"/>
                <a:gd name="T8" fmla="*/ 175101 w 957"/>
                <a:gd name="T9" fmla="*/ 34719 h 180"/>
                <a:gd name="T10" fmla="*/ 175294 w 957"/>
                <a:gd name="T11" fmla="*/ 1335 h 18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57"/>
                <a:gd name="T19" fmla="*/ 0 h 180"/>
                <a:gd name="T20" fmla="*/ 957 w 957"/>
                <a:gd name="T21" fmla="*/ 180 h 18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57" h="180">
                  <a:moveTo>
                    <a:pt x="957" y="7"/>
                  </a:moveTo>
                  <a:lnTo>
                    <a:pt x="957" y="0"/>
                  </a:lnTo>
                  <a:lnTo>
                    <a:pt x="0" y="0"/>
                  </a:lnTo>
                  <a:lnTo>
                    <a:pt x="0" y="180"/>
                  </a:lnTo>
                  <a:lnTo>
                    <a:pt x="956" y="180"/>
                  </a:lnTo>
                  <a:lnTo>
                    <a:pt x="957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0091" tIns="40046" rIns="80091" bIns="40046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 dirty="0"/>
            </a:p>
          </p:txBody>
        </p:sp>
        <p:sp>
          <p:nvSpPr>
            <p:cNvPr id="3079" name="Freeform 45">
              <a:extLst>
                <a:ext uri="{FF2B5EF4-FFF2-40B4-BE49-F238E27FC236}">
                  <a16:creationId xmlns:a16="http://schemas.microsoft.com/office/drawing/2014/main" id="{71EA7BEC-EBB6-6F61-93CD-71F2E948171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9" y="1328"/>
              <a:ext cx="6098" cy="988"/>
            </a:xfrm>
            <a:custGeom>
              <a:avLst/>
              <a:gdLst>
                <a:gd name="T0" fmla="*/ 154008 w 1076"/>
                <a:gd name="T1" fmla="*/ 0 h 171"/>
                <a:gd name="T2" fmla="*/ 0 w 1076"/>
                <a:gd name="T3" fmla="*/ 0 h 171"/>
                <a:gd name="T4" fmla="*/ 0 w 1076"/>
                <a:gd name="T5" fmla="*/ 32980 h 171"/>
                <a:gd name="T6" fmla="*/ 195856 w 1076"/>
                <a:gd name="T7" fmla="*/ 32980 h 171"/>
                <a:gd name="T8" fmla="*/ 195856 w 1076"/>
                <a:gd name="T9" fmla="*/ 0 h 171"/>
                <a:gd name="T10" fmla="*/ 154008 w 1076"/>
                <a:gd name="T11" fmla="*/ 0 h 17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76"/>
                <a:gd name="T19" fmla="*/ 0 h 171"/>
                <a:gd name="T20" fmla="*/ 1076 w 1076"/>
                <a:gd name="T21" fmla="*/ 171 h 17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76" h="171">
                  <a:moveTo>
                    <a:pt x="846" y="0"/>
                  </a:moveTo>
                  <a:lnTo>
                    <a:pt x="0" y="0"/>
                  </a:lnTo>
                  <a:lnTo>
                    <a:pt x="0" y="171"/>
                  </a:lnTo>
                  <a:lnTo>
                    <a:pt x="1076" y="171"/>
                  </a:lnTo>
                  <a:lnTo>
                    <a:pt x="1076" y="0"/>
                  </a:lnTo>
                  <a:lnTo>
                    <a:pt x="84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0091" tIns="40046" rIns="80091" bIns="40046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</p:grpSp>
      <p:sp>
        <p:nvSpPr>
          <p:cNvPr id="2094" name="Rectangle 46">
            <a:extLst>
              <a:ext uri="{FF2B5EF4-FFF2-40B4-BE49-F238E27FC236}">
                <a16:creationId xmlns:a16="http://schemas.microsoft.com/office/drawing/2014/main" id="{B307FABC-188E-525C-3E25-20182AAFD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08448"/>
            <a:ext cx="9144000" cy="1587057"/>
          </a:xfrm>
          <a:prstGeom prst="rect">
            <a:avLst/>
          </a:prstGeom>
          <a:solidFill>
            <a:srgbClr val="6763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091" tIns="40046" rIns="80091" bIns="40046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s-CL" altLang="es-PE"/>
          </a:p>
        </p:txBody>
      </p:sp>
      <p:sp>
        <p:nvSpPr>
          <p:cNvPr id="2154" name="Rectangle 106">
            <a:extLst>
              <a:ext uri="{FF2B5EF4-FFF2-40B4-BE49-F238E27FC236}">
                <a16:creationId xmlns:a16="http://schemas.microsoft.com/office/drawing/2014/main" id="{16B690EF-846B-943D-EF52-73DDE318A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0613" y="3333986"/>
            <a:ext cx="5513387" cy="70961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lIns="80091" tIns="40046" rIns="80091" bIns="40046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s-CL" altLang="es-PE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9B7B196E-86A8-518B-E673-835518E14E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19586"/>
            <a:ext cx="7232650" cy="115989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091" tIns="40046" rIns="80091" bIns="40046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73050">
              <a:tabLst>
                <a:tab pos="6907213" algn="l"/>
              </a:tabLst>
            </a:pPr>
            <a:r>
              <a:rPr lang="es-MX" altLang="es-PE" sz="2400" b="1" dirty="0">
                <a:solidFill>
                  <a:srgbClr val="777777"/>
                </a:solidFill>
              </a:rPr>
              <a:t>LA NEGOCIACIÓN COLECTIVA</a:t>
            </a:r>
            <a:endParaRPr lang="es-ES" altLang="es-PE" sz="2400" b="1" dirty="0">
              <a:solidFill>
                <a:srgbClr val="777777"/>
              </a:solidFill>
            </a:endParaRPr>
          </a:p>
        </p:txBody>
      </p:sp>
      <p:sp>
        <p:nvSpPr>
          <p:cNvPr id="2096" name="Rectangle 48">
            <a:extLst>
              <a:ext uri="{FF2B5EF4-FFF2-40B4-BE49-F238E27FC236}">
                <a16:creationId xmlns:a16="http://schemas.microsoft.com/office/drawing/2014/main" id="{F6C16E2E-AADD-1E6F-4380-077AC1C702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33836"/>
            <a:ext cx="7229475" cy="76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lIns="80091" tIns="40046" rIns="80091" bIns="40046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s-CL" altLang="es-PE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78D4CA8F-7E59-74AE-A5A1-1E974833424A}"/>
              </a:ext>
            </a:extLst>
          </p:cNvPr>
          <p:cNvSpPr/>
          <p:nvPr/>
        </p:nvSpPr>
        <p:spPr>
          <a:xfrm>
            <a:off x="0" y="3795505"/>
            <a:ext cx="3630613" cy="1062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AutoShape 5">
            <a:extLst>
              <a:ext uri="{FF2B5EF4-FFF2-40B4-BE49-F238E27FC236}">
                <a16:creationId xmlns:a16="http://schemas.microsoft.com/office/drawing/2014/main" id="{5409248F-D471-C229-6D0E-8456AF483AE8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-612775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PE"/>
          </a:p>
        </p:txBody>
      </p:sp>
      <p:grpSp>
        <p:nvGrpSpPr>
          <p:cNvPr id="2" name="14 Grupo">
            <a:extLst>
              <a:ext uri="{FF2B5EF4-FFF2-40B4-BE49-F238E27FC236}">
                <a16:creationId xmlns:a16="http://schemas.microsoft.com/office/drawing/2014/main" id="{167C7A06-7A68-2FF2-10A6-49927551EC17}"/>
              </a:ext>
            </a:extLst>
          </p:cNvPr>
          <p:cNvGrpSpPr>
            <a:grpSpLocks/>
          </p:cNvGrpSpPr>
          <p:nvPr/>
        </p:nvGrpSpPr>
        <p:grpSpPr bwMode="auto">
          <a:xfrm>
            <a:off x="-1588" y="-103188"/>
            <a:ext cx="9145588" cy="1678886"/>
            <a:chOff x="-1588" y="-77788"/>
            <a:chExt cx="10694988" cy="1850753"/>
          </a:xfrm>
        </p:grpSpPr>
        <p:sp>
          <p:nvSpPr>
            <p:cNvPr id="132100" name="Rectangle 40">
              <a:extLst>
                <a:ext uri="{FF2B5EF4-FFF2-40B4-BE49-F238E27FC236}">
                  <a16:creationId xmlns:a16="http://schemas.microsoft.com/office/drawing/2014/main" id="{9B66DA89-E37D-AF00-FBA9-9B2186A1DC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382713"/>
              <a:ext cx="6188930" cy="390252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 dirty="0"/>
            </a:p>
          </p:txBody>
        </p:sp>
        <p:sp>
          <p:nvSpPr>
            <p:cNvPr id="132101" name="Rectangle 223">
              <a:extLst>
                <a:ext uri="{FF2B5EF4-FFF2-40B4-BE49-F238E27FC236}">
                  <a16:creationId xmlns:a16="http://schemas.microsoft.com/office/drawing/2014/main" id="{A9DD8D9F-54B8-7363-8F79-552D23DA88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-77788"/>
              <a:ext cx="10693400" cy="709613"/>
            </a:xfrm>
            <a:prstGeom prst="rect">
              <a:avLst/>
            </a:prstGeom>
            <a:solidFill>
              <a:srgbClr val="908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32102" name="Rectangle 224">
              <a:extLst>
                <a:ext uri="{FF2B5EF4-FFF2-40B4-BE49-F238E27FC236}">
                  <a16:creationId xmlns:a16="http://schemas.microsoft.com/office/drawing/2014/main" id="{720DABC3-D1F9-5058-B0ED-68EDC840B2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88" y="557213"/>
              <a:ext cx="8170863" cy="5397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32103" name="Rectangle 225">
              <a:extLst>
                <a:ext uri="{FF2B5EF4-FFF2-40B4-BE49-F238E27FC236}">
                  <a16:creationId xmlns:a16="http://schemas.microsoft.com/office/drawing/2014/main" id="{E917AD71-FCE0-633C-DCC0-49FF9C9797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42888"/>
              <a:ext cx="8323263" cy="3143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32104" name="Rectangle 226">
              <a:extLst>
                <a:ext uri="{FF2B5EF4-FFF2-40B4-BE49-F238E27FC236}">
                  <a16:creationId xmlns:a16="http://schemas.microsoft.com/office/drawing/2014/main" id="{01455457-5203-4ED4-93A0-CD64B9B016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11188"/>
              <a:ext cx="10693400" cy="771525"/>
            </a:xfrm>
            <a:prstGeom prst="rect">
              <a:avLst/>
            </a:prstGeom>
            <a:solidFill>
              <a:srgbClr val="676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</p:grpSp>
      <p:sp>
        <p:nvSpPr>
          <p:cNvPr id="5378" name="Text Box 258">
            <a:extLst>
              <a:ext uri="{FF2B5EF4-FFF2-40B4-BE49-F238E27FC236}">
                <a16:creationId xmlns:a16="http://schemas.microsoft.com/office/drawing/2014/main" id="{B1F1CE1B-2B83-AF1D-DC98-0A12751AA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639763"/>
            <a:ext cx="6337300" cy="35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05" tIns="40053" rIns="80105" bIns="40053">
            <a:spAutoFit/>
          </a:bodyPr>
          <a:lstStyle>
            <a:lvl1pPr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MX" altLang="es-PE" b="1">
                <a:solidFill>
                  <a:schemeClr val="bg1"/>
                </a:solidFill>
                <a:latin typeface="Verdana" panose="020B0604030504040204" pitchFamily="34" charset="0"/>
              </a:rPr>
              <a:t>I.</a:t>
            </a:r>
            <a:r>
              <a:rPr lang="es-ES" altLang="es-PE" b="1">
                <a:solidFill>
                  <a:schemeClr val="bg1"/>
                </a:solidFill>
                <a:latin typeface="Verdana" panose="020B0604030504040204" pitchFamily="34" charset="0"/>
              </a:rPr>
              <a:t> NEGOCIACIÓN COLECTIVA</a:t>
            </a:r>
          </a:p>
        </p:txBody>
      </p:sp>
      <p:sp>
        <p:nvSpPr>
          <p:cNvPr id="5342" name="Text Box 222">
            <a:extLst>
              <a:ext uri="{FF2B5EF4-FFF2-40B4-BE49-F238E27FC236}">
                <a16:creationId xmlns:a16="http://schemas.microsoft.com/office/drawing/2014/main" id="{BDBA29E4-6021-509C-C9AB-132AA5152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485" y="1238588"/>
            <a:ext cx="4897438" cy="327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05" tIns="40053" rIns="80105" bIns="40053">
            <a:spAutoFit/>
          </a:bodyPr>
          <a:lstStyle>
            <a:lvl1pPr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PE" altLang="es-PE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CONTENIDO DEL CONVENIO COLECTIVO</a:t>
            </a:r>
            <a:endParaRPr lang="es-ES" altLang="es-PE" sz="1600" b="1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32112" name="Rectangle 16">
            <a:extLst>
              <a:ext uri="{FF2B5EF4-FFF2-40B4-BE49-F238E27FC236}">
                <a16:creationId xmlns:a16="http://schemas.microsoft.com/office/drawing/2014/main" id="{05686C21-51B6-C954-9E3B-BC7C680EB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1989138"/>
            <a:ext cx="6985000" cy="4075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s-ES" altLang="es-PE" b="1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>
              <a:buFontTx/>
              <a:buChar char="•"/>
            </a:pPr>
            <a:r>
              <a:rPr lang="es-ES" altLang="es-PE" b="1">
                <a:solidFill>
                  <a:srgbClr val="333333"/>
                </a:solidFill>
                <a:latin typeface="Verdana" panose="020B0604030504040204" pitchFamily="34" charset="0"/>
              </a:rPr>
              <a:t> Contenido Normativo</a:t>
            </a:r>
            <a:r>
              <a:rPr lang="es-ES" altLang="es-PE">
                <a:solidFill>
                  <a:srgbClr val="333333"/>
                </a:solidFill>
                <a:latin typeface="Verdana" panose="020B0604030504040204" pitchFamily="34" charset="0"/>
              </a:rPr>
              <a:t>.- Regula de manera general y abstracta las relaciones individuales de trabajo.</a:t>
            </a:r>
          </a:p>
          <a:p>
            <a:endParaRPr lang="es-ES" altLang="es-PE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endParaRPr lang="es-ES" altLang="es-PE" b="1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endParaRPr lang="es-ES" altLang="es-PE" b="1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>
              <a:buFontTx/>
              <a:buChar char="•"/>
            </a:pPr>
            <a:r>
              <a:rPr lang="es-ES" altLang="es-PE" b="1">
                <a:solidFill>
                  <a:srgbClr val="333333"/>
                </a:solidFill>
                <a:latin typeface="Verdana" panose="020B0604030504040204" pitchFamily="34" charset="0"/>
              </a:rPr>
              <a:t> Contenido Obligacional</a:t>
            </a:r>
            <a:r>
              <a:rPr lang="es-ES" altLang="es-PE">
                <a:solidFill>
                  <a:srgbClr val="333333"/>
                </a:solidFill>
                <a:latin typeface="Verdana" panose="020B0604030504040204" pitchFamily="34" charset="0"/>
              </a:rPr>
              <a:t>.- Regula las obligaciones entre las partes pactantes (organización sindical y empleador).</a:t>
            </a:r>
          </a:p>
          <a:p>
            <a:endParaRPr lang="es-ES" altLang="es-PE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endParaRPr lang="es-ES" altLang="es-PE" b="1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endParaRPr lang="es-ES" altLang="es-PE" b="1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>
              <a:buFontTx/>
              <a:buChar char="•"/>
            </a:pPr>
            <a:r>
              <a:rPr lang="es-ES" altLang="es-PE" b="1">
                <a:solidFill>
                  <a:srgbClr val="333333"/>
                </a:solidFill>
                <a:latin typeface="Verdana" panose="020B0604030504040204" pitchFamily="34" charset="0"/>
              </a:rPr>
              <a:t> Contenido Delimitador.- </a:t>
            </a:r>
            <a:r>
              <a:rPr lang="es-ES" altLang="es-PE">
                <a:solidFill>
                  <a:srgbClr val="333333"/>
                </a:solidFill>
                <a:latin typeface="Verdana" panose="020B0604030504040204" pitchFamily="34" charset="0"/>
              </a:rPr>
              <a:t>Regula ámbito y vigencia del convenio colectivo.</a:t>
            </a:r>
          </a:p>
          <a:p>
            <a:pPr lvl="4">
              <a:spcBef>
                <a:spcPct val="50000"/>
              </a:spcBef>
            </a:pPr>
            <a:endParaRPr lang="es-ES_tradnl" altLang="es-PE">
              <a:solidFill>
                <a:srgbClr val="333333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AutoShape 5">
            <a:extLst>
              <a:ext uri="{FF2B5EF4-FFF2-40B4-BE49-F238E27FC236}">
                <a16:creationId xmlns:a16="http://schemas.microsoft.com/office/drawing/2014/main" id="{1C73185B-21B0-BCB0-D0D9-86617AECA7F9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-612775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PE"/>
          </a:p>
        </p:txBody>
      </p:sp>
      <p:grpSp>
        <p:nvGrpSpPr>
          <p:cNvPr id="2" name="14 Grupo">
            <a:extLst>
              <a:ext uri="{FF2B5EF4-FFF2-40B4-BE49-F238E27FC236}">
                <a16:creationId xmlns:a16="http://schemas.microsoft.com/office/drawing/2014/main" id="{948B5AF6-53DD-363F-0772-0B143413BA51}"/>
              </a:ext>
            </a:extLst>
          </p:cNvPr>
          <p:cNvGrpSpPr>
            <a:grpSpLocks/>
          </p:cNvGrpSpPr>
          <p:nvPr/>
        </p:nvGrpSpPr>
        <p:grpSpPr bwMode="auto">
          <a:xfrm>
            <a:off x="-1588" y="-103188"/>
            <a:ext cx="9145588" cy="1651985"/>
            <a:chOff x="-1588" y="-77788"/>
            <a:chExt cx="10694988" cy="1821098"/>
          </a:xfrm>
        </p:grpSpPr>
        <p:sp>
          <p:nvSpPr>
            <p:cNvPr id="134148" name="Rectangle 40">
              <a:extLst>
                <a:ext uri="{FF2B5EF4-FFF2-40B4-BE49-F238E27FC236}">
                  <a16:creationId xmlns:a16="http://schemas.microsoft.com/office/drawing/2014/main" id="{EB94EC8D-8A59-F622-DF49-502F9BD8F6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" y="1382713"/>
              <a:ext cx="6020725" cy="36059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34149" name="Rectangle 223">
              <a:extLst>
                <a:ext uri="{FF2B5EF4-FFF2-40B4-BE49-F238E27FC236}">
                  <a16:creationId xmlns:a16="http://schemas.microsoft.com/office/drawing/2014/main" id="{E850BED9-FE3B-4C78-FDED-C2ABA688A9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-77788"/>
              <a:ext cx="10693400" cy="709613"/>
            </a:xfrm>
            <a:prstGeom prst="rect">
              <a:avLst/>
            </a:prstGeom>
            <a:solidFill>
              <a:srgbClr val="908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34150" name="Rectangle 224">
              <a:extLst>
                <a:ext uri="{FF2B5EF4-FFF2-40B4-BE49-F238E27FC236}">
                  <a16:creationId xmlns:a16="http://schemas.microsoft.com/office/drawing/2014/main" id="{11317BD5-CAF4-B75A-7F4F-A2E0F52ADA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88" y="557213"/>
              <a:ext cx="8170863" cy="5397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34151" name="Rectangle 225">
              <a:extLst>
                <a:ext uri="{FF2B5EF4-FFF2-40B4-BE49-F238E27FC236}">
                  <a16:creationId xmlns:a16="http://schemas.microsoft.com/office/drawing/2014/main" id="{38D5E6F0-A3ED-2C38-0CF5-B8B2F33F87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42888"/>
              <a:ext cx="8323263" cy="3143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34152" name="Rectangle 226">
              <a:extLst>
                <a:ext uri="{FF2B5EF4-FFF2-40B4-BE49-F238E27FC236}">
                  <a16:creationId xmlns:a16="http://schemas.microsoft.com/office/drawing/2014/main" id="{436A5FDF-103C-6A14-4990-2C82EA81EC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11188"/>
              <a:ext cx="10693400" cy="771525"/>
            </a:xfrm>
            <a:prstGeom prst="rect">
              <a:avLst/>
            </a:prstGeom>
            <a:solidFill>
              <a:srgbClr val="676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</p:grpSp>
      <p:sp>
        <p:nvSpPr>
          <p:cNvPr id="5378" name="Text Box 258">
            <a:extLst>
              <a:ext uri="{FF2B5EF4-FFF2-40B4-BE49-F238E27FC236}">
                <a16:creationId xmlns:a16="http://schemas.microsoft.com/office/drawing/2014/main" id="{5739F8C4-1C51-24D6-48F4-DF23AD5134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639763"/>
            <a:ext cx="6337300" cy="35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05" tIns="40053" rIns="80105" bIns="40053">
            <a:spAutoFit/>
          </a:bodyPr>
          <a:lstStyle>
            <a:lvl1pPr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MX" altLang="es-PE" b="1">
                <a:solidFill>
                  <a:schemeClr val="bg1"/>
                </a:solidFill>
                <a:latin typeface="Verdana" panose="020B0604030504040204" pitchFamily="34" charset="0"/>
              </a:rPr>
              <a:t>I.</a:t>
            </a:r>
            <a:r>
              <a:rPr lang="es-ES" altLang="es-PE" b="1">
                <a:solidFill>
                  <a:schemeClr val="bg1"/>
                </a:solidFill>
                <a:latin typeface="Verdana" panose="020B0604030504040204" pitchFamily="34" charset="0"/>
              </a:rPr>
              <a:t> NEGOCIACIÓN COLECTIVA</a:t>
            </a:r>
          </a:p>
        </p:txBody>
      </p:sp>
      <p:sp>
        <p:nvSpPr>
          <p:cNvPr id="5342" name="Text Box 222">
            <a:extLst>
              <a:ext uri="{FF2B5EF4-FFF2-40B4-BE49-F238E27FC236}">
                <a16:creationId xmlns:a16="http://schemas.microsoft.com/office/drawing/2014/main" id="{3F688AA1-DE57-CD1A-341C-1C78BF8986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196975"/>
            <a:ext cx="4897438" cy="327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05" tIns="40053" rIns="80105" bIns="40053">
            <a:spAutoFit/>
          </a:bodyPr>
          <a:lstStyle>
            <a:lvl1pPr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PE" altLang="es-PE" sz="1600" b="1" dirty="0">
                <a:solidFill>
                  <a:schemeClr val="bg1"/>
                </a:solidFill>
                <a:latin typeface="Verdana" panose="020B0604030504040204" pitchFamily="34" charset="0"/>
              </a:rPr>
              <a:t>DURACIÓN DEL CONVENIO COLECTIVO</a:t>
            </a:r>
            <a:endParaRPr lang="es-ES" altLang="es-PE" sz="1600" b="1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34160" name="Rectangle 16">
            <a:extLst>
              <a:ext uri="{FF2B5EF4-FFF2-40B4-BE49-F238E27FC236}">
                <a16:creationId xmlns:a16="http://schemas.microsoft.com/office/drawing/2014/main" id="{BD0DFB74-9059-DC40-6E72-971E76EDDD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475" y="1628775"/>
            <a:ext cx="8147050" cy="4713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5813" indent="-2270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3013" indent="-227013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0213" indent="-227013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7413" indent="-227013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4613" indent="-227013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2">
              <a:buFontTx/>
              <a:buNone/>
            </a:pPr>
            <a:endParaRPr lang="es-ES" altLang="es-PE" sz="3200" dirty="0">
              <a:latin typeface="Century Gothic" panose="020B0502020202020204" pitchFamily="34" charset="0"/>
            </a:endParaRPr>
          </a:p>
          <a:p>
            <a:pPr lvl="2">
              <a:buFontTx/>
              <a:buNone/>
            </a:pPr>
            <a:endParaRPr lang="es-ES" altLang="es-PE" sz="3200" dirty="0">
              <a:latin typeface="Century Gothic" panose="020B0502020202020204" pitchFamily="34" charset="0"/>
            </a:endParaRPr>
          </a:p>
          <a:p>
            <a:pPr lvl="2">
              <a:buFontTx/>
              <a:buNone/>
            </a:pPr>
            <a:r>
              <a:rPr lang="es-ES" altLang="es-PE" sz="3000" dirty="0">
                <a:latin typeface="Verdana" panose="020B0604030504040204" pitchFamily="34" charset="0"/>
              </a:rPr>
              <a:t>i) Acuerdo de partes.</a:t>
            </a:r>
          </a:p>
          <a:p>
            <a:pPr lvl="2">
              <a:buFontTx/>
              <a:buNone/>
            </a:pPr>
            <a:endParaRPr lang="es-ES" altLang="es-PE" sz="3000" dirty="0">
              <a:latin typeface="Verdana" panose="020B0604030504040204" pitchFamily="34" charset="0"/>
            </a:endParaRPr>
          </a:p>
          <a:p>
            <a:pPr lvl="2">
              <a:buFontTx/>
              <a:buNone/>
            </a:pPr>
            <a:endParaRPr lang="es-ES" altLang="es-PE" sz="3000" dirty="0">
              <a:latin typeface="Verdana" panose="020B0604030504040204" pitchFamily="34" charset="0"/>
            </a:endParaRPr>
          </a:p>
          <a:p>
            <a:pPr lvl="2">
              <a:buFontTx/>
              <a:buNone/>
            </a:pPr>
            <a:r>
              <a:rPr lang="es-ES" altLang="es-PE" sz="3000" dirty="0" err="1">
                <a:latin typeface="Verdana" panose="020B0604030504040204" pitchFamily="34" charset="0"/>
              </a:rPr>
              <a:t>ii</a:t>
            </a:r>
            <a:r>
              <a:rPr lang="es-ES" altLang="es-PE" sz="3000" dirty="0">
                <a:latin typeface="Verdana" panose="020B0604030504040204" pitchFamily="34" charset="0"/>
              </a:rPr>
              <a:t>) Falta de acuerdo </a:t>
            </a:r>
            <a:r>
              <a:rPr lang="es-ES" altLang="es-PE" sz="3000" dirty="0">
                <a:latin typeface="Verdana" panose="020B0604030504040204" pitchFamily="34" charset="0"/>
                <a:sym typeface="Wingdings" pitchFamily="2" charset="77"/>
              </a:rPr>
              <a:t></a:t>
            </a:r>
            <a:r>
              <a:rPr lang="es-ES" altLang="es-PE" sz="3000" dirty="0">
                <a:latin typeface="Verdana" panose="020B0604030504040204" pitchFamily="34" charset="0"/>
              </a:rPr>
              <a:t> 	1 año.</a:t>
            </a:r>
          </a:p>
          <a:p>
            <a:pPr lvl="2">
              <a:buFontTx/>
              <a:buNone/>
            </a:pPr>
            <a:endParaRPr lang="es-ES" altLang="es-PE" sz="3000" dirty="0">
              <a:latin typeface="Verdana" panose="020B0604030504040204" pitchFamily="34" charset="0"/>
            </a:endParaRPr>
          </a:p>
          <a:p>
            <a:endParaRPr lang="es-ES" altLang="es-PE" sz="3000" dirty="0">
              <a:latin typeface="Verdana" panose="020B0604030504040204" pitchFamily="34" charset="0"/>
            </a:endParaRPr>
          </a:p>
          <a:p>
            <a:pPr>
              <a:buFontTx/>
              <a:buNone/>
            </a:pPr>
            <a:endParaRPr lang="en-US" altLang="es-PE" sz="3000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AutoShape 5">
            <a:extLst>
              <a:ext uri="{FF2B5EF4-FFF2-40B4-BE49-F238E27FC236}">
                <a16:creationId xmlns:a16="http://schemas.microsoft.com/office/drawing/2014/main" id="{2C8D1FCB-D2D5-AFCC-FAE1-6F207229001E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-612775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PE"/>
          </a:p>
        </p:txBody>
      </p:sp>
      <p:grpSp>
        <p:nvGrpSpPr>
          <p:cNvPr id="2" name="14 Grupo">
            <a:extLst>
              <a:ext uri="{FF2B5EF4-FFF2-40B4-BE49-F238E27FC236}">
                <a16:creationId xmlns:a16="http://schemas.microsoft.com/office/drawing/2014/main" id="{B2677769-ECCB-E882-28BA-DEE1FF398B02}"/>
              </a:ext>
            </a:extLst>
          </p:cNvPr>
          <p:cNvGrpSpPr>
            <a:grpSpLocks/>
          </p:cNvGrpSpPr>
          <p:nvPr/>
        </p:nvGrpSpPr>
        <p:grpSpPr bwMode="auto">
          <a:xfrm>
            <a:off x="-1588" y="-103188"/>
            <a:ext cx="9145588" cy="1674813"/>
            <a:chOff x="-1588" y="-77788"/>
            <a:chExt cx="10694988" cy="1846263"/>
          </a:xfrm>
        </p:grpSpPr>
        <p:sp>
          <p:nvSpPr>
            <p:cNvPr id="136196" name="Rectangle 40">
              <a:extLst>
                <a:ext uri="{FF2B5EF4-FFF2-40B4-BE49-F238E27FC236}">
                  <a16:creationId xmlns:a16="http://schemas.microsoft.com/office/drawing/2014/main" id="{E7754340-664E-0DD9-DFD0-8B8EF45453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382713"/>
              <a:ext cx="5332413" cy="385762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 dirty="0"/>
            </a:p>
          </p:txBody>
        </p:sp>
        <p:sp>
          <p:nvSpPr>
            <p:cNvPr id="136197" name="Rectangle 223">
              <a:extLst>
                <a:ext uri="{FF2B5EF4-FFF2-40B4-BE49-F238E27FC236}">
                  <a16:creationId xmlns:a16="http://schemas.microsoft.com/office/drawing/2014/main" id="{6C7E9ABE-94A3-EE02-6D92-935BD70F24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-77788"/>
              <a:ext cx="10693400" cy="709613"/>
            </a:xfrm>
            <a:prstGeom prst="rect">
              <a:avLst/>
            </a:prstGeom>
            <a:solidFill>
              <a:srgbClr val="908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36198" name="Rectangle 224">
              <a:extLst>
                <a:ext uri="{FF2B5EF4-FFF2-40B4-BE49-F238E27FC236}">
                  <a16:creationId xmlns:a16="http://schemas.microsoft.com/office/drawing/2014/main" id="{B94E73A5-F85A-D569-BCBF-4AE4C38015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88" y="557213"/>
              <a:ext cx="8170863" cy="5397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36199" name="Rectangle 225">
              <a:extLst>
                <a:ext uri="{FF2B5EF4-FFF2-40B4-BE49-F238E27FC236}">
                  <a16:creationId xmlns:a16="http://schemas.microsoft.com/office/drawing/2014/main" id="{18CE807B-091C-1192-0FAA-0155354A15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42888"/>
              <a:ext cx="8323263" cy="3143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36200" name="Rectangle 226">
              <a:extLst>
                <a:ext uri="{FF2B5EF4-FFF2-40B4-BE49-F238E27FC236}">
                  <a16:creationId xmlns:a16="http://schemas.microsoft.com/office/drawing/2014/main" id="{3EEF1742-9DD0-8838-4297-E8FEEF868D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11188"/>
              <a:ext cx="10693400" cy="771525"/>
            </a:xfrm>
            <a:prstGeom prst="rect">
              <a:avLst/>
            </a:prstGeom>
            <a:solidFill>
              <a:srgbClr val="676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</p:grpSp>
      <p:sp>
        <p:nvSpPr>
          <p:cNvPr id="5378" name="Text Box 258">
            <a:extLst>
              <a:ext uri="{FF2B5EF4-FFF2-40B4-BE49-F238E27FC236}">
                <a16:creationId xmlns:a16="http://schemas.microsoft.com/office/drawing/2014/main" id="{4B016EF2-DD33-AFA3-359F-0ECB028156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639763"/>
            <a:ext cx="6337300" cy="35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05" tIns="40053" rIns="80105" bIns="40053">
            <a:spAutoFit/>
          </a:bodyPr>
          <a:lstStyle>
            <a:lvl1pPr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MX" altLang="es-PE" b="1" dirty="0">
                <a:solidFill>
                  <a:schemeClr val="bg1"/>
                </a:solidFill>
                <a:latin typeface="Verdana" panose="020B0604030504040204" pitchFamily="34" charset="0"/>
              </a:rPr>
              <a:t>II</a:t>
            </a:r>
            <a:r>
              <a:rPr lang="es-ES" altLang="es-PE" b="1" dirty="0">
                <a:solidFill>
                  <a:schemeClr val="bg1"/>
                </a:solidFill>
                <a:latin typeface="Verdana" panose="020B0604030504040204" pitchFamily="34" charset="0"/>
              </a:rPr>
              <a:t>. AGENDA DESDE EL SECTOR PRIVADO </a:t>
            </a:r>
          </a:p>
        </p:txBody>
      </p:sp>
      <p:sp>
        <p:nvSpPr>
          <p:cNvPr id="136207" name="Rectangle 15">
            <a:extLst>
              <a:ext uri="{FF2B5EF4-FFF2-40B4-BE49-F238E27FC236}">
                <a16:creationId xmlns:a16="http://schemas.microsoft.com/office/drawing/2014/main" id="{61B7BA40-EF74-B2D8-FFFE-DA1D203E64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475" y="1628775"/>
            <a:ext cx="8147050" cy="4713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5813" indent="-2270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3013" indent="-227013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0213" indent="-227013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7413" indent="-227013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4613" indent="-227013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2"/>
            <a:endParaRPr lang="es-ES" altLang="es-PE" sz="1800" dirty="0">
              <a:latin typeface="Verdana" panose="020B0604030504040204" pitchFamily="34" charset="0"/>
            </a:endParaRPr>
          </a:p>
          <a:p>
            <a:pPr lvl="2"/>
            <a:endParaRPr lang="es-ES" altLang="es-PE" sz="1800" dirty="0">
              <a:latin typeface="Verdana" panose="020B0604030504040204" pitchFamily="34" charset="0"/>
            </a:endParaRPr>
          </a:p>
          <a:p>
            <a:pPr lvl="2"/>
            <a:r>
              <a:rPr lang="es-ES" altLang="es-PE" sz="1800" dirty="0">
                <a:latin typeface="Verdana" panose="020B0604030504040204" pitchFamily="34" charset="0"/>
              </a:rPr>
              <a:t>Capacitación en temas laborales y negociación</a:t>
            </a:r>
          </a:p>
          <a:p>
            <a:pPr lvl="2"/>
            <a:endParaRPr lang="es-ES" altLang="es-PE" sz="1800" dirty="0">
              <a:latin typeface="Verdana" panose="020B0604030504040204" pitchFamily="34" charset="0"/>
            </a:endParaRPr>
          </a:p>
          <a:p>
            <a:pPr lvl="2"/>
            <a:r>
              <a:rPr lang="es-ES" altLang="es-PE" sz="1800" dirty="0">
                <a:latin typeface="Verdana" panose="020B0604030504040204" pitchFamily="34" charset="0"/>
              </a:rPr>
              <a:t>Fortalecimiento de áreas de RRHH y relaciones laborales</a:t>
            </a:r>
          </a:p>
          <a:p>
            <a:pPr lvl="2"/>
            <a:endParaRPr lang="es-ES" altLang="es-PE" sz="1800" dirty="0">
              <a:latin typeface="Verdana" panose="020B0604030504040204" pitchFamily="34" charset="0"/>
            </a:endParaRPr>
          </a:p>
          <a:p>
            <a:pPr lvl="2"/>
            <a:r>
              <a:rPr lang="es-ES" altLang="es-PE" sz="1800" dirty="0">
                <a:latin typeface="Verdana" panose="020B0604030504040204" pitchFamily="34" charset="0"/>
              </a:rPr>
              <a:t>Sistemas internos de prevención de riesgos</a:t>
            </a:r>
          </a:p>
          <a:p>
            <a:pPr lvl="2"/>
            <a:endParaRPr lang="es-ES" altLang="es-PE" sz="1800" dirty="0">
              <a:latin typeface="Verdana" panose="020B0604030504040204" pitchFamily="34" charset="0"/>
            </a:endParaRPr>
          </a:p>
          <a:p>
            <a:pPr lvl="2"/>
            <a:r>
              <a:rPr lang="es-ES" altLang="es-PE" sz="1800" dirty="0">
                <a:latin typeface="Verdana" panose="020B0604030504040204" pitchFamily="34" charset="0"/>
              </a:rPr>
              <a:t>Auditorías independientes</a:t>
            </a:r>
          </a:p>
          <a:p>
            <a:pPr lvl="2"/>
            <a:endParaRPr lang="es-ES" altLang="es-PE" sz="1800" dirty="0">
              <a:latin typeface="Verdana" panose="020B0604030504040204" pitchFamily="34" charset="0"/>
            </a:endParaRPr>
          </a:p>
          <a:p>
            <a:pPr lvl="2"/>
            <a:r>
              <a:rPr lang="es-ES" altLang="es-PE" sz="1800" dirty="0">
                <a:latin typeface="Verdana" panose="020B0604030504040204" pitchFamily="34" charset="0"/>
              </a:rPr>
              <a:t>Certificaciones internacionales y nacionales (ISO LABORAL)</a:t>
            </a:r>
          </a:p>
          <a:p>
            <a:pPr lvl="2"/>
            <a:endParaRPr lang="es-ES" altLang="es-PE" sz="1800" dirty="0">
              <a:latin typeface="Verdana" panose="020B0604030504040204" pitchFamily="34" charset="0"/>
            </a:endParaRPr>
          </a:p>
          <a:p>
            <a:pPr lvl="2"/>
            <a:endParaRPr lang="es-ES" altLang="es-PE" sz="1800" dirty="0">
              <a:latin typeface="Verdana" panose="020B0604030504040204" pitchFamily="34" charset="0"/>
            </a:endParaRPr>
          </a:p>
          <a:p>
            <a:pPr lvl="2">
              <a:buFontTx/>
              <a:buNone/>
            </a:pPr>
            <a:endParaRPr lang="es-ES" altLang="es-PE" sz="1800" dirty="0">
              <a:latin typeface="Verdana" panose="020B0604030504040204" pitchFamily="34" charset="0"/>
            </a:endParaRPr>
          </a:p>
          <a:p>
            <a:pPr lvl="2">
              <a:buFontTx/>
              <a:buNone/>
            </a:pPr>
            <a:endParaRPr lang="es-ES" altLang="es-PE" sz="1800" dirty="0">
              <a:latin typeface="Verdana" panose="020B0604030504040204" pitchFamily="34" charset="0"/>
            </a:endParaRPr>
          </a:p>
          <a:p>
            <a:pPr lvl="2">
              <a:buFontTx/>
              <a:buNone/>
            </a:pPr>
            <a:endParaRPr lang="es-ES" altLang="es-PE" sz="3000" dirty="0">
              <a:latin typeface="Verdana" panose="020B0604030504040204" pitchFamily="34" charset="0"/>
            </a:endParaRPr>
          </a:p>
          <a:p>
            <a:endParaRPr lang="es-ES" altLang="es-PE" sz="3000" dirty="0">
              <a:latin typeface="Verdana" panose="020B0604030504040204" pitchFamily="34" charset="0"/>
            </a:endParaRPr>
          </a:p>
          <a:p>
            <a:pPr>
              <a:buFontTx/>
              <a:buNone/>
            </a:pPr>
            <a:endParaRPr lang="en-US" altLang="es-PE" sz="3000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AutoShape 5">
            <a:extLst>
              <a:ext uri="{FF2B5EF4-FFF2-40B4-BE49-F238E27FC236}">
                <a16:creationId xmlns:a16="http://schemas.microsoft.com/office/drawing/2014/main" id="{0567AC55-5C06-708F-D662-01C7D4AE5036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0" y="2514600"/>
            <a:ext cx="9144000" cy="161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6151" name="Freeform 7">
            <a:extLst>
              <a:ext uri="{FF2B5EF4-FFF2-40B4-BE49-F238E27FC236}">
                <a16:creationId xmlns:a16="http://schemas.microsoft.com/office/drawing/2014/main" id="{8948A04D-D98A-8543-6C47-C7ACBC2052AE}"/>
              </a:ext>
            </a:extLst>
          </p:cNvPr>
          <p:cNvSpPr>
            <a:spLocks/>
          </p:cNvSpPr>
          <p:nvPr/>
        </p:nvSpPr>
        <p:spPr bwMode="auto">
          <a:xfrm>
            <a:off x="0" y="2530475"/>
            <a:ext cx="9144000" cy="1574800"/>
          </a:xfrm>
          <a:custGeom>
            <a:avLst/>
            <a:gdLst>
              <a:gd name="T0" fmla="*/ 2147483647 w 1186"/>
              <a:gd name="T1" fmla="*/ 2147483647 h 193"/>
              <a:gd name="T2" fmla="*/ 2147483647 w 1186"/>
              <a:gd name="T3" fmla="*/ 0 h 193"/>
              <a:gd name="T4" fmla="*/ 0 w 1186"/>
              <a:gd name="T5" fmla="*/ 0 h 193"/>
              <a:gd name="T6" fmla="*/ 0 w 1186"/>
              <a:gd name="T7" fmla="*/ 2147483647 h 193"/>
              <a:gd name="T8" fmla="*/ 2147483647 w 1186"/>
              <a:gd name="T9" fmla="*/ 2147483647 h 193"/>
              <a:gd name="T10" fmla="*/ 2147483647 w 1186"/>
              <a:gd name="T11" fmla="*/ 2147483647 h 193"/>
              <a:gd name="T12" fmla="*/ 2147483647 w 1186"/>
              <a:gd name="T13" fmla="*/ 2147483647 h 193"/>
              <a:gd name="T14" fmla="*/ 2147483647 w 1186"/>
              <a:gd name="T15" fmla="*/ 2147483647 h 193"/>
              <a:gd name="T16" fmla="*/ 2147483647 w 1186"/>
              <a:gd name="T17" fmla="*/ 2147483647 h 193"/>
              <a:gd name="T18" fmla="*/ 2147483647 w 1186"/>
              <a:gd name="T19" fmla="*/ 2147483647 h 193"/>
              <a:gd name="T20" fmla="*/ 2147483647 w 1186"/>
              <a:gd name="T21" fmla="*/ 2147483647 h 1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186"/>
              <a:gd name="T34" fmla="*/ 0 h 193"/>
              <a:gd name="T35" fmla="*/ 1186 w 1186"/>
              <a:gd name="T36" fmla="*/ 193 h 193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186" h="193">
                <a:moveTo>
                  <a:pt x="1002" y="14"/>
                </a:moveTo>
                <a:lnTo>
                  <a:pt x="1002" y="0"/>
                </a:lnTo>
                <a:lnTo>
                  <a:pt x="0" y="0"/>
                </a:lnTo>
                <a:lnTo>
                  <a:pt x="0" y="186"/>
                </a:lnTo>
                <a:lnTo>
                  <a:pt x="42" y="186"/>
                </a:lnTo>
                <a:lnTo>
                  <a:pt x="42" y="193"/>
                </a:lnTo>
                <a:lnTo>
                  <a:pt x="678" y="193"/>
                </a:lnTo>
                <a:lnTo>
                  <a:pt x="678" y="186"/>
                </a:lnTo>
                <a:lnTo>
                  <a:pt x="1186" y="186"/>
                </a:lnTo>
                <a:lnTo>
                  <a:pt x="1186" y="14"/>
                </a:lnTo>
                <a:lnTo>
                  <a:pt x="1002" y="14"/>
                </a:lnTo>
                <a:close/>
              </a:path>
            </a:pathLst>
          </a:custGeom>
          <a:solidFill>
            <a:srgbClr val="908E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0147" tIns="40074" rIns="80147" bIns="40074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s-CL" altLang="es-PE"/>
          </a:p>
        </p:txBody>
      </p:sp>
      <p:sp>
        <p:nvSpPr>
          <p:cNvPr id="6152" name="Freeform 8">
            <a:extLst>
              <a:ext uri="{FF2B5EF4-FFF2-40B4-BE49-F238E27FC236}">
                <a16:creationId xmlns:a16="http://schemas.microsoft.com/office/drawing/2014/main" id="{DB9F97E7-0639-3F8F-387C-1161D532E831}"/>
              </a:ext>
            </a:extLst>
          </p:cNvPr>
          <p:cNvSpPr>
            <a:spLocks/>
          </p:cNvSpPr>
          <p:nvPr/>
        </p:nvSpPr>
        <p:spPr bwMode="auto">
          <a:xfrm>
            <a:off x="0" y="2813050"/>
            <a:ext cx="9144000" cy="1233488"/>
          </a:xfrm>
          <a:custGeom>
            <a:avLst/>
            <a:gdLst>
              <a:gd name="T0" fmla="*/ 2147483647 w 1186"/>
              <a:gd name="T1" fmla="*/ 2147483647 h 151"/>
              <a:gd name="T2" fmla="*/ 2147483647 w 1186"/>
              <a:gd name="T3" fmla="*/ 0 h 151"/>
              <a:gd name="T4" fmla="*/ 0 w 1186"/>
              <a:gd name="T5" fmla="*/ 0 h 151"/>
              <a:gd name="T6" fmla="*/ 0 w 1186"/>
              <a:gd name="T7" fmla="*/ 2147483647 h 151"/>
              <a:gd name="T8" fmla="*/ 2147483647 w 1186"/>
              <a:gd name="T9" fmla="*/ 2147483647 h 151"/>
              <a:gd name="T10" fmla="*/ 2147483647 w 1186"/>
              <a:gd name="T11" fmla="*/ 2147483647 h 151"/>
              <a:gd name="T12" fmla="*/ 2147483647 w 1186"/>
              <a:gd name="T13" fmla="*/ 2147483647 h 151"/>
              <a:gd name="T14" fmla="*/ 2147483647 w 1186"/>
              <a:gd name="T15" fmla="*/ 2147483647 h 151"/>
              <a:gd name="T16" fmla="*/ 2147483647 w 1186"/>
              <a:gd name="T17" fmla="*/ 2147483647 h 151"/>
              <a:gd name="T18" fmla="*/ 2147483647 w 1186"/>
              <a:gd name="T19" fmla="*/ 2147483647 h 151"/>
              <a:gd name="T20" fmla="*/ 2147483647 w 1186"/>
              <a:gd name="T21" fmla="*/ 2147483647 h 15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186"/>
              <a:gd name="T34" fmla="*/ 0 h 151"/>
              <a:gd name="T35" fmla="*/ 1186 w 1186"/>
              <a:gd name="T36" fmla="*/ 151 h 151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186" h="151">
                <a:moveTo>
                  <a:pt x="912" y="7"/>
                </a:moveTo>
                <a:lnTo>
                  <a:pt x="912" y="0"/>
                </a:lnTo>
                <a:lnTo>
                  <a:pt x="0" y="0"/>
                </a:lnTo>
                <a:lnTo>
                  <a:pt x="0" y="144"/>
                </a:lnTo>
                <a:lnTo>
                  <a:pt x="49" y="144"/>
                </a:lnTo>
                <a:lnTo>
                  <a:pt x="49" y="151"/>
                </a:lnTo>
                <a:lnTo>
                  <a:pt x="671" y="151"/>
                </a:lnTo>
                <a:lnTo>
                  <a:pt x="671" y="137"/>
                </a:lnTo>
                <a:lnTo>
                  <a:pt x="1186" y="137"/>
                </a:lnTo>
                <a:lnTo>
                  <a:pt x="1186" y="7"/>
                </a:lnTo>
                <a:lnTo>
                  <a:pt x="912" y="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0147" tIns="40074" rIns="80147" bIns="40074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s-CL" altLang="es-PE"/>
          </a:p>
        </p:txBody>
      </p:sp>
      <p:sp>
        <p:nvSpPr>
          <p:cNvPr id="6153" name="Rectangle 9">
            <a:extLst>
              <a:ext uri="{FF2B5EF4-FFF2-40B4-BE49-F238E27FC236}">
                <a16:creationId xmlns:a16="http://schemas.microsoft.com/office/drawing/2014/main" id="{E9F89A26-E4FC-2C16-0FCD-012453EEE7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3819525"/>
            <a:ext cx="4125913" cy="587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lIns="80147" tIns="40074" rIns="80147" bIns="40074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s-CL" altLang="es-PE"/>
          </a:p>
        </p:txBody>
      </p:sp>
      <p:sp>
        <p:nvSpPr>
          <p:cNvPr id="6154" name="Rectangle 10">
            <a:extLst>
              <a:ext uri="{FF2B5EF4-FFF2-40B4-BE49-F238E27FC236}">
                <a16:creationId xmlns:a16="http://schemas.microsoft.com/office/drawing/2014/main" id="{27B53EEF-7535-6C12-BF64-C6FD279490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2881313"/>
            <a:ext cx="9145588" cy="571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lIns="80147" tIns="40074" rIns="80147" bIns="40074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s-CL" altLang="es-PE"/>
          </a:p>
        </p:txBody>
      </p:sp>
      <p:sp>
        <p:nvSpPr>
          <p:cNvPr id="6155" name="Rectangle 11">
            <a:extLst>
              <a:ext uri="{FF2B5EF4-FFF2-40B4-BE49-F238E27FC236}">
                <a16:creationId xmlns:a16="http://schemas.microsoft.com/office/drawing/2014/main" id="{C5ABE77A-46DE-7759-F025-106068088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38463"/>
            <a:ext cx="9144000" cy="881062"/>
          </a:xfrm>
          <a:prstGeom prst="rect">
            <a:avLst/>
          </a:prstGeom>
          <a:solidFill>
            <a:srgbClr val="6461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47" tIns="40074" rIns="80147" bIns="40074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016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01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s-CL" altLang="es-PE"/>
          </a:p>
        </p:txBody>
      </p:sp>
      <p:sp>
        <p:nvSpPr>
          <p:cNvPr id="6195" name="Text Box 51">
            <a:extLst>
              <a:ext uri="{FF2B5EF4-FFF2-40B4-BE49-F238E27FC236}">
                <a16:creationId xmlns:a16="http://schemas.microsoft.com/office/drawing/2014/main" id="{1F6F4359-19B6-C9D6-19DD-76DCF0A96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163888"/>
            <a:ext cx="2278063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47" tIns="40074" rIns="80147" bIns="40074">
            <a:spAutoFit/>
          </a:bodyPr>
          <a:lstStyle>
            <a:lvl1pPr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" altLang="es-PE" sz="2800" b="1" dirty="0">
                <a:solidFill>
                  <a:schemeClr val="bg1"/>
                </a:solidFill>
                <a:latin typeface="Verdana" panose="020B0604030504040204" pitchFamily="34" charset="0"/>
              </a:rPr>
              <a:t>GRACIAS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4 Grupo">
            <a:extLst>
              <a:ext uri="{FF2B5EF4-FFF2-40B4-BE49-F238E27FC236}">
                <a16:creationId xmlns:a16="http://schemas.microsoft.com/office/drawing/2014/main" id="{CD9D5653-6042-4DA1-9E55-417E09DD2CFE}"/>
              </a:ext>
            </a:extLst>
          </p:cNvPr>
          <p:cNvGrpSpPr>
            <a:grpSpLocks/>
          </p:cNvGrpSpPr>
          <p:nvPr/>
        </p:nvGrpSpPr>
        <p:grpSpPr bwMode="auto">
          <a:xfrm>
            <a:off x="-1588" y="-103188"/>
            <a:ext cx="9145588" cy="1674813"/>
            <a:chOff x="-1588" y="-77788"/>
            <a:chExt cx="10694988" cy="1846263"/>
          </a:xfrm>
        </p:grpSpPr>
        <p:sp>
          <p:nvSpPr>
            <p:cNvPr id="113669" name="Rectangle 40">
              <a:extLst>
                <a:ext uri="{FF2B5EF4-FFF2-40B4-BE49-F238E27FC236}">
                  <a16:creationId xmlns:a16="http://schemas.microsoft.com/office/drawing/2014/main" id="{A921FE44-0EA2-F69D-7F62-0C94753D54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382713"/>
              <a:ext cx="5332413" cy="385762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13670" name="Rectangle 223">
              <a:extLst>
                <a:ext uri="{FF2B5EF4-FFF2-40B4-BE49-F238E27FC236}">
                  <a16:creationId xmlns:a16="http://schemas.microsoft.com/office/drawing/2014/main" id="{9AE2D7EC-68DD-E7CE-15ED-B9BBE48B51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-77788"/>
              <a:ext cx="10693400" cy="709613"/>
            </a:xfrm>
            <a:prstGeom prst="rect">
              <a:avLst/>
            </a:prstGeom>
            <a:solidFill>
              <a:srgbClr val="908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13671" name="Rectangle 224">
              <a:extLst>
                <a:ext uri="{FF2B5EF4-FFF2-40B4-BE49-F238E27FC236}">
                  <a16:creationId xmlns:a16="http://schemas.microsoft.com/office/drawing/2014/main" id="{A0859862-45A2-73BB-E88B-C07CA9EED7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88" y="557213"/>
              <a:ext cx="8170863" cy="5397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 dirty="0"/>
            </a:p>
          </p:txBody>
        </p:sp>
        <p:sp>
          <p:nvSpPr>
            <p:cNvPr id="113672" name="Rectangle 225">
              <a:extLst>
                <a:ext uri="{FF2B5EF4-FFF2-40B4-BE49-F238E27FC236}">
                  <a16:creationId xmlns:a16="http://schemas.microsoft.com/office/drawing/2014/main" id="{71223923-890F-E824-31A2-3FA963391F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42888"/>
              <a:ext cx="8323263" cy="3143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13673" name="Rectangle 226">
              <a:extLst>
                <a:ext uri="{FF2B5EF4-FFF2-40B4-BE49-F238E27FC236}">
                  <a16:creationId xmlns:a16="http://schemas.microsoft.com/office/drawing/2014/main" id="{20553097-1892-D2FA-286C-D39A523FB2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11188"/>
              <a:ext cx="10693400" cy="771525"/>
            </a:xfrm>
            <a:prstGeom prst="rect">
              <a:avLst/>
            </a:prstGeom>
            <a:solidFill>
              <a:srgbClr val="676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</p:grpSp>
      <p:sp>
        <p:nvSpPr>
          <p:cNvPr id="5378" name="Text Box 258">
            <a:extLst>
              <a:ext uri="{FF2B5EF4-FFF2-40B4-BE49-F238E27FC236}">
                <a16:creationId xmlns:a16="http://schemas.microsoft.com/office/drawing/2014/main" id="{E5FAA5BC-C160-8CB5-79C7-6A65408301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639650"/>
            <a:ext cx="6337300" cy="35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05" tIns="40053" rIns="80105" bIns="40053">
            <a:spAutoFit/>
          </a:bodyPr>
          <a:lstStyle>
            <a:lvl1pPr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MX" altLang="es-PE" b="1" dirty="0">
                <a:solidFill>
                  <a:schemeClr val="bg1"/>
                </a:solidFill>
                <a:latin typeface="Verdana" panose="020B0604030504040204" pitchFamily="34" charset="0"/>
              </a:rPr>
              <a:t>I.</a:t>
            </a:r>
            <a:r>
              <a:rPr lang="es-ES" altLang="es-PE" b="1" dirty="0">
                <a:solidFill>
                  <a:schemeClr val="bg1"/>
                </a:solidFill>
                <a:latin typeface="Verdana" panose="020B0604030504040204" pitchFamily="34" charset="0"/>
              </a:rPr>
              <a:t> NEGOCIACIÓN COLECTIVA</a:t>
            </a:r>
          </a:p>
        </p:txBody>
      </p:sp>
      <p:sp>
        <p:nvSpPr>
          <p:cNvPr id="5342" name="Text Box 222">
            <a:extLst>
              <a:ext uri="{FF2B5EF4-FFF2-40B4-BE49-F238E27FC236}">
                <a16:creationId xmlns:a16="http://schemas.microsoft.com/office/drawing/2014/main" id="{FE5249BA-BB65-4855-F5A3-62AC106A9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1212850"/>
            <a:ext cx="4081462" cy="373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05" tIns="40053" rIns="80105" bIns="40053">
            <a:spAutoFit/>
          </a:bodyPr>
          <a:lstStyle>
            <a:lvl1pPr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PE" altLang="es-PE" sz="1900" b="1" dirty="0">
                <a:solidFill>
                  <a:schemeClr val="bg1"/>
                </a:solidFill>
                <a:latin typeface="Verdana" panose="020B0604030504040204" pitchFamily="34" charset="0"/>
              </a:rPr>
              <a:t>AUTONOMÍA COLECTIVA</a:t>
            </a:r>
            <a:endParaRPr lang="es-ES" altLang="es-PE" sz="1900" b="1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grpSp>
        <p:nvGrpSpPr>
          <p:cNvPr id="113686" name="Group 22">
            <a:extLst>
              <a:ext uri="{FF2B5EF4-FFF2-40B4-BE49-F238E27FC236}">
                <a16:creationId xmlns:a16="http://schemas.microsoft.com/office/drawing/2014/main" id="{65DF709C-5F1A-6A50-84A9-26B982082261}"/>
              </a:ext>
            </a:extLst>
          </p:cNvPr>
          <p:cNvGrpSpPr>
            <a:grpSpLocks/>
          </p:cNvGrpSpPr>
          <p:nvPr/>
        </p:nvGrpSpPr>
        <p:grpSpPr bwMode="auto">
          <a:xfrm>
            <a:off x="-612775" y="0"/>
            <a:ext cx="9144000" cy="6858000"/>
            <a:chOff x="-386" y="0"/>
            <a:chExt cx="5760" cy="4320"/>
          </a:xfrm>
        </p:grpSpPr>
        <p:sp>
          <p:nvSpPr>
            <p:cNvPr id="113666" name="AutoShape 5">
              <a:extLst>
                <a:ext uri="{FF2B5EF4-FFF2-40B4-BE49-F238E27FC236}">
                  <a16:creationId xmlns:a16="http://schemas.microsoft.com/office/drawing/2014/main" id="{C79985B5-9163-7150-DA6A-A806ABFD1F49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386" y="0"/>
              <a:ext cx="576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13682" name="AutoShape 18">
              <a:extLst>
                <a:ext uri="{FF2B5EF4-FFF2-40B4-BE49-F238E27FC236}">
                  <a16:creationId xmlns:a16="http://schemas.microsoft.com/office/drawing/2014/main" id="{BB8A9088-81D5-6057-8563-FFFCF25B12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0" y="1933"/>
              <a:ext cx="2000" cy="1000"/>
            </a:xfrm>
            <a:prstGeom prst="flowChartExtract">
              <a:avLst/>
            </a:prstGeom>
            <a:solidFill>
              <a:schemeClr val="accent1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s-PE" altLang="es-PE" dirty="0"/>
            </a:p>
          </p:txBody>
        </p:sp>
        <p:sp>
          <p:nvSpPr>
            <p:cNvPr id="113683" name="Rectangle 19">
              <a:extLst>
                <a:ext uri="{FF2B5EF4-FFF2-40B4-BE49-F238E27FC236}">
                  <a16:creationId xmlns:a16="http://schemas.microsoft.com/office/drawing/2014/main" id="{E3455B4E-D75D-9A61-CE05-13AE0B84C1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9" y="3022"/>
              <a:ext cx="15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_tradnl" altLang="es-PE">
                  <a:solidFill>
                    <a:srgbClr val="333333"/>
                  </a:solidFill>
                  <a:latin typeface="Verdana" panose="020B0604030504040204" pitchFamily="34" charset="0"/>
                </a:rPr>
                <a:t>NEG. COLECTIVA</a:t>
              </a:r>
              <a:endParaRPr lang="en-US" altLang="es-PE">
                <a:solidFill>
                  <a:srgbClr val="333333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113684" name="Text Box 20">
              <a:extLst>
                <a:ext uri="{FF2B5EF4-FFF2-40B4-BE49-F238E27FC236}">
                  <a16:creationId xmlns:a16="http://schemas.microsoft.com/office/drawing/2014/main" id="{03CA650D-7104-3B30-2E77-6A1A00EBBD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5" y="1661"/>
              <a:ext cx="168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_tradnl" altLang="es-PE">
                  <a:solidFill>
                    <a:srgbClr val="333333"/>
                  </a:solidFill>
                  <a:latin typeface="Verdana" panose="020B0604030504040204" pitchFamily="34" charset="0"/>
                </a:rPr>
                <a:t>LIBERTAD SINDICAL</a:t>
              </a:r>
              <a:endParaRPr lang="es-ES" altLang="es-PE">
                <a:latin typeface="Verdana" panose="020B0604030504040204" pitchFamily="34" charset="0"/>
              </a:endParaRPr>
            </a:p>
          </p:txBody>
        </p:sp>
        <p:sp>
          <p:nvSpPr>
            <p:cNvPr id="113685" name="Text Box 21">
              <a:extLst>
                <a:ext uri="{FF2B5EF4-FFF2-40B4-BE49-F238E27FC236}">
                  <a16:creationId xmlns:a16="http://schemas.microsoft.com/office/drawing/2014/main" id="{84B6CA23-9E5B-7ECA-B7A1-BEF3F8D0F2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0" y="3019"/>
              <a:ext cx="71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ES_tradnl" altLang="es-PE">
                  <a:solidFill>
                    <a:srgbClr val="333333"/>
                  </a:solidFill>
                  <a:latin typeface="Verdana" panose="020B0604030504040204" pitchFamily="34" charset="0"/>
                </a:rPr>
                <a:t>HUELGA</a:t>
              </a:r>
              <a:endParaRPr lang="es-ES" altLang="es-PE">
                <a:latin typeface="Verdana" panose="020B0604030504040204" pitchFamily="34" charset="0"/>
              </a:endParaRPr>
            </a:p>
          </p:txBody>
        </p:sp>
      </p:grp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AutoShape 5">
            <a:extLst>
              <a:ext uri="{FF2B5EF4-FFF2-40B4-BE49-F238E27FC236}">
                <a16:creationId xmlns:a16="http://schemas.microsoft.com/office/drawing/2014/main" id="{1C9C7333-5C7D-7FC9-FA15-7ADB963D7D09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-612775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PE"/>
          </a:p>
        </p:txBody>
      </p:sp>
      <p:grpSp>
        <p:nvGrpSpPr>
          <p:cNvPr id="2" name="14 Grupo">
            <a:extLst>
              <a:ext uri="{FF2B5EF4-FFF2-40B4-BE49-F238E27FC236}">
                <a16:creationId xmlns:a16="http://schemas.microsoft.com/office/drawing/2014/main" id="{F056F147-D3BE-352F-E0EB-F45B54F50F7E}"/>
              </a:ext>
            </a:extLst>
          </p:cNvPr>
          <p:cNvGrpSpPr>
            <a:grpSpLocks/>
          </p:cNvGrpSpPr>
          <p:nvPr/>
        </p:nvGrpSpPr>
        <p:grpSpPr bwMode="auto">
          <a:xfrm>
            <a:off x="-1588" y="-103188"/>
            <a:ext cx="9145588" cy="1674813"/>
            <a:chOff x="-1588" y="-77788"/>
            <a:chExt cx="10694988" cy="1846263"/>
          </a:xfrm>
        </p:grpSpPr>
        <p:sp>
          <p:nvSpPr>
            <p:cNvPr id="115716" name="Rectangle 40">
              <a:extLst>
                <a:ext uri="{FF2B5EF4-FFF2-40B4-BE49-F238E27FC236}">
                  <a16:creationId xmlns:a16="http://schemas.microsoft.com/office/drawing/2014/main" id="{6E65AEBF-C24C-3157-414C-ED08B3DD11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382713"/>
              <a:ext cx="5332413" cy="385762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 dirty="0"/>
            </a:p>
          </p:txBody>
        </p:sp>
        <p:sp>
          <p:nvSpPr>
            <p:cNvPr id="115717" name="Rectangle 223">
              <a:extLst>
                <a:ext uri="{FF2B5EF4-FFF2-40B4-BE49-F238E27FC236}">
                  <a16:creationId xmlns:a16="http://schemas.microsoft.com/office/drawing/2014/main" id="{37293D9A-B599-C6BB-21C6-654C5792ED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-77788"/>
              <a:ext cx="10693400" cy="709613"/>
            </a:xfrm>
            <a:prstGeom prst="rect">
              <a:avLst/>
            </a:prstGeom>
            <a:solidFill>
              <a:srgbClr val="908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15718" name="Rectangle 224">
              <a:extLst>
                <a:ext uri="{FF2B5EF4-FFF2-40B4-BE49-F238E27FC236}">
                  <a16:creationId xmlns:a16="http://schemas.microsoft.com/office/drawing/2014/main" id="{B66226DB-2587-FE0D-5427-0377FC0559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88" y="557213"/>
              <a:ext cx="8170863" cy="5397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 dirty="0"/>
            </a:p>
          </p:txBody>
        </p:sp>
        <p:sp>
          <p:nvSpPr>
            <p:cNvPr id="115719" name="Rectangle 225">
              <a:extLst>
                <a:ext uri="{FF2B5EF4-FFF2-40B4-BE49-F238E27FC236}">
                  <a16:creationId xmlns:a16="http://schemas.microsoft.com/office/drawing/2014/main" id="{010143DE-76C6-A802-005C-FCB9F617D2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42888"/>
              <a:ext cx="8323263" cy="3143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15720" name="Rectangle 226">
              <a:extLst>
                <a:ext uri="{FF2B5EF4-FFF2-40B4-BE49-F238E27FC236}">
                  <a16:creationId xmlns:a16="http://schemas.microsoft.com/office/drawing/2014/main" id="{911B120B-ACF0-5E5D-1691-DB63199E0E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11188"/>
              <a:ext cx="10693400" cy="771525"/>
            </a:xfrm>
            <a:prstGeom prst="rect">
              <a:avLst/>
            </a:prstGeom>
            <a:solidFill>
              <a:srgbClr val="676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</p:grpSp>
      <p:sp>
        <p:nvSpPr>
          <p:cNvPr id="5378" name="Text Box 258">
            <a:extLst>
              <a:ext uri="{FF2B5EF4-FFF2-40B4-BE49-F238E27FC236}">
                <a16:creationId xmlns:a16="http://schemas.microsoft.com/office/drawing/2014/main" id="{A7B16F79-6CB3-DA37-60A1-A45D657331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639763"/>
            <a:ext cx="6337300" cy="35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05" tIns="40053" rIns="80105" bIns="40053">
            <a:spAutoFit/>
          </a:bodyPr>
          <a:lstStyle>
            <a:lvl1pPr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MX" altLang="es-PE" b="1">
                <a:solidFill>
                  <a:schemeClr val="bg1"/>
                </a:solidFill>
                <a:latin typeface="Verdana" panose="020B0604030504040204" pitchFamily="34" charset="0"/>
              </a:rPr>
              <a:t>I.</a:t>
            </a:r>
            <a:r>
              <a:rPr lang="es-ES" altLang="es-PE" b="1">
                <a:solidFill>
                  <a:schemeClr val="bg1"/>
                </a:solidFill>
                <a:latin typeface="Verdana" panose="020B0604030504040204" pitchFamily="34" charset="0"/>
              </a:rPr>
              <a:t> NEGOCIACIÓN COLECTIVA</a:t>
            </a:r>
          </a:p>
        </p:txBody>
      </p:sp>
      <p:sp>
        <p:nvSpPr>
          <p:cNvPr id="5342" name="Text Box 222">
            <a:extLst>
              <a:ext uri="{FF2B5EF4-FFF2-40B4-BE49-F238E27FC236}">
                <a16:creationId xmlns:a16="http://schemas.microsoft.com/office/drawing/2014/main" id="{8BC24B2B-F580-2BAC-2D9C-6ACF8A8975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1212850"/>
            <a:ext cx="4081462" cy="373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05" tIns="40053" rIns="80105" bIns="40053">
            <a:spAutoFit/>
          </a:bodyPr>
          <a:lstStyle>
            <a:lvl1pPr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PE" altLang="es-PE" sz="1900" b="1" dirty="0">
                <a:solidFill>
                  <a:schemeClr val="bg1"/>
                </a:solidFill>
                <a:latin typeface="Verdana" panose="020B0604030504040204" pitchFamily="34" charset="0"/>
              </a:rPr>
              <a:t>AUTONOMÍA COLECTIVA</a:t>
            </a:r>
            <a:endParaRPr lang="es-ES" altLang="es-PE" sz="1900" b="1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15732" name="Rectangle 20">
            <a:extLst>
              <a:ext uri="{FF2B5EF4-FFF2-40B4-BE49-F238E27FC236}">
                <a16:creationId xmlns:a16="http://schemas.microsoft.com/office/drawing/2014/main" id="{35E8E775-B8B9-9FC4-05C9-A3974C61D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2133600"/>
            <a:ext cx="7775575" cy="393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s-ES" altLang="es-PE">
                <a:latin typeface="Verdana" panose="020B0604030504040204" pitchFamily="34" charset="0"/>
              </a:rPr>
              <a:t>“</a:t>
            </a:r>
            <a:r>
              <a:rPr lang="es-ES" altLang="es-PE" b="1">
                <a:latin typeface="Verdana" panose="020B0604030504040204" pitchFamily="34" charset="0"/>
              </a:rPr>
              <a:t>ARTÍCULO 28º</a:t>
            </a:r>
            <a:r>
              <a:rPr lang="es-ES" altLang="es-PE">
                <a:latin typeface="Verdana" panose="020B0604030504040204" pitchFamily="34" charset="0"/>
              </a:rPr>
              <a:t>:- El Estado reconoce los derechos de </a:t>
            </a:r>
            <a:r>
              <a:rPr lang="es-ES" altLang="es-PE" b="1">
                <a:latin typeface="Verdana" panose="020B0604030504040204" pitchFamily="34" charset="0"/>
              </a:rPr>
              <a:t>sindicación, negociación colectiva y huelga. </a:t>
            </a:r>
            <a:r>
              <a:rPr lang="es-ES" altLang="es-PE">
                <a:latin typeface="Verdana" panose="020B0604030504040204" pitchFamily="34" charset="0"/>
              </a:rPr>
              <a:t>Cautela su ejercicio democrático:</a:t>
            </a:r>
          </a:p>
          <a:p>
            <a:endParaRPr lang="es-ES" altLang="es-PE">
              <a:latin typeface="Verdana" panose="020B0604030504040204" pitchFamily="34" charset="0"/>
            </a:endParaRPr>
          </a:p>
          <a:p>
            <a:r>
              <a:rPr lang="es-ES" altLang="es-PE">
                <a:latin typeface="Verdana" panose="020B0604030504040204" pitchFamily="34" charset="0"/>
              </a:rPr>
              <a:t>1. </a:t>
            </a:r>
            <a:r>
              <a:rPr lang="es-ES" altLang="es-PE" b="1">
                <a:latin typeface="Verdana" panose="020B0604030504040204" pitchFamily="34" charset="0"/>
              </a:rPr>
              <a:t>Garantiza la libertad sindical.</a:t>
            </a:r>
          </a:p>
          <a:p>
            <a:endParaRPr lang="es-ES" altLang="es-PE" b="1">
              <a:latin typeface="Verdana" panose="020B0604030504040204" pitchFamily="34" charset="0"/>
            </a:endParaRPr>
          </a:p>
          <a:p>
            <a:r>
              <a:rPr lang="es-ES" altLang="es-PE">
                <a:latin typeface="Verdana" panose="020B0604030504040204" pitchFamily="34" charset="0"/>
              </a:rPr>
              <a:t>2. </a:t>
            </a:r>
            <a:r>
              <a:rPr lang="es-ES" altLang="es-PE" b="1">
                <a:latin typeface="Verdana" panose="020B0604030504040204" pitchFamily="34" charset="0"/>
              </a:rPr>
              <a:t>Fomenta la negociación colectiva </a:t>
            </a:r>
            <a:r>
              <a:rPr lang="es-ES" altLang="es-PE">
                <a:latin typeface="Verdana" panose="020B0604030504040204" pitchFamily="34" charset="0"/>
              </a:rPr>
              <a:t>y promueve formas de solución pacífica de los conflictos laborales.</a:t>
            </a:r>
          </a:p>
          <a:p>
            <a:endParaRPr lang="es-ES" altLang="es-PE" b="1">
              <a:latin typeface="Verdana" panose="020B0604030504040204" pitchFamily="34" charset="0"/>
            </a:endParaRPr>
          </a:p>
          <a:p>
            <a:r>
              <a:rPr lang="es-ES" altLang="es-PE" b="1">
                <a:latin typeface="Verdana" panose="020B0604030504040204" pitchFamily="34" charset="0"/>
              </a:rPr>
              <a:t>La </a:t>
            </a:r>
            <a:r>
              <a:rPr lang="es-ES" altLang="es-PE" b="1" u="sng">
                <a:latin typeface="Verdana" panose="020B0604030504040204" pitchFamily="34" charset="0"/>
              </a:rPr>
              <a:t>convención colectiva </a:t>
            </a:r>
            <a:r>
              <a:rPr lang="es-ES" altLang="es-PE" b="1">
                <a:latin typeface="Verdana" panose="020B0604030504040204" pitchFamily="34" charset="0"/>
              </a:rPr>
              <a:t>tiene fuerza vinculante en el ámbito de lo concertado.</a:t>
            </a:r>
          </a:p>
          <a:p>
            <a:endParaRPr lang="es-ES" altLang="es-PE" b="1">
              <a:latin typeface="Verdana" panose="020B0604030504040204" pitchFamily="34" charset="0"/>
            </a:endParaRPr>
          </a:p>
          <a:p>
            <a:r>
              <a:rPr lang="es-ES" altLang="es-PE">
                <a:latin typeface="Verdana" panose="020B0604030504040204" pitchFamily="34" charset="0"/>
              </a:rPr>
              <a:t>3. </a:t>
            </a:r>
            <a:r>
              <a:rPr lang="es-ES" altLang="es-PE" b="1">
                <a:latin typeface="Verdana" panose="020B0604030504040204" pitchFamily="34" charset="0"/>
              </a:rPr>
              <a:t>Regula el derecho de huelga </a:t>
            </a:r>
            <a:r>
              <a:rPr lang="es-ES" altLang="es-PE">
                <a:latin typeface="Verdana" panose="020B0604030504040204" pitchFamily="34" charset="0"/>
              </a:rPr>
              <a:t>para que se ejerza en armonía con el interés social. Señala sus excepciones y limitaciones.” 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AutoShape 5">
            <a:extLst>
              <a:ext uri="{FF2B5EF4-FFF2-40B4-BE49-F238E27FC236}">
                <a16:creationId xmlns:a16="http://schemas.microsoft.com/office/drawing/2014/main" id="{01332476-9B8F-DCC2-4F4D-E189771EC8E8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-612775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PE"/>
          </a:p>
        </p:txBody>
      </p:sp>
      <p:grpSp>
        <p:nvGrpSpPr>
          <p:cNvPr id="2" name="14 Grupo">
            <a:extLst>
              <a:ext uri="{FF2B5EF4-FFF2-40B4-BE49-F238E27FC236}">
                <a16:creationId xmlns:a16="http://schemas.microsoft.com/office/drawing/2014/main" id="{FCBF1C54-269A-D74A-9D8B-C558947E29C8}"/>
              </a:ext>
            </a:extLst>
          </p:cNvPr>
          <p:cNvGrpSpPr>
            <a:grpSpLocks/>
          </p:cNvGrpSpPr>
          <p:nvPr/>
        </p:nvGrpSpPr>
        <p:grpSpPr bwMode="auto">
          <a:xfrm>
            <a:off x="-1588" y="-103188"/>
            <a:ext cx="9145588" cy="1698146"/>
            <a:chOff x="-1588" y="-77788"/>
            <a:chExt cx="10694988" cy="1871985"/>
          </a:xfrm>
        </p:grpSpPr>
        <p:sp>
          <p:nvSpPr>
            <p:cNvPr id="117764" name="Rectangle 40">
              <a:extLst>
                <a:ext uri="{FF2B5EF4-FFF2-40B4-BE49-F238E27FC236}">
                  <a16:creationId xmlns:a16="http://schemas.microsoft.com/office/drawing/2014/main" id="{2ABA20E0-0D37-A497-0F12-3A60BF0DF0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382713"/>
              <a:ext cx="6525769" cy="411484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 dirty="0"/>
            </a:p>
          </p:txBody>
        </p:sp>
        <p:sp>
          <p:nvSpPr>
            <p:cNvPr id="117765" name="Rectangle 223">
              <a:extLst>
                <a:ext uri="{FF2B5EF4-FFF2-40B4-BE49-F238E27FC236}">
                  <a16:creationId xmlns:a16="http://schemas.microsoft.com/office/drawing/2014/main" id="{29DEA2F1-D86C-46DA-88A1-1F1321451D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-77788"/>
              <a:ext cx="10693400" cy="709613"/>
            </a:xfrm>
            <a:prstGeom prst="rect">
              <a:avLst/>
            </a:prstGeom>
            <a:solidFill>
              <a:srgbClr val="908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17766" name="Rectangle 224">
              <a:extLst>
                <a:ext uri="{FF2B5EF4-FFF2-40B4-BE49-F238E27FC236}">
                  <a16:creationId xmlns:a16="http://schemas.microsoft.com/office/drawing/2014/main" id="{7DFBA71E-3D91-9666-3905-BD358BB5E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88" y="557213"/>
              <a:ext cx="8170863" cy="5397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17767" name="Rectangle 225">
              <a:extLst>
                <a:ext uri="{FF2B5EF4-FFF2-40B4-BE49-F238E27FC236}">
                  <a16:creationId xmlns:a16="http://schemas.microsoft.com/office/drawing/2014/main" id="{9A876819-96A8-C992-4FE4-B9C0C550C5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42888"/>
              <a:ext cx="8323263" cy="3143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17768" name="Rectangle 226">
              <a:extLst>
                <a:ext uri="{FF2B5EF4-FFF2-40B4-BE49-F238E27FC236}">
                  <a16:creationId xmlns:a16="http://schemas.microsoft.com/office/drawing/2014/main" id="{B2445F5A-708E-1AE8-60E3-72D639B7F9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11188"/>
              <a:ext cx="10693400" cy="771525"/>
            </a:xfrm>
            <a:prstGeom prst="rect">
              <a:avLst/>
            </a:prstGeom>
            <a:solidFill>
              <a:srgbClr val="676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</p:grpSp>
      <p:sp>
        <p:nvSpPr>
          <p:cNvPr id="5378" name="Text Box 258">
            <a:extLst>
              <a:ext uri="{FF2B5EF4-FFF2-40B4-BE49-F238E27FC236}">
                <a16:creationId xmlns:a16="http://schemas.microsoft.com/office/drawing/2014/main" id="{CC414008-7FCE-914F-7427-936C051EB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639763"/>
            <a:ext cx="6337300" cy="35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05" tIns="40053" rIns="80105" bIns="40053">
            <a:spAutoFit/>
          </a:bodyPr>
          <a:lstStyle>
            <a:lvl1pPr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MX" altLang="es-PE" b="1">
                <a:solidFill>
                  <a:schemeClr val="bg1"/>
                </a:solidFill>
                <a:latin typeface="Verdana" panose="020B0604030504040204" pitchFamily="34" charset="0"/>
              </a:rPr>
              <a:t>I.</a:t>
            </a:r>
            <a:r>
              <a:rPr lang="es-ES" altLang="es-PE" b="1">
                <a:solidFill>
                  <a:schemeClr val="bg1"/>
                </a:solidFill>
                <a:latin typeface="Verdana" panose="020B0604030504040204" pitchFamily="34" charset="0"/>
              </a:rPr>
              <a:t> NEGOCIACIÓN COLECTIVA</a:t>
            </a:r>
          </a:p>
        </p:txBody>
      </p:sp>
      <p:sp>
        <p:nvSpPr>
          <p:cNvPr id="5342" name="Text Box 222">
            <a:extLst>
              <a:ext uri="{FF2B5EF4-FFF2-40B4-BE49-F238E27FC236}">
                <a16:creationId xmlns:a16="http://schemas.microsoft.com/office/drawing/2014/main" id="{8CB12C2C-AB76-989B-A5AB-D288A12D44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227749"/>
            <a:ext cx="5328742" cy="342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05" tIns="40053" rIns="80105" bIns="40053">
            <a:spAutoFit/>
          </a:bodyPr>
          <a:lstStyle>
            <a:lvl1pPr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PE" altLang="es-PE" sz="1700" b="1" dirty="0">
                <a:solidFill>
                  <a:schemeClr val="bg1"/>
                </a:solidFill>
                <a:latin typeface="Verdana" panose="020B0604030504040204" pitchFamily="34" charset="0"/>
              </a:rPr>
              <a:t>LA RELACIÓN COLECTIVA DE TRABAJO</a:t>
            </a:r>
            <a:endParaRPr lang="es-ES" altLang="es-PE" sz="1700" b="1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17780" name="Rectangle 20">
            <a:extLst>
              <a:ext uri="{FF2B5EF4-FFF2-40B4-BE49-F238E27FC236}">
                <a16:creationId xmlns:a16="http://schemas.microsoft.com/office/drawing/2014/main" id="{6FB412E6-DD38-D24E-9143-BA6FE6EDA3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2525" y="1844675"/>
            <a:ext cx="4298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s-PE" b="1" dirty="0">
                <a:solidFill>
                  <a:schemeClr val="accent2">
                    <a:lumMod val="75000"/>
                  </a:schemeClr>
                </a:solidFill>
              </a:rPr>
              <a:t>RELACIÓN INDIVIDUAL DE TRABAJO</a:t>
            </a:r>
          </a:p>
        </p:txBody>
      </p:sp>
      <p:sp>
        <p:nvSpPr>
          <p:cNvPr id="117781" name="Text Box 21">
            <a:extLst>
              <a:ext uri="{FF2B5EF4-FFF2-40B4-BE49-F238E27FC236}">
                <a16:creationId xmlns:a16="http://schemas.microsoft.com/office/drawing/2014/main" id="{9F4A2B41-5326-CB87-DDE1-3C5FDDDB5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2708275"/>
            <a:ext cx="1289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PE" altLang="es-PE"/>
              <a:t>Empleador</a:t>
            </a:r>
            <a:endParaRPr lang="es-ES" altLang="es-PE"/>
          </a:p>
        </p:txBody>
      </p:sp>
      <p:sp>
        <p:nvSpPr>
          <p:cNvPr id="117782" name="Text Box 22">
            <a:extLst>
              <a:ext uri="{FF2B5EF4-FFF2-40B4-BE49-F238E27FC236}">
                <a16:creationId xmlns:a16="http://schemas.microsoft.com/office/drawing/2014/main" id="{8292DE32-818A-6EC5-E3B0-C8802864A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9675" y="2708275"/>
            <a:ext cx="1644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PE" altLang="es-PE"/>
              <a:t>Subordinación</a:t>
            </a:r>
            <a:endParaRPr lang="es-ES" altLang="es-PE"/>
          </a:p>
        </p:txBody>
      </p:sp>
      <p:sp>
        <p:nvSpPr>
          <p:cNvPr id="117783" name="Text Box 23">
            <a:extLst>
              <a:ext uri="{FF2B5EF4-FFF2-40B4-BE49-F238E27FC236}">
                <a16:creationId xmlns:a16="http://schemas.microsoft.com/office/drawing/2014/main" id="{B8279461-7C9D-4286-E5D5-436766B5AB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2588" y="2708275"/>
            <a:ext cx="1289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PE" altLang="es-PE"/>
              <a:t>Trabajador</a:t>
            </a:r>
            <a:endParaRPr lang="es-ES" altLang="es-PE"/>
          </a:p>
        </p:txBody>
      </p:sp>
      <p:sp>
        <p:nvSpPr>
          <p:cNvPr id="117784" name="Rectangle 24">
            <a:extLst>
              <a:ext uri="{FF2B5EF4-FFF2-40B4-BE49-F238E27FC236}">
                <a16:creationId xmlns:a16="http://schemas.microsoft.com/office/drawing/2014/main" id="{E9DDE948-E1D6-9F4E-8520-9959BA6BA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2525" y="3860800"/>
            <a:ext cx="4298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s-PE" b="1" dirty="0">
                <a:solidFill>
                  <a:schemeClr val="accent2">
                    <a:lumMod val="75000"/>
                  </a:schemeClr>
                </a:solidFill>
              </a:rPr>
              <a:t>RELACIÓN INDIVIDUAL DE TRABAJO</a:t>
            </a:r>
          </a:p>
        </p:txBody>
      </p:sp>
      <p:sp>
        <p:nvSpPr>
          <p:cNvPr id="117785" name="Text Box 25">
            <a:extLst>
              <a:ext uri="{FF2B5EF4-FFF2-40B4-BE49-F238E27FC236}">
                <a16:creationId xmlns:a16="http://schemas.microsoft.com/office/drawing/2014/main" id="{E62F858C-E29A-6E06-F27D-1263F25475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5084763"/>
            <a:ext cx="1289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PE" altLang="es-PE"/>
              <a:t>Empleador</a:t>
            </a:r>
            <a:endParaRPr lang="es-ES" altLang="es-PE"/>
          </a:p>
        </p:txBody>
      </p:sp>
      <p:sp>
        <p:nvSpPr>
          <p:cNvPr id="117786" name="Text Box 26">
            <a:extLst>
              <a:ext uri="{FF2B5EF4-FFF2-40B4-BE49-F238E27FC236}">
                <a16:creationId xmlns:a16="http://schemas.microsoft.com/office/drawing/2014/main" id="{77FDD169-D52F-B077-AC94-D7FF4B22F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6825" y="5084763"/>
            <a:ext cx="1530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PE" altLang="es-PE"/>
              <a:t>Coordinación</a:t>
            </a:r>
            <a:endParaRPr lang="es-ES" altLang="es-PE"/>
          </a:p>
        </p:txBody>
      </p:sp>
      <p:sp>
        <p:nvSpPr>
          <p:cNvPr id="117787" name="Text Box 27">
            <a:extLst>
              <a:ext uri="{FF2B5EF4-FFF2-40B4-BE49-F238E27FC236}">
                <a16:creationId xmlns:a16="http://schemas.microsoft.com/office/drawing/2014/main" id="{BA95BE14-BE0C-FF13-3B1A-0C8BF3799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7763" y="4508500"/>
            <a:ext cx="2393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PE" altLang="es-PE"/>
              <a:t>Organización Sindical</a:t>
            </a:r>
            <a:endParaRPr lang="es-ES" altLang="es-PE"/>
          </a:p>
        </p:txBody>
      </p:sp>
      <p:sp>
        <p:nvSpPr>
          <p:cNvPr id="117789" name="Text Box 29">
            <a:extLst>
              <a:ext uri="{FF2B5EF4-FFF2-40B4-BE49-F238E27FC236}">
                <a16:creationId xmlns:a16="http://schemas.microsoft.com/office/drawing/2014/main" id="{DD7F9D0B-785D-1E20-A74D-F49830621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25" y="5661025"/>
            <a:ext cx="2114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s-PE" altLang="es-PE"/>
              <a:t>Representantes de</a:t>
            </a:r>
          </a:p>
          <a:p>
            <a:pPr algn="ctr"/>
            <a:r>
              <a:rPr lang="es-PE" altLang="es-PE"/>
              <a:t>trabajadores</a:t>
            </a:r>
            <a:endParaRPr lang="es-ES" altLang="es-PE"/>
          </a:p>
        </p:txBody>
      </p:sp>
      <p:sp>
        <p:nvSpPr>
          <p:cNvPr id="117791" name="Line 31">
            <a:extLst>
              <a:ext uri="{FF2B5EF4-FFF2-40B4-BE49-F238E27FC236}">
                <a16:creationId xmlns:a16="http://schemas.microsoft.com/office/drawing/2014/main" id="{8F3CE55B-EA7E-A812-80A9-EC2DC20BE0E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55875" y="2924175"/>
            <a:ext cx="1223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117792" name="Line 32">
            <a:extLst>
              <a:ext uri="{FF2B5EF4-FFF2-40B4-BE49-F238E27FC236}">
                <a16:creationId xmlns:a16="http://schemas.microsoft.com/office/drawing/2014/main" id="{B45735BF-6A03-AF34-A9C2-E761D1588D1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4163" y="2924175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117793" name="Line 33">
            <a:extLst>
              <a:ext uri="{FF2B5EF4-FFF2-40B4-BE49-F238E27FC236}">
                <a16:creationId xmlns:a16="http://schemas.microsoft.com/office/drawing/2014/main" id="{31C6A6BF-EFEF-1134-65E9-2AACA25EE27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55875" y="5300663"/>
            <a:ext cx="1223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117794" name="Line 34">
            <a:extLst>
              <a:ext uri="{FF2B5EF4-FFF2-40B4-BE49-F238E27FC236}">
                <a16:creationId xmlns:a16="http://schemas.microsoft.com/office/drawing/2014/main" id="{45D1B723-A3CD-7601-DADD-E09FD92FB77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4163" y="4797425"/>
            <a:ext cx="86360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117795" name="Line 35">
            <a:extLst>
              <a:ext uri="{FF2B5EF4-FFF2-40B4-BE49-F238E27FC236}">
                <a16:creationId xmlns:a16="http://schemas.microsoft.com/office/drawing/2014/main" id="{F6BE140E-D3B2-332A-A03A-67B319219C3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4163" y="5373688"/>
            <a:ext cx="863600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PE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AutoShape 5">
            <a:extLst>
              <a:ext uri="{FF2B5EF4-FFF2-40B4-BE49-F238E27FC236}">
                <a16:creationId xmlns:a16="http://schemas.microsoft.com/office/drawing/2014/main" id="{4D31CAD6-4E3B-E2DC-C9FF-7720040211F7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-612775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PE"/>
          </a:p>
        </p:txBody>
      </p:sp>
      <p:grpSp>
        <p:nvGrpSpPr>
          <p:cNvPr id="2" name="14 Grupo">
            <a:extLst>
              <a:ext uri="{FF2B5EF4-FFF2-40B4-BE49-F238E27FC236}">
                <a16:creationId xmlns:a16="http://schemas.microsoft.com/office/drawing/2014/main" id="{405B4C80-F9B5-0137-7AFE-42041600ACFE}"/>
              </a:ext>
            </a:extLst>
          </p:cNvPr>
          <p:cNvGrpSpPr>
            <a:grpSpLocks/>
          </p:cNvGrpSpPr>
          <p:nvPr/>
        </p:nvGrpSpPr>
        <p:grpSpPr bwMode="auto">
          <a:xfrm>
            <a:off x="-1588" y="-103188"/>
            <a:ext cx="9145588" cy="1690689"/>
            <a:chOff x="-1588" y="-77788"/>
            <a:chExt cx="10694988" cy="1863764"/>
          </a:xfrm>
        </p:grpSpPr>
        <p:sp>
          <p:nvSpPr>
            <p:cNvPr id="119812" name="Rectangle 40">
              <a:extLst>
                <a:ext uri="{FF2B5EF4-FFF2-40B4-BE49-F238E27FC236}">
                  <a16:creationId xmlns:a16="http://schemas.microsoft.com/office/drawing/2014/main" id="{1ED3FAAE-E934-C3BF-E533-A6830E1C04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382713"/>
              <a:ext cx="6862607" cy="403263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 dirty="0"/>
            </a:p>
          </p:txBody>
        </p:sp>
        <p:sp>
          <p:nvSpPr>
            <p:cNvPr id="119813" name="Rectangle 223">
              <a:extLst>
                <a:ext uri="{FF2B5EF4-FFF2-40B4-BE49-F238E27FC236}">
                  <a16:creationId xmlns:a16="http://schemas.microsoft.com/office/drawing/2014/main" id="{64EA5485-7445-F709-1220-87B9573803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-77788"/>
              <a:ext cx="10693400" cy="709613"/>
            </a:xfrm>
            <a:prstGeom prst="rect">
              <a:avLst/>
            </a:prstGeom>
            <a:solidFill>
              <a:srgbClr val="908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19814" name="Rectangle 224">
              <a:extLst>
                <a:ext uri="{FF2B5EF4-FFF2-40B4-BE49-F238E27FC236}">
                  <a16:creationId xmlns:a16="http://schemas.microsoft.com/office/drawing/2014/main" id="{30E13EA5-8109-F711-70AD-AD8DFAB31B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88" y="557213"/>
              <a:ext cx="8170863" cy="5397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19815" name="Rectangle 225">
              <a:extLst>
                <a:ext uri="{FF2B5EF4-FFF2-40B4-BE49-F238E27FC236}">
                  <a16:creationId xmlns:a16="http://schemas.microsoft.com/office/drawing/2014/main" id="{93F55CA4-CA91-FB62-5625-BEAD627755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42888"/>
              <a:ext cx="8323263" cy="3143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19816" name="Rectangle 226">
              <a:extLst>
                <a:ext uri="{FF2B5EF4-FFF2-40B4-BE49-F238E27FC236}">
                  <a16:creationId xmlns:a16="http://schemas.microsoft.com/office/drawing/2014/main" id="{E55680AD-6ABB-4710-D2C1-B6F15FCF42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11188"/>
              <a:ext cx="10693400" cy="771525"/>
            </a:xfrm>
            <a:prstGeom prst="rect">
              <a:avLst/>
            </a:prstGeom>
            <a:solidFill>
              <a:srgbClr val="676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</p:grpSp>
      <p:sp>
        <p:nvSpPr>
          <p:cNvPr id="5378" name="Text Box 258">
            <a:extLst>
              <a:ext uri="{FF2B5EF4-FFF2-40B4-BE49-F238E27FC236}">
                <a16:creationId xmlns:a16="http://schemas.microsoft.com/office/drawing/2014/main" id="{26656FBF-1A10-421D-E53C-1501CF3AAD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639763"/>
            <a:ext cx="6337300" cy="35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05" tIns="40053" rIns="80105" bIns="40053">
            <a:spAutoFit/>
          </a:bodyPr>
          <a:lstStyle>
            <a:lvl1pPr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MX" altLang="es-PE" b="1">
                <a:solidFill>
                  <a:schemeClr val="bg1"/>
                </a:solidFill>
                <a:latin typeface="Verdana" panose="020B0604030504040204" pitchFamily="34" charset="0"/>
              </a:rPr>
              <a:t>I.</a:t>
            </a:r>
            <a:r>
              <a:rPr lang="es-ES" altLang="es-PE" b="1">
                <a:solidFill>
                  <a:schemeClr val="bg1"/>
                </a:solidFill>
                <a:latin typeface="Verdana" panose="020B0604030504040204" pitchFamily="34" charset="0"/>
              </a:rPr>
              <a:t> NEGOCIACIÓN COLECTIVA</a:t>
            </a:r>
          </a:p>
        </p:txBody>
      </p:sp>
      <p:sp>
        <p:nvSpPr>
          <p:cNvPr id="5342" name="Text Box 222">
            <a:extLst>
              <a:ext uri="{FF2B5EF4-FFF2-40B4-BE49-F238E27FC236}">
                <a16:creationId xmlns:a16="http://schemas.microsoft.com/office/drawing/2014/main" id="{CFAA42D2-6650-4150-C86A-33644F6912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57" y="1212566"/>
            <a:ext cx="6084210" cy="342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05" tIns="40053" rIns="80105" bIns="40053">
            <a:spAutoFit/>
          </a:bodyPr>
          <a:lstStyle>
            <a:lvl1pPr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PE" altLang="es-PE" sz="1700" b="1" dirty="0">
                <a:solidFill>
                  <a:schemeClr val="bg1"/>
                </a:solidFill>
                <a:latin typeface="Verdana" panose="020B0604030504040204" pitchFamily="34" charset="0"/>
              </a:rPr>
              <a:t>NEGOCIACIÓN Y CONVENIO COLECTIVO</a:t>
            </a:r>
            <a:endParaRPr lang="es-ES" altLang="es-PE" sz="1700" b="1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19837" name="Rectangle 29">
            <a:extLst>
              <a:ext uri="{FF2B5EF4-FFF2-40B4-BE49-F238E27FC236}">
                <a16:creationId xmlns:a16="http://schemas.microsoft.com/office/drawing/2014/main" id="{363A50D6-70A6-DB47-9603-665DCE619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1773238"/>
            <a:ext cx="7775575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s-ES" altLang="es-PE" b="1">
                <a:solidFill>
                  <a:srgbClr val="333333"/>
                </a:solidFill>
                <a:latin typeface="Verdana" panose="020B0604030504040204" pitchFamily="34" charset="0"/>
              </a:rPr>
              <a:t>DERECHO NEGOCIACIÓN COLECTIVA </a:t>
            </a:r>
          </a:p>
          <a:p>
            <a:endParaRPr lang="es-ES" altLang="es-PE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r>
              <a:rPr lang="es-ES" altLang="es-PE">
                <a:solidFill>
                  <a:srgbClr val="333333"/>
                </a:solidFill>
                <a:latin typeface="Verdana" panose="020B0604030504040204" pitchFamily="34" charset="0"/>
              </a:rPr>
              <a:t>Derecho de trabajadores a regular, conjuntamente con su empleador o empleadores, sus relaciones laborales.</a:t>
            </a:r>
          </a:p>
          <a:p>
            <a:endParaRPr lang="es-PE" altLang="es-PE" b="1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endParaRPr lang="es-ES" altLang="es-PE" b="1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r>
              <a:rPr lang="es-ES" altLang="es-PE" b="1">
                <a:solidFill>
                  <a:srgbClr val="333333"/>
                </a:solidFill>
                <a:latin typeface="Verdana" panose="020B0604030504040204" pitchFamily="34" charset="0"/>
              </a:rPr>
              <a:t>PROCEDIMIENTO DE NEGOCIACIÓN COLECTIVA</a:t>
            </a:r>
          </a:p>
          <a:p>
            <a:endParaRPr lang="es-ES" altLang="es-PE" b="1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r>
              <a:rPr lang="es-ES" altLang="es-PE">
                <a:solidFill>
                  <a:srgbClr val="333333"/>
                </a:solidFill>
                <a:latin typeface="Verdana" panose="020B0604030504040204" pitchFamily="34" charset="0"/>
              </a:rPr>
              <a:t>Conjunto de discusiones, tratativas, intercambios y ofertas sobre las relaciones entre trabajadores y empleadores.</a:t>
            </a:r>
          </a:p>
          <a:p>
            <a:endParaRPr lang="es-PE" altLang="es-PE" b="1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endParaRPr lang="es-ES" altLang="es-PE" b="1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r>
              <a:rPr lang="es-ES" altLang="es-PE" b="1">
                <a:solidFill>
                  <a:srgbClr val="333333"/>
                </a:solidFill>
                <a:latin typeface="Verdana" panose="020B0604030504040204" pitchFamily="34" charset="0"/>
              </a:rPr>
              <a:t>CONVENIO COLECTIVO</a:t>
            </a:r>
          </a:p>
          <a:p>
            <a:endParaRPr lang="es-ES" altLang="es-PE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r>
              <a:rPr lang="es-ES" altLang="es-PE">
                <a:solidFill>
                  <a:srgbClr val="333333"/>
                </a:solidFill>
                <a:latin typeface="Verdana" panose="020B0604030504040204" pitchFamily="34" charset="0"/>
              </a:rPr>
              <a:t>Meta. Acuerdo entre representantes para fijar condiciones,   obligaciones y derechos de las partes.</a:t>
            </a:r>
            <a:endParaRPr lang="es-ES_tradnl" altLang="es-PE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s-ES_tradnl" altLang="es-PE">
              <a:solidFill>
                <a:srgbClr val="333333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AutoShape 5">
            <a:extLst>
              <a:ext uri="{FF2B5EF4-FFF2-40B4-BE49-F238E27FC236}">
                <a16:creationId xmlns:a16="http://schemas.microsoft.com/office/drawing/2014/main" id="{153F0E5B-52DD-FD31-8109-955CE989228E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-612775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PE"/>
          </a:p>
        </p:txBody>
      </p:sp>
      <p:grpSp>
        <p:nvGrpSpPr>
          <p:cNvPr id="2" name="14 Grupo">
            <a:extLst>
              <a:ext uri="{FF2B5EF4-FFF2-40B4-BE49-F238E27FC236}">
                <a16:creationId xmlns:a16="http://schemas.microsoft.com/office/drawing/2014/main" id="{80BD7C92-4D80-D56E-4A2D-0D20BCF3F36C}"/>
              </a:ext>
            </a:extLst>
          </p:cNvPr>
          <p:cNvGrpSpPr>
            <a:grpSpLocks/>
          </p:cNvGrpSpPr>
          <p:nvPr/>
        </p:nvGrpSpPr>
        <p:grpSpPr bwMode="auto">
          <a:xfrm>
            <a:off x="-1588" y="-103188"/>
            <a:ext cx="9145588" cy="1674813"/>
            <a:chOff x="-1588" y="-77788"/>
            <a:chExt cx="10694988" cy="1846263"/>
          </a:xfrm>
        </p:grpSpPr>
        <p:sp>
          <p:nvSpPr>
            <p:cNvPr id="121860" name="Rectangle 40">
              <a:extLst>
                <a:ext uri="{FF2B5EF4-FFF2-40B4-BE49-F238E27FC236}">
                  <a16:creationId xmlns:a16="http://schemas.microsoft.com/office/drawing/2014/main" id="{415703BA-919F-4304-F4B2-D9634404A8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382713"/>
              <a:ext cx="5332413" cy="385762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21861" name="Rectangle 223">
              <a:extLst>
                <a:ext uri="{FF2B5EF4-FFF2-40B4-BE49-F238E27FC236}">
                  <a16:creationId xmlns:a16="http://schemas.microsoft.com/office/drawing/2014/main" id="{A4CEBB8E-AE56-87DA-5FC4-806CD3E083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-77788"/>
              <a:ext cx="10693400" cy="709613"/>
            </a:xfrm>
            <a:prstGeom prst="rect">
              <a:avLst/>
            </a:prstGeom>
            <a:solidFill>
              <a:srgbClr val="908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21862" name="Rectangle 224">
              <a:extLst>
                <a:ext uri="{FF2B5EF4-FFF2-40B4-BE49-F238E27FC236}">
                  <a16:creationId xmlns:a16="http://schemas.microsoft.com/office/drawing/2014/main" id="{2D6E283D-DBD3-3406-BBF4-462CE39F86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88" y="557213"/>
              <a:ext cx="8170863" cy="5397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 dirty="0"/>
            </a:p>
          </p:txBody>
        </p:sp>
        <p:sp>
          <p:nvSpPr>
            <p:cNvPr id="121863" name="Rectangle 225">
              <a:extLst>
                <a:ext uri="{FF2B5EF4-FFF2-40B4-BE49-F238E27FC236}">
                  <a16:creationId xmlns:a16="http://schemas.microsoft.com/office/drawing/2014/main" id="{544CB7C8-176D-1D14-4AE3-9A4A78812D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42888"/>
              <a:ext cx="8323263" cy="3143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21864" name="Rectangle 226">
              <a:extLst>
                <a:ext uri="{FF2B5EF4-FFF2-40B4-BE49-F238E27FC236}">
                  <a16:creationId xmlns:a16="http://schemas.microsoft.com/office/drawing/2014/main" id="{4DB66960-0A19-BD57-0490-6A48A14B68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11188"/>
              <a:ext cx="10693400" cy="771525"/>
            </a:xfrm>
            <a:prstGeom prst="rect">
              <a:avLst/>
            </a:prstGeom>
            <a:solidFill>
              <a:srgbClr val="676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</p:grpSp>
      <p:sp>
        <p:nvSpPr>
          <p:cNvPr id="5378" name="Text Box 258">
            <a:extLst>
              <a:ext uri="{FF2B5EF4-FFF2-40B4-BE49-F238E27FC236}">
                <a16:creationId xmlns:a16="http://schemas.microsoft.com/office/drawing/2014/main" id="{A0DA1780-016D-4823-702B-1BBA3554D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639763"/>
            <a:ext cx="6337300" cy="35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05" tIns="40053" rIns="80105" bIns="40053">
            <a:spAutoFit/>
          </a:bodyPr>
          <a:lstStyle>
            <a:lvl1pPr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MX" altLang="es-PE" b="1">
                <a:solidFill>
                  <a:schemeClr val="bg1"/>
                </a:solidFill>
                <a:latin typeface="Verdana" panose="020B0604030504040204" pitchFamily="34" charset="0"/>
              </a:rPr>
              <a:t>I.</a:t>
            </a:r>
            <a:r>
              <a:rPr lang="es-ES" altLang="es-PE" b="1">
                <a:solidFill>
                  <a:schemeClr val="bg1"/>
                </a:solidFill>
                <a:latin typeface="Verdana" panose="020B0604030504040204" pitchFamily="34" charset="0"/>
              </a:rPr>
              <a:t> NEGOCIACIÓN COLECTIVA</a:t>
            </a:r>
          </a:p>
        </p:txBody>
      </p:sp>
      <p:sp>
        <p:nvSpPr>
          <p:cNvPr id="5342" name="Text Box 222">
            <a:extLst>
              <a:ext uri="{FF2B5EF4-FFF2-40B4-BE49-F238E27FC236}">
                <a16:creationId xmlns:a16="http://schemas.microsoft.com/office/drawing/2014/main" id="{E7E8CC67-D2FD-2C67-68ED-6F712EA138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196975"/>
            <a:ext cx="3887787" cy="35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05" tIns="40053" rIns="80105" bIns="40053">
            <a:spAutoFit/>
          </a:bodyPr>
          <a:lstStyle>
            <a:lvl1pPr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PE" altLang="es-PE" b="1" dirty="0">
                <a:solidFill>
                  <a:schemeClr val="bg1"/>
                </a:solidFill>
                <a:latin typeface="Verdana" panose="020B0604030504040204" pitchFamily="34" charset="0"/>
              </a:rPr>
              <a:t>NIVELES DE NEGOCIACIÓN</a:t>
            </a:r>
            <a:endParaRPr lang="es-ES" altLang="es-PE" b="1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21871" name="Rectangle 15">
            <a:extLst>
              <a:ext uri="{FF2B5EF4-FFF2-40B4-BE49-F238E27FC236}">
                <a16:creationId xmlns:a16="http://schemas.microsoft.com/office/drawing/2014/main" id="{C9ACF68C-51F1-F504-71D4-D12EC2ACE6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2133600"/>
            <a:ext cx="7775575" cy="311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s-ES_tradnl" altLang="es-PE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>
              <a:buFontTx/>
              <a:buAutoNum type="arabicPeriod"/>
            </a:pPr>
            <a:r>
              <a:rPr lang="es-ES" altLang="es-PE" b="1" dirty="0">
                <a:solidFill>
                  <a:srgbClr val="333333"/>
                </a:solidFill>
                <a:latin typeface="Verdana" panose="020B0604030504040204" pitchFamily="34" charset="0"/>
              </a:rPr>
              <a:t>Empresa: </a:t>
            </a:r>
            <a:r>
              <a:rPr lang="es-ES" altLang="es-PE" dirty="0">
                <a:solidFill>
                  <a:srgbClr val="333333"/>
                </a:solidFill>
                <a:latin typeface="Verdana" panose="020B0604030504040204" pitchFamily="34" charset="0"/>
              </a:rPr>
              <a:t>alcanza a trabajadores de una misma empresa, o de una categoría, sección o establecimiento de ésta.</a:t>
            </a:r>
            <a:endParaRPr lang="es-ES" altLang="es-PE" b="1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>
              <a:buFontTx/>
              <a:buAutoNum type="arabicPeriod"/>
            </a:pPr>
            <a:endParaRPr lang="es-PE" altLang="es-PE" b="1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>
              <a:buFontTx/>
              <a:buAutoNum type="arabicPeriod"/>
            </a:pPr>
            <a:endParaRPr lang="es-ES" altLang="es-PE" b="1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>
              <a:buFontTx/>
              <a:buAutoNum type="arabicPeriod"/>
            </a:pPr>
            <a:r>
              <a:rPr lang="es-ES" altLang="es-PE" b="1" dirty="0">
                <a:solidFill>
                  <a:srgbClr val="333333"/>
                </a:solidFill>
                <a:latin typeface="Verdana" panose="020B0604030504040204" pitchFamily="34" charset="0"/>
              </a:rPr>
              <a:t>Rama de actividad:</a:t>
            </a:r>
            <a:r>
              <a:rPr lang="es-ES" altLang="es-PE" dirty="0">
                <a:solidFill>
                  <a:srgbClr val="333333"/>
                </a:solidFill>
                <a:latin typeface="Verdana" panose="020B0604030504040204" pitchFamily="34" charset="0"/>
              </a:rPr>
              <a:t> alcanza a trabajadores que laboran para empleadores de una misma actividad económica.</a:t>
            </a:r>
            <a:endParaRPr lang="es-ES" altLang="es-PE" b="1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>
              <a:buFontTx/>
              <a:buAutoNum type="arabicPeriod"/>
            </a:pPr>
            <a:endParaRPr lang="es-PE" altLang="es-PE" b="1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>
              <a:buFontTx/>
              <a:buAutoNum type="arabicPeriod"/>
            </a:pPr>
            <a:endParaRPr lang="es-ES" altLang="es-PE" b="1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r>
              <a:rPr lang="es-ES" altLang="es-PE" b="1" dirty="0">
                <a:solidFill>
                  <a:srgbClr val="333333"/>
                </a:solidFill>
                <a:latin typeface="Verdana" panose="020B0604030504040204" pitchFamily="34" charset="0"/>
              </a:rPr>
              <a:t>3.	Gremio: </a:t>
            </a:r>
            <a:r>
              <a:rPr lang="es-ES" altLang="es-PE" dirty="0">
                <a:solidFill>
                  <a:srgbClr val="333333"/>
                </a:solidFill>
                <a:latin typeface="Verdana" panose="020B0604030504040204" pitchFamily="34" charset="0"/>
              </a:rPr>
              <a:t>alcanza a trabajadores que desempeñan una misma profesión, oficio o especialidad para distintos empleadores.</a:t>
            </a:r>
            <a:endParaRPr lang="es-ES_tradnl" altLang="es-PE" dirty="0">
              <a:solidFill>
                <a:srgbClr val="333333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AutoShape 5">
            <a:extLst>
              <a:ext uri="{FF2B5EF4-FFF2-40B4-BE49-F238E27FC236}">
                <a16:creationId xmlns:a16="http://schemas.microsoft.com/office/drawing/2014/main" id="{417C7066-0812-73B8-26CE-9383294D76C3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-612775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PE"/>
          </a:p>
        </p:txBody>
      </p:sp>
      <p:grpSp>
        <p:nvGrpSpPr>
          <p:cNvPr id="2" name="14 Grupo">
            <a:extLst>
              <a:ext uri="{FF2B5EF4-FFF2-40B4-BE49-F238E27FC236}">
                <a16:creationId xmlns:a16="http://schemas.microsoft.com/office/drawing/2014/main" id="{3A5010FE-E677-035E-6BCF-7A7C753BC556}"/>
              </a:ext>
            </a:extLst>
          </p:cNvPr>
          <p:cNvGrpSpPr>
            <a:grpSpLocks/>
          </p:cNvGrpSpPr>
          <p:nvPr/>
        </p:nvGrpSpPr>
        <p:grpSpPr bwMode="auto">
          <a:xfrm>
            <a:off x="-1588" y="-103188"/>
            <a:ext cx="9145588" cy="1761238"/>
            <a:chOff x="-1588" y="-77788"/>
            <a:chExt cx="10694988" cy="1941535"/>
          </a:xfrm>
        </p:grpSpPr>
        <p:sp>
          <p:nvSpPr>
            <p:cNvPr id="123908" name="Rectangle 40">
              <a:extLst>
                <a:ext uri="{FF2B5EF4-FFF2-40B4-BE49-F238E27FC236}">
                  <a16:creationId xmlns:a16="http://schemas.microsoft.com/office/drawing/2014/main" id="{538E03E0-D542-2233-0FF7-1F0AF68384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382713"/>
              <a:ext cx="5852092" cy="481034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23909" name="Rectangle 223">
              <a:extLst>
                <a:ext uri="{FF2B5EF4-FFF2-40B4-BE49-F238E27FC236}">
                  <a16:creationId xmlns:a16="http://schemas.microsoft.com/office/drawing/2014/main" id="{87B8678B-6326-A486-9A5C-6BE59BECB8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-77788"/>
              <a:ext cx="10693400" cy="709613"/>
            </a:xfrm>
            <a:prstGeom prst="rect">
              <a:avLst/>
            </a:prstGeom>
            <a:solidFill>
              <a:srgbClr val="908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23910" name="Rectangle 224">
              <a:extLst>
                <a:ext uri="{FF2B5EF4-FFF2-40B4-BE49-F238E27FC236}">
                  <a16:creationId xmlns:a16="http://schemas.microsoft.com/office/drawing/2014/main" id="{6F724CA1-2B68-C80E-F1DA-5AC7F1AB92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88" y="557213"/>
              <a:ext cx="8170863" cy="5397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23911" name="Rectangle 225">
              <a:extLst>
                <a:ext uri="{FF2B5EF4-FFF2-40B4-BE49-F238E27FC236}">
                  <a16:creationId xmlns:a16="http://schemas.microsoft.com/office/drawing/2014/main" id="{ADBEA326-BE8B-283C-B677-682F80B1A3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42888"/>
              <a:ext cx="8323263" cy="3143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23912" name="Rectangle 226">
              <a:extLst>
                <a:ext uri="{FF2B5EF4-FFF2-40B4-BE49-F238E27FC236}">
                  <a16:creationId xmlns:a16="http://schemas.microsoft.com/office/drawing/2014/main" id="{24D9F9D7-ACF7-901E-F0A1-40CC2FDACE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11188"/>
              <a:ext cx="10693400" cy="771525"/>
            </a:xfrm>
            <a:prstGeom prst="rect">
              <a:avLst/>
            </a:prstGeom>
            <a:solidFill>
              <a:srgbClr val="676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</p:grpSp>
      <p:sp>
        <p:nvSpPr>
          <p:cNvPr id="5378" name="Text Box 258">
            <a:extLst>
              <a:ext uri="{FF2B5EF4-FFF2-40B4-BE49-F238E27FC236}">
                <a16:creationId xmlns:a16="http://schemas.microsoft.com/office/drawing/2014/main" id="{7F753876-0B41-45D4-5765-539280993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639763"/>
            <a:ext cx="6337300" cy="35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05" tIns="40053" rIns="80105" bIns="40053">
            <a:spAutoFit/>
          </a:bodyPr>
          <a:lstStyle>
            <a:lvl1pPr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MX" altLang="es-PE" b="1">
                <a:solidFill>
                  <a:schemeClr val="bg1"/>
                </a:solidFill>
                <a:latin typeface="Verdana" panose="020B0604030504040204" pitchFamily="34" charset="0"/>
              </a:rPr>
              <a:t>I.</a:t>
            </a:r>
            <a:r>
              <a:rPr lang="es-ES" altLang="es-PE" b="1">
                <a:solidFill>
                  <a:schemeClr val="bg1"/>
                </a:solidFill>
                <a:latin typeface="Verdana" panose="020B0604030504040204" pitchFamily="34" charset="0"/>
              </a:rPr>
              <a:t> NEGOCIACIÓN COLECTIVA</a:t>
            </a:r>
          </a:p>
        </p:txBody>
      </p:sp>
      <p:sp>
        <p:nvSpPr>
          <p:cNvPr id="5342" name="Text Box 222">
            <a:extLst>
              <a:ext uri="{FF2B5EF4-FFF2-40B4-BE49-F238E27FC236}">
                <a16:creationId xmlns:a16="http://schemas.microsoft.com/office/drawing/2014/main" id="{87A02B1C-FB50-4115-3AEA-81634989E9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021" y="1254777"/>
            <a:ext cx="3887787" cy="35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05" tIns="40053" rIns="80105" bIns="40053">
            <a:spAutoFit/>
          </a:bodyPr>
          <a:lstStyle>
            <a:lvl1pPr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PE" altLang="es-PE" b="1" dirty="0">
                <a:solidFill>
                  <a:schemeClr val="bg1"/>
                </a:solidFill>
                <a:latin typeface="Verdana" panose="020B0604030504040204" pitchFamily="34" charset="0"/>
              </a:rPr>
              <a:t>DETERMINACIÓN DEL NIVEL</a:t>
            </a:r>
            <a:endParaRPr lang="es-ES" altLang="es-PE" b="1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23920" name="Rectangle 16">
            <a:extLst>
              <a:ext uri="{FF2B5EF4-FFF2-40B4-BE49-F238E27FC236}">
                <a16:creationId xmlns:a16="http://schemas.microsoft.com/office/drawing/2014/main" id="{9A2360E5-66D4-6F96-FE81-1CA07276A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425" y="2133600"/>
            <a:ext cx="7489825" cy="366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1" lang="es-ES" altLang="es-PE">
                <a:latin typeface="Verdana" panose="020B0604030504040204" pitchFamily="34" charset="0"/>
              </a:rPr>
              <a:t>1. Si no ha habido negociación anterior </a:t>
            </a:r>
          </a:p>
          <a:p>
            <a:endParaRPr kumimoji="1" lang="es-ES" altLang="es-PE">
              <a:latin typeface="Verdana" panose="020B0604030504040204" pitchFamily="34" charset="0"/>
            </a:endParaRPr>
          </a:p>
          <a:p>
            <a:r>
              <a:rPr kumimoji="1" lang="es-ES" altLang="es-PE">
                <a:latin typeface="Verdana" panose="020B0604030504040204" pitchFamily="34" charset="0"/>
                <a:sym typeface="Wingdings" pitchFamily="2" charset="77"/>
              </a:rPr>
              <a:t>	</a:t>
            </a:r>
            <a:r>
              <a:rPr kumimoji="1" lang="es-ES" altLang="es-PE">
                <a:latin typeface="Verdana" panose="020B0604030504040204" pitchFamily="34" charset="0"/>
              </a:rPr>
              <a:t>	Eligen las partes de común acuerdo. </a:t>
            </a:r>
          </a:p>
          <a:p>
            <a:r>
              <a:rPr kumimoji="1" lang="es-ES" altLang="es-PE">
                <a:latin typeface="Verdana" panose="020B0604030504040204" pitchFamily="34" charset="0"/>
              </a:rPr>
              <a:t>    	</a:t>
            </a:r>
            <a:r>
              <a:rPr kumimoji="1" lang="es-ES" altLang="es-PE">
                <a:latin typeface="Verdana" panose="020B0604030504040204" pitchFamily="34" charset="0"/>
                <a:sym typeface="Wingdings" pitchFamily="2" charset="77"/>
              </a:rPr>
              <a:t></a:t>
            </a:r>
            <a:r>
              <a:rPr kumimoji="1" lang="es-ES" altLang="es-PE">
                <a:latin typeface="Verdana" panose="020B0604030504040204" pitchFamily="34" charset="0"/>
              </a:rPr>
              <a:t> 	Si no hay acuerdo: Nivel de empresa</a:t>
            </a:r>
          </a:p>
          <a:p>
            <a:pPr>
              <a:buFontTx/>
              <a:buAutoNum type="arabicPeriod"/>
            </a:pPr>
            <a:endParaRPr kumimoji="1" lang="es-PE" altLang="es-PE">
              <a:latin typeface="Verdana" panose="020B0604030504040204" pitchFamily="34" charset="0"/>
            </a:endParaRPr>
          </a:p>
          <a:p>
            <a:pPr>
              <a:buFontTx/>
              <a:buAutoNum type="arabicPeriod"/>
            </a:pPr>
            <a:endParaRPr kumimoji="1" lang="es-ES" altLang="es-PE">
              <a:latin typeface="Verdana" panose="020B0604030504040204" pitchFamily="34" charset="0"/>
            </a:endParaRPr>
          </a:p>
          <a:p>
            <a:r>
              <a:rPr kumimoji="1" lang="es-ES" altLang="es-PE">
                <a:latin typeface="Verdana" panose="020B0604030504040204" pitchFamily="34" charset="0"/>
              </a:rPr>
              <a:t>2. Si hubo negociación anterior y se desea cambiar de nivel	</a:t>
            </a:r>
          </a:p>
          <a:p>
            <a:r>
              <a:rPr kumimoji="1" lang="es-ES" altLang="es-PE">
                <a:latin typeface="Verdana" panose="020B0604030504040204" pitchFamily="34" charset="0"/>
              </a:rPr>
              <a:t>	</a:t>
            </a:r>
          </a:p>
          <a:p>
            <a:r>
              <a:rPr kumimoji="1" lang="es-ES" altLang="es-PE">
                <a:latin typeface="Verdana" panose="020B0604030504040204" pitchFamily="34" charset="0"/>
                <a:sym typeface="Wingdings" pitchFamily="2" charset="77"/>
              </a:rPr>
              <a:t>    </a:t>
            </a:r>
            <a:r>
              <a:rPr kumimoji="1" lang="es-ES" altLang="es-PE">
                <a:latin typeface="Verdana" panose="020B0604030504040204" pitchFamily="34" charset="0"/>
              </a:rPr>
              <a:t>	Es indispensable el acuerdo de ambas partes.</a:t>
            </a:r>
          </a:p>
          <a:p>
            <a:r>
              <a:rPr kumimoji="1" lang="es-ES" altLang="es-PE">
                <a:latin typeface="Verdana" panose="020B0604030504040204" pitchFamily="34" charset="0"/>
              </a:rPr>
              <a:t>									</a:t>
            </a:r>
          </a:p>
          <a:p>
            <a:r>
              <a:rPr kumimoji="1" lang="es-ES" altLang="es-PE"/>
              <a:t>					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AutoShape 5">
            <a:extLst>
              <a:ext uri="{FF2B5EF4-FFF2-40B4-BE49-F238E27FC236}">
                <a16:creationId xmlns:a16="http://schemas.microsoft.com/office/drawing/2014/main" id="{74A75293-BE50-6CB1-A49E-C24500E9CC01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-612775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PE"/>
          </a:p>
        </p:txBody>
      </p:sp>
      <p:grpSp>
        <p:nvGrpSpPr>
          <p:cNvPr id="2" name="14 Grupo">
            <a:extLst>
              <a:ext uri="{FF2B5EF4-FFF2-40B4-BE49-F238E27FC236}">
                <a16:creationId xmlns:a16="http://schemas.microsoft.com/office/drawing/2014/main" id="{20FCE6F3-9E55-2F43-6D9B-658100E97452}"/>
              </a:ext>
            </a:extLst>
          </p:cNvPr>
          <p:cNvGrpSpPr>
            <a:grpSpLocks/>
          </p:cNvGrpSpPr>
          <p:nvPr/>
        </p:nvGrpSpPr>
        <p:grpSpPr bwMode="auto">
          <a:xfrm>
            <a:off x="-1588" y="-103188"/>
            <a:ext cx="9145588" cy="1674813"/>
            <a:chOff x="-1588" y="-77788"/>
            <a:chExt cx="10694988" cy="1846263"/>
          </a:xfrm>
        </p:grpSpPr>
        <p:sp>
          <p:nvSpPr>
            <p:cNvPr id="125956" name="Rectangle 40">
              <a:extLst>
                <a:ext uri="{FF2B5EF4-FFF2-40B4-BE49-F238E27FC236}">
                  <a16:creationId xmlns:a16="http://schemas.microsoft.com/office/drawing/2014/main" id="{7F8F92AE-0D34-C129-9E03-4AEF9AB4D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382713"/>
              <a:ext cx="5332413" cy="385762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25957" name="Rectangle 223">
              <a:extLst>
                <a:ext uri="{FF2B5EF4-FFF2-40B4-BE49-F238E27FC236}">
                  <a16:creationId xmlns:a16="http://schemas.microsoft.com/office/drawing/2014/main" id="{8CEBE1DF-CF78-09CC-EF58-951AB60305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-77788"/>
              <a:ext cx="10693400" cy="709613"/>
            </a:xfrm>
            <a:prstGeom prst="rect">
              <a:avLst/>
            </a:prstGeom>
            <a:solidFill>
              <a:srgbClr val="908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25958" name="Rectangle 224">
              <a:extLst>
                <a:ext uri="{FF2B5EF4-FFF2-40B4-BE49-F238E27FC236}">
                  <a16:creationId xmlns:a16="http://schemas.microsoft.com/office/drawing/2014/main" id="{A333B839-63B1-7ECA-34F3-12A784403D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88" y="557213"/>
              <a:ext cx="8170863" cy="5397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25959" name="Rectangle 225">
              <a:extLst>
                <a:ext uri="{FF2B5EF4-FFF2-40B4-BE49-F238E27FC236}">
                  <a16:creationId xmlns:a16="http://schemas.microsoft.com/office/drawing/2014/main" id="{8025BAF3-387B-0419-4E93-BD8EF9114E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42888"/>
              <a:ext cx="8323263" cy="3143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25960" name="Rectangle 226">
              <a:extLst>
                <a:ext uri="{FF2B5EF4-FFF2-40B4-BE49-F238E27FC236}">
                  <a16:creationId xmlns:a16="http://schemas.microsoft.com/office/drawing/2014/main" id="{E62C3E4F-26FC-981F-A0D9-E34E27AFBE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11188"/>
              <a:ext cx="10693400" cy="771525"/>
            </a:xfrm>
            <a:prstGeom prst="rect">
              <a:avLst/>
            </a:prstGeom>
            <a:solidFill>
              <a:srgbClr val="676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</p:grpSp>
      <p:sp>
        <p:nvSpPr>
          <p:cNvPr id="5378" name="Text Box 258">
            <a:extLst>
              <a:ext uri="{FF2B5EF4-FFF2-40B4-BE49-F238E27FC236}">
                <a16:creationId xmlns:a16="http://schemas.microsoft.com/office/drawing/2014/main" id="{9B045D44-D24B-2FB2-CC51-FAF3BB90D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639763"/>
            <a:ext cx="6337300" cy="35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05" tIns="40053" rIns="80105" bIns="40053">
            <a:spAutoFit/>
          </a:bodyPr>
          <a:lstStyle>
            <a:lvl1pPr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MX" altLang="es-PE" b="1">
                <a:solidFill>
                  <a:schemeClr val="bg1"/>
                </a:solidFill>
                <a:latin typeface="Verdana" panose="020B0604030504040204" pitchFamily="34" charset="0"/>
              </a:rPr>
              <a:t>I.</a:t>
            </a:r>
            <a:r>
              <a:rPr lang="es-ES" altLang="es-PE" b="1">
                <a:solidFill>
                  <a:schemeClr val="bg1"/>
                </a:solidFill>
                <a:latin typeface="Verdana" panose="020B0604030504040204" pitchFamily="34" charset="0"/>
              </a:rPr>
              <a:t> NEGOCIACIÓN COLECTIVA</a:t>
            </a:r>
          </a:p>
        </p:txBody>
      </p:sp>
      <p:sp>
        <p:nvSpPr>
          <p:cNvPr id="5342" name="Text Box 222">
            <a:extLst>
              <a:ext uri="{FF2B5EF4-FFF2-40B4-BE49-F238E27FC236}">
                <a16:creationId xmlns:a16="http://schemas.microsoft.com/office/drawing/2014/main" id="{19484C5F-DFAC-DF43-0A05-B8A5620883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196975"/>
            <a:ext cx="3887787" cy="35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05" tIns="40053" rIns="80105" bIns="40053">
            <a:spAutoFit/>
          </a:bodyPr>
          <a:lstStyle>
            <a:lvl1pPr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PE" altLang="es-PE" b="1" dirty="0">
                <a:solidFill>
                  <a:schemeClr val="bg1"/>
                </a:solidFill>
                <a:latin typeface="Verdana" panose="020B0604030504040204" pitchFamily="34" charset="0"/>
              </a:rPr>
              <a:t>PLIEGO DE PETICIONES</a:t>
            </a:r>
            <a:endParaRPr lang="es-ES" altLang="es-PE" b="1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25970" name="Rectangle 18">
            <a:extLst>
              <a:ext uri="{FF2B5EF4-FFF2-40B4-BE49-F238E27FC236}">
                <a16:creationId xmlns:a16="http://schemas.microsoft.com/office/drawing/2014/main" id="{AFCE2B78-215F-29FF-E15B-B5AA456686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100" y="1844675"/>
            <a:ext cx="7797800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kumimoji="1" lang="es-ES" altLang="es-PE">
              <a:latin typeface="Verdana" panose="020B0604030504040204" pitchFamily="34" charset="0"/>
            </a:endParaRPr>
          </a:p>
          <a:p>
            <a:pPr>
              <a:buFontTx/>
              <a:buAutoNum type="arabicPeriod"/>
            </a:pPr>
            <a:r>
              <a:rPr kumimoji="1" lang="es-ES" altLang="es-PE">
                <a:latin typeface="Verdana" panose="020B0604030504040204" pitchFamily="34" charset="0"/>
              </a:rPr>
              <a:t>Da inicio al procedimiento de negociación colectiva.</a:t>
            </a:r>
          </a:p>
          <a:p>
            <a:r>
              <a:rPr kumimoji="1" lang="es-ES" altLang="es-PE">
                <a:latin typeface="Verdana" panose="020B0604030504040204" pitchFamily="34" charset="0"/>
              </a:rPr>
              <a:t> </a:t>
            </a:r>
          </a:p>
          <a:p>
            <a:endParaRPr kumimoji="1" lang="es-ES" altLang="es-PE">
              <a:latin typeface="Verdana" panose="020B0604030504040204" pitchFamily="34" charset="0"/>
            </a:endParaRPr>
          </a:p>
          <a:p>
            <a:pPr>
              <a:buFontTx/>
              <a:buAutoNum type="arabicPeriod" startAt="2"/>
            </a:pPr>
            <a:r>
              <a:rPr kumimoji="1" lang="es-ES" altLang="es-PE">
                <a:latin typeface="Verdana" panose="020B0604030504040204" pitchFamily="34" charset="0"/>
              </a:rPr>
              <a:t>Proyecto de convenio colectivo.</a:t>
            </a:r>
          </a:p>
          <a:p>
            <a:endParaRPr kumimoji="1" lang="es-ES" altLang="es-PE">
              <a:latin typeface="Verdana" panose="020B0604030504040204" pitchFamily="34" charset="0"/>
            </a:endParaRPr>
          </a:p>
          <a:p>
            <a:endParaRPr kumimoji="1" lang="es-ES" altLang="es-PE">
              <a:latin typeface="Verdana" panose="020B0604030504040204" pitchFamily="34" charset="0"/>
            </a:endParaRPr>
          </a:p>
          <a:p>
            <a:r>
              <a:rPr kumimoji="1" lang="es-ES" altLang="es-PE">
                <a:latin typeface="Verdana" panose="020B0604030504040204" pitchFamily="34" charset="0"/>
              </a:rPr>
              <a:t>3.	Basado en información brindada por empleador. </a:t>
            </a:r>
          </a:p>
          <a:p>
            <a:endParaRPr kumimoji="1" lang="es-PE" altLang="es-PE">
              <a:latin typeface="Verdana" panose="020B0604030504040204" pitchFamily="34" charset="0"/>
            </a:endParaRPr>
          </a:p>
          <a:p>
            <a:endParaRPr kumimoji="1" lang="es-ES" altLang="es-PE">
              <a:latin typeface="Verdana" panose="020B0604030504040204" pitchFamily="34" charset="0"/>
            </a:endParaRPr>
          </a:p>
          <a:p>
            <a:r>
              <a:rPr kumimoji="1" lang="es-ES" altLang="es-PE">
                <a:latin typeface="Verdana" panose="020B0604030504040204" pitchFamily="34" charset="0"/>
              </a:rPr>
              <a:t>4.	Contenido: identificación de quién lo presenta, su legitimación y sus peticiones.</a:t>
            </a:r>
          </a:p>
          <a:p>
            <a:endParaRPr kumimoji="1" lang="es-PE" altLang="es-PE">
              <a:latin typeface="Verdana" panose="020B0604030504040204" pitchFamily="34" charset="0"/>
            </a:endParaRPr>
          </a:p>
          <a:p>
            <a:endParaRPr kumimoji="1" lang="es-ES" altLang="es-PE">
              <a:latin typeface="Verdana" panose="020B0604030504040204" pitchFamily="34" charset="0"/>
            </a:endParaRPr>
          </a:p>
          <a:p>
            <a:r>
              <a:rPr kumimoji="1" lang="es-ES" altLang="es-PE">
                <a:latin typeface="Verdana" panose="020B0604030504040204" pitchFamily="34" charset="0"/>
              </a:rPr>
              <a:t>5.	Oportunidad: no antes de 60 ni después de 30 días calendario anteriores a la fecha de caducidad de la convención anterior.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AutoShape 5">
            <a:extLst>
              <a:ext uri="{FF2B5EF4-FFF2-40B4-BE49-F238E27FC236}">
                <a16:creationId xmlns:a16="http://schemas.microsoft.com/office/drawing/2014/main" id="{29DEB18F-4598-E333-A8D3-C5F674892478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-612775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PE"/>
          </a:p>
        </p:txBody>
      </p:sp>
      <p:grpSp>
        <p:nvGrpSpPr>
          <p:cNvPr id="2" name="14 Grupo">
            <a:extLst>
              <a:ext uri="{FF2B5EF4-FFF2-40B4-BE49-F238E27FC236}">
                <a16:creationId xmlns:a16="http://schemas.microsoft.com/office/drawing/2014/main" id="{2BE4CC75-BBF9-F914-00CF-6AB417F3A5BF}"/>
              </a:ext>
            </a:extLst>
          </p:cNvPr>
          <p:cNvGrpSpPr>
            <a:grpSpLocks/>
          </p:cNvGrpSpPr>
          <p:nvPr/>
        </p:nvGrpSpPr>
        <p:grpSpPr bwMode="auto">
          <a:xfrm>
            <a:off x="-1588" y="-103188"/>
            <a:ext cx="9145588" cy="1674813"/>
            <a:chOff x="-1588" y="-77788"/>
            <a:chExt cx="10694988" cy="1846263"/>
          </a:xfrm>
        </p:grpSpPr>
        <p:sp>
          <p:nvSpPr>
            <p:cNvPr id="130052" name="Rectangle 40">
              <a:extLst>
                <a:ext uri="{FF2B5EF4-FFF2-40B4-BE49-F238E27FC236}">
                  <a16:creationId xmlns:a16="http://schemas.microsoft.com/office/drawing/2014/main" id="{C2C8208A-B598-9CE0-9399-6D1CF7A977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382713"/>
              <a:ext cx="5332413" cy="385762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30053" name="Rectangle 223">
              <a:extLst>
                <a:ext uri="{FF2B5EF4-FFF2-40B4-BE49-F238E27FC236}">
                  <a16:creationId xmlns:a16="http://schemas.microsoft.com/office/drawing/2014/main" id="{0E8EBE79-DA3B-2C5F-9E18-33FED47299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-77788"/>
              <a:ext cx="10693400" cy="709613"/>
            </a:xfrm>
            <a:prstGeom prst="rect">
              <a:avLst/>
            </a:prstGeom>
            <a:solidFill>
              <a:srgbClr val="908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30054" name="Rectangle 224">
              <a:extLst>
                <a:ext uri="{FF2B5EF4-FFF2-40B4-BE49-F238E27FC236}">
                  <a16:creationId xmlns:a16="http://schemas.microsoft.com/office/drawing/2014/main" id="{CDFF3F9D-17B0-E9BF-54F5-551D71F9C4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88" y="557213"/>
              <a:ext cx="8170863" cy="5397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30055" name="Rectangle 225">
              <a:extLst>
                <a:ext uri="{FF2B5EF4-FFF2-40B4-BE49-F238E27FC236}">
                  <a16:creationId xmlns:a16="http://schemas.microsoft.com/office/drawing/2014/main" id="{F9FE16E2-279F-2714-3C71-F676246F32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42888"/>
              <a:ext cx="8323263" cy="3143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  <p:sp>
          <p:nvSpPr>
            <p:cNvPr id="130056" name="Rectangle 226">
              <a:extLst>
                <a:ext uri="{FF2B5EF4-FFF2-40B4-BE49-F238E27FC236}">
                  <a16:creationId xmlns:a16="http://schemas.microsoft.com/office/drawing/2014/main" id="{0F755F62-4699-0EEE-6760-2E53423E63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11188"/>
              <a:ext cx="10693400" cy="771525"/>
            </a:xfrm>
            <a:prstGeom prst="rect">
              <a:avLst/>
            </a:prstGeom>
            <a:solidFill>
              <a:srgbClr val="676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05" tIns="40053" rIns="80105" bIns="40053"/>
            <a:lstStyle>
              <a:lvl1pPr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650875" indent="-2508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001713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403350" indent="-201613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03400" indent="-200025" defTabSz="8016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606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178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1750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32200" indent="-200025" defTabSz="8016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s-CL" altLang="es-PE"/>
            </a:p>
          </p:txBody>
        </p:sp>
      </p:grpSp>
      <p:sp>
        <p:nvSpPr>
          <p:cNvPr id="5378" name="Text Box 258">
            <a:extLst>
              <a:ext uri="{FF2B5EF4-FFF2-40B4-BE49-F238E27FC236}">
                <a16:creationId xmlns:a16="http://schemas.microsoft.com/office/drawing/2014/main" id="{6E8B3381-0793-9119-5F58-9B0514938E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639763"/>
            <a:ext cx="6337300" cy="35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05" tIns="40053" rIns="80105" bIns="40053">
            <a:spAutoFit/>
          </a:bodyPr>
          <a:lstStyle>
            <a:lvl1pPr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MX" altLang="es-PE" b="1">
                <a:solidFill>
                  <a:schemeClr val="bg1"/>
                </a:solidFill>
                <a:latin typeface="Verdana" panose="020B0604030504040204" pitchFamily="34" charset="0"/>
              </a:rPr>
              <a:t>I.</a:t>
            </a:r>
            <a:r>
              <a:rPr lang="es-ES" altLang="es-PE" b="1">
                <a:solidFill>
                  <a:schemeClr val="bg1"/>
                </a:solidFill>
                <a:latin typeface="Verdana" panose="020B0604030504040204" pitchFamily="34" charset="0"/>
              </a:rPr>
              <a:t> NEGOCIACIÓN COLECTIVA</a:t>
            </a:r>
          </a:p>
        </p:txBody>
      </p:sp>
      <p:sp>
        <p:nvSpPr>
          <p:cNvPr id="5342" name="Text Box 222">
            <a:extLst>
              <a:ext uri="{FF2B5EF4-FFF2-40B4-BE49-F238E27FC236}">
                <a16:creationId xmlns:a16="http://schemas.microsoft.com/office/drawing/2014/main" id="{BDDBD283-86DD-6617-9400-251D6D85C0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196975"/>
            <a:ext cx="3887787" cy="35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05" tIns="40053" rIns="80105" bIns="40053">
            <a:spAutoFit/>
          </a:bodyPr>
          <a:lstStyle>
            <a:lvl1pPr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50875" indent="-2508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01713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indent="-201613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03400" indent="-200025" defTabSz="873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606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178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750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32200" indent="-200025" defTabSz="873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PE" altLang="es-PE" b="1" dirty="0">
                <a:solidFill>
                  <a:schemeClr val="bg1"/>
                </a:solidFill>
                <a:latin typeface="Verdana" panose="020B0604030504040204" pitchFamily="34" charset="0"/>
              </a:rPr>
              <a:t>NEGOCIACIÓN DIRECTA</a:t>
            </a:r>
            <a:endParaRPr lang="es-ES" altLang="es-PE" b="1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30064" name="Rectangle 16">
            <a:extLst>
              <a:ext uri="{FF2B5EF4-FFF2-40B4-BE49-F238E27FC236}">
                <a16:creationId xmlns:a16="http://schemas.microsoft.com/office/drawing/2014/main" id="{DE486157-852C-ECC2-F98E-5118D6A083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563" y="2133600"/>
            <a:ext cx="8202612" cy="388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81000" indent="-381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8200" indent="-381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95400" indent="-381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52600" indent="-381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09800" indent="-381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67000" indent="-3810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24200" indent="-3810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1400" indent="-3810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38600" indent="-3810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2">
              <a:buFontTx/>
              <a:buAutoNum type="arabicPeriod"/>
            </a:pPr>
            <a:r>
              <a:rPr lang="es-ES" altLang="es-PE" sz="2000" dirty="0">
                <a:latin typeface="Verdana" panose="020B0604030504040204" pitchFamily="34" charset="0"/>
              </a:rPr>
              <a:t>10 días después de presentación de pliego de peticiones.</a:t>
            </a:r>
          </a:p>
          <a:p>
            <a:pPr lvl="2">
              <a:buFontTx/>
              <a:buNone/>
            </a:pPr>
            <a:endParaRPr lang="es-ES" altLang="es-PE" sz="2000" dirty="0">
              <a:latin typeface="Verdana" panose="020B0604030504040204" pitchFamily="34" charset="0"/>
            </a:endParaRPr>
          </a:p>
          <a:p>
            <a:pPr lvl="2">
              <a:buFontTx/>
              <a:buAutoNum type="arabicPeriod" startAt="2"/>
            </a:pPr>
            <a:r>
              <a:rPr lang="es-ES" altLang="es-PE" sz="2000" dirty="0">
                <a:latin typeface="Verdana" panose="020B0604030504040204" pitchFamily="34" charset="0"/>
              </a:rPr>
              <a:t>Autonomía de las partes.</a:t>
            </a:r>
          </a:p>
          <a:p>
            <a:pPr lvl="2">
              <a:buFontTx/>
              <a:buAutoNum type="arabicPeriod" startAt="2"/>
            </a:pPr>
            <a:endParaRPr lang="es-ES" altLang="es-PE" sz="2000" dirty="0">
              <a:latin typeface="Verdana" panose="020B0604030504040204" pitchFamily="34" charset="0"/>
            </a:endParaRPr>
          </a:p>
          <a:p>
            <a:pPr lvl="2">
              <a:buFontTx/>
              <a:buAutoNum type="arabicPeriod" startAt="2"/>
            </a:pPr>
            <a:r>
              <a:rPr lang="es-ES" altLang="es-PE" sz="2000" dirty="0" err="1">
                <a:latin typeface="Verdana" panose="020B0604030504040204" pitchFamily="34" charset="0"/>
              </a:rPr>
              <a:t>Contrapliego</a:t>
            </a:r>
            <a:r>
              <a:rPr lang="es-ES" altLang="es-PE" sz="2000" dirty="0">
                <a:latin typeface="Verdana" panose="020B0604030504040204" pitchFamily="34" charset="0"/>
              </a:rPr>
              <a:t> (cláusulas nuevas o sustitutorias).</a:t>
            </a:r>
          </a:p>
          <a:p>
            <a:pPr lvl="2">
              <a:buFontTx/>
              <a:buAutoNum type="arabicPeriod" startAt="2"/>
            </a:pPr>
            <a:endParaRPr lang="es-ES" altLang="es-PE" sz="2000" dirty="0">
              <a:latin typeface="Verdana" panose="020B0604030504040204" pitchFamily="34" charset="0"/>
            </a:endParaRPr>
          </a:p>
          <a:p>
            <a:pPr lvl="2">
              <a:buFontTx/>
              <a:buAutoNum type="arabicPeriod" startAt="2"/>
            </a:pPr>
            <a:r>
              <a:rPr lang="es-ES" altLang="es-PE" sz="2000" dirty="0">
                <a:latin typeface="Verdana" panose="020B0604030504040204" pitchFamily="34" charset="0"/>
              </a:rPr>
              <a:t>No necesariamente concluye en convenio (conciliación, mediación, arbitraje, huelga).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1590</TotalTime>
  <Words>584</Words>
  <Application>Microsoft Macintosh PowerPoint</Application>
  <PresentationFormat>Presentación en pantalla (4:3)</PresentationFormat>
  <Paragraphs>144</Paragraphs>
  <Slides>13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Verdana</vt:lpstr>
      <vt:lpstr>Diseño predeterminado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EEA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dnicolini</dc:creator>
  <cp:lastModifiedBy>carlos andres palomino guerra</cp:lastModifiedBy>
  <cp:revision>61</cp:revision>
  <dcterms:created xsi:type="dcterms:W3CDTF">2009-03-17T23:07:10Z</dcterms:created>
  <dcterms:modified xsi:type="dcterms:W3CDTF">2024-03-21T23:52:30Z</dcterms:modified>
</cp:coreProperties>
</file>