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33"/>
  </p:notesMasterIdLst>
  <p:sldIdLst>
    <p:sldId id="256" r:id="rId2"/>
    <p:sldId id="288" r:id="rId3"/>
    <p:sldId id="305" r:id="rId4"/>
    <p:sldId id="306" r:id="rId5"/>
    <p:sldId id="307" r:id="rId6"/>
    <p:sldId id="308" r:id="rId7"/>
    <p:sldId id="298" r:id="rId8"/>
    <p:sldId id="309" r:id="rId9"/>
    <p:sldId id="300" r:id="rId10"/>
    <p:sldId id="299" r:id="rId11"/>
    <p:sldId id="301" r:id="rId12"/>
    <p:sldId id="302" r:id="rId13"/>
    <p:sldId id="310" r:id="rId14"/>
    <p:sldId id="303" r:id="rId15"/>
    <p:sldId id="311" r:id="rId16"/>
    <p:sldId id="312" r:id="rId17"/>
    <p:sldId id="313" r:id="rId18"/>
    <p:sldId id="314" r:id="rId19"/>
    <p:sldId id="315" r:id="rId20"/>
    <p:sldId id="318" r:id="rId21"/>
    <p:sldId id="319" r:id="rId22"/>
    <p:sldId id="320" r:id="rId23"/>
    <p:sldId id="321" r:id="rId24"/>
    <p:sldId id="316" r:id="rId25"/>
    <p:sldId id="322" r:id="rId26"/>
    <p:sldId id="323" r:id="rId27"/>
    <p:sldId id="324" r:id="rId28"/>
    <p:sldId id="325" r:id="rId29"/>
    <p:sldId id="328" r:id="rId30"/>
    <p:sldId id="329" r:id="rId31"/>
    <p:sldId id="326" r:id="rId32"/>
  </p:sldIdLst>
  <p:sldSz cx="9144000" cy="5143500" type="screen16x9"/>
  <p:notesSz cx="6858000" cy="9144000"/>
  <p:embeddedFontLst>
    <p:embeddedFont>
      <p:font typeface="Arial Black" panose="020B0A04020102020204" pitchFamily="34" charset="0"/>
      <p:bold r:id="rId34"/>
    </p:embeddedFont>
    <p:embeddedFont>
      <p:font typeface="Barlow Light" panose="00000400000000000000" pitchFamily="2" charset="0"/>
      <p:regular r:id="rId35"/>
      <p:bold r:id="rId36"/>
      <p:italic r:id="rId37"/>
      <p:boldItalic r:id="rId38"/>
    </p:embeddedFont>
    <p:embeddedFont>
      <p:font typeface="Barlow SemiBold" panose="00000700000000000000" pitchFamily="2"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A62"/>
    <a:srgbClr val="FFAD1D"/>
    <a:srgbClr val="272A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3DDDE53-BA8E-4E00-AA70-F4D82C241327}">
  <a:tblStyle styleId="{D3DDDE53-BA8E-4E00-AA70-F4D82C24132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9" d="100"/>
          <a:sy n="89" d="100"/>
        </p:scale>
        <p:origin x="96" y="6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3f978c418c_0_4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5" name="Google Shape;215;g23f978c418c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25149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3f978c418c_0_4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5" name="Google Shape;215;g23f978c418c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3f978c418c_0_4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5" name="Google Shape;215;g23f978c418c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91099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3f978c418c_0_4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5" name="Google Shape;215;g23f978c418c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48029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3f978c418c_0_4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5" name="Google Shape;215;g23f978c418c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31939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3f978c418c_0_4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5" name="Google Shape;215;g23f978c418c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26576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3f978c418c_0_4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5" name="Google Shape;215;g23f978c418c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16808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3f978c418c_0_4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5" name="Google Shape;215;g23f978c418c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94920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Tree>
    <p:extLst>
      <p:ext uri="{BB962C8B-B14F-4D97-AF65-F5344CB8AC3E}">
        <p14:creationId xmlns:p14="http://schemas.microsoft.com/office/powerpoint/2010/main" val="9047045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Quote" preserve="1" userDrawn="1">
  <p:cSld name="1_Quote">
    <p:spTree>
      <p:nvGrpSpPr>
        <p:cNvPr id="1" name="Shape 190"/>
        <p:cNvGrpSpPr/>
        <p:nvPr/>
      </p:nvGrpSpPr>
      <p:grpSpPr>
        <a:xfrm>
          <a:off x="0" y="0"/>
          <a:ext cx="0" cy="0"/>
          <a:chOff x="0" y="0"/>
          <a:chExt cx="0" cy="0"/>
        </a:xfrm>
      </p:grpSpPr>
      <p:pic>
        <p:nvPicPr>
          <p:cNvPr id="72" name="Gráfico 71">
            <a:extLst>
              <a:ext uri="{FF2B5EF4-FFF2-40B4-BE49-F238E27FC236}">
                <a16:creationId xmlns:a16="http://schemas.microsoft.com/office/drawing/2014/main" id="{5063C3DD-1D48-4C75-ABB3-A39A19D4CC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69251" y="0"/>
            <a:ext cx="7274749" cy="5143500"/>
          </a:xfrm>
          <a:prstGeom prst="rect">
            <a:avLst/>
          </a:prstGeom>
        </p:spPr>
      </p:pic>
      <p:grpSp>
        <p:nvGrpSpPr>
          <p:cNvPr id="4" name="Grupo 3">
            <a:extLst>
              <a:ext uri="{FF2B5EF4-FFF2-40B4-BE49-F238E27FC236}">
                <a16:creationId xmlns:a16="http://schemas.microsoft.com/office/drawing/2014/main" id="{B9B10064-EC72-48CD-98E8-8B9D716F056F}"/>
              </a:ext>
            </a:extLst>
          </p:cNvPr>
          <p:cNvGrpSpPr/>
          <p:nvPr userDrawn="1"/>
        </p:nvGrpSpPr>
        <p:grpSpPr>
          <a:xfrm>
            <a:off x="0" y="0"/>
            <a:ext cx="9143996" cy="5150150"/>
            <a:chOff x="0" y="0"/>
            <a:chExt cx="9143996" cy="5150150"/>
          </a:xfrm>
        </p:grpSpPr>
        <p:sp>
          <p:nvSpPr>
            <p:cNvPr id="192" name="Google Shape;192;p4"/>
            <p:cNvSpPr/>
            <p:nvPr/>
          </p:nvSpPr>
          <p:spPr>
            <a:xfrm>
              <a:off x="0" y="0"/>
              <a:ext cx="8178800" cy="5143500"/>
            </a:xfrm>
            <a:prstGeom prst="rect">
              <a:avLst/>
            </a:prstGeom>
            <a:solidFill>
              <a:srgbClr val="004A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666125" y="660475"/>
              <a:ext cx="666300" cy="666300"/>
            </a:xfrm>
            <a:prstGeom prst="rect">
              <a:avLst/>
            </a:prstGeom>
            <a:solidFill>
              <a:srgbClr val="FFA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6888496" y="4496450"/>
              <a:ext cx="2255500" cy="653700"/>
            </a:xfrm>
            <a:prstGeom prst="rect">
              <a:avLst/>
            </a:prstGeom>
            <a:solidFill>
              <a:srgbClr val="272A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 name="Google Shape;254;p4"/>
          <p:cNvSpPr txBox="1"/>
          <p:nvPr/>
        </p:nvSpPr>
        <p:spPr>
          <a:xfrm>
            <a:off x="666125" y="574543"/>
            <a:ext cx="666300" cy="653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600" dirty="0">
                <a:solidFill>
                  <a:schemeClr val="lt1"/>
                </a:solidFill>
              </a:rPr>
              <a:t>“</a:t>
            </a:r>
            <a:endParaRPr sz="9600" dirty="0">
              <a:solidFill>
                <a:schemeClr val="lt1"/>
              </a:solidFill>
            </a:endParaRPr>
          </a:p>
        </p:txBody>
      </p:sp>
      <p:sp>
        <p:nvSpPr>
          <p:cNvPr id="255" name="Google Shape;255;p4"/>
          <p:cNvSpPr txBox="1">
            <a:spLocks noGrp="1"/>
          </p:cNvSpPr>
          <p:nvPr>
            <p:ph type="sldNum" idx="12"/>
          </p:nvPr>
        </p:nvSpPr>
        <p:spPr>
          <a:xfrm>
            <a:off x="8490300" y="4496450"/>
            <a:ext cx="653700" cy="653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‹Nº›</a:t>
            </a:fld>
            <a:endParaRPr dirty="0"/>
          </a:p>
        </p:txBody>
      </p:sp>
      <p:pic>
        <p:nvPicPr>
          <p:cNvPr id="70" name="Imagen 69">
            <a:extLst>
              <a:ext uri="{FF2B5EF4-FFF2-40B4-BE49-F238E27FC236}">
                <a16:creationId xmlns:a16="http://schemas.microsoft.com/office/drawing/2014/main" id="{C2495A67-9F94-468C-BD24-5738E19721EE}"/>
              </a:ext>
            </a:extLst>
          </p:cNvPr>
          <p:cNvPicPr>
            <a:picLocks noChangeAspect="1"/>
          </p:cNvPicPr>
          <p:nvPr userDrawn="1"/>
        </p:nvPicPr>
        <p:blipFill>
          <a:blip r:embed="rId4"/>
          <a:stretch>
            <a:fillRect/>
          </a:stretch>
        </p:blipFill>
        <p:spPr>
          <a:xfrm>
            <a:off x="6983741" y="4605875"/>
            <a:ext cx="1245920" cy="434850"/>
          </a:xfrm>
          <a:prstGeom prst="rect">
            <a:avLst/>
          </a:prstGeom>
        </p:spPr>
      </p:pic>
      <p:sp>
        <p:nvSpPr>
          <p:cNvPr id="74" name="Google Shape;253;p4">
            <a:extLst>
              <a:ext uri="{FF2B5EF4-FFF2-40B4-BE49-F238E27FC236}">
                <a16:creationId xmlns:a16="http://schemas.microsoft.com/office/drawing/2014/main" id="{81B088BF-7A19-4C67-B790-78018614B779}"/>
              </a:ext>
            </a:extLst>
          </p:cNvPr>
          <p:cNvSpPr txBox="1">
            <a:spLocks noGrp="1"/>
          </p:cNvSpPr>
          <p:nvPr>
            <p:ph type="body" idx="1"/>
          </p:nvPr>
        </p:nvSpPr>
        <p:spPr>
          <a:xfrm>
            <a:off x="1384300" y="660475"/>
            <a:ext cx="6648450" cy="3829200"/>
          </a:xfrm>
          <a:prstGeom prst="rect">
            <a:avLst/>
          </a:prstGeom>
        </p:spPr>
        <p:txBody>
          <a:bodyPr spcFirstLastPara="1" wrap="square" lIns="0" tIns="0" rIns="0" bIns="0" anchor="t" anchorCtr="0">
            <a:noAutofit/>
          </a:bodyPr>
          <a:lstStyle>
            <a:lvl1pPr marL="457200" lvl="0" indent="-457200" rtl="0">
              <a:lnSpc>
                <a:spcPct val="100000"/>
              </a:lnSpc>
              <a:spcBef>
                <a:spcPts val="600"/>
              </a:spcBef>
              <a:spcAft>
                <a:spcPts val="0"/>
              </a:spcAft>
              <a:buClr>
                <a:schemeClr val="lt1"/>
              </a:buClr>
              <a:buSzPts val="3600"/>
              <a:buFont typeface="Barlow SemiBold"/>
              <a:buChar char="▪"/>
              <a:defRPr sz="3600">
                <a:solidFill>
                  <a:schemeClr val="bg1"/>
                </a:solidFill>
                <a:latin typeface="Barlow SemiBold"/>
                <a:ea typeface="Barlow SemiBold"/>
                <a:cs typeface="Barlow SemiBold"/>
                <a:sym typeface="Barlow SemiBold"/>
              </a:defRPr>
            </a:lvl1pPr>
            <a:lvl2pPr marL="914400" lvl="1" indent="-457200" rtl="0">
              <a:lnSpc>
                <a:spcPct val="100000"/>
              </a:lnSpc>
              <a:spcBef>
                <a:spcPts val="0"/>
              </a:spcBef>
              <a:spcAft>
                <a:spcPts val="0"/>
              </a:spcAft>
              <a:buClr>
                <a:schemeClr val="lt1"/>
              </a:buClr>
              <a:buSzPts val="3600"/>
              <a:buFont typeface="Barlow SemiBold"/>
              <a:buChar char="▫"/>
              <a:defRPr sz="3600">
                <a:latin typeface="Barlow SemiBold"/>
                <a:ea typeface="Barlow SemiBold"/>
                <a:cs typeface="Barlow SemiBold"/>
                <a:sym typeface="Barlow SemiBold"/>
              </a:defRPr>
            </a:lvl2pPr>
            <a:lvl3pPr marL="1371600" lvl="2" indent="-457200" rtl="0">
              <a:lnSpc>
                <a:spcPct val="100000"/>
              </a:lnSpc>
              <a:spcBef>
                <a:spcPts val="0"/>
              </a:spcBef>
              <a:spcAft>
                <a:spcPts val="0"/>
              </a:spcAft>
              <a:buSzPts val="3600"/>
              <a:buFont typeface="Barlow SemiBold"/>
              <a:buChar char="▫"/>
              <a:defRPr sz="3600">
                <a:latin typeface="Barlow SemiBold"/>
                <a:ea typeface="Barlow SemiBold"/>
                <a:cs typeface="Barlow SemiBold"/>
                <a:sym typeface="Barlow SemiBold"/>
              </a:defRPr>
            </a:lvl3pPr>
            <a:lvl4pPr marL="1828800" lvl="3" indent="-457200" rtl="0">
              <a:lnSpc>
                <a:spcPct val="100000"/>
              </a:lnSpc>
              <a:spcBef>
                <a:spcPts val="0"/>
              </a:spcBef>
              <a:spcAft>
                <a:spcPts val="0"/>
              </a:spcAft>
              <a:buSzPts val="3600"/>
              <a:buFont typeface="Barlow SemiBold"/>
              <a:buChar char="▫"/>
              <a:defRPr sz="3600">
                <a:latin typeface="Barlow SemiBold"/>
                <a:ea typeface="Barlow SemiBold"/>
                <a:cs typeface="Barlow SemiBold"/>
                <a:sym typeface="Barlow SemiBold"/>
              </a:defRPr>
            </a:lvl4pPr>
            <a:lvl5pPr marL="2286000" lvl="4" indent="-457200" rtl="0">
              <a:lnSpc>
                <a:spcPct val="100000"/>
              </a:lnSpc>
              <a:spcBef>
                <a:spcPts val="0"/>
              </a:spcBef>
              <a:spcAft>
                <a:spcPts val="0"/>
              </a:spcAft>
              <a:buSzPts val="3600"/>
              <a:buFont typeface="Barlow SemiBold"/>
              <a:buChar char="▫"/>
              <a:defRPr sz="3600">
                <a:latin typeface="Barlow SemiBold"/>
                <a:ea typeface="Barlow SemiBold"/>
                <a:cs typeface="Barlow SemiBold"/>
                <a:sym typeface="Barlow SemiBold"/>
              </a:defRPr>
            </a:lvl5pPr>
            <a:lvl6pPr marL="2743200" lvl="5" indent="-457200" rtl="0">
              <a:lnSpc>
                <a:spcPct val="100000"/>
              </a:lnSpc>
              <a:spcBef>
                <a:spcPts val="0"/>
              </a:spcBef>
              <a:spcAft>
                <a:spcPts val="0"/>
              </a:spcAft>
              <a:buSzPts val="3600"/>
              <a:buFont typeface="Barlow SemiBold"/>
              <a:buChar char="▫"/>
              <a:defRPr sz="3600">
                <a:latin typeface="Barlow SemiBold"/>
                <a:ea typeface="Barlow SemiBold"/>
                <a:cs typeface="Barlow SemiBold"/>
                <a:sym typeface="Barlow SemiBold"/>
              </a:defRPr>
            </a:lvl6pPr>
            <a:lvl7pPr marL="3200400" lvl="6" indent="-457200" rtl="0">
              <a:lnSpc>
                <a:spcPct val="100000"/>
              </a:lnSpc>
              <a:spcBef>
                <a:spcPts val="0"/>
              </a:spcBef>
              <a:spcAft>
                <a:spcPts val="0"/>
              </a:spcAft>
              <a:buSzPts val="3600"/>
              <a:buFont typeface="Barlow SemiBold"/>
              <a:buChar char="▫"/>
              <a:defRPr sz="3600">
                <a:latin typeface="Barlow SemiBold"/>
                <a:ea typeface="Barlow SemiBold"/>
                <a:cs typeface="Barlow SemiBold"/>
                <a:sym typeface="Barlow SemiBold"/>
              </a:defRPr>
            </a:lvl7pPr>
            <a:lvl8pPr marL="3657600" lvl="7" indent="-457200" rtl="0">
              <a:lnSpc>
                <a:spcPct val="100000"/>
              </a:lnSpc>
              <a:spcBef>
                <a:spcPts val="0"/>
              </a:spcBef>
              <a:spcAft>
                <a:spcPts val="0"/>
              </a:spcAft>
              <a:buSzPts val="3600"/>
              <a:buFont typeface="Barlow SemiBold"/>
              <a:buChar char="▫"/>
              <a:defRPr sz="3600">
                <a:latin typeface="Barlow SemiBold"/>
                <a:ea typeface="Barlow SemiBold"/>
                <a:cs typeface="Barlow SemiBold"/>
                <a:sym typeface="Barlow SemiBold"/>
              </a:defRPr>
            </a:lvl8pPr>
            <a:lvl9pPr marL="4114800" lvl="8" indent="-457200" rtl="0">
              <a:lnSpc>
                <a:spcPct val="100000"/>
              </a:lnSpc>
              <a:spcBef>
                <a:spcPts val="0"/>
              </a:spcBef>
              <a:spcAft>
                <a:spcPts val="0"/>
              </a:spcAft>
              <a:buSzPts val="3600"/>
              <a:buFont typeface="Barlow SemiBold"/>
              <a:buChar char="▫"/>
              <a:defRPr sz="3600">
                <a:latin typeface="Barlow SemiBold"/>
                <a:ea typeface="Barlow SemiBold"/>
                <a:cs typeface="Barlow SemiBold"/>
                <a:sym typeface="Barlow SemiBold"/>
              </a:defRPr>
            </a:lvl9pPr>
          </a:lstStyle>
          <a:p>
            <a:endParaRPr dirty="0"/>
          </a:p>
        </p:txBody>
      </p:sp>
    </p:spTree>
    <p:extLst>
      <p:ext uri="{BB962C8B-B14F-4D97-AF65-F5344CB8AC3E}">
        <p14:creationId xmlns:p14="http://schemas.microsoft.com/office/powerpoint/2010/main" val="3363497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spTree>
      <p:nvGrpSpPr>
        <p:cNvPr id="1" name="Shape 256"/>
        <p:cNvGrpSpPr/>
        <p:nvPr/>
      </p:nvGrpSpPr>
      <p:grpSpPr>
        <a:xfrm>
          <a:off x="0" y="0"/>
          <a:ext cx="0" cy="0"/>
          <a:chOff x="0" y="0"/>
          <a:chExt cx="0" cy="0"/>
        </a:xfrm>
      </p:grpSpPr>
      <p:grpSp>
        <p:nvGrpSpPr>
          <p:cNvPr id="2" name="Grupo 1">
            <a:extLst>
              <a:ext uri="{FF2B5EF4-FFF2-40B4-BE49-F238E27FC236}">
                <a16:creationId xmlns:a16="http://schemas.microsoft.com/office/drawing/2014/main" id="{79B3DC0C-C8C1-4A27-B836-3BF9678FCB61}"/>
              </a:ext>
            </a:extLst>
          </p:cNvPr>
          <p:cNvGrpSpPr/>
          <p:nvPr userDrawn="1"/>
        </p:nvGrpSpPr>
        <p:grpSpPr>
          <a:xfrm>
            <a:off x="0" y="0"/>
            <a:ext cx="9144199" cy="5143500"/>
            <a:chOff x="0" y="0"/>
            <a:chExt cx="9144199" cy="5143500"/>
          </a:xfrm>
        </p:grpSpPr>
        <p:sp>
          <p:nvSpPr>
            <p:cNvPr id="259" name="Google Shape;259;p5"/>
            <p:cNvSpPr/>
            <p:nvPr/>
          </p:nvSpPr>
          <p:spPr>
            <a:xfrm>
              <a:off x="0" y="0"/>
              <a:ext cx="653700" cy="5143500"/>
            </a:xfrm>
            <a:prstGeom prst="rect">
              <a:avLst/>
            </a:prstGeom>
            <a:solidFill>
              <a:srgbClr val="004A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5"/>
            <p:cNvSpPr/>
            <p:nvPr/>
          </p:nvSpPr>
          <p:spPr>
            <a:xfrm>
              <a:off x="322375" y="664300"/>
              <a:ext cx="8181900" cy="653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 name="Google Shape;282;p5"/>
            <p:cNvGrpSpPr/>
            <p:nvPr/>
          </p:nvGrpSpPr>
          <p:grpSpPr>
            <a:xfrm>
              <a:off x="8832384" y="670955"/>
              <a:ext cx="311815" cy="653721"/>
              <a:chOff x="5385375" y="498300"/>
              <a:chExt cx="802200" cy="556500"/>
            </a:xfrm>
          </p:grpSpPr>
          <p:sp>
            <p:nvSpPr>
              <p:cNvPr id="283" name="Google Shape;283;p5"/>
              <p:cNvSpPr/>
              <p:nvPr/>
            </p:nvSpPr>
            <p:spPr>
              <a:xfrm>
                <a:off x="5385375" y="498300"/>
                <a:ext cx="802200" cy="99300"/>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5"/>
              <p:cNvSpPr/>
              <p:nvPr/>
            </p:nvSpPr>
            <p:spPr>
              <a:xfrm>
                <a:off x="5385375" y="726900"/>
                <a:ext cx="802200" cy="99300"/>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5"/>
              <p:cNvSpPr/>
              <p:nvPr/>
            </p:nvSpPr>
            <p:spPr>
              <a:xfrm>
                <a:off x="5385375" y="955500"/>
                <a:ext cx="802200" cy="99300"/>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7" name="Google Shape;198;p4">
            <a:extLst>
              <a:ext uri="{FF2B5EF4-FFF2-40B4-BE49-F238E27FC236}">
                <a16:creationId xmlns:a16="http://schemas.microsoft.com/office/drawing/2014/main" id="{2E3256FC-795E-4333-A78D-B9B9C9171611}"/>
              </a:ext>
            </a:extLst>
          </p:cNvPr>
          <p:cNvSpPr/>
          <p:nvPr/>
        </p:nvSpPr>
        <p:spPr>
          <a:xfrm>
            <a:off x="8490296" y="4496450"/>
            <a:ext cx="653700" cy="653700"/>
          </a:xfrm>
          <a:prstGeom prst="rect">
            <a:avLst/>
          </a:prstGeom>
          <a:solidFill>
            <a:srgbClr val="272A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5;p4">
            <a:extLst>
              <a:ext uri="{FF2B5EF4-FFF2-40B4-BE49-F238E27FC236}">
                <a16:creationId xmlns:a16="http://schemas.microsoft.com/office/drawing/2014/main" id="{53BA9660-5AAD-4DF6-B388-F03D63294D68}"/>
              </a:ext>
            </a:extLst>
          </p:cNvPr>
          <p:cNvSpPr txBox="1">
            <a:spLocks noGrp="1"/>
          </p:cNvSpPr>
          <p:nvPr>
            <p:ph type="sldNum" idx="12"/>
          </p:nvPr>
        </p:nvSpPr>
        <p:spPr>
          <a:xfrm>
            <a:off x="8490300" y="4496450"/>
            <a:ext cx="653700" cy="653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‹Nº›</a:t>
            </a:fld>
            <a:endParaRPr dirty="0"/>
          </a:p>
        </p:txBody>
      </p:sp>
      <p:pic>
        <p:nvPicPr>
          <p:cNvPr id="40" name="Imagen 39">
            <a:extLst>
              <a:ext uri="{FF2B5EF4-FFF2-40B4-BE49-F238E27FC236}">
                <a16:creationId xmlns:a16="http://schemas.microsoft.com/office/drawing/2014/main" id="{635692B5-10B0-4380-AA3A-F88903AED09E}"/>
              </a:ext>
            </a:extLst>
          </p:cNvPr>
          <p:cNvPicPr>
            <a:picLocks noChangeAspect="1"/>
          </p:cNvPicPr>
          <p:nvPr userDrawn="1"/>
        </p:nvPicPr>
        <p:blipFill>
          <a:blip r:embed="rId2"/>
          <a:stretch>
            <a:fillRect/>
          </a:stretch>
        </p:blipFill>
        <p:spPr>
          <a:xfrm>
            <a:off x="7668792" y="308884"/>
            <a:ext cx="835483" cy="291600"/>
          </a:xfrm>
          <a:prstGeom prst="rect">
            <a:avLst/>
          </a:prstGeom>
        </p:spPr>
      </p:pic>
      <p:sp>
        <p:nvSpPr>
          <p:cNvPr id="42" name="Google Shape;286;p5">
            <a:extLst>
              <a:ext uri="{FF2B5EF4-FFF2-40B4-BE49-F238E27FC236}">
                <a16:creationId xmlns:a16="http://schemas.microsoft.com/office/drawing/2014/main" id="{174BF80E-258B-49AB-AA64-7362966C93EF}"/>
              </a:ext>
            </a:extLst>
          </p:cNvPr>
          <p:cNvSpPr txBox="1">
            <a:spLocks noGrp="1"/>
          </p:cNvSpPr>
          <p:nvPr>
            <p:ph type="title"/>
          </p:nvPr>
        </p:nvSpPr>
        <p:spPr>
          <a:xfrm>
            <a:off x="661100" y="664300"/>
            <a:ext cx="7843200" cy="653700"/>
          </a:xfrm>
          <a:prstGeom prst="rect">
            <a:avLst/>
          </a:prstGeom>
        </p:spPr>
        <p:txBody>
          <a:bodyPr spcFirstLastPara="1" wrap="square" lIns="0" tIns="0" rIns="0" bIns="0" anchor="ctr" anchorCtr="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dirty="0"/>
          </a:p>
        </p:txBody>
      </p:sp>
      <p:sp>
        <p:nvSpPr>
          <p:cNvPr id="43" name="Google Shape;287;p5">
            <a:extLst>
              <a:ext uri="{FF2B5EF4-FFF2-40B4-BE49-F238E27FC236}">
                <a16:creationId xmlns:a16="http://schemas.microsoft.com/office/drawing/2014/main" id="{45CB8717-6C54-4D0D-903E-0121F06C5172}"/>
              </a:ext>
            </a:extLst>
          </p:cNvPr>
          <p:cNvSpPr txBox="1">
            <a:spLocks noGrp="1"/>
          </p:cNvSpPr>
          <p:nvPr>
            <p:ph type="body" idx="1"/>
          </p:nvPr>
        </p:nvSpPr>
        <p:spPr>
          <a:xfrm>
            <a:off x="1199775" y="1599700"/>
            <a:ext cx="6650700" cy="2886000"/>
          </a:xfrm>
          <a:prstGeom prst="rect">
            <a:avLst/>
          </a:prstGeom>
        </p:spPr>
        <p:txBody>
          <a:bodyPr spcFirstLastPara="1" wrap="square" lIns="0" tIns="0" rIns="0" bIns="0" anchor="t" anchorCtr="0">
            <a:noAutofit/>
          </a:bodyPr>
          <a:lstStyle>
            <a:lvl1pPr marL="457200" lvl="0" indent="-381000" rtl="0">
              <a:spcBef>
                <a:spcPts val="600"/>
              </a:spcBef>
              <a:spcAft>
                <a:spcPts val="0"/>
              </a:spcAft>
              <a:buSzPts val="24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dirty="0"/>
          </a:p>
        </p:txBody>
      </p:sp>
    </p:spTree>
    <p:extLst>
      <p:ext uri="{BB962C8B-B14F-4D97-AF65-F5344CB8AC3E}">
        <p14:creationId xmlns:p14="http://schemas.microsoft.com/office/powerpoint/2010/main" val="2234683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 Image" preserve="1">
  <p:cSld name="1_Title + 1 column + Image">
    <p:spTree>
      <p:nvGrpSpPr>
        <p:cNvPr id="1" name="Shape 289"/>
        <p:cNvGrpSpPr/>
        <p:nvPr/>
      </p:nvGrpSpPr>
      <p:grpSpPr>
        <a:xfrm>
          <a:off x="0" y="0"/>
          <a:ext cx="0" cy="0"/>
          <a:chOff x="0" y="0"/>
          <a:chExt cx="0" cy="0"/>
        </a:xfrm>
      </p:grpSpPr>
      <p:grpSp>
        <p:nvGrpSpPr>
          <p:cNvPr id="2" name="Grupo 1">
            <a:extLst>
              <a:ext uri="{FF2B5EF4-FFF2-40B4-BE49-F238E27FC236}">
                <a16:creationId xmlns:a16="http://schemas.microsoft.com/office/drawing/2014/main" id="{FBF4F686-AEC9-48B5-B44E-E1BEC0A00816}"/>
              </a:ext>
            </a:extLst>
          </p:cNvPr>
          <p:cNvGrpSpPr/>
          <p:nvPr userDrawn="1"/>
        </p:nvGrpSpPr>
        <p:grpSpPr>
          <a:xfrm>
            <a:off x="-207" y="13"/>
            <a:ext cx="9158157" cy="5143500"/>
            <a:chOff x="-207" y="13"/>
            <a:chExt cx="9158157" cy="5143500"/>
          </a:xfrm>
        </p:grpSpPr>
        <p:sp>
          <p:nvSpPr>
            <p:cNvPr id="290" name="Google Shape;290;p6"/>
            <p:cNvSpPr/>
            <p:nvPr userDrawn="1"/>
          </p:nvSpPr>
          <p:spPr>
            <a:xfrm>
              <a:off x="6100358" y="13"/>
              <a:ext cx="3050400" cy="5143500"/>
            </a:xfrm>
            <a:prstGeom prst="rect">
              <a:avLst/>
            </a:prstGeom>
            <a:solidFill>
              <a:srgbClr val="004A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6"/>
            <p:cNvSpPr/>
            <p:nvPr userDrawn="1"/>
          </p:nvSpPr>
          <p:spPr>
            <a:xfrm>
              <a:off x="8504250" y="4489800"/>
              <a:ext cx="653700" cy="653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6"/>
            <p:cNvSpPr/>
            <p:nvPr/>
          </p:nvSpPr>
          <p:spPr>
            <a:xfrm>
              <a:off x="322374" y="646500"/>
              <a:ext cx="5578467" cy="653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3" name="Google Shape;293;p6"/>
            <p:cNvGrpSpPr/>
            <p:nvPr userDrawn="1"/>
          </p:nvGrpSpPr>
          <p:grpSpPr>
            <a:xfrm>
              <a:off x="-207" y="646493"/>
              <a:ext cx="155867" cy="653721"/>
              <a:chOff x="5385375" y="498300"/>
              <a:chExt cx="802200" cy="556500"/>
            </a:xfrm>
          </p:grpSpPr>
          <p:sp>
            <p:nvSpPr>
              <p:cNvPr id="294" name="Google Shape;294;p6"/>
              <p:cNvSpPr/>
              <p:nvPr/>
            </p:nvSpPr>
            <p:spPr>
              <a:xfrm>
                <a:off x="5385375" y="498300"/>
                <a:ext cx="802200" cy="99300"/>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6"/>
              <p:cNvSpPr/>
              <p:nvPr/>
            </p:nvSpPr>
            <p:spPr>
              <a:xfrm>
                <a:off x="5385375" y="726900"/>
                <a:ext cx="802200" cy="99300"/>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6"/>
              <p:cNvSpPr/>
              <p:nvPr/>
            </p:nvSpPr>
            <p:spPr>
              <a:xfrm>
                <a:off x="5385375" y="955500"/>
                <a:ext cx="802200" cy="99300"/>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 name="Imagen 12">
              <a:extLst>
                <a:ext uri="{FF2B5EF4-FFF2-40B4-BE49-F238E27FC236}">
                  <a16:creationId xmlns:a16="http://schemas.microsoft.com/office/drawing/2014/main" id="{5BDADCEA-85E3-4874-A9E5-65190FED39B4}"/>
                </a:ext>
              </a:extLst>
            </p:cNvPr>
            <p:cNvPicPr>
              <a:picLocks noChangeAspect="1"/>
            </p:cNvPicPr>
            <p:nvPr userDrawn="1"/>
          </p:nvPicPr>
          <p:blipFill>
            <a:blip r:embed="rId2"/>
            <a:stretch>
              <a:fillRect/>
            </a:stretch>
          </p:blipFill>
          <p:spPr>
            <a:xfrm>
              <a:off x="5065358" y="308884"/>
              <a:ext cx="835483" cy="291600"/>
            </a:xfrm>
            <a:prstGeom prst="rect">
              <a:avLst/>
            </a:prstGeom>
          </p:spPr>
        </p:pic>
      </p:grpSp>
      <p:sp>
        <p:nvSpPr>
          <p:cNvPr id="318" name="Google Shape;318;p6"/>
          <p:cNvSpPr txBox="1">
            <a:spLocks noGrp="1"/>
          </p:cNvSpPr>
          <p:nvPr>
            <p:ph type="title"/>
          </p:nvPr>
        </p:nvSpPr>
        <p:spPr>
          <a:xfrm>
            <a:off x="508699" y="646500"/>
            <a:ext cx="5346001" cy="653700"/>
          </a:xfrm>
          <a:prstGeom prst="rect">
            <a:avLst/>
          </a:prstGeom>
        </p:spPr>
        <p:txBody>
          <a:bodyPr spcFirstLastPara="1" wrap="square" lIns="0" tIns="0" rIns="0" bIns="0" anchor="ctr" anchorCtr="0">
            <a:noAutofit/>
          </a:bodyPr>
          <a:lstStyle>
            <a:lvl1pPr lvl="0" rtl="0">
              <a:lnSpc>
                <a:spcPct val="80000"/>
              </a:lnSpc>
              <a:spcBef>
                <a:spcPts val="0"/>
              </a:spcBef>
              <a:spcAft>
                <a:spcPts val="0"/>
              </a:spcAft>
              <a:buSzPts val="2600"/>
              <a:buNone/>
              <a:defRPr/>
            </a:lvl1pPr>
            <a:lvl2pPr lvl="1" rtl="0">
              <a:lnSpc>
                <a:spcPct val="80000"/>
              </a:lnSpc>
              <a:spcBef>
                <a:spcPts val="0"/>
              </a:spcBef>
              <a:spcAft>
                <a:spcPts val="0"/>
              </a:spcAft>
              <a:buSzPts val="2400"/>
              <a:buNone/>
              <a:defRPr sz="2400"/>
            </a:lvl2pPr>
            <a:lvl3pPr lvl="2" rtl="0">
              <a:lnSpc>
                <a:spcPct val="80000"/>
              </a:lnSpc>
              <a:spcBef>
                <a:spcPts val="0"/>
              </a:spcBef>
              <a:spcAft>
                <a:spcPts val="0"/>
              </a:spcAft>
              <a:buSzPts val="2400"/>
              <a:buNone/>
              <a:defRPr sz="2400"/>
            </a:lvl3pPr>
            <a:lvl4pPr lvl="3" rtl="0">
              <a:lnSpc>
                <a:spcPct val="80000"/>
              </a:lnSpc>
              <a:spcBef>
                <a:spcPts val="0"/>
              </a:spcBef>
              <a:spcAft>
                <a:spcPts val="0"/>
              </a:spcAft>
              <a:buSzPts val="2400"/>
              <a:buNone/>
              <a:defRPr sz="2400"/>
            </a:lvl4pPr>
            <a:lvl5pPr lvl="4" rtl="0">
              <a:lnSpc>
                <a:spcPct val="80000"/>
              </a:lnSpc>
              <a:spcBef>
                <a:spcPts val="0"/>
              </a:spcBef>
              <a:spcAft>
                <a:spcPts val="0"/>
              </a:spcAft>
              <a:buSzPts val="2400"/>
              <a:buNone/>
              <a:defRPr sz="2400"/>
            </a:lvl5pPr>
            <a:lvl6pPr lvl="5" rtl="0">
              <a:lnSpc>
                <a:spcPct val="80000"/>
              </a:lnSpc>
              <a:spcBef>
                <a:spcPts val="0"/>
              </a:spcBef>
              <a:spcAft>
                <a:spcPts val="0"/>
              </a:spcAft>
              <a:buSzPts val="2400"/>
              <a:buNone/>
              <a:defRPr sz="2400"/>
            </a:lvl6pPr>
            <a:lvl7pPr lvl="6" rtl="0">
              <a:lnSpc>
                <a:spcPct val="80000"/>
              </a:lnSpc>
              <a:spcBef>
                <a:spcPts val="0"/>
              </a:spcBef>
              <a:spcAft>
                <a:spcPts val="0"/>
              </a:spcAft>
              <a:buSzPts val="2400"/>
              <a:buNone/>
              <a:defRPr sz="2400"/>
            </a:lvl7pPr>
            <a:lvl8pPr lvl="7" rtl="0">
              <a:lnSpc>
                <a:spcPct val="80000"/>
              </a:lnSpc>
              <a:spcBef>
                <a:spcPts val="0"/>
              </a:spcBef>
              <a:spcAft>
                <a:spcPts val="0"/>
              </a:spcAft>
              <a:buSzPts val="2400"/>
              <a:buNone/>
              <a:defRPr sz="2400"/>
            </a:lvl8pPr>
            <a:lvl9pPr lvl="8" rtl="0">
              <a:lnSpc>
                <a:spcPct val="80000"/>
              </a:lnSpc>
              <a:spcBef>
                <a:spcPts val="0"/>
              </a:spcBef>
              <a:spcAft>
                <a:spcPts val="0"/>
              </a:spcAft>
              <a:buSzPts val="2400"/>
              <a:buNone/>
              <a:defRPr sz="2400"/>
            </a:lvl9pPr>
          </a:lstStyle>
          <a:p>
            <a:endParaRPr dirty="0"/>
          </a:p>
        </p:txBody>
      </p:sp>
      <p:sp>
        <p:nvSpPr>
          <p:cNvPr id="319" name="Google Shape;319;p6"/>
          <p:cNvSpPr txBox="1">
            <a:spLocks noGrp="1"/>
          </p:cNvSpPr>
          <p:nvPr>
            <p:ph type="body" idx="1"/>
          </p:nvPr>
        </p:nvSpPr>
        <p:spPr>
          <a:xfrm>
            <a:off x="508700" y="1599700"/>
            <a:ext cx="5346000" cy="2886000"/>
          </a:xfrm>
          <a:prstGeom prst="rect">
            <a:avLst/>
          </a:prstGeom>
        </p:spPr>
        <p:txBody>
          <a:bodyPr spcFirstLastPara="1" wrap="square" lIns="0" tIns="0" rIns="0" bIns="0" anchor="t" anchorCtr="0">
            <a:noAutofit/>
          </a:bodyPr>
          <a:lstStyle>
            <a:lvl1pPr marL="457200" lvl="0" indent="-381000" rtl="0">
              <a:spcBef>
                <a:spcPts val="600"/>
              </a:spcBef>
              <a:spcAft>
                <a:spcPts val="0"/>
              </a:spcAft>
              <a:buSzPts val="2400"/>
              <a:buChar char="▪"/>
              <a:defRPr dirty="0"/>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dirty="0"/>
          </a:p>
        </p:txBody>
      </p:sp>
      <p:sp>
        <p:nvSpPr>
          <p:cNvPr id="320" name="Google Shape;320;p6"/>
          <p:cNvSpPr txBox="1">
            <a:spLocks noGrp="1"/>
          </p:cNvSpPr>
          <p:nvPr>
            <p:ph type="sldNum" idx="12"/>
          </p:nvPr>
        </p:nvSpPr>
        <p:spPr>
          <a:xfrm>
            <a:off x="8504254" y="4489800"/>
            <a:ext cx="653700" cy="6537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ctr" rtl="0">
              <a:spcBef>
                <a:spcPts val="0"/>
              </a:spcBef>
              <a:spcAft>
                <a:spcPts val="0"/>
              </a:spcAft>
              <a:buNone/>
            </a:pPr>
            <a:fld id="{00000000-1234-1234-1234-123412341234}" type="slidenum">
              <a:rPr lang="en"/>
              <a:t>‹Nº›</a:t>
            </a:fld>
            <a:endParaRPr/>
          </a:p>
        </p:txBody>
      </p:sp>
    </p:spTree>
    <p:extLst>
      <p:ext uri="{BB962C8B-B14F-4D97-AF65-F5344CB8AC3E}">
        <p14:creationId xmlns:p14="http://schemas.microsoft.com/office/powerpoint/2010/main" val="1473821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reserve="1">
  <p:cSld name="1_Title + 2 columns">
    <p:spTree>
      <p:nvGrpSpPr>
        <p:cNvPr id="1" name="Shape 321"/>
        <p:cNvGrpSpPr/>
        <p:nvPr/>
      </p:nvGrpSpPr>
      <p:grpSpPr>
        <a:xfrm>
          <a:off x="0" y="0"/>
          <a:ext cx="0" cy="0"/>
          <a:chOff x="0" y="0"/>
          <a:chExt cx="0" cy="0"/>
        </a:xfrm>
      </p:grpSpPr>
      <p:sp>
        <p:nvSpPr>
          <p:cNvPr id="323" name="Google Shape;323;p7"/>
          <p:cNvSpPr/>
          <p:nvPr/>
        </p:nvSpPr>
        <p:spPr>
          <a:xfrm>
            <a:off x="8504250" y="4489800"/>
            <a:ext cx="653700" cy="653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7"/>
          <p:cNvSpPr/>
          <p:nvPr/>
        </p:nvSpPr>
        <p:spPr>
          <a:xfrm>
            <a:off x="0" y="0"/>
            <a:ext cx="653700" cy="5143500"/>
          </a:xfrm>
          <a:prstGeom prst="rect">
            <a:avLst/>
          </a:prstGeom>
          <a:solidFill>
            <a:srgbClr val="004A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7"/>
          <p:cNvSpPr/>
          <p:nvPr/>
        </p:nvSpPr>
        <p:spPr>
          <a:xfrm>
            <a:off x="322375" y="664300"/>
            <a:ext cx="8181900" cy="653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7" name="Google Shape;347;p7"/>
          <p:cNvGrpSpPr/>
          <p:nvPr/>
        </p:nvGrpSpPr>
        <p:grpSpPr>
          <a:xfrm>
            <a:off x="8832384" y="670955"/>
            <a:ext cx="311815" cy="653721"/>
            <a:chOff x="5385375" y="498300"/>
            <a:chExt cx="802200" cy="556500"/>
          </a:xfrm>
        </p:grpSpPr>
        <p:sp>
          <p:nvSpPr>
            <p:cNvPr id="348" name="Google Shape;348;p7"/>
            <p:cNvSpPr/>
            <p:nvPr/>
          </p:nvSpPr>
          <p:spPr>
            <a:xfrm>
              <a:off x="5385375" y="498300"/>
              <a:ext cx="802200" cy="99300"/>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7"/>
            <p:cNvSpPr/>
            <p:nvPr/>
          </p:nvSpPr>
          <p:spPr>
            <a:xfrm>
              <a:off x="5385375" y="726900"/>
              <a:ext cx="802200" cy="99300"/>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7"/>
            <p:cNvSpPr/>
            <p:nvPr/>
          </p:nvSpPr>
          <p:spPr>
            <a:xfrm>
              <a:off x="5385375" y="955500"/>
              <a:ext cx="802200" cy="99300"/>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 name="Google Shape;351;p7"/>
          <p:cNvSpPr txBox="1">
            <a:spLocks noGrp="1"/>
          </p:cNvSpPr>
          <p:nvPr>
            <p:ph type="title"/>
          </p:nvPr>
        </p:nvSpPr>
        <p:spPr>
          <a:xfrm>
            <a:off x="661100" y="664300"/>
            <a:ext cx="7843200" cy="653700"/>
          </a:xfrm>
          <a:prstGeom prst="rect">
            <a:avLst/>
          </a:prstGeom>
        </p:spPr>
        <p:txBody>
          <a:bodyPr spcFirstLastPara="1" wrap="square" lIns="0" tIns="0" rIns="0" bIns="0" anchor="ctr" anchorCtr="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dirty="0"/>
          </a:p>
        </p:txBody>
      </p:sp>
      <p:sp>
        <p:nvSpPr>
          <p:cNvPr id="352" name="Google Shape;352;p7"/>
          <p:cNvSpPr txBox="1">
            <a:spLocks noGrp="1"/>
          </p:cNvSpPr>
          <p:nvPr>
            <p:ph type="body" idx="1"/>
          </p:nvPr>
        </p:nvSpPr>
        <p:spPr>
          <a:xfrm>
            <a:off x="1172650" y="1599700"/>
            <a:ext cx="3447300" cy="28902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353" name="Google Shape;353;p7"/>
          <p:cNvSpPr txBox="1">
            <a:spLocks noGrp="1"/>
          </p:cNvSpPr>
          <p:nvPr>
            <p:ph type="body" idx="2"/>
          </p:nvPr>
        </p:nvSpPr>
        <p:spPr>
          <a:xfrm>
            <a:off x="5056888" y="1599700"/>
            <a:ext cx="3447300" cy="28902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354" name="Google Shape;354;p7"/>
          <p:cNvSpPr txBox="1">
            <a:spLocks noGrp="1"/>
          </p:cNvSpPr>
          <p:nvPr>
            <p:ph type="sldNum" idx="12"/>
          </p:nvPr>
        </p:nvSpPr>
        <p:spPr>
          <a:xfrm>
            <a:off x="8504254" y="4489800"/>
            <a:ext cx="653700" cy="653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‹Nº›</a:t>
            </a:fld>
            <a:endParaRPr/>
          </a:p>
        </p:txBody>
      </p:sp>
      <p:pic>
        <p:nvPicPr>
          <p:cNvPr id="13" name="Imagen 12">
            <a:extLst>
              <a:ext uri="{FF2B5EF4-FFF2-40B4-BE49-F238E27FC236}">
                <a16:creationId xmlns:a16="http://schemas.microsoft.com/office/drawing/2014/main" id="{883B4D7E-9111-49E3-86CA-1B17FC21E476}"/>
              </a:ext>
            </a:extLst>
          </p:cNvPr>
          <p:cNvPicPr>
            <a:picLocks noChangeAspect="1"/>
          </p:cNvPicPr>
          <p:nvPr userDrawn="1"/>
        </p:nvPicPr>
        <p:blipFill>
          <a:blip r:embed="rId2"/>
          <a:stretch>
            <a:fillRect/>
          </a:stretch>
        </p:blipFill>
        <p:spPr>
          <a:xfrm>
            <a:off x="7668705" y="308884"/>
            <a:ext cx="835483" cy="291600"/>
          </a:xfrm>
          <a:prstGeom prst="rect">
            <a:avLst/>
          </a:prstGeom>
        </p:spPr>
      </p:pic>
    </p:spTree>
    <p:extLst>
      <p:ext uri="{BB962C8B-B14F-4D97-AF65-F5344CB8AC3E}">
        <p14:creationId xmlns:p14="http://schemas.microsoft.com/office/powerpoint/2010/main" val="2372359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reserve="1">
  <p:cSld name="1_Title + 3 columns">
    <p:spTree>
      <p:nvGrpSpPr>
        <p:cNvPr id="1" name="Shape 355"/>
        <p:cNvGrpSpPr/>
        <p:nvPr/>
      </p:nvGrpSpPr>
      <p:grpSpPr>
        <a:xfrm>
          <a:off x="0" y="0"/>
          <a:ext cx="0" cy="0"/>
          <a:chOff x="0" y="0"/>
          <a:chExt cx="0" cy="0"/>
        </a:xfrm>
      </p:grpSpPr>
      <p:sp>
        <p:nvSpPr>
          <p:cNvPr id="357" name="Google Shape;357;p8"/>
          <p:cNvSpPr/>
          <p:nvPr/>
        </p:nvSpPr>
        <p:spPr>
          <a:xfrm>
            <a:off x="8504250" y="4489800"/>
            <a:ext cx="653700" cy="653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8"/>
          <p:cNvSpPr/>
          <p:nvPr/>
        </p:nvSpPr>
        <p:spPr>
          <a:xfrm>
            <a:off x="0" y="0"/>
            <a:ext cx="653700" cy="5143500"/>
          </a:xfrm>
          <a:prstGeom prst="rect">
            <a:avLst/>
          </a:prstGeom>
          <a:solidFill>
            <a:srgbClr val="004A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8"/>
          <p:cNvSpPr/>
          <p:nvPr/>
        </p:nvSpPr>
        <p:spPr>
          <a:xfrm>
            <a:off x="322375" y="664300"/>
            <a:ext cx="8181900" cy="653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1" name="Google Shape;381;p8"/>
          <p:cNvGrpSpPr/>
          <p:nvPr/>
        </p:nvGrpSpPr>
        <p:grpSpPr>
          <a:xfrm>
            <a:off x="8832384" y="670955"/>
            <a:ext cx="311815" cy="653721"/>
            <a:chOff x="5385375" y="498300"/>
            <a:chExt cx="802200" cy="556500"/>
          </a:xfrm>
        </p:grpSpPr>
        <p:sp>
          <p:nvSpPr>
            <p:cNvPr id="382" name="Google Shape;382;p8"/>
            <p:cNvSpPr/>
            <p:nvPr/>
          </p:nvSpPr>
          <p:spPr>
            <a:xfrm>
              <a:off x="5385375" y="498300"/>
              <a:ext cx="802200" cy="99300"/>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8"/>
            <p:cNvSpPr/>
            <p:nvPr/>
          </p:nvSpPr>
          <p:spPr>
            <a:xfrm>
              <a:off x="5385375" y="726900"/>
              <a:ext cx="802200" cy="99300"/>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8"/>
            <p:cNvSpPr/>
            <p:nvPr/>
          </p:nvSpPr>
          <p:spPr>
            <a:xfrm>
              <a:off x="5385375" y="955500"/>
              <a:ext cx="802200" cy="99300"/>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5" name="Google Shape;385;p8"/>
          <p:cNvSpPr txBox="1">
            <a:spLocks noGrp="1"/>
          </p:cNvSpPr>
          <p:nvPr>
            <p:ph type="title"/>
          </p:nvPr>
        </p:nvSpPr>
        <p:spPr>
          <a:xfrm>
            <a:off x="661100" y="664300"/>
            <a:ext cx="7843200" cy="653700"/>
          </a:xfrm>
          <a:prstGeom prst="rect">
            <a:avLst/>
          </a:prstGeom>
        </p:spPr>
        <p:txBody>
          <a:bodyPr spcFirstLastPara="1" wrap="square" lIns="0" tIns="0" rIns="0" bIns="0" anchor="ctr" anchorCtr="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dirty="0"/>
          </a:p>
        </p:txBody>
      </p:sp>
      <p:sp>
        <p:nvSpPr>
          <p:cNvPr id="386" name="Google Shape;386;p8"/>
          <p:cNvSpPr txBox="1">
            <a:spLocks noGrp="1"/>
          </p:cNvSpPr>
          <p:nvPr>
            <p:ph type="body" idx="1"/>
          </p:nvPr>
        </p:nvSpPr>
        <p:spPr>
          <a:xfrm>
            <a:off x="1165875" y="1599700"/>
            <a:ext cx="2257200" cy="28902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387" name="Google Shape;387;p8"/>
          <p:cNvSpPr txBox="1">
            <a:spLocks noGrp="1"/>
          </p:cNvSpPr>
          <p:nvPr>
            <p:ph type="body" idx="2"/>
          </p:nvPr>
        </p:nvSpPr>
        <p:spPr>
          <a:xfrm>
            <a:off x="3706438" y="1599700"/>
            <a:ext cx="2257200" cy="28902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388" name="Google Shape;388;p8"/>
          <p:cNvSpPr txBox="1">
            <a:spLocks noGrp="1"/>
          </p:cNvSpPr>
          <p:nvPr>
            <p:ph type="body" idx="3"/>
          </p:nvPr>
        </p:nvSpPr>
        <p:spPr>
          <a:xfrm>
            <a:off x="6247001" y="1599700"/>
            <a:ext cx="2257200" cy="28902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389" name="Google Shape;389;p8"/>
          <p:cNvSpPr txBox="1">
            <a:spLocks noGrp="1"/>
          </p:cNvSpPr>
          <p:nvPr>
            <p:ph type="sldNum" idx="12"/>
          </p:nvPr>
        </p:nvSpPr>
        <p:spPr>
          <a:xfrm>
            <a:off x="8504254" y="4489800"/>
            <a:ext cx="653700" cy="653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‹Nº›</a:t>
            </a:fld>
            <a:endParaRPr/>
          </a:p>
        </p:txBody>
      </p:sp>
      <p:pic>
        <p:nvPicPr>
          <p:cNvPr id="14" name="Imagen 13">
            <a:extLst>
              <a:ext uri="{FF2B5EF4-FFF2-40B4-BE49-F238E27FC236}">
                <a16:creationId xmlns:a16="http://schemas.microsoft.com/office/drawing/2014/main" id="{7A3CEC16-143D-439E-BD84-FBA1BF7E84BE}"/>
              </a:ext>
            </a:extLst>
          </p:cNvPr>
          <p:cNvPicPr>
            <a:picLocks noChangeAspect="1"/>
          </p:cNvPicPr>
          <p:nvPr userDrawn="1"/>
        </p:nvPicPr>
        <p:blipFill>
          <a:blip r:embed="rId2"/>
          <a:stretch>
            <a:fillRect/>
          </a:stretch>
        </p:blipFill>
        <p:spPr>
          <a:xfrm>
            <a:off x="7668705" y="308884"/>
            <a:ext cx="835483" cy="291600"/>
          </a:xfrm>
          <a:prstGeom prst="rect">
            <a:avLst/>
          </a:prstGeom>
        </p:spPr>
      </p:pic>
    </p:spTree>
    <p:extLst>
      <p:ext uri="{BB962C8B-B14F-4D97-AF65-F5344CB8AC3E}">
        <p14:creationId xmlns:p14="http://schemas.microsoft.com/office/powerpoint/2010/main" val="846278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390"/>
        <p:cNvGrpSpPr/>
        <p:nvPr/>
      </p:nvGrpSpPr>
      <p:grpSpPr>
        <a:xfrm>
          <a:off x="0" y="0"/>
          <a:ext cx="0" cy="0"/>
          <a:chOff x="0" y="0"/>
          <a:chExt cx="0" cy="0"/>
        </a:xfrm>
      </p:grpSpPr>
      <p:sp>
        <p:nvSpPr>
          <p:cNvPr id="392" name="Google Shape;392;p9"/>
          <p:cNvSpPr/>
          <p:nvPr/>
        </p:nvSpPr>
        <p:spPr>
          <a:xfrm>
            <a:off x="8504250" y="4489800"/>
            <a:ext cx="653700" cy="653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9"/>
          <p:cNvSpPr/>
          <p:nvPr/>
        </p:nvSpPr>
        <p:spPr>
          <a:xfrm>
            <a:off x="0" y="0"/>
            <a:ext cx="653700" cy="5143500"/>
          </a:xfrm>
          <a:prstGeom prst="rect">
            <a:avLst/>
          </a:prstGeom>
          <a:solidFill>
            <a:srgbClr val="004A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9"/>
          <p:cNvSpPr/>
          <p:nvPr/>
        </p:nvSpPr>
        <p:spPr>
          <a:xfrm>
            <a:off x="322375" y="664300"/>
            <a:ext cx="8181900" cy="653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6" name="Google Shape;416;p9"/>
          <p:cNvGrpSpPr/>
          <p:nvPr/>
        </p:nvGrpSpPr>
        <p:grpSpPr>
          <a:xfrm>
            <a:off x="8832384" y="670955"/>
            <a:ext cx="311815" cy="653721"/>
            <a:chOff x="5385375" y="498300"/>
            <a:chExt cx="802200" cy="556500"/>
          </a:xfrm>
        </p:grpSpPr>
        <p:sp>
          <p:nvSpPr>
            <p:cNvPr id="417" name="Google Shape;417;p9"/>
            <p:cNvSpPr/>
            <p:nvPr/>
          </p:nvSpPr>
          <p:spPr>
            <a:xfrm>
              <a:off x="5385375" y="498300"/>
              <a:ext cx="802200" cy="99300"/>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9"/>
            <p:cNvSpPr/>
            <p:nvPr/>
          </p:nvSpPr>
          <p:spPr>
            <a:xfrm>
              <a:off x="5385375" y="726900"/>
              <a:ext cx="802200" cy="99300"/>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9"/>
            <p:cNvSpPr/>
            <p:nvPr/>
          </p:nvSpPr>
          <p:spPr>
            <a:xfrm>
              <a:off x="5385375" y="955500"/>
              <a:ext cx="802200" cy="99300"/>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0" name="Google Shape;420;p9"/>
          <p:cNvSpPr txBox="1">
            <a:spLocks noGrp="1"/>
          </p:cNvSpPr>
          <p:nvPr>
            <p:ph type="title"/>
          </p:nvPr>
        </p:nvSpPr>
        <p:spPr>
          <a:xfrm>
            <a:off x="661100" y="664300"/>
            <a:ext cx="7843200" cy="653700"/>
          </a:xfrm>
          <a:prstGeom prst="rect">
            <a:avLst/>
          </a:prstGeom>
        </p:spPr>
        <p:txBody>
          <a:bodyPr spcFirstLastPara="1" wrap="square" lIns="0" tIns="0" rIns="0" bIns="0" anchor="ctr" anchorCtr="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421" name="Google Shape;421;p9"/>
          <p:cNvSpPr txBox="1">
            <a:spLocks noGrp="1"/>
          </p:cNvSpPr>
          <p:nvPr>
            <p:ph type="sldNum" idx="12"/>
          </p:nvPr>
        </p:nvSpPr>
        <p:spPr>
          <a:xfrm>
            <a:off x="8504254" y="4489800"/>
            <a:ext cx="653700" cy="653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‹Nº›</a:t>
            </a:fld>
            <a:endParaRPr/>
          </a:p>
        </p:txBody>
      </p:sp>
      <p:pic>
        <p:nvPicPr>
          <p:cNvPr id="11" name="Imagen 10">
            <a:extLst>
              <a:ext uri="{FF2B5EF4-FFF2-40B4-BE49-F238E27FC236}">
                <a16:creationId xmlns:a16="http://schemas.microsoft.com/office/drawing/2014/main" id="{CFB06830-9FA9-4328-93FF-4FA33198A8C5}"/>
              </a:ext>
            </a:extLst>
          </p:cNvPr>
          <p:cNvPicPr>
            <a:picLocks noChangeAspect="1"/>
          </p:cNvPicPr>
          <p:nvPr userDrawn="1"/>
        </p:nvPicPr>
        <p:blipFill>
          <a:blip r:embed="rId2"/>
          <a:stretch>
            <a:fillRect/>
          </a:stretch>
        </p:blipFill>
        <p:spPr>
          <a:xfrm>
            <a:off x="7668705" y="308884"/>
            <a:ext cx="835483" cy="291600"/>
          </a:xfrm>
          <a:prstGeom prst="rect">
            <a:avLst/>
          </a:prstGeom>
        </p:spPr>
      </p:pic>
    </p:spTree>
    <p:extLst>
      <p:ext uri="{BB962C8B-B14F-4D97-AF65-F5344CB8AC3E}">
        <p14:creationId xmlns:p14="http://schemas.microsoft.com/office/powerpoint/2010/main" val="1366665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F61EB3-8D41-F634-5854-3F889C2B3083}"/>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2A91EA1A-3E1C-3A35-44E5-095C6C52237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D42EB805-A9E0-BA84-CF70-CC93EC205C4B}"/>
              </a:ext>
            </a:extLst>
          </p:cNvPr>
          <p:cNvSpPr>
            <a:spLocks noGrp="1"/>
          </p:cNvSpPr>
          <p:nvPr>
            <p:ph type="dt" sz="half" idx="10"/>
          </p:nvPr>
        </p:nvSpPr>
        <p:spPr/>
        <p:txBody>
          <a:bodyPr/>
          <a:lstStyle/>
          <a:p>
            <a:fld id="{1FD7CBBE-8123-40C7-A09D-527812B757DF}" type="datetimeFigureOut">
              <a:rPr lang="es-PE" smtClean="0"/>
              <a:t>7/05/2024</a:t>
            </a:fld>
            <a:endParaRPr lang="es-PE"/>
          </a:p>
        </p:txBody>
      </p:sp>
      <p:sp>
        <p:nvSpPr>
          <p:cNvPr id="5" name="Marcador de pie de página 4">
            <a:extLst>
              <a:ext uri="{FF2B5EF4-FFF2-40B4-BE49-F238E27FC236}">
                <a16:creationId xmlns:a16="http://schemas.microsoft.com/office/drawing/2014/main" id="{4512CB48-4ADA-084E-389F-30FB6865A994}"/>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2BD6003D-9D82-070F-58EC-14C71C531A01}"/>
              </a:ext>
            </a:extLst>
          </p:cNvPr>
          <p:cNvSpPr>
            <a:spLocks noGrp="1"/>
          </p:cNvSpPr>
          <p:nvPr>
            <p:ph type="sldNum" sz="quarter" idx="12"/>
          </p:nvPr>
        </p:nvSpPr>
        <p:spPr/>
        <p:txBody>
          <a:bodyPr/>
          <a:lstStyle/>
          <a:p>
            <a:fld id="{2DA744F5-796D-41A6-945D-F5B43B9F03B3}" type="slidenum">
              <a:rPr lang="es-PE" smtClean="0"/>
              <a:t>‹Nº›</a:t>
            </a:fld>
            <a:endParaRPr lang="es-PE"/>
          </a:p>
        </p:txBody>
      </p:sp>
    </p:spTree>
    <p:extLst>
      <p:ext uri="{BB962C8B-B14F-4D97-AF65-F5344CB8AC3E}">
        <p14:creationId xmlns:p14="http://schemas.microsoft.com/office/powerpoint/2010/main" val="2867340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F22161-290E-B0CE-977F-A136074D0BA4}"/>
              </a:ext>
            </a:extLst>
          </p:cNvPr>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E22E8AEE-F5B6-B7FB-1132-7303C89551C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id="{CAB19F29-816A-09DB-E82A-88A300AF28F5}"/>
              </a:ext>
            </a:extLst>
          </p:cNvPr>
          <p:cNvSpPr>
            <a:spLocks noGrp="1"/>
          </p:cNvSpPr>
          <p:nvPr>
            <p:ph type="dt" sz="half" idx="10"/>
          </p:nvPr>
        </p:nvSpPr>
        <p:spPr/>
        <p:txBody>
          <a:bodyPr/>
          <a:lstStyle/>
          <a:p>
            <a:fld id="{75CFD08A-34C8-4B94-89DF-6936A8227905}" type="datetimeFigureOut">
              <a:rPr lang="es-PE" smtClean="0"/>
              <a:t>7/05/2024</a:t>
            </a:fld>
            <a:endParaRPr lang="es-PE"/>
          </a:p>
        </p:txBody>
      </p:sp>
      <p:sp>
        <p:nvSpPr>
          <p:cNvPr id="5" name="Marcador de pie de página 4">
            <a:extLst>
              <a:ext uri="{FF2B5EF4-FFF2-40B4-BE49-F238E27FC236}">
                <a16:creationId xmlns:a16="http://schemas.microsoft.com/office/drawing/2014/main" id="{CE92E987-4FAA-308F-F3A3-EC0DE24374F1}"/>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62390824-2751-9DA0-B39B-4F07C302A16F}"/>
              </a:ext>
            </a:extLst>
          </p:cNvPr>
          <p:cNvSpPr>
            <a:spLocks noGrp="1"/>
          </p:cNvSpPr>
          <p:nvPr>
            <p:ph type="sldNum" sz="quarter" idx="12"/>
          </p:nvPr>
        </p:nvSpPr>
        <p:spPr/>
        <p:txBody>
          <a:bodyPr/>
          <a:lstStyle/>
          <a:p>
            <a:fld id="{404994E7-77C6-41C6-8D21-A06AF78CC176}" type="slidenum">
              <a:rPr lang="es-PE" smtClean="0"/>
              <a:t>‹Nº›</a:t>
            </a:fld>
            <a:endParaRPr lang="es-PE"/>
          </a:p>
        </p:txBody>
      </p:sp>
    </p:spTree>
    <p:extLst>
      <p:ext uri="{BB962C8B-B14F-4D97-AF65-F5344CB8AC3E}">
        <p14:creationId xmlns:p14="http://schemas.microsoft.com/office/powerpoint/2010/main" val="2025144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61100" y="664300"/>
            <a:ext cx="7843200" cy="6537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1pPr>
            <a:lvl2pPr lvl="1" rtl="0">
              <a:lnSpc>
                <a:spcPct val="90000"/>
              </a:lnSpc>
              <a:spcBef>
                <a:spcPts val="0"/>
              </a:spcBef>
              <a:spcAft>
                <a:spcPts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2pPr>
            <a:lvl3pPr lvl="2" rtl="0">
              <a:lnSpc>
                <a:spcPct val="90000"/>
              </a:lnSpc>
              <a:spcBef>
                <a:spcPts val="0"/>
              </a:spcBef>
              <a:spcAft>
                <a:spcPts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3pPr>
            <a:lvl4pPr lvl="3" rtl="0">
              <a:lnSpc>
                <a:spcPct val="90000"/>
              </a:lnSpc>
              <a:spcBef>
                <a:spcPts val="0"/>
              </a:spcBef>
              <a:spcAft>
                <a:spcPts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4pPr>
            <a:lvl5pPr lvl="4" rtl="0">
              <a:lnSpc>
                <a:spcPct val="90000"/>
              </a:lnSpc>
              <a:spcBef>
                <a:spcPts val="0"/>
              </a:spcBef>
              <a:spcAft>
                <a:spcPts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5pPr>
            <a:lvl6pPr lvl="5" rtl="0">
              <a:lnSpc>
                <a:spcPct val="90000"/>
              </a:lnSpc>
              <a:spcBef>
                <a:spcPts val="0"/>
              </a:spcBef>
              <a:spcAft>
                <a:spcPts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6pPr>
            <a:lvl7pPr lvl="6" rtl="0">
              <a:lnSpc>
                <a:spcPct val="90000"/>
              </a:lnSpc>
              <a:spcBef>
                <a:spcPts val="0"/>
              </a:spcBef>
              <a:spcAft>
                <a:spcPts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7pPr>
            <a:lvl8pPr lvl="7" rtl="0">
              <a:lnSpc>
                <a:spcPct val="90000"/>
              </a:lnSpc>
              <a:spcBef>
                <a:spcPts val="0"/>
              </a:spcBef>
              <a:spcAft>
                <a:spcPts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8pPr>
            <a:lvl9pPr lvl="8" rtl="0">
              <a:lnSpc>
                <a:spcPct val="90000"/>
              </a:lnSpc>
              <a:spcBef>
                <a:spcPts val="0"/>
              </a:spcBef>
              <a:spcAft>
                <a:spcPts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9pPr>
          </a:lstStyle>
          <a:p>
            <a:endParaRPr dirty="0"/>
          </a:p>
        </p:txBody>
      </p:sp>
      <p:sp>
        <p:nvSpPr>
          <p:cNvPr id="7" name="Google Shape;7;p1"/>
          <p:cNvSpPr txBox="1">
            <a:spLocks noGrp="1"/>
          </p:cNvSpPr>
          <p:nvPr>
            <p:ph type="body" idx="1"/>
          </p:nvPr>
        </p:nvSpPr>
        <p:spPr>
          <a:xfrm>
            <a:off x="1314800" y="1599700"/>
            <a:ext cx="7189500" cy="28860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600"/>
              </a:spcBef>
              <a:spcAft>
                <a:spcPts val="0"/>
              </a:spcAft>
              <a:buClr>
                <a:schemeClr val="accent1"/>
              </a:buClr>
              <a:buSzPts val="2400"/>
              <a:buFont typeface="Barlow Light"/>
              <a:buChar char="▪"/>
              <a:defRPr sz="2400">
                <a:solidFill>
                  <a:schemeClr val="dk1"/>
                </a:solidFill>
                <a:latin typeface="Barlow Light"/>
                <a:ea typeface="Barlow Light"/>
                <a:cs typeface="Barlow Light"/>
                <a:sym typeface="Barlow Light"/>
              </a:defRPr>
            </a:lvl1pPr>
            <a:lvl2pPr marL="914400" lvl="1" indent="-381000" rtl="0">
              <a:lnSpc>
                <a:spcPct val="115000"/>
              </a:lnSpc>
              <a:spcBef>
                <a:spcPts val="0"/>
              </a:spcBef>
              <a:spcAft>
                <a:spcPts val="0"/>
              </a:spcAft>
              <a:buClr>
                <a:schemeClr val="accent1"/>
              </a:buClr>
              <a:buSzPts val="2400"/>
              <a:buFont typeface="Barlow Light"/>
              <a:buChar char="▫"/>
              <a:defRPr sz="2400">
                <a:solidFill>
                  <a:schemeClr val="dk1"/>
                </a:solidFill>
                <a:latin typeface="Barlow Light"/>
                <a:ea typeface="Barlow Light"/>
                <a:cs typeface="Barlow Light"/>
                <a:sym typeface="Barlow Light"/>
              </a:defRPr>
            </a:lvl2pPr>
            <a:lvl3pPr marL="1371600" lvl="2" indent="-381000" rtl="0">
              <a:lnSpc>
                <a:spcPct val="115000"/>
              </a:lnSpc>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3pPr>
            <a:lvl4pPr marL="1828800" lvl="3" indent="-381000" rtl="0">
              <a:lnSpc>
                <a:spcPct val="115000"/>
              </a:lnSpc>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4pPr>
            <a:lvl5pPr marL="2286000" lvl="4" indent="-381000" rtl="0">
              <a:lnSpc>
                <a:spcPct val="115000"/>
              </a:lnSpc>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5pPr>
            <a:lvl6pPr marL="2743200" lvl="5" indent="-381000" rtl="0">
              <a:lnSpc>
                <a:spcPct val="115000"/>
              </a:lnSpc>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6pPr>
            <a:lvl7pPr marL="3200400" lvl="6" indent="-381000" rtl="0">
              <a:lnSpc>
                <a:spcPct val="115000"/>
              </a:lnSpc>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7pPr>
            <a:lvl8pPr marL="3657600" lvl="7" indent="-381000" rtl="0">
              <a:lnSpc>
                <a:spcPct val="115000"/>
              </a:lnSpc>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8pPr>
            <a:lvl9pPr marL="4114800" lvl="8" indent="-381000" rtl="0">
              <a:lnSpc>
                <a:spcPct val="115000"/>
              </a:lnSpc>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9pPr>
          </a:lstStyle>
          <a:p>
            <a:endParaRPr dirty="0"/>
          </a:p>
        </p:txBody>
      </p:sp>
      <p:sp>
        <p:nvSpPr>
          <p:cNvPr id="8" name="Google Shape;8;p1"/>
          <p:cNvSpPr txBox="1">
            <a:spLocks noGrp="1"/>
          </p:cNvSpPr>
          <p:nvPr>
            <p:ph type="sldNum" idx="12"/>
          </p:nvPr>
        </p:nvSpPr>
        <p:spPr>
          <a:xfrm>
            <a:off x="8504254" y="4489800"/>
            <a:ext cx="653700" cy="653700"/>
          </a:xfrm>
          <a:prstGeom prst="rect">
            <a:avLst/>
          </a:prstGeom>
          <a:noFill/>
          <a:ln>
            <a:noFill/>
          </a:ln>
        </p:spPr>
        <p:txBody>
          <a:bodyPr spcFirstLastPara="1" wrap="square" lIns="0" tIns="0" rIns="0" bIns="0" anchor="ctr" anchorCtr="0">
            <a:noAutofit/>
          </a:bodyPr>
          <a:lstStyle>
            <a:lvl1pPr lvl="0" algn="ctr" rtl="0">
              <a:buNone/>
              <a:defRPr sz="1300">
                <a:solidFill>
                  <a:schemeClr val="accent1"/>
                </a:solidFill>
                <a:latin typeface="Barlow Light"/>
                <a:ea typeface="Barlow Light"/>
                <a:cs typeface="Barlow Light"/>
                <a:sym typeface="Barlow Light"/>
              </a:defRPr>
            </a:lvl1pPr>
            <a:lvl2pPr lvl="1" algn="ctr" rtl="0">
              <a:buNone/>
              <a:defRPr sz="1300">
                <a:solidFill>
                  <a:schemeClr val="accent1"/>
                </a:solidFill>
                <a:latin typeface="Barlow Light"/>
                <a:ea typeface="Barlow Light"/>
                <a:cs typeface="Barlow Light"/>
                <a:sym typeface="Barlow Light"/>
              </a:defRPr>
            </a:lvl2pPr>
            <a:lvl3pPr lvl="2" algn="ctr" rtl="0">
              <a:buNone/>
              <a:defRPr sz="1300">
                <a:solidFill>
                  <a:schemeClr val="accent1"/>
                </a:solidFill>
                <a:latin typeface="Barlow Light"/>
                <a:ea typeface="Barlow Light"/>
                <a:cs typeface="Barlow Light"/>
                <a:sym typeface="Barlow Light"/>
              </a:defRPr>
            </a:lvl3pPr>
            <a:lvl4pPr lvl="3" algn="ctr" rtl="0">
              <a:buNone/>
              <a:defRPr sz="1300">
                <a:solidFill>
                  <a:schemeClr val="accent1"/>
                </a:solidFill>
                <a:latin typeface="Barlow Light"/>
                <a:ea typeface="Barlow Light"/>
                <a:cs typeface="Barlow Light"/>
                <a:sym typeface="Barlow Light"/>
              </a:defRPr>
            </a:lvl4pPr>
            <a:lvl5pPr lvl="4" algn="ctr" rtl="0">
              <a:buNone/>
              <a:defRPr sz="1300">
                <a:solidFill>
                  <a:schemeClr val="accent1"/>
                </a:solidFill>
                <a:latin typeface="Barlow Light"/>
                <a:ea typeface="Barlow Light"/>
                <a:cs typeface="Barlow Light"/>
                <a:sym typeface="Barlow Light"/>
              </a:defRPr>
            </a:lvl5pPr>
            <a:lvl6pPr lvl="5" algn="ctr" rtl="0">
              <a:buNone/>
              <a:defRPr sz="1300">
                <a:solidFill>
                  <a:schemeClr val="accent1"/>
                </a:solidFill>
                <a:latin typeface="Barlow Light"/>
                <a:ea typeface="Barlow Light"/>
                <a:cs typeface="Barlow Light"/>
                <a:sym typeface="Barlow Light"/>
              </a:defRPr>
            </a:lvl6pPr>
            <a:lvl7pPr lvl="6" algn="ctr" rtl="0">
              <a:buNone/>
              <a:defRPr sz="1300">
                <a:solidFill>
                  <a:schemeClr val="accent1"/>
                </a:solidFill>
                <a:latin typeface="Barlow Light"/>
                <a:ea typeface="Barlow Light"/>
                <a:cs typeface="Barlow Light"/>
                <a:sym typeface="Barlow Light"/>
              </a:defRPr>
            </a:lvl7pPr>
            <a:lvl8pPr lvl="7" algn="ctr" rtl="0">
              <a:buNone/>
              <a:defRPr sz="1300">
                <a:solidFill>
                  <a:schemeClr val="accent1"/>
                </a:solidFill>
                <a:latin typeface="Barlow Light"/>
                <a:ea typeface="Barlow Light"/>
                <a:cs typeface="Barlow Light"/>
                <a:sym typeface="Barlow Light"/>
              </a:defRPr>
            </a:lvl8pPr>
            <a:lvl9pPr lvl="8" algn="ctr" rtl="0">
              <a:buNone/>
              <a:defRPr sz="1300">
                <a:solidFill>
                  <a:schemeClr val="accent1"/>
                </a:solidFill>
                <a:latin typeface="Barlow Light"/>
                <a:ea typeface="Barlow Light"/>
                <a:cs typeface="Barlow Light"/>
                <a:sym typeface="Barlow Light"/>
              </a:defRPr>
            </a:lvl9pPr>
          </a:lstStyle>
          <a:p>
            <a:pPr marL="0" lvl="0" indent="0" algn="ctr"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64" r:id="rId3"/>
    <p:sldLayoutId id="2147483665" r:id="rId4"/>
    <p:sldLayoutId id="2147483666" r:id="rId5"/>
    <p:sldLayoutId id="2147483667" r:id="rId6"/>
    <p:sldLayoutId id="2147483670" r:id="rId7"/>
    <p:sldLayoutId id="2147483671"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88;p1">
            <a:extLst>
              <a:ext uri="{FF2B5EF4-FFF2-40B4-BE49-F238E27FC236}">
                <a16:creationId xmlns:a16="http://schemas.microsoft.com/office/drawing/2014/main" id="{FCFBE4BD-CE65-423A-527F-D61E572E414A}"/>
              </a:ext>
            </a:extLst>
          </p:cNvPr>
          <p:cNvSpPr txBox="1">
            <a:spLocks/>
          </p:cNvSpPr>
          <p:nvPr/>
        </p:nvSpPr>
        <p:spPr>
          <a:xfrm>
            <a:off x="804150" y="348686"/>
            <a:ext cx="7535700" cy="2836754"/>
          </a:xfrm>
          <a:prstGeom prst="roundRect">
            <a:avLst>
              <a:gd name="adj" fmla="val 16667"/>
            </a:avLst>
          </a:prstGeom>
          <a:noFill/>
          <a:ln w="57150" cap="flat" cmpd="sng">
            <a:solidFill>
              <a:schemeClr val="accent2"/>
            </a:solidFill>
            <a:prstDash val="solid"/>
            <a:round/>
            <a:headEnd type="none" w="sm" len="sm"/>
            <a:tailEnd type="none" w="sm" len="sm"/>
          </a:ln>
        </p:spPr>
        <p:txBody>
          <a:bodyPr spcFirstLastPara="1" vert="horz" wrap="square" lIns="68569" tIns="34275" rIns="68569" bIns="34275"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b="1" dirty="0"/>
              <a:t>BENEFICIOS PENITENCIARIO</a:t>
            </a:r>
          </a:p>
        </p:txBody>
      </p:sp>
      <p:sp>
        <p:nvSpPr>
          <p:cNvPr id="7" name="Google Shape;89;p1">
            <a:extLst>
              <a:ext uri="{FF2B5EF4-FFF2-40B4-BE49-F238E27FC236}">
                <a16:creationId xmlns:a16="http://schemas.microsoft.com/office/drawing/2014/main" id="{58EC9F2E-1B53-7C9F-E897-49277191E1B7}"/>
              </a:ext>
            </a:extLst>
          </p:cNvPr>
          <p:cNvSpPr/>
          <p:nvPr/>
        </p:nvSpPr>
        <p:spPr>
          <a:xfrm>
            <a:off x="804150" y="3268567"/>
            <a:ext cx="7435689" cy="1685244"/>
          </a:xfrm>
          <a:prstGeom prst="roundRect">
            <a:avLst>
              <a:gd name="adj" fmla="val 40394"/>
            </a:avLst>
          </a:prstGeom>
          <a:noFill/>
          <a:ln w="57150"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pPr algn="ctr"/>
            <a:endParaRPr lang="es-PE" sz="2100" b="1" dirty="0"/>
          </a:p>
          <a:p>
            <a:pPr algn="ctr"/>
            <a:endParaRPr lang="es-PE" sz="1800" b="1" dirty="0"/>
          </a:p>
          <a:p>
            <a:pPr algn="ctr"/>
            <a:r>
              <a:rPr lang="es-PE" sz="2400" b="1" dirty="0"/>
              <a:t>Alexis Gilio Chilón</a:t>
            </a:r>
          </a:p>
          <a:p>
            <a:pPr algn="ctr"/>
            <a:r>
              <a:rPr lang="es-MX" sz="1050" dirty="0"/>
              <a:t>Máster en Derecho Penal y Procesal Penal por la Universidad Carlos III de Madrid (España). Estancia de Investigación en el Departamento de Derecho Procesal y Derecho Penal de la Universidad Complutense de Madrid (España). Abogado por la Universidad Nacional Mayor de San Marcos. Profesor de la Universidad Nacional Mayor de San Marcos, de la Universidad Privada del Norte y del Instituto SISE. Especialización en cumplimiento normativo por DOCRIM y la Facultad de Derecho de la Universidad de Granada (España). Exasistente de cátedra de la Universidad Nacional Mayor de San Marcos. </a:t>
            </a:r>
          </a:p>
          <a:p>
            <a:pPr algn="ctr"/>
            <a:r>
              <a:rPr lang="es-PE" sz="1050" b="1" dirty="0"/>
              <a:t>alexis.gich.1@gmail.com</a:t>
            </a:r>
          </a:p>
          <a:p>
            <a:pPr algn="just"/>
            <a:endParaRPr lang="es-PE" sz="900" dirty="0"/>
          </a:p>
          <a:p>
            <a:pPr algn="ctr"/>
            <a:endParaRPr lang="es-PE" sz="2100" b="1" dirty="0"/>
          </a:p>
        </p:txBody>
      </p:sp>
    </p:spTree>
    <p:extLst>
      <p:ext uri="{BB962C8B-B14F-4D97-AF65-F5344CB8AC3E}">
        <p14:creationId xmlns:p14="http://schemas.microsoft.com/office/powerpoint/2010/main" val="3467050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23f978c418c_0_480"/>
          <p:cNvSpPr>
            <a:spLocks noGrp="1"/>
          </p:cNvSpPr>
          <p:nvPr>
            <p:ph type="title"/>
          </p:nvPr>
        </p:nvSpPr>
        <p:spPr>
          <a:xfrm>
            <a:off x="519564" y="214037"/>
            <a:ext cx="8343083" cy="809325"/>
          </a:xfrm>
          <a:prstGeom prst="roundRect">
            <a:avLst>
              <a:gd name="adj" fmla="val 16667"/>
            </a:avLst>
          </a:prstGeom>
          <a:noFill/>
          <a:ln w="57150" cap="flat" cmpd="sng">
            <a:solidFill>
              <a:schemeClr val="accent2"/>
            </a:solidFill>
            <a:prstDash val="solid"/>
            <a:round/>
            <a:headEnd type="none" w="sm" len="sm"/>
            <a:tailEnd type="none" w="sm" len="sm"/>
          </a:ln>
        </p:spPr>
        <p:txBody>
          <a:bodyPr spcFirstLastPara="1" wrap="square" lIns="68569" tIns="34275" rIns="68569" bIns="34275" anchor="ctr" anchorCtr="0">
            <a:normAutofit/>
          </a:bodyPr>
          <a:lstStyle/>
          <a:p>
            <a:pPr algn="ctr">
              <a:buClr>
                <a:schemeClr val="dk1"/>
              </a:buClr>
              <a:buSzPts val="3888"/>
            </a:pPr>
            <a:r>
              <a:rPr lang="es-PE" sz="3000" dirty="0">
                <a:solidFill>
                  <a:schemeClr val="tx1"/>
                </a:solidFill>
                <a:latin typeface="Arial Black" panose="020B0A04020102020204" pitchFamily="34" charset="0"/>
              </a:rPr>
              <a:t>2.3. Prevención especial negativa</a:t>
            </a:r>
            <a:endParaRPr sz="3000" dirty="0">
              <a:solidFill>
                <a:schemeClr val="tx1"/>
              </a:solidFill>
              <a:latin typeface="Arial Black" panose="020B0A04020102020204" pitchFamily="34" charset="0"/>
              <a:ea typeface="Arial Black"/>
              <a:cs typeface="Arial Black"/>
              <a:sym typeface="Arial Black"/>
            </a:endParaRPr>
          </a:p>
        </p:txBody>
      </p:sp>
      <p:sp>
        <p:nvSpPr>
          <p:cNvPr id="4" name="Rectángulo: esquinas redondeadas 3">
            <a:extLst>
              <a:ext uri="{FF2B5EF4-FFF2-40B4-BE49-F238E27FC236}">
                <a16:creationId xmlns:a16="http://schemas.microsoft.com/office/drawing/2014/main" id="{02086506-C835-EDEF-B79D-16DC06FB86D4}"/>
              </a:ext>
            </a:extLst>
          </p:cNvPr>
          <p:cNvSpPr/>
          <p:nvPr/>
        </p:nvSpPr>
        <p:spPr>
          <a:xfrm>
            <a:off x="679150" y="1408495"/>
            <a:ext cx="3892851" cy="367685"/>
          </a:xfrm>
          <a:prstGeom prst="roundRect">
            <a:avLst/>
          </a:prstGeom>
          <a:no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MX" sz="1350" dirty="0">
                <a:solidFill>
                  <a:schemeClr val="tx1"/>
                </a:solidFill>
                <a:latin typeface="Arial" panose="020B0604020202020204" pitchFamily="34" charset="0"/>
              </a:rPr>
              <a:t>Positivismo criminológico</a:t>
            </a:r>
            <a:endParaRPr lang="es-PE" sz="1200" dirty="0">
              <a:solidFill>
                <a:schemeClr val="tx1"/>
              </a:solidFill>
            </a:endParaRPr>
          </a:p>
        </p:txBody>
      </p:sp>
      <p:sp>
        <p:nvSpPr>
          <p:cNvPr id="5" name="Rectángulo: esquinas redondeadas 4">
            <a:extLst>
              <a:ext uri="{FF2B5EF4-FFF2-40B4-BE49-F238E27FC236}">
                <a16:creationId xmlns:a16="http://schemas.microsoft.com/office/drawing/2014/main" id="{815A5EC9-D894-9A87-6FC7-FD541A4C220B}"/>
              </a:ext>
            </a:extLst>
          </p:cNvPr>
          <p:cNvSpPr/>
          <p:nvPr/>
        </p:nvSpPr>
        <p:spPr>
          <a:xfrm>
            <a:off x="679148" y="3599821"/>
            <a:ext cx="3892851" cy="454019"/>
          </a:xfrm>
          <a:prstGeom prst="roundRect">
            <a:avLst/>
          </a:prstGeom>
          <a:no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MX" sz="1350" dirty="0">
                <a:solidFill>
                  <a:schemeClr val="tx1"/>
                </a:solidFill>
                <a:latin typeface="Arial" panose="020B0604020202020204" pitchFamily="34" charset="0"/>
              </a:rPr>
              <a:t>No presenta límite en la gravedad del delito, sino en base a la peligrosidad del autor</a:t>
            </a:r>
            <a:endParaRPr lang="es-PE" sz="1200" dirty="0">
              <a:solidFill>
                <a:schemeClr val="tx1"/>
              </a:solidFill>
            </a:endParaRPr>
          </a:p>
        </p:txBody>
      </p:sp>
      <p:sp>
        <p:nvSpPr>
          <p:cNvPr id="7" name="Rectángulo: esquinas redondeadas 6">
            <a:extLst>
              <a:ext uri="{FF2B5EF4-FFF2-40B4-BE49-F238E27FC236}">
                <a16:creationId xmlns:a16="http://schemas.microsoft.com/office/drawing/2014/main" id="{FBD3BF0D-4521-9E33-F2E5-25EE7D21CD53}"/>
              </a:ext>
            </a:extLst>
          </p:cNvPr>
          <p:cNvSpPr/>
          <p:nvPr/>
        </p:nvSpPr>
        <p:spPr>
          <a:xfrm>
            <a:off x="679148" y="3004864"/>
            <a:ext cx="3892851" cy="454019"/>
          </a:xfrm>
          <a:prstGeom prst="roundRect">
            <a:avLst/>
          </a:prstGeom>
          <a:no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PE" sz="1350" dirty="0">
                <a:solidFill>
                  <a:schemeClr val="tx1"/>
                </a:solidFill>
              </a:rPr>
              <a:t>Desde este enfoque se da: Derecho penal de autor y no derecho penal de acto.</a:t>
            </a:r>
            <a:endParaRPr lang="es-PE" sz="1200" dirty="0">
              <a:solidFill>
                <a:schemeClr val="tx1"/>
              </a:solidFill>
            </a:endParaRPr>
          </a:p>
        </p:txBody>
      </p:sp>
      <p:sp>
        <p:nvSpPr>
          <p:cNvPr id="8" name="Rectángulo: esquinas redondeadas 7">
            <a:extLst>
              <a:ext uri="{FF2B5EF4-FFF2-40B4-BE49-F238E27FC236}">
                <a16:creationId xmlns:a16="http://schemas.microsoft.com/office/drawing/2014/main" id="{1CDC5050-7FC3-E8B3-A39A-56CB4DF7EC55}"/>
              </a:ext>
            </a:extLst>
          </p:cNvPr>
          <p:cNvSpPr/>
          <p:nvPr/>
        </p:nvSpPr>
        <p:spPr>
          <a:xfrm>
            <a:off x="679149" y="2497485"/>
            <a:ext cx="3892851" cy="367685"/>
          </a:xfrm>
          <a:prstGeom prst="roundRect">
            <a:avLst/>
          </a:prstGeom>
          <a:no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PE" sz="1350" dirty="0">
                <a:solidFill>
                  <a:schemeClr val="tx1"/>
                </a:solidFill>
              </a:rPr>
              <a:t>Busca evitar su reincidencia.</a:t>
            </a:r>
            <a:endParaRPr lang="es-PE" sz="1200" dirty="0">
              <a:solidFill>
                <a:schemeClr val="tx1"/>
              </a:solidFill>
            </a:endParaRPr>
          </a:p>
        </p:txBody>
      </p:sp>
      <p:sp>
        <p:nvSpPr>
          <p:cNvPr id="9" name="Rectángulo: esquinas redondeadas 8">
            <a:extLst>
              <a:ext uri="{FF2B5EF4-FFF2-40B4-BE49-F238E27FC236}">
                <a16:creationId xmlns:a16="http://schemas.microsoft.com/office/drawing/2014/main" id="{9F74EDFE-5203-E5FB-A533-D99E5810F0A5}"/>
              </a:ext>
            </a:extLst>
          </p:cNvPr>
          <p:cNvSpPr/>
          <p:nvPr/>
        </p:nvSpPr>
        <p:spPr>
          <a:xfrm>
            <a:off x="679149" y="1958389"/>
            <a:ext cx="3892851" cy="367685"/>
          </a:xfrm>
          <a:prstGeom prst="roundRect">
            <a:avLst/>
          </a:prstGeom>
          <a:no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MX" sz="1350" dirty="0">
                <a:solidFill>
                  <a:schemeClr val="tx1"/>
                </a:solidFill>
                <a:latin typeface="Arial" panose="020B0604020202020204" pitchFamily="34" charset="0"/>
              </a:rPr>
              <a:t>Depende de la “peligrosidad” del autor.</a:t>
            </a:r>
            <a:endParaRPr lang="es-PE" sz="1200" dirty="0">
              <a:solidFill>
                <a:schemeClr val="tx1"/>
              </a:solidFill>
            </a:endParaRPr>
          </a:p>
        </p:txBody>
      </p:sp>
      <p:pic>
        <p:nvPicPr>
          <p:cNvPr id="4098" name="Picture 2" descr="Psicología Crimonológica: Teóricos de la Criminología">
            <a:extLst>
              <a:ext uri="{FF2B5EF4-FFF2-40B4-BE49-F238E27FC236}">
                <a16:creationId xmlns:a16="http://schemas.microsoft.com/office/drawing/2014/main" id="{7A0CD485-8897-37C8-7BD8-76FC6128B5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0990" y="1408495"/>
            <a:ext cx="3518777" cy="1178972"/>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2F3801D5-2B6C-85E1-ED78-FE9BDD4FC877}"/>
              </a:ext>
            </a:extLst>
          </p:cNvPr>
          <p:cNvSpPr txBox="1"/>
          <p:nvPr/>
        </p:nvSpPr>
        <p:spPr>
          <a:xfrm>
            <a:off x="5160989" y="3001040"/>
            <a:ext cx="4572000" cy="253916"/>
          </a:xfrm>
          <a:prstGeom prst="rect">
            <a:avLst/>
          </a:prstGeom>
          <a:noFill/>
        </p:spPr>
        <p:txBody>
          <a:bodyPr wrap="square">
            <a:spAutoFit/>
          </a:bodyPr>
          <a:lstStyle/>
          <a:p>
            <a:r>
              <a:rPr lang="es-PE" sz="1050" b="1" dirty="0"/>
              <a:t>REPRESENTANTES: FERRI, LOMBROSO Y GARÓFALO </a:t>
            </a:r>
          </a:p>
        </p:txBody>
      </p:sp>
    </p:spTree>
    <p:extLst>
      <p:ext uri="{BB962C8B-B14F-4D97-AF65-F5344CB8AC3E}">
        <p14:creationId xmlns:p14="http://schemas.microsoft.com/office/powerpoint/2010/main" val="3415294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23f978c418c_0_480"/>
          <p:cNvSpPr>
            <a:spLocks noGrp="1"/>
          </p:cNvSpPr>
          <p:nvPr>
            <p:ph type="title"/>
          </p:nvPr>
        </p:nvSpPr>
        <p:spPr>
          <a:xfrm>
            <a:off x="519564" y="214037"/>
            <a:ext cx="8343083" cy="809325"/>
          </a:xfrm>
          <a:prstGeom prst="roundRect">
            <a:avLst>
              <a:gd name="adj" fmla="val 16667"/>
            </a:avLst>
          </a:prstGeom>
          <a:noFill/>
          <a:ln w="57150" cap="flat" cmpd="sng">
            <a:solidFill>
              <a:schemeClr val="accent2"/>
            </a:solidFill>
            <a:prstDash val="solid"/>
            <a:round/>
            <a:headEnd type="none" w="sm" len="sm"/>
            <a:tailEnd type="none" w="sm" len="sm"/>
          </a:ln>
        </p:spPr>
        <p:txBody>
          <a:bodyPr spcFirstLastPara="1" wrap="square" lIns="68569" tIns="34275" rIns="68569" bIns="34275" anchor="ctr" anchorCtr="0">
            <a:normAutofit/>
          </a:bodyPr>
          <a:lstStyle/>
          <a:p>
            <a:pPr algn="ctr">
              <a:buClr>
                <a:schemeClr val="dk1"/>
              </a:buClr>
              <a:buSzPts val="3888"/>
            </a:pPr>
            <a:r>
              <a:rPr lang="es-PE" sz="3000" dirty="0">
                <a:solidFill>
                  <a:schemeClr val="tx1"/>
                </a:solidFill>
                <a:latin typeface="Arial Black" panose="020B0A04020102020204" pitchFamily="34" charset="0"/>
              </a:rPr>
              <a:t>2.4. Prevención especial positiva</a:t>
            </a:r>
            <a:endParaRPr sz="3000" dirty="0">
              <a:solidFill>
                <a:schemeClr val="tx1"/>
              </a:solidFill>
              <a:latin typeface="Arial Black" panose="020B0A04020102020204" pitchFamily="34" charset="0"/>
              <a:ea typeface="Arial Black"/>
              <a:cs typeface="Arial Black"/>
              <a:sym typeface="Arial Black"/>
            </a:endParaRPr>
          </a:p>
        </p:txBody>
      </p:sp>
      <p:pic>
        <p:nvPicPr>
          <p:cNvPr id="4" name="Picture 2" descr="Franz von Liszt - Wikipedia, la enciclopedia libre">
            <a:extLst>
              <a:ext uri="{FF2B5EF4-FFF2-40B4-BE49-F238E27FC236}">
                <a16:creationId xmlns:a16="http://schemas.microsoft.com/office/drawing/2014/main" id="{73C27A63-6D3E-D8AA-3F7E-19F35A45A7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2565" y="1336621"/>
            <a:ext cx="2002656" cy="2703586"/>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24499817-783A-BCD2-1AF8-A8D3C52A2C8C}"/>
              </a:ext>
            </a:extLst>
          </p:cNvPr>
          <p:cNvSpPr txBox="1"/>
          <p:nvPr/>
        </p:nvSpPr>
        <p:spPr>
          <a:xfrm>
            <a:off x="6576647" y="4181662"/>
            <a:ext cx="4572000" cy="253916"/>
          </a:xfrm>
          <a:prstGeom prst="rect">
            <a:avLst/>
          </a:prstGeom>
          <a:noFill/>
        </p:spPr>
        <p:txBody>
          <a:bodyPr wrap="square">
            <a:spAutoFit/>
          </a:bodyPr>
          <a:lstStyle/>
          <a:p>
            <a:r>
              <a:rPr lang="es-PE" sz="1050" b="1" dirty="0"/>
              <a:t>FRANZ VON LISTZ</a:t>
            </a:r>
          </a:p>
        </p:txBody>
      </p:sp>
      <p:sp>
        <p:nvSpPr>
          <p:cNvPr id="6" name="Rectángulo: esquinas redondeadas 5">
            <a:extLst>
              <a:ext uri="{FF2B5EF4-FFF2-40B4-BE49-F238E27FC236}">
                <a16:creationId xmlns:a16="http://schemas.microsoft.com/office/drawing/2014/main" id="{07CE4B12-1939-A279-8476-09C6A4E01888}"/>
              </a:ext>
            </a:extLst>
          </p:cNvPr>
          <p:cNvSpPr/>
          <p:nvPr/>
        </p:nvSpPr>
        <p:spPr>
          <a:xfrm>
            <a:off x="679150" y="1291909"/>
            <a:ext cx="3892851" cy="367685"/>
          </a:xfrm>
          <a:prstGeom prst="round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s-MX" sz="1350" dirty="0">
              <a:solidFill>
                <a:schemeClr val="tx1"/>
              </a:solidFill>
            </a:endParaRPr>
          </a:p>
          <a:p>
            <a:pPr algn="just"/>
            <a:r>
              <a:rPr lang="es-MX" sz="1350" dirty="0">
                <a:solidFill>
                  <a:schemeClr val="tx1"/>
                </a:solidFill>
                <a:latin typeface="Arial" panose="020B0604020202020204" pitchFamily="34" charset="0"/>
              </a:rPr>
              <a:t>“Programa de Marburgo”</a:t>
            </a:r>
            <a:endParaRPr lang="es-MX" sz="1350" dirty="0">
              <a:solidFill>
                <a:schemeClr val="tx1"/>
              </a:solidFill>
            </a:endParaRPr>
          </a:p>
          <a:p>
            <a:pPr algn="ctr"/>
            <a:r>
              <a:rPr lang="es-MX" sz="1350" dirty="0">
                <a:solidFill>
                  <a:schemeClr val="tx1"/>
                </a:solidFill>
              </a:rPr>
              <a:t> </a:t>
            </a:r>
            <a:endParaRPr lang="es-PE" sz="1350" dirty="0">
              <a:solidFill>
                <a:schemeClr val="tx1"/>
              </a:solidFill>
            </a:endParaRPr>
          </a:p>
        </p:txBody>
      </p:sp>
      <p:sp>
        <p:nvSpPr>
          <p:cNvPr id="7" name="Rectángulo: esquinas redondeadas 6">
            <a:extLst>
              <a:ext uri="{FF2B5EF4-FFF2-40B4-BE49-F238E27FC236}">
                <a16:creationId xmlns:a16="http://schemas.microsoft.com/office/drawing/2014/main" id="{C2D41314-CCF5-E787-1F9F-DBBE1D636EE0}"/>
              </a:ext>
            </a:extLst>
          </p:cNvPr>
          <p:cNvSpPr/>
          <p:nvPr/>
        </p:nvSpPr>
        <p:spPr>
          <a:xfrm>
            <a:off x="701717" y="1789011"/>
            <a:ext cx="3892851" cy="367685"/>
          </a:xfrm>
          <a:prstGeom prst="round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s-MX" sz="1350" dirty="0">
              <a:solidFill>
                <a:schemeClr val="tx1"/>
              </a:solidFill>
            </a:endParaRPr>
          </a:p>
          <a:p>
            <a:pPr algn="just"/>
            <a:r>
              <a:rPr lang="es-MX" sz="1350" dirty="0">
                <a:solidFill>
                  <a:schemeClr val="tx1"/>
                </a:solidFill>
              </a:rPr>
              <a:t>Asigna a la pena la función reeducadora.</a:t>
            </a:r>
          </a:p>
          <a:p>
            <a:pPr algn="ctr"/>
            <a:r>
              <a:rPr lang="es-MX" sz="1350" dirty="0">
                <a:solidFill>
                  <a:schemeClr val="tx1"/>
                </a:solidFill>
              </a:rPr>
              <a:t> </a:t>
            </a:r>
            <a:endParaRPr lang="es-PE" sz="1350" dirty="0">
              <a:solidFill>
                <a:schemeClr val="tx1"/>
              </a:solidFill>
            </a:endParaRPr>
          </a:p>
        </p:txBody>
      </p:sp>
      <p:sp>
        <p:nvSpPr>
          <p:cNvPr id="8" name="Rectángulo: esquinas redondeadas 7">
            <a:extLst>
              <a:ext uri="{FF2B5EF4-FFF2-40B4-BE49-F238E27FC236}">
                <a16:creationId xmlns:a16="http://schemas.microsoft.com/office/drawing/2014/main" id="{7155B8D7-2515-0883-1CB1-2D2502CC2DD6}"/>
              </a:ext>
            </a:extLst>
          </p:cNvPr>
          <p:cNvSpPr/>
          <p:nvPr/>
        </p:nvSpPr>
        <p:spPr>
          <a:xfrm>
            <a:off x="701717" y="2266258"/>
            <a:ext cx="3892851" cy="367685"/>
          </a:xfrm>
          <a:prstGeom prst="round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s-MX" sz="1350" dirty="0">
              <a:solidFill>
                <a:schemeClr val="tx1"/>
              </a:solidFill>
            </a:endParaRPr>
          </a:p>
          <a:p>
            <a:pPr algn="just"/>
            <a:r>
              <a:rPr lang="es-MX" sz="1350" dirty="0">
                <a:solidFill>
                  <a:schemeClr val="tx1"/>
                </a:solidFill>
              </a:rPr>
              <a:t>Se plantea evitar su reincidencia.</a:t>
            </a:r>
          </a:p>
          <a:p>
            <a:pPr algn="ctr"/>
            <a:r>
              <a:rPr lang="es-MX" sz="1350" dirty="0">
                <a:solidFill>
                  <a:schemeClr val="tx1"/>
                </a:solidFill>
              </a:rPr>
              <a:t> </a:t>
            </a:r>
            <a:endParaRPr lang="es-PE" sz="1350" dirty="0">
              <a:solidFill>
                <a:schemeClr val="tx1"/>
              </a:solidFill>
            </a:endParaRPr>
          </a:p>
        </p:txBody>
      </p:sp>
      <p:sp>
        <p:nvSpPr>
          <p:cNvPr id="9" name="Rectángulo: esquinas redondeadas 8">
            <a:extLst>
              <a:ext uri="{FF2B5EF4-FFF2-40B4-BE49-F238E27FC236}">
                <a16:creationId xmlns:a16="http://schemas.microsoft.com/office/drawing/2014/main" id="{D1C23C74-3819-BB56-AF4E-A37D8B46E7E9}"/>
              </a:ext>
            </a:extLst>
          </p:cNvPr>
          <p:cNvSpPr/>
          <p:nvPr/>
        </p:nvSpPr>
        <p:spPr>
          <a:xfrm>
            <a:off x="701717" y="2739763"/>
            <a:ext cx="3892851" cy="367685"/>
          </a:xfrm>
          <a:prstGeom prst="round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s-MX" sz="1350" dirty="0">
              <a:solidFill>
                <a:schemeClr val="tx1"/>
              </a:solidFill>
            </a:endParaRPr>
          </a:p>
          <a:p>
            <a:pPr algn="just"/>
            <a:r>
              <a:rPr lang="es-MX" sz="1350" dirty="0">
                <a:solidFill>
                  <a:schemeClr val="tx1"/>
                </a:solidFill>
              </a:rPr>
              <a:t>Pensamiento orientado a fines</a:t>
            </a:r>
          </a:p>
          <a:p>
            <a:pPr algn="ctr"/>
            <a:r>
              <a:rPr lang="es-MX" sz="1350" dirty="0">
                <a:solidFill>
                  <a:schemeClr val="tx1"/>
                </a:solidFill>
              </a:rPr>
              <a:t> </a:t>
            </a:r>
            <a:endParaRPr lang="es-PE" sz="1350" dirty="0">
              <a:solidFill>
                <a:schemeClr val="tx1"/>
              </a:solidFill>
            </a:endParaRPr>
          </a:p>
        </p:txBody>
      </p:sp>
      <p:sp>
        <p:nvSpPr>
          <p:cNvPr id="10" name="Rectángulo: esquinas redondeadas 9">
            <a:extLst>
              <a:ext uri="{FF2B5EF4-FFF2-40B4-BE49-F238E27FC236}">
                <a16:creationId xmlns:a16="http://schemas.microsoft.com/office/drawing/2014/main" id="{2D295B58-CC08-1E2B-CBA7-61C38129D586}"/>
              </a:ext>
            </a:extLst>
          </p:cNvPr>
          <p:cNvSpPr/>
          <p:nvPr/>
        </p:nvSpPr>
        <p:spPr>
          <a:xfrm>
            <a:off x="701717" y="3213269"/>
            <a:ext cx="3892851" cy="1199225"/>
          </a:xfrm>
          <a:prstGeom prst="round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MX" sz="1238" dirty="0">
                <a:solidFill>
                  <a:schemeClr val="tx1"/>
                </a:solidFill>
                <a:latin typeface="Arial" panose="020B0604020202020204" pitchFamily="34" charset="0"/>
              </a:rPr>
              <a:t>TEORÍAS “RE”:</a:t>
            </a:r>
          </a:p>
          <a:p>
            <a:pPr algn="just"/>
            <a:r>
              <a:rPr lang="es-MX" sz="1238" dirty="0">
                <a:solidFill>
                  <a:schemeClr val="tx1"/>
                </a:solidFill>
                <a:latin typeface="Arial" panose="020B0604020202020204" pitchFamily="34" charset="0"/>
              </a:rPr>
              <a:t>    Reinsertar</a:t>
            </a:r>
          </a:p>
          <a:p>
            <a:pPr algn="just"/>
            <a:r>
              <a:rPr lang="es-MX" sz="1238" dirty="0">
                <a:solidFill>
                  <a:schemeClr val="tx1"/>
                </a:solidFill>
                <a:latin typeface="Arial" panose="020B0604020202020204" pitchFamily="34" charset="0"/>
              </a:rPr>
              <a:t>    Resocializar</a:t>
            </a:r>
          </a:p>
          <a:p>
            <a:pPr algn="just"/>
            <a:r>
              <a:rPr lang="es-MX" sz="1238" dirty="0">
                <a:solidFill>
                  <a:schemeClr val="tx1"/>
                </a:solidFill>
                <a:latin typeface="Arial" panose="020B0604020202020204" pitchFamily="34" charset="0"/>
              </a:rPr>
              <a:t>    Reeducar</a:t>
            </a:r>
          </a:p>
          <a:p>
            <a:pPr algn="just"/>
            <a:r>
              <a:rPr lang="es-MX" sz="1238" dirty="0">
                <a:solidFill>
                  <a:schemeClr val="tx1"/>
                </a:solidFill>
                <a:latin typeface="Arial" panose="020B0604020202020204" pitchFamily="34" charset="0"/>
              </a:rPr>
              <a:t>    Repersonalizar</a:t>
            </a:r>
          </a:p>
          <a:p>
            <a:pPr algn="just"/>
            <a:r>
              <a:rPr lang="es-MX" sz="1238" dirty="0">
                <a:solidFill>
                  <a:schemeClr val="tx1"/>
                </a:solidFill>
                <a:latin typeface="Arial" panose="020B0604020202020204" pitchFamily="34" charset="0"/>
              </a:rPr>
              <a:t>    </a:t>
            </a:r>
            <a:r>
              <a:rPr lang="es-MX" sz="1238" dirty="0" err="1">
                <a:solidFill>
                  <a:schemeClr val="tx1"/>
                </a:solidFill>
                <a:latin typeface="Arial" panose="020B0604020202020204" pitchFamily="34" charset="0"/>
              </a:rPr>
              <a:t>Remoralizar</a:t>
            </a:r>
            <a:endParaRPr lang="es-PE" sz="1238" dirty="0">
              <a:solidFill>
                <a:schemeClr val="tx1"/>
              </a:solidFill>
            </a:endParaRPr>
          </a:p>
        </p:txBody>
      </p:sp>
    </p:spTree>
    <p:extLst>
      <p:ext uri="{BB962C8B-B14F-4D97-AF65-F5344CB8AC3E}">
        <p14:creationId xmlns:p14="http://schemas.microsoft.com/office/powerpoint/2010/main" val="398707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CF5B6DB-1193-4324-9B4B-82BE25EBF398}"/>
              </a:ext>
            </a:extLst>
          </p:cNvPr>
          <p:cNvSpPr>
            <a:spLocks noGrp="1"/>
          </p:cNvSpPr>
          <p:nvPr>
            <p:ph idx="1"/>
          </p:nvPr>
        </p:nvSpPr>
        <p:spPr>
          <a:xfrm>
            <a:off x="1288408" y="1937978"/>
            <a:ext cx="3868820" cy="2797845"/>
          </a:xfrm>
        </p:spPr>
        <p:txBody>
          <a:bodyPr spcFirstLastPara="1" vert="horz" wrap="square" lIns="68580" tIns="34290" rIns="68580" bIns="34290" rtlCol="0" anchor="t" anchorCtr="0">
            <a:normAutofit/>
          </a:bodyPr>
          <a:lstStyle/>
          <a:p>
            <a:pPr marL="0"/>
            <a:endParaRPr lang="en-US" sz="1500" dirty="0"/>
          </a:p>
          <a:p>
            <a:pPr marL="0" indent="0">
              <a:buNone/>
            </a:pPr>
            <a:r>
              <a:rPr lang="en-US" sz="1500" dirty="0"/>
              <a:t>               </a:t>
            </a:r>
            <a:r>
              <a:rPr lang="en-US" sz="3600" b="1" dirty="0">
                <a:solidFill>
                  <a:schemeClr val="accent1"/>
                </a:solidFill>
              </a:rPr>
              <a:t>    + </a:t>
            </a:r>
            <a:endParaRPr lang="en-US" sz="1500" b="1" dirty="0">
              <a:solidFill>
                <a:schemeClr val="accent1"/>
              </a:solidFill>
            </a:endParaRPr>
          </a:p>
          <a:p>
            <a:pPr marL="0"/>
            <a:endParaRPr lang="en-US" sz="1500" dirty="0"/>
          </a:p>
        </p:txBody>
      </p:sp>
      <p:sp>
        <p:nvSpPr>
          <p:cNvPr id="5" name="CuadroTexto 4">
            <a:extLst>
              <a:ext uri="{FF2B5EF4-FFF2-40B4-BE49-F238E27FC236}">
                <a16:creationId xmlns:a16="http://schemas.microsoft.com/office/drawing/2014/main" id="{BE6D8F0B-ABB9-4686-BB00-6ABC88C40B77}"/>
              </a:ext>
            </a:extLst>
          </p:cNvPr>
          <p:cNvSpPr txBox="1"/>
          <p:nvPr/>
        </p:nvSpPr>
        <p:spPr>
          <a:xfrm>
            <a:off x="4691106" y="1912738"/>
            <a:ext cx="3873484" cy="2797845"/>
          </a:xfrm>
          <a:prstGeom prst="rect">
            <a:avLst/>
          </a:prstGeom>
        </p:spPr>
        <p:txBody>
          <a:bodyPr vert="horz" lIns="68580" tIns="34290" rIns="68580" bIns="34290" rtlCol="0">
            <a:normAutofit/>
          </a:bodyPr>
          <a:lstStyle/>
          <a:p>
            <a:pPr algn="just">
              <a:lnSpc>
                <a:spcPct val="107000"/>
              </a:lnSpc>
              <a:spcAft>
                <a:spcPts val="600"/>
              </a:spcAft>
            </a:pPr>
            <a:r>
              <a:rPr lang="es-PE" sz="1200" kern="100" dirty="0">
                <a:latin typeface="+mj-lt"/>
                <a:ea typeface="Calibri" panose="020F0502020204030204" pitchFamily="34" charset="0"/>
                <a:cs typeface="Times New Roman" panose="02020603050405020304" pitchFamily="18" charset="0"/>
              </a:rPr>
              <a:t>Las teorías mixtas reúnen en la pena las características que las teorías anteriores consideraban primordiales: Identifican a la pena como justa y útil. Consideran que la pena debe reprimir tomando en cuenta la culpabilidad y la proporcionalidad con respecto al hecho delictivo (llegando a la justicia) y a la vez prevenir la comisión de nuevos delitos (llegando a la utilidad). </a:t>
            </a:r>
            <a:r>
              <a:rPr lang="en-US" sz="1200" kern="100" dirty="0">
                <a:latin typeface="+mj-lt"/>
                <a:ea typeface="Calibri" panose="020F0502020204030204" pitchFamily="34" charset="0"/>
                <a:cs typeface="Times New Roman" panose="02020603050405020304" pitchFamily="18" charset="0"/>
              </a:rPr>
              <a:t>(Villavicencio, 2006).</a:t>
            </a:r>
            <a:endParaRPr lang="es-PE" sz="1200" kern="100" dirty="0">
              <a:latin typeface="+mj-lt"/>
              <a:ea typeface="Calibri" panose="020F0502020204030204" pitchFamily="34" charset="0"/>
              <a:cs typeface="Times New Roman" panose="02020603050405020304" pitchFamily="18" charset="0"/>
            </a:endParaRPr>
          </a:p>
        </p:txBody>
      </p:sp>
      <p:sp>
        <p:nvSpPr>
          <p:cNvPr id="4" name="Elipse 3">
            <a:extLst>
              <a:ext uri="{FF2B5EF4-FFF2-40B4-BE49-F238E27FC236}">
                <a16:creationId xmlns:a16="http://schemas.microsoft.com/office/drawing/2014/main" id="{2308E305-E0ED-15BB-3CEF-6F18FAA45B24}"/>
              </a:ext>
            </a:extLst>
          </p:cNvPr>
          <p:cNvSpPr/>
          <p:nvPr/>
        </p:nvSpPr>
        <p:spPr>
          <a:xfrm>
            <a:off x="2939110" y="2013941"/>
            <a:ext cx="1318334" cy="126754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TEORÍAS RELATIVAS  </a:t>
            </a:r>
          </a:p>
        </p:txBody>
      </p:sp>
      <p:sp>
        <p:nvSpPr>
          <p:cNvPr id="6" name="Elipse 5">
            <a:extLst>
              <a:ext uri="{FF2B5EF4-FFF2-40B4-BE49-F238E27FC236}">
                <a16:creationId xmlns:a16="http://schemas.microsoft.com/office/drawing/2014/main" id="{42C28708-E84F-7CBC-8675-B5FD642886DF}"/>
              </a:ext>
            </a:extLst>
          </p:cNvPr>
          <p:cNvSpPr/>
          <p:nvPr/>
        </p:nvSpPr>
        <p:spPr>
          <a:xfrm>
            <a:off x="726142" y="2013941"/>
            <a:ext cx="1387617" cy="126754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TEORÍAS ABSOLUTAS</a:t>
            </a:r>
          </a:p>
        </p:txBody>
      </p:sp>
      <p:sp>
        <p:nvSpPr>
          <p:cNvPr id="7" name="Google Shape;217;g23f978c418c_0_480">
            <a:extLst>
              <a:ext uri="{FF2B5EF4-FFF2-40B4-BE49-F238E27FC236}">
                <a16:creationId xmlns:a16="http://schemas.microsoft.com/office/drawing/2014/main" id="{9C144281-7459-71F0-2BB7-639C8D61A7F0}"/>
              </a:ext>
            </a:extLst>
          </p:cNvPr>
          <p:cNvSpPr txBox="1">
            <a:spLocks/>
          </p:cNvSpPr>
          <p:nvPr/>
        </p:nvSpPr>
        <p:spPr>
          <a:xfrm>
            <a:off x="519564" y="214037"/>
            <a:ext cx="8343083" cy="809325"/>
          </a:xfrm>
          <a:prstGeom prst="roundRect">
            <a:avLst>
              <a:gd name="adj" fmla="val 16667"/>
            </a:avLst>
          </a:prstGeom>
          <a:noFill/>
          <a:ln w="57150" cap="flat" cmpd="sng">
            <a:solidFill>
              <a:schemeClr val="accent2"/>
            </a:solidFill>
            <a:prstDash val="solid"/>
            <a:round/>
            <a:headEnd type="none" w="sm" len="sm"/>
            <a:tailEnd type="none" w="sm" len="sm"/>
          </a:ln>
        </p:spPr>
        <p:txBody>
          <a:bodyPr spcFirstLastPara="1" wrap="square" lIns="68569" tIns="34275" rIns="68569" bIns="34275"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3888"/>
              <a:buFont typeface="Arial Black"/>
              <a:buNone/>
            </a:pPr>
            <a:r>
              <a:rPr lang="es-PE" sz="3000" dirty="0">
                <a:latin typeface="Arial Black" panose="020B0A04020102020204" pitchFamily="34" charset="0"/>
              </a:rPr>
              <a:t>3. Teorías mixtas o de la unión</a:t>
            </a:r>
            <a:endParaRPr lang="es-PE" sz="3000" dirty="0">
              <a:latin typeface="Arial Black" panose="020B0A04020102020204" pitchFamily="34" charset="0"/>
              <a:ea typeface="Arial Black"/>
              <a:cs typeface="Arial Black"/>
              <a:sym typeface="Arial Black"/>
            </a:endParaRPr>
          </a:p>
        </p:txBody>
      </p:sp>
      <p:sp>
        <p:nvSpPr>
          <p:cNvPr id="2" name="Google Shape;218;g23f978c418c_0_480">
            <a:extLst>
              <a:ext uri="{FF2B5EF4-FFF2-40B4-BE49-F238E27FC236}">
                <a16:creationId xmlns:a16="http://schemas.microsoft.com/office/drawing/2014/main" id="{4DC40994-D79B-BFDF-5E1F-DC8569949F94}"/>
              </a:ext>
            </a:extLst>
          </p:cNvPr>
          <p:cNvSpPr/>
          <p:nvPr/>
        </p:nvSpPr>
        <p:spPr>
          <a:xfrm>
            <a:off x="4572000" y="1831732"/>
            <a:ext cx="4114800" cy="1757288"/>
          </a:xfrm>
          <a:prstGeom prst="roundRect">
            <a:avLst>
              <a:gd name="adj" fmla="val 4125"/>
            </a:avLst>
          </a:prstGeom>
          <a:noFill/>
          <a:ln w="57150"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pPr marL="514350" indent="-514350">
              <a:buSzPts val="6000"/>
              <a:buFont typeface="Arial" panose="020B0604020202020204" pitchFamily="34" charset="0"/>
              <a:buChar char="•"/>
            </a:pPr>
            <a:endParaRPr lang="es-PE" sz="2700" dirty="0">
              <a:latin typeface="Calibri"/>
              <a:ea typeface="Calibri"/>
              <a:cs typeface="Calibri"/>
              <a:sym typeface="Calibri"/>
            </a:endParaRPr>
          </a:p>
        </p:txBody>
      </p:sp>
    </p:spTree>
    <p:extLst>
      <p:ext uri="{BB962C8B-B14F-4D97-AF65-F5344CB8AC3E}">
        <p14:creationId xmlns:p14="http://schemas.microsoft.com/office/powerpoint/2010/main" val="1349362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laus Roxin será investido este jueves Doctor Honoris Causa ...">
            <a:extLst>
              <a:ext uri="{FF2B5EF4-FFF2-40B4-BE49-F238E27FC236}">
                <a16:creationId xmlns:a16="http://schemas.microsoft.com/office/drawing/2014/main" id="{82DB9F67-E0D9-EA31-14EF-D63BBA4FED51}"/>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68912" y="1324464"/>
            <a:ext cx="1901315" cy="1267543"/>
          </a:xfrm>
          <a:prstGeom prst="rect">
            <a:avLst/>
          </a:prstGeom>
          <a:noFill/>
          <a:extLst>
            <a:ext uri="{909E8E84-426E-40DD-AFC4-6F175D3DCCD1}">
              <a14:hiddenFill xmlns:a14="http://schemas.microsoft.com/office/drawing/2010/main">
                <a:solidFill>
                  <a:srgbClr val="FFFFFF"/>
                </a:solidFill>
              </a14:hiddenFill>
            </a:ext>
          </a:extLst>
        </p:spPr>
      </p:pic>
      <p:sp>
        <p:nvSpPr>
          <p:cNvPr id="3" name="Elipse 2">
            <a:extLst>
              <a:ext uri="{FF2B5EF4-FFF2-40B4-BE49-F238E27FC236}">
                <a16:creationId xmlns:a16="http://schemas.microsoft.com/office/drawing/2014/main" id="{F95CB891-0CC8-C968-FBC4-9BACEDA6D56D}"/>
              </a:ext>
            </a:extLst>
          </p:cNvPr>
          <p:cNvSpPr/>
          <p:nvPr/>
        </p:nvSpPr>
        <p:spPr>
          <a:xfrm>
            <a:off x="988360" y="2710902"/>
            <a:ext cx="1456013" cy="141215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dirty="0">
                <a:solidFill>
                  <a:schemeClr val="tx1"/>
                </a:solidFill>
              </a:rPr>
              <a:t>1. MOMENTO LEGISTATIVO</a:t>
            </a:r>
            <a:endParaRPr lang="es-PE" sz="1050" dirty="0">
              <a:solidFill>
                <a:schemeClr val="tx1"/>
              </a:solidFill>
            </a:endParaRPr>
          </a:p>
        </p:txBody>
      </p:sp>
      <p:sp>
        <p:nvSpPr>
          <p:cNvPr id="5" name="Elipse 4">
            <a:extLst>
              <a:ext uri="{FF2B5EF4-FFF2-40B4-BE49-F238E27FC236}">
                <a16:creationId xmlns:a16="http://schemas.microsoft.com/office/drawing/2014/main" id="{C10A2F91-9CBA-85B9-ED26-ED3BBDFF4841}"/>
              </a:ext>
            </a:extLst>
          </p:cNvPr>
          <p:cNvSpPr/>
          <p:nvPr/>
        </p:nvSpPr>
        <p:spPr>
          <a:xfrm>
            <a:off x="3817828" y="2672392"/>
            <a:ext cx="1456013" cy="145066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dirty="0">
                <a:solidFill>
                  <a:schemeClr val="tx1"/>
                </a:solidFill>
              </a:rPr>
              <a:t>2. MOMENTO JUDICIAL</a:t>
            </a:r>
            <a:endParaRPr lang="es-PE" sz="1050" dirty="0">
              <a:solidFill>
                <a:schemeClr val="tx1"/>
              </a:solidFill>
            </a:endParaRPr>
          </a:p>
        </p:txBody>
      </p:sp>
      <p:sp>
        <p:nvSpPr>
          <p:cNvPr id="6" name="Elipse 5">
            <a:extLst>
              <a:ext uri="{FF2B5EF4-FFF2-40B4-BE49-F238E27FC236}">
                <a16:creationId xmlns:a16="http://schemas.microsoft.com/office/drawing/2014/main" id="{26C819AB-BAB3-8B0A-4A60-20BE6B11FB05}"/>
              </a:ext>
            </a:extLst>
          </p:cNvPr>
          <p:cNvSpPr/>
          <p:nvPr/>
        </p:nvSpPr>
        <p:spPr>
          <a:xfrm>
            <a:off x="6937184" y="2679117"/>
            <a:ext cx="1514293" cy="141487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050">
              <a:solidFill>
                <a:schemeClr val="tx1"/>
              </a:solidFill>
            </a:endParaRPr>
          </a:p>
        </p:txBody>
      </p:sp>
      <p:sp>
        <p:nvSpPr>
          <p:cNvPr id="9" name="CuadroTexto 8">
            <a:extLst>
              <a:ext uri="{FF2B5EF4-FFF2-40B4-BE49-F238E27FC236}">
                <a16:creationId xmlns:a16="http://schemas.microsoft.com/office/drawing/2014/main" id="{0A112776-EA00-C627-D2C1-5624BB684A49}"/>
              </a:ext>
            </a:extLst>
          </p:cNvPr>
          <p:cNvSpPr txBox="1"/>
          <p:nvPr/>
        </p:nvSpPr>
        <p:spPr>
          <a:xfrm>
            <a:off x="6988695" y="3146703"/>
            <a:ext cx="1444286" cy="577081"/>
          </a:xfrm>
          <a:prstGeom prst="rect">
            <a:avLst/>
          </a:prstGeom>
          <a:noFill/>
        </p:spPr>
        <p:txBody>
          <a:bodyPr wrap="square">
            <a:spAutoFit/>
          </a:bodyPr>
          <a:lstStyle/>
          <a:p>
            <a:pPr algn="ctr"/>
            <a:r>
              <a:rPr lang="es-MX" sz="1050" dirty="0">
                <a:solidFill>
                  <a:schemeClr val="tx1"/>
                </a:solidFill>
              </a:rPr>
              <a:t>3. MOMENTO </a:t>
            </a:r>
          </a:p>
          <a:p>
            <a:pPr algn="ctr"/>
            <a:r>
              <a:rPr lang="es-MX" sz="1050" dirty="0">
                <a:solidFill>
                  <a:schemeClr val="tx1"/>
                </a:solidFill>
              </a:rPr>
              <a:t>EJECUTIVO </a:t>
            </a:r>
          </a:p>
          <a:p>
            <a:pPr algn="ctr"/>
            <a:r>
              <a:rPr lang="es-MX" sz="1050" dirty="0">
                <a:solidFill>
                  <a:schemeClr val="tx1"/>
                </a:solidFill>
              </a:rPr>
              <a:t>DE LA PENA</a:t>
            </a:r>
            <a:endParaRPr lang="es-PE" sz="1050" dirty="0">
              <a:solidFill>
                <a:schemeClr val="tx1"/>
              </a:solidFill>
            </a:endParaRPr>
          </a:p>
        </p:txBody>
      </p:sp>
      <p:sp>
        <p:nvSpPr>
          <p:cNvPr id="7" name="CuadroTexto 6">
            <a:extLst>
              <a:ext uri="{FF2B5EF4-FFF2-40B4-BE49-F238E27FC236}">
                <a16:creationId xmlns:a16="http://schemas.microsoft.com/office/drawing/2014/main" id="{2B0B447B-1E7F-4890-B098-8EA288D1F223}"/>
              </a:ext>
            </a:extLst>
          </p:cNvPr>
          <p:cNvSpPr txBox="1"/>
          <p:nvPr/>
        </p:nvSpPr>
        <p:spPr>
          <a:xfrm>
            <a:off x="3119576" y="1457677"/>
            <a:ext cx="3852245" cy="1015663"/>
          </a:xfrm>
          <a:prstGeom prst="rect">
            <a:avLst/>
          </a:prstGeom>
          <a:noFill/>
        </p:spPr>
        <p:txBody>
          <a:bodyPr wrap="square" rtlCol="0">
            <a:spAutoFit/>
          </a:bodyPr>
          <a:lstStyle/>
          <a:p>
            <a:pPr algn="ctr"/>
            <a:r>
              <a:rPr lang="es-PE" sz="1500" dirty="0"/>
              <a:t>El presente enfoque toma los elementos de las teorías retributivas y relativas a excepción de la prevención especial negativa .</a:t>
            </a:r>
          </a:p>
        </p:txBody>
      </p:sp>
      <p:sp>
        <p:nvSpPr>
          <p:cNvPr id="8" name="Flecha: a la derecha 7">
            <a:extLst>
              <a:ext uri="{FF2B5EF4-FFF2-40B4-BE49-F238E27FC236}">
                <a16:creationId xmlns:a16="http://schemas.microsoft.com/office/drawing/2014/main" id="{AEA209F2-278C-48F4-9DB0-040D0D01E228}"/>
              </a:ext>
            </a:extLst>
          </p:cNvPr>
          <p:cNvSpPr/>
          <p:nvPr/>
        </p:nvSpPr>
        <p:spPr>
          <a:xfrm>
            <a:off x="2885385" y="3283967"/>
            <a:ext cx="548640" cy="518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050"/>
          </a:p>
        </p:txBody>
      </p:sp>
      <p:sp>
        <p:nvSpPr>
          <p:cNvPr id="11" name="Flecha: a la derecha 10">
            <a:extLst>
              <a:ext uri="{FF2B5EF4-FFF2-40B4-BE49-F238E27FC236}">
                <a16:creationId xmlns:a16="http://schemas.microsoft.com/office/drawing/2014/main" id="{2F2A0085-E33B-4459-8B6E-BF469EADE295}"/>
              </a:ext>
            </a:extLst>
          </p:cNvPr>
          <p:cNvSpPr/>
          <p:nvPr/>
        </p:nvSpPr>
        <p:spPr>
          <a:xfrm>
            <a:off x="5960978" y="3246120"/>
            <a:ext cx="548640" cy="518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050"/>
          </a:p>
        </p:txBody>
      </p:sp>
      <p:sp>
        <p:nvSpPr>
          <p:cNvPr id="10" name="Google Shape;217;g23f978c418c_0_480">
            <a:extLst>
              <a:ext uri="{FF2B5EF4-FFF2-40B4-BE49-F238E27FC236}">
                <a16:creationId xmlns:a16="http://schemas.microsoft.com/office/drawing/2014/main" id="{D69BFB95-57E0-B729-4903-B23EA86EC81D}"/>
              </a:ext>
            </a:extLst>
          </p:cNvPr>
          <p:cNvSpPr txBox="1">
            <a:spLocks/>
          </p:cNvSpPr>
          <p:nvPr/>
        </p:nvSpPr>
        <p:spPr>
          <a:xfrm>
            <a:off x="562273" y="160369"/>
            <a:ext cx="8343083" cy="809325"/>
          </a:xfrm>
          <a:prstGeom prst="roundRect">
            <a:avLst>
              <a:gd name="adj" fmla="val 16667"/>
            </a:avLst>
          </a:prstGeom>
          <a:noFill/>
          <a:ln w="57150" cap="flat" cmpd="sng">
            <a:solidFill>
              <a:schemeClr val="accent2"/>
            </a:solidFill>
            <a:prstDash val="solid"/>
            <a:round/>
            <a:headEnd type="none" w="sm" len="sm"/>
            <a:tailEnd type="none" w="sm" len="sm"/>
          </a:ln>
        </p:spPr>
        <p:txBody>
          <a:bodyPr spcFirstLastPara="1" wrap="square" lIns="68569" tIns="34275" rIns="68569" bIns="34275"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3888"/>
              <a:buFont typeface="Arial Black"/>
              <a:buNone/>
            </a:pPr>
            <a:r>
              <a:rPr lang="es-PE" sz="3000" dirty="0">
                <a:latin typeface="Arial Black" panose="020B0A04020102020204" pitchFamily="34" charset="0"/>
              </a:rPr>
              <a:t>Teoría dialéctica de la unión</a:t>
            </a:r>
            <a:endParaRPr lang="es-PE" sz="3000" dirty="0">
              <a:latin typeface="Arial Black" panose="020B0A04020102020204" pitchFamily="34" charset="0"/>
              <a:ea typeface="Arial Black"/>
              <a:cs typeface="Arial Black"/>
              <a:sym typeface="Arial Black"/>
            </a:endParaRPr>
          </a:p>
        </p:txBody>
      </p:sp>
      <p:sp>
        <p:nvSpPr>
          <p:cNvPr id="2" name="Google Shape;218;g23f978c418c_0_480">
            <a:extLst>
              <a:ext uri="{FF2B5EF4-FFF2-40B4-BE49-F238E27FC236}">
                <a16:creationId xmlns:a16="http://schemas.microsoft.com/office/drawing/2014/main" id="{046437B0-51D9-5296-AC1F-DABBEE0D1886}"/>
              </a:ext>
            </a:extLst>
          </p:cNvPr>
          <p:cNvSpPr/>
          <p:nvPr/>
        </p:nvSpPr>
        <p:spPr>
          <a:xfrm>
            <a:off x="3021696" y="1346610"/>
            <a:ext cx="4042044" cy="1214716"/>
          </a:xfrm>
          <a:prstGeom prst="roundRect">
            <a:avLst>
              <a:gd name="adj" fmla="val 4125"/>
            </a:avLst>
          </a:prstGeom>
          <a:noFill/>
          <a:ln w="57150"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pPr marL="514350" indent="-514350">
              <a:buSzPts val="6000"/>
              <a:buFont typeface="Arial" panose="020B0604020202020204" pitchFamily="34" charset="0"/>
              <a:buChar char="•"/>
            </a:pPr>
            <a:endParaRPr lang="es-PE" sz="2700" dirty="0">
              <a:latin typeface="Calibri"/>
              <a:ea typeface="Calibri"/>
              <a:cs typeface="Calibri"/>
              <a:sym typeface="Calibri"/>
            </a:endParaRPr>
          </a:p>
        </p:txBody>
      </p:sp>
    </p:spTree>
    <p:extLst>
      <p:ext uri="{BB962C8B-B14F-4D97-AF65-F5344CB8AC3E}">
        <p14:creationId xmlns:p14="http://schemas.microsoft.com/office/powerpoint/2010/main" val="2467450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ipse 2">
            <a:extLst>
              <a:ext uri="{FF2B5EF4-FFF2-40B4-BE49-F238E27FC236}">
                <a16:creationId xmlns:a16="http://schemas.microsoft.com/office/drawing/2014/main" id="{F95CB891-0CC8-C968-FBC4-9BACEDA6D56D}"/>
              </a:ext>
            </a:extLst>
          </p:cNvPr>
          <p:cNvSpPr/>
          <p:nvPr/>
        </p:nvSpPr>
        <p:spPr>
          <a:xfrm>
            <a:off x="1094139" y="2625540"/>
            <a:ext cx="1287792" cy="1227641"/>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900" dirty="0">
                <a:solidFill>
                  <a:schemeClr val="tx1"/>
                </a:solidFill>
              </a:rPr>
              <a:t>1. </a:t>
            </a:r>
          </a:p>
          <a:p>
            <a:pPr algn="ctr"/>
            <a:r>
              <a:rPr lang="es-MX" sz="900" dirty="0">
                <a:solidFill>
                  <a:schemeClr val="tx1"/>
                </a:solidFill>
              </a:rPr>
              <a:t>MOMENTO LEGISTATIVO</a:t>
            </a:r>
            <a:endParaRPr lang="es-PE" sz="900" dirty="0">
              <a:solidFill>
                <a:schemeClr val="tx1"/>
              </a:solidFill>
            </a:endParaRPr>
          </a:p>
        </p:txBody>
      </p:sp>
      <p:sp>
        <p:nvSpPr>
          <p:cNvPr id="5" name="Elipse 4">
            <a:extLst>
              <a:ext uri="{FF2B5EF4-FFF2-40B4-BE49-F238E27FC236}">
                <a16:creationId xmlns:a16="http://schemas.microsoft.com/office/drawing/2014/main" id="{C10A2F91-9CBA-85B9-ED26-ED3BBDFF4841}"/>
              </a:ext>
            </a:extLst>
          </p:cNvPr>
          <p:cNvSpPr/>
          <p:nvPr/>
        </p:nvSpPr>
        <p:spPr>
          <a:xfrm>
            <a:off x="4282395" y="2632882"/>
            <a:ext cx="1270382" cy="1223765"/>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900" dirty="0">
                <a:solidFill>
                  <a:schemeClr val="tx1"/>
                </a:solidFill>
              </a:rPr>
              <a:t>2. MOMENTO JUDICIAL</a:t>
            </a:r>
            <a:endParaRPr lang="es-PE" sz="900" dirty="0">
              <a:solidFill>
                <a:schemeClr val="tx1"/>
              </a:solidFill>
            </a:endParaRPr>
          </a:p>
        </p:txBody>
      </p:sp>
      <p:sp>
        <p:nvSpPr>
          <p:cNvPr id="6" name="Elipse 5">
            <a:extLst>
              <a:ext uri="{FF2B5EF4-FFF2-40B4-BE49-F238E27FC236}">
                <a16:creationId xmlns:a16="http://schemas.microsoft.com/office/drawing/2014/main" id="{26C819AB-BAB3-8B0A-4A60-20BE6B11FB05}"/>
              </a:ext>
            </a:extLst>
          </p:cNvPr>
          <p:cNvSpPr/>
          <p:nvPr/>
        </p:nvSpPr>
        <p:spPr>
          <a:xfrm>
            <a:off x="7142151" y="2639682"/>
            <a:ext cx="1270382" cy="1197817"/>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050" dirty="0">
              <a:solidFill>
                <a:schemeClr val="tx1"/>
              </a:solidFill>
            </a:endParaRPr>
          </a:p>
        </p:txBody>
      </p:sp>
      <p:sp>
        <p:nvSpPr>
          <p:cNvPr id="9" name="CuadroTexto 8">
            <a:extLst>
              <a:ext uri="{FF2B5EF4-FFF2-40B4-BE49-F238E27FC236}">
                <a16:creationId xmlns:a16="http://schemas.microsoft.com/office/drawing/2014/main" id="{0A112776-EA00-C627-D2C1-5624BB684A49}"/>
              </a:ext>
            </a:extLst>
          </p:cNvPr>
          <p:cNvSpPr txBox="1"/>
          <p:nvPr/>
        </p:nvSpPr>
        <p:spPr>
          <a:xfrm>
            <a:off x="7045930" y="2925206"/>
            <a:ext cx="1472783" cy="646331"/>
          </a:xfrm>
          <a:prstGeom prst="rect">
            <a:avLst/>
          </a:prstGeom>
          <a:noFill/>
        </p:spPr>
        <p:txBody>
          <a:bodyPr wrap="square">
            <a:spAutoFit/>
          </a:bodyPr>
          <a:lstStyle/>
          <a:p>
            <a:pPr algn="ctr"/>
            <a:r>
              <a:rPr lang="es-MX" sz="900" dirty="0">
                <a:solidFill>
                  <a:schemeClr val="tx1"/>
                </a:solidFill>
              </a:rPr>
              <a:t>3. </a:t>
            </a:r>
          </a:p>
          <a:p>
            <a:pPr algn="ctr"/>
            <a:r>
              <a:rPr lang="es-MX" sz="900" dirty="0">
                <a:solidFill>
                  <a:schemeClr val="tx1"/>
                </a:solidFill>
              </a:rPr>
              <a:t>MOMENTO </a:t>
            </a:r>
          </a:p>
          <a:p>
            <a:pPr algn="ctr"/>
            <a:r>
              <a:rPr lang="es-MX" sz="900" dirty="0">
                <a:solidFill>
                  <a:schemeClr val="tx1"/>
                </a:solidFill>
              </a:rPr>
              <a:t>EJECUTIVO </a:t>
            </a:r>
          </a:p>
          <a:p>
            <a:pPr algn="ctr"/>
            <a:r>
              <a:rPr lang="es-MX" sz="900" dirty="0">
                <a:solidFill>
                  <a:schemeClr val="tx1"/>
                </a:solidFill>
              </a:rPr>
              <a:t>DE LA PENA</a:t>
            </a:r>
            <a:endParaRPr lang="es-PE" sz="900" dirty="0">
              <a:solidFill>
                <a:schemeClr val="tx1"/>
              </a:solidFill>
            </a:endParaRPr>
          </a:p>
        </p:txBody>
      </p:sp>
      <p:sp>
        <p:nvSpPr>
          <p:cNvPr id="8" name="Flecha: a la derecha 7">
            <a:extLst>
              <a:ext uri="{FF2B5EF4-FFF2-40B4-BE49-F238E27FC236}">
                <a16:creationId xmlns:a16="http://schemas.microsoft.com/office/drawing/2014/main" id="{AEA209F2-278C-48F4-9DB0-040D0D01E228}"/>
              </a:ext>
            </a:extLst>
          </p:cNvPr>
          <p:cNvSpPr/>
          <p:nvPr/>
        </p:nvSpPr>
        <p:spPr>
          <a:xfrm>
            <a:off x="3174390" y="2979860"/>
            <a:ext cx="548640" cy="518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050"/>
          </a:p>
        </p:txBody>
      </p:sp>
      <p:sp>
        <p:nvSpPr>
          <p:cNvPr id="11" name="Flecha: a la derecha 10">
            <a:extLst>
              <a:ext uri="{FF2B5EF4-FFF2-40B4-BE49-F238E27FC236}">
                <a16:creationId xmlns:a16="http://schemas.microsoft.com/office/drawing/2014/main" id="{2F2A0085-E33B-4459-8B6E-BF469EADE295}"/>
              </a:ext>
            </a:extLst>
          </p:cNvPr>
          <p:cNvSpPr/>
          <p:nvPr/>
        </p:nvSpPr>
        <p:spPr>
          <a:xfrm>
            <a:off x="5985467" y="2994302"/>
            <a:ext cx="548640" cy="518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050"/>
          </a:p>
        </p:txBody>
      </p:sp>
      <p:pic>
        <p:nvPicPr>
          <p:cNvPr id="18434" name="Picture 2" descr="La redacción - Escuela de Edición de Lima">
            <a:extLst>
              <a:ext uri="{FF2B5EF4-FFF2-40B4-BE49-F238E27FC236}">
                <a16:creationId xmlns:a16="http://schemas.microsoft.com/office/drawing/2014/main" id="{73237C93-485A-4608-AA01-F8E2C66FFE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5258" y="1441916"/>
            <a:ext cx="1283123" cy="855415"/>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DC7E93B9-CC35-42F6-A657-6C163912D7A4}"/>
              </a:ext>
            </a:extLst>
          </p:cNvPr>
          <p:cNvSpPr txBox="1"/>
          <p:nvPr/>
        </p:nvSpPr>
        <p:spPr>
          <a:xfrm>
            <a:off x="1122776" y="2371497"/>
            <a:ext cx="1072730" cy="253916"/>
          </a:xfrm>
          <a:prstGeom prst="rect">
            <a:avLst/>
          </a:prstGeom>
          <a:noFill/>
        </p:spPr>
        <p:txBody>
          <a:bodyPr wrap="none" rtlCol="0">
            <a:spAutoFit/>
          </a:bodyPr>
          <a:lstStyle/>
          <a:p>
            <a:r>
              <a:rPr lang="es-PE" sz="1050" dirty="0"/>
              <a:t>TIPIFICACIÓN</a:t>
            </a:r>
          </a:p>
        </p:txBody>
      </p:sp>
      <p:sp>
        <p:nvSpPr>
          <p:cNvPr id="15" name="CuadroTexto 14">
            <a:extLst>
              <a:ext uri="{FF2B5EF4-FFF2-40B4-BE49-F238E27FC236}">
                <a16:creationId xmlns:a16="http://schemas.microsoft.com/office/drawing/2014/main" id="{6473D656-DB16-4B5A-B620-F56044C9A7AB}"/>
              </a:ext>
            </a:extLst>
          </p:cNvPr>
          <p:cNvSpPr txBox="1"/>
          <p:nvPr/>
        </p:nvSpPr>
        <p:spPr>
          <a:xfrm>
            <a:off x="3942704" y="2403610"/>
            <a:ext cx="1821332" cy="253916"/>
          </a:xfrm>
          <a:prstGeom prst="rect">
            <a:avLst/>
          </a:prstGeom>
          <a:noFill/>
        </p:spPr>
        <p:txBody>
          <a:bodyPr wrap="none" rtlCol="0">
            <a:spAutoFit/>
          </a:bodyPr>
          <a:lstStyle/>
          <a:p>
            <a:r>
              <a:rPr lang="es-PE" sz="1050" dirty="0"/>
              <a:t>IMPOSICIÓN DE LA PENA</a:t>
            </a:r>
          </a:p>
        </p:txBody>
      </p:sp>
      <p:sp>
        <p:nvSpPr>
          <p:cNvPr id="17" name="CuadroTexto 16">
            <a:extLst>
              <a:ext uri="{FF2B5EF4-FFF2-40B4-BE49-F238E27FC236}">
                <a16:creationId xmlns:a16="http://schemas.microsoft.com/office/drawing/2014/main" id="{86E450AF-A2D0-4DC7-BA44-EA93CBA7BBCC}"/>
              </a:ext>
            </a:extLst>
          </p:cNvPr>
          <p:cNvSpPr txBox="1"/>
          <p:nvPr/>
        </p:nvSpPr>
        <p:spPr>
          <a:xfrm>
            <a:off x="7085495" y="2380862"/>
            <a:ext cx="1306768" cy="253916"/>
          </a:xfrm>
          <a:prstGeom prst="rect">
            <a:avLst/>
          </a:prstGeom>
          <a:noFill/>
        </p:spPr>
        <p:txBody>
          <a:bodyPr wrap="none" rtlCol="0">
            <a:spAutoFit/>
          </a:bodyPr>
          <a:lstStyle/>
          <a:p>
            <a:r>
              <a:rPr lang="es-PE" sz="1050" dirty="0"/>
              <a:t>REHABILITACIÓN</a:t>
            </a:r>
          </a:p>
        </p:txBody>
      </p:sp>
      <p:pic>
        <p:nvPicPr>
          <p:cNvPr id="5122" name="Picture 2" descr="En un juzgado de lo penal pueden imponerse penas superiores a 5 años | E&amp;J">
            <a:extLst>
              <a:ext uri="{FF2B5EF4-FFF2-40B4-BE49-F238E27FC236}">
                <a16:creationId xmlns:a16="http://schemas.microsoft.com/office/drawing/2014/main" id="{F5D78CA6-837C-A6B4-CECF-EEC951F4C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7911" y="1425129"/>
            <a:ext cx="1568802" cy="88898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erca de 17 000 internos estudian educación básica en penales | MINEDU">
            <a:extLst>
              <a:ext uri="{FF2B5EF4-FFF2-40B4-BE49-F238E27FC236}">
                <a16:creationId xmlns:a16="http://schemas.microsoft.com/office/drawing/2014/main" id="{35A758E5-EB6B-AB6C-984C-F59563AFFD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5208" y="1441916"/>
            <a:ext cx="1426399" cy="888988"/>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esquinas redondeadas 11">
            <a:extLst>
              <a:ext uri="{FF2B5EF4-FFF2-40B4-BE49-F238E27FC236}">
                <a16:creationId xmlns:a16="http://schemas.microsoft.com/office/drawing/2014/main" id="{D1A0BBF3-E754-E161-C0D4-E65685E608FF}"/>
              </a:ext>
            </a:extLst>
          </p:cNvPr>
          <p:cNvSpPr/>
          <p:nvPr/>
        </p:nvSpPr>
        <p:spPr>
          <a:xfrm>
            <a:off x="6715323" y="3906727"/>
            <a:ext cx="2024817" cy="396491"/>
          </a:xfrm>
          <a:prstGeom prst="round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200" dirty="0">
              <a:solidFill>
                <a:schemeClr val="tx1"/>
              </a:solidFill>
            </a:endParaRPr>
          </a:p>
          <a:p>
            <a:pPr algn="ctr"/>
            <a:r>
              <a:rPr lang="es-MX" sz="1200" dirty="0">
                <a:solidFill>
                  <a:schemeClr val="tx1"/>
                </a:solidFill>
              </a:rPr>
              <a:t>Prevención especial positiva</a:t>
            </a:r>
          </a:p>
          <a:p>
            <a:pPr algn="ctr"/>
            <a:r>
              <a:rPr lang="es-MX" sz="1200" dirty="0">
                <a:solidFill>
                  <a:schemeClr val="tx1"/>
                </a:solidFill>
              </a:rPr>
              <a:t> </a:t>
            </a:r>
            <a:endParaRPr lang="es-PE" sz="1200" dirty="0">
              <a:solidFill>
                <a:schemeClr val="tx1"/>
              </a:solidFill>
            </a:endParaRPr>
          </a:p>
        </p:txBody>
      </p:sp>
      <p:sp>
        <p:nvSpPr>
          <p:cNvPr id="13" name="Rectángulo: esquinas redondeadas 12">
            <a:extLst>
              <a:ext uri="{FF2B5EF4-FFF2-40B4-BE49-F238E27FC236}">
                <a16:creationId xmlns:a16="http://schemas.microsoft.com/office/drawing/2014/main" id="{53C77793-9265-0B39-7288-FD44013324AD}"/>
              </a:ext>
            </a:extLst>
          </p:cNvPr>
          <p:cNvSpPr/>
          <p:nvPr/>
        </p:nvSpPr>
        <p:spPr>
          <a:xfrm>
            <a:off x="3857350" y="3906727"/>
            <a:ext cx="2120472" cy="497633"/>
          </a:xfrm>
          <a:prstGeom prst="round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200" dirty="0">
              <a:solidFill>
                <a:schemeClr val="tx1"/>
              </a:solidFill>
            </a:endParaRPr>
          </a:p>
          <a:p>
            <a:pPr algn="ctr"/>
            <a:r>
              <a:rPr lang="es-MX" sz="1200" dirty="0">
                <a:solidFill>
                  <a:schemeClr val="tx1"/>
                </a:solidFill>
              </a:rPr>
              <a:t>Retribución</a:t>
            </a:r>
          </a:p>
          <a:p>
            <a:pPr algn="ctr"/>
            <a:r>
              <a:rPr lang="es-MX" sz="1200" dirty="0">
                <a:solidFill>
                  <a:schemeClr val="tx1"/>
                </a:solidFill>
              </a:rPr>
              <a:t>Prevención general positiva</a:t>
            </a:r>
          </a:p>
          <a:p>
            <a:pPr algn="ctr"/>
            <a:r>
              <a:rPr lang="es-MX" sz="1200" dirty="0">
                <a:solidFill>
                  <a:schemeClr val="tx1"/>
                </a:solidFill>
              </a:rPr>
              <a:t> </a:t>
            </a:r>
            <a:endParaRPr lang="es-PE" sz="1200" dirty="0">
              <a:solidFill>
                <a:schemeClr val="tx1"/>
              </a:solidFill>
            </a:endParaRPr>
          </a:p>
        </p:txBody>
      </p:sp>
      <p:sp>
        <p:nvSpPr>
          <p:cNvPr id="19" name="Rectángulo: esquinas redondeadas 18">
            <a:extLst>
              <a:ext uri="{FF2B5EF4-FFF2-40B4-BE49-F238E27FC236}">
                <a16:creationId xmlns:a16="http://schemas.microsoft.com/office/drawing/2014/main" id="{8C61E770-02FD-C95F-60D2-52D181B630FB}"/>
              </a:ext>
            </a:extLst>
          </p:cNvPr>
          <p:cNvSpPr/>
          <p:nvPr/>
        </p:nvSpPr>
        <p:spPr>
          <a:xfrm>
            <a:off x="760672" y="3906727"/>
            <a:ext cx="1879814" cy="396491"/>
          </a:xfrm>
          <a:prstGeom prst="round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200" dirty="0">
              <a:solidFill>
                <a:schemeClr val="tx1"/>
              </a:solidFill>
            </a:endParaRPr>
          </a:p>
          <a:p>
            <a:pPr algn="ctr"/>
            <a:r>
              <a:rPr lang="es-MX" sz="1200" dirty="0">
                <a:solidFill>
                  <a:schemeClr val="tx1"/>
                </a:solidFill>
              </a:rPr>
              <a:t>Prevención general negativa</a:t>
            </a:r>
          </a:p>
          <a:p>
            <a:pPr algn="ctr"/>
            <a:r>
              <a:rPr lang="es-MX" sz="1200" dirty="0">
                <a:solidFill>
                  <a:schemeClr val="tx1"/>
                </a:solidFill>
              </a:rPr>
              <a:t> </a:t>
            </a:r>
            <a:endParaRPr lang="es-PE" sz="1200" dirty="0">
              <a:solidFill>
                <a:schemeClr val="tx1"/>
              </a:solidFill>
            </a:endParaRPr>
          </a:p>
        </p:txBody>
      </p:sp>
      <p:sp>
        <p:nvSpPr>
          <p:cNvPr id="2" name="Google Shape;217;g23f978c418c_0_480">
            <a:extLst>
              <a:ext uri="{FF2B5EF4-FFF2-40B4-BE49-F238E27FC236}">
                <a16:creationId xmlns:a16="http://schemas.microsoft.com/office/drawing/2014/main" id="{9BE1FA45-ED8B-8275-D1C5-85FBBE1ED56D}"/>
              </a:ext>
            </a:extLst>
          </p:cNvPr>
          <p:cNvSpPr txBox="1">
            <a:spLocks/>
          </p:cNvSpPr>
          <p:nvPr/>
        </p:nvSpPr>
        <p:spPr>
          <a:xfrm>
            <a:off x="562273" y="160369"/>
            <a:ext cx="8343083" cy="809325"/>
          </a:xfrm>
          <a:prstGeom prst="roundRect">
            <a:avLst>
              <a:gd name="adj" fmla="val 16667"/>
            </a:avLst>
          </a:prstGeom>
          <a:noFill/>
          <a:ln w="57150" cap="flat" cmpd="sng">
            <a:solidFill>
              <a:schemeClr val="accent2"/>
            </a:solidFill>
            <a:prstDash val="solid"/>
            <a:round/>
            <a:headEnd type="none" w="sm" len="sm"/>
            <a:tailEnd type="none" w="sm" len="sm"/>
          </a:ln>
        </p:spPr>
        <p:txBody>
          <a:bodyPr spcFirstLastPara="1" wrap="square" lIns="68569" tIns="34275" rIns="68569" bIns="34275"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3888"/>
              <a:buFont typeface="Arial Black"/>
              <a:buNone/>
            </a:pPr>
            <a:r>
              <a:rPr lang="es-PE" sz="3000" dirty="0">
                <a:latin typeface="Arial Black" panose="020B0A04020102020204" pitchFamily="34" charset="0"/>
              </a:rPr>
              <a:t>Teoría dialéctica de la unión</a:t>
            </a:r>
            <a:endParaRPr lang="es-PE" sz="3000" dirty="0">
              <a:latin typeface="Arial Black" panose="020B0A04020102020204" pitchFamily="34" charset="0"/>
              <a:ea typeface="Arial Black"/>
              <a:cs typeface="Arial Black"/>
              <a:sym typeface="Arial Black"/>
            </a:endParaRPr>
          </a:p>
        </p:txBody>
      </p:sp>
    </p:spTree>
    <p:extLst>
      <p:ext uri="{BB962C8B-B14F-4D97-AF65-F5344CB8AC3E}">
        <p14:creationId xmlns:p14="http://schemas.microsoft.com/office/powerpoint/2010/main" val="2262724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791786" y="1373866"/>
            <a:ext cx="4747545" cy="2974277"/>
          </a:xfrm>
        </p:spPr>
        <p:txBody>
          <a:bodyPr anchor="ctr">
            <a:noAutofit/>
          </a:bodyPr>
          <a:lstStyle/>
          <a:p>
            <a:pPr marL="0" indent="0" algn="just">
              <a:buNone/>
            </a:pPr>
            <a:r>
              <a:rPr lang="es-MX" sz="1088" b="1" dirty="0">
                <a:latin typeface="Arial" panose="020B0604020202020204" pitchFamily="34" charset="0"/>
                <a:cs typeface="Arial" panose="020B0604020202020204" pitchFamily="34" charset="0"/>
              </a:rPr>
              <a:t>VIII de la Constitución Política del Perú (1993)</a:t>
            </a:r>
          </a:p>
          <a:p>
            <a:pPr indent="-342900" algn="just"/>
            <a:r>
              <a:rPr lang="es-MX" sz="1088" dirty="0">
                <a:latin typeface="Arial" panose="020B0604020202020204" pitchFamily="34" charset="0"/>
                <a:cs typeface="Arial" panose="020B0604020202020204" pitchFamily="34" charset="0"/>
              </a:rPr>
              <a:t> Artículo 139.- Son principios y derechos de la función jurisdiccional. </a:t>
            </a:r>
          </a:p>
          <a:p>
            <a:pPr indent="-342900" algn="just"/>
            <a:r>
              <a:rPr lang="es-MX" sz="1088" dirty="0">
                <a:latin typeface="Arial" panose="020B0604020202020204" pitchFamily="34" charset="0"/>
                <a:cs typeface="Arial" panose="020B0604020202020204" pitchFamily="34" charset="0"/>
              </a:rPr>
              <a:t>(...) 22. El principio de que el régimen penitenciario tiene como objeto la reeducación, rehabilitación y reincorporación del penado a la sociedad.</a:t>
            </a:r>
          </a:p>
          <a:p>
            <a:pPr indent="-342900" algn="just"/>
            <a:endParaRPr lang="es-MX" sz="1088" b="1" dirty="0">
              <a:latin typeface="Arial" panose="020B0604020202020204" pitchFamily="34" charset="0"/>
              <a:cs typeface="Arial" panose="020B0604020202020204" pitchFamily="34" charset="0"/>
            </a:endParaRPr>
          </a:p>
          <a:p>
            <a:pPr marL="0" indent="0" algn="just">
              <a:buNone/>
            </a:pPr>
            <a:r>
              <a:rPr lang="es-PE" sz="1088" b="1" dirty="0">
                <a:latin typeface="Arial" panose="020B0604020202020204" pitchFamily="34" charset="0"/>
                <a:cs typeface="Arial" panose="020B0604020202020204" pitchFamily="34" charset="0"/>
              </a:rPr>
              <a:t>Título Preliminar del Código Penal (1991)</a:t>
            </a:r>
          </a:p>
          <a:p>
            <a:pPr indent="-342900" algn="just"/>
            <a:endParaRPr lang="es-PE" sz="1088" dirty="0">
              <a:latin typeface="Arial" panose="020B0604020202020204" pitchFamily="34" charset="0"/>
              <a:cs typeface="Arial" panose="020B0604020202020204" pitchFamily="34" charset="0"/>
            </a:endParaRPr>
          </a:p>
          <a:p>
            <a:pPr indent="-342900" algn="just"/>
            <a:r>
              <a:rPr lang="es-MX" sz="1088" dirty="0">
                <a:latin typeface="Arial" panose="020B0604020202020204" pitchFamily="34" charset="0"/>
                <a:cs typeface="Arial" panose="020B0604020202020204" pitchFamily="34" charset="0"/>
              </a:rPr>
              <a:t>Art. I.- Finalidad Preventiva </a:t>
            </a:r>
          </a:p>
          <a:p>
            <a:pPr indent="-342900" algn="just"/>
            <a:r>
              <a:rPr lang="es-MX" sz="1088" dirty="0">
                <a:latin typeface="Arial" panose="020B0604020202020204" pitchFamily="34" charset="0"/>
                <a:cs typeface="Arial" panose="020B0604020202020204" pitchFamily="34" charset="0"/>
              </a:rPr>
              <a:t>Este Código tiene por objeto la prevención de delitos y faltas como medio protector de la persona humana y de la sociedad.</a:t>
            </a:r>
            <a:endParaRPr lang="es-PE" sz="1088" dirty="0">
              <a:latin typeface="Arial" panose="020B0604020202020204" pitchFamily="34" charset="0"/>
              <a:cs typeface="Arial" panose="020B0604020202020204" pitchFamily="34" charset="0"/>
            </a:endParaRPr>
          </a:p>
          <a:p>
            <a:pPr indent="-342900" algn="just"/>
            <a:r>
              <a:rPr lang="es-MX" sz="1088" dirty="0">
                <a:latin typeface="Arial" panose="020B0604020202020204" pitchFamily="34" charset="0"/>
                <a:cs typeface="Arial" panose="020B0604020202020204" pitchFamily="34" charset="0"/>
              </a:rPr>
              <a:t>Art. IX.- Funciones de la Pena y medidas de seguridad. </a:t>
            </a:r>
          </a:p>
          <a:p>
            <a:pPr indent="-342900" algn="just"/>
            <a:r>
              <a:rPr lang="es-MX" sz="1088" dirty="0">
                <a:latin typeface="Arial" panose="020B0604020202020204" pitchFamily="34" charset="0"/>
                <a:cs typeface="Arial" panose="020B0604020202020204" pitchFamily="34" charset="0"/>
              </a:rPr>
              <a:t>La pena tiene función preventiva, protectora y resocializadora. Las medidas de seguridad persiguen fines de curación, tutela y rehabilitación.</a:t>
            </a:r>
            <a:endParaRPr lang="es-PE" sz="1088" dirty="0">
              <a:latin typeface="Arial" panose="020B0604020202020204" pitchFamily="34" charset="0"/>
              <a:cs typeface="Arial" panose="020B0604020202020204" pitchFamily="34" charset="0"/>
            </a:endParaRPr>
          </a:p>
        </p:txBody>
      </p:sp>
      <p:pic>
        <p:nvPicPr>
          <p:cNvPr id="2054" name="Picture 6" descr="CODIGO PENAL - San Cristobal Libros SAC. Derechos Reservados">
            <a:extLst>
              <a:ext uri="{FF2B5EF4-FFF2-40B4-BE49-F238E27FC236}">
                <a16:creationId xmlns:a16="http://schemas.microsoft.com/office/drawing/2014/main" id="{F7DF1466-7D87-4F9B-BACD-FFDE97DED54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76796" y="1385689"/>
            <a:ext cx="1027531" cy="14004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y 12 de julio se conmemora el Día de la Constitución Política del Perú -  Noticias al día Perú">
            <a:extLst>
              <a:ext uri="{FF2B5EF4-FFF2-40B4-BE49-F238E27FC236}">
                <a16:creationId xmlns:a16="http://schemas.microsoft.com/office/drawing/2014/main" id="{1A285895-84DA-44DF-881A-5246BB581E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076795" y="3014982"/>
            <a:ext cx="1919072" cy="1280981"/>
          </a:xfrm>
          <a:prstGeom prst="rect">
            <a:avLst/>
          </a:prstGeom>
          <a:noFill/>
          <a:extLst>
            <a:ext uri="{909E8E84-426E-40DD-AFC4-6F175D3DCCD1}">
              <a14:hiddenFill xmlns:a14="http://schemas.microsoft.com/office/drawing/2010/main">
                <a:solidFill>
                  <a:srgbClr val="FFFFFF"/>
                </a:solidFill>
              </a14:hiddenFill>
            </a:ext>
          </a:extLst>
        </p:spPr>
      </p:pic>
      <p:sp>
        <p:nvSpPr>
          <p:cNvPr id="4" name="3 Marcador de número de diapositiva"/>
          <p:cNvSpPr>
            <a:spLocks noGrp="1"/>
          </p:cNvSpPr>
          <p:nvPr>
            <p:ph type="sldNum" sz="quarter" idx="12"/>
          </p:nvPr>
        </p:nvSpPr>
        <p:spPr>
          <a:xfrm>
            <a:off x="6457950" y="4869180"/>
            <a:ext cx="2057400" cy="273844"/>
          </a:xfrm>
        </p:spPr>
        <p:txBody>
          <a:bodyPr>
            <a:normAutofit/>
          </a:bodyPr>
          <a:lstStyle/>
          <a:p>
            <a:pPr>
              <a:spcAft>
                <a:spcPts val="450"/>
              </a:spcAft>
            </a:pPr>
            <a:endParaRPr lang="es-PE" dirty="0"/>
          </a:p>
        </p:txBody>
      </p:sp>
      <p:sp>
        <p:nvSpPr>
          <p:cNvPr id="5" name="Google Shape;218;g23f978c418c_0_480">
            <a:extLst>
              <a:ext uri="{FF2B5EF4-FFF2-40B4-BE49-F238E27FC236}">
                <a16:creationId xmlns:a16="http://schemas.microsoft.com/office/drawing/2014/main" id="{12A80AA1-6CE3-DDD3-6F46-09ACEEE8393F}"/>
              </a:ext>
            </a:extLst>
          </p:cNvPr>
          <p:cNvSpPr/>
          <p:nvPr/>
        </p:nvSpPr>
        <p:spPr>
          <a:xfrm>
            <a:off x="519564" y="1055077"/>
            <a:ext cx="8428500" cy="3814103"/>
          </a:xfrm>
          <a:prstGeom prst="roundRect">
            <a:avLst>
              <a:gd name="adj" fmla="val 4125"/>
            </a:avLst>
          </a:prstGeom>
          <a:noFill/>
          <a:ln w="57150"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pPr marL="514350" indent="-514350">
              <a:buSzPts val="6000"/>
              <a:buFont typeface="Arial" panose="020B0604020202020204" pitchFamily="34" charset="0"/>
              <a:buChar char="•"/>
            </a:pPr>
            <a:endParaRPr lang="es-PE" sz="2700" dirty="0">
              <a:latin typeface="Calibri"/>
              <a:ea typeface="Calibri"/>
              <a:cs typeface="Calibri"/>
              <a:sym typeface="Calibri"/>
            </a:endParaRPr>
          </a:p>
        </p:txBody>
      </p:sp>
      <p:sp>
        <p:nvSpPr>
          <p:cNvPr id="6" name="Google Shape;217;g23f978c418c_0_480">
            <a:extLst>
              <a:ext uri="{FF2B5EF4-FFF2-40B4-BE49-F238E27FC236}">
                <a16:creationId xmlns:a16="http://schemas.microsoft.com/office/drawing/2014/main" id="{9B53B728-1F36-6B65-E8E6-8F8DBAEFDA04}"/>
              </a:ext>
            </a:extLst>
          </p:cNvPr>
          <p:cNvSpPr txBox="1">
            <a:spLocks/>
          </p:cNvSpPr>
          <p:nvPr/>
        </p:nvSpPr>
        <p:spPr>
          <a:xfrm>
            <a:off x="562273" y="160369"/>
            <a:ext cx="8343083" cy="809325"/>
          </a:xfrm>
          <a:prstGeom prst="roundRect">
            <a:avLst>
              <a:gd name="adj" fmla="val 16667"/>
            </a:avLst>
          </a:prstGeom>
          <a:noFill/>
          <a:ln w="57150" cap="flat" cmpd="sng">
            <a:solidFill>
              <a:schemeClr val="accent2"/>
            </a:solidFill>
            <a:prstDash val="solid"/>
            <a:round/>
            <a:headEnd type="none" w="sm" len="sm"/>
            <a:tailEnd type="none" w="sm" len="sm"/>
          </a:ln>
        </p:spPr>
        <p:txBody>
          <a:bodyPr spcFirstLastPara="1" wrap="square" lIns="68569" tIns="34275" rIns="68569" bIns="34275"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3888"/>
              <a:buFont typeface="Arial Black"/>
              <a:buNone/>
            </a:pPr>
            <a:r>
              <a:rPr lang="es-PE" sz="3000" dirty="0">
                <a:latin typeface="Arial Black" panose="020B0A04020102020204" pitchFamily="34" charset="0"/>
              </a:rPr>
              <a:t>4. Marco normativo</a:t>
            </a:r>
            <a:endParaRPr lang="es-PE" sz="3000" dirty="0">
              <a:latin typeface="Arial Black" panose="020B0A04020102020204" pitchFamily="34" charset="0"/>
              <a:ea typeface="Arial Black"/>
              <a:cs typeface="Arial Black"/>
              <a:sym typeface="Arial Black"/>
            </a:endParaRPr>
          </a:p>
        </p:txBody>
      </p:sp>
    </p:spTree>
    <p:extLst>
      <p:ext uri="{BB962C8B-B14F-4D97-AF65-F5344CB8AC3E}">
        <p14:creationId xmlns:p14="http://schemas.microsoft.com/office/powerpoint/2010/main" val="1943392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erecho al olvido: TC destaca relevancia de investigaciones de OjoPúblico  frente a demanda de Eteco | Ojo Público">
            <a:extLst>
              <a:ext uri="{FF2B5EF4-FFF2-40B4-BE49-F238E27FC236}">
                <a16:creationId xmlns:a16="http://schemas.microsoft.com/office/drawing/2014/main" id="{25C5B22D-6ED9-43F5-9321-A78CF0CBBC7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443"/>
          <a:stretch/>
        </p:blipFill>
        <p:spPr bwMode="auto">
          <a:xfrm>
            <a:off x="768940" y="1464452"/>
            <a:ext cx="3862708" cy="2785683"/>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928089" y="1465604"/>
            <a:ext cx="3398174" cy="2729588"/>
          </a:xfrm>
        </p:spPr>
        <p:txBody>
          <a:bodyPr anchor="ctr">
            <a:noAutofit/>
          </a:bodyPr>
          <a:lstStyle/>
          <a:p>
            <a:pPr marL="0" indent="0" algn="just">
              <a:buNone/>
            </a:pPr>
            <a:r>
              <a:rPr lang="es-PE" sz="1020" b="1" dirty="0">
                <a:latin typeface="Arial" panose="020B0604020202020204" pitchFamily="34" charset="0"/>
                <a:cs typeface="Arial" panose="020B0604020202020204" pitchFamily="34" charset="0"/>
              </a:rPr>
              <a:t>Sentencia 009-2005-PI/TC</a:t>
            </a:r>
          </a:p>
          <a:p>
            <a:pPr marL="0" indent="0" algn="just">
              <a:buNone/>
            </a:pPr>
            <a:r>
              <a:rPr lang="es-PE" sz="1020" b="1" dirty="0">
                <a:latin typeface="Arial" panose="020B0604020202020204" pitchFamily="34" charset="0"/>
                <a:cs typeface="Arial" panose="020B0604020202020204" pitchFamily="34" charset="0"/>
              </a:rPr>
              <a:t>Respecto a las teorías de la pena:</a:t>
            </a:r>
          </a:p>
          <a:p>
            <a:pPr marL="214313" indent="-214313" algn="just"/>
            <a:endParaRPr lang="es-PE" sz="1020" dirty="0">
              <a:latin typeface="Arial" panose="020B0604020202020204" pitchFamily="34" charset="0"/>
              <a:cs typeface="Arial" panose="020B0604020202020204" pitchFamily="34" charset="0"/>
            </a:endParaRPr>
          </a:p>
          <a:p>
            <a:pPr indent="-342900" algn="just"/>
            <a:r>
              <a:rPr lang="es-MX" sz="1020" dirty="0">
                <a:latin typeface="Arial" panose="020B0604020202020204" pitchFamily="34" charset="0"/>
                <a:cs typeface="Arial" panose="020B0604020202020204" pitchFamily="34" charset="0"/>
              </a:rPr>
              <a:t>Las teorías retributivas carecen de todo sustento científico y niegan la dignidad humana, reconocida en el artículo 10 de la Constitución Política del Perú (1993). Sin embargo, no se desconoce que toda pena lleva consigo un elemento retributivo. </a:t>
            </a:r>
          </a:p>
          <a:p>
            <a:pPr indent="-342900" algn="just"/>
            <a:r>
              <a:rPr lang="es-MX" sz="1020" dirty="0">
                <a:latin typeface="Arial" panose="020B0604020202020204" pitchFamily="34" charset="0"/>
                <a:cs typeface="Arial" panose="020B0604020202020204" pitchFamily="34" charset="0"/>
              </a:rPr>
              <a:t>Las teorías preventivas (especial y general) respetan la dignidad y estas se convierten en el mejor medio para reprimir el delito.</a:t>
            </a:r>
          </a:p>
          <a:p>
            <a:pPr indent="-342900" algn="just"/>
            <a:endParaRPr lang="es-MX" sz="1020" dirty="0">
              <a:latin typeface="Arial" panose="020B0604020202020204" pitchFamily="34" charset="0"/>
              <a:cs typeface="Arial" panose="020B0604020202020204" pitchFamily="34" charset="0"/>
            </a:endParaRPr>
          </a:p>
          <a:p>
            <a:pPr marL="0" indent="0" algn="just">
              <a:buNone/>
            </a:pPr>
            <a:r>
              <a:rPr lang="es-MX" sz="1020" b="1" dirty="0">
                <a:latin typeface="Arial" panose="020B0604020202020204" pitchFamily="34" charset="0"/>
                <a:cs typeface="Arial" panose="020B0604020202020204" pitchFamily="34" charset="0"/>
              </a:rPr>
              <a:t>Sentencia 3330- 2004-AA/TC</a:t>
            </a:r>
          </a:p>
          <a:p>
            <a:pPr marL="0" indent="0" algn="just">
              <a:buNone/>
            </a:pPr>
            <a:r>
              <a:rPr lang="es-MX" sz="1020" b="1" dirty="0">
                <a:latin typeface="Arial" panose="020B0604020202020204" pitchFamily="34" charset="0"/>
                <a:cs typeface="Arial" panose="020B0604020202020204" pitchFamily="34" charset="0"/>
              </a:rPr>
              <a:t>concepto kantiano de dignidad </a:t>
            </a:r>
          </a:p>
          <a:p>
            <a:pPr marL="214313" indent="-214313" algn="just"/>
            <a:r>
              <a:rPr lang="es-MX" sz="1020" dirty="0">
                <a:latin typeface="Arial" panose="020B0604020202020204" pitchFamily="34" charset="0"/>
                <a:cs typeface="Arial" panose="020B0604020202020204" pitchFamily="34" charset="0"/>
              </a:rPr>
              <a:t>“la persona, pues, está consagrada como un fin es sí misma y, por ende, el Estado tiene la obligación de protegerla” (fundamento 45)</a:t>
            </a:r>
            <a:endParaRPr lang="es-PE" sz="1020" dirty="0">
              <a:latin typeface="Arial" panose="020B0604020202020204" pitchFamily="34" charset="0"/>
              <a:cs typeface="Arial" panose="020B0604020202020204" pitchFamily="34" charset="0"/>
            </a:endParaRPr>
          </a:p>
        </p:txBody>
      </p:sp>
      <p:sp>
        <p:nvSpPr>
          <p:cNvPr id="4" name="3 Marcador de número de diapositiva"/>
          <p:cNvSpPr>
            <a:spLocks noGrp="1"/>
          </p:cNvSpPr>
          <p:nvPr>
            <p:ph type="sldNum" sz="quarter" idx="12"/>
          </p:nvPr>
        </p:nvSpPr>
        <p:spPr>
          <a:xfrm>
            <a:off x="6457950" y="4869180"/>
            <a:ext cx="2057400" cy="273844"/>
          </a:xfrm>
        </p:spPr>
        <p:txBody>
          <a:bodyPr>
            <a:normAutofit/>
          </a:bodyPr>
          <a:lstStyle/>
          <a:p>
            <a:pPr>
              <a:spcAft>
                <a:spcPts val="450"/>
              </a:spcAft>
            </a:pPr>
            <a:endParaRPr lang="es-PE" dirty="0"/>
          </a:p>
        </p:txBody>
      </p:sp>
      <p:sp>
        <p:nvSpPr>
          <p:cNvPr id="5" name="Google Shape;218;g23f978c418c_0_480">
            <a:extLst>
              <a:ext uri="{FF2B5EF4-FFF2-40B4-BE49-F238E27FC236}">
                <a16:creationId xmlns:a16="http://schemas.microsoft.com/office/drawing/2014/main" id="{2DB64081-5986-D4D7-546E-A8D1E6E45753}"/>
              </a:ext>
            </a:extLst>
          </p:cNvPr>
          <p:cNvSpPr/>
          <p:nvPr/>
        </p:nvSpPr>
        <p:spPr>
          <a:xfrm>
            <a:off x="628650" y="948308"/>
            <a:ext cx="8428500" cy="4014574"/>
          </a:xfrm>
          <a:prstGeom prst="roundRect">
            <a:avLst>
              <a:gd name="adj" fmla="val 4125"/>
            </a:avLst>
          </a:prstGeom>
          <a:noFill/>
          <a:ln w="57150"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pPr marL="514350" indent="-514350">
              <a:buSzPts val="6000"/>
              <a:buFont typeface="Arial" panose="020B0604020202020204" pitchFamily="34" charset="0"/>
              <a:buChar char="•"/>
            </a:pPr>
            <a:endParaRPr lang="es-PE" sz="2700" dirty="0">
              <a:latin typeface="Calibri"/>
              <a:ea typeface="Calibri"/>
              <a:cs typeface="Calibri"/>
              <a:sym typeface="Calibri"/>
            </a:endParaRPr>
          </a:p>
        </p:txBody>
      </p:sp>
      <p:sp>
        <p:nvSpPr>
          <p:cNvPr id="6" name="Google Shape;217;g23f978c418c_0_480">
            <a:extLst>
              <a:ext uri="{FF2B5EF4-FFF2-40B4-BE49-F238E27FC236}">
                <a16:creationId xmlns:a16="http://schemas.microsoft.com/office/drawing/2014/main" id="{43E38C0A-F3CF-2931-1799-0A95EB02B27D}"/>
              </a:ext>
            </a:extLst>
          </p:cNvPr>
          <p:cNvSpPr txBox="1">
            <a:spLocks/>
          </p:cNvSpPr>
          <p:nvPr/>
        </p:nvSpPr>
        <p:spPr>
          <a:xfrm>
            <a:off x="562273" y="160369"/>
            <a:ext cx="8343083" cy="809325"/>
          </a:xfrm>
          <a:prstGeom prst="roundRect">
            <a:avLst>
              <a:gd name="adj" fmla="val 16667"/>
            </a:avLst>
          </a:prstGeom>
          <a:noFill/>
          <a:ln w="57150" cap="flat" cmpd="sng">
            <a:solidFill>
              <a:schemeClr val="accent2"/>
            </a:solidFill>
            <a:prstDash val="solid"/>
            <a:round/>
            <a:headEnd type="none" w="sm" len="sm"/>
            <a:tailEnd type="none" w="sm" len="sm"/>
          </a:ln>
        </p:spPr>
        <p:txBody>
          <a:bodyPr spcFirstLastPara="1" wrap="square" lIns="68569" tIns="34275" rIns="68569" bIns="34275"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3888"/>
              <a:buFont typeface="Arial Black"/>
              <a:buNone/>
            </a:pPr>
            <a:r>
              <a:rPr lang="es-PE" sz="3000" dirty="0">
                <a:latin typeface="Arial Black" panose="020B0A04020102020204" pitchFamily="34" charset="0"/>
              </a:rPr>
              <a:t>5. Jurisprudencia</a:t>
            </a:r>
            <a:endParaRPr lang="es-PE" sz="3000" dirty="0">
              <a:latin typeface="Arial Black" panose="020B0A04020102020204" pitchFamily="34" charset="0"/>
              <a:ea typeface="Arial Black"/>
              <a:cs typeface="Arial Black"/>
              <a:sym typeface="Arial Black"/>
            </a:endParaRPr>
          </a:p>
        </p:txBody>
      </p:sp>
    </p:spTree>
    <p:extLst>
      <p:ext uri="{BB962C8B-B14F-4D97-AF65-F5344CB8AC3E}">
        <p14:creationId xmlns:p14="http://schemas.microsoft.com/office/powerpoint/2010/main" val="4234474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erecho al olvido: TC destaca relevancia de investigaciones de OjoPúblico  frente a demanda de Eteco | Ojo Público">
            <a:extLst>
              <a:ext uri="{FF2B5EF4-FFF2-40B4-BE49-F238E27FC236}">
                <a16:creationId xmlns:a16="http://schemas.microsoft.com/office/drawing/2014/main" id="{BD303281-7597-4531-97BC-1AB03A27299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443"/>
          <a:stretch/>
        </p:blipFill>
        <p:spPr bwMode="auto">
          <a:xfrm>
            <a:off x="768939" y="1472328"/>
            <a:ext cx="3862708" cy="2785683"/>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976887" y="1479052"/>
            <a:ext cx="3398174" cy="2729588"/>
          </a:xfrm>
        </p:spPr>
        <p:txBody>
          <a:bodyPr anchor="ctr">
            <a:noAutofit/>
          </a:bodyPr>
          <a:lstStyle/>
          <a:p>
            <a:pPr marL="0" indent="0" algn="just">
              <a:buNone/>
            </a:pPr>
            <a:r>
              <a:rPr lang="es-PE" sz="1028" b="1" dirty="0">
                <a:latin typeface="Arial" panose="020B0604020202020204" pitchFamily="34" charset="0"/>
                <a:cs typeface="Arial" panose="020B0604020202020204" pitchFamily="34" charset="0"/>
              </a:rPr>
              <a:t>Sentencia 0019-2005-PI/TC</a:t>
            </a:r>
          </a:p>
          <a:p>
            <a:pPr marL="214313" indent="-214313" algn="just"/>
            <a:endParaRPr lang="es-PE" sz="1028" b="1" dirty="0">
              <a:latin typeface="Arial" panose="020B0604020202020204" pitchFamily="34" charset="0"/>
              <a:cs typeface="Arial" panose="020B0604020202020204" pitchFamily="34" charset="0"/>
            </a:endParaRPr>
          </a:p>
          <a:p>
            <a:pPr marL="0" indent="0" algn="just">
              <a:buNone/>
            </a:pPr>
            <a:r>
              <a:rPr lang="es-PE" sz="1028" b="1" dirty="0">
                <a:latin typeface="Arial" panose="020B0604020202020204" pitchFamily="34" charset="0"/>
                <a:cs typeface="Arial" panose="020B0604020202020204" pitchFamily="34" charset="0"/>
              </a:rPr>
              <a:t>Respecto a la culpabilidad</a:t>
            </a:r>
          </a:p>
          <a:p>
            <a:pPr marL="214313" indent="-214313" algn="just"/>
            <a:endParaRPr lang="es-PE" sz="1028" dirty="0">
              <a:latin typeface="Arial" panose="020B0604020202020204" pitchFamily="34" charset="0"/>
              <a:cs typeface="Arial" panose="020B0604020202020204" pitchFamily="34" charset="0"/>
            </a:endParaRPr>
          </a:p>
          <a:p>
            <a:pPr marL="214313" indent="-214313" algn="just"/>
            <a:r>
              <a:rPr lang="es-MX" sz="1028" dirty="0">
                <a:latin typeface="Arial" panose="020B0604020202020204" pitchFamily="34" charset="0"/>
                <a:cs typeface="Arial" panose="020B0604020202020204" pitchFamily="34" charset="0"/>
              </a:rPr>
              <a:t>Es preciso destacar, sin embargo, que ninguna de las finalidades preventivas de la pena podría justificar que exceda la medida de la culpabilidad en el agente, la cual es determinada por el juez penal a la luz de la personalidad del autor y del mayor o menor daño causado con su acción a los bienes de relevancia constitucional protegidos (fundamento 41)</a:t>
            </a:r>
          </a:p>
          <a:p>
            <a:pPr marL="214313" indent="-214313" algn="just"/>
            <a:endParaRPr lang="es-MX" sz="1028" dirty="0">
              <a:latin typeface="Arial" panose="020B0604020202020204" pitchFamily="34" charset="0"/>
              <a:cs typeface="Arial" panose="020B0604020202020204" pitchFamily="34" charset="0"/>
            </a:endParaRPr>
          </a:p>
          <a:p>
            <a:pPr marL="0" indent="0" algn="just">
              <a:buNone/>
            </a:pPr>
            <a:r>
              <a:rPr lang="es-MX" sz="1028" b="1" dirty="0">
                <a:latin typeface="Arial" panose="020B0604020202020204" pitchFamily="34" charset="0"/>
                <a:cs typeface="Arial" panose="020B0604020202020204" pitchFamily="34" charset="0"/>
              </a:rPr>
              <a:t>Respecto a la prevención general </a:t>
            </a:r>
          </a:p>
          <a:p>
            <a:pPr marL="214313" indent="-214313" algn="just"/>
            <a:r>
              <a:rPr lang="es-MX" sz="1028" dirty="0">
                <a:latin typeface="Arial" panose="020B0604020202020204" pitchFamily="34" charset="0"/>
                <a:cs typeface="Arial" panose="020B0604020202020204" pitchFamily="34" charset="0"/>
              </a:rPr>
              <a:t>“(...) ninguna medida tendiente a la resocialización del imputado (prevención especial), podría anular el efecto preventivo general, sobre todo en su vertiente positiva (...)” (fundamento 42)</a:t>
            </a:r>
            <a:endParaRPr lang="es-PE" sz="1028" dirty="0">
              <a:latin typeface="Arial" panose="020B0604020202020204" pitchFamily="34" charset="0"/>
              <a:cs typeface="Arial" panose="020B0604020202020204" pitchFamily="34" charset="0"/>
            </a:endParaRPr>
          </a:p>
        </p:txBody>
      </p:sp>
      <p:sp>
        <p:nvSpPr>
          <p:cNvPr id="4" name="3 Marcador de número de diapositiva"/>
          <p:cNvSpPr>
            <a:spLocks noGrp="1"/>
          </p:cNvSpPr>
          <p:nvPr>
            <p:ph type="sldNum" sz="quarter" idx="12"/>
          </p:nvPr>
        </p:nvSpPr>
        <p:spPr>
          <a:xfrm>
            <a:off x="6457950" y="4869180"/>
            <a:ext cx="2057400" cy="273844"/>
          </a:xfrm>
        </p:spPr>
        <p:txBody>
          <a:bodyPr>
            <a:normAutofit/>
          </a:bodyPr>
          <a:lstStyle/>
          <a:p>
            <a:pPr>
              <a:spcAft>
                <a:spcPts val="450"/>
              </a:spcAft>
            </a:pPr>
            <a:endParaRPr lang="es-PE" dirty="0"/>
          </a:p>
        </p:txBody>
      </p:sp>
      <p:sp>
        <p:nvSpPr>
          <p:cNvPr id="5" name="Google Shape;218;g23f978c418c_0_480">
            <a:extLst>
              <a:ext uri="{FF2B5EF4-FFF2-40B4-BE49-F238E27FC236}">
                <a16:creationId xmlns:a16="http://schemas.microsoft.com/office/drawing/2014/main" id="{C5CC3AFF-0C88-478D-AEC7-55CFDBACBF60}"/>
              </a:ext>
            </a:extLst>
          </p:cNvPr>
          <p:cNvSpPr/>
          <p:nvPr/>
        </p:nvSpPr>
        <p:spPr>
          <a:xfrm>
            <a:off x="562273" y="1472328"/>
            <a:ext cx="8428500" cy="3319200"/>
          </a:xfrm>
          <a:prstGeom prst="roundRect">
            <a:avLst>
              <a:gd name="adj" fmla="val 4125"/>
            </a:avLst>
          </a:prstGeom>
          <a:noFill/>
          <a:ln w="57150"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pPr marL="514350" indent="-514350">
              <a:buSzPts val="6000"/>
              <a:buFont typeface="Arial" panose="020B0604020202020204" pitchFamily="34" charset="0"/>
              <a:buChar char="•"/>
            </a:pPr>
            <a:endParaRPr lang="es-PE" sz="2700" dirty="0">
              <a:latin typeface="Calibri"/>
              <a:ea typeface="Calibri"/>
              <a:cs typeface="Calibri"/>
              <a:sym typeface="Calibri"/>
            </a:endParaRPr>
          </a:p>
        </p:txBody>
      </p:sp>
      <p:sp>
        <p:nvSpPr>
          <p:cNvPr id="8" name="Google Shape;217;g23f978c418c_0_480">
            <a:extLst>
              <a:ext uri="{FF2B5EF4-FFF2-40B4-BE49-F238E27FC236}">
                <a16:creationId xmlns:a16="http://schemas.microsoft.com/office/drawing/2014/main" id="{4379E1A6-2171-56BE-53FC-8A50AA39D974}"/>
              </a:ext>
            </a:extLst>
          </p:cNvPr>
          <p:cNvSpPr txBox="1">
            <a:spLocks/>
          </p:cNvSpPr>
          <p:nvPr/>
        </p:nvSpPr>
        <p:spPr>
          <a:xfrm>
            <a:off x="562273" y="160369"/>
            <a:ext cx="8343083" cy="809325"/>
          </a:xfrm>
          <a:prstGeom prst="roundRect">
            <a:avLst>
              <a:gd name="adj" fmla="val 16667"/>
            </a:avLst>
          </a:prstGeom>
          <a:noFill/>
          <a:ln w="57150" cap="flat" cmpd="sng">
            <a:solidFill>
              <a:schemeClr val="accent2"/>
            </a:solidFill>
            <a:prstDash val="solid"/>
            <a:round/>
            <a:headEnd type="none" w="sm" len="sm"/>
            <a:tailEnd type="none" w="sm" len="sm"/>
          </a:ln>
        </p:spPr>
        <p:txBody>
          <a:bodyPr spcFirstLastPara="1" wrap="square" lIns="68569" tIns="34275" rIns="68569" bIns="34275"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3888"/>
              <a:buFont typeface="Arial Black"/>
              <a:buNone/>
            </a:pPr>
            <a:r>
              <a:rPr lang="es-PE" sz="3000" dirty="0">
                <a:latin typeface="Arial Black" panose="020B0A04020102020204" pitchFamily="34" charset="0"/>
              </a:rPr>
              <a:t>5. Jurisprudencia</a:t>
            </a:r>
            <a:endParaRPr lang="es-PE" sz="3000" dirty="0">
              <a:latin typeface="Arial Black" panose="020B0A04020102020204" pitchFamily="34" charset="0"/>
              <a:ea typeface="Arial Black"/>
              <a:cs typeface="Arial Black"/>
              <a:sym typeface="Arial Black"/>
            </a:endParaRPr>
          </a:p>
        </p:txBody>
      </p:sp>
    </p:spTree>
    <p:extLst>
      <p:ext uri="{BB962C8B-B14F-4D97-AF65-F5344CB8AC3E}">
        <p14:creationId xmlns:p14="http://schemas.microsoft.com/office/powerpoint/2010/main" val="1513874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550;p18">
            <a:extLst>
              <a:ext uri="{FF2B5EF4-FFF2-40B4-BE49-F238E27FC236}">
                <a16:creationId xmlns:a16="http://schemas.microsoft.com/office/drawing/2014/main" id="{5545404C-373F-6091-F76E-824157170821}"/>
              </a:ext>
            </a:extLst>
          </p:cNvPr>
          <p:cNvSpPr txBox="1">
            <a:spLocks noGrp="1"/>
          </p:cNvSpPr>
          <p:nvPr>
            <p:ph type="title"/>
          </p:nvPr>
        </p:nvSpPr>
        <p:spPr>
          <a:xfrm>
            <a:off x="840890" y="707843"/>
            <a:ext cx="7843200" cy="653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s-PE" sz="2000" dirty="0"/>
              <a:t>BENEFICIOS PENITENCIARIOS</a:t>
            </a:r>
            <a:endParaRPr sz="2000" dirty="0"/>
          </a:p>
        </p:txBody>
      </p:sp>
      <p:sp>
        <p:nvSpPr>
          <p:cNvPr id="7" name="Rectángulo: esquinas redondeadas 6">
            <a:extLst>
              <a:ext uri="{FF2B5EF4-FFF2-40B4-BE49-F238E27FC236}">
                <a16:creationId xmlns:a16="http://schemas.microsoft.com/office/drawing/2014/main" id="{36EFECAB-D91D-3FA5-7BCA-3EA658344A39}"/>
              </a:ext>
            </a:extLst>
          </p:cNvPr>
          <p:cNvSpPr/>
          <p:nvPr/>
        </p:nvSpPr>
        <p:spPr>
          <a:xfrm>
            <a:off x="1020726" y="2020185"/>
            <a:ext cx="7483528" cy="1805315"/>
          </a:xfrm>
          <a:prstGeom prst="roundRect">
            <a:avLst/>
          </a:prstGeom>
          <a:solidFill>
            <a:srgbClr val="00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S" sz="1200" dirty="0"/>
              <a:t>“(…) son mecanismos que promueven la resocialización del privado de libertad a través de su participación en actividades laborales, educativas, y los servicios psicológicos, legales y sociales que ofrece la administración penitenciaria, así como a través de las actividades que los propios internos implementan con tal finalidad”. </a:t>
            </a:r>
            <a:r>
              <a:rPr lang="es-PE" sz="12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es-PE" sz="1200" dirty="0">
                <a:effectLst/>
                <a:latin typeface="Calibri" panose="020F0502020204030204" pitchFamily="34" charset="0"/>
                <a:ea typeface="Calibri" panose="020F0502020204030204" pitchFamily="34" charset="0"/>
                <a:cs typeface="Times New Roman" panose="02020603050405020304" pitchFamily="18" charset="0"/>
              </a:rPr>
              <a:t>(Manual de beneficios penitenciarios y de lineamientos del modelo procesal acusatorio del MINJUS).</a:t>
            </a:r>
          </a:p>
          <a:p>
            <a:pPr algn="ctr"/>
            <a:endParaRPr lang="es-PE" dirty="0"/>
          </a:p>
        </p:txBody>
      </p:sp>
      <p:sp>
        <p:nvSpPr>
          <p:cNvPr id="9" name="Google Shape;550;p18">
            <a:extLst>
              <a:ext uri="{FF2B5EF4-FFF2-40B4-BE49-F238E27FC236}">
                <a16:creationId xmlns:a16="http://schemas.microsoft.com/office/drawing/2014/main" id="{8AD89039-74EF-1648-FF80-8FB6D605227B}"/>
              </a:ext>
            </a:extLst>
          </p:cNvPr>
          <p:cNvSpPr txBox="1">
            <a:spLocks/>
          </p:cNvSpPr>
          <p:nvPr/>
        </p:nvSpPr>
        <p:spPr>
          <a:xfrm>
            <a:off x="1020726" y="1361543"/>
            <a:ext cx="7843200" cy="6537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2600"/>
              <a:buFont typeface="Barlow SemiBold"/>
              <a:buNone/>
              <a:defRPr sz="2600" b="0" i="0" u="none" strike="noStrike" cap="none">
                <a:solidFill>
                  <a:schemeClr val="lt1"/>
                </a:solidFill>
                <a:latin typeface="Barlow SemiBold"/>
                <a:ea typeface="Barlow SemiBold"/>
                <a:cs typeface="Barlow SemiBold"/>
                <a:sym typeface="Barlow SemiBold"/>
              </a:defRPr>
            </a:lvl1pPr>
            <a:lvl2pPr marR="0" lvl="1" algn="l" rtl="0">
              <a:lnSpc>
                <a:spcPct val="90000"/>
              </a:lnSpc>
              <a:spcBef>
                <a:spcPts val="0"/>
              </a:spcBef>
              <a:spcAft>
                <a:spcPts val="0"/>
              </a:spcAft>
              <a:buClr>
                <a:schemeClr val="lt1"/>
              </a:buClr>
              <a:buSzPts val="2600"/>
              <a:buFont typeface="Barlow SemiBold"/>
              <a:buNone/>
              <a:defRPr sz="2600" b="0" i="0" u="none" strike="noStrike" cap="none">
                <a:solidFill>
                  <a:schemeClr val="lt1"/>
                </a:solidFill>
                <a:latin typeface="Barlow SemiBold"/>
                <a:ea typeface="Barlow SemiBold"/>
                <a:cs typeface="Barlow SemiBold"/>
                <a:sym typeface="Barlow SemiBold"/>
              </a:defRPr>
            </a:lvl2pPr>
            <a:lvl3pPr marR="0" lvl="2" algn="l" rtl="0">
              <a:lnSpc>
                <a:spcPct val="90000"/>
              </a:lnSpc>
              <a:spcBef>
                <a:spcPts val="0"/>
              </a:spcBef>
              <a:spcAft>
                <a:spcPts val="0"/>
              </a:spcAft>
              <a:buClr>
                <a:schemeClr val="lt1"/>
              </a:buClr>
              <a:buSzPts val="2600"/>
              <a:buFont typeface="Barlow SemiBold"/>
              <a:buNone/>
              <a:defRPr sz="2600" b="0" i="0" u="none" strike="noStrike" cap="none">
                <a:solidFill>
                  <a:schemeClr val="lt1"/>
                </a:solidFill>
                <a:latin typeface="Barlow SemiBold"/>
                <a:ea typeface="Barlow SemiBold"/>
                <a:cs typeface="Barlow SemiBold"/>
                <a:sym typeface="Barlow SemiBold"/>
              </a:defRPr>
            </a:lvl3pPr>
            <a:lvl4pPr marR="0" lvl="3" algn="l" rtl="0">
              <a:lnSpc>
                <a:spcPct val="90000"/>
              </a:lnSpc>
              <a:spcBef>
                <a:spcPts val="0"/>
              </a:spcBef>
              <a:spcAft>
                <a:spcPts val="0"/>
              </a:spcAft>
              <a:buClr>
                <a:schemeClr val="lt1"/>
              </a:buClr>
              <a:buSzPts val="2600"/>
              <a:buFont typeface="Barlow SemiBold"/>
              <a:buNone/>
              <a:defRPr sz="2600" b="0" i="0" u="none" strike="noStrike" cap="none">
                <a:solidFill>
                  <a:schemeClr val="lt1"/>
                </a:solidFill>
                <a:latin typeface="Barlow SemiBold"/>
                <a:ea typeface="Barlow SemiBold"/>
                <a:cs typeface="Barlow SemiBold"/>
                <a:sym typeface="Barlow SemiBold"/>
              </a:defRPr>
            </a:lvl4pPr>
            <a:lvl5pPr marR="0" lvl="4" algn="l" rtl="0">
              <a:lnSpc>
                <a:spcPct val="90000"/>
              </a:lnSpc>
              <a:spcBef>
                <a:spcPts val="0"/>
              </a:spcBef>
              <a:spcAft>
                <a:spcPts val="0"/>
              </a:spcAft>
              <a:buClr>
                <a:schemeClr val="lt1"/>
              </a:buClr>
              <a:buSzPts val="2600"/>
              <a:buFont typeface="Barlow SemiBold"/>
              <a:buNone/>
              <a:defRPr sz="2600" b="0" i="0" u="none" strike="noStrike" cap="none">
                <a:solidFill>
                  <a:schemeClr val="lt1"/>
                </a:solidFill>
                <a:latin typeface="Barlow SemiBold"/>
                <a:ea typeface="Barlow SemiBold"/>
                <a:cs typeface="Barlow SemiBold"/>
                <a:sym typeface="Barlow SemiBold"/>
              </a:defRPr>
            </a:lvl5pPr>
            <a:lvl6pPr marR="0" lvl="5" algn="l" rtl="0">
              <a:lnSpc>
                <a:spcPct val="90000"/>
              </a:lnSpc>
              <a:spcBef>
                <a:spcPts val="0"/>
              </a:spcBef>
              <a:spcAft>
                <a:spcPts val="0"/>
              </a:spcAft>
              <a:buClr>
                <a:schemeClr val="lt1"/>
              </a:buClr>
              <a:buSzPts val="2600"/>
              <a:buFont typeface="Barlow SemiBold"/>
              <a:buNone/>
              <a:defRPr sz="2600" b="0" i="0" u="none" strike="noStrike" cap="none">
                <a:solidFill>
                  <a:schemeClr val="lt1"/>
                </a:solidFill>
                <a:latin typeface="Barlow SemiBold"/>
                <a:ea typeface="Barlow SemiBold"/>
                <a:cs typeface="Barlow SemiBold"/>
                <a:sym typeface="Barlow SemiBold"/>
              </a:defRPr>
            </a:lvl6pPr>
            <a:lvl7pPr marR="0" lvl="6" algn="l" rtl="0">
              <a:lnSpc>
                <a:spcPct val="90000"/>
              </a:lnSpc>
              <a:spcBef>
                <a:spcPts val="0"/>
              </a:spcBef>
              <a:spcAft>
                <a:spcPts val="0"/>
              </a:spcAft>
              <a:buClr>
                <a:schemeClr val="lt1"/>
              </a:buClr>
              <a:buSzPts val="2600"/>
              <a:buFont typeface="Barlow SemiBold"/>
              <a:buNone/>
              <a:defRPr sz="2600" b="0" i="0" u="none" strike="noStrike" cap="none">
                <a:solidFill>
                  <a:schemeClr val="lt1"/>
                </a:solidFill>
                <a:latin typeface="Barlow SemiBold"/>
                <a:ea typeface="Barlow SemiBold"/>
                <a:cs typeface="Barlow SemiBold"/>
                <a:sym typeface="Barlow SemiBold"/>
              </a:defRPr>
            </a:lvl7pPr>
            <a:lvl8pPr marR="0" lvl="7" algn="l" rtl="0">
              <a:lnSpc>
                <a:spcPct val="90000"/>
              </a:lnSpc>
              <a:spcBef>
                <a:spcPts val="0"/>
              </a:spcBef>
              <a:spcAft>
                <a:spcPts val="0"/>
              </a:spcAft>
              <a:buClr>
                <a:schemeClr val="lt1"/>
              </a:buClr>
              <a:buSzPts val="2600"/>
              <a:buFont typeface="Barlow SemiBold"/>
              <a:buNone/>
              <a:defRPr sz="2600" b="0" i="0" u="none" strike="noStrike" cap="none">
                <a:solidFill>
                  <a:schemeClr val="lt1"/>
                </a:solidFill>
                <a:latin typeface="Barlow SemiBold"/>
                <a:ea typeface="Barlow SemiBold"/>
                <a:cs typeface="Barlow SemiBold"/>
                <a:sym typeface="Barlow SemiBold"/>
              </a:defRPr>
            </a:lvl8pPr>
            <a:lvl9pPr marR="0" lvl="8" algn="l" rtl="0">
              <a:lnSpc>
                <a:spcPct val="90000"/>
              </a:lnSpc>
              <a:spcBef>
                <a:spcPts val="0"/>
              </a:spcBef>
              <a:spcAft>
                <a:spcPts val="0"/>
              </a:spcAft>
              <a:buClr>
                <a:schemeClr val="lt1"/>
              </a:buClr>
              <a:buSzPts val="2600"/>
              <a:buFont typeface="Barlow SemiBold"/>
              <a:buNone/>
              <a:defRPr sz="2600" b="0" i="0" u="none" strike="noStrike" cap="none">
                <a:solidFill>
                  <a:schemeClr val="lt1"/>
                </a:solidFill>
                <a:latin typeface="Barlow SemiBold"/>
                <a:ea typeface="Barlow SemiBold"/>
                <a:cs typeface="Barlow SemiBold"/>
                <a:sym typeface="Barlow SemiBold"/>
              </a:defRPr>
            </a:lvl9pPr>
          </a:lstStyle>
          <a:p>
            <a:r>
              <a:rPr lang="es-PE" sz="2000" dirty="0">
                <a:solidFill>
                  <a:schemeClr val="tx1"/>
                </a:solidFill>
              </a:rPr>
              <a:t>BENEFICIOS PENITENCIARIOS</a:t>
            </a:r>
          </a:p>
        </p:txBody>
      </p:sp>
    </p:spTree>
    <p:extLst>
      <p:ext uri="{BB962C8B-B14F-4D97-AF65-F5344CB8AC3E}">
        <p14:creationId xmlns:p14="http://schemas.microsoft.com/office/powerpoint/2010/main" val="1127965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50;p18">
            <a:extLst>
              <a:ext uri="{FF2B5EF4-FFF2-40B4-BE49-F238E27FC236}">
                <a16:creationId xmlns:a16="http://schemas.microsoft.com/office/drawing/2014/main" id="{C8C97A35-F111-F038-A1C6-64372E0DA3D1}"/>
              </a:ext>
            </a:extLst>
          </p:cNvPr>
          <p:cNvSpPr txBox="1">
            <a:spLocks noGrp="1"/>
          </p:cNvSpPr>
          <p:nvPr>
            <p:ph type="title"/>
          </p:nvPr>
        </p:nvSpPr>
        <p:spPr>
          <a:xfrm>
            <a:off x="1020726" y="1295671"/>
            <a:ext cx="7843200" cy="653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s-PE" sz="2000" dirty="0">
                <a:solidFill>
                  <a:schemeClr val="tx1"/>
                </a:solidFill>
              </a:rPr>
              <a:t>TRIBUNAL CONSTITUCIONAL</a:t>
            </a:r>
            <a:endParaRPr sz="2000" dirty="0">
              <a:solidFill>
                <a:schemeClr val="tx1"/>
              </a:solidFill>
            </a:endParaRPr>
          </a:p>
        </p:txBody>
      </p:sp>
      <p:sp>
        <p:nvSpPr>
          <p:cNvPr id="5" name="Rectángulo: esquinas redondeadas 4">
            <a:extLst>
              <a:ext uri="{FF2B5EF4-FFF2-40B4-BE49-F238E27FC236}">
                <a16:creationId xmlns:a16="http://schemas.microsoft.com/office/drawing/2014/main" id="{CB44FC50-8B3C-D119-DA16-01ED67104005}"/>
              </a:ext>
            </a:extLst>
          </p:cNvPr>
          <p:cNvSpPr/>
          <p:nvPr/>
        </p:nvSpPr>
        <p:spPr>
          <a:xfrm>
            <a:off x="1020726" y="2020185"/>
            <a:ext cx="7483528" cy="2371061"/>
          </a:xfrm>
          <a:prstGeom prst="roundRect">
            <a:avLst/>
          </a:prstGeom>
          <a:solidFill>
            <a:srgbClr val="00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a:t>“los beneficios penitenciarios no son derechos fundamentales, sino garantías previstas por el Derecho de Ejecución Penal, cuyo fin es concretizar el principio constitucional de resocialización y reeducación del interno. En efecto, a diferencia de los derechos fundamentales, las garantías no engendran derechos subjetivos, de ahí que puedan ser limitadas. Las garantías persiguen el aseguramiento de determinadas instituciones jurídicas y no engendran derechos fundamentales a favor de las personas. Por otro lado, no cabe duda de que aún cuando los beneficios penitenciarios no constituyen derechos, su denegación, revocación o restricción de acceso a los mismos, debe obedecer a motivos objetivos y razonables». (Fundamento Jurídico 3 de la Sentencia 0842-2003-HC/TC).</a:t>
            </a:r>
            <a:endParaRPr lang="es-PE" dirty="0"/>
          </a:p>
        </p:txBody>
      </p:sp>
    </p:spTree>
    <p:extLst>
      <p:ext uri="{BB962C8B-B14F-4D97-AF65-F5344CB8AC3E}">
        <p14:creationId xmlns:p14="http://schemas.microsoft.com/office/powerpoint/2010/main" val="2107518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CCABAA1-AD96-C90A-44B3-7FC6FBB7CF7C}"/>
              </a:ext>
            </a:extLst>
          </p:cNvPr>
          <p:cNvSpPr txBox="1"/>
          <p:nvPr/>
        </p:nvSpPr>
        <p:spPr>
          <a:xfrm>
            <a:off x="86351" y="2310289"/>
            <a:ext cx="2266358" cy="306467"/>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PE" sz="1200" dirty="0">
                <a:solidFill>
                  <a:schemeClr val="tx1"/>
                </a:solidFill>
              </a:rPr>
              <a:t>TEORÍAS DE LA PENA </a:t>
            </a:r>
          </a:p>
        </p:txBody>
      </p:sp>
      <p:sp>
        <p:nvSpPr>
          <p:cNvPr id="3" name="CuadroTexto 2">
            <a:extLst>
              <a:ext uri="{FF2B5EF4-FFF2-40B4-BE49-F238E27FC236}">
                <a16:creationId xmlns:a16="http://schemas.microsoft.com/office/drawing/2014/main" id="{530A93EB-1010-5620-5FF5-2619D81C834E}"/>
              </a:ext>
            </a:extLst>
          </p:cNvPr>
          <p:cNvSpPr txBox="1"/>
          <p:nvPr/>
        </p:nvSpPr>
        <p:spPr>
          <a:xfrm>
            <a:off x="2648770" y="3256132"/>
            <a:ext cx="1582484" cy="253916"/>
          </a:xfrm>
          <a:prstGeom prst="rect">
            <a:avLst/>
          </a:prstGeom>
          <a:noFill/>
        </p:spPr>
        <p:txBody>
          <a:bodyPr wrap="none" rtlCol="0">
            <a:spAutoFit/>
          </a:bodyPr>
          <a:lstStyle/>
          <a:p>
            <a:r>
              <a:rPr lang="es-PE" sz="1050" b="1" dirty="0"/>
              <a:t>TEORÍAS RELATIVAS</a:t>
            </a:r>
          </a:p>
        </p:txBody>
      </p:sp>
      <p:sp>
        <p:nvSpPr>
          <p:cNvPr id="4" name="CuadroTexto 3">
            <a:extLst>
              <a:ext uri="{FF2B5EF4-FFF2-40B4-BE49-F238E27FC236}">
                <a16:creationId xmlns:a16="http://schemas.microsoft.com/office/drawing/2014/main" id="{451DB0B6-E92F-2D40-BE83-7A192D06A563}"/>
              </a:ext>
            </a:extLst>
          </p:cNvPr>
          <p:cNvSpPr txBox="1"/>
          <p:nvPr/>
        </p:nvSpPr>
        <p:spPr>
          <a:xfrm>
            <a:off x="2499619" y="1638779"/>
            <a:ext cx="1657826" cy="253916"/>
          </a:xfrm>
          <a:prstGeom prst="rect">
            <a:avLst/>
          </a:prstGeom>
          <a:noFill/>
        </p:spPr>
        <p:txBody>
          <a:bodyPr wrap="none" rtlCol="0">
            <a:spAutoFit/>
          </a:bodyPr>
          <a:lstStyle/>
          <a:p>
            <a:r>
              <a:rPr lang="es-PE" sz="1050" b="1" dirty="0"/>
              <a:t>TEORÍAS ABSOLUTAS</a:t>
            </a:r>
          </a:p>
        </p:txBody>
      </p:sp>
      <p:sp>
        <p:nvSpPr>
          <p:cNvPr id="5" name="CuadroTexto 4">
            <a:extLst>
              <a:ext uri="{FF2B5EF4-FFF2-40B4-BE49-F238E27FC236}">
                <a16:creationId xmlns:a16="http://schemas.microsoft.com/office/drawing/2014/main" id="{822EA21F-591A-C0E1-DE4F-C24AAF43341F}"/>
              </a:ext>
            </a:extLst>
          </p:cNvPr>
          <p:cNvSpPr txBox="1"/>
          <p:nvPr/>
        </p:nvSpPr>
        <p:spPr>
          <a:xfrm>
            <a:off x="4451994" y="1276676"/>
            <a:ext cx="2546921" cy="1465786"/>
          </a:xfrm>
          <a:prstGeom prst="rect">
            <a:avLst/>
          </a:prstGeom>
          <a:noFill/>
        </p:spPr>
        <p:txBody>
          <a:bodyPr wrap="square" rtlCol="0">
            <a:spAutoFit/>
          </a:bodyPr>
          <a:lstStyle/>
          <a:p>
            <a:pPr marL="214313" indent="-214313">
              <a:buFont typeface="Arial" panose="020B0604020202020204" pitchFamily="34" charset="0"/>
              <a:buChar char="•"/>
            </a:pPr>
            <a:r>
              <a:rPr lang="es-PE" sz="975" b="1" dirty="0"/>
              <a:t>DE LA EXPIACIÓN</a:t>
            </a:r>
          </a:p>
          <a:p>
            <a:pPr marL="214313" indent="-214313">
              <a:buFont typeface="Arial" panose="020B0604020202020204" pitchFamily="34" charset="0"/>
              <a:buChar char="•"/>
            </a:pPr>
            <a:endParaRPr lang="es-PE" sz="975" b="1" dirty="0"/>
          </a:p>
          <a:p>
            <a:pPr marL="214313" indent="-214313">
              <a:buFont typeface="Arial" panose="020B0604020202020204" pitchFamily="34" charset="0"/>
              <a:buChar char="•"/>
            </a:pPr>
            <a:r>
              <a:rPr lang="es-PE" sz="975" b="1" dirty="0"/>
              <a:t>RETRIBUCIÓN MORAL (IMMANUEL KANT)</a:t>
            </a:r>
          </a:p>
          <a:p>
            <a:pPr marL="214313" indent="-214313">
              <a:buFont typeface="Arial" panose="020B0604020202020204" pitchFamily="34" charset="0"/>
              <a:buChar char="•"/>
            </a:pPr>
            <a:endParaRPr lang="es-PE" sz="975" b="1" dirty="0"/>
          </a:p>
          <a:p>
            <a:pPr marL="214313" indent="-214313">
              <a:buFont typeface="Arial" panose="020B0604020202020204" pitchFamily="34" charset="0"/>
              <a:buChar char="•"/>
            </a:pPr>
            <a:r>
              <a:rPr lang="es-PE" sz="975" b="1" dirty="0"/>
              <a:t>RETRIBUCIÓN JURÍDICA  (GEORG HEGEL)</a:t>
            </a:r>
          </a:p>
          <a:p>
            <a:endParaRPr lang="es-PE" sz="1050" dirty="0"/>
          </a:p>
          <a:p>
            <a:endParaRPr lang="es-PE" sz="1050" dirty="0"/>
          </a:p>
        </p:txBody>
      </p:sp>
      <p:sp>
        <p:nvSpPr>
          <p:cNvPr id="6" name="CuadroTexto 5">
            <a:extLst>
              <a:ext uri="{FF2B5EF4-FFF2-40B4-BE49-F238E27FC236}">
                <a16:creationId xmlns:a16="http://schemas.microsoft.com/office/drawing/2014/main" id="{E160EAB7-6CC2-EA8F-BB5C-98B792B55BC1}"/>
              </a:ext>
            </a:extLst>
          </p:cNvPr>
          <p:cNvSpPr txBox="1"/>
          <p:nvPr/>
        </p:nvSpPr>
        <p:spPr>
          <a:xfrm>
            <a:off x="4533837" y="2811781"/>
            <a:ext cx="2275458" cy="1142620"/>
          </a:xfrm>
          <a:prstGeom prst="rect">
            <a:avLst/>
          </a:prstGeom>
          <a:noFill/>
        </p:spPr>
        <p:txBody>
          <a:bodyPr wrap="square" rtlCol="0">
            <a:spAutoFit/>
          </a:bodyPr>
          <a:lstStyle/>
          <a:p>
            <a:pPr marL="214313" indent="-214313">
              <a:buFont typeface="Arial" panose="020B0604020202020204" pitchFamily="34" charset="0"/>
              <a:buChar char="•"/>
            </a:pPr>
            <a:r>
              <a:rPr lang="es-PE" sz="975" b="1" dirty="0"/>
              <a:t>PREVENCIÓN GENERAL (FRENTE A LA COLECTIVIDAD) </a:t>
            </a:r>
          </a:p>
          <a:p>
            <a:pPr marL="214313" indent="-214313">
              <a:buFont typeface="Arial" panose="020B0604020202020204" pitchFamily="34" charset="0"/>
              <a:buChar char="•"/>
            </a:pPr>
            <a:endParaRPr lang="es-PE" sz="975" b="1" dirty="0"/>
          </a:p>
          <a:p>
            <a:endParaRPr lang="es-PE" sz="975" b="1" dirty="0"/>
          </a:p>
          <a:p>
            <a:pPr marL="214313" indent="-214313">
              <a:buFont typeface="Arial" panose="020B0604020202020204" pitchFamily="34" charset="0"/>
              <a:buChar char="•"/>
            </a:pPr>
            <a:endParaRPr lang="es-PE" sz="975" b="1" dirty="0"/>
          </a:p>
          <a:p>
            <a:pPr marL="214313" indent="-214313">
              <a:buFont typeface="Arial" panose="020B0604020202020204" pitchFamily="34" charset="0"/>
              <a:buChar char="•"/>
            </a:pPr>
            <a:r>
              <a:rPr lang="es-PE" sz="975" b="1" dirty="0"/>
              <a:t>PREVENCIÓN ESPECIAL (FRENTE AL REO)</a:t>
            </a:r>
          </a:p>
        </p:txBody>
      </p:sp>
      <p:sp>
        <p:nvSpPr>
          <p:cNvPr id="7" name="Flecha: a la derecha 6">
            <a:extLst>
              <a:ext uri="{FF2B5EF4-FFF2-40B4-BE49-F238E27FC236}">
                <a16:creationId xmlns:a16="http://schemas.microsoft.com/office/drawing/2014/main" id="{A2C4A64B-197C-D542-875E-99418C533782}"/>
              </a:ext>
            </a:extLst>
          </p:cNvPr>
          <p:cNvSpPr/>
          <p:nvPr/>
        </p:nvSpPr>
        <p:spPr>
          <a:xfrm>
            <a:off x="4195321" y="1470187"/>
            <a:ext cx="214654" cy="6994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050" dirty="0"/>
          </a:p>
        </p:txBody>
      </p:sp>
      <p:sp>
        <p:nvSpPr>
          <p:cNvPr id="8" name="Flecha: a la derecha 7">
            <a:extLst>
              <a:ext uri="{FF2B5EF4-FFF2-40B4-BE49-F238E27FC236}">
                <a16:creationId xmlns:a16="http://schemas.microsoft.com/office/drawing/2014/main" id="{B4F5A907-B288-6C3A-8324-3587DE0B84EA}"/>
              </a:ext>
            </a:extLst>
          </p:cNvPr>
          <p:cNvSpPr/>
          <p:nvPr/>
        </p:nvSpPr>
        <p:spPr>
          <a:xfrm>
            <a:off x="4196340" y="2992900"/>
            <a:ext cx="221088" cy="6994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050" dirty="0"/>
          </a:p>
        </p:txBody>
      </p:sp>
      <p:cxnSp>
        <p:nvCxnSpPr>
          <p:cNvPr id="11" name="Conector recto de flecha 10">
            <a:extLst>
              <a:ext uri="{FF2B5EF4-FFF2-40B4-BE49-F238E27FC236}">
                <a16:creationId xmlns:a16="http://schemas.microsoft.com/office/drawing/2014/main" id="{21330BE4-9944-5985-9F29-275E69916F2B}"/>
              </a:ext>
            </a:extLst>
          </p:cNvPr>
          <p:cNvCxnSpPr>
            <a:cxnSpLocks/>
          </p:cNvCxnSpPr>
          <p:nvPr/>
        </p:nvCxnSpPr>
        <p:spPr>
          <a:xfrm flipV="1">
            <a:off x="1914905" y="1730197"/>
            <a:ext cx="604876" cy="4394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EFE0B209-B5AF-78FC-2275-AD0FEF29CCB8}"/>
              </a:ext>
            </a:extLst>
          </p:cNvPr>
          <p:cNvCxnSpPr>
            <a:cxnSpLocks/>
          </p:cNvCxnSpPr>
          <p:nvPr/>
        </p:nvCxnSpPr>
        <p:spPr>
          <a:xfrm>
            <a:off x="1871965" y="2731865"/>
            <a:ext cx="738302" cy="4891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Flecha: a la derecha 13">
            <a:extLst>
              <a:ext uri="{FF2B5EF4-FFF2-40B4-BE49-F238E27FC236}">
                <a16:creationId xmlns:a16="http://schemas.microsoft.com/office/drawing/2014/main" id="{326555EE-D9AA-AEA7-2471-DB57BF995033}"/>
              </a:ext>
            </a:extLst>
          </p:cNvPr>
          <p:cNvSpPr/>
          <p:nvPr/>
        </p:nvSpPr>
        <p:spPr>
          <a:xfrm>
            <a:off x="6772283" y="2731865"/>
            <a:ext cx="209919" cy="4891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050" dirty="0"/>
          </a:p>
        </p:txBody>
      </p:sp>
      <p:sp>
        <p:nvSpPr>
          <p:cNvPr id="15" name="Flecha: a la derecha 14">
            <a:extLst>
              <a:ext uri="{FF2B5EF4-FFF2-40B4-BE49-F238E27FC236}">
                <a16:creationId xmlns:a16="http://schemas.microsoft.com/office/drawing/2014/main" id="{09FCAA91-5247-71E7-67F8-E17C48BFB2AC}"/>
              </a:ext>
            </a:extLst>
          </p:cNvPr>
          <p:cNvSpPr/>
          <p:nvPr/>
        </p:nvSpPr>
        <p:spPr>
          <a:xfrm>
            <a:off x="6845325" y="3504880"/>
            <a:ext cx="223562" cy="4598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050" dirty="0"/>
          </a:p>
        </p:txBody>
      </p:sp>
      <p:sp>
        <p:nvSpPr>
          <p:cNvPr id="18" name="CuadroTexto 17">
            <a:extLst>
              <a:ext uri="{FF2B5EF4-FFF2-40B4-BE49-F238E27FC236}">
                <a16:creationId xmlns:a16="http://schemas.microsoft.com/office/drawing/2014/main" id="{327675F1-6DE3-61AE-15FF-F1D9322BA3E9}"/>
              </a:ext>
            </a:extLst>
          </p:cNvPr>
          <p:cNvSpPr txBox="1"/>
          <p:nvPr/>
        </p:nvSpPr>
        <p:spPr>
          <a:xfrm>
            <a:off x="7068887" y="2719380"/>
            <a:ext cx="1739186" cy="646331"/>
          </a:xfrm>
          <a:prstGeom prst="rect">
            <a:avLst/>
          </a:prstGeom>
          <a:noFill/>
        </p:spPr>
        <p:txBody>
          <a:bodyPr wrap="square" rtlCol="0">
            <a:spAutoFit/>
          </a:bodyPr>
          <a:lstStyle/>
          <a:p>
            <a:pPr marL="214313" indent="-214313">
              <a:buFont typeface="Arial" panose="020B0604020202020204" pitchFamily="34" charset="0"/>
              <a:buChar char="•"/>
            </a:pPr>
            <a:r>
              <a:rPr lang="es-PE" sz="900" b="1" dirty="0"/>
              <a:t>NEGATIVA (ATEMORIZAR)</a:t>
            </a:r>
          </a:p>
          <a:p>
            <a:pPr marL="214313" indent="-214313">
              <a:buFont typeface="Arial" panose="020B0604020202020204" pitchFamily="34" charset="0"/>
              <a:buChar char="•"/>
            </a:pPr>
            <a:r>
              <a:rPr lang="es-PE" sz="900" b="1" dirty="0"/>
              <a:t>POSITIVA (FIDELIDAD   AL DERECHO)</a:t>
            </a:r>
          </a:p>
        </p:txBody>
      </p:sp>
      <p:sp>
        <p:nvSpPr>
          <p:cNvPr id="19" name="CuadroTexto 18">
            <a:extLst>
              <a:ext uri="{FF2B5EF4-FFF2-40B4-BE49-F238E27FC236}">
                <a16:creationId xmlns:a16="http://schemas.microsoft.com/office/drawing/2014/main" id="{5711486D-2B73-89F0-CC56-0FCFA003D6A5}"/>
              </a:ext>
            </a:extLst>
          </p:cNvPr>
          <p:cNvSpPr txBox="1"/>
          <p:nvPr/>
        </p:nvSpPr>
        <p:spPr>
          <a:xfrm>
            <a:off x="7117843" y="3502764"/>
            <a:ext cx="1724405" cy="646331"/>
          </a:xfrm>
          <a:prstGeom prst="rect">
            <a:avLst/>
          </a:prstGeom>
          <a:noFill/>
        </p:spPr>
        <p:txBody>
          <a:bodyPr wrap="square" rtlCol="0">
            <a:spAutoFit/>
          </a:bodyPr>
          <a:lstStyle/>
          <a:p>
            <a:pPr marL="214313" indent="-214313" algn="just">
              <a:buFont typeface="Arial" panose="020B0604020202020204" pitchFamily="34" charset="0"/>
              <a:buChar char="•"/>
            </a:pPr>
            <a:r>
              <a:rPr lang="es-PE" sz="900" b="1" dirty="0"/>
              <a:t>NEGATIVA (INOCUIZACIÓN)</a:t>
            </a:r>
          </a:p>
          <a:p>
            <a:pPr marL="214313" indent="-214313" algn="just">
              <a:buFont typeface="Arial" panose="020B0604020202020204" pitchFamily="34" charset="0"/>
              <a:buChar char="•"/>
            </a:pPr>
            <a:r>
              <a:rPr lang="es-PE" sz="900" b="1" dirty="0"/>
              <a:t>POSITIVA (RESOCIALIZACIÓN)</a:t>
            </a:r>
          </a:p>
        </p:txBody>
      </p:sp>
    </p:spTree>
    <p:extLst>
      <p:ext uri="{BB962C8B-B14F-4D97-AF65-F5344CB8AC3E}">
        <p14:creationId xmlns:p14="http://schemas.microsoft.com/office/powerpoint/2010/main" val="1293465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50;p18">
            <a:extLst>
              <a:ext uri="{FF2B5EF4-FFF2-40B4-BE49-F238E27FC236}">
                <a16:creationId xmlns:a16="http://schemas.microsoft.com/office/drawing/2014/main" id="{C1FBA295-5DE0-659B-7E7A-70BC35A8F377}"/>
              </a:ext>
            </a:extLst>
          </p:cNvPr>
          <p:cNvSpPr txBox="1">
            <a:spLocks noGrp="1"/>
          </p:cNvSpPr>
          <p:nvPr>
            <p:ph type="title"/>
          </p:nvPr>
        </p:nvSpPr>
        <p:spPr>
          <a:xfrm>
            <a:off x="926429" y="586994"/>
            <a:ext cx="7843200" cy="653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s-PE" sz="2000" dirty="0">
                <a:solidFill>
                  <a:schemeClr val="tx1"/>
                </a:solidFill>
              </a:rPr>
              <a:t>CORTE SUPREMA</a:t>
            </a:r>
            <a:endParaRPr sz="2000" dirty="0">
              <a:solidFill>
                <a:schemeClr val="tx1"/>
              </a:solidFill>
            </a:endParaRPr>
          </a:p>
        </p:txBody>
      </p:sp>
      <p:sp>
        <p:nvSpPr>
          <p:cNvPr id="3" name="Rectángulo: esquinas redondeadas 2">
            <a:extLst>
              <a:ext uri="{FF2B5EF4-FFF2-40B4-BE49-F238E27FC236}">
                <a16:creationId xmlns:a16="http://schemas.microsoft.com/office/drawing/2014/main" id="{482D9D17-17BA-4393-7EF8-1608BCD60FAF}"/>
              </a:ext>
            </a:extLst>
          </p:cNvPr>
          <p:cNvSpPr/>
          <p:nvPr/>
        </p:nvSpPr>
        <p:spPr>
          <a:xfrm>
            <a:off x="926429" y="1240694"/>
            <a:ext cx="7483528" cy="1518236"/>
          </a:xfrm>
          <a:prstGeom prst="roundRect">
            <a:avLst/>
          </a:prstGeom>
          <a:solidFill>
            <a:srgbClr val="00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PE" sz="1100" dirty="0"/>
              <a:t>ACUERDO PLENARIO N° 8-2011/CJ-116</a:t>
            </a:r>
          </a:p>
          <a:p>
            <a:pPr algn="just"/>
            <a:endParaRPr lang="es-PE" sz="1100" dirty="0"/>
          </a:p>
          <a:p>
            <a:pPr algn="just"/>
            <a:r>
              <a:rPr lang="es-ES" sz="1100" dirty="0"/>
              <a:t>Cabe señalar que en la propia configuración de los beneficios penitenciarios confluyen, como es obvio, requisitos objetivos fácilmente determinables, tales como el transcurso de una determinada parte de condena, junto a otros requisitos subjetivos de carácter altamente indeterminado, como la existencia de un pronóstico favorable de reinserción social. Sólo desde esta perspectiva –de ahí su naturaleza mixta- puede inferirse que los beneficios penitenciarios son derechos subjetivos condicionados del penado, en el que el rol del Juez es central, quien goza de un poder discrecional para modularlos en el caso concreto, en especial, el entendimiento y aplicación de los requisitos subjetivos. </a:t>
            </a:r>
            <a:endParaRPr lang="es-PE" sz="1100" dirty="0"/>
          </a:p>
        </p:txBody>
      </p:sp>
      <p:sp>
        <p:nvSpPr>
          <p:cNvPr id="4" name="Rectángulo: esquinas redondeadas 3">
            <a:extLst>
              <a:ext uri="{FF2B5EF4-FFF2-40B4-BE49-F238E27FC236}">
                <a16:creationId xmlns:a16="http://schemas.microsoft.com/office/drawing/2014/main" id="{BA21088B-42F9-ED80-003D-5052AAA3E79E}"/>
              </a:ext>
            </a:extLst>
          </p:cNvPr>
          <p:cNvSpPr/>
          <p:nvPr/>
        </p:nvSpPr>
        <p:spPr>
          <a:xfrm>
            <a:off x="926429" y="3000937"/>
            <a:ext cx="7483528" cy="1645153"/>
          </a:xfrm>
          <a:prstGeom prst="roundRect">
            <a:avLst/>
          </a:prstGeom>
          <a:solidFill>
            <a:srgbClr val="00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a:p>
            <a:pPr algn="just"/>
            <a:r>
              <a:rPr lang="es-PE" sz="1100" dirty="0"/>
              <a:t>ACUERDO PLENARIO N° 2-2015/CJ-116</a:t>
            </a:r>
          </a:p>
          <a:p>
            <a:pPr algn="just"/>
            <a:endParaRPr lang="es-ES" sz="1100" dirty="0"/>
          </a:p>
          <a:p>
            <a:pPr algn="just"/>
            <a:r>
              <a:rPr lang="es-ES" sz="1100" dirty="0"/>
              <a:t>“(…) en puridad, debe calificarlos, conforme a la evolución de la doctrina como un derecho subjetivo del interno, aunque condicionado al cumplimiento de una serie de requisitos legalmente impuestos, de suerte que su concesión no procede automáticamente; es un modelo de libertad a prueba directamente fundado en las metas resocializadoras”.</a:t>
            </a:r>
            <a:endParaRPr lang="es-PE" sz="1100" dirty="0"/>
          </a:p>
        </p:txBody>
      </p:sp>
    </p:spTree>
    <p:extLst>
      <p:ext uri="{BB962C8B-B14F-4D97-AF65-F5344CB8AC3E}">
        <p14:creationId xmlns:p14="http://schemas.microsoft.com/office/powerpoint/2010/main" val="859079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6D69C0CC-2891-1FC3-95CE-6EC642C8C67F}"/>
              </a:ext>
            </a:extLst>
          </p:cNvPr>
          <p:cNvSpPr/>
          <p:nvPr/>
        </p:nvSpPr>
        <p:spPr>
          <a:xfrm>
            <a:off x="3482585" y="1286416"/>
            <a:ext cx="2317898" cy="401145"/>
          </a:xfrm>
          <a:prstGeom prst="roundRect">
            <a:avLst/>
          </a:prstGeom>
          <a:solidFill>
            <a:srgbClr val="00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Regímenes penitenciarios</a:t>
            </a:r>
          </a:p>
        </p:txBody>
      </p:sp>
      <p:sp>
        <p:nvSpPr>
          <p:cNvPr id="3" name="Flecha: a la derecha 2">
            <a:extLst>
              <a:ext uri="{FF2B5EF4-FFF2-40B4-BE49-F238E27FC236}">
                <a16:creationId xmlns:a16="http://schemas.microsoft.com/office/drawing/2014/main" id="{3CAEA2F2-D567-F246-2DF1-94A44CD1CA3E}"/>
              </a:ext>
            </a:extLst>
          </p:cNvPr>
          <p:cNvSpPr/>
          <p:nvPr/>
        </p:nvSpPr>
        <p:spPr>
          <a:xfrm rot="7923949">
            <a:off x="3256483" y="1764099"/>
            <a:ext cx="287079" cy="4011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 name="Rectángulo: esquinas redondeadas 3">
            <a:extLst>
              <a:ext uri="{FF2B5EF4-FFF2-40B4-BE49-F238E27FC236}">
                <a16:creationId xmlns:a16="http://schemas.microsoft.com/office/drawing/2014/main" id="{5C0B3CEA-1680-F367-65F3-BCFEB1498B8C}"/>
              </a:ext>
            </a:extLst>
          </p:cNvPr>
          <p:cNvSpPr/>
          <p:nvPr/>
        </p:nvSpPr>
        <p:spPr>
          <a:xfrm>
            <a:off x="2243243" y="2204681"/>
            <a:ext cx="1446028" cy="401145"/>
          </a:xfrm>
          <a:prstGeom prst="roundRect">
            <a:avLst/>
          </a:prstGeom>
          <a:solidFill>
            <a:srgbClr val="00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Cerrado</a:t>
            </a:r>
          </a:p>
        </p:txBody>
      </p:sp>
      <p:sp>
        <p:nvSpPr>
          <p:cNvPr id="5" name="Rectángulo: esquinas redondeadas 4">
            <a:extLst>
              <a:ext uri="{FF2B5EF4-FFF2-40B4-BE49-F238E27FC236}">
                <a16:creationId xmlns:a16="http://schemas.microsoft.com/office/drawing/2014/main" id="{21B3177A-2C2A-F122-25D4-19698D536F0F}"/>
              </a:ext>
            </a:extLst>
          </p:cNvPr>
          <p:cNvSpPr/>
          <p:nvPr/>
        </p:nvSpPr>
        <p:spPr>
          <a:xfrm>
            <a:off x="3978255" y="2158915"/>
            <a:ext cx="1244391" cy="401145"/>
          </a:xfrm>
          <a:prstGeom prst="roundRect">
            <a:avLst/>
          </a:prstGeom>
          <a:solidFill>
            <a:srgbClr val="00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Semiabierto </a:t>
            </a:r>
          </a:p>
        </p:txBody>
      </p:sp>
      <p:sp>
        <p:nvSpPr>
          <p:cNvPr id="6" name="Rectángulo: esquinas redondeadas 5">
            <a:extLst>
              <a:ext uri="{FF2B5EF4-FFF2-40B4-BE49-F238E27FC236}">
                <a16:creationId xmlns:a16="http://schemas.microsoft.com/office/drawing/2014/main" id="{EAFE6D3B-CD89-D2C2-50A0-819B42C1803A}"/>
              </a:ext>
            </a:extLst>
          </p:cNvPr>
          <p:cNvSpPr/>
          <p:nvPr/>
        </p:nvSpPr>
        <p:spPr>
          <a:xfrm>
            <a:off x="5622898" y="2158915"/>
            <a:ext cx="1127051" cy="401145"/>
          </a:xfrm>
          <a:prstGeom prst="roundRect">
            <a:avLst/>
          </a:prstGeom>
          <a:solidFill>
            <a:srgbClr val="00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Abierto</a:t>
            </a:r>
          </a:p>
        </p:txBody>
      </p:sp>
      <p:sp>
        <p:nvSpPr>
          <p:cNvPr id="7" name="Flecha: a la derecha 6">
            <a:extLst>
              <a:ext uri="{FF2B5EF4-FFF2-40B4-BE49-F238E27FC236}">
                <a16:creationId xmlns:a16="http://schemas.microsoft.com/office/drawing/2014/main" id="{C6F48F4D-5EE9-24FF-E033-8D9F285876DE}"/>
              </a:ext>
            </a:extLst>
          </p:cNvPr>
          <p:cNvSpPr/>
          <p:nvPr/>
        </p:nvSpPr>
        <p:spPr>
          <a:xfrm rot="5400000">
            <a:off x="4368794" y="1738870"/>
            <a:ext cx="287079" cy="4011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Flecha: a la derecha 7">
            <a:extLst>
              <a:ext uri="{FF2B5EF4-FFF2-40B4-BE49-F238E27FC236}">
                <a16:creationId xmlns:a16="http://schemas.microsoft.com/office/drawing/2014/main" id="{58DDAAAE-4D14-FD28-3566-0F675814B383}"/>
              </a:ext>
            </a:extLst>
          </p:cNvPr>
          <p:cNvSpPr/>
          <p:nvPr/>
        </p:nvSpPr>
        <p:spPr>
          <a:xfrm rot="3105233">
            <a:off x="5768323" y="1721450"/>
            <a:ext cx="287079" cy="4011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Flecha: a la derecha 8">
            <a:extLst>
              <a:ext uri="{FF2B5EF4-FFF2-40B4-BE49-F238E27FC236}">
                <a16:creationId xmlns:a16="http://schemas.microsoft.com/office/drawing/2014/main" id="{FE28CB81-C5E0-54E0-7E99-5D491A210D74}"/>
              </a:ext>
            </a:extLst>
          </p:cNvPr>
          <p:cNvSpPr/>
          <p:nvPr/>
        </p:nvSpPr>
        <p:spPr>
          <a:xfrm rot="5400000">
            <a:off x="2847055" y="2880964"/>
            <a:ext cx="287079" cy="4011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 name="Rectángulo: esquinas redondeadas 9">
            <a:extLst>
              <a:ext uri="{FF2B5EF4-FFF2-40B4-BE49-F238E27FC236}">
                <a16:creationId xmlns:a16="http://schemas.microsoft.com/office/drawing/2014/main" id="{D9C5751B-040F-5FE4-EFC7-3078CA8C721F}"/>
              </a:ext>
            </a:extLst>
          </p:cNvPr>
          <p:cNvSpPr/>
          <p:nvPr/>
        </p:nvSpPr>
        <p:spPr>
          <a:xfrm>
            <a:off x="2400701" y="3367895"/>
            <a:ext cx="1244391" cy="401145"/>
          </a:xfrm>
          <a:prstGeom prst="roundRect">
            <a:avLst/>
          </a:prstGeom>
          <a:solidFill>
            <a:srgbClr val="00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Ordinarios </a:t>
            </a:r>
          </a:p>
        </p:txBody>
      </p:sp>
      <p:sp>
        <p:nvSpPr>
          <p:cNvPr id="11" name="Rectángulo: esquinas redondeadas 10">
            <a:extLst>
              <a:ext uri="{FF2B5EF4-FFF2-40B4-BE49-F238E27FC236}">
                <a16:creationId xmlns:a16="http://schemas.microsoft.com/office/drawing/2014/main" id="{86A67A0E-8AAD-3D27-DEF7-B9F600495AEE}"/>
              </a:ext>
            </a:extLst>
          </p:cNvPr>
          <p:cNvSpPr/>
          <p:nvPr/>
        </p:nvSpPr>
        <p:spPr>
          <a:xfrm>
            <a:off x="2400702" y="4045383"/>
            <a:ext cx="1244391" cy="401145"/>
          </a:xfrm>
          <a:prstGeom prst="roundRect">
            <a:avLst/>
          </a:prstGeom>
          <a:solidFill>
            <a:srgbClr val="00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Especiales</a:t>
            </a:r>
          </a:p>
        </p:txBody>
      </p:sp>
      <p:sp>
        <p:nvSpPr>
          <p:cNvPr id="12" name="Flecha: a la derecha 11">
            <a:extLst>
              <a:ext uri="{FF2B5EF4-FFF2-40B4-BE49-F238E27FC236}">
                <a16:creationId xmlns:a16="http://schemas.microsoft.com/office/drawing/2014/main" id="{44D25430-5492-4314-C20E-A39427421477}"/>
              </a:ext>
            </a:extLst>
          </p:cNvPr>
          <p:cNvSpPr/>
          <p:nvPr/>
        </p:nvSpPr>
        <p:spPr>
          <a:xfrm>
            <a:off x="3769664" y="3354219"/>
            <a:ext cx="287079" cy="4011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3" name="Flecha: a la derecha 12">
            <a:extLst>
              <a:ext uri="{FF2B5EF4-FFF2-40B4-BE49-F238E27FC236}">
                <a16:creationId xmlns:a16="http://schemas.microsoft.com/office/drawing/2014/main" id="{2195013E-7C01-4C7F-5952-D482C2B365B5}"/>
              </a:ext>
            </a:extLst>
          </p:cNvPr>
          <p:cNvSpPr/>
          <p:nvPr/>
        </p:nvSpPr>
        <p:spPr>
          <a:xfrm rot="21432416">
            <a:off x="3760061" y="4038627"/>
            <a:ext cx="287079" cy="4011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4" name="Rectángulo: esquinas redondeadas 13">
            <a:extLst>
              <a:ext uri="{FF2B5EF4-FFF2-40B4-BE49-F238E27FC236}">
                <a16:creationId xmlns:a16="http://schemas.microsoft.com/office/drawing/2014/main" id="{CA679687-BC78-CA67-57F7-EA5BE19869F0}"/>
              </a:ext>
            </a:extLst>
          </p:cNvPr>
          <p:cNvSpPr/>
          <p:nvPr/>
        </p:nvSpPr>
        <p:spPr>
          <a:xfrm>
            <a:off x="4305796" y="3107595"/>
            <a:ext cx="2444153" cy="770445"/>
          </a:xfrm>
          <a:prstGeom prst="roundRect">
            <a:avLst/>
          </a:prstGeom>
          <a:solidFill>
            <a:srgbClr val="00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Máxima seguridad</a:t>
            </a:r>
          </a:p>
          <a:p>
            <a:pPr algn="ctr"/>
            <a:r>
              <a:rPr lang="es-ES" dirty="0"/>
              <a:t>Mediana seguridad</a:t>
            </a:r>
          </a:p>
          <a:p>
            <a:pPr algn="ctr"/>
            <a:r>
              <a:rPr lang="es-ES" dirty="0"/>
              <a:t>Mínima seguridad </a:t>
            </a:r>
          </a:p>
        </p:txBody>
      </p:sp>
      <p:sp>
        <p:nvSpPr>
          <p:cNvPr id="15" name="Rectángulo: esquinas redondeadas 14">
            <a:extLst>
              <a:ext uri="{FF2B5EF4-FFF2-40B4-BE49-F238E27FC236}">
                <a16:creationId xmlns:a16="http://schemas.microsoft.com/office/drawing/2014/main" id="{EE3A27E0-CD1C-53CD-088E-4212D826873E}"/>
              </a:ext>
            </a:extLst>
          </p:cNvPr>
          <p:cNvSpPr/>
          <p:nvPr/>
        </p:nvSpPr>
        <p:spPr>
          <a:xfrm>
            <a:off x="4305796" y="3929068"/>
            <a:ext cx="2444153" cy="770444"/>
          </a:xfrm>
          <a:prstGeom prst="roundRect">
            <a:avLst/>
          </a:prstGeom>
          <a:solidFill>
            <a:srgbClr val="00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Etapa A</a:t>
            </a:r>
          </a:p>
          <a:p>
            <a:pPr algn="ctr"/>
            <a:r>
              <a:rPr lang="es-ES" dirty="0"/>
              <a:t>Etapa B</a:t>
            </a:r>
          </a:p>
          <a:p>
            <a:pPr algn="ctr"/>
            <a:r>
              <a:rPr lang="es-ES" dirty="0"/>
              <a:t>Etapa C </a:t>
            </a:r>
          </a:p>
        </p:txBody>
      </p:sp>
      <p:sp>
        <p:nvSpPr>
          <p:cNvPr id="16" name="Google Shape;550;p18">
            <a:extLst>
              <a:ext uri="{FF2B5EF4-FFF2-40B4-BE49-F238E27FC236}">
                <a16:creationId xmlns:a16="http://schemas.microsoft.com/office/drawing/2014/main" id="{DB3B63FB-0392-A826-A19B-EB5BD991CFD5}"/>
              </a:ext>
            </a:extLst>
          </p:cNvPr>
          <p:cNvSpPr txBox="1">
            <a:spLocks/>
          </p:cNvSpPr>
          <p:nvPr/>
        </p:nvSpPr>
        <p:spPr>
          <a:xfrm>
            <a:off x="1878883" y="-5438"/>
            <a:ext cx="7843200" cy="6537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2600"/>
              <a:buFont typeface="Barlow SemiBold"/>
              <a:buNone/>
              <a:defRPr sz="2600" b="0" i="0" u="none" strike="noStrike" cap="none">
                <a:solidFill>
                  <a:schemeClr val="lt1"/>
                </a:solidFill>
                <a:latin typeface="Barlow SemiBold"/>
                <a:ea typeface="Barlow SemiBold"/>
                <a:cs typeface="Barlow SemiBold"/>
                <a:sym typeface="Barlow SemiBold"/>
              </a:defRPr>
            </a:lvl1pPr>
            <a:lvl2pPr marR="0" lvl="1" algn="l" rtl="0">
              <a:lnSpc>
                <a:spcPct val="90000"/>
              </a:lnSpc>
              <a:spcBef>
                <a:spcPts val="0"/>
              </a:spcBef>
              <a:spcAft>
                <a:spcPts val="0"/>
              </a:spcAft>
              <a:buClr>
                <a:schemeClr val="lt1"/>
              </a:buClr>
              <a:buSzPts val="2600"/>
              <a:buFont typeface="Barlow SemiBold"/>
              <a:buNone/>
              <a:defRPr sz="2600" b="0" i="0" u="none" strike="noStrike" cap="none">
                <a:solidFill>
                  <a:schemeClr val="lt1"/>
                </a:solidFill>
                <a:latin typeface="Barlow SemiBold"/>
                <a:ea typeface="Barlow SemiBold"/>
                <a:cs typeface="Barlow SemiBold"/>
                <a:sym typeface="Barlow SemiBold"/>
              </a:defRPr>
            </a:lvl2pPr>
            <a:lvl3pPr marR="0" lvl="2" algn="l" rtl="0">
              <a:lnSpc>
                <a:spcPct val="90000"/>
              </a:lnSpc>
              <a:spcBef>
                <a:spcPts val="0"/>
              </a:spcBef>
              <a:spcAft>
                <a:spcPts val="0"/>
              </a:spcAft>
              <a:buClr>
                <a:schemeClr val="lt1"/>
              </a:buClr>
              <a:buSzPts val="2600"/>
              <a:buFont typeface="Barlow SemiBold"/>
              <a:buNone/>
              <a:defRPr sz="2600" b="0" i="0" u="none" strike="noStrike" cap="none">
                <a:solidFill>
                  <a:schemeClr val="lt1"/>
                </a:solidFill>
                <a:latin typeface="Barlow SemiBold"/>
                <a:ea typeface="Barlow SemiBold"/>
                <a:cs typeface="Barlow SemiBold"/>
                <a:sym typeface="Barlow SemiBold"/>
              </a:defRPr>
            </a:lvl3pPr>
            <a:lvl4pPr marR="0" lvl="3" algn="l" rtl="0">
              <a:lnSpc>
                <a:spcPct val="90000"/>
              </a:lnSpc>
              <a:spcBef>
                <a:spcPts val="0"/>
              </a:spcBef>
              <a:spcAft>
                <a:spcPts val="0"/>
              </a:spcAft>
              <a:buClr>
                <a:schemeClr val="lt1"/>
              </a:buClr>
              <a:buSzPts val="2600"/>
              <a:buFont typeface="Barlow SemiBold"/>
              <a:buNone/>
              <a:defRPr sz="2600" b="0" i="0" u="none" strike="noStrike" cap="none">
                <a:solidFill>
                  <a:schemeClr val="lt1"/>
                </a:solidFill>
                <a:latin typeface="Barlow SemiBold"/>
                <a:ea typeface="Barlow SemiBold"/>
                <a:cs typeface="Barlow SemiBold"/>
                <a:sym typeface="Barlow SemiBold"/>
              </a:defRPr>
            </a:lvl4pPr>
            <a:lvl5pPr marR="0" lvl="4" algn="l" rtl="0">
              <a:lnSpc>
                <a:spcPct val="90000"/>
              </a:lnSpc>
              <a:spcBef>
                <a:spcPts val="0"/>
              </a:spcBef>
              <a:spcAft>
                <a:spcPts val="0"/>
              </a:spcAft>
              <a:buClr>
                <a:schemeClr val="lt1"/>
              </a:buClr>
              <a:buSzPts val="2600"/>
              <a:buFont typeface="Barlow SemiBold"/>
              <a:buNone/>
              <a:defRPr sz="2600" b="0" i="0" u="none" strike="noStrike" cap="none">
                <a:solidFill>
                  <a:schemeClr val="lt1"/>
                </a:solidFill>
                <a:latin typeface="Barlow SemiBold"/>
                <a:ea typeface="Barlow SemiBold"/>
                <a:cs typeface="Barlow SemiBold"/>
                <a:sym typeface="Barlow SemiBold"/>
              </a:defRPr>
            </a:lvl5pPr>
            <a:lvl6pPr marR="0" lvl="5" algn="l" rtl="0">
              <a:lnSpc>
                <a:spcPct val="90000"/>
              </a:lnSpc>
              <a:spcBef>
                <a:spcPts val="0"/>
              </a:spcBef>
              <a:spcAft>
                <a:spcPts val="0"/>
              </a:spcAft>
              <a:buClr>
                <a:schemeClr val="lt1"/>
              </a:buClr>
              <a:buSzPts val="2600"/>
              <a:buFont typeface="Barlow SemiBold"/>
              <a:buNone/>
              <a:defRPr sz="2600" b="0" i="0" u="none" strike="noStrike" cap="none">
                <a:solidFill>
                  <a:schemeClr val="lt1"/>
                </a:solidFill>
                <a:latin typeface="Barlow SemiBold"/>
                <a:ea typeface="Barlow SemiBold"/>
                <a:cs typeface="Barlow SemiBold"/>
                <a:sym typeface="Barlow SemiBold"/>
              </a:defRPr>
            </a:lvl6pPr>
            <a:lvl7pPr marR="0" lvl="6" algn="l" rtl="0">
              <a:lnSpc>
                <a:spcPct val="90000"/>
              </a:lnSpc>
              <a:spcBef>
                <a:spcPts val="0"/>
              </a:spcBef>
              <a:spcAft>
                <a:spcPts val="0"/>
              </a:spcAft>
              <a:buClr>
                <a:schemeClr val="lt1"/>
              </a:buClr>
              <a:buSzPts val="2600"/>
              <a:buFont typeface="Barlow SemiBold"/>
              <a:buNone/>
              <a:defRPr sz="2600" b="0" i="0" u="none" strike="noStrike" cap="none">
                <a:solidFill>
                  <a:schemeClr val="lt1"/>
                </a:solidFill>
                <a:latin typeface="Barlow SemiBold"/>
                <a:ea typeface="Barlow SemiBold"/>
                <a:cs typeface="Barlow SemiBold"/>
                <a:sym typeface="Barlow SemiBold"/>
              </a:defRPr>
            </a:lvl7pPr>
            <a:lvl8pPr marR="0" lvl="7" algn="l" rtl="0">
              <a:lnSpc>
                <a:spcPct val="90000"/>
              </a:lnSpc>
              <a:spcBef>
                <a:spcPts val="0"/>
              </a:spcBef>
              <a:spcAft>
                <a:spcPts val="0"/>
              </a:spcAft>
              <a:buClr>
                <a:schemeClr val="lt1"/>
              </a:buClr>
              <a:buSzPts val="2600"/>
              <a:buFont typeface="Barlow SemiBold"/>
              <a:buNone/>
              <a:defRPr sz="2600" b="0" i="0" u="none" strike="noStrike" cap="none">
                <a:solidFill>
                  <a:schemeClr val="lt1"/>
                </a:solidFill>
                <a:latin typeface="Barlow SemiBold"/>
                <a:ea typeface="Barlow SemiBold"/>
                <a:cs typeface="Barlow SemiBold"/>
                <a:sym typeface="Barlow SemiBold"/>
              </a:defRPr>
            </a:lvl8pPr>
            <a:lvl9pPr marR="0" lvl="8" algn="l" rtl="0">
              <a:lnSpc>
                <a:spcPct val="90000"/>
              </a:lnSpc>
              <a:spcBef>
                <a:spcPts val="0"/>
              </a:spcBef>
              <a:spcAft>
                <a:spcPts val="0"/>
              </a:spcAft>
              <a:buClr>
                <a:schemeClr val="lt1"/>
              </a:buClr>
              <a:buSzPts val="2600"/>
              <a:buFont typeface="Barlow SemiBold"/>
              <a:buNone/>
              <a:defRPr sz="2600" b="0" i="0" u="none" strike="noStrike" cap="none">
                <a:solidFill>
                  <a:schemeClr val="lt1"/>
                </a:solidFill>
                <a:latin typeface="Barlow SemiBold"/>
                <a:ea typeface="Barlow SemiBold"/>
                <a:cs typeface="Barlow SemiBold"/>
                <a:sym typeface="Barlow SemiBold"/>
              </a:defRPr>
            </a:lvl9pPr>
          </a:lstStyle>
          <a:p>
            <a:r>
              <a:rPr lang="es-PE" sz="2000">
                <a:solidFill>
                  <a:schemeClr val="tx1"/>
                </a:solidFill>
              </a:rPr>
              <a:t>CLASES DE ESTABLECIMIENTOS PENITENCIARIOS</a:t>
            </a:r>
            <a:endParaRPr lang="es-PE" sz="2000" dirty="0">
              <a:solidFill>
                <a:schemeClr val="tx1"/>
              </a:solidFill>
            </a:endParaRPr>
          </a:p>
        </p:txBody>
      </p:sp>
    </p:spTree>
    <p:extLst>
      <p:ext uri="{BB962C8B-B14F-4D97-AF65-F5344CB8AC3E}">
        <p14:creationId xmlns:p14="http://schemas.microsoft.com/office/powerpoint/2010/main" val="1040991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50;p18">
            <a:extLst>
              <a:ext uri="{FF2B5EF4-FFF2-40B4-BE49-F238E27FC236}">
                <a16:creationId xmlns:a16="http://schemas.microsoft.com/office/drawing/2014/main" id="{2F88D639-7AEE-3DA9-E7FC-BFC74723DB20}"/>
              </a:ext>
            </a:extLst>
          </p:cNvPr>
          <p:cNvSpPr txBox="1">
            <a:spLocks noGrp="1"/>
          </p:cNvSpPr>
          <p:nvPr>
            <p:ph type="title"/>
          </p:nvPr>
        </p:nvSpPr>
        <p:spPr>
          <a:xfrm>
            <a:off x="661100" y="664300"/>
            <a:ext cx="7843200" cy="653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s-PE" sz="2000" dirty="0">
                <a:solidFill>
                  <a:schemeClr val="tx1"/>
                </a:solidFill>
              </a:rPr>
              <a:t>LOS BENEFICIOS PENITENCIARIOS (CÓDIGO DE EJECUCIÓN PENAL)</a:t>
            </a:r>
            <a:endParaRPr sz="2000" dirty="0">
              <a:solidFill>
                <a:schemeClr val="tx1"/>
              </a:solidFill>
            </a:endParaRPr>
          </a:p>
        </p:txBody>
      </p:sp>
      <p:sp>
        <p:nvSpPr>
          <p:cNvPr id="3" name="Rectángulo: esquinas redondeadas 2">
            <a:extLst>
              <a:ext uri="{FF2B5EF4-FFF2-40B4-BE49-F238E27FC236}">
                <a16:creationId xmlns:a16="http://schemas.microsoft.com/office/drawing/2014/main" id="{BED9DF8F-6224-1C6B-2ED4-2754F2042D07}"/>
              </a:ext>
            </a:extLst>
          </p:cNvPr>
          <p:cNvSpPr/>
          <p:nvPr/>
        </p:nvSpPr>
        <p:spPr>
          <a:xfrm>
            <a:off x="4210493" y="2009553"/>
            <a:ext cx="2317898" cy="653700"/>
          </a:xfrm>
          <a:prstGeom prst="roundRect">
            <a:avLst/>
          </a:prstGeom>
          <a:solidFill>
            <a:srgbClr val="00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bg1"/>
                </a:solidFill>
              </a:rPr>
              <a:t>Permiso de salida</a:t>
            </a:r>
          </a:p>
          <a:p>
            <a:pPr algn="ctr"/>
            <a:r>
              <a:rPr lang="es-ES" dirty="0">
                <a:solidFill>
                  <a:schemeClr val="bg1"/>
                </a:solidFill>
              </a:rPr>
              <a:t>Visita íntima</a:t>
            </a:r>
          </a:p>
        </p:txBody>
      </p:sp>
      <p:sp>
        <p:nvSpPr>
          <p:cNvPr id="4" name="Rectángulo: esquinas redondeadas 3">
            <a:extLst>
              <a:ext uri="{FF2B5EF4-FFF2-40B4-BE49-F238E27FC236}">
                <a16:creationId xmlns:a16="http://schemas.microsoft.com/office/drawing/2014/main" id="{65FD6AFA-F088-6A91-958C-A3F88AAEC031}"/>
              </a:ext>
            </a:extLst>
          </p:cNvPr>
          <p:cNvSpPr/>
          <p:nvPr/>
        </p:nvSpPr>
        <p:spPr>
          <a:xfrm>
            <a:off x="1747893" y="2179212"/>
            <a:ext cx="1446028" cy="401145"/>
          </a:xfrm>
          <a:prstGeom prst="roundRect">
            <a:avLst/>
          </a:prstGeom>
          <a:solidFill>
            <a:srgbClr val="00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bg1"/>
                </a:solidFill>
              </a:rPr>
              <a:t>Intramuros</a:t>
            </a:r>
          </a:p>
        </p:txBody>
      </p:sp>
      <p:sp>
        <p:nvSpPr>
          <p:cNvPr id="5" name="Rectángulo: esquinas redondeadas 4">
            <a:extLst>
              <a:ext uri="{FF2B5EF4-FFF2-40B4-BE49-F238E27FC236}">
                <a16:creationId xmlns:a16="http://schemas.microsoft.com/office/drawing/2014/main" id="{A96B8B8C-5E99-E531-8BA6-73F1629EEF18}"/>
              </a:ext>
            </a:extLst>
          </p:cNvPr>
          <p:cNvSpPr/>
          <p:nvPr/>
        </p:nvSpPr>
        <p:spPr>
          <a:xfrm>
            <a:off x="1747893" y="2976816"/>
            <a:ext cx="1446028" cy="401145"/>
          </a:xfrm>
          <a:prstGeom prst="roundRect">
            <a:avLst/>
          </a:prstGeom>
          <a:solidFill>
            <a:srgbClr val="00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bg1"/>
                </a:solidFill>
              </a:rPr>
              <a:t>Mixta </a:t>
            </a:r>
          </a:p>
        </p:txBody>
      </p:sp>
      <p:sp>
        <p:nvSpPr>
          <p:cNvPr id="6" name="Rectángulo: esquinas redondeadas 5">
            <a:extLst>
              <a:ext uri="{FF2B5EF4-FFF2-40B4-BE49-F238E27FC236}">
                <a16:creationId xmlns:a16="http://schemas.microsoft.com/office/drawing/2014/main" id="{D894B81E-9587-DC43-0540-2E37328C9680}"/>
              </a:ext>
            </a:extLst>
          </p:cNvPr>
          <p:cNvSpPr/>
          <p:nvPr/>
        </p:nvSpPr>
        <p:spPr>
          <a:xfrm>
            <a:off x="1747893" y="3783482"/>
            <a:ext cx="1446028" cy="401145"/>
          </a:xfrm>
          <a:prstGeom prst="roundRect">
            <a:avLst/>
          </a:prstGeom>
          <a:solidFill>
            <a:srgbClr val="00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bg1"/>
                </a:solidFill>
              </a:rPr>
              <a:t>Especiales</a:t>
            </a:r>
          </a:p>
        </p:txBody>
      </p:sp>
      <p:sp>
        <p:nvSpPr>
          <p:cNvPr id="7" name="Flecha: a la derecha 6">
            <a:extLst>
              <a:ext uri="{FF2B5EF4-FFF2-40B4-BE49-F238E27FC236}">
                <a16:creationId xmlns:a16="http://schemas.microsoft.com/office/drawing/2014/main" id="{D498C9BC-C1C9-9C2D-EF7A-C0D720162097}"/>
              </a:ext>
            </a:extLst>
          </p:cNvPr>
          <p:cNvSpPr/>
          <p:nvPr/>
        </p:nvSpPr>
        <p:spPr>
          <a:xfrm>
            <a:off x="3628199" y="3783481"/>
            <a:ext cx="287079" cy="4011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bg1"/>
              </a:solidFill>
            </a:endParaRPr>
          </a:p>
        </p:txBody>
      </p:sp>
      <p:sp>
        <p:nvSpPr>
          <p:cNvPr id="8" name="Flecha: a la derecha 7">
            <a:extLst>
              <a:ext uri="{FF2B5EF4-FFF2-40B4-BE49-F238E27FC236}">
                <a16:creationId xmlns:a16="http://schemas.microsoft.com/office/drawing/2014/main" id="{FA9FCB42-EA6D-450A-FBA2-278FC31A295F}"/>
              </a:ext>
            </a:extLst>
          </p:cNvPr>
          <p:cNvSpPr/>
          <p:nvPr/>
        </p:nvSpPr>
        <p:spPr>
          <a:xfrm>
            <a:off x="3636013" y="2154007"/>
            <a:ext cx="287079" cy="4011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bg1"/>
              </a:solidFill>
            </a:endParaRPr>
          </a:p>
        </p:txBody>
      </p:sp>
      <p:sp>
        <p:nvSpPr>
          <p:cNvPr id="9" name="Flecha: a la derecha 8">
            <a:extLst>
              <a:ext uri="{FF2B5EF4-FFF2-40B4-BE49-F238E27FC236}">
                <a16:creationId xmlns:a16="http://schemas.microsoft.com/office/drawing/2014/main" id="{D446D7E3-BDEC-77A0-B831-89564EC20D6B}"/>
              </a:ext>
            </a:extLst>
          </p:cNvPr>
          <p:cNvSpPr/>
          <p:nvPr/>
        </p:nvSpPr>
        <p:spPr>
          <a:xfrm>
            <a:off x="3628200" y="2977467"/>
            <a:ext cx="287079" cy="4011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bg1"/>
              </a:solidFill>
            </a:endParaRPr>
          </a:p>
        </p:txBody>
      </p:sp>
      <p:sp>
        <p:nvSpPr>
          <p:cNvPr id="10" name="Rectángulo: esquinas redondeadas 9">
            <a:extLst>
              <a:ext uri="{FF2B5EF4-FFF2-40B4-BE49-F238E27FC236}">
                <a16:creationId xmlns:a16="http://schemas.microsoft.com/office/drawing/2014/main" id="{70952487-9139-8698-EF18-07523916D0FF}"/>
              </a:ext>
            </a:extLst>
          </p:cNvPr>
          <p:cNvSpPr/>
          <p:nvPr/>
        </p:nvSpPr>
        <p:spPr>
          <a:xfrm>
            <a:off x="4210493" y="2976816"/>
            <a:ext cx="2317898" cy="401145"/>
          </a:xfrm>
          <a:prstGeom prst="roundRect">
            <a:avLst/>
          </a:prstGeom>
          <a:solidFill>
            <a:srgbClr val="00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bg1"/>
                </a:solidFill>
              </a:rPr>
              <a:t>Redención de la pena</a:t>
            </a:r>
          </a:p>
        </p:txBody>
      </p:sp>
      <p:sp>
        <p:nvSpPr>
          <p:cNvPr id="11" name="Rectángulo: esquinas redondeadas 10">
            <a:extLst>
              <a:ext uri="{FF2B5EF4-FFF2-40B4-BE49-F238E27FC236}">
                <a16:creationId xmlns:a16="http://schemas.microsoft.com/office/drawing/2014/main" id="{0EDCF3E9-7CCB-3B0F-50E1-FB6A21B141AD}"/>
              </a:ext>
            </a:extLst>
          </p:cNvPr>
          <p:cNvSpPr/>
          <p:nvPr/>
        </p:nvSpPr>
        <p:spPr>
          <a:xfrm>
            <a:off x="4210493" y="3745548"/>
            <a:ext cx="2317898" cy="624434"/>
          </a:xfrm>
          <a:prstGeom prst="roundRect">
            <a:avLst/>
          </a:prstGeom>
          <a:solidFill>
            <a:srgbClr val="00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bg1"/>
                </a:solidFill>
              </a:rPr>
              <a:t>Semilibertad</a:t>
            </a:r>
          </a:p>
          <a:p>
            <a:pPr algn="ctr"/>
            <a:r>
              <a:rPr lang="es-ES" dirty="0">
                <a:solidFill>
                  <a:schemeClr val="bg1"/>
                </a:solidFill>
              </a:rPr>
              <a:t>Libertad condicional</a:t>
            </a:r>
          </a:p>
        </p:txBody>
      </p:sp>
    </p:spTree>
    <p:extLst>
      <p:ext uri="{BB962C8B-B14F-4D97-AF65-F5344CB8AC3E}">
        <p14:creationId xmlns:p14="http://schemas.microsoft.com/office/powerpoint/2010/main" val="1906016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50;p18">
            <a:extLst>
              <a:ext uri="{FF2B5EF4-FFF2-40B4-BE49-F238E27FC236}">
                <a16:creationId xmlns:a16="http://schemas.microsoft.com/office/drawing/2014/main" id="{C67CFC94-EBC6-D854-654E-2CDEBEF5C332}"/>
              </a:ext>
            </a:extLst>
          </p:cNvPr>
          <p:cNvSpPr txBox="1">
            <a:spLocks noGrp="1"/>
          </p:cNvSpPr>
          <p:nvPr>
            <p:ph type="title"/>
          </p:nvPr>
        </p:nvSpPr>
        <p:spPr>
          <a:xfrm>
            <a:off x="3680072" y="653700"/>
            <a:ext cx="7843200" cy="653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s-PE" sz="2000" dirty="0">
                <a:solidFill>
                  <a:schemeClr val="accent6"/>
                </a:solidFill>
              </a:rPr>
              <a:t>PERMISO DE SALIDA </a:t>
            </a:r>
            <a:endParaRPr sz="2000" dirty="0">
              <a:solidFill>
                <a:schemeClr val="accent6"/>
              </a:solidFill>
            </a:endParaRPr>
          </a:p>
        </p:txBody>
      </p:sp>
      <p:sp>
        <p:nvSpPr>
          <p:cNvPr id="3" name="Rectángulo: esquinas redondeadas 2">
            <a:extLst>
              <a:ext uri="{FF2B5EF4-FFF2-40B4-BE49-F238E27FC236}">
                <a16:creationId xmlns:a16="http://schemas.microsoft.com/office/drawing/2014/main" id="{1D2A502E-32C2-8214-FADC-67980074DC56}"/>
              </a:ext>
            </a:extLst>
          </p:cNvPr>
          <p:cNvSpPr/>
          <p:nvPr/>
        </p:nvSpPr>
        <p:spPr>
          <a:xfrm>
            <a:off x="2073349" y="2020185"/>
            <a:ext cx="2498651" cy="1010093"/>
          </a:xfrm>
          <a:prstGeom prst="roundRect">
            <a:avLst/>
          </a:prstGeom>
          <a:solidFill>
            <a:srgbClr val="00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000" dirty="0"/>
              <a:t>Enfermedad grave, debidamente comprobada con certificación médica oficial, o muerte del cónyuge o concubino, padres, hijos o hermanos del interno. </a:t>
            </a:r>
            <a:endParaRPr lang="es-PE" sz="1000" dirty="0"/>
          </a:p>
        </p:txBody>
      </p:sp>
      <p:sp>
        <p:nvSpPr>
          <p:cNvPr id="4" name="Rectángulo: esquinas redondeadas 3">
            <a:extLst>
              <a:ext uri="{FF2B5EF4-FFF2-40B4-BE49-F238E27FC236}">
                <a16:creationId xmlns:a16="http://schemas.microsoft.com/office/drawing/2014/main" id="{CE9237C1-061F-DA51-20FC-CCE3F8C32CED}"/>
              </a:ext>
            </a:extLst>
          </p:cNvPr>
          <p:cNvSpPr/>
          <p:nvPr/>
        </p:nvSpPr>
        <p:spPr>
          <a:xfrm>
            <a:off x="5248939" y="3479707"/>
            <a:ext cx="2498651" cy="1010093"/>
          </a:xfrm>
          <a:prstGeom prst="roundRect">
            <a:avLst/>
          </a:prstGeom>
          <a:solidFill>
            <a:srgbClr val="00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100" dirty="0"/>
              <a:t>Realizar gestiones para la obtención de trabajo y alojamiento ante la proximidad de su liberación. </a:t>
            </a:r>
            <a:endParaRPr lang="es-PE" sz="1000" dirty="0"/>
          </a:p>
        </p:txBody>
      </p:sp>
      <p:sp>
        <p:nvSpPr>
          <p:cNvPr id="5" name="Rectángulo: esquinas redondeadas 4">
            <a:extLst>
              <a:ext uri="{FF2B5EF4-FFF2-40B4-BE49-F238E27FC236}">
                <a16:creationId xmlns:a16="http://schemas.microsoft.com/office/drawing/2014/main" id="{2AF3F63A-BB71-00D7-3FEF-55B5B2282C22}"/>
              </a:ext>
            </a:extLst>
          </p:cNvPr>
          <p:cNvSpPr/>
          <p:nvPr/>
        </p:nvSpPr>
        <p:spPr>
          <a:xfrm>
            <a:off x="5248939" y="2020184"/>
            <a:ext cx="2498651" cy="1010093"/>
          </a:xfrm>
          <a:prstGeom prst="roundRect">
            <a:avLst/>
          </a:prstGeom>
          <a:solidFill>
            <a:srgbClr val="00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dirty="0"/>
              <a:t>Nacimiento de hijos del interno. </a:t>
            </a:r>
            <a:endParaRPr lang="es-PE" sz="1000" dirty="0"/>
          </a:p>
        </p:txBody>
      </p:sp>
      <p:sp>
        <p:nvSpPr>
          <p:cNvPr id="6" name="Rectángulo: esquinas redondeadas 5">
            <a:extLst>
              <a:ext uri="{FF2B5EF4-FFF2-40B4-BE49-F238E27FC236}">
                <a16:creationId xmlns:a16="http://schemas.microsoft.com/office/drawing/2014/main" id="{0BFF431E-389A-E476-3A1E-A9F0AD0D9B4B}"/>
              </a:ext>
            </a:extLst>
          </p:cNvPr>
          <p:cNvSpPr/>
          <p:nvPr/>
        </p:nvSpPr>
        <p:spPr>
          <a:xfrm>
            <a:off x="2073348" y="3469107"/>
            <a:ext cx="2498651" cy="1010093"/>
          </a:xfrm>
          <a:prstGeom prst="roundRect">
            <a:avLst/>
          </a:prstGeom>
          <a:solidFill>
            <a:srgbClr val="00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100" dirty="0"/>
              <a:t>Realizar gestiones personales, de carácter extraordinario, que demanden la presencia del interno en el lugar de la gestión. </a:t>
            </a:r>
            <a:endParaRPr lang="es-PE" sz="1000" dirty="0"/>
          </a:p>
        </p:txBody>
      </p:sp>
    </p:spTree>
    <p:extLst>
      <p:ext uri="{BB962C8B-B14F-4D97-AF65-F5344CB8AC3E}">
        <p14:creationId xmlns:p14="http://schemas.microsoft.com/office/powerpoint/2010/main" val="26487828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6457950" y="4869180"/>
            <a:ext cx="2057400" cy="273844"/>
          </a:xfrm>
        </p:spPr>
        <p:txBody>
          <a:bodyPr>
            <a:normAutofit/>
          </a:bodyPr>
          <a:lstStyle/>
          <a:p>
            <a:pPr>
              <a:spcAft>
                <a:spcPts val="450"/>
              </a:spcAft>
            </a:pPr>
            <a:fld id="{B12B6318-8805-4D9C-95D8-B32E57847D53}" type="slidenum">
              <a:rPr lang="es-PE"/>
              <a:pPr>
                <a:spcAft>
                  <a:spcPts val="450"/>
                </a:spcAft>
              </a:pPr>
              <a:t>24</a:t>
            </a:fld>
            <a:endParaRPr lang="es-PE"/>
          </a:p>
        </p:txBody>
      </p:sp>
      <p:sp>
        <p:nvSpPr>
          <p:cNvPr id="3" name="Google Shape;550;p18">
            <a:extLst>
              <a:ext uri="{FF2B5EF4-FFF2-40B4-BE49-F238E27FC236}">
                <a16:creationId xmlns:a16="http://schemas.microsoft.com/office/drawing/2014/main" id="{7AAD945B-F9CA-E8C3-43B8-6CE6A2B5454E}"/>
              </a:ext>
            </a:extLst>
          </p:cNvPr>
          <p:cNvSpPr txBox="1">
            <a:spLocks noGrp="1"/>
          </p:cNvSpPr>
          <p:nvPr>
            <p:ph type="title"/>
          </p:nvPr>
        </p:nvSpPr>
        <p:spPr>
          <a:xfrm>
            <a:off x="4079214" y="814919"/>
            <a:ext cx="7843200" cy="653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s-PE" sz="2000" dirty="0">
                <a:solidFill>
                  <a:schemeClr val="accent6"/>
                </a:solidFill>
              </a:rPr>
              <a:t>VISITA ÍNTIMA</a:t>
            </a:r>
            <a:endParaRPr sz="2000" dirty="0">
              <a:solidFill>
                <a:schemeClr val="accent6"/>
              </a:solidFill>
            </a:endParaRPr>
          </a:p>
        </p:txBody>
      </p:sp>
      <p:sp>
        <p:nvSpPr>
          <p:cNvPr id="5" name="Rectángulo: esquinas redondeadas 4">
            <a:extLst>
              <a:ext uri="{FF2B5EF4-FFF2-40B4-BE49-F238E27FC236}">
                <a16:creationId xmlns:a16="http://schemas.microsoft.com/office/drawing/2014/main" id="{79CB3798-549E-3470-ACD2-ED24258CF97B}"/>
              </a:ext>
            </a:extLst>
          </p:cNvPr>
          <p:cNvSpPr/>
          <p:nvPr/>
        </p:nvSpPr>
        <p:spPr>
          <a:xfrm>
            <a:off x="2073349" y="2020185"/>
            <a:ext cx="2498651" cy="1010093"/>
          </a:xfrm>
          <a:prstGeom prst="roundRect">
            <a:avLst/>
          </a:prstGeom>
          <a:solidFill>
            <a:srgbClr val="00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000" dirty="0"/>
              <a:t>Tiene como finalidad el </a:t>
            </a:r>
            <a:r>
              <a:rPr lang="es-ES" sz="1100" dirty="0"/>
              <a:t>mantenimiento de la relación del interno con su cónyuge o concubino acreditado. </a:t>
            </a:r>
            <a:endParaRPr lang="es-PE" sz="1000" dirty="0"/>
          </a:p>
        </p:txBody>
      </p:sp>
      <p:sp>
        <p:nvSpPr>
          <p:cNvPr id="6" name="Rectángulo: esquinas redondeadas 5">
            <a:extLst>
              <a:ext uri="{FF2B5EF4-FFF2-40B4-BE49-F238E27FC236}">
                <a16:creationId xmlns:a16="http://schemas.microsoft.com/office/drawing/2014/main" id="{AC4C0268-6EDB-F148-AF31-7F81AF68A54B}"/>
              </a:ext>
            </a:extLst>
          </p:cNvPr>
          <p:cNvSpPr/>
          <p:nvPr/>
        </p:nvSpPr>
        <p:spPr>
          <a:xfrm>
            <a:off x="5248939" y="3479707"/>
            <a:ext cx="2498651" cy="1010093"/>
          </a:xfrm>
          <a:prstGeom prst="roundRect">
            <a:avLst/>
          </a:prstGeom>
          <a:solidFill>
            <a:srgbClr val="00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100" dirty="0"/>
              <a:t>Informe médico del interno y de su pareja</a:t>
            </a:r>
            <a:endParaRPr lang="es-PE" sz="1000" dirty="0"/>
          </a:p>
        </p:txBody>
      </p:sp>
      <p:sp>
        <p:nvSpPr>
          <p:cNvPr id="7" name="Rectángulo: esquinas redondeadas 6">
            <a:extLst>
              <a:ext uri="{FF2B5EF4-FFF2-40B4-BE49-F238E27FC236}">
                <a16:creationId xmlns:a16="http://schemas.microsoft.com/office/drawing/2014/main" id="{273955C0-8D20-FF13-8071-065F41F6A669}"/>
              </a:ext>
            </a:extLst>
          </p:cNvPr>
          <p:cNvSpPr/>
          <p:nvPr/>
        </p:nvSpPr>
        <p:spPr>
          <a:xfrm>
            <a:off x="5248939" y="2020184"/>
            <a:ext cx="2498651" cy="1010093"/>
          </a:xfrm>
          <a:prstGeom prst="roundRect">
            <a:avLst/>
          </a:prstGeom>
          <a:solidFill>
            <a:srgbClr val="00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100" dirty="0"/>
              <a:t>Artículo 1 del CEP: “El interno goza de los mismos derechos que el ciudadano en libertad sin más limitaciones que las impuestas por la ley y la sentencia respectiva”.</a:t>
            </a:r>
            <a:r>
              <a:rPr lang="es-ES" sz="1000" dirty="0"/>
              <a:t> </a:t>
            </a:r>
            <a:endParaRPr lang="es-PE" sz="800" dirty="0"/>
          </a:p>
        </p:txBody>
      </p:sp>
      <p:sp>
        <p:nvSpPr>
          <p:cNvPr id="8" name="Rectángulo: esquinas redondeadas 7">
            <a:extLst>
              <a:ext uri="{FF2B5EF4-FFF2-40B4-BE49-F238E27FC236}">
                <a16:creationId xmlns:a16="http://schemas.microsoft.com/office/drawing/2014/main" id="{8392B53C-B4D0-F35D-9350-C980B87252B7}"/>
              </a:ext>
            </a:extLst>
          </p:cNvPr>
          <p:cNvSpPr/>
          <p:nvPr/>
        </p:nvSpPr>
        <p:spPr>
          <a:xfrm>
            <a:off x="2073348" y="3469107"/>
            <a:ext cx="2498651" cy="1010093"/>
          </a:xfrm>
          <a:prstGeom prst="roundRect">
            <a:avLst/>
          </a:prstGeom>
          <a:solidFill>
            <a:srgbClr val="00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dirty="0"/>
              <a:t>Lo concede el director.</a:t>
            </a:r>
            <a:endParaRPr lang="es-PE" sz="1000" dirty="0"/>
          </a:p>
        </p:txBody>
      </p:sp>
    </p:spTree>
    <p:extLst>
      <p:ext uri="{BB962C8B-B14F-4D97-AF65-F5344CB8AC3E}">
        <p14:creationId xmlns:p14="http://schemas.microsoft.com/office/powerpoint/2010/main" val="1740927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6457950" y="4869180"/>
            <a:ext cx="2057400" cy="273844"/>
          </a:xfrm>
        </p:spPr>
        <p:txBody>
          <a:bodyPr>
            <a:normAutofit/>
          </a:bodyPr>
          <a:lstStyle/>
          <a:p>
            <a:pPr>
              <a:spcAft>
                <a:spcPts val="450"/>
              </a:spcAft>
            </a:pPr>
            <a:fld id="{B12B6318-8805-4D9C-95D8-B32E57847D53}" type="slidenum">
              <a:rPr lang="es-PE"/>
              <a:pPr>
                <a:spcAft>
                  <a:spcPts val="450"/>
                </a:spcAft>
              </a:pPr>
              <a:t>25</a:t>
            </a:fld>
            <a:endParaRPr lang="es-PE"/>
          </a:p>
        </p:txBody>
      </p:sp>
      <p:sp>
        <p:nvSpPr>
          <p:cNvPr id="2" name="Google Shape;550;p18">
            <a:extLst>
              <a:ext uri="{FF2B5EF4-FFF2-40B4-BE49-F238E27FC236}">
                <a16:creationId xmlns:a16="http://schemas.microsoft.com/office/drawing/2014/main" id="{2AE213C2-C063-C95B-2820-B50B1332CB52}"/>
              </a:ext>
            </a:extLst>
          </p:cNvPr>
          <p:cNvSpPr txBox="1">
            <a:spLocks noGrp="1"/>
          </p:cNvSpPr>
          <p:nvPr>
            <p:ph type="title"/>
          </p:nvPr>
        </p:nvSpPr>
        <p:spPr>
          <a:xfrm>
            <a:off x="3434780" y="461100"/>
            <a:ext cx="7843200" cy="653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s-PE" sz="2000" dirty="0">
                <a:solidFill>
                  <a:schemeClr val="accent6"/>
                </a:solidFill>
              </a:rPr>
              <a:t>REDENCIÓN DE PENA</a:t>
            </a:r>
            <a:endParaRPr sz="2000" dirty="0">
              <a:solidFill>
                <a:schemeClr val="accent6"/>
              </a:solidFill>
            </a:endParaRPr>
          </a:p>
        </p:txBody>
      </p:sp>
      <p:sp>
        <p:nvSpPr>
          <p:cNvPr id="3" name="Rectángulo: esquinas redondeadas 2">
            <a:extLst>
              <a:ext uri="{FF2B5EF4-FFF2-40B4-BE49-F238E27FC236}">
                <a16:creationId xmlns:a16="http://schemas.microsoft.com/office/drawing/2014/main" id="{41521940-F4E4-A58A-7E24-E09C7418B1D7}"/>
              </a:ext>
            </a:extLst>
          </p:cNvPr>
          <p:cNvSpPr/>
          <p:nvPr/>
        </p:nvSpPr>
        <p:spPr>
          <a:xfrm>
            <a:off x="967563" y="1584252"/>
            <a:ext cx="3604437" cy="3444948"/>
          </a:xfrm>
          <a:prstGeom prst="roundRect">
            <a:avLst/>
          </a:prstGeom>
          <a:solidFill>
            <a:srgbClr val="00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b="1" dirty="0"/>
              <a:t>POR TRABAJO </a:t>
            </a:r>
          </a:p>
          <a:p>
            <a:pPr algn="just"/>
            <a:endParaRPr lang="es-ES" sz="800" dirty="0"/>
          </a:p>
          <a:p>
            <a:pPr algn="just"/>
            <a:r>
              <a:rPr lang="es-ES" sz="800" dirty="0"/>
              <a:t>El interno ubicado en la etapa de mínima y mediana seguridad del régimen cerrado ordinario redime la pena mediante el trabajo a razón de un día de pena por dos días de labor efectiva. En caso de encontrarse en la etapa de máxima seguridad del régimen cerrado ordinario, la redención será a razón de un día de pena por cuatro días de labor efectiva. </a:t>
            </a:r>
          </a:p>
          <a:p>
            <a:pPr algn="just"/>
            <a:endParaRPr lang="es-ES" sz="800" dirty="0"/>
          </a:p>
          <a:p>
            <a:pPr algn="just"/>
            <a:r>
              <a:rPr lang="es-ES" sz="800" dirty="0"/>
              <a:t>En caso de encontrarse en la etapa “C” del régimen cerrado especial, la redención será a razón de un día de pena por cinco días de labor efectiva. </a:t>
            </a:r>
          </a:p>
          <a:p>
            <a:pPr algn="just"/>
            <a:r>
              <a:rPr lang="es-ES" sz="800" dirty="0"/>
              <a:t>En caso de encontrarse en la etapa “B” del régimen cerrado especial, la redención será a razón de un día por seis días de labor efectiva. </a:t>
            </a:r>
          </a:p>
          <a:p>
            <a:pPr algn="just"/>
            <a:endParaRPr lang="es-ES" sz="800" dirty="0"/>
          </a:p>
          <a:p>
            <a:pPr algn="just"/>
            <a:r>
              <a:rPr lang="es-ES" sz="800" dirty="0"/>
              <a:t>En caso de encontrarse en la etapa “A” del régimen cerrado especial, la redención será a razón de un día de pena por siete días de labor efectiva. Los regímenes penitenciarios y las etapas aplicables a los internos se encuentran regulados en el Reglamento del Código de Ejecución Penal.</a:t>
            </a:r>
          </a:p>
          <a:p>
            <a:pPr algn="just"/>
            <a:endParaRPr lang="es-ES" sz="1100" dirty="0"/>
          </a:p>
          <a:p>
            <a:pPr algn="just"/>
            <a:r>
              <a:rPr lang="es-ES" sz="1100" dirty="0"/>
              <a:t> </a:t>
            </a:r>
            <a:endParaRPr lang="es-PE" sz="1000" dirty="0"/>
          </a:p>
        </p:txBody>
      </p:sp>
      <p:sp>
        <p:nvSpPr>
          <p:cNvPr id="5" name="Rectángulo: esquinas redondeadas 4">
            <a:extLst>
              <a:ext uri="{FF2B5EF4-FFF2-40B4-BE49-F238E27FC236}">
                <a16:creationId xmlns:a16="http://schemas.microsoft.com/office/drawing/2014/main" id="{7D70241A-2C6E-1A59-D3F9-C0656D36FDA4}"/>
              </a:ext>
            </a:extLst>
          </p:cNvPr>
          <p:cNvSpPr/>
          <p:nvPr/>
        </p:nvSpPr>
        <p:spPr>
          <a:xfrm>
            <a:off x="4899817" y="1584252"/>
            <a:ext cx="3604437" cy="3444948"/>
          </a:xfrm>
          <a:prstGeom prst="roundRect">
            <a:avLst/>
          </a:prstGeom>
          <a:solidFill>
            <a:srgbClr val="00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b="1" dirty="0"/>
              <a:t>POR  ESTUDIO </a:t>
            </a:r>
          </a:p>
          <a:p>
            <a:pPr algn="ctr"/>
            <a:endParaRPr lang="es-ES" sz="800" dirty="0"/>
          </a:p>
          <a:p>
            <a:pPr algn="just"/>
            <a:r>
              <a:rPr lang="es-ES" sz="800" dirty="0"/>
              <a:t>El interno ubicado en la etapa de “mínima” y “mediana” seguridad del régimen cerrado ordinario redime la pena mediante la educación a razón de un día de pena por dos días de estudio, aprobando previamente la evaluación periódica de los estudios. En el caso de encontrarse en la etapa de “máxima” seguridad del régimen cerrado ordinario, la redención será a razón de un día de pena por cuatro días de estudio, aprobando previamente la evaluación periódica de los estudios. </a:t>
            </a:r>
          </a:p>
          <a:p>
            <a:pPr algn="just"/>
            <a:endParaRPr lang="es-ES" sz="800" dirty="0"/>
          </a:p>
          <a:p>
            <a:pPr algn="just"/>
            <a:r>
              <a:rPr lang="es-ES" sz="800" dirty="0"/>
              <a:t>En caso de encontrarse en la etapa “C” del régimen cerrado especial, la redención será a razón de un día de pena por cinco días de estudio, aprobando previamente la evaluación periódica de los estudios. </a:t>
            </a:r>
          </a:p>
          <a:p>
            <a:pPr algn="just"/>
            <a:endParaRPr lang="es-ES" sz="800" dirty="0"/>
          </a:p>
          <a:p>
            <a:pPr algn="just"/>
            <a:r>
              <a:rPr lang="es-ES" sz="800" dirty="0"/>
              <a:t>En caso de encontrarse en la etapa “B” del régimen cerrado especial, la redención será a razón de un día de pena por seis días de estudio, aprobando previamente la evaluación periódica de los estudios. </a:t>
            </a:r>
          </a:p>
          <a:p>
            <a:pPr algn="just"/>
            <a:endParaRPr lang="es-ES" sz="800" dirty="0"/>
          </a:p>
          <a:p>
            <a:pPr algn="just"/>
            <a:r>
              <a:rPr lang="es-ES" sz="800" dirty="0"/>
              <a:t>En caso de encontrarse en la etapa “A” del régimen cerrado especial, la redención será a razón de un día de pena por siete días de estudio, aprobando previamente la evaluación periódica de los estudios.</a:t>
            </a:r>
          </a:p>
          <a:p>
            <a:pPr algn="just"/>
            <a:r>
              <a:rPr lang="es-ES" sz="1100" dirty="0"/>
              <a:t> </a:t>
            </a:r>
            <a:endParaRPr lang="es-PE" sz="1000" dirty="0"/>
          </a:p>
        </p:txBody>
      </p:sp>
    </p:spTree>
    <p:extLst>
      <p:ext uri="{BB962C8B-B14F-4D97-AF65-F5344CB8AC3E}">
        <p14:creationId xmlns:p14="http://schemas.microsoft.com/office/powerpoint/2010/main" val="19550193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ED5B3D21-B7D6-FFA5-4F18-0D9F32FFBB86}"/>
              </a:ext>
            </a:extLst>
          </p:cNvPr>
          <p:cNvSpPr/>
          <p:nvPr/>
        </p:nvSpPr>
        <p:spPr>
          <a:xfrm>
            <a:off x="1749883" y="1359433"/>
            <a:ext cx="2498651" cy="1010093"/>
          </a:xfrm>
          <a:prstGeom prst="roundRect">
            <a:avLst/>
          </a:prstGeom>
          <a:solidFill>
            <a:srgbClr val="00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100" dirty="0"/>
              <a:t>Cumpla la tercera parte de la pena.</a:t>
            </a:r>
            <a:endParaRPr lang="es-PE" sz="1000" dirty="0"/>
          </a:p>
        </p:txBody>
      </p:sp>
      <p:sp>
        <p:nvSpPr>
          <p:cNvPr id="3" name="Rectángulo: esquinas redondeadas 2">
            <a:extLst>
              <a:ext uri="{FF2B5EF4-FFF2-40B4-BE49-F238E27FC236}">
                <a16:creationId xmlns:a16="http://schemas.microsoft.com/office/drawing/2014/main" id="{EF30247E-B1D1-8306-5F6C-38634898B7B0}"/>
              </a:ext>
            </a:extLst>
          </p:cNvPr>
          <p:cNvSpPr/>
          <p:nvPr/>
        </p:nvSpPr>
        <p:spPr>
          <a:xfrm>
            <a:off x="5116858" y="2673193"/>
            <a:ext cx="2498651" cy="1010093"/>
          </a:xfrm>
          <a:prstGeom prst="roundRect">
            <a:avLst/>
          </a:prstGeom>
          <a:solidFill>
            <a:srgbClr val="00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100" dirty="0"/>
              <a:t>Cumpla con pagar los días multa fijados en la sentencia.</a:t>
            </a:r>
            <a:endParaRPr lang="es-PE" sz="800" dirty="0"/>
          </a:p>
        </p:txBody>
      </p:sp>
      <p:sp>
        <p:nvSpPr>
          <p:cNvPr id="5" name="Rectángulo: esquinas redondeadas 4">
            <a:extLst>
              <a:ext uri="{FF2B5EF4-FFF2-40B4-BE49-F238E27FC236}">
                <a16:creationId xmlns:a16="http://schemas.microsoft.com/office/drawing/2014/main" id="{505C16B4-45EE-D5C7-1AF4-E007C870B7BB}"/>
              </a:ext>
            </a:extLst>
          </p:cNvPr>
          <p:cNvSpPr/>
          <p:nvPr/>
        </p:nvSpPr>
        <p:spPr>
          <a:xfrm>
            <a:off x="5116859" y="1359433"/>
            <a:ext cx="2498651" cy="1010093"/>
          </a:xfrm>
          <a:prstGeom prst="roundRect">
            <a:avLst/>
          </a:prstGeom>
          <a:solidFill>
            <a:srgbClr val="00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t>No tenga proceso pendiente con mandato de detención. </a:t>
            </a:r>
            <a:endParaRPr lang="es-PE" sz="900" dirty="0"/>
          </a:p>
        </p:txBody>
      </p:sp>
      <p:sp>
        <p:nvSpPr>
          <p:cNvPr id="6" name="Rectángulo: esquinas redondeadas 5">
            <a:extLst>
              <a:ext uri="{FF2B5EF4-FFF2-40B4-BE49-F238E27FC236}">
                <a16:creationId xmlns:a16="http://schemas.microsoft.com/office/drawing/2014/main" id="{0565DE52-4AB8-0C7B-4E2A-BC3012C402C6}"/>
              </a:ext>
            </a:extLst>
          </p:cNvPr>
          <p:cNvSpPr/>
          <p:nvPr/>
        </p:nvSpPr>
        <p:spPr>
          <a:xfrm>
            <a:off x="1749882" y="2659700"/>
            <a:ext cx="2498651" cy="1010093"/>
          </a:xfrm>
          <a:prstGeom prst="roundRect">
            <a:avLst/>
          </a:prstGeom>
          <a:solidFill>
            <a:srgbClr val="00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100" dirty="0"/>
              <a:t>Se encuentre ubicado en la etapa de mínima o mediana seguridad del régimen cerrado ordinario. </a:t>
            </a:r>
            <a:endParaRPr lang="es-PE" sz="800" dirty="0"/>
          </a:p>
        </p:txBody>
      </p:sp>
      <p:sp>
        <p:nvSpPr>
          <p:cNvPr id="7" name="Rectángulo: esquinas redondeadas 6">
            <a:extLst>
              <a:ext uri="{FF2B5EF4-FFF2-40B4-BE49-F238E27FC236}">
                <a16:creationId xmlns:a16="http://schemas.microsoft.com/office/drawing/2014/main" id="{44EE713A-C7D2-6C79-621D-48D65C2ED510}"/>
              </a:ext>
            </a:extLst>
          </p:cNvPr>
          <p:cNvSpPr/>
          <p:nvPr/>
        </p:nvSpPr>
        <p:spPr>
          <a:xfrm>
            <a:off x="3348311" y="3818447"/>
            <a:ext cx="2498651" cy="1010093"/>
          </a:xfrm>
          <a:prstGeom prst="roundRect">
            <a:avLst/>
          </a:prstGeom>
          <a:solidFill>
            <a:srgbClr val="00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800" dirty="0"/>
              <a:t>Cumpla con pagar total o parcialmente la reparación civil fijada en la sentencia atendiendo al criterio del juez basado en la capacidad de cumplimiento de pago que tiene el interno. En ningún caso el monto parcial debe ser menor al 10% del monto total.</a:t>
            </a:r>
            <a:endParaRPr lang="es-PE" sz="600" dirty="0"/>
          </a:p>
        </p:txBody>
      </p:sp>
      <p:sp>
        <p:nvSpPr>
          <p:cNvPr id="9" name="CuadroTexto 8">
            <a:extLst>
              <a:ext uri="{FF2B5EF4-FFF2-40B4-BE49-F238E27FC236}">
                <a16:creationId xmlns:a16="http://schemas.microsoft.com/office/drawing/2014/main" id="{8BFA00B6-732C-BE1A-772E-B02DD884CBCB}"/>
              </a:ext>
            </a:extLst>
          </p:cNvPr>
          <p:cNvSpPr txBox="1"/>
          <p:nvPr/>
        </p:nvSpPr>
        <p:spPr>
          <a:xfrm>
            <a:off x="3363787" y="257666"/>
            <a:ext cx="4572000" cy="461665"/>
          </a:xfrm>
          <a:prstGeom prst="rect">
            <a:avLst/>
          </a:prstGeom>
          <a:noFill/>
        </p:spPr>
        <p:txBody>
          <a:bodyPr wrap="square">
            <a:spAutoFit/>
          </a:bodyPr>
          <a:lstStyle/>
          <a:p>
            <a:r>
              <a:rPr lang="es-PE" sz="2400" b="1" dirty="0">
                <a:solidFill>
                  <a:schemeClr val="accent6"/>
                </a:solidFill>
              </a:rPr>
              <a:t>SEMILIBERTAD</a:t>
            </a:r>
            <a:endParaRPr lang="es-PE" sz="2400" b="1" dirty="0"/>
          </a:p>
        </p:txBody>
      </p:sp>
    </p:spTree>
    <p:extLst>
      <p:ext uri="{BB962C8B-B14F-4D97-AF65-F5344CB8AC3E}">
        <p14:creationId xmlns:p14="http://schemas.microsoft.com/office/powerpoint/2010/main" val="42768845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2F33D93D-4597-5D1F-50D5-6E920284A282}"/>
              </a:ext>
            </a:extLst>
          </p:cNvPr>
          <p:cNvSpPr/>
          <p:nvPr/>
        </p:nvSpPr>
        <p:spPr>
          <a:xfrm>
            <a:off x="1881963" y="1257990"/>
            <a:ext cx="2498651" cy="1010093"/>
          </a:xfrm>
          <a:prstGeom prst="roundRect">
            <a:avLst/>
          </a:prstGeom>
          <a:solidFill>
            <a:srgbClr val="00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100" dirty="0"/>
              <a:t>se concede al sentenciado que ha cumplido la mitad de la pena</a:t>
            </a:r>
            <a:r>
              <a:rPr lang="es-ES" sz="1000" dirty="0"/>
              <a:t>.</a:t>
            </a:r>
            <a:endParaRPr lang="es-PE" sz="800" dirty="0"/>
          </a:p>
        </p:txBody>
      </p:sp>
      <p:sp>
        <p:nvSpPr>
          <p:cNvPr id="3" name="Rectángulo: esquinas redondeadas 2">
            <a:extLst>
              <a:ext uri="{FF2B5EF4-FFF2-40B4-BE49-F238E27FC236}">
                <a16:creationId xmlns:a16="http://schemas.microsoft.com/office/drawing/2014/main" id="{C192B21F-2FAF-DD4F-6F3A-A55015E10AA5}"/>
              </a:ext>
            </a:extLst>
          </p:cNvPr>
          <p:cNvSpPr/>
          <p:nvPr/>
        </p:nvSpPr>
        <p:spPr>
          <a:xfrm>
            <a:off x="5248938" y="2571750"/>
            <a:ext cx="2498651" cy="1010093"/>
          </a:xfrm>
          <a:prstGeom prst="roundRect">
            <a:avLst/>
          </a:prstGeom>
          <a:solidFill>
            <a:srgbClr val="00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100" dirty="0"/>
              <a:t>Pagar los días multa fijados</a:t>
            </a:r>
            <a:endParaRPr lang="es-PE" sz="800" dirty="0"/>
          </a:p>
        </p:txBody>
      </p:sp>
      <p:sp>
        <p:nvSpPr>
          <p:cNvPr id="5" name="Rectángulo: esquinas redondeadas 4">
            <a:extLst>
              <a:ext uri="{FF2B5EF4-FFF2-40B4-BE49-F238E27FC236}">
                <a16:creationId xmlns:a16="http://schemas.microsoft.com/office/drawing/2014/main" id="{60BDA4B0-5D41-84CA-B69B-49FD5A9EA66E}"/>
              </a:ext>
            </a:extLst>
          </p:cNvPr>
          <p:cNvSpPr/>
          <p:nvPr/>
        </p:nvSpPr>
        <p:spPr>
          <a:xfrm>
            <a:off x="5248939" y="1257990"/>
            <a:ext cx="2498651" cy="1010093"/>
          </a:xfrm>
          <a:prstGeom prst="roundRect">
            <a:avLst/>
          </a:prstGeom>
          <a:solidFill>
            <a:srgbClr val="00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100" dirty="0"/>
              <a:t>No tener procesos pendiente con mandato de detención. </a:t>
            </a:r>
            <a:endParaRPr lang="es-PE" sz="600" dirty="0"/>
          </a:p>
        </p:txBody>
      </p:sp>
      <p:sp>
        <p:nvSpPr>
          <p:cNvPr id="6" name="Rectángulo: esquinas redondeadas 5">
            <a:extLst>
              <a:ext uri="{FF2B5EF4-FFF2-40B4-BE49-F238E27FC236}">
                <a16:creationId xmlns:a16="http://schemas.microsoft.com/office/drawing/2014/main" id="{9BED5700-8928-528D-D160-97DEB4984B70}"/>
              </a:ext>
            </a:extLst>
          </p:cNvPr>
          <p:cNvSpPr/>
          <p:nvPr/>
        </p:nvSpPr>
        <p:spPr>
          <a:xfrm>
            <a:off x="1881962" y="2558257"/>
            <a:ext cx="2498651" cy="1010093"/>
          </a:xfrm>
          <a:prstGeom prst="roundRect">
            <a:avLst/>
          </a:prstGeom>
          <a:solidFill>
            <a:srgbClr val="00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100" dirty="0"/>
              <a:t>Escenarios: </a:t>
            </a:r>
          </a:p>
          <a:p>
            <a:pPr algn="just"/>
            <a:r>
              <a:rPr lang="es-ES" sz="1100" dirty="0"/>
              <a:t>Etapa mínima</a:t>
            </a:r>
          </a:p>
          <a:p>
            <a:pPr algn="just"/>
            <a:r>
              <a:rPr lang="es-ES" sz="1100" dirty="0"/>
              <a:t>Etapa media</a:t>
            </a:r>
          </a:p>
          <a:p>
            <a:pPr algn="just"/>
            <a:r>
              <a:rPr lang="es-ES" sz="1100" dirty="0"/>
              <a:t>Máxima de seguridad del régimen cerrado ordinario</a:t>
            </a:r>
            <a:endParaRPr lang="es-PE" sz="800" dirty="0"/>
          </a:p>
        </p:txBody>
      </p:sp>
      <p:sp>
        <p:nvSpPr>
          <p:cNvPr id="7" name="Rectángulo: esquinas redondeadas 6">
            <a:extLst>
              <a:ext uri="{FF2B5EF4-FFF2-40B4-BE49-F238E27FC236}">
                <a16:creationId xmlns:a16="http://schemas.microsoft.com/office/drawing/2014/main" id="{78784D2D-1ABB-F589-1F07-A271F2C9B507}"/>
              </a:ext>
            </a:extLst>
          </p:cNvPr>
          <p:cNvSpPr/>
          <p:nvPr/>
        </p:nvSpPr>
        <p:spPr>
          <a:xfrm>
            <a:off x="3480391" y="3717004"/>
            <a:ext cx="2498651" cy="1010093"/>
          </a:xfrm>
          <a:prstGeom prst="roundRect">
            <a:avLst/>
          </a:prstGeom>
          <a:solidFill>
            <a:srgbClr val="00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800" dirty="0"/>
              <a:t>Cumpla con pagar total o parcialmente la reparación civil fijada en la sentencia atendiendo al criterio del juez basado en la capacidad de cumplimiento de pago que tiene el interno. En ningún caso el monto parcial debe ser menor al 10% del monto total.</a:t>
            </a:r>
            <a:endParaRPr lang="es-PE" sz="600" dirty="0"/>
          </a:p>
        </p:txBody>
      </p:sp>
      <p:sp>
        <p:nvSpPr>
          <p:cNvPr id="9" name="CuadroTexto 8">
            <a:extLst>
              <a:ext uri="{FF2B5EF4-FFF2-40B4-BE49-F238E27FC236}">
                <a16:creationId xmlns:a16="http://schemas.microsoft.com/office/drawing/2014/main" id="{EFC1FBB8-A154-2F59-4A01-75020B5594B8}"/>
              </a:ext>
            </a:extLst>
          </p:cNvPr>
          <p:cNvSpPr txBox="1"/>
          <p:nvPr/>
        </p:nvSpPr>
        <p:spPr>
          <a:xfrm>
            <a:off x="2962938" y="340272"/>
            <a:ext cx="4572000" cy="400110"/>
          </a:xfrm>
          <a:prstGeom prst="rect">
            <a:avLst/>
          </a:prstGeom>
          <a:noFill/>
        </p:spPr>
        <p:txBody>
          <a:bodyPr wrap="square">
            <a:spAutoFit/>
          </a:bodyPr>
          <a:lstStyle/>
          <a:p>
            <a:r>
              <a:rPr lang="es-PE" sz="2000" b="1" dirty="0">
                <a:solidFill>
                  <a:schemeClr val="accent6"/>
                </a:solidFill>
              </a:rPr>
              <a:t>LIBERACIÓN CONDICIONAL</a:t>
            </a:r>
            <a:endParaRPr lang="es-PE" sz="2000" b="1" dirty="0"/>
          </a:p>
        </p:txBody>
      </p:sp>
    </p:spTree>
    <p:extLst>
      <p:ext uri="{BB962C8B-B14F-4D97-AF65-F5344CB8AC3E}">
        <p14:creationId xmlns:p14="http://schemas.microsoft.com/office/powerpoint/2010/main" val="1074469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A22B8DD0-2581-2BA2-E19C-9203DA007981}"/>
              </a:ext>
            </a:extLst>
          </p:cNvPr>
          <p:cNvSpPr/>
          <p:nvPr/>
        </p:nvSpPr>
        <p:spPr>
          <a:xfrm>
            <a:off x="1492999" y="2014667"/>
            <a:ext cx="2232837" cy="653700"/>
          </a:xfrm>
          <a:prstGeom prst="roundRect">
            <a:avLst/>
          </a:prstGeom>
          <a:solidFill>
            <a:srgbClr val="00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100" dirty="0"/>
              <a:t>Los esfuerzos realizados por reparar el daño causado con el delito cometido.</a:t>
            </a:r>
            <a:endParaRPr lang="es-PE" sz="1100" dirty="0"/>
          </a:p>
        </p:txBody>
      </p:sp>
      <p:sp>
        <p:nvSpPr>
          <p:cNvPr id="3" name="Rectángulo: esquinas redondeadas 2">
            <a:extLst>
              <a:ext uri="{FF2B5EF4-FFF2-40B4-BE49-F238E27FC236}">
                <a16:creationId xmlns:a16="http://schemas.microsoft.com/office/drawing/2014/main" id="{DA512697-34FB-33D9-BD6B-54C6457A0051}"/>
              </a:ext>
            </a:extLst>
          </p:cNvPr>
          <p:cNvSpPr/>
          <p:nvPr/>
        </p:nvSpPr>
        <p:spPr>
          <a:xfrm>
            <a:off x="1492998" y="3171801"/>
            <a:ext cx="2232837" cy="653700"/>
          </a:xfrm>
          <a:prstGeom prst="roundRect">
            <a:avLst/>
          </a:prstGeom>
          <a:solidFill>
            <a:srgbClr val="00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000" dirty="0"/>
              <a:t>Las medidas disciplinarias que se le haya impuesto durante su permanencia en el establecimiento penitenciario.</a:t>
            </a:r>
            <a:endParaRPr lang="es-PE" sz="1000" dirty="0"/>
          </a:p>
        </p:txBody>
      </p:sp>
      <p:sp>
        <p:nvSpPr>
          <p:cNvPr id="5" name="Rectángulo: esquinas redondeadas 4">
            <a:extLst>
              <a:ext uri="{FF2B5EF4-FFF2-40B4-BE49-F238E27FC236}">
                <a16:creationId xmlns:a16="http://schemas.microsoft.com/office/drawing/2014/main" id="{47F41F72-DF0D-08DF-B483-F8A1534442A0}"/>
              </a:ext>
            </a:extLst>
          </p:cNvPr>
          <p:cNvSpPr/>
          <p:nvPr/>
        </p:nvSpPr>
        <p:spPr>
          <a:xfrm>
            <a:off x="1493000" y="4152350"/>
            <a:ext cx="2232837" cy="653700"/>
          </a:xfrm>
          <a:prstGeom prst="roundRect">
            <a:avLst/>
          </a:prstGeom>
          <a:solidFill>
            <a:srgbClr val="00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100" dirty="0"/>
              <a:t>El arraigo</a:t>
            </a:r>
          </a:p>
        </p:txBody>
      </p:sp>
      <p:sp>
        <p:nvSpPr>
          <p:cNvPr id="6" name="Rectángulo: esquinas redondeadas 5">
            <a:extLst>
              <a:ext uri="{FF2B5EF4-FFF2-40B4-BE49-F238E27FC236}">
                <a16:creationId xmlns:a16="http://schemas.microsoft.com/office/drawing/2014/main" id="{A7397AAD-EB1D-C269-F7E8-5E14900C4575}"/>
              </a:ext>
            </a:extLst>
          </p:cNvPr>
          <p:cNvSpPr/>
          <p:nvPr/>
        </p:nvSpPr>
        <p:spPr>
          <a:xfrm>
            <a:off x="5280838" y="4157431"/>
            <a:ext cx="2232837" cy="653700"/>
          </a:xfrm>
          <a:prstGeom prst="roundRect">
            <a:avLst/>
          </a:prstGeom>
          <a:solidFill>
            <a:srgbClr val="00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050" dirty="0"/>
              <a:t>Cualquier otra circunstancia personal útil para la formulación del pronóstico de conducta."</a:t>
            </a:r>
            <a:endParaRPr lang="es-PE" sz="1050" dirty="0"/>
          </a:p>
        </p:txBody>
      </p:sp>
      <p:sp>
        <p:nvSpPr>
          <p:cNvPr id="7" name="Rectángulo: esquinas redondeadas 6">
            <a:extLst>
              <a:ext uri="{FF2B5EF4-FFF2-40B4-BE49-F238E27FC236}">
                <a16:creationId xmlns:a16="http://schemas.microsoft.com/office/drawing/2014/main" id="{4C243437-F930-6DCA-BC0C-1D1078FC4A9E}"/>
              </a:ext>
            </a:extLst>
          </p:cNvPr>
          <p:cNvSpPr/>
          <p:nvPr/>
        </p:nvSpPr>
        <p:spPr>
          <a:xfrm>
            <a:off x="5326914" y="3171801"/>
            <a:ext cx="2232837" cy="653700"/>
          </a:xfrm>
          <a:prstGeom prst="roundRect">
            <a:avLst/>
          </a:prstGeom>
          <a:solidFill>
            <a:srgbClr val="00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900" dirty="0"/>
              <a:t>Las actividades que realizan los internos durante su tiempo de reclusión distintas a aquellas registradas por la administración penitenciaria. </a:t>
            </a:r>
            <a:endParaRPr lang="es-PE" sz="900" dirty="0"/>
          </a:p>
        </p:txBody>
      </p:sp>
      <p:sp>
        <p:nvSpPr>
          <p:cNvPr id="8" name="Rectángulo: esquinas redondeadas 7">
            <a:extLst>
              <a:ext uri="{FF2B5EF4-FFF2-40B4-BE49-F238E27FC236}">
                <a16:creationId xmlns:a16="http://schemas.microsoft.com/office/drawing/2014/main" id="{F431A154-321D-A8B2-FFBD-33378071F280}"/>
              </a:ext>
            </a:extLst>
          </p:cNvPr>
          <p:cNvSpPr/>
          <p:nvPr/>
        </p:nvSpPr>
        <p:spPr>
          <a:xfrm>
            <a:off x="5280839" y="2020186"/>
            <a:ext cx="2232837" cy="653700"/>
          </a:xfrm>
          <a:prstGeom prst="roundRect">
            <a:avLst/>
          </a:prstGeom>
          <a:solidFill>
            <a:srgbClr val="00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100" dirty="0"/>
              <a:t>Los antecedentes penales y judiciales. </a:t>
            </a:r>
            <a:endParaRPr lang="es-PE" sz="1100" dirty="0"/>
          </a:p>
        </p:txBody>
      </p:sp>
      <p:sp>
        <p:nvSpPr>
          <p:cNvPr id="10" name="CuadroTexto 9">
            <a:extLst>
              <a:ext uri="{FF2B5EF4-FFF2-40B4-BE49-F238E27FC236}">
                <a16:creationId xmlns:a16="http://schemas.microsoft.com/office/drawing/2014/main" id="{15476647-1C42-6A7B-A7AC-119E292DBBCC}"/>
              </a:ext>
            </a:extLst>
          </p:cNvPr>
          <p:cNvSpPr txBox="1"/>
          <p:nvPr/>
        </p:nvSpPr>
        <p:spPr>
          <a:xfrm>
            <a:off x="2286000" y="615750"/>
            <a:ext cx="4572000" cy="1015663"/>
          </a:xfrm>
          <a:prstGeom prst="rect">
            <a:avLst/>
          </a:prstGeom>
          <a:noFill/>
        </p:spPr>
        <p:txBody>
          <a:bodyPr wrap="square">
            <a:spAutoFit/>
          </a:bodyPr>
          <a:lstStyle/>
          <a:p>
            <a:pPr algn="ctr"/>
            <a:r>
              <a:rPr lang="es-PE" sz="2000" b="1" dirty="0">
                <a:solidFill>
                  <a:schemeClr val="accent6"/>
                </a:solidFill>
              </a:rPr>
              <a:t>SEMILIBERTAD Y LIBERTAD CONDICIONAL: CRITERIOS DE LA PROCEDENCIA</a:t>
            </a:r>
            <a:endParaRPr lang="es-PE" sz="2000" b="1" dirty="0"/>
          </a:p>
        </p:txBody>
      </p:sp>
    </p:spTree>
    <p:extLst>
      <p:ext uri="{BB962C8B-B14F-4D97-AF65-F5344CB8AC3E}">
        <p14:creationId xmlns:p14="http://schemas.microsoft.com/office/powerpoint/2010/main" val="444301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 LEG. Nº 1585.- Decreto Legislativo que establece mecanismos para el  deshacinamiento de los establecimientos penitenciarios | EDUCACIONENRED.PE">
            <a:extLst>
              <a:ext uri="{FF2B5EF4-FFF2-40B4-BE49-F238E27FC236}">
                <a16:creationId xmlns:a16="http://schemas.microsoft.com/office/drawing/2014/main" id="{9C917D6B-DDC9-2471-D70D-06CE515B1D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3" y="457200"/>
            <a:ext cx="8105775" cy="422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543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 name="Google Shape;218;g23f978c418c_0_480">
            <a:extLst>
              <a:ext uri="{FF2B5EF4-FFF2-40B4-BE49-F238E27FC236}">
                <a16:creationId xmlns:a16="http://schemas.microsoft.com/office/drawing/2014/main" id="{8B24132C-9D8D-EAB3-5076-B9DAB9269003}"/>
              </a:ext>
            </a:extLst>
          </p:cNvPr>
          <p:cNvSpPr/>
          <p:nvPr/>
        </p:nvSpPr>
        <p:spPr>
          <a:xfrm>
            <a:off x="2412821" y="1382715"/>
            <a:ext cx="1679986" cy="1762910"/>
          </a:xfrm>
          <a:prstGeom prst="roundRect">
            <a:avLst>
              <a:gd name="adj" fmla="val 4125"/>
            </a:avLst>
          </a:prstGeom>
          <a:noFill/>
          <a:ln w="57150"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pPr marL="514350" indent="-514350">
              <a:buSzPts val="6000"/>
              <a:buFont typeface="Arial" panose="020B0604020202020204" pitchFamily="34" charset="0"/>
              <a:buChar char="•"/>
            </a:pPr>
            <a:endParaRPr lang="es-PE" sz="2700" dirty="0">
              <a:latin typeface="Calibri"/>
              <a:ea typeface="Calibri"/>
              <a:cs typeface="Calibri"/>
              <a:sym typeface="Calibri"/>
            </a:endParaRPr>
          </a:p>
        </p:txBody>
      </p:sp>
      <p:sp>
        <p:nvSpPr>
          <p:cNvPr id="4" name="Google Shape;218;g23f978c418c_0_480">
            <a:extLst>
              <a:ext uri="{FF2B5EF4-FFF2-40B4-BE49-F238E27FC236}">
                <a16:creationId xmlns:a16="http://schemas.microsoft.com/office/drawing/2014/main" id="{96610D2B-C87D-9855-2118-0A7E633534CE}"/>
              </a:ext>
            </a:extLst>
          </p:cNvPr>
          <p:cNvSpPr/>
          <p:nvPr/>
        </p:nvSpPr>
        <p:spPr>
          <a:xfrm>
            <a:off x="5634163" y="1384272"/>
            <a:ext cx="1672618" cy="1762909"/>
          </a:xfrm>
          <a:prstGeom prst="roundRect">
            <a:avLst>
              <a:gd name="adj" fmla="val 4125"/>
            </a:avLst>
          </a:prstGeom>
          <a:noFill/>
          <a:ln w="57150"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pPr marL="514350" indent="-514350">
              <a:buSzPts val="6000"/>
              <a:buFont typeface="Arial" panose="020B0604020202020204" pitchFamily="34" charset="0"/>
              <a:buChar char="•"/>
            </a:pPr>
            <a:endParaRPr lang="es-PE" sz="2700" dirty="0">
              <a:latin typeface="Calibri"/>
              <a:ea typeface="Calibri"/>
              <a:cs typeface="Calibri"/>
              <a:sym typeface="Calibri"/>
            </a:endParaRPr>
          </a:p>
        </p:txBody>
      </p:sp>
      <p:sp>
        <p:nvSpPr>
          <p:cNvPr id="6" name="CuadroTexto 5">
            <a:extLst>
              <a:ext uri="{FF2B5EF4-FFF2-40B4-BE49-F238E27FC236}">
                <a16:creationId xmlns:a16="http://schemas.microsoft.com/office/drawing/2014/main" id="{686D737C-70D8-63B5-CDD3-7B683C1C418C}"/>
              </a:ext>
            </a:extLst>
          </p:cNvPr>
          <p:cNvSpPr txBox="1"/>
          <p:nvPr/>
        </p:nvSpPr>
        <p:spPr>
          <a:xfrm>
            <a:off x="2458737" y="1640809"/>
            <a:ext cx="1679985" cy="300082"/>
          </a:xfrm>
          <a:prstGeom prst="rect">
            <a:avLst/>
          </a:prstGeom>
          <a:noFill/>
        </p:spPr>
        <p:txBody>
          <a:bodyPr wrap="square">
            <a:spAutoFit/>
          </a:bodyPr>
          <a:lstStyle/>
          <a:p>
            <a:r>
              <a:rPr lang="es-MX" sz="1350" b="1" dirty="0"/>
              <a:t>Teorías absolutas</a:t>
            </a:r>
            <a:endParaRPr lang="es-PE" sz="1350" b="1" dirty="0"/>
          </a:p>
        </p:txBody>
      </p:sp>
      <p:sp>
        <p:nvSpPr>
          <p:cNvPr id="8" name="CuadroTexto 7">
            <a:extLst>
              <a:ext uri="{FF2B5EF4-FFF2-40B4-BE49-F238E27FC236}">
                <a16:creationId xmlns:a16="http://schemas.microsoft.com/office/drawing/2014/main" id="{BA81B247-C02F-DD7B-9F0E-AA895F5E1371}"/>
              </a:ext>
            </a:extLst>
          </p:cNvPr>
          <p:cNvSpPr txBox="1"/>
          <p:nvPr/>
        </p:nvSpPr>
        <p:spPr>
          <a:xfrm>
            <a:off x="5742986" y="1672099"/>
            <a:ext cx="1508760" cy="507831"/>
          </a:xfrm>
          <a:prstGeom prst="rect">
            <a:avLst/>
          </a:prstGeom>
          <a:noFill/>
        </p:spPr>
        <p:txBody>
          <a:bodyPr wrap="square">
            <a:spAutoFit/>
          </a:bodyPr>
          <a:lstStyle/>
          <a:p>
            <a:r>
              <a:rPr lang="es-MX" sz="1350" b="1" dirty="0"/>
              <a:t>Teorías relativas</a:t>
            </a:r>
            <a:endParaRPr lang="es-PE" sz="1350" b="1" dirty="0"/>
          </a:p>
        </p:txBody>
      </p:sp>
      <p:sp>
        <p:nvSpPr>
          <p:cNvPr id="10" name="CuadroTexto 9">
            <a:extLst>
              <a:ext uri="{FF2B5EF4-FFF2-40B4-BE49-F238E27FC236}">
                <a16:creationId xmlns:a16="http://schemas.microsoft.com/office/drawing/2014/main" id="{D6D41237-75EC-01F5-FAB5-0C83A94C2D17}"/>
              </a:ext>
            </a:extLst>
          </p:cNvPr>
          <p:cNvSpPr txBox="1"/>
          <p:nvPr/>
        </p:nvSpPr>
        <p:spPr>
          <a:xfrm>
            <a:off x="2463467" y="2055979"/>
            <a:ext cx="1566195" cy="715581"/>
          </a:xfrm>
          <a:prstGeom prst="rect">
            <a:avLst/>
          </a:prstGeom>
          <a:noFill/>
        </p:spPr>
        <p:txBody>
          <a:bodyPr wrap="square">
            <a:spAutoFit/>
          </a:bodyPr>
          <a:lstStyle/>
          <a:p>
            <a:pPr algn="ctr"/>
            <a:r>
              <a:rPr lang="es-MX" sz="1350" dirty="0"/>
              <a:t>La pena se justifica por sí misma.</a:t>
            </a:r>
            <a:endParaRPr lang="es-PE" sz="1350" dirty="0"/>
          </a:p>
        </p:txBody>
      </p:sp>
      <p:sp>
        <p:nvSpPr>
          <p:cNvPr id="12" name="CuadroTexto 11">
            <a:extLst>
              <a:ext uri="{FF2B5EF4-FFF2-40B4-BE49-F238E27FC236}">
                <a16:creationId xmlns:a16="http://schemas.microsoft.com/office/drawing/2014/main" id="{2CFA8067-D23E-0C1D-78C8-8A9326A6FA80}"/>
              </a:ext>
            </a:extLst>
          </p:cNvPr>
          <p:cNvSpPr txBox="1"/>
          <p:nvPr/>
        </p:nvSpPr>
        <p:spPr>
          <a:xfrm>
            <a:off x="5716092" y="2139131"/>
            <a:ext cx="1508759" cy="507831"/>
          </a:xfrm>
          <a:prstGeom prst="rect">
            <a:avLst/>
          </a:prstGeom>
          <a:noFill/>
        </p:spPr>
        <p:txBody>
          <a:bodyPr wrap="square">
            <a:spAutoFit/>
          </a:bodyPr>
          <a:lstStyle/>
          <a:p>
            <a:pPr algn="ctr"/>
            <a:r>
              <a:rPr lang="es-MX" sz="1350" dirty="0"/>
              <a:t>La pena no es un fin en sí mismo.</a:t>
            </a:r>
            <a:endParaRPr lang="es-PE" sz="1350" dirty="0"/>
          </a:p>
        </p:txBody>
      </p:sp>
      <p:sp>
        <p:nvSpPr>
          <p:cNvPr id="13" name="Flecha: a la derecha 12">
            <a:extLst>
              <a:ext uri="{FF2B5EF4-FFF2-40B4-BE49-F238E27FC236}">
                <a16:creationId xmlns:a16="http://schemas.microsoft.com/office/drawing/2014/main" id="{097CC1BA-BE47-F560-C7A6-B83BD9C804DB}"/>
              </a:ext>
            </a:extLst>
          </p:cNvPr>
          <p:cNvSpPr/>
          <p:nvPr/>
        </p:nvSpPr>
        <p:spPr>
          <a:xfrm>
            <a:off x="5618200" y="3238284"/>
            <a:ext cx="2127305" cy="1120140"/>
          </a:xfrm>
          <a:prstGeom prst="rightArrow">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350" dirty="0">
                <a:solidFill>
                  <a:schemeClr val="tx1"/>
                </a:solidFill>
              </a:rPr>
              <a:t>Miran hacia el futuro</a:t>
            </a:r>
            <a:endParaRPr lang="es-PE" sz="1350" dirty="0">
              <a:solidFill>
                <a:schemeClr val="tx1"/>
              </a:solidFill>
            </a:endParaRPr>
          </a:p>
        </p:txBody>
      </p:sp>
      <p:sp>
        <p:nvSpPr>
          <p:cNvPr id="15" name="Flecha: hacia la izquierda 14">
            <a:extLst>
              <a:ext uri="{FF2B5EF4-FFF2-40B4-BE49-F238E27FC236}">
                <a16:creationId xmlns:a16="http://schemas.microsoft.com/office/drawing/2014/main" id="{D9267246-DFAE-D3E6-D68E-A3AD190375E9}"/>
              </a:ext>
            </a:extLst>
          </p:cNvPr>
          <p:cNvSpPr/>
          <p:nvPr/>
        </p:nvSpPr>
        <p:spPr>
          <a:xfrm>
            <a:off x="1943100" y="3268980"/>
            <a:ext cx="2190049" cy="1120140"/>
          </a:xfrm>
          <a:prstGeom prst="leftArrow">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350" dirty="0">
                <a:solidFill>
                  <a:schemeClr val="tx1"/>
                </a:solidFill>
              </a:rPr>
              <a:t>Miran hacia el pasado</a:t>
            </a:r>
            <a:endParaRPr lang="es-PE" sz="1350" dirty="0">
              <a:solidFill>
                <a:schemeClr val="tx1"/>
              </a:solidFill>
            </a:endParaRPr>
          </a:p>
        </p:txBody>
      </p:sp>
    </p:spTree>
    <p:extLst>
      <p:ext uri="{BB962C8B-B14F-4D97-AF65-F5344CB8AC3E}">
        <p14:creationId xmlns:p14="http://schemas.microsoft.com/office/powerpoint/2010/main" val="3807332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8D5D6549-27FE-07A0-7079-5BE9EEDF9138}"/>
              </a:ext>
            </a:extLst>
          </p:cNvPr>
          <p:cNvSpPr>
            <a:spLocks noGrp="1"/>
          </p:cNvSpPr>
          <p:nvPr>
            <p:ph type="sldNum" sz="quarter" idx="12"/>
          </p:nvPr>
        </p:nvSpPr>
        <p:spPr/>
        <p:txBody>
          <a:bodyPr/>
          <a:lstStyle/>
          <a:p>
            <a:fld id="{2DA744F5-796D-41A6-945D-F5B43B9F03B3}" type="slidenum">
              <a:rPr lang="es-PE" smtClean="0"/>
              <a:t>30</a:t>
            </a:fld>
            <a:endParaRPr lang="es-PE"/>
          </a:p>
        </p:txBody>
      </p:sp>
      <p:pic>
        <p:nvPicPr>
          <p:cNvPr id="6" name="Imagen 5">
            <a:extLst>
              <a:ext uri="{FF2B5EF4-FFF2-40B4-BE49-F238E27FC236}">
                <a16:creationId xmlns:a16="http://schemas.microsoft.com/office/drawing/2014/main" id="{DDB80F29-033F-BD0C-FFDD-A3D7ABB41FA4}"/>
              </a:ext>
            </a:extLst>
          </p:cNvPr>
          <p:cNvPicPr>
            <a:picLocks noChangeAspect="1"/>
          </p:cNvPicPr>
          <p:nvPr/>
        </p:nvPicPr>
        <p:blipFill>
          <a:blip r:embed="rId3"/>
          <a:stretch>
            <a:fillRect/>
          </a:stretch>
        </p:blipFill>
        <p:spPr>
          <a:xfrm>
            <a:off x="1892265" y="0"/>
            <a:ext cx="5359470" cy="5143500"/>
          </a:xfrm>
          <a:prstGeom prst="rect">
            <a:avLst/>
          </a:prstGeom>
        </p:spPr>
      </p:pic>
    </p:spTree>
    <p:extLst>
      <p:ext uri="{BB962C8B-B14F-4D97-AF65-F5344CB8AC3E}">
        <p14:creationId xmlns:p14="http://schemas.microsoft.com/office/powerpoint/2010/main" val="15744849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6457950" y="4869180"/>
            <a:ext cx="2057400" cy="273844"/>
          </a:xfrm>
        </p:spPr>
        <p:txBody>
          <a:bodyPr>
            <a:normAutofit/>
          </a:bodyPr>
          <a:lstStyle/>
          <a:p>
            <a:pPr>
              <a:spcAft>
                <a:spcPts val="450"/>
              </a:spcAft>
            </a:pPr>
            <a:fld id="{B12B6318-8805-4D9C-95D8-B32E57847D53}" type="slidenum">
              <a:rPr lang="es-PE"/>
              <a:pPr>
                <a:spcAft>
                  <a:spcPts val="450"/>
                </a:spcAft>
              </a:pPr>
              <a:t>31</a:t>
            </a:fld>
            <a:endParaRPr lang="es-PE"/>
          </a:p>
        </p:txBody>
      </p:sp>
      <p:sp>
        <p:nvSpPr>
          <p:cNvPr id="2" name="Rectángulo 1">
            <a:extLst>
              <a:ext uri="{FF2B5EF4-FFF2-40B4-BE49-F238E27FC236}">
                <a16:creationId xmlns:a16="http://schemas.microsoft.com/office/drawing/2014/main" id="{DB3C4928-C023-3848-873D-EB0DB2FB905A}"/>
              </a:ext>
            </a:extLst>
          </p:cNvPr>
          <p:cNvSpPr/>
          <p:nvPr/>
        </p:nvSpPr>
        <p:spPr>
          <a:xfrm>
            <a:off x="1872512" y="1673298"/>
            <a:ext cx="5826641" cy="1796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t>GRACIAS</a:t>
            </a:r>
          </a:p>
        </p:txBody>
      </p:sp>
    </p:spTree>
    <p:extLst>
      <p:ext uri="{BB962C8B-B14F-4D97-AF65-F5344CB8AC3E}">
        <p14:creationId xmlns:p14="http://schemas.microsoft.com/office/powerpoint/2010/main" val="1742570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23f978c418c_0_480"/>
          <p:cNvSpPr>
            <a:spLocks noGrp="1"/>
          </p:cNvSpPr>
          <p:nvPr>
            <p:ph type="title"/>
          </p:nvPr>
        </p:nvSpPr>
        <p:spPr>
          <a:xfrm>
            <a:off x="519564" y="214037"/>
            <a:ext cx="8343083" cy="809325"/>
          </a:xfrm>
          <a:prstGeom prst="roundRect">
            <a:avLst>
              <a:gd name="adj" fmla="val 16667"/>
            </a:avLst>
          </a:prstGeom>
          <a:noFill/>
          <a:ln w="57150" cap="flat" cmpd="sng">
            <a:solidFill>
              <a:schemeClr val="accent2"/>
            </a:solidFill>
            <a:prstDash val="solid"/>
            <a:round/>
            <a:headEnd type="none" w="sm" len="sm"/>
            <a:tailEnd type="none" w="sm" len="sm"/>
          </a:ln>
        </p:spPr>
        <p:txBody>
          <a:bodyPr spcFirstLastPara="1" wrap="square" lIns="68569" tIns="34275" rIns="68569" bIns="34275" anchor="ctr" anchorCtr="0">
            <a:normAutofit/>
          </a:bodyPr>
          <a:lstStyle/>
          <a:p>
            <a:pPr algn="ctr">
              <a:buClr>
                <a:schemeClr val="dk1"/>
              </a:buClr>
              <a:buSzPts val="3888"/>
            </a:pPr>
            <a:r>
              <a:rPr lang="es-MX" sz="3000" dirty="0">
                <a:solidFill>
                  <a:schemeClr val="tx1"/>
                </a:solidFill>
                <a:latin typeface="Arial Black" panose="020B0A04020102020204" pitchFamily="34" charset="0"/>
              </a:rPr>
              <a:t>1. Teorías absolutas </a:t>
            </a:r>
            <a:endParaRPr sz="3000" dirty="0">
              <a:solidFill>
                <a:schemeClr val="tx1"/>
              </a:solidFill>
              <a:latin typeface="Arial Black" panose="020B0A04020102020204" pitchFamily="34" charset="0"/>
              <a:ea typeface="Arial Black"/>
              <a:cs typeface="Arial Black"/>
              <a:sym typeface="Arial Black"/>
            </a:endParaRPr>
          </a:p>
        </p:txBody>
      </p:sp>
      <p:sp>
        <p:nvSpPr>
          <p:cNvPr id="4" name="Rectángulo: esquinas redondeadas 3">
            <a:extLst>
              <a:ext uri="{FF2B5EF4-FFF2-40B4-BE49-F238E27FC236}">
                <a16:creationId xmlns:a16="http://schemas.microsoft.com/office/drawing/2014/main" id="{5385AEAB-26AB-7B94-0C2C-C783F7C6DCA4}"/>
              </a:ext>
            </a:extLst>
          </p:cNvPr>
          <p:cNvSpPr/>
          <p:nvPr/>
        </p:nvSpPr>
        <p:spPr>
          <a:xfrm>
            <a:off x="770025" y="1347103"/>
            <a:ext cx="1500735" cy="476771"/>
          </a:xfrm>
          <a:prstGeom prst="round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200" dirty="0">
                <a:solidFill>
                  <a:schemeClr val="tx1"/>
                </a:solidFill>
              </a:rPr>
              <a:t>La pena se justifica por sí misma. </a:t>
            </a:r>
            <a:r>
              <a:rPr lang="es-MX" sz="900" dirty="0">
                <a:solidFill>
                  <a:schemeClr val="tx1"/>
                </a:solidFill>
              </a:rPr>
              <a:t> </a:t>
            </a:r>
            <a:endParaRPr lang="es-PE" sz="900" dirty="0">
              <a:solidFill>
                <a:schemeClr val="tx1"/>
              </a:solidFill>
            </a:endParaRPr>
          </a:p>
        </p:txBody>
      </p:sp>
      <p:sp>
        <p:nvSpPr>
          <p:cNvPr id="5" name="Rectángulo: esquinas redondeadas 4">
            <a:extLst>
              <a:ext uri="{FF2B5EF4-FFF2-40B4-BE49-F238E27FC236}">
                <a16:creationId xmlns:a16="http://schemas.microsoft.com/office/drawing/2014/main" id="{51BEE3C0-455E-4206-3EF9-FA66341B87E2}"/>
              </a:ext>
            </a:extLst>
          </p:cNvPr>
          <p:cNvSpPr/>
          <p:nvPr/>
        </p:nvSpPr>
        <p:spPr>
          <a:xfrm>
            <a:off x="2530324" y="1376373"/>
            <a:ext cx="1592097" cy="447501"/>
          </a:xfrm>
          <a:prstGeom prst="round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200" dirty="0">
                <a:solidFill>
                  <a:schemeClr val="tx1"/>
                </a:solidFill>
              </a:rPr>
              <a:t>Retribución por el mal causado</a:t>
            </a:r>
            <a:r>
              <a:rPr lang="es-MX" sz="900" dirty="0">
                <a:solidFill>
                  <a:schemeClr val="tx1"/>
                </a:solidFill>
              </a:rPr>
              <a:t>.</a:t>
            </a:r>
            <a:endParaRPr lang="es-PE" sz="900" dirty="0">
              <a:solidFill>
                <a:schemeClr val="tx1"/>
              </a:solidFill>
            </a:endParaRPr>
          </a:p>
        </p:txBody>
      </p:sp>
      <p:sp>
        <p:nvSpPr>
          <p:cNvPr id="6" name="Rectángulo: esquinas redondeadas 5">
            <a:extLst>
              <a:ext uri="{FF2B5EF4-FFF2-40B4-BE49-F238E27FC236}">
                <a16:creationId xmlns:a16="http://schemas.microsoft.com/office/drawing/2014/main" id="{327F8C91-106C-1CB4-09E3-F8706FE0DBEA}"/>
              </a:ext>
            </a:extLst>
          </p:cNvPr>
          <p:cNvSpPr/>
          <p:nvPr/>
        </p:nvSpPr>
        <p:spPr>
          <a:xfrm>
            <a:off x="4354714" y="1376374"/>
            <a:ext cx="1545200" cy="447500"/>
          </a:xfrm>
          <a:prstGeom prst="round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050" dirty="0">
                <a:solidFill>
                  <a:schemeClr val="tx1"/>
                </a:solidFill>
              </a:rPr>
              <a:t>Ley del talión: “Ojo por ojo, diente por diente”.  </a:t>
            </a:r>
            <a:r>
              <a:rPr lang="es-MX" sz="750" dirty="0">
                <a:solidFill>
                  <a:schemeClr val="tx1"/>
                </a:solidFill>
              </a:rPr>
              <a:t> </a:t>
            </a:r>
            <a:endParaRPr lang="es-PE" sz="750" dirty="0">
              <a:solidFill>
                <a:schemeClr val="tx1"/>
              </a:solidFill>
            </a:endParaRPr>
          </a:p>
        </p:txBody>
      </p:sp>
      <p:sp>
        <p:nvSpPr>
          <p:cNvPr id="11" name="Rectángulo: esquinas redondeadas 10">
            <a:extLst>
              <a:ext uri="{FF2B5EF4-FFF2-40B4-BE49-F238E27FC236}">
                <a16:creationId xmlns:a16="http://schemas.microsoft.com/office/drawing/2014/main" id="{B491C03A-A15A-EEED-C980-AB7EA5C067EA}"/>
              </a:ext>
            </a:extLst>
          </p:cNvPr>
          <p:cNvSpPr/>
          <p:nvPr/>
        </p:nvSpPr>
        <p:spPr>
          <a:xfrm>
            <a:off x="6132208" y="1396978"/>
            <a:ext cx="1304913" cy="399485"/>
          </a:xfrm>
          <a:prstGeom prst="round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200" dirty="0">
                <a:solidFill>
                  <a:schemeClr val="tx1"/>
                </a:solidFill>
              </a:rPr>
              <a:t>Miran hacia el pasado</a:t>
            </a:r>
            <a:endParaRPr lang="es-PE" sz="900" dirty="0">
              <a:solidFill>
                <a:schemeClr val="tx1"/>
              </a:solidFill>
            </a:endParaRPr>
          </a:p>
        </p:txBody>
      </p:sp>
      <p:sp>
        <p:nvSpPr>
          <p:cNvPr id="12" name="Rectángulo: esquinas redondeadas 11">
            <a:extLst>
              <a:ext uri="{FF2B5EF4-FFF2-40B4-BE49-F238E27FC236}">
                <a16:creationId xmlns:a16="http://schemas.microsoft.com/office/drawing/2014/main" id="{004D53A4-1072-A274-453C-057FEE23D70B}"/>
              </a:ext>
            </a:extLst>
          </p:cNvPr>
          <p:cNvSpPr/>
          <p:nvPr/>
        </p:nvSpPr>
        <p:spPr>
          <a:xfrm>
            <a:off x="7681163" y="1396978"/>
            <a:ext cx="1181484" cy="399485"/>
          </a:xfrm>
          <a:prstGeom prst="round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sz="1050" dirty="0">
              <a:solidFill>
                <a:schemeClr val="tx1"/>
              </a:solidFill>
            </a:endParaRPr>
          </a:p>
          <a:p>
            <a:pPr algn="ctr"/>
            <a:r>
              <a:rPr lang="es-PE" sz="1200" dirty="0">
                <a:solidFill>
                  <a:schemeClr val="tx1"/>
                </a:solidFill>
              </a:rPr>
              <a:t>Expiación ≠ Retribución</a:t>
            </a:r>
          </a:p>
          <a:p>
            <a:pPr algn="ctr"/>
            <a:r>
              <a:rPr lang="es-MX" sz="1050" dirty="0">
                <a:solidFill>
                  <a:schemeClr val="tx1"/>
                </a:solidFill>
              </a:rPr>
              <a:t> </a:t>
            </a:r>
            <a:endParaRPr lang="es-PE" sz="825" dirty="0">
              <a:solidFill>
                <a:schemeClr val="tx1"/>
              </a:solidFill>
            </a:endParaRPr>
          </a:p>
        </p:txBody>
      </p:sp>
      <p:sp>
        <p:nvSpPr>
          <p:cNvPr id="15" name="Google Shape;218;g23f978c418c_0_480">
            <a:extLst>
              <a:ext uri="{FF2B5EF4-FFF2-40B4-BE49-F238E27FC236}">
                <a16:creationId xmlns:a16="http://schemas.microsoft.com/office/drawing/2014/main" id="{B6FABC99-0A49-EE9B-DA18-385E0C151579}"/>
              </a:ext>
            </a:extLst>
          </p:cNvPr>
          <p:cNvSpPr/>
          <p:nvPr/>
        </p:nvSpPr>
        <p:spPr>
          <a:xfrm>
            <a:off x="6409462" y="3055060"/>
            <a:ext cx="1877816" cy="1286444"/>
          </a:xfrm>
          <a:prstGeom prst="roundRect">
            <a:avLst>
              <a:gd name="adj" fmla="val 4125"/>
            </a:avLst>
          </a:prstGeom>
          <a:noFill/>
          <a:ln w="57150"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pPr marL="514350" indent="-514350">
              <a:buSzPts val="6000"/>
              <a:buFont typeface="Arial" panose="020B0604020202020204" pitchFamily="34" charset="0"/>
              <a:buChar char="•"/>
            </a:pPr>
            <a:endParaRPr lang="es-PE" sz="2700" dirty="0">
              <a:latin typeface="Calibri"/>
              <a:ea typeface="Calibri"/>
              <a:cs typeface="Calibri"/>
              <a:sym typeface="Calibri"/>
            </a:endParaRPr>
          </a:p>
        </p:txBody>
      </p:sp>
      <p:sp>
        <p:nvSpPr>
          <p:cNvPr id="16" name="Google Shape;218;g23f978c418c_0_480">
            <a:extLst>
              <a:ext uri="{FF2B5EF4-FFF2-40B4-BE49-F238E27FC236}">
                <a16:creationId xmlns:a16="http://schemas.microsoft.com/office/drawing/2014/main" id="{F719F933-5288-66B0-A422-C5F4739D93D1}"/>
              </a:ext>
            </a:extLst>
          </p:cNvPr>
          <p:cNvSpPr/>
          <p:nvPr/>
        </p:nvSpPr>
        <p:spPr>
          <a:xfrm>
            <a:off x="1483496" y="3084100"/>
            <a:ext cx="1877816" cy="1286444"/>
          </a:xfrm>
          <a:prstGeom prst="roundRect">
            <a:avLst>
              <a:gd name="adj" fmla="val 4125"/>
            </a:avLst>
          </a:prstGeom>
          <a:noFill/>
          <a:ln w="57150"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pPr marL="514350" indent="-514350">
              <a:buSzPts val="6000"/>
              <a:buFont typeface="Arial" panose="020B0604020202020204" pitchFamily="34" charset="0"/>
              <a:buChar char="•"/>
            </a:pPr>
            <a:endParaRPr lang="es-PE" sz="2700" dirty="0">
              <a:latin typeface="Calibri"/>
              <a:ea typeface="Calibri"/>
              <a:cs typeface="Calibri"/>
              <a:sym typeface="Calibri"/>
            </a:endParaRPr>
          </a:p>
        </p:txBody>
      </p:sp>
      <p:sp>
        <p:nvSpPr>
          <p:cNvPr id="17" name="Google Shape;218;g23f978c418c_0_480">
            <a:extLst>
              <a:ext uri="{FF2B5EF4-FFF2-40B4-BE49-F238E27FC236}">
                <a16:creationId xmlns:a16="http://schemas.microsoft.com/office/drawing/2014/main" id="{415994F3-0CA3-698B-B940-E983C9CE41B9}"/>
              </a:ext>
            </a:extLst>
          </p:cNvPr>
          <p:cNvSpPr/>
          <p:nvPr/>
        </p:nvSpPr>
        <p:spPr>
          <a:xfrm>
            <a:off x="4022098" y="3087436"/>
            <a:ext cx="1877816" cy="1286444"/>
          </a:xfrm>
          <a:prstGeom prst="roundRect">
            <a:avLst>
              <a:gd name="adj" fmla="val 4125"/>
            </a:avLst>
          </a:prstGeom>
          <a:noFill/>
          <a:ln w="57150"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pPr marL="514350" indent="-514350">
              <a:buSzPts val="6000"/>
              <a:buFont typeface="Arial" panose="020B0604020202020204" pitchFamily="34" charset="0"/>
              <a:buChar char="•"/>
            </a:pPr>
            <a:endParaRPr lang="es-PE" sz="2700" dirty="0">
              <a:latin typeface="Calibri"/>
              <a:ea typeface="Calibri"/>
              <a:cs typeface="Calibri"/>
              <a:sym typeface="Calibri"/>
            </a:endParaRPr>
          </a:p>
        </p:txBody>
      </p:sp>
      <p:sp>
        <p:nvSpPr>
          <p:cNvPr id="19" name="CuadroTexto 18">
            <a:extLst>
              <a:ext uri="{FF2B5EF4-FFF2-40B4-BE49-F238E27FC236}">
                <a16:creationId xmlns:a16="http://schemas.microsoft.com/office/drawing/2014/main" id="{A846833E-AE52-F04A-5797-10C6B0D15AFE}"/>
              </a:ext>
            </a:extLst>
          </p:cNvPr>
          <p:cNvSpPr txBox="1"/>
          <p:nvPr/>
        </p:nvSpPr>
        <p:spPr>
          <a:xfrm>
            <a:off x="1775499" y="3525156"/>
            <a:ext cx="1277471" cy="369332"/>
          </a:xfrm>
          <a:prstGeom prst="rect">
            <a:avLst/>
          </a:prstGeom>
          <a:noFill/>
        </p:spPr>
        <p:txBody>
          <a:bodyPr wrap="square">
            <a:spAutoFit/>
          </a:bodyPr>
          <a:lstStyle/>
          <a:p>
            <a:pPr algn="ctr"/>
            <a:r>
              <a:rPr lang="es-MX" sz="1800" b="1" dirty="0"/>
              <a:t>Expiación</a:t>
            </a:r>
            <a:endParaRPr lang="es-PE" sz="1800" b="1" dirty="0"/>
          </a:p>
        </p:txBody>
      </p:sp>
      <p:sp>
        <p:nvSpPr>
          <p:cNvPr id="21" name="CuadroTexto 20">
            <a:extLst>
              <a:ext uri="{FF2B5EF4-FFF2-40B4-BE49-F238E27FC236}">
                <a16:creationId xmlns:a16="http://schemas.microsoft.com/office/drawing/2014/main" id="{2F048470-E01E-C180-A793-6023718F48AF}"/>
              </a:ext>
            </a:extLst>
          </p:cNvPr>
          <p:cNvSpPr txBox="1"/>
          <p:nvPr/>
        </p:nvSpPr>
        <p:spPr>
          <a:xfrm>
            <a:off x="3997943" y="3458167"/>
            <a:ext cx="2016584" cy="646331"/>
          </a:xfrm>
          <a:prstGeom prst="rect">
            <a:avLst/>
          </a:prstGeom>
          <a:noFill/>
        </p:spPr>
        <p:txBody>
          <a:bodyPr wrap="square">
            <a:spAutoFit/>
          </a:bodyPr>
          <a:lstStyle/>
          <a:p>
            <a:pPr algn="ctr"/>
            <a:r>
              <a:rPr lang="es-MX" sz="1800" b="1" dirty="0"/>
              <a:t>Retribución moral</a:t>
            </a:r>
            <a:endParaRPr lang="es-PE" sz="1800" b="1" dirty="0"/>
          </a:p>
        </p:txBody>
      </p:sp>
      <p:sp>
        <p:nvSpPr>
          <p:cNvPr id="23" name="CuadroTexto 22">
            <a:extLst>
              <a:ext uri="{FF2B5EF4-FFF2-40B4-BE49-F238E27FC236}">
                <a16:creationId xmlns:a16="http://schemas.microsoft.com/office/drawing/2014/main" id="{9D1580FA-8C9E-8474-EACC-12F45AB246A2}"/>
              </a:ext>
            </a:extLst>
          </p:cNvPr>
          <p:cNvSpPr txBox="1"/>
          <p:nvPr/>
        </p:nvSpPr>
        <p:spPr>
          <a:xfrm>
            <a:off x="6340600" y="3458167"/>
            <a:ext cx="2158139" cy="646331"/>
          </a:xfrm>
          <a:prstGeom prst="rect">
            <a:avLst/>
          </a:prstGeom>
          <a:noFill/>
        </p:spPr>
        <p:txBody>
          <a:bodyPr wrap="square">
            <a:spAutoFit/>
          </a:bodyPr>
          <a:lstStyle/>
          <a:p>
            <a:pPr algn="ctr"/>
            <a:r>
              <a:rPr lang="es-MX" sz="1800" b="1" dirty="0"/>
              <a:t>Retribución jurídica</a:t>
            </a:r>
            <a:endParaRPr lang="es-PE" sz="1800" b="1" dirty="0"/>
          </a:p>
        </p:txBody>
      </p:sp>
      <p:sp>
        <p:nvSpPr>
          <p:cNvPr id="24" name="Rectángulo: esquinas redondeadas 23">
            <a:extLst>
              <a:ext uri="{FF2B5EF4-FFF2-40B4-BE49-F238E27FC236}">
                <a16:creationId xmlns:a16="http://schemas.microsoft.com/office/drawing/2014/main" id="{9DBAFD21-E596-8ABA-B20D-246562C28809}"/>
              </a:ext>
            </a:extLst>
          </p:cNvPr>
          <p:cNvSpPr/>
          <p:nvPr/>
        </p:nvSpPr>
        <p:spPr>
          <a:xfrm>
            <a:off x="4022098" y="2163369"/>
            <a:ext cx="1762736" cy="425992"/>
          </a:xfrm>
          <a:prstGeom prst="round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sz="1050" dirty="0">
              <a:solidFill>
                <a:schemeClr val="tx1"/>
              </a:solidFill>
            </a:endParaRPr>
          </a:p>
          <a:p>
            <a:pPr algn="ctr"/>
            <a:r>
              <a:rPr lang="es-PE" sz="1500" dirty="0">
                <a:solidFill>
                  <a:schemeClr val="tx1"/>
                </a:solidFill>
              </a:rPr>
              <a:t>Manifestaciones</a:t>
            </a:r>
          </a:p>
          <a:p>
            <a:pPr algn="ctr"/>
            <a:r>
              <a:rPr lang="es-MX" sz="1050" dirty="0">
                <a:solidFill>
                  <a:schemeClr val="tx1"/>
                </a:solidFill>
              </a:rPr>
              <a:t> </a:t>
            </a:r>
            <a:endParaRPr lang="es-PE" sz="825" dirty="0">
              <a:solidFill>
                <a:schemeClr val="tx1"/>
              </a:solidFill>
            </a:endParaRPr>
          </a:p>
        </p:txBody>
      </p:sp>
      <p:sp>
        <p:nvSpPr>
          <p:cNvPr id="25" name="Flecha: hacia abajo 24">
            <a:extLst>
              <a:ext uri="{FF2B5EF4-FFF2-40B4-BE49-F238E27FC236}">
                <a16:creationId xmlns:a16="http://schemas.microsoft.com/office/drawing/2014/main" id="{2AB8C2A8-6BEC-C2BE-5D56-B891DE643643}"/>
              </a:ext>
            </a:extLst>
          </p:cNvPr>
          <p:cNvSpPr/>
          <p:nvPr/>
        </p:nvSpPr>
        <p:spPr>
          <a:xfrm>
            <a:off x="4810509" y="2689860"/>
            <a:ext cx="300994" cy="246685"/>
          </a:xfrm>
          <a:prstGeom prst="downArrow">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sz="1050"/>
          </a:p>
        </p:txBody>
      </p:sp>
      <p:sp>
        <p:nvSpPr>
          <p:cNvPr id="26" name="Flecha: hacia abajo 25">
            <a:extLst>
              <a:ext uri="{FF2B5EF4-FFF2-40B4-BE49-F238E27FC236}">
                <a16:creationId xmlns:a16="http://schemas.microsoft.com/office/drawing/2014/main" id="{8AB20976-D5FD-DDB0-FD99-03D1C4826EAE}"/>
              </a:ext>
            </a:extLst>
          </p:cNvPr>
          <p:cNvSpPr/>
          <p:nvPr/>
        </p:nvSpPr>
        <p:spPr>
          <a:xfrm rot="2195190">
            <a:off x="3446529" y="2686424"/>
            <a:ext cx="300994" cy="246685"/>
          </a:xfrm>
          <a:prstGeom prst="downArrow">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sz="1050"/>
          </a:p>
        </p:txBody>
      </p:sp>
      <p:sp>
        <p:nvSpPr>
          <p:cNvPr id="27" name="Flecha: hacia abajo 26">
            <a:extLst>
              <a:ext uri="{FF2B5EF4-FFF2-40B4-BE49-F238E27FC236}">
                <a16:creationId xmlns:a16="http://schemas.microsoft.com/office/drawing/2014/main" id="{2E4A849C-0E12-E7C9-788E-6A4F8A009758}"/>
              </a:ext>
            </a:extLst>
          </p:cNvPr>
          <p:cNvSpPr/>
          <p:nvPr/>
        </p:nvSpPr>
        <p:spPr>
          <a:xfrm rot="18784224">
            <a:off x="6026351" y="2642579"/>
            <a:ext cx="300994" cy="246685"/>
          </a:xfrm>
          <a:prstGeom prst="downArrow">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sz="105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23f978c418c_0_480"/>
          <p:cNvSpPr>
            <a:spLocks noGrp="1"/>
          </p:cNvSpPr>
          <p:nvPr>
            <p:ph type="title"/>
          </p:nvPr>
        </p:nvSpPr>
        <p:spPr>
          <a:xfrm>
            <a:off x="519564" y="214037"/>
            <a:ext cx="8343083" cy="809325"/>
          </a:xfrm>
          <a:prstGeom prst="roundRect">
            <a:avLst>
              <a:gd name="adj" fmla="val 16667"/>
            </a:avLst>
          </a:prstGeom>
          <a:noFill/>
          <a:ln w="57150" cap="flat" cmpd="sng">
            <a:solidFill>
              <a:schemeClr val="accent2"/>
            </a:solidFill>
            <a:prstDash val="solid"/>
            <a:round/>
            <a:headEnd type="none" w="sm" len="sm"/>
            <a:tailEnd type="none" w="sm" len="sm"/>
          </a:ln>
        </p:spPr>
        <p:txBody>
          <a:bodyPr spcFirstLastPara="1" wrap="square" lIns="68569" tIns="34275" rIns="68569" bIns="34275" anchor="ctr" anchorCtr="0">
            <a:normAutofit/>
          </a:bodyPr>
          <a:lstStyle/>
          <a:p>
            <a:pPr algn="ctr">
              <a:buClr>
                <a:schemeClr val="dk1"/>
              </a:buClr>
              <a:buSzPts val="3888"/>
            </a:pPr>
            <a:r>
              <a:rPr lang="es-MX" sz="3000" dirty="0">
                <a:solidFill>
                  <a:schemeClr val="tx1"/>
                </a:solidFill>
                <a:latin typeface="Arial Black" panose="020B0A04020102020204" pitchFamily="34" charset="0"/>
              </a:rPr>
              <a:t>1.2. Retribución moral (plano ético)</a:t>
            </a:r>
            <a:endParaRPr sz="3000" dirty="0">
              <a:solidFill>
                <a:schemeClr val="tx1"/>
              </a:solidFill>
              <a:latin typeface="Arial Black" panose="020B0A04020102020204" pitchFamily="34" charset="0"/>
              <a:ea typeface="Arial Black"/>
              <a:cs typeface="Arial Black"/>
              <a:sym typeface="Arial Black"/>
            </a:endParaRPr>
          </a:p>
        </p:txBody>
      </p:sp>
      <p:pic>
        <p:nvPicPr>
          <p:cNvPr id="1026" name="Picture 2" descr="Immanuel Kant, filósofo. - LOFF.IT Biografía, citas, frases.">
            <a:extLst>
              <a:ext uri="{FF2B5EF4-FFF2-40B4-BE49-F238E27FC236}">
                <a16:creationId xmlns:a16="http://schemas.microsoft.com/office/drawing/2014/main" id="{ED761E69-2275-99B3-3EC2-F0270FFB34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4414" y="1355463"/>
            <a:ext cx="2919602" cy="2105357"/>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esquinas redondeadas 9">
            <a:extLst>
              <a:ext uri="{FF2B5EF4-FFF2-40B4-BE49-F238E27FC236}">
                <a16:creationId xmlns:a16="http://schemas.microsoft.com/office/drawing/2014/main" id="{AA251421-F3CA-2DE3-3133-ABD0D8ECFD18}"/>
              </a:ext>
            </a:extLst>
          </p:cNvPr>
          <p:cNvSpPr/>
          <p:nvPr/>
        </p:nvSpPr>
        <p:spPr>
          <a:xfrm>
            <a:off x="721778" y="1338281"/>
            <a:ext cx="4508313" cy="526383"/>
          </a:xfrm>
          <a:prstGeom prst="round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sz="1350" dirty="0">
              <a:solidFill>
                <a:schemeClr val="tx1"/>
              </a:solidFill>
            </a:endParaRPr>
          </a:p>
          <a:p>
            <a:pPr algn="just"/>
            <a:r>
              <a:rPr lang="es-MX" sz="1350" dirty="0">
                <a:solidFill>
                  <a:schemeClr val="tx1"/>
                </a:solidFill>
                <a:latin typeface="Arial" panose="020B0604020202020204" pitchFamily="34" charset="0"/>
              </a:rPr>
              <a:t>El individuo es un fin en sí mismo y la ley penal es un “imperativo categórico”.</a:t>
            </a:r>
          </a:p>
          <a:p>
            <a:pPr algn="ctr"/>
            <a:r>
              <a:rPr lang="es-MX" sz="1200" dirty="0">
                <a:solidFill>
                  <a:schemeClr val="tx1"/>
                </a:solidFill>
              </a:rPr>
              <a:t> </a:t>
            </a:r>
            <a:endParaRPr lang="es-PE" sz="1200" dirty="0">
              <a:solidFill>
                <a:schemeClr val="tx1"/>
              </a:solidFill>
            </a:endParaRPr>
          </a:p>
        </p:txBody>
      </p:sp>
      <p:sp>
        <p:nvSpPr>
          <p:cNvPr id="11" name="Rectángulo: esquinas redondeadas 10">
            <a:extLst>
              <a:ext uri="{FF2B5EF4-FFF2-40B4-BE49-F238E27FC236}">
                <a16:creationId xmlns:a16="http://schemas.microsoft.com/office/drawing/2014/main" id="{CD2650EA-EDD5-4F88-CEBE-42956D2558B9}"/>
              </a:ext>
            </a:extLst>
          </p:cNvPr>
          <p:cNvSpPr/>
          <p:nvPr/>
        </p:nvSpPr>
        <p:spPr>
          <a:xfrm>
            <a:off x="721776" y="3761525"/>
            <a:ext cx="4508311" cy="470502"/>
          </a:xfrm>
          <a:prstGeom prst="round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sz="1350" dirty="0">
              <a:solidFill>
                <a:schemeClr val="tx1"/>
              </a:solidFill>
            </a:endParaRPr>
          </a:p>
          <a:p>
            <a:pPr algn="just"/>
            <a:r>
              <a:rPr lang="es-MX" sz="1350" dirty="0">
                <a:solidFill>
                  <a:schemeClr val="tx1"/>
                </a:solidFill>
              </a:rPr>
              <a:t>Obra: Metafísica de las costumbres</a:t>
            </a:r>
            <a:endParaRPr lang="es-PE" sz="1350" dirty="0">
              <a:solidFill>
                <a:schemeClr val="tx1"/>
              </a:solidFill>
            </a:endParaRPr>
          </a:p>
          <a:p>
            <a:pPr algn="ctr"/>
            <a:r>
              <a:rPr lang="es-MX" sz="1200" dirty="0">
                <a:solidFill>
                  <a:schemeClr val="tx1"/>
                </a:solidFill>
              </a:rPr>
              <a:t> </a:t>
            </a:r>
            <a:endParaRPr lang="es-PE" sz="1200" dirty="0">
              <a:solidFill>
                <a:schemeClr val="tx1"/>
              </a:solidFill>
            </a:endParaRPr>
          </a:p>
        </p:txBody>
      </p:sp>
      <p:sp>
        <p:nvSpPr>
          <p:cNvPr id="12" name="Rectángulo: esquinas redondeadas 11">
            <a:extLst>
              <a:ext uri="{FF2B5EF4-FFF2-40B4-BE49-F238E27FC236}">
                <a16:creationId xmlns:a16="http://schemas.microsoft.com/office/drawing/2014/main" id="{5634999B-C5AD-1BD2-B8A3-F5C7DA99BCF1}"/>
              </a:ext>
            </a:extLst>
          </p:cNvPr>
          <p:cNvSpPr/>
          <p:nvPr/>
        </p:nvSpPr>
        <p:spPr>
          <a:xfrm>
            <a:off x="721777" y="3211565"/>
            <a:ext cx="4508312" cy="470502"/>
          </a:xfrm>
          <a:prstGeom prst="round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sz="1350" dirty="0">
              <a:solidFill>
                <a:schemeClr val="tx1"/>
              </a:solidFill>
            </a:endParaRPr>
          </a:p>
          <a:p>
            <a:pPr algn="just"/>
            <a:r>
              <a:rPr lang="es-MX" sz="1350" dirty="0">
                <a:solidFill>
                  <a:schemeClr val="tx1"/>
                </a:solidFill>
                <a:latin typeface="Arial" panose="020B0604020202020204" pitchFamily="34" charset="0"/>
              </a:rPr>
              <a:t>Utiliza la Ley del Talión (“ojo por ojo diente por diente”) como herramienta para llegar a la justicia.</a:t>
            </a:r>
          </a:p>
          <a:p>
            <a:pPr algn="ctr"/>
            <a:r>
              <a:rPr lang="es-MX" sz="1200" dirty="0">
                <a:solidFill>
                  <a:schemeClr val="tx1"/>
                </a:solidFill>
              </a:rPr>
              <a:t> </a:t>
            </a:r>
            <a:endParaRPr lang="es-PE" sz="1200" dirty="0">
              <a:solidFill>
                <a:schemeClr val="tx1"/>
              </a:solidFill>
            </a:endParaRPr>
          </a:p>
        </p:txBody>
      </p:sp>
      <p:sp>
        <p:nvSpPr>
          <p:cNvPr id="13" name="Rectángulo: esquinas redondeadas 12">
            <a:extLst>
              <a:ext uri="{FF2B5EF4-FFF2-40B4-BE49-F238E27FC236}">
                <a16:creationId xmlns:a16="http://schemas.microsoft.com/office/drawing/2014/main" id="{4CE2194D-459E-A3DC-A0DF-AAD6E5031BB8}"/>
              </a:ext>
            </a:extLst>
          </p:cNvPr>
          <p:cNvSpPr/>
          <p:nvPr/>
        </p:nvSpPr>
        <p:spPr>
          <a:xfrm>
            <a:off x="721777" y="2616300"/>
            <a:ext cx="4508312" cy="470502"/>
          </a:xfrm>
          <a:prstGeom prst="round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sz="1350" dirty="0">
              <a:solidFill>
                <a:schemeClr val="tx1"/>
              </a:solidFill>
            </a:endParaRPr>
          </a:p>
          <a:p>
            <a:pPr algn="just"/>
            <a:r>
              <a:rPr lang="es-MX" sz="1350" dirty="0">
                <a:solidFill>
                  <a:schemeClr val="tx1"/>
                </a:solidFill>
              </a:rPr>
              <a:t>Debe ser proporcional al mal causado (Función de garantía).</a:t>
            </a:r>
            <a:endParaRPr lang="es-MX" sz="1350" dirty="0">
              <a:solidFill>
                <a:schemeClr val="tx1"/>
              </a:solidFill>
              <a:latin typeface="Arial" panose="020B0604020202020204" pitchFamily="34" charset="0"/>
            </a:endParaRPr>
          </a:p>
          <a:p>
            <a:pPr algn="ctr"/>
            <a:r>
              <a:rPr lang="es-MX" sz="1200" dirty="0">
                <a:solidFill>
                  <a:schemeClr val="tx1"/>
                </a:solidFill>
              </a:rPr>
              <a:t> </a:t>
            </a:r>
            <a:endParaRPr lang="es-PE" sz="1200" dirty="0">
              <a:solidFill>
                <a:schemeClr val="tx1"/>
              </a:solidFill>
            </a:endParaRPr>
          </a:p>
        </p:txBody>
      </p:sp>
      <p:sp>
        <p:nvSpPr>
          <p:cNvPr id="14" name="Rectángulo: esquinas redondeadas 13">
            <a:extLst>
              <a:ext uri="{FF2B5EF4-FFF2-40B4-BE49-F238E27FC236}">
                <a16:creationId xmlns:a16="http://schemas.microsoft.com/office/drawing/2014/main" id="{0C86BE30-36AD-3265-9FD6-4C4820A707B3}"/>
              </a:ext>
            </a:extLst>
          </p:cNvPr>
          <p:cNvSpPr/>
          <p:nvPr/>
        </p:nvSpPr>
        <p:spPr>
          <a:xfrm>
            <a:off x="721778" y="2046872"/>
            <a:ext cx="4508312" cy="444665"/>
          </a:xfrm>
          <a:prstGeom prst="round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sz="1350" dirty="0">
              <a:solidFill>
                <a:schemeClr val="tx1"/>
              </a:solidFill>
            </a:endParaRPr>
          </a:p>
          <a:p>
            <a:pPr algn="just"/>
            <a:r>
              <a:rPr lang="es-MX" sz="1350" dirty="0">
                <a:solidFill>
                  <a:schemeClr val="tx1"/>
                </a:solidFill>
                <a:latin typeface="Arial" panose="020B0604020202020204" pitchFamily="34" charset="0"/>
              </a:rPr>
              <a:t>La persona debe ser castigada por el mal uso de su libertad.</a:t>
            </a:r>
          </a:p>
          <a:p>
            <a:pPr algn="ctr"/>
            <a:r>
              <a:rPr lang="es-MX" sz="1200" dirty="0">
                <a:solidFill>
                  <a:schemeClr val="tx1"/>
                </a:solidFill>
              </a:rPr>
              <a:t> </a:t>
            </a:r>
            <a:endParaRPr lang="es-PE" sz="1200" dirty="0">
              <a:solidFill>
                <a:schemeClr val="tx1"/>
              </a:solidFill>
            </a:endParaRPr>
          </a:p>
        </p:txBody>
      </p:sp>
      <p:sp>
        <p:nvSpPr>
          <p:cNvPr id="16" name="CuadroTexto 15">
            <a:extLst>
              <a:ext uri="{FF2B5EF4-FFF2-40B4-BE49-F238E27FC236}">
                <a16:creationId xmlns:a16="http://schemas.microsoft.com/office/drawing/2014/main" id="{BBAFD26D-1D52-70EA-E2C0-F2EA625903AA}"/>
              </a:ext>
            </a:extLst>
          </p:cNvPr>
          <p:cNvSpPr txBox="1"/>
          <p:nvPr/>
        </p:nvSpPr>
        <p:spPr>
          <a:xfrm>
            <a:off x="5784254" y="3588400"/>
            <a:ext cx="4572000" cy="369332"/>
          </a:xfrm>
          <a:prstGeom prst="rect">
            <a:avLst/>
          </a:prstGeom>
          <a:noFill/>
        </p:spPr>
        <p:txBody>
          <a:bodyPr wrap="square">
            <a:spAutoFit/>
          </a:bodyPr>
          <a:lstStyle/>
          <a:p>
            <a:r>
              <a:rPr lang="es-PE" sz="1800" b="1" dirty="0"/>
              <a:t>Immanuel kant</a:t>
            </a:r>
          </a:p>
        </p:txBody>
      </p:sp>
    </p:spTree>
    <p:extLst>
      <p:ext uri="{BB962C8B-B14F-4D97-AF65-F5344CB8AC3E}">
        <p14:creationId xmlns:p14="http://schemas.microsoft.com/office/powerpoint/2010/main" val="4171293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23f978c418c_0_480"/>
          <p:cNvSpPr>
            <a:spLocks noGrp="1"/>
          </p:cNvSpPr>
          <p:nvPr>
            <p:ph type="title"/>
          </p:nvPr>
        </p:nvSpPr>
        <p:spPr>
          <a:xfrm>
            <a:off x="519564" y="214037"/>
            <a:ext cx="8343083" cy="809325"/>
          </a:xfrm>
          <a:prstGeom prst="roundRect">
            <a:avLst>
              <a:gd name="adj" fmla="val 16667"/>
            </a:avLst>
          </a:prstGeom>
          <a:noFill/>
          <a:ln w="57150" cap="flat" cmpd="sng">
            <a:solidFill>
              <a:schemeClr val="accent2"/>
            </a:solidFill>
            <a:prstDash val="solid"/>
            <a:round/>
            <a:headEnd type="none" w="sm" len="sm"/>
            <a:tailEnd type="none" w="sm" len="sm"/>
          </a:ln>
        </p:spPr>
        <p:txBody>
          <a:bodyPr spcFirstLastPara="1" wrap="square" lIns="68569" tIns="34275" rIns="68569" bIns="34275" anchor="ctr" anchorCtr="0">
            <a:normAutofit/>
          </a:bodyPr>
          <a:lstStyle/>
          <a:p>
            <a:pPr algn="ctr">
              <a:buClr>
                <a:schemeClr val="dk1"/>
              </a:buClr>
              <a:buSzPts val="3888"/>
            </a:pPr>
            <a:r>
              <a:rPr lang="es-MX" sz="3000" dirty="0">
                <a:solidFill>
                  <a:schemeClr val="tx1"/>
                </a:solidFill>
                <a:latin typeface="Arial Black" panose="020B0A04020102020204" pitchFamily="34" charset="0"/>
              </a:rPr>
              <a:t>1.3. Retribución jurídica</a:t>
            </a:r>
            <a:endParaRPr sz="3000" dirty="0">
              <a:solidFill>
                <a:schemeClr val="tx1"/>
              </a:solidFill>
              <a:latin typeface="Arial Black" panose="020B0A04020102020204" pitchFamily="34" charset="0"/>
              <a:sym typeface="Arial Black"/>
            </a:endParaRPr>
          </a:p>
        </p:txBody>
      </p:sp>
      <p:sp>
        <p:nvSpPr>
          <p:cNvPr id="2" name="CuadroTexto 1">
            <a:extLst>
              <a:ext uri="{FF2B5EF4-FFF2-40B4-BE49-F238E27FC236}">
                <a16:creationId xmlns:a16="http://schemas.microsoft.com/office/drawing/2014/main" id="{E8D38476-2125-54E3-18B4-A76CC9D4E8C7}"/>
              </a:ext>
            </a:extLst>
          </p:cNvPr>
          <p:cNvSpPr txBox="1"/>
          <p:nvPr/>
        </p:nvSpPr>
        <p:spPr>
          <a:xfrm>
            <a:off x="692184" y="1387842"/>
            <a:ext cx="4059925" cy="484748"/>
          </a:xfrm>
          <a:prstGeom prst="rect">
            <a:avLst/>
          </a:prstGeom>
          <a:noFill/>
          <a:ln w="38100">
            <a:noFill/>
          </a:ln>
        </p:spPr>
        <p:txBody>
          <a:bodyPr wrap="square" rtlCol="0">
            <a:spAutoFit/>
          </a:bodyPr>
          <a:lstStyle/>
          <a:p>
            <a:pPr algn="ctr"/>
            <a:endParaRPr lang="es-PE" sz="1500" dirty="0"/>
          </a:p>
          <a:p>
            <a:endParaRPr lang="es-PE" sz="1050" dirty="0"/>
          </a:p>
        </p:txBody>
      </p:sp>
      <p:pic>
        <p:nvPicPr>
          <p:cNvPr id="4" name="Picture 2" descr="Georg Wilhelm Friedrich Hegel: Películas, biografía y listas en MUBI">
            <a:extLst>
              <a:ext uri="{FF2B5EF4-FFF2-40B4-BE49-F238E27FC236}">
                <a16:creationId xmlns:a16="http://schemas.microsoft.com/office/drawing/2014/main" id="{5D68331F-F307-287A-D476-480120A6D66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135" b="12385"/>
          <a:stretch/>
        </p:blipFill>
        <p:spPr bwMode="auto">
          <a:xfrm>
            <a:off x="6096000" y="1387843"/>
            <a:ext cx="2528436" cy="2295269"/>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3" name="Rectángulo: esquinas redondeadas 2">
            <a:extLst>
              <a:ext uri="{FF2B5EF4-FFF2-40B4-BE49-F238E27FC236}">
                <a16:creationId xmlns:a16="http://schemas.microsoft.com/office/drawing/2014/main" id="{79D4143A-3EDD-3DCB-2C96-91EA3C7AC29F}"/>
              </a:ext>
            </a:extLst>
          </p:cNvPr>
          <p:cNvSpPr/>
          <p:nvPr/>
        </p:nvSpPr>
        <p:spPr>
          <a:xfrm>
            <a:off x="733155" y="1362525"/>
            <a:ext cx="4508311" cy="278374"/>
          </a:xfrm>
          <a:prstGeom prst="round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MX" sz="1500" dirty="0">
                <a:solidFill>
                  <a:schemeClr val="tx1"/>
                </a:solidFill>
              </a:rPr>
              <a:t>Estado racional</a:t>
            </a:r>
            <a:endParaRPr lang="es-PE" sz="1500" dirty="0">
              <a:solidFill>
                <a:schemeClr val="tx1"/>
              </a:solidFill>
            </a:endParaRPr>
          </a:p>
        </p:txBody>
      </p:sp>
      <p:sp>
        <p:nvSpPr>
          <p:cNvPr id="6" name="Rectángulo: esquinas redondeadas 5">
            <a:extLst>
              <a:ext uri="{FF2B5EF4-FFF2-40B4-BE49-F238E27FC236}">
                <a16:creationId xmlns:a16="http://schemas.microsoft.com/office/drawing/2014/main" id="{FE9A2CBE-C842-98F7-7C04-3BCC3CF4CA12}"/>
              </a:ext>
            </a:extLst>
          </p:cNvPr>
          <p:cNvSpPr/>
          <p:nvPr/>
        </p:nvSpPr>
        <p:spPr>
          <a:xfrm>
            <a:off x="733153" y="3911648"/>
            <a:ext cx="4508311" cy="470502"/>
          </a:xfrm>
          <a:prstGeom prst="round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MX" sz="1500" dirty="0">
                <a:solidFill>
                  <a:schemeClr val="tx1"/>
                </a:solidFill>
              </a:rPr>
              <a:t>La pena como un proceso dialéctico.</a:t>
            </a:r>
            <a:endParaRPr lang="es-PE" sz="1500" dirty="0">
              <a:solidFill>
                <a:schemeClr val="tx1"/>
              </a:solidFill>
            </a:endParaRPr>
          </a:p>
        </p:txBody>
      </p:sp>
      <p:sp>
        <p:nvSpPr>
          <p:cNvPr id="7" name="Rectángulo: esquinas redondeadas 6">
            <a:extLst>
              <a:ext uri="{FF2B5EF4-FFF2-40B4-BE49-F238E27FC236}">
                <a16:creationId xmlns:a16="http://schemas.microsoft.com/office/drawing/2014/main" id="{9DF65DE8-53BB-7DCD-9406-CBEF1D1A0AC7}"/>
              </a:ext>
            </a:extLst>
          </p:cNvPr>
          <p:cNvSpPr/>
          <p:nvPr/>
        </p:nvSpPr>
        <p:spPr>
          <a:xfrm>
            <a:off x="733154" y="2851353"/>
            <a:ext cx="4508311" cy="383791"/>
          </a:xfrm>
          <a:prstGeom prst="round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MX" sz="1500" dirty="0">
                <a:solidFill>
                  <a:schemeClr val="tx1"/>
                </a:solidFill>
              </a:rPr>
              <a:t>En contraposición del mandato absoluto.</a:t>
            </a:r>
            <a:endParaRPr lang="es-PE" sz="1500" dirty="0">
              <a:solidFill>
                <a:schemeClr val="tx1"/>
              </a:solidFill>
            </a:endParaRPr>
          </a:p>
        </p:txBody>
      </p:sp>
      <p:sp>
        <p:nvSpPr>
          <p:cNvPr id="8" name="Rectángulo: esquinas redondeadas 7">
            <a:extLst>
              <a:ext uri="{FF2B5EF4-FFF2-40B4-BE49-F238E27FC236}">
                <a16:creationId xmlns:a16="http://schemas.microsoft.com/office/drawing/2014/main" id="{69371B50-098C-AA71-4EA1-FE8201084D7B}"/>
              </a:ext>
            </a:extLst>
          </p:cNvPr>
          <p:cNvSpPr/>
          <p:nvPr/>
        </p:nvSpPr>
        <p:spPr>
          <a:xfrm>
            <a:off x="733155" y="1730035"/>
            <a:ext cx="4508311" cy="504608"/>
          </a:xfrm>
          <a:prstGeom prst="round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MX" sz="1500" dirty="0">
                <a:solidFill>
                  <a:schemeClr val="tx1"/>
                </a:solidFill>
              </a:rPr>
              <a:t>Desde este enfoque: el delito es la rebelión (particular/individuo) contra la voluntad (la ley).</a:t>
            </a:r>
            <a:endParaRPr lang="es-PE" sz="1500" dirty="0">
              <a:solidFill>
                <a:schemeClr val="tx1"/>
              </a:solidFill>
            </a:endParaRPr>
          </a:p>
        </p:txBody>
      </p:sp>
      <p:sp>
        <p:nvSpPr>
          <p:cNvPr id="9" name="Rectángulo: esquinas redondeadas 8">
            <a:extLst>
              <a:ext uri="{FF2B5EF4-FFF2-40B4-BE49-F238E27FC236}">
                <a16:creationId xmlns:a16="http://schemas.microsoft.com/office/drawing/2014/main" id="{66BDD8CA-1270-A240-E4D6-FD05313A684E}"/>
              </a:ext>
            </a:extLst>
          </p:cNvPr>
          <p:cNvSpPr/>
          <p:nvPr/>
        </p:nvSpPr>
        <p:spPr>
          <a:xfrm>
            <a:off x="733154" y="3348898"/>
            <a:ext cx="4508311" cy="448997"/>
          </a:xfrm>
          <a:prstGeom prst="round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MX" sz="1500" dirty="0">
                <a:solidFill>
                  <a:schemeClr val="tx1"/>
                </a:solidFill>
              </a:rPr>
              <a:t>Teoría de la dialéctica</a:t>
            </a:r>
            <a:endParaRPr lang="es-PE" sz="1350" dirty="0">
              <a:solidFill>
                <a:schemeClr val="tx1"/>
              </a:solidFill>
            </a:endParaRPr>
          </a:p>
        </p:txBody>
      </p:sp>
      <p:sp>
        <p:nvSpPr>
          <p:cNvPr id="10" name="Rectángulo: esquinas redondeadas 9">
            <a:extLst>
              <a:ext uri="{FF2B5EF4-FFF2-40B4-BE49-F238E27FC236}">
                <a16:creationId xmlns:a16="http://schemas.microsoft.com/office/drawing/2014/main" id="{A235F143-C1B8-6031-3825-9FB06C0AB1F5}"/>
              </a:ext>
            </a:extLst>
          </p:cNvPr>
          <p:cNvSpPr/>
          <p:nvPr/>
        </p:nvSpPr>
        <p:spPr>
          <a:xfrm>
            <a:off x="733154" y="2347571"/>
            <a:ext cx="4508311" cy="383791"/>
          </a:xfrm>
          <a:prstGeom prst="round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MX" sz="1500" dirty="0">
                <a:solidFill>
                  <a:schemeClr val="tx1"/>
                </a:solidFill>
              </a:rPr>
              <a:t>“voluntad general” vs “voluntad especial”</a:t>
            </a:r>
            <a:endParaRPr lang="es-PE" sz="1350" dirty="0">
              <a:solidFill>
                <a:schemeClr val="tx1"/>
              </a:solidFill>
            </a:endParaRPr>
          </a:p>
        </p:txBody>
      </p:sp>
      <p:sp>
        <p:nvSpPr>
          <p:cNvPr id="15" name="CuadroTexto 14">
            <a:extLst>
              <a:ext uri="{FF2B5EF4-FFF2-40B4-BE49-F238E27FC236}">
                <a16:creationId xmlns:a16="http://schemas.microsoft.com/office/drawing/2014/main" id="{95D42088-9B45-BDCE-F445-3EE081B69BFB}"/>
              </a:ext>
            </a:extLst>
          </p:cNvPr>
          <p:cNvSpPr txBox="1"/>
          <p:nvPr/>
        </p:nvSpPr>
        <p:spPr>
          <a:xfrm>
            <a:off x="6028832" y="3822514"/>
            <a:ext cx="4572986" cy="369332"/>
          </a:xfrm>
          <a:prstGeom prst="rect">
            <a:avLst/>
          </a:prstGeom>
          <a:noFill/>
        </p:spPr>
        <p:txBody>
          <a:bodyPr wrap="square">
            <a:spAutoFit/>
          </a:bodyPr>
          <a:lstStyle/>
          <a:p>
            <a:r>
              <a:rPr lang="es-PE" sz="1800" b="1" dirty="0"/>
              <a:t>Georg Hegel</a:t>
            </a:r>
          </a:p>
        </p:txBody>
      </p:sp>
    </p:spTree>
    <p:extLst>
      <p:ext uri="{BB962C8B-B14F-4D97-AF65-F5344CB8AC3E}">
        <p14:creationId xmlns:p14="http://schemas.microsoft.com/office/powerpoint/2010/main" val="1814958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Marcador de contenido 2">
            <a:extLst>
              <a:ext uri="{FF2B5EF4-FFF2-40B4-BE49-F238E27FC236}">
                <a16:creationId xmlns:a16="http://schemas.microsoft.com/office/drawing/2014/main" id="{34154414-3867-805A-2A11-FF2E2C290878}"/>
              </a:ext>
            </a:extLst>
          </p:cNvPr>
          <p:cNvSpPr txBox="1">
            <a:spLocks/>
          </p:cNvSpPr>
          <p:nvPr/>
        </p:nvSpPr>
        <p:spPr>
          <a:xfrm>
            <a:off x="3771207" y="1104077"/>
            <a:ext cx="1868195" cy="674865"/>
          </a:xfrm>
          <a:prstGeom prst="rect">
            <a:avLst/>
          </a:prstGeom>
          <a:noFill/>
          <a:ln>
            <a:noFill/>
          </a:ln>
        </p:spPr>
        <p:txBody>
          <a:bodyPr spcFirstLastPara="1" wrap="square" lIns="68569" tIns="34275" rIns="68569" bIns="34275" anchor="t" anchorCtr="0">
            <a:normAutofit fontScale="40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None/>
            </a:pPr>
            <a:endParaRPr lang="es-PE" sz="9600"/>
          </a:p>
          <a:p>
            <a:pPr marL="0" indent="0">
              <a:buNone/>
            </a:pPr>
            <a:endParaRPr lang="es-PE" sz="2100"/>
          </a:p>
          <a:p>
            <a:pPr marL="0" indent="0">
              <a:buNone/>
            </a:pPr>
            <a:endParaRPr lang="es-PE" sz="2100" dirty="0"/>
          </a:p>
        </p:txBody>
      </p:sp>
      <p:sp>
        <p:nvSpPr>
          <p:cNvPr id="39" name="CuadroTexto 38">
            <a:extLst>
              <a:ext uri="{FF2B5EF4-FFF2-40B4-BE49-F238E27FC236}">
                <a16:creationId xmlns:a16="http://schemas.microsoft.com/office/drawing/2014/main" id="{06A6F5CB-3352-E5AE-D39A-26C587CD511B}"/>
              </a:ext>
            </a:extLst>
          </p:cNvPr>
          <p:cNvSpPr txBox="1"/>
          <p:nvPr/>
        </p:nvSpPr>
        <p:spPr>
          <a:xfrm>
            <a:off x="978018" y="2387422"/>
            <a:ext cx="1662236" cy="300082"/>
          </a:xfrm>
          <a:prstGeom prst="rect">
            <a:avLst/>
          </a:prstGeom>
          <a:noFill/>
        </p:spPr>
        <p:txBody>
          <a:bodyPr wrap="square" rtlCol="0">
            <a:spAutoFit/>
          </a:bodyPr>
          <a:lstStyle/>
          <a:p>
            <a:r>
              <a:rPr lang="es-PE" sz="1350" dirty="0"/>
              <a:t>Prevención general</a:t>
            </a:r>
          </a:p>
        </p:txBody>
      </p:sp>
      <p:sp>
        <p:nvSpPr>
          <p:cNvPr id="40" name="CuadroTexto 39">
            <a:extLst>
              <a:ext uri="{FF2B5EF4-FFF2-40B4-BE49-F238E27FC236}">
                <a16:creationId xmlns:a16="http://schemas.microsoft.com/office/drawing/2014/main" id="{4F62F4A5-7E0B-55DA-9A5C-3CCEF3986D25}"/>
              </a:ext>
            </a:extLst>
          </p:cNvPr>
          <p:cNvSpPr txBox="1"/>
          <p:nvPr/>
        </p:nvSpPr>
        <p:spPr>
          <a:xfrm>
            <a:off x="5382234" y="2313115"/>
            <a:ext cx="1972812" cy="300082"/>
          </a:xfrm>
          <a:prstGeom prst="rect">
            <a:avLst/>
          </a:prstGeom>
          <a:noFill/>
        </p:spPr>
        <p:txBody>
          <a:bodyPr wrap="square">
            <a:spAutoFit/>
          </a:bodyPr>
          <a:lstStyle/>
          <a:p>
            <a:r>
              <a:rPr lang="es-PE" sz="1350" dirty="0"/>
              <a:t>Prevención específica</a:t>
            </a:r>
          </a:p>
        </p:txBody>
      </p:sp>
      <p:pic>
        <p:nvPicPr>
          <p:cNvPr id="41" name="Picture 2" descr="Sociedad humana: qué es, características, funciones, tipos">
            <a:extLst>
              <a:ext uri="{FF2B5EF4-FFF2-40B4-BE49-F238E27FC236}">
                <a16:creationId xmlns:a16="http://schemas.microsoft.com/office/drawing/2014/main" id="{BF6597F5-9D0C-6727-E664-5A1649EBAB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83" y="3018161"/>
            <a:ext cx="2398631" cy="134123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Delincuente - Iconos gratis de usuario">
            <a:extLst>
              <a:ext uri="{FF2B5EF4-FFF2-40B4-BE49-F238E27FC236}">
                <a16:creationId xmlns:a16="http://schemas.microsoft.com/office/drawing/2014/main" id="{69FA19D9-92F9-3155-EEA5-A853A9D379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4794" y="3135999"/>
            <a:ext cx="1230590" cy="1230590"/>
          </a:xfrm>
          <a:prstGeom prst="rect">
            <a:avLst/>
          </a:prstGeom>
          <a:noFill/>
          <a:extLst>
            <a:ext uri="{909E8E84-426E-40DD-AFC4-6F175D3DCCD1}">
              <a14:hiddenFill xmlns:a14="http://schemas.microsoft.com/office/drawing/2010/main">
                <a:solidFill>
                  <a:srgbClr val="FFFFFF"/>
                </a:solidFill>
              </a14:hiddenFill>
            </a:ext>
          </a:extLst>
        </p:spPr>
      </p:pic>
      <p:sp>
        <p:nvSpPr>
          <p:cNvPr id="43" name="Flecha: hacia abajo 42">
            <a:extLst>
              <a:ext uri="{FF2B5EF4-FFF2-40B4-BE49-F238E27FC236}">
                <a16:creationId xmlns:a16="http://schemas.microsoft.com/office/drawing/2014/main" id="{CDF05D47-19FD-7392-7EFC-8B740D615286}"/>
              </a:ext>
            </a:extLst>
          </p:cNvPr>
          <p:cNvSpPr/>
          <p:nvPr/>
        </p:nvSpPr>
        <p:spPr>
          <a:xfrm>
            <a:off x="1724023" y="2703617"/>
            <a:ext cx="301183" cy="2839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050" dirty="0"/>
          </a:p>
        </p:txBody>
      </p:sp>
      <p:sp>
        <p:nvSpPr>
          <p:cNvPr id="44" name="Flecha: hacia abajo 43">
            <a:extLst>
              <a:ext uri="{FF2B5EF4-FFF2-40B4-BE49-F238E27FC236}">
                <a16:creationId xmlns:a16="http://schemas.microsoft.com/office/drawing/2014/main" id="{D1FC2983-CEA5-81E8-82B0-9EEA74E15565}"/>
              </a:ext>
            </a:extLst>
          </p:cNvPr>
          <p:cNvSpPr/>
          <p:nvPr/>
        </p:nvSpPr>
        <p:spPr>
          <a:xfrm>
            <a:off x="6218049" y="2676571"/>
            <a:ext cx="301183" cy="2769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050" dirty="0"/>
          </a:p>
        </p:txBody>
      </p:sp>
      <p:sp>
        <p:nvSpPr>
          <p:cNvPr id="45" name="CuadroTexto 44">
            <a:extLst>
              <a:ext uri="{FF2B5EF4-FFF2-40B4-BE49-F238E27FC236}">
                <a16:creationId xmlns:a16="http://schemas.microsoft.com/office/drawing/2014/main" id="{3F2813C8-70EF-3757-D9E7-EEBDD99164BF}"/>
              </a:ext>
            </a:extLst>
          </p:cNvPr>
          <p:cNvSpPr txBox="1"/>
          <p:nvPr/>
        </p:nvSpPr>
        <p:spPr>
          <a:xfrm>
            <a:off x="3135540" y="2601188"/>
            <a:ext cx="867545" cy="300082"/>
          </a:xfrm>
          <a:prstGeom prst="rect">
            <a:avLst/>
          </a:prstGeom>
          <a:noFill/>
        </p:spPr>
        <p:txBody>
          <a:bodyPr wrap="none" rtlCol="0">
            <a:spAutoFit/>
          </a:bodyPr>
          <a:lstStyle/>
          <a:p>
            <a:r>
              <a:rPr lang="es-PE" sz="1350" dirty="0"/>
              <a:t>Negativa</a:t>
            </a:r>
          </a:p>
        </p:txBody>
      </p:sp>
      <p:sp>
        <p:nvSpPr>
          <p:cNvPr id="46" name="CuadroTexto 45">
            <a:extLst>
              <a:ext uri="{FF2B5EF4-FFF2-40B4-BE49-F238E27FC236}">
                <a16:creationId xmlns:a16="http://schemas.microsoft.com/office/drawing/2014/main" id="{7707F0FA-1997-EDA5-EA91-AEF407E2CA6E}"/>
              </a:ext>
            </a:extLst>
          </p:cNvPr>
          <p:cNvSpPr txBox="1"/>
          <p:nvPr/>
        </p:nvSpPr>
        <p:spPr>
          <a:xfrm>
            <a:off x="7847554" y="2174615"/>
            <a:ext cx="790601" cy="300082"/>
          </a:xfrm>
          <a:prstGeom prst="rect">
            <a:avLst/>
          </a:prstGeom>
          <a:noFill/>
        </p:spPr>
        <p:txBody>
          <a:bodyPr wrap="none" rtlCol="0">
            <a:spAutoFit/>
          </a:bodyPr>
          <a:lstStyle/>
          <a:p>
            <a:r>
              <a:rPr lang="es-PE" sz="1350" dirty="0"/>
              <a:t>Positiva</a:t>
            </a:r>
          </a:p>
        </p:txBody>
      </p:sp>
      <p:sp>
        <p:nvSpPr>
          <p:cNvPr id="47" name="CuadroTexto 46">
            <a:extLst>
              <a:ext uri="{FF2B5EF4-FFF2-40B4-BE49-F238E27FC236}">
                <a16:creationId xmlns:a16="http://schemas.microsoft.com/office/drawing/2014/main" id="{12BACF93-D47F-86A2-FF3E-C2CB9C679725}"/>
              </a:ext>
            </a:extLst>
          </p:cNvPr>
          <p:cNvSpPr txBox="1"/>
          <p:nvPr/>
        </p:nvSpPr>
        <p:spPr>
          <a:xfrm>
            <a:off x="3174013" y="2207859"/>
            <a:ext cx="790601" cy="300082"/>
          </a:xfrm>
          <a:prstGeom prst="rect">
            <a:avLst/>
          </a:prstGeom>
          <a:noFill/>
        </p:spPr>
        <p:txBody>
          <a:bodyPr wrap="none" rtlCol="0">
            <a:spAutoFit/>
          </a:bodyPr>
          <a:lstStyle/>
          <a:p>
            <a:r>
              <a:rPr lang="es-PE" sz="1350" dirty="0"/>
              <a:t>Positiva</a:t>
            </a:r>
          </a:p>
        </p:txBody>
      </p:sp>
      <p:sp>
        <p:nvSpPr>
          <p:cNvPr id="48" name="CuadroTexto 47">
            <a:extLst>
              <a:ext uri="{FF2B5EF4-FFF2-40B4-BE49-F238E27FC236}">
                <a16:creationId xmlns:a16="http://schemas.microsoft.com/office/drawing/2014/main" id="{5B5387AF-A076-F6C7-DF3F-46A45742764A}"/>
              </a:ext>
            </a:extLst>
          </p:cNvPr>
          <p:cNvSpPr txBox="1"/>
          <p:nvPr/>
        </p:nvSpPr>
        <p:spPr>
          <a:xfrm>
            <a:off x="7808265" y="2525921"/>
            <a:ext cx="867545" cy="300082"/>
          </a:xfrm>
          <a:prstGeom prst="rect">
            <a:avLst/>
          </a:prstGeom>
          <a:noFill/>
        </p:spPr>
        <p:txBody>
          <a:bodyPr wrap="none" rtlCol="0">
            <a:spAutoFit/>
          </a:bodyPr>
          <a:lstStyle/>
          <a:p>
            <a:r>
              <a:rPr lang="es-PE" sz="1350" dirty="0"/>
              <a:t>Negativa</a:t>
            </a:r>
          </a:p>
        </p:txBody>
      </p:sp>
      <p:sp>
        <p:nvSpPr>
          <p:cNvPr id="50" name="Flecha: a la derecha 49">
            <a:extLst>
              <a:ext uri="{FF2B5EF4-FFF2-40B4-BE49-F238E27FC236}">
                <a16:creationId xmlns:a16="http://schemas.microsoft.com/office/drawing/2014/main" id="{77BD8EC4-FA1C-CF34-CA41-726B72AE4BFD}"/>
              </a:ext>
            </a:extLst>
          </p:cNvPr>
          <p:cNvSpPr/>
          <p:nvPr/>
        </p:nvSpPr>
        <p:spPr>
          <a:xfrm>
            <a:off x="2764315" y="2346359"/>
            <a:ext cx="299911" cy="3412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050" dirty="0"/>
          </a:p>
        </p:txBody>
      </p:sp>
      <p:sp>
        <p:nvSpPr>
          <p:cNvPr id="51" name="Google Shape;217;g23f978c418c_0_480">
            <a:extLst>
              <a:ext uri="{FF2B5EF4-FFF2-40B4-BE49-F238E27FC236}">
                <a16:creationId xmlns:a16="http://schemas.microsoft.com/office/drawing/2014/main" id="{C5F2078E-1E26-1320-CBF3-974CA44C6B87}"/>
              </a:ext>
            </a:extLst>
          </p:cNvPr>
          <p:cNvSpPr>
            <a:spLocks noGrp="1"/>
          </p:cNvSpPr>
          <p:nvPr>
            <p:ph type="title"/>
          </p:nvPr>
        </p:nvSpPr>
        <p:spPr>
          <a:xfrm>
            <a:off x="439024" y="222061"/>
            <a:ext cx="8343083" cy="809325"/>
          </a:xfrm>
          <a:prstGeom prst="roundRect">
            <a:avLst>
              <a:gd name="adj" fmla="val 16667"/>
            </a:avLst>
          </a:prstGeom>
          <a:noFill/>
          <a:ln w="57150" cap="flat" cmpd="sng">
            <a:solidFill>
              <a:schemeClr val="accent2"/>
            </a:solidFill>
            <a:prstDash val="solid"/>
            <a:round/>
            <a:headEnd type="none" w="sm" len="sm"/>
            <a:tailEnd type="none" w="sm" len="sm"/>
          </a:ln>
        </p:spPr>
        <p:txBody>
          <a:bodyPr spcFirstLastPara="1" wrap="square" lIns="68569" tIns="34275" rIns="68569" bIns="34275" anchor="ctr" anchorCtr="0">
            <a:normAutofit/>
          </a:bodyPr>
          <a:lstStyle/>
          <a:p>
            <a:pPr algn="ctr">
              <a:buClr>
                <a:schemeClr val="dk1"/>
              </a:buClr>
              <a:buSzPts val="3888"/>
            </a:pPr>
            <a:r>
              <a:rPr lang="es-MX" sz="3000" dirty="0">
                <a:solidFill>
                  <a:schemeClr val="tx1"/>
                </a:solidFill>
                <a:latin typeface="Arial Black" panose="020B0A04020102020204" pitchFamily="34" charset="0"/>
              </a:rPr>
              <a:t>2. Teorías relativas </a:t>
            </a:r>
            <a:endParaRPr sz="3000" dirty="0">
              <a:solidFill>
                <a:schemeClr val="tx1"/>
              </a:solidFill>
              <a:latin typeface="Arial Black" panose="020B0A04020102020204" pitchFamily="34" charset="0"/>
              <a:ea typeface="Arial Black"/>
              <a:cs typeface="Arial Black"/>
              <a:sym typeface="Arial Black"/>
            </a:endParaRPr>
          </a:p>
        </p:txBody>
      </p:sp>
      <p:sp>
        <p:nvSpPr>
          <p:cNvPr id="52" name="Rectángulo: esquinas redondeadas 51">
            <a:extLst>
              <a:ext uri="{FF2B5EF4-FFF2-40B4-BE49-F238E27FC236}">
                <a16:creationId xmlns:a16="http://schemas.microsoft.com/office/drawing/2014/main" id="{959D8F2B-AFF8-B68A-206F-FC40C9C4A6F0}"/>
              </a:ext>
            </a:extLst>
          </p:cNvPr>
          <p:cNvSpPr/>
          <p:nvPr/>
        </p:nvSpPr>
        <p:spPr>
          <a:xfrm>
            <a:off x="1213894" y="1369670"/>
            <a:ext cx="1762736" cy="342360"/>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350" dirty="0">
                <a:solidFill>
                  <a:schemeClr val="tx1"/>
                </a:solidFill>
              </a:rPr>
              <a:t>Utilitarias </a:t>
            </a:r>
            <a:r>
              <a:rPr lang="es-MX" sz="1050" dirty="0">
                <a:solidFill>
                  <a:schemeClr val="tx1"/>
                </a:solidFill>
              </a:rPr>
              <a:t> </a:t>
            </a:r>
            <a:endParaRPr lang="es-PE" sz="1050" dirty="0">
              <a:solidFill>
                <a:schemeClr val="tx1"/>
              </a:solidFill>
            </a:endParaRPr>
          </a:p>
        </p:txBody>
      </p:sp>
      <p:sp>
        <p:nvSpPr>
          <p:cNvPr id="53" name="Rectángulo: esquinas redondeadas 52">
            <a:extLst>
              <a:ext uri="{FF2B5EF4-FFF2-40B4-BE49-F238E27FC236}">
                <a16:creationId xmlns:a16="http://schemas.microsoft.com/office/drawing/2014/main" id="{25242D7C-34DD-AE9D-7421-361F84E18A16}"/>
              </a:ext>
            </a:extLst>
          </p:cNvPr>
          <p:cNvSpPr/>
          <p:nvPr/>
        </p:nvSpPr>
        <p:spPr>
          <a:xfrm>
            <a:off x="3794209" y="1396210"/>
            <a:ext cx="1762736" cy="305642"/>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350" dirty="0">
                <a:solidFill>
                  <a:schemeClr val="tx1"/>
                </a:solidFill>
              </a:rPr>
              <a:t>Preventivas </a:t>
            </a:r>
            <a:r>
              <a:rPr lang="es-MX" sz="1050" dirty="0">
                <a:solidFill>
                  <a:schemeClr val="tx1"/>
                </a:solidFill>
              </a:rPr>
              <a:t> </a:t>
            </a:r>
            <a:endParaRPr lang="es-PE" sz="1050" dirty="0">
              <a:solidFill>
                <a:schemeClr val="tx1"/>
              </a:solidFill>
            </a:endParaRPr>
          </a:p>
        </p:txBody>
      </p:sp>
      <p:sp>
        <p:nvSpPr>
          <p:cNvPr id="55" name="Rectángulo: esquinas redondeadas 54">
            <a:extLst>
              <a:ext uri="{FF2B5EF4-FFF2-40B4-BE49-F238E27FC236}">
                <a16:creationId xmlns:a16="http://schemas.microsoft.com/office/drawing/2014/main" id="{A888A2D9-D9D2-DC89-DEBC-1CE3D603C3D5}"/>
              </a:ext>
            </a:extLst>
          </p:cNvPr>
          <p:cNvSpPr/>
          <p:nvPr/>
        </p:nvSpPr>
        <p:spPr>
          <a:xfrm>
            <a:off x="6456218" y="1388029"/>
            <a:ext cx="1762736" cy="305642"/>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350" dirty="0">
                <a:solidFill>
                  <a:schemeClr val="tx1"/>
                </a:solidFill>
              </a:rPr>
              <a:t>Miran hacia el futuro</a:t>
            </a:r>
            <a:endParaRPr lang="es-PE" sz="1050" dirty="0">
              <a:solidFill>
                <a:schemeClr val="tx1"/>
              </a:solidFill>
            </a:endParaRPr>
          </a:p>
        </p:txBody>
      </p:sp>
      <p:sp>
        <p:nvSpPr>
          <p:cNvPr id="2" name="Flecha: a la derecha 1">
            <a:extLst>
              <a:ext uri="{FF2B5EF4-FFF2-40B4-BE49-F238E27FC236}">
                <a16:creationId xmlns:a16="http://schemas.microsoft.com/office/drawing/2014/main" id="{19B62608-7731-6B36-B31B-3FDFF3CE2540}"/>
              </a:ext>
            </a:extLst>
          </p:cNvPr>
          <p:cNvSpPr/>
          <p:nvPr/>
        </p:nvSpPr>
        <p:spPr>
          <a:xfrm>
            <a:off x="7384293" y="2331488"/>
            <a:ext cx="299911" cy="3412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050" dirty="0"/>
          </a:p>
        </p:txBody>
      </p:sp>
    </p:spTree>
    <p:extLst>
      <p:ext uri="{BB962C8B-B14F-4D97-AF65-F5344CB8AC3E}">
        <p14:creationId xmlns:p14="http://schemas.microsoft.com/office/powerpoint/2010/main" val="3936796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23f978c418c_0_480"/>
          <p:cNvSpPr>
            <a:spLocks noGrp="1"/>
          </p:cNvSpPr>
          <p:nvPr>
            <p:ph type="title"/>
          </p:nvPr>
        </p:nvSpPr>
        <p:spPr>
          <a:xfrm>
            <a:off x="519564" y="214037"/>
            <a:ext cx="8343083" cy="809325"/>
          </a:xfrm>
          <a:prstGeom prst="roundRect">
            <a:avLst>
              <a:gd name="adj" fmla="val 16667"/>
            </a:avLst>
          </a:prstGeom>
          <a:noFill/>
          <a:ln w="57150" cap="flat" cmpd="sng">
            <a:solidFill>
              <a:schemeClr val="accent2"/>
            </a:solidFill>
            <a:prstDash val="solid"/>
            <a:round/>
            <a:headEnd type="none" w="sm" len="sm"/>
            <a:tailEnd type="none" w="sm" len="sm"/>
          </a:ln>
        </p:spPr>
        <p:txBody>
          <a:bodyPr spcFirstLastPara="1" wrap="square" lIns="68569" tIns="34275" rIns="68569" bIns="34275" anchor="ctr" anchorCtr="0">
            <a:normAutofit/>
          </a:bodyPr>
          <a:lstStyle/>
          <a:p>
            <a:pPr algn="ctr">
              <a:buClr>
                <a:schemeClr val="dk1"/>
              </a:buClr>
              <a:buSzPts val="3888"/>
            </a:pPr>
            <a:r>
              <a:rPr lang="es-PE" sz="3000" dirty="0">
                <a:solidFill>
                  <a:schemeClr val="tx1"/>
                </a:solidFill>
                <a:latin typeface="Arial Black" panose="020B0A04020102020204" pitchFamily="34" charset="0"/>
              </a:rPr>
              <a:t>2.1. Prevención general negativa </a:t>
            </a:r>
            <a:endParaRPr sz="3000" dirty="0">
              <a:solidFill>
                <a:schemeClr val="tx1"/>
              </a:solidFill>
              <a:latin typeface="Arial Black" panose="020B0A04020102020204" pitchFamily="34" charset="0"/>
              <a:ea typeface="Arial Black"/>
              <a:cs typeface="Arial Black"/>
              <a:sym typeface="Arial Black"/>
            </a:endParaRPr>
          </a:p>
        </p:txBody>
      </p:sp>
      <p:pic>
        <p:nvPicPr>
          <p:cNvPr id="4" name="Picture 2" descr="FEUERBACH, Paul Johann Anselm Ritter von Feuerbach (1775-1833)  Rechtsgelehrter: (1850) Arte&amp;nbsp;/&amp;nbsp;Grabado&amp;nbsp;/&amp;nbsp;Póster |  ANTIQUARIAT.WIEN Fine Books &amp; Prints">
            <a:extLst>
              <a:ext uri="{FF2B5EF4-FFF2-40B4-BE49-F238E27FC236}">
                <a16:creationId xmlns:a16="http://schemas.microsoft.com/office/drawing/2014/main" id="{02E46AF6-5C98-8BB5-D935-A98F3C06D2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7980" y="1478227"/>
            <a:ext cx="1926456" cy="2538832"/>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esquinas redondeadas 7">
            <a:extLst>
              <a:ext uri="{FF2B5EF4-FFF2-40B4-BE49-F238E27FC236}">
                <a16:creationId xmlns:a16="http://schemas.microsoft.com/office/drawing/2014/main" id="{46CA3B76-305B-8583-283D-BEEA3353A8EA}"/>
              </a:ext>
            </a:extLst>
          </p:cNvPr>
          <p:cNvSpPr/>
          <p:nvPr/>
        </p:nvSpPr>
        <p:spPr>
          <a:xfrm>
            <a:off x="754380" y="3324055"/>
            <a:ext cx="5410200" cy="1046224"/>
          </a:xfrm>
          <a:prstGeom prst="round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MX" sz="1200" dirty="0">
                <a:solidFill>
                  <a:schemeClr val="tx1"/>
                </a:solidFill>
              </a:rPr>
              <a:t>“La prevención general negativa o intimidatoria parte de una idea bastante próxima a la de la retribución: la consideración de una racionalidad absolutamente libre del hombre, que en este caso se expresaría en que, frente a la amenaza penal, sopesaría los costos y beneficios del delito” (Bustos, 2004).</a:t>
            </a:r>
            <a:endParaRPr lang="es-PE" sz="1200" dirty="0">
              <a:solidFill>
                <a:schemeClr val="tx1"/>
              </a:solidFill>
            </a:endParaRPr>
          </a:p>
        </p:txBody>
      </p:sp>
      <p:sp>
        <p:nvSpPr>
          <p:cNvPr id="9" name="Rectángulo: esquinas redondeadas 8">
            <a:extLst>
              <a:ext uri="{FF2B5EF4-FFF2-40B4-BE49-F238E27FC236}">
                <a16:creationId xmlns:a16="http://schemas.microsoft.com/office/drawing/2014/main" id="{F621510D-00E7-E815-2F09-14B430E5A83C}"/>
              </a:ext>
            </a:extLst>
          </p:cNvPr>
          <p:cNvSpPr/>
          <p:nvPr/>
        </p:nvSpPr>
        <p:spPr>
          <a:xfrm>
            <a:off x="754380" y="2833813"/>
            <a:ext cx="5410200" cy="367685"/>
          </a:xfrm>
          <a:prstGeom prst="round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MX" sz="1200" dirty="0">
              <a:solidFill>
                <a:schemeClr val="tx1"/>
              </a:solidFill>
            </a:endParaRPr>
          </a:p>
          <a:p>
            <a:r>
              <a:rPr lang="es-MX" sz="1200" dirty="0">
                <a:solidFill>
                  <a:schemeClr val="tx1"/>
                </a:solidFill>
              </a:rPr>
              <a:t>Programas de “mano dura”.</a:t>
            </a:r>
            <a:endParaRPr lang="es-MX" sz="1200" dirty="0">
              <a:solidFill>
                <a:schemeClr val="tx1"/>
              </a:solidFill>
              <a:latin typeface="Arial" panose="020B0604020202020204" pitchFamily="34" charset="0"/>
            </a:endParaRPr>
          </a:p>
          <a:p>
            <a:r>
              <a:rPr lang="es-MX" sz="1200" dirty="0">
                <a:solidFill>
                  <a:schemeClr val="tx1"/>
                </a:solidFill>
              </a:rPr>
              <a:t> </a:t>
            </a:r>
            <a:endParaRPr lang="es-PE" sz="1200" dirty="0">
              <a:solidFill>
                <a:schemeClr val="tx1"/>
              </a:solidFill>
            </a:endParaRPr>
          </a:p>
        </p:txBody>
      </p:sp>
      <p:sp>
        <p:nvSpPr>
          <p:cNvPr id="10" name="Rectángulo: esquinas redondeadas 9">
            <a:extLst>
              <a:ext uri="{FF2B5EF4-FFF2-40B4-BE49-F238E27FC236}">
                <a16:creationId xmlns:a16="http://schemas.microsoft.com/office/drawing/2014/main" id="{6923831D-0B75-E35B-2CAB-A8DCE2F2E0A3}"/>
              </a:ext>
            </a:extLst>
          </p:cNvPr>
          <p:cNvSpPr/>
          <p:nvPr/>
        </p:nvSpPr>
        <p:spPr>
          <a:xfrm>
            <a:off x="754380" y="2295652"/>
            <a:ext cx="5410201" cy="451991"/>
          </a:xfrm>
          <a:prstGeom prst="round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MX" sz="1200" dirty="0">
                <a:solidFill>
                  <a:schemeClr val="tx1"/>
                </a:solidFill>
                <a:latin typeface="Arial" panose="020B0604020202020204" pitchFamily="34" charset="0"/>
              </a:rPr>
              <a:t>En este enfoque la pena busca: intimidar, disuadir a los integrantes de la sociedad.</a:t>
            </a:r>
            <a:endParaRPr lang="es-PE" sz="1200" dirty="0">
              <a:solidFill>
                <a:schemeClr val="tx1"/>
              </a:solidFill>
            </a:endParaRPr>
          </a:p>
        </p:txBody>
      </p:sp>
      <p:sp>
        <p:nvSpPr>
          <p:cNvPr id="11" name="Rectángulo: esquinas redondeadas 10">
            <a:extLst>
              <a:ext uri="{FF2B5EF4-FFF2-40B4-BE49-F238E27FC236}">
                <a16:creationId xmlns:a16="http://schemas.microsoft.com/office/drawing/2014/main" id="{7D25C351-B44F-0B95-4132-D7E123AFF9C2}"/>
              </a:ext>
            </a:extLst>
          </p:cNvPr>
          <p:cNvSpPr/>
          <p:nvPr/>
        </p:nvSpPr>
        <p:spPr>
          <a:xfrm>
            <a:off x="754381" y="1813443"/>
            <a:ext cx="5410200" cy="388007"/>
          </a:xfrm>
          <a:prstGeom prst="round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MX" sz="1200" dirty="0">
                <a:solidFill>
                  <a:schemeClr val="tx1"/>
                </a:solidFill>
                <a:latin typeface="Arial" panose="020B0604020202020204" pitchFamily="34" charset="0"/>
              </a:rPr>
              <a:t>Uso de la criminología mediática.</a:t>
            </a:r>
            <a:endParaRPr lang="es-PE" sz="1200" dirty="0">
              <a:solidFill>
                <a:schemeClr val="tx1"/>
              </a:solidFill>
            </a:endParaRPr>
          </a:p>
        </p:txBody>
      </p:sp>
      <p:sp>
        <p:nvSpPr>
          <p:cNvPr id="12" name="Rectángulo: esquinas redondeadas 11">
            <a:extLst>
              <a:ext uri="{FF2B5EF4-FFF2-40B4-BE49-F238E27FC236}">
                <a16:creationId xmlns:a16="http://schemas.microsoft.com/office/drawing/2014/main" id="{855B4086-88BD-BD9C-3CBE-9DEEFC03C072}"/>
              </a:ext>
            </a:extLst>
          </p:cNvPr>
          <p:cNvSpPr/>
          <p:nvPr/>
        </p:nvSpPr>
        <p:spPr>
          <a:xfrm>
            <a:off x="754380" y="1413598"/>
            <a:ext cx="5410200" cy="305642"/>
          </a:xfrm>
          <a:prstGeom prst="round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MX" sz="1200" dirty="0">
                <a:solidFill>
                  <a:schemeClr val="tx1"/>
                </a:solidFill>
                <a:latin typeface="Arial" panose="020B0604020202020204" pitchFamily="34" charset="0"/>
              </a:rPr>
              <a:t>Teoría de la coacción psicológica.</a:t>
            </a:r>
            <a:endParaRPr lang="es-PE" sz="1200" dirty="0">
              <a:solidFill>
                <a:schemeClr val="tx1"/>
              </a:solidFill>
            </a:endParaRPr>
          </a:p>
        </p:txBody>
      </p:sp>
      <p:sp>
        <p:nvSpPr>
          <p:cNvPr id="14" name="CuadroTexto 13">
            <a:extLst>
              <a:ext uri="{FF2B5EF4-FFF2-40B4-BE49-F238E27FC236}">
                <a16:creationId xmlns:a16="http://schemas.microsoft.com/office/drawing/2014/main" id="{0A018893-F0A7-644A-86D0-1138F8E9C85A}"/>
              </a:ext>
            </a:extLst>
          </p:cNvPr>
          <p:cNvSpPr txBox="1"/>
          <p:nvPr/>
        </p:nvSpPr>
        <p:spPr>
          <a:xfrm>
            <a:off x="6797430" y="4136132"/>
            <a:ext cx="1727556" cy="415498"/>
          </a:xfrm>
          <a:prstGeom prst="rect">
            <a:avLst/>
          </a:prstGeom>
          <a:noFill/>
        </p:spPr>
        <p:txBody>
          <a:bodyPr wrap="square">
            <a:spAutoFit/>
          </a:bodyPr>
          <a:lstStyle/>
          <a:p>
            <a:pPr algn="ctr"/>
            <a:r>
              <a:rPr lang="es-PE" sz="1050" b="1" dirty="0"/>
              <a:t>PAUL VON FEUERBACH</a:t>
            </a:r>
          </a:p>
        </p:txBody>
      </p:sp>
    </p:spTree>
    <p:extLst>
      <p:ext uri="{BB962C8B-B14F-4D97-AF65-F5344CB8AC3E}">
        <p14:creationId xmlns:p14="http://schemas.microsoft.com/office/powerpoint/2010/main" val="1575202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23f978c418c_0_480"/>
          <p:cNvSpPr>
            <a:spLocks noGrp="1"/>
          </p:cNvSpPr>
          <p:nvPr>
            <p:ph type="title"/>
          </p:nvPr>
        </p:nvSpPr>
        <p:spPr>
          <a:xfrm>
            <a:off x="519564" y="214037"/>
            <a:ext cx="8343083" cy="809325"/>
          </a:xfrm>
          <a:prstGeom prst="roundRect">
            <a:avLst>
              <a:gd name="adj" fmla="val 16667"/>
            </a:avLst>
          </a:prstGeom>
          <a:noFill/>
          <a:ln w="57150" cap="flat" cmpd="sng">
            <a:solidFill>
              <a:schemeClr val="accent2"/>
            </a:solidFill>
            <a:prstDash val="solid"/>
            <a:round/>
            <a:headEnd type="none" w="sm" len="sm"/>
            <a:tailEnd type="none" w="sm" len="sm"/>
          </a:ln>
        </p:spPr>
        <p:txBody>
          <a:bodyPr spcFirstLastPara="1" wrap="square" lIns="68569" tIns="34275" rIns="68569" bIns="34275" anchor="ctr" anchorCtr="0">
            <a:normAutofit/>
          </a:bodyPr>
          <a:lstStyle/>
          <a:p>
            <a:pPr algn="ctr">
              <a:buClr>
                <a:schemeClr val="dk1"/>
              </a:buClr>
              <a:buSzPts val="3888"/>
            </a:pPr>
            <a:r>
              <a:rPr lang="es-PE" sz="3000" dirty="0">
                <a:solidFill>
                  <a:schemeClr val="tx1"/>
                </a:solidFill>
                <a:latin typeface="Arial Black" panose="020B0A04020102020204" pitchFamily="34" charset="0"/>
              </a:rPr>
              <a:t>2.2. Prevención general positiva </a:t>
            </a:r>
            <a:endParaRPr sz="3000" dirty="0">
              <a:solidFill>
                <a:schemeClr val="tx1"/>
              </a:solidFill>
              <a:latin typeface="Arial Black" panose="020B0A04020102020204" pitchFamily="34" charset="0"/>
              <a:ea typeface="Arial Black"/>
              <a:cs typeface="Arial Black"/>
              <a:sym typeface="Arial Black"/>
            </a:endParaRPr>
          </a:p>
        </p:txBody>
      </p:sp>
      <p:sp>
        <p:nvSpPr>
          <p:cNvPr id="4" name="Rectángulo: esquinas redondeadas 3">
            <a:extLst>
              <a:ext uri="{FF2B5EF4-FFF2-40B4-BE49-F238E27FC236}">
                <a16:creationId xmlns:a16="http://schemas.microsoft.com/office/drawing/2014/main" id="{677B65C0-62D4-F0F0-6FEF-EF29B148C6A7}"/>
              </a:ext>
            </a:extLst>
          </p:cNvPr>
          <p:cNvSpPr/>
          <p:nvPr/>
        </p:nvSpPr>
        <p:spPr>
          <a:xfrm>
            <a:off x="729826" y="2535955"/>
            <a:ext cx="4733714" cy="503057"/>
          </a:xfrm>
          <a:prstGeom prst="roundRect">
            <a:avLst/>
          </a:prstGeom>
          <a:no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MX" sz="1350" dirty="0">
              <a:solidFill>
                <a:schemeClr val="tx1"/>
              </a:solidFill>
            </a:endParaRPr>
          </a:p>
          <a:p>
            <a:r>
              <a:rPr lang="es-MX" sz="1350" dirty="0">
                <a:solidFill>
                  <a:schemeClr val="tx1"/>
                </a:solidFill>
              </a:rPr>
              <a:t>Derivación de la tesis hegeliana + funcionalismo sociológico.</a:t>
            </a:r>
          </a:p>
          <a:p>
            <a:r>
              <a:rPr lang="es-MX" sz="1350" dirty="0">
                <a:solidFill>
                  <a:schemeClr val="tx1"/>
                </a:solidFill>
              </a:rPr>
              <a:t> </a:t>
            </a:r>
            <a:endParaRPr lang="es-PE" sz="1350" dirty="0">
              <a:solidFill>
                <a:schemeClr val="tx1"/>
              </a:solidFill>
            </a:endParaRPr>
          </a:p>
        </p:txBody>
      </p:sp>
      <p:sp>
        <p:nvSpPr>
          <p:cNvPr id="5" name="Rectángulo: esquinas redondeadas 4">
            <a:extLst>
              <a:ext uri="{FF2B5EF4-FFF2-40B4-BE49-F238E27FC236}">
                <a16:creationId xmlns:a16="http://schemas.microsoft.com/office/drawing/2014/main" id="{AFC96F08-688F-9329-1D90-7219F93EE8DA}"/>
              </a:ext>
            </a:extLst>
          </p:cNvPr>
          <p:cNvSpPr/>
          <p:nvPr/>
        </p:nvSpPr>
        <p:spPr>
          <a:xfrm>
            <a:off x="705271" y="1466240"/>
            <a:ext cx="4758269" cy="434477"/>
          </a:xfrm>
          <a:prstGeom prst="roundRect">
            <a:avLst/>
          </a:prstGeom>
          <a:no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MX" sz="1350" dirty="0">
              <a:solidFill>
                <a:schemeClr val="tx1"/>
              </a:solidFill>
            </a:endParaRPr>
          </a:p>
          <a:p>
            <a:r>
              <a:rPr lang="es-MX" sz="1350" dirty="0">
                <a:solidFill>
                  <a:schemeClr val="tx1"/>
                </a:solidFill>
              </a:rPr>
              <a:t>La pena no busca intimidad.</a:t>
            </a:r>
          </a:p>
          <a:p>
            <a:r>
              <a:rPr lang="es-MX" sz="1350" dirty="0">
                <a:solidFill>
                  <a:schemeClr val="tx1"/>
                </a:solidFill>
              </a:rPr>
              <a:t> </a:t>
            </a:r>
            <a:endParaRPr lang="es-PE" sz="1350" dirty="0">
              <a:solidFill>
                <a:schemeClr val="tx1"/>
              </a:solidFill>
            </a:endParaRPr>
          </a:p>
        </p:txBody>
      </p:sp>
      <p:sp>
        <p:nvSpPr>
          <p:cNvPr id="6" name="Rectángulo: esquinas redondeadas 5">
            <a:extLst>
              <a:ext uri="{FF2B5EF4-FFF2-40B4-BE49-F238E27FC236}">
                <a16:creationId xmlns:a16="http://schemas.microsoft.com/office/drawing/2014/main" id="{AD417B36-5D02-3E91-8329-AECA75502CA4}"/>
              </a:ext>
            </a:extLst>
          </p:cNvPr>
          <p:cNvSpPr/>
          <p:nvPr/>
        </p:nvSpPr>
        <p:spPr>
          <a:xfrm>
            <a:off x="754380" y="3139392"/>
            <a:ext cx="4709160" cy="434477"/>
          </a:xfrm>
          <a:prstGeom prst="roundRect">
            <a:avLst/>
          </a:prstGeom>
          <a:no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MX" sz="1350" dirty="0">
              <a:solidFill>
                <a:schemeClr val="tx1"/>
              </a:solidFill>
            </a:endParaRPr>
          </a:p>
          <a:p>
            <a:r>
              <a:rPr lang="es-MX" sz="1350" dirty="0">
                <a:solidFill>
                  <a:schemeClr val="tx1"/>
                </a:solidFill>
              </a:rPr>
              <a:t>El enfoque se plantea reafirmar la vigencia de la norma y los valores.</a:t>
            </a:r>
          </a:p>
          <a:p>
            <a:r>
              <a:rPr lang="es-MX" sz="1350" dirty="0">
                <a:solidFill>
                  <a:schemeClr val="tx1"/>
                </a:solidFill>
              </a:rPr>
              <a:t> </a:t>
            </a:r>
            <a:endParaRPr lang="es-PE" sz="1350" dirty="0">
              <a:solidFill>
                <a:schemeClr val="tx1"/>
              </a:solidFill>
            </a:endParaRPr>
          </a:p>
        </p:txBody>
      </p:sp>
      <p:sp>
        <p:nvSpPr>
          <p:cNvPr id="7" name="Rectángulo: esquinas redondeadas 6">
            <a:extLst>
              <a:ext uri="{FF2B5EF4-FFF2-40B4-BE49-F238E27FC236}">
                <a16:creationId xmlns:a16="http://schemas.microsoft.com/office/drawing/2014/main" id="{F9EC8BFF-56F8-4C38-5806-11AA0D50A27D}"/>
              </a:ext>
            </a:extLst>
          </p:cNvPr>
          <p:cNvSpPr/>
          <p:nvPr/>
        </p:nvSpPr>
        <p:spPr>
          <a:xfrm>
            <a:off x="754381" y="3689285"/>
            <a:ext cx="4733714" cy="434477"/>
          </a:xfrm>
          <a:prstGeom prst="roundRect">
            <a:avLst/>
          </a:prstGeom>
          <a:no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MX" sz="1350" dirty="0">
              <a:solidFill>
                <a:schemeClr val="tx1"/>
              </a:solidFill>
            </a:endParaRPr>
          </a:p>
          <a:p>
            <a:r>
              <a:rPr lang="es-PE" sz="1350" dirty="0">
                <a:solidFill>
                  <a:schemeClr val="tx1"/>
                </a:solidFill>
              </a:rPr>
              <a:t>Confianza en las instituciones.</a:t>
            </a:r>
          </a:p>
          <a:p>
            <a:r>
              <a:rPr lang="es-MX" sz="1350" dirty="0">
                <a:solidFill>
                  <a:schemeClr val="tx1"/>
                </a:solidFill>
              </a:rPr>
              <a:t> </a:t>
            </a:r>
            <a:endParaRPr lang="es-PE" sz="1350" dirty="0">
              <a:solidFill>
                <a:schemeClr val="tx1"/>
              </a:solidFill>
            </a:endParaRPr>
          </a:p>
        </p:txBody>
      </p:sp>
      <p:sp>
        <p:nvSpPr>
          <p:cNvPr id="8" name="Rectángulo: esquinas redondeadas 7">
            <a:extLst>
              <a:ext uri="{FF2B5EF4-FFF2-40B4-BE49-F238E27FC236}">
                <a16:creationId xmlns:a16="http://schemas.microsoft.com/office/drawing/2014/main" id="{697F162A-767A-1D64-6EAA-2F3023AA134D}"/>
              </a:ext>
            </a:extLst>
          </p:cNvPr>
          <p:cNvSpPr/>
          <p:nvPr/>
        </p:nvSpPr>
        <p:spPr>
          <a:xfrm>
            <a:off x="705271" y="2001097"/>
            <a:ext cx="4758269" cy="434477"/>
          </a:xfrm>
          <a:prstGeom prst="roundRect">
            <a:avLst/>
          </a:prstGeom>
          <a:no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MX" sz="1350" dirty="0">
              <a:solidFill>
                <a:schemeClr val="tx1"/>
              </a:solidFill>
            </a:endParaRPr>
          </a:p>
          <a:p>
            <a:r>
              <a:rPr lang="es-MX" sz="1350" dirty="0">
                <a:solidFill>
                  <a:schemeClr val="tx1"/>
                </a:solidFill>
              </a:rPr>
              <a:t>La pena es un mal impuesto, pero tiene que tener efectos positivos.</a:t>
            </a:r>
          </a:p>
          <a:p>
            <a:r>
              <a:rPr lang="es-MX" sz="1350" dirty="0">
                <a:solidFill>
                  <a:schemeClr val="tx1"/>
                </a:solidFill>
              </a:rPr>
              <a:t> </a:t>
            </a:r>
            <a:endParaRPr lang="es-PE" sz="1350" dirty="0">
              <a:solidFill>
                <a:schemeClr val="tx1"/>
              </a:solidFill>
            </a:endParaRPr>
          </a:p>
        </p:txBody>
      </p:sp>
      <p:pic>
        <p:nvPicPr>
          <p:cNvPr id="2050" name="Picture 2" descr="No hay ninguna descripción de la foto disponible.">
            <a:extLst>
              <a:ext uri="{FF2B5EF4-FFF2-40B4-BE49-F238E27FC236}">
                <a16:creationId xmlns:a16="http://schemas.microsoft.com/office/drawing/2014/main" id="{2E7ABF58-51B9-6F34-8368-D7C898106D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9381" y="1415748"/>
            <a:ext cx="1714500" cy="2572643"/>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98599353-8E60-BCB4-FBF3-41F92AFE7688}"/>
              </a:ext>
            </a:extLst>
          </p:cNvPr>
          <p:cNvSpPr txBox="1"/>
          <p:nvPr/>
        </p:nvSpPr>
        <p:spPr>
          <a:xfrm>
            <a:off x="6428318" y="4055182"/>
            <a:ext cx="4572000" cy="323165"/>
          </a:xfrm>
          <a:prstGeom prst="rect">
            <a:avLst/>
          </a:prstGeom>
          <a:noFill/>
        </p:spPr>
        <p:txBody>
          <a:bodyPr wrap="square">
            <a:spAutoFit/>
          </a:bodyPr>
          <a:lstStyle/>
          <a:p>
            <a:r>
              <a:rPr lang="es-PE" sz="1500" b="1" dirty="0"/>
              <a:t>Günther Jakobs</a:t>
            </a:r>
          </a:p>
        </p:txBody>
      </p:sp>
    </p:spTree>
    <p:extLst>
      <p:ext uri="{BB962C8B-B14F-4D97-AF65-F5344CB8AC3E}">
        <p14:creationId xmlns:p14="http://schemas.microsoft.com/office/powerpoint/2010/main" val="3506205086"/>
      </p:ext>
    </p:extLst>
  </p:cSld>
  <p:clrMapOvr>
    <a:masterClrMapping/>
  </p:clrMapOvr>
</p:sld>
</file>

<file path=ppt/theme/theme1.xml><?xml version="1.0" encoding="utf-8"?>
<a:theme xmlns:a="http://schemas.openxmlformats.org/drawingml/2006/main" name="Lodovico template">
  <a:themeElements>
    <a:clrScheme name="Custom 347">
      <a:dk1>
        <a:srgbClr val="272A36"/>
      </a:dk1>
      <a:lt1>
        <a:srgbClr val="FFFFFF"/>
      </a:lt1>
      <a:dk2>
        <a:srgbClr val="808392"/>
      </a:dk2>
      <a:lt2>
        <a:srgbClr val="E0E0E7"/>
      </a:lt2>
      <a:accent1>
        <a:srgbClr val="FFAD1D"/>
      </a:accent1>
      <a:accent2>
        <a:srgbClr val="EB7700"/>
      </a:accent2>
      <a:accent3>
        <a:srgbClr val="FD7E6B"/>
      </a:accent3>
      <a:accent4>
        <a:srgbClr val="F03131"/>
      </a:accent4>
      <a:accent5>
        <a:srgbClr val="41B5FF"/>
      </a:accent5>
      <a:accent6>
        <a:srgbClr val="1E87CA"/>
      </a:accent6>
      <a:hlink>
        <a:srgbClr val="272A3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715</TotalTime>
  <Words>2431</Words>
  <Application>Microsoft Office PowerPoint</Application>
  <PresentationFormat>Presentación en pantalla (16:9)</PresentationFormat>
  <Paragraphs>290</Paragraphs>
  <Slides>31</Slides>
  <Notes>9</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31</vt:i4>
      </vt:variant>
    </vt:vector>
  </HeadingPairs>
  <TitlesOfParts>
    <vt:vector size="37" baseType="lpstr">
      <vt:lpstr>Barlow Light</vt:lpstr>
      <vt:lpstr>Arial</vt:lpstr>
      <vt:lpstr>Calibri</vt:lpstr>
      <vt:lpstr>Arial Black</vt:lpstr>
      <vt:lpstr>Barlow SemiBold</vt:lpstr>
      <vt:lpstr>Lodovico template</vt:lpstr>
      <vt:lpstr>Presentación de PowerPoint</vt:lpstr>
      <vt:lpstr>Presentación de PowerPoint</vt:lpstr>
      <vt:lpstr>Presentación de PowerPoint</vt:lpstr>
      <vt:lpstr>1. Teorías absolutas </vt:lpstr>
      <vt:lpstr>1.2. Retribución moral (plano ético)</vt:lpstr>
      <vt:lpstr>1.3. Retribución jurídica</vt:lpstr>
      <vt:lpstr>2. Teorías relativas </vt:lpstr>
      <vt:lpstr>2.1. Prevención general negativa </vt:lpstr>
      <vt:lpstr>2.2. Prevención general positiva </vt:lpstr>
      <vt:lpstr>2.3. Prevención especial negativa</vt:lpstr>
      <vt:lpstr>2.4. Prevención especial positiva</vt:lpstr>
      <vt:lpstr>Presentación de PowerPoint</vt:lpstr>
      <vt:lpstr>Presentación de PowerPoint</vt:lpstr>
      <vt:lpstr>Presentación de PowerPoint</vt:lpstr>
      <vt:lpstr>Presentación de PowerPoint</vt:lpstr>
      <vt:lpstr>Presentación de PowerPoint</vt:lpstr>
      <vt:lpstr>Presentación de PowerPoint</vt:lpstr>
      <vt:lpstr>BENEFICIOS PENITENCIARIOS</vt:lpstr>
      <vt:lpstr>TRIBUNAL CONSTITUCIONAL</vt:lpstr>
      <vt:lpstr>CORTE SUPREMA</vt:lpstr>
      <vt:lpstr>Presentación de PowerPoint</vt:lpstr>
      <vt:lpstr>LOS BENEFICIOS PENITENCIARIOS (CÓDIGO DE EJECUCIÓN PENAL)</vt:lpstr>
      <vt:lpstr>PERMISO DE SALIDA </vt:lpstr>
      <vt:lpstr>VISITA ÍNTIMA</vt:lpstr>
      <vt:lpstr>REDENCIÓN DE PENA</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ebert cuba</dc:creator>
  <cp:lastModifiedBy>Alexis Gilio</cp:lastModifiedBy>
  <cp:revision>18</cp:revision>
  <dcterms:modified xsi:type="dcterms:W3CDTF">2024-05-08T00:08:03Z</dcterms:modified>
</cp:coreProperties>
</file>