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Lst>
  <p:sldSz cx="12192000" cy="6858000"/>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6" d="100"/>
          <a:sy n="66" d="100"/>
        </p:scale>
        <p:origin x="90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77E8331-D4CE-4F51-9BBD-39A343CE436F}"/>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PE"/>
          </a:p>
        </p:txBody>
      </p:sp>
      <p:sp>
        <p:nvSpPr>
          <p:cNvPr id="3" name="Subtítulo 2">
            <a:extLst>
              <a:ext uri="{FF2B5EF4-FFF2-40B4-BE49-F238E27FC236}">
                <a16:creationId xmlns:a16="http://schemas.microsoft.com/office/drawing/2014/main" id="{023B72E3-DBA7-4F0C-B78C-C6EAE359A6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PE"/>
          </a:p>
        </p:txBody>
      </p:sp>
      <p:sp>
        <p:nvSpPr>
          <p:cNvPr id="4" name="Marcador de fecha 3">
            <a:extLst>
              <a:ext uri="{FF2B5EF4-FFF2-40B4-BE49-F238E27FC236}">
                <a16:creationId xmlns:a16="http://schemas.microsoft.com/office/drawing/2014/main" id="{745385C5-D059-4A99-83C9-D4EF21FA881C}"/>
              </a:ext>
            </a:extLst>
          </p:cNvPr>
          <p:cNvSpPr>
            <a:spLocks noGrp="1"/>
          </p:cNvSpPr>
          <p:nvPr>
            <p:ph type="dt" sz="half" idx="10"/>
          </p:nvPr>
        </p:nvSpPr>
        <p:spPr/>
        <p:txBody>
          <a:bodyPr/>
          <a:lstStyle/>
          <a:p>
            <a:fld id="{049BE87F-A286-466C-8311-588DC654DB10}" type="datetimeFigureOut">
              <a:rPr lang="es-PE" smtClean="0"/>
              <a:t>22/05/2024</a:t>
            </a:fld>
            <a:endParaRPr lang="es-PE"/>
          </a:p>
        </p:txBody>
      </p:sp>
      <p:sp>
        <p:nvSpPr>
          <p:cNvPr id="5" name="Marcador de pie de página 4">
            <a:extLst>
              <a:ext uri="{FF2B5EF4-FFF2-40B4-BE49-F238E27FC236}">
                <a16:creationId xmlns:a16="http://schemas.microsoft.com/office/drawing/2014/main" id="{200094FF-915B-4F72-85F5-DB0222FB7189}"/>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4CC8E187-D4A6-40AA-82D2-E162312EBC7E}"/>
              </a:ext>
            </a:extLst>
          </p:cNvPr>
          <p:cNvSpPr>
            <a:spLocks noGrp="1"/>
          </p:cNvSpPr>
          <p:nvPr>
            <p:ph type="sldNum" sz="quarter" idx="12"/>
          </p:nvPr>
        </p:nvSpPr>
        <p:spPr/>
        <p:txBody>
          <a:bodyPr/>
          <a:lstStyle/>
          <a:p>
            <a:fld id="{A036BAE6-A7CD-4051-AB41-67C28B4C384D}" type="slidenum">
              <a:rPr lang="es-PE" smtClean="0"/>
              <a:t>‹Nº›</a:t>
            </a:fld>
            <a:endParaRPr lang="es-PE"/>
          </a:p>
        </p:txBody>
      </p:sp>
    </p:spTree>
    <p:extLst>
      <p:ext uri="{BB962C8B-B14F-4D97-AF65-F5344CB8AC3E}">
        <p14:creationId xmlns:p14="http://schemas.microsoft.com/office/powerpoint/2010/main" val="1675966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9A3CFF-93E6-4D6F-9D82-D8ACEBCF4ED0}"/>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A2755D33-F2BD-417E-BE1A-01B07225DCBD}"/>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4F6203F0-0572-4FA5-9D04-956B462CCF04}"/>
              </a:ext>
            </a:extLst>
          </p:cNvPr>
          <p:cNvSpPr>
            <a:spLocks noGrp="1"/>
          </p:cNvSpPr>
          <p:nvPr>
            <p:ph type="dt" sz="half" idx="10"/>
          </p:nvPr>
        </p:nvSpPr>
        <p:spPr/>
        <p:txBody>
          <a:bodyPr/>
          <a:lstStyle/>
          <a:p>
            <a:fld id="{049BE87F-A286-466C-8311-588DC654DB10}" type="datetimeFigureOut">
              <a:rPr lang="es-PE" smtClean="0"/>
              <a:t>22/05/2024</a:t>
            </a:fld>
            <a:endParaRPr lang="es-PE"/>
          </a:p>
        </p:txBody>
      </p:sp>
      <p:sp>
        <p:nvSpPr>
          <p:cNvPr id="5" name="Marcador de pie de página 4">
            <a:extLst>
              <a:ext uri="{FF2B5EF4-FFF2-40B4-BE49-F238E27FC236}">
                <a16:creationId xmlns:a16="http://schemas.microsoft.com/office/drawing/2014/main" id="{90A0F5CB-A8D4-4FB2-9959-A0CCEADF1FE4}"/>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C8896313-58B3-43D3-9708-D3DD77889172}"/>
              </a:ext>
            </a:extLst>
          </p:cNvPr>
          <p:cNvSpPr>
            <a:spLocks noGrp="1"/>
          </p:cNvSpPr>
          <p:nvPr>
            <p:ph type="sldNum" sz="quarter" idx="12"/>
          </p:nvPr>
        </p:nvSpPr>
        <p:spPr/>
        <p:txBody>
          <a:bodyPr/>
          <a:lstStyle/>
          <a:p>
            <a:fld id="{A036BAE6-A7CD-4051-AB41-67C28B4C384D}" type="slidenum">
              <a:rPr lang="es-PE" smtClean="0"/>
              <a:t>‹Nº›</a:t>
            </a:fld>
            <a:endParaRPr lang="es-PE"/>
          </a:p>
        </p:txBody>
      </p:sp>
    </p:spTree>
    <p:extLst>
      <p:ext uri="{BB962C8B-B14F-4D97-AF65-F5344CB8AC3E}">
        <p14:creationId xmlns:p14="http://schemas.microsoft.com/office/powerpoint/2010/main" val="1597937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2DBFF8A-9A70-4A39-B335-FB2769E68AD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C3724B3D-0D95-4A0C-83EE-656A53AD5224}"/>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28DDD551-85F3-4476-A317-B58895886132}"/>
              </a:ext>
            </a:extLst>
          </p:cNvPr>
          <p:cNvSpPr>
            <a:spLocks noGrp="1"/>
          </p:cNvSpPr>
          <p:nvPr>
            <p:ph type="dt" sz="half" idx="10"/>
          </p:nvPr>
        </p:nvSpPr>
        <p:spPr/>
        <p:txBody>
          <a:bodyPr/>
          <a:lstStyle/>
          <a:p>
            <a:fld id="{049BE87F-A286-466C-8311-588DC654DB10}" type="datetimeFigureOut">
              <a:rPr lang="es-PE" smtClean="0"/>
              <a:t>22/05/2024</a:t>
            </a:fld>
            <a:endParaRPr lang="es-PE"/>
          </a:p>
        </p:txBody>
      </p:sp>
      <p:sp>
        <p:nvSpPr>
          <p:cNvPr id="5" name="Marcador de pie de página 4">
            <a:extLst>
              <a:ext uri="{FF2B5EF4-FFF2-40B4-BE49-F238E27FC236}">
                <a16:creationId xmlns:a16="http://schemas.microsoft.com/office/drawing/2014/main" id="{6605F0E3-DB99-4330-A54D-B127DD0121E7}"/>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162C4DAF-37E5-4309-9E11-2BBCD2CF9C67}"/>
              </a:ext>
            </a:extLst>
          </p:cNvPr>
          <p:cNvSpPr>
            <a:spLocks noGrp="1"/>
          </p:cNvSpPr>
          <p:nvPr>
            <p:ph type="sldNum" sz="quarter" idx="12"/>
          </p:nvPr>
        </p:nvSpPr>
        <p:spPr/>
        <p:txBody>
          <a:bodyPr/>
          <a:lstStyle/>
          <a:p>
            <a:fld id="{A036BAE6-A7CD-4051-AB41-67C28B4C384D}" type="slidenum">
              <a:rPr lang="es-PE" smtClean="0"/>
              <a:t>‹Nº›</a:t>
            </a:fld>
            <a:endParaRPr lang="es-PE"/>
          </a:p>
        </p:txBody>
      </p:sp>
    </p:spTree>
    <p:extLst>
      <p:ext uri="{BB962C8B-B14F-4D97-AF65-F5344CB8AC3E}">
        <p14:creationId xmlns:p14="http://schemas.microsoft.com/office/powerpoint/2010/main" val="964117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505858-6F92-4367-8548-7ADB91E18381}"/>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12EBC5C4-6416-4128-83EB-8ADC07BC494F}"/>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E5C56F14-FBF4-4172-B004-1EA448170A22}"/>
              </a:ext>
            </a:extLst>
          </p:cNvPr>
          <p:cNvSpPr>
            <a:spLocks noGrp="1"/>
          </p:cNvSpPr>
          <p:nvPr>
            <p:ph type="dt" sz="half" idx="10"/>
          </p:nvPr>
        </p:nvSpPr>
        <p:spPr/>
        <p:txBody>
          <a:bodyPr/>
          <a:lstStyle/>
          <a:p>
            <a:fld id="{049BE87F-A286-466C-8311-588DC654DB10}" type="datetimeFigureOut">
              <a:rPr lang="es-PE" smtClean="0"/>
              <a:t>22/05/2024</a:t>
            </a:fld>
            <a:endParaRPr lang="es-PE"/>
          </a:p>
        </p:txBody>
      </p:sp>
      <p:sp>
        <p:nvSpPr>
          <p:cNvPr id="5" name="Marcador de pie de página 4">
            <a:extLst>
              <a:ext uri="{FF2B5EF4-FFF2-40B4-BE49-F238E27FC236}">
                <a16:creationId xmlns:a16="http://schemas.microsoft.com/office/drawing/2014/main" id="{7A9C6EEC-2F27-4E65-9AE5-45DDBC9D980C}"/>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E9557EE1-22AF-4D0F-B737-CE61CFFF86D1}"/>
              </a:ext>
            </a:extLst>
          </p:cNvPr>
          <p:cNvSpPr>
            <a:spLocks noGrp="1"/>
          </p:cNvSpPr>
          <p:nvPr>
            <p:ph type="sldNum" sz="quarter" idx="12"/>
          </p:nvPr>
        </p:nvSpPr>
        <p:spPr/>
        <p:txBody>
          <a:bodyPr/>
          <a:lstStyle/>
          <a:p>
            <a:fld id="{A036BAE6-A7CD-4051-AB41-67C28B4C384D}" type="slidenum">
              <a:rPr lang="es-PE" smtClean="0"/>
              <a:t>‹Nº›</a:t>
            </a:fld>
            <a:endParaRPr lang="es-PE"/>
          </a:p>
        </p:txBody>
      </p:sp>
    </p:spTree>
    <p:extLst>
      <p:ext uri="{BB962C8B-B14F-4D97-AF65-F5344CB8AC3E}">
        <p14:creationId xmlns:p14="http://schemas.microsoft.com/office/powerpoint/2010/main" val="2617525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824478-89B7-4231-BCE5-0BFAA376F018}"/>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CDF4ACF3-46A8-4104-945B-83F42CD8F03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5B6E44F0-6F5F-4FEE-8854-56907324686D}"/>
              </a:ext>
            </a:extLst>
          </p:cNvPr>
          <p:cNvSpPr>
            <a:spLocks noGrp="1"/>
          </p:cNvSpPr>
          <p:nvPr>
            <p:ph type="dt" sz="half" idx="10"/>
          </p:nvPr>
        </p:nvSpPr>
        <p:spPr/>
        <p:txBody>
          <a:bodyPr/>
          <a:lstStyle/>
          <a:p>
            <a:fld id="{049BE87F-A286-466C-8311-588DC654DB10}" type="datetimeFigureOut">
              <a:rPr lang="es-PE" smtClean="0"/>
              <a:t>22/05/2024</a:t>
            </a:fld>
            <a:endParaRPr lang="es-PE"/>
          </a:p>
        </p:txBody>
      </p:sp>
      <p:sp>
        <p:nvSpPr>
          <p:cNvPr id="5" name="Marcador de pie de página 4">
            <a:extLst>
              <a:ext uri="{FF2B5EF4-FFF2-40B4-BE49-F238E27FC236}">
                <a16:creationId xmlns:a16="http://schemas.microsoft.com/office/drawing/2014/main" id="{07776872-B199-41B6-B451-9CF76133254E}"/>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57CBAFB0-D267-4B03-9B35-EB481A7E042C}"/>
              </a:ext>
            </a:extLst>
          </p:cNvPr>
          <p:cNvSpPr>
            <a:spLocks noGrp="1"/>
          </p:cNvSpPr>
          <p:nvPr>
            <p:ph type="sldNum" sz="quarter" idx="12"/>
          </p:nvPr>
        </p:nvSpPr>
        <p:spPr/>
        <p:txBody>
          <a:bodyPr/>
          <a:lstStyle/>
          <a:p>
            <a:fld id="{A036BAE6-A7CD-4051-AB41-67C28B4C384D}" type="slidenum">
              <a:rPr lang="es-PE" smtClean="0"/>
              <a:t>‹Nº›</a:t>
            </a:fld>
            <a:endParaRPr lang="es-PE"/>
          </a:p>
        </p:txBody>
      </p:sp>
    </p:spTree>
    <p:extLst>
      <p:ext uri="{BB962C8B-B14F-4D97-AF65-F5344CB8AC3E}">
        <p14:creationId xmlns:p14="http://schemas.microsoft.com/office/powerpoint/2010/main" val="3417880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EC6F6A-F565-49FD-85DC-CD36947DC157}"/>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2FCD70D2-01C9-4C2E-B714-E66ED0061E8D}"/>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contenido 3">
            <a:extLst>
              <a:ext uri="{FF2B5EF4-FFF2-40B4-BE49-F238E27FC236}">
                <a16:creationId xmlns:a16="http://schemas.microsoft.com/office/drawing/2014/main" id="{C1E5FA9C-A7FB-4E07-963C-001C0047633B}"/>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fecha 4">
            <a:extLst>
              <a:ext uri="{FF2B5EF4-FFF2-40B4-BE49-F238E27FC236}">
                <a16:creationId xmlns:a16="http://schemas.microsoft.com/office/drawing/2014/main" id="{724B539B-06EA-4720-881D-23C503C06347}"/>
              </a:ext>
            </a:extLst>
          </p:cNvPr>
          <p:cNvSpPr>
            <a:spLocks noGrp="1"/>
          </p:cNvSpPr>
          <p:nvPr>
            <p:ph type="dt" sz="half" idx="10"/>
          </p:nvPr>
        </p:nvSpPr>
        <p:spPr/>
        <p:txBody>
          <a:bodyPr/>
          <a:lstStyle/>
          <a:p>
            <a:fld id="{049BE87F-A286-466C-8311-588DC654DB10}" type="datetimeFigureOut">
              <a:rPr lang="es-PE" smtClean="0"/>
              <a:t>22/05/2024</a:t>
            </a:fld>
            <a:endParaRPr lang="es-PE"/>
          </a:p>
        </p:txBody>
      </p:sp>
      <p:sp>
        <p:nvSpPr>
          <p:cNvPr id="6" name="Marcador de pie de página 5">
            <a:extLst>
              <a:ext uri="{FF2B5EF4-FFF2-40B4-BE49-F238E27FC236}">
                <a16:creationId xmlns:a16="http://schemas.microsoft.com/office/drawing/2014/main" id="{C6BD170D-D5B8-491B-9F4F-D572015696A0}"/>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CC6FFEC7-08AF-4F6D-9F8D-176992A9DF7C}"/>
              </a:ext>
            </a:extLst>
          </p:cNvPr>
          <p:cNvSpPr>
            <a:spLocks noGrp="1"/>
          </p:cNvSpPr>
          <p:nvPr>
            <p:ph type="sldNum" sz="quarter" idx="12"/>
          </p:nvPr>
        </p:nvSpPr>
        <p:spPr/>
        <p:txBody>
          <a:bodyPr/>
          <a:lstStyle/>
          <a:p>
            <a:fld id="{A036BAE6-A7CD-4051-AB41-67C28B4C384D}" type="slidenum">
              <a:rPr lang="es-PE" smtClean="0"/>
              <a:t>‹Nº›</a:t>
            </a:fld>
            <a:endParaRPr lang="es-PE"/>
          </a:p>
        </p:txBody>
      </p:sp>
    </p:spTree>
    <p:extLst>
      <p:ext uri="{BB962C8B-B14F-4D97-AF65-F5344CB8AC3E}">
        <p14:creationId xmlns:p14="http://schemas.microsoft.com/office/powerpoint/2010/main" val="343320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58D382-3B4E-4B62-9367-64EAC945A422}"/>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CE59F69A-32D7-40BF-ABE0-CA975637DF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0F6AF26-B4BD-4765-8936-D49D7954DC80}"/>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texto 4">
            <a:extLst>
              <a:ext uri="{FF2B5EF4-FFF2-40B4-BE49-F238E27FC236}">
                <a16:creationId xmlns:a16="http://schemas.microsoft.com/office/drawing/2014/main" id="{1B44C51E-A9F1-414B-A488-387DB0B40F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C45E1087-4FC7-4E28-8F7A-772BF91BB91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7" name="Marcador de fecha 6">
            <a:extLst>
              <a:ext uri="{FF2B5EF4-FFF2-40B4-BE49-F238E27FC236}">
                <a16:creationId xmlns:a16="http://schemas.microsoft.com/office/drawing/2014/main" id="{A354BC86-DE32-46A6-A063-D29E45110C6D}"/>
              </a:ext>
            </a:extLst>
          </p:cNvPr>
          <p:cNvSpPr>
            <a:spLocks noGrp="1"/>
          </p:cNvSpPr>
          <p:nvPr>
            <p:ph type="dt" sz="half" idx="10"/>
          </p:nvPr>
        </p:nvSpPr>
        <p:spPr/>
        <p:txBody>
          <a:bodyPr/>
          <a:lstStyle/>
          <a:p>
            <a:fld id="{049BE87F-A286-466C-8311-588DC654DB10}" type="datetimeFigureOut">
              <a:rPr lang="es-PE" smtClean="0"/>
              <a:t>22/05/2024</a:t>
            </a:fld>
            <a:endParaRPr lang="es-PE"/>
          </a:p>
        </p:txBody>
      </p:sp>
      <p:sp>
        <p:nvSpPr>
          <p:cNvPr id="8" name="Marcador de pie de página 7">
            <a:extLst>
              <a:ext uri="{FF2B5EF4-FFF2-40B4-BE49-F238E27FC236}">
                <a16:creationId xmlns:a16="http://schemas.microsoft.com/office/drawing/2014/main" id="{933CECBB-0241-4F79-B7EA-49068BC5E775}"/>
              </a:ext>
            </a:extLst>
          </p:cNvPr>
          <p:cNvSpPr>
            <a:spLocks noGrp="1"/>
          </p:cNvSpPr>
          <p:nvPr>
            <p:ph type="ftr" sz="quarter" idx="11"/>
          </p:nvPr>
        </p:nvSpPr>
        <p:spPr/>
        <p:txBody>
          <a:bodyPr/>
          <a:lstStyle/>
          <a:p>
            <a:endParaRPr lang="es-PE"/>
          </a:p>
        </p:txBody>
      </p:sp>
      <p:sp>
        <p:nvSpPr>
          <p:cNvPr id="9" name="Marcador de número de diapositiva 8">
            <a:extLst>
              <a:ext uri="{FF2B5EF4-FFF2-40B4-BE49-F238E27FC236}">
                <a16:creationId xmlns:a16="http://schemas.microsoft.com/office/drawing/2014/main" id="{C60CFE0C-3D0B-4AB1-9D8B-FA44B6ACF268}"/>
              </a:ext>
            </a:extLst>
          </p:cNvPr>
          <p:cNvSpPr>
            <a:spLocks noGrp="1"/>
          </p:cNvSpPr>
          <p:nvPr>
            <p:ph type="sldNum" sz="quarter" idx="12"/>
          </p:nvPr>
        </p:nvSpPr>
        <p:spPr/>
        <p:txBody>
          <a:bodyPr/>
          <a:lstStyle/>
          <a:p>
            <a:fld id="{A036BAE6-A7CD-4051-AB41-67C28B4C384D}" type="slidenum">
              <a:rPr lang="es-PE" smtClean="0"/>
              <a:t>‹Nº›</a:t>
            </a:fld>
            <a:endParaRPr lang="es-PE"/>
          </a:p>
        </p:txBody>
      </p:sp>
    </p:spTree>
    <p:extLst>
      <p:ext uri="{BB962C8B-B14F-4D97-AF65-F5344CB8AC3E}">
        <p14:creationId xmlns:p14="http://schemas.microsoft.com/office/powerpoint/2010/main" val="1995218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4548D6-FE0E-4D7C-ADB5-FC37F73A21CC}"/>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fecha 2">
            <a:extLst>
              <a:ext uri="{FF2B5EF4-FFF2-40B4-BE49-F238E27FC236}">
                <a16:creationId xmlns:a16="http://schemas.microsoft.com/office/drawing/2014/main" id="{0190A679-F031-4590-98C1-1DAC3D2E9185}"/>
              </a:ext>
            </a:extLst>
          </p:cNvPr>
          <p:cNvSpPr>
            <a:spLocks noGrp="1"/>
          </p:cNvSpPr>
          <p:nvPr>
            <p:ph type="dt" sz="half" idx="10"/>
          </p:nvPr>
        </p:nvSpPr>
        <p:spPr/>
        <p:txBody>
          <a:bodyPr/>
          <a:lstStyle/>
          <a:p>
            <a:fld id="{049BE87F-A286-466C-8311-588DC654DB10}" type="datetimeFigureOut">
              <a:rPr lang="es-PE" smtClean="0"/>
              <a:t>22/05/2024</a:t>
            </a:fld>
            <a:endParaRPr lang="es-PE"/>
          </a:p>
        </p:txBody>
      </p:sp>
      <p:sp>
        <p:nvSpPr>
          <p:cNvPr id="4" name="Marcador de pie de página 3">
            <a:extLst>
              <a:ext uri="{FF2B5EF4-FFF2-40B4-BE49-F238E27FC236}">
                <a16:creationId xmlns:a16="http://schemas.microsoft.com/office/drawing/2014/main" id="{81253DCC-2B23-43E4-B381-57C9845B4B74}"/>
              </a:ext>
            </a:extLst>
          </p:cNvPr>
          <p:cNvSpPr>
            <a:spLocks noGrp="1"/>
          </p:cNvSpPr>
          <p:nvPr>
            <p:ph type="ftr" sz="quarter" idx="11"/>
          </p:nvPr>
        </p:nvSpPr>
        <p:spPr/>
        <p:txBody>
          <a:bodyPr/>
          <a:lstStyle/>
          <a:p>
            <a:endParaRPr lang="es-PE"/>
          </a:p>
        </p:txBody>
      </p:sp>
      <p:sp>
        <p:nvSpPr>
          <p:cNvPr id="5" name="Marcador de número de diapositiva 4">
            <a:extLst>
              <a:ext uri="{FF2B5EF4-FFF2-40B4-BE49-F238E27FC236}">
                <a16:creationId xmlns:a16="http://schemas.microsoft.com/office/drawing/2014/main" id="{27E52499-6563-4E74-B357-D4BE49FDBEE3}"/>
              </a:ext>
            </a:extLst>
          </p:cNvPr>
          <p:cNvSpPr>
            <a:spLocks noGrp="1"/>
          </p:cNvSpPr>
          <p:nvPr>
            <p:ph type="sldNum" sz="quarter" idx="12"/>
          </p:nvPr>
        </p:nvSpPr>
        <p:spPr/>
        <p:txBody>
          <a:bodyPr/>
          <a:lstStyle/>
          <a:p>
            <a:fld id="{A036BAE6-A7CD-4051-AB41-67C28B4C384D}" type="slidenum">
              <a:rPr lang="es-PE" smtClean="0"/>
              <a:t>‹Nº›</a:t>
            </a:fld>
            <a:endParaRPr lang="es-PE"/>
          </a:p>
        </p:txBody>
      </p:sp>
    </p:spTree>
    <p:extLst>
      <p:ext uri="{BB962C8B-B14F-4D97-AF65-F5344CB8AC3E}">
        <p14:creationId xmlns:p14="http://schemas.microsoft.com/office/powerpoint/2010/main" val="1827638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305C6832-B7E2-4D16-AF9B-D782D837AF5C}"/>
              </a:ext>
            </a:extLst>
          </p:cNvPr>
          <p:cNvSpPr>
            <a:spLocks noGrp="1"/>
          </p:cNvSpPr>
          <p:nvPr>
            <p:ph type="dt" sz="half" idx="10"/>
          </p:nvPr>
        </p:nvSpPr>
        <p:spPr/>
        <p:txBody>
          <a:bodyPr/>
          <a:lstStyle/>
          <a:p>
            <a:fld id="{049BE87F-A286-466C-8311-588DC654DB10}" type="datetimeFigureOut">
              <a:rPr lang="es-PE" smtClean="0"/>
              <a:t>22/05/2024</a:t>
            </a:fld>
            <a:endParaRPr lang="es-PE"/>
          </a:p>
        </p:txBody>
      </p:sp>
      <p:sp>
        <p:nvSpPr>
          <p:cNvPr id="3" name="Marcador de pie de página 2">
            <a:extLst>
              <a:ext uri="{FF2B5EF4-FFF2-40B4-BE49-F238E27FC236}">
                <a16:creationId xmlns:a16="http://schemas.microsoft.com/office/drawing/2014/main" id="{3E1CD370-5891-418E-AEDE-B343D8313AEE}"/>
              </a:ext>
            </a:extLst>
          </p:cNvPr>
          <p:cNvSpPr>
            <a:spLocks noGrp="1"/>
          </p:cNvSpPr>
          <p:nvPr>
            <p:ph type="ftr" sz="quarter" idx="11"/>
          </p:nvPr>
        </p:nvSpPr>
        <p:spPr/>
        <p:txBody>
          <a:bodyPr/>
          <a:lstStyle/>
          <a:p>
            <a:endParaRPr lang="es-PE"/>
          </a:p>
        </p:txBody>
      </p:sp>
      <p:sp>
        <p:nvSpPr>
          <p:cNvPr id="4" name="Marcador de número de diapositiva 3">
            <a:extLst>
              <a:ext uri="{FF2B5EF4-FFF2-40B4-BE49-F238E27FC236}">
                <a16:creationId xmlns:a16="http://schemas.microsoft.com/office/drawing/2014/main" id="{8260466E-81C9-4411-A08D-95D2F98D551E}"/>
              </a:ext>
            </a:extLst>
          </p:cNvPr>
          <p:cNvSpPr>
            <a:spLocks noGrp="1"/>
          </p:cNvSpPr>
          <p:nvPr>
            <p:ph type="sldNum" sz="quarter" idx="12"/>
          </p:nvPr>
        </p:nvSpPr>
        <p:spPr/>
        <p:txBody>
          <a:bodyPr/>
          <a:lstStyle/>
          <a:p>
            <a:fld id="{A036BAE6-A7CD-4051-AB41-67C28B4C384D}" type="slidenum">
              <a:rPr lang="es-PE" smtClean="0"/>
              <a:t>‹Nº›</a:t>
            </a:fld>
            <a:endParaRPr lang="es-PE"/>
          </a:p>
        </p:txBody>
      </p:sp>
    </p:spTree>
    <p:extLst>
      <p:ext uri="{BB962C8B-B14F-4D97-AF65-F5344CB8AC3E}">
        <p14:creationId xmlns:p14="http://schemas.microsoft.com/office/powerpoint/2010/main" val="3096898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F74B4DF-CF50-4BF0-B5F0-1F1FCD419D2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F01F412D-5044-440B-9451-A844A441D7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texto 3">
            <a:extLst>
              <a:ext uri="{FF2B5EF4-FFF2-40B4-BE49-F238E27FC236}">
                <a16:creationId xmlns:a16="http://schemas.microsoft.com/office/drawing/2014/main" id="{842E4723-7AD9-40D9-985E-25EDCD5CBF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7B82CF9-57B4-4458-A451-60CBAEC21AB5}"/>
              </a:ext>
            </a:extLst>
          </p:cNvPr>
          <p:cNvSpPr>
            <a:spLocks noGrp="1"/>
          </p:cNvSpPr>
          <p:nvPr>
            <p:ph type="dt" sz="half" idx="10"/>
          </p:nvPr>
        </p:nvSpPr>
        <p:spPr/>
        <p:txBody>
          <a:bodyPr/>
          <a:lstStyle/>
          <a:p>
            <a:fld id="{049BE87F-A286-466C-8311-588DC654DB10}" type="datetimeFigureOut">
              <a:rPr lang="es-PE" smtClean="0"/>
              <a:t>22/05/2024</a:t>
            </a:fld>
            <a:endParaRPr lang="es-PE"/>
          </a:p>
        </p:txBody>
      </p:sp>
      <p:sp>
        <p:nvSpPr>
          <p:cNvPr id="6" name="Marcador de pie de página 5">
            <a:extLst>
              <a:ext uri="{FF2B5EF4-FFF2-40B4-BE49-F238E27FC236}">
                <a16:creationId xmlns:a16="http://schemas.microsoft.com/office/drawing/2014/main" id="{4E5C1F60-8014-4DC2-8843-BD562B933B7B}"/>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2E78D390-993A-4704-B970-5C02CE316641}"/>
              </a:ext>
            </a:extLst>
          </p:cNvPr>
          <p:cNvSpPr>
            <a:spLocks noGrp="1"/>
          </p:cNvSpPr>
          <p:nvPr>
            <p:ph type="sldNum" sz="quarter" idx="12"/>
          </p:nvPr>
        </p:nvSpPr>
        <p:spPr/>
        <p:txBody>
          <a:bodyPr/>
          <a:lstStyle/>
          <a:p>
            <a:fld id="{A036BAE6-A7CD-4051-AB41-67C28B4C384D}" type="slidenum">
              <a:rPr lang="es-PE" smtClean="0"/>
              <a:t>‹Nº›</a:t>
            </a:fld>
            <a:endParaRPr lang="es-PE"/>
          </a:p>
        </p:txBody>
      </p:sp>
    </p:spTree>
    <p:extLst>
      <p:ext uri="{BB962C8B-B14F-4D97-AF65-F5344CB8AC3E}">
        <p14:creationId xmlns:p14="http://schemas.microsoft.com/office/powerpoint/2010/main" val="3553755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58DEFA-3B6E-45EB-86D9-4B2A03DE3F1E}"/>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E"/>
          </a:p>
        </p:txBody>
      </p:sp>
      <p:sp>
        <p:nvSpPr>
          <p:cNvPr id="3" name="Marcador de posición de imagen 2">
            <a:extLst>
              <a:ext uri="{FF2B5EF4-FFF2-40B4-BE49-F238E27FC236}">
                <a16:creationId xmlns:a16="http://schemas.microsoft.com/office/drawing/2014/main" id="{0E46E228-14DC-4347-B200-A5DCFBC8F5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a:extLst>
              <a:ext uri="{FF2B5EF4-FFF2-40B4-BE49-F238E27FC236}">
                <a16:creationId xmlns:a16="http://schemas.microsoft.com/office/drawing/2014/main" id="{68531FA4-3BC9-437A-8FA3-DAE01DA9AF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0854880B-5643-4151-84B1-DCBD1DE76273}"/>
              </a:ext>
            </a:extLst>
          </p:cNvPr>
          <p:cNvSpPr>
            <a:spLocks noGrp="1"/>
          </p:cNvSpPr>
          <p:nvPr>
            <p:ph type="dt" sz="half" idx="10"/>
          </p:nvPr>
        </p:nvSpPr>
        <p:spPr/>
        <p:txBody>
          <a:bodyPr/>
          <a:lstStyle/>
          <a:p>
            <a:fld id="{049BE87F-A286-466C-8311-588DC654DB10}" type="datetimeFigureOut">
              <a:rPr lang="es-PE" smtClean="0"/>
              <a:t>22/05/2024</a:t>
            </a:fld>
            <a:endParaRPr lang="es-PE"/>
          </a:p>
        </p:txBody>
      </p:sp>
      <p:sp>
        <p:nvSpPr>
          <p:cNvPr id="6" name="Marcador de pie de página 5">
            <a:extLst>
              <a:ext uri="{FF2B5EF4-FFF2-40B4-BE49-F238E27FC236}">
                <a16:creationId xmlns:a16="http://schemas.microsoft.com/office/drawing/2014/main" id="{BDB61854-9E1A-4C44-8CD1-628260411DBC}"/>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D0A5956C-AEED-4FD7-89DC-DA4FEA0578B9}"/>
              </a:ext>
            </a:extLst>
          </p:cNvPr>
          <p:cNvSpPr>
            <a:spLocks noGrp="1"/>
          </p:cNvSpPr>
          <p:nvPr>
            <p:ph type="sldNum" sz="quarter" idx="12"/>
          </p:nvPr>
        </p:nvSpPr>
        <p:spPr/>
        <p:txBody>
          <a:bodyPr/>
          <a:lstStyle/>
          <a:p>
            <a:fld id="{A036BAE6-A7CD-4051-AB41-67C28B4C384D}" type="slidenum">
              <a:rPr lang="es-PE" smtClean="0"/>
              <a:t>‹Nº›</a:t>
            </a:fld>
            <a:endParaRPr lang="es-PE"/>
          </a:p>
        </p:txBody>
      </p:sp>
    </p:spTree>
    <p:extLst>
      <p:ext uri="{BB962C8B-B14F-4D97-AF65-F5344CB8AC3E}">
        <p14:creationId xmlns:p14="http://schemas.microsoft.com/office/powerpoint/2010/main" val="321835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F668572D-E983-418C-97FE-5DE9B40994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88AA83D4-0B2D-480E-BC0C-3F00410A3C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7DC6E5A2-318C-4BE5-B9F8-B22EFA0CF05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9BE87F-A286-466C-8311-588DC654DB10}" type="datetimeFigureOut">
              <a:rPr lang="es-PE" smtClean="0"/>
              <a:t>22/05/2024</a:t>
            </a:fld>
            <a:endParaRPr lang="es-PE"/>
          </a:p>
        </p:txBody>
      </p:sp>
      <p:sp>
        <p:nvSpPr>
          <p:cNvPr id="5" name="Marcador de pie de página 4">
            <a:extLst>
              <a:ext uri="{FF2B5EF4-FFF2-40B4-BE49-F238E27FC236}">
                <a16:creationId xmlns:a16="http://schemas.microsoft.com/office/drawing/2014/main" id="{26A17A92-FAC5-42B6-860F-F793A3DE473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p>
        </p:txBody>
      </p:sp>
      <p:sp>
        <p:nvSpPr>
          <p:cNvPr id="6" name="Marcador de número de diapositiva 5">
            <a:extLst>
              <a:ext uri="{FF2B5EF4-FFF2-40B4-BE49-F238E27FC236}">
                <a16:creationId xmlns:a16="http://schemas.microsoft.com/office/drawing/2014/main" id="{4F0D0A28-D3B8-4EA7-8B56-ECAC101C21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36BAE6-A7CD-4051-AB41-67C28B4C384D}" type="slidenum">
              <a:rPr lang="es-PE" smtClean="0"/>
              <a:t>‹Nº›</a:t>
            </a:fld>
            <a:endParaRPr lang="es-PE"/>
          </a:p>
        </p:txBody>
      </p:sp>
    </p:spTree>
    <p:extLst>
      <p:ext uri="{BB962C8B-B14F-4D97-AF65-F5344CB8AC3E}">
        <p14:creationId xmlns:p14="http://schemas.microsoft.com/office/powerpoint/2010/main" val="37191955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82;p1">
            <a:extLst>
              <a:ext uri="{FF2B5EF4-FFF2-40B4-BE49-F238E27FC236}">
                <a16:creationId xmlns:a16="http://schemas.microsoft.com/office/drawing/2014/main" id="{EDCFEBE8-FB67-4721-930E-5E6DE149D113}"/>
              </a:ext>
            </a:extLst>
          </p:cNvPr>
          <p:cNvSpPr txBox="1">
            <a:spLocks/>
          </p:cNvSpPr>
          <p:nvPr/>
        </p:nvSpPr>
        <p:spPr>
          <a:xfrm>
            <a:off x="993000" y="469000"/>
            <a:ext cx="10206000" cy="3852300"/>
          </a:xfrm>
          <a:prstGeom prst="roundRect">
            <a:avLst>
              <a:gd name="adj" fmla="val 16667"/>
            </a:avLst>
          </a:prstGeom>
          <a:noFill/>
          <a:ln w="57150" cap="flat" cmpd="sng">
            <a:solidFill>
              <a:schemeClr val="accent2"/>
            </a:solidFill>
            <a:prstDash val="solid"/>
            <a:round/>
            <a:headEnd type="none" w="sm" len="sm"/>
            <a:tailEnd type="none" w="sm" len="sm"/>
          </a:ln>
        </p:spPr>
        <p:txBody>
          <a:bodyPr spcFirstLastPara="1" vert="horz" wrap="square" lIns="91425" tIns="45700" rIns="91425" bIns="45700" rtlCol="0" anchor="ctr" anchorCtr="0">
            <a:normAutofit fontScale="7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buClr>
                <a:schemeClr val="dk1"/>
              </a:buClr>
              <a:buSzPts val="3888"/>
              <a:buFont typeface="Arial Black"/>
              <a:buNone/>
            </a:pPr>
            <a:r>
              <a:rPr lang="es-MX" sz="8900" dirty="0">
                <a:latin typeface="Arial Black"/>
                <a:ea typeface="Arial Black"/>
                <a:cs typeface="Arial Black"/>
                <a:sym typeface="Arial Black"/>
              </a:rPr>
              <a:t>El delito de trafico de influencias en el nuevo código </a:t>
            </a:r>
            <a:r>
              <a:rPr lang="es-MX" sz="8900">
                <a:latin typeface="Arial Black"/>
                <a:ea typeface="Arial Black"/>
                <a:cs typeface="Arial Black"/>
                <a:sym typeface="Arial Black"/>
              </a:rPr>
              <a:t>procesal penal</a:t>
            </a:r>
            <a:endParaRPr lang="es-MX" sz="8900" dirty="0">
              <a:latin typeface="Arial Black"/>
              <a:ea typeface="Arial Black"/>
              <a:cs typeface="Arial Black"/>
              <a:sym typeface="Arial Black"/>
            </a:endParaRPr>
          </a:p>
        </p:txBody>
      </p:sp>
      <p:sp>
        <p:nvSpPr>
          <p:cNvPr id="5" name="Google Shape;83;p1">
            <a:extLst>
              <a:ext uri="{FF2B5EF4-FFF2-40B4-BE49-F238E27FC236}">
                <a16:creationId xmlns:a16="http://schemas.microsoft.com/office/drawing/2014/main" id="{F7DC1C1B-9AAD-4818-B54D-ABD5F296B658}"/>
              </a:ext>
            </a:extLst>
          </p:cNvPr>
          <p:cNvSpPr/>
          <p:nvPr/>
        </p:nvSpPr>
        <p:spPr>
          <a:xfrm>
            <a:off x="1129650" y="4823050"/>
            <a:ext cx="9932700" cy="1071000"/>
          </a:xfrm>
          <a:prstGeom prst="roundRect">
            <a:avLst>
              <a:gd name="adj" fmla="val 30706"/>
            </a:avLst>
          </a:prstGeom>
          <a:noFill/>
          <a:ln w="5715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6000"/>
              <a:buFont typeface="Arial"/>
              <a:buNone/>
            </a:pPr>
            <a:r>
              <a:rPr lang="es-PE" sz="3600" b="1" i="0" u="none" strike="noStrike" cap="none" dirty="0">
                <a:solidFill>
                  <a:srgbClr val="000000"/>
                </a:solidFill>
                <a:latin typeface="Calibri"/>
                <a:ea typeface="Calibri"/>
                <a:cs typeface="Calibri"/>
                <a:sym typeface="Calibri"/>
              </a:rPr>
              <a:t>Docente: Luis Manuel Marcelo Ramirez Bravo</a:t>
            </a:r>
            <a:endParaRPr sz="3600" b="1"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3354006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66;g2556679ff35_0_572">
            <a:extLst>
              <a:ext uri="{FF2B5EF4-FFF2-40B4-BE49-F238E27FC236}">
                <a16:creationId xmlns:a16="http://schemas.microsoft.com/office/drawing/2014/main" id="{41EB65B4-CE63-49D3-A948-82FAE2A2E6E6}"/>
              </a:ext>
            </a:extLst>
          </p:cNvPr>
          <p:cNvSpPr txBox="1">
            <a:spLocks/>
          </p:cNvSpPr>
          <p:nvPr/>
        </p:nvSpPr>
        <p:spPr>
          <a:xfrm>
            <a:off x="2816250" y="332175"/>
            <a:ext cx="6559500" cy="884700"/>
          </a:xfrm>
          <a:prstGeom prst="roundRect">
            <a:avLst>
              <a:gd name="adj" fmla="val 16667"/>
            </a:avLst>
          </a:prstGeom>
          <a:solidFill>
            <a:srgbClr val="FCE5CD"/>
          </a:solidFill>
          <a:ln w="57150" cap="flat" cmpd="sng">
            <a:solidFill>
              <a:schemeClr val="accent2"/>
            </a:solidFill>
            <a:prstDash val="solid"/>
            <a:round/>
            <a:headEnd type="none" w="sm" len="sm"/>
            <a:tailEnd type="none" w="sm" len="sm"/>
          </a:ln>
        </p:spPr>
        <p:txBody>
          <a:bodyPr spcFirstLastPara="1" vert="horz" wrap="square" lIns="91425" tIns="45700" rIns="91425" bIns="4570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buClr>
                <a:schemeClr val="dk1"/>
              </a:buClr>
              <a:buSzPts val="1100"/>
              <a:buFont typeface="Arial"/>
              <a:buNone/>
            </a:pPr>
            <a:r>
              <a:rPr lang="es-PE" sz="5000" b="1">
                <a:latin typeface="Arial"/>
                <a:ea typeface="Arial"/>
                <a:cs typeface="Arial"/>
                <a:sym typeface="Arial"/>
              </a:rPr>
              <a:t>Invocar influencias </a:t>
            </a:r>
          </a:p>
        </p:txBody>
      </p:sp>
      <p:sp>
        <p:nvSpPr>
          <p:cNvPr id="3" name="Google Shape;267;g2556679ff35_0_572">
            <a:extLst>
              <a:ext uri="{FF2B5EF4-FFF2-40B4-BE49-F238E27FC236}">
                <a16:creationId xmlns:a16="http://schemas.microsoft.com/office/drawing/2014/main" id="{B4ACFE2C-EDA4-4ABD-896D-E3C065CE8FEB}"/>
              </a:ext>
            </a:extLst>
          </p:cNvPr>
          <p:cNvSpPr/>
          <p:nvPr/>
        </p:nvSpPr>
        <p:spPr>
          <a:xfrm>
            <a:off x="563850" y="1589925"/>
            <a:ext cx="11064300" cy="4357500"/>
          </a:xfrm>
          <a:prstGeom prst="roundRect">
            <a:avLst>
              <a:gd name="adj" fmla="val 5397"/>
            </a:avLst>
          </a:prstGeom>
          <a:noFill/>
          <a:ln w="57150" cap="flat" cmpd="sng">
            <a:solidFill>
              <a:srgbClr val="45818E"/>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3100">
                <a:solidFill>
                  <a:schemeClr val="dk1"/>
                </a:solidFill>
                <a:latin typeface="Calibri"/>
                <a:ea typeface="Calibri"/>
                <a:cs typeface="Calibri"/>
                <a:sym typeface="Calibri"/>
              </a:rPr>
              <a:t>Este verbo rector se da cuando el traficante plantea, alega, aduce de manera expresa o sutil al interesado, que tiene la capacidad de influir en un funcionario público, es decir, el vendedor de humo (sujeto activo) </a:t>
            </a:r>
            <a:r>
              <a:rPr lang="es-PE" sz="3100" b="1">
                <a:solidFill>
                  <a:schemeClr val="dk1"/>
                </a:solidFill>
                <a:latin typeface="Calibri"/>
                <a:ea typeface="Calibri"/>
                <a:cs typeface="Calibri"/>
                <a:sym typeface="Calibri"/>
              </a:rPr>
              <a:t>de manera real o simulada </a:t>
            </a:r>
            <a:r>
              <a:rPr lang="es-PE" sz="3100">
                <a:solidFill>
                  <a:schemeClr val="dk1"/>
                </a:solidFill>
                <a:latin typeface="Calibri"/>
                <a:ea typeface="Calibri"/>
                <a:cs typeface="Calibri"/>
                <a:sym typeface="Calibri"/>
              </a:rPr>
              <a:t>invoca como si tuviese la capacidad o posibilidad de direccionar la conducta de un funcionario público hacia un sentido favorable para el interesado. Este verbo alude a la lo que tradicionalmente se conoce como </a:t>
            </a:r>
            <a:r>
              <a:rPr lang="es-PE" sz="3100" b="1">
                <a:solidFill>
                  <a:schemeClr val="dk1"/>
                </a:solidFill>
                <a:latin typeface="Calibri"/>
                <a:ea typeface="Calibri"/>
                <a:cs typeface="Calibri"/>
                <a:sym typeface="Calibri"/>
              </a:rPr>
              <a:t>venta de humo</a:t>
            </a:r>
            <a:r>
              <a:rPr lang="es-PE" sz="3100">
                <a:solidFill>
                  <a:schemeClr val="dk1"/>
                </a:solidFill>
                <a:latin typeface="Calibri"/>
                <a:ea typeface="Calibri"/>
                <a:cs typeface="Calibri"/>
                <a:sym typeface="Calibri"/>
              </a:rPr>
              <a:t>, por la inmaterialidad de lo ofertado (Abanto, 2003, p.523)</a:t>
            </a:r>
            <a:endParaRPr sz="3100">
              <a:solidFill>
                <a:srgbClr val="181B0D"/>
              </a:solidFill>
              <a:latin typeface="Calibri"/>
              <a:ea typeface="Calibri"/>
              <a:cs typeface="Calibri"/>
              <a:sym typeface="Calibri"/>
            </a:endParaRPr>
          </a:p>
        </p:txBody>
      </p:sp>
    </p:spTree>
    <p:extLst>
      <p:ext uri="{BB962C8B-B14F-4D97-AF65-F5344CB8AC3E}">
        <p14:creationId xmlns:p14="http://schemas.microsoft.com/office/powerpoint/2010/main" val="3235888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72;g2556679ff35_0_578">
            <a:extLst>
              <a:ext uri="{FF2B5EF4-FFF2-40B4-BE49-F238E27FC236}">
                <a16:creationId xmlns:a16="http://schemas.microsoft.com/office/drawing/2014/main" id="{4716D8C4-A252-474A-B06F-8156DF912EE5}"/>
              </a:ext>
            </a:extLst>
          </p:cNvPr>
          <p:cNvSpPr txBox="1">
            <a:spLocks/>
          </p:cNvSpPr>
          <p:nvPr/>
        </p:nvSpPr>
        <p:spPr>
          <a:xfrm>
            <a:off x="3265800" y="388150"/>
            <a:ext cx="5660400" cy="791400"/>
          </a:xfrm>
          <a:prstGeom prst="roundRect">
            <a:avLst>
              <a:gd name="adj" fmla="val 16667"/>
            </a:avLst>
          </a:prstGeom>
          <a:solidFill>
            <a:srgbClr val="FCE5CD"/>
          </a:solidFill>
          <a:ln w="57150" cap="flat" cmpd="sng">
            <a:solidFill>
              <a:schemeClr val="accent2"/>
            </a:solidFill>
            <a:prstDash val="solid"/>
            <a:round/>
            <a:headEnd type="none" w="sm" len="sm"/>
            <a:tailEnd type="none" w="sm" len="sm"/>
          </a:ln>
        </p:spPr>
        <p:txBody>
          <a:bodyPr spcFirstLastPara="1" vert="horz" wrap="square" lIns="91425" tIns="45700" rIns="91425" bIns="4570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buClr>
                <a:schemeClr val="dk1"/>
              </a:buClr>
              <a:buSzPts val="1100"/>
              <a:buFont typeface="Arial"/>
              <a:buNone/>
            </a:pPr>
            <a:r>
              <a:rPr lang="es-PE" sz="5000" b="1">
                <a:latin typeface="Arial"/>
                <a:ea typeface="Arial"/>
                <a:cs typeface="Arial"/>
                <a:sym typeface="Arial"/>
              </a:rPr>
              <a:t>Tener influencias</a:t>
            </a:r>
          </a:p>
        </p:txBody>
      </p:sp>
      <p:sp>
        <p:nvSpPr>
          <p:cNvPr id="3" name="Google Shape;273;g2556679ff35_0_578">
            <a:extLst>
              <a:ext uri="{FF2B5EF4-FFF2-40B4-BE49-F238E27FC236}">
                <a16:creationId xmlns:a16="http://schemas.microsoft.com/office/drawing/2014/main" id="{178F2985-2FD2-4342-83D6-E4BDF2A4303B}"/>
              </a:ext>
            </a:extLst>
          </p:cNvPr>
          <p:cNvSpPr/>
          <p:nvPr/>
        </p:nvSpPr>
        <p:spPr>
          <a:xfrm>
            <a:off x="1094850" y="1524625"/>
            <a:ext cx="10002300" cy="4432200"/>
          </a:xfrm>
          <a:prstGeom prst="roundRect">
            <a:avLst>
              <a:gd name="adj" fmla="val 5397"/>
            </a:avLst>
          </a:prstGeom>
          <a:noFill/>
          <a:ln w="57150" cap="flat" cmpd="sng">
            <a:solidFill>
              <a:srgbClr val="38761D"/>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3200">
                <a:solidFill>
                  <a:schemeClr val="dk1"/>
                </a:solidFill>
                <a:latin typeface="Calibri"/>
                <a:ea typeface="Calibri"/>
                <a:cs typeface="Calibri"/>
                <a:sym typeface="Calibri"/>
              </a:rPr>
              <a:t>El tipo penal reconoce que la influencia puede ser real, es decir, el vínculo, la cercanía entre el traficante de humo con el funcionario o servidor si existe en el mundo exterior, en este supuesto tenemos que tener cuidado pues el hecho que el traficante efectivamente tenga influencias en razón a alguna relación amical, parental o a fin </a:t>
            </a:r>
            <a:r>
              <a:rPr lang="es-PE" sz="3200" b="1">
                <a:solidFill>
                  <a:schemeClr val="dk1"/>
                </a:solidFill>
                <a:latin typeface="Calibri"/>
                <a:ea typeface="Calibri"/>
                <a:cs typeface="Calibri"/>
                <a:sym typeface="Calibri"/>
              </a:rPr>
              <a:t>no quiere decir que efectivamente las vaya a usar</a:t>
            </a:r>
            <a:r>
              <a:rPr lang="es-PE" sz="3200">
                <a:solidFill>
                  <a:schemeClr val="dk1"/>
                </a:solidFill>
                <a:latin typeface="Calibri"/>
                <a:ea typeface="Calibri"/>
                <a:cs typeface="Calibri"/>
                <a:sym typeface="Calibri"/>
              </a:rPr>
              <a:t>, por tanto a este verbo necesariamente debe acompañársele la invocación del traficante.</a:t>
            </a:r>
            <a:endParaRPr sz="3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940484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78;g2556679ff35_0_584">
            <a:extLst>
              <a:ext uri="{FF2B5EF4-FFF2-40B4-BE49-F238E27FC236}">
                <a16:creationId xmlns:a16="http://schemas.microsoft.com/office/drawing/2014/main" id="{7DF45A37-0A46-42BA-876E-DBB01E43FF8C}"/>
              </a:ext>
            </a:extLst>
          </p:cNvPr>
          <p:cNvSpPr txBox="1">
            <a:spLocks/>
          </p:cNvSpPr>
          <p:nvPr/>
        </p:nvSpPr>
        <p:spPr>
          <a:xfrm>
            <a:off x="1308150" y="1104750"/>
            <a:ext cx="9379200" cy="4189500"/>
          </a:xfrm>
          <a:prstGeom prst="roundRect">
            <a:avLst>
              <a:gd name="adj" fmla="val 16667"/>
            </a:avLst>
          </a:prstGeom>
          <a:noFill/>
          <a:ln w="57150" cap="flat" cmpd="sng">
            <a:solidFill>
              <a:srgbClr val="990000"/>
            </a:solidFill>
            <a:prstDash val="solid"/>
            <a:round/>
            <a:headEnd type="none" w="sm" len="sm"/>
            <a:tailEnd type="none" w="sm" len="sm"/>
          </a:ln>
        </p:spPr>
        <p:txBody>
          <a:bodyPr spcFirstLastPara="1" vert="horz" wrap="square" lIns="91425" tIns="45700" rIns="91425" bIns="4570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buClr>
                <a:schemeClr val="dk1"/>
              </a:buClr>
              <a:buSzPts val="1100"/>
              <a:buFont typeface="Arial"/>
              <a:buNone/>
            </a:pPr>
            <a:r>
              <a:rPr lang="es-PE" sz="13200" b="1">
                <a:latin typeface="Arial"/>
                <a:ea typeface="Arial"/>
                <a:cs typeface="Arial"/>
                <a:sym typeface="Arial"/>
              </a:rPr>
              <a:t>Conductas típicas</a:t>
            </a:r>
          </a:p>
        </p:txBody>
      </p:sp>
    </p:spTree>
    <p:extLst>
      <p:ext uri="{BB962C8B-B14F-4D97-AF65-F5344CB8AC3E}">
        <p14:creationId xmlns:p14="http://schemas.microsoft.com/office/powerpoint/2010/main" val="42579813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83;g2556679ff35_0_589">
            <a:extLst>
              <a:ext uri="{FF2B5EF4-FFF2-40B4-BE49-F238E27FC236}">
                <a16:creationId xmlns:a16="http://schemas.microsoft.com/office/drawing/2014/main" id="{2B014CC2-18CE-4B86-AAF0-A4CB0E8E1BE8}"/>
              </a:ext>
            </a:extLst>
          </p:cNvPr>
          <p:cNvSpPr txBox="1">
            <a:spLocks/>
          </p:cNvSpPr>
          <p:nvPr/>
        </p:nvSpPr>
        <p:spPr>
          <a:xfrm>
            <a:off x="1430700" y="1097300"/>
            <a:ext cx="9330600" cy="4086900"/>
          </a:xfrm>
          <a:prstGeom prst="roundRect">
            <a:avLst>
              <a:gd name="adj" fmla="val 16667"/>
            </a:avLst>
          </a:prstGeom>
          <a:solidFill>
            <a:srgbClr val="D9D2E9"/>
          </a:solidFill>
          <a:ln w="57150" cap="flat" cmpd="sng">
            <a:solidFill>
              <a:srgbClr val="351C75"/>
            </a:solidFill>
            <a:prstDash val="solid"/>
            <a:round/>
            <a:headEnd type="none" w="sm" len="sm"/>
            <a:tailEnd type="none" w="sm" len="sm"/>
          </a:ln>
        </p:spPr>
        <p:txBody>
          <a:bodyPr spcFirstLastPara="1" vert="horz" wrap="square" lIns="91425" tIns="45700" rIns="91425" bIns="4570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buClr>
                <a:schemeClr val="dk1"/>
              </a:buClr>
              <a:buSzPts val="1100"/>
              <a:buFont typeface="Arial"/>
              <a:buNone/>
            </a:pPr>
            <a:r>
              <a:rPr lang="es-PE" sz="7000" b="1">
                <a:latin typeface="Arial"/>
                <a:ea typeface="Arial"/>
                <a:cs typeface="Arial"/>
                <a:sym typeface="Arial"/>
              </a:rPr>
              <a:t>Agente reciba, entregue o solicite beneficio para sí o para tercero</a:t>
            </a:r>
          </a:p>
        </p:txBody>
      </p:sp>
    </p:spTree>
    <p:extLst>
      <p:ext uri="{BB962C8B-B14F-4D97-AF65-F5344CB8AC3E}">
        <p14:creationId xmlns:p14="http://schemas.microsoft.com/office/powerpoint/2010/main" val="10705616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88;g2556679ff35_0_595">
            <a:extLst>
              <a:ext uri="{FF2B5EF4-FFF2-40B4-BE49-F238E27FC236}">
                <a16:creationId xmlns:a16="http://schemas.microsoft.com/office/drawing/2014/main" id="{AF4B30F4-8154-4463-B973-FA56DC2D4092}"/>
              </a:ext>
            </a:extLst>
          </p:cNvPr>
          <p:cNvSpPr/>
          <p:nvPr/>
        </p:nvSpPr>
        <p:spPr>
          <a:xfrm>
            <a:off x="522075" y="386300"/>
            <a:ext cx="5057100" cy="5607600"/>
          </a:xfrm>
          <a:prstGeom prst="roundRect">
            <a:avLst>
              <a:gd name="adj" fmla="val 5397"/>
            </a:avLst>
          </a:prstGeom>
          <a:noFill/>
          <a:ln w="57150" cap="flat" cmpd="sng">
            <a:solidFill>
              <a:srgbClr val="38761D"/>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3300">
                <a:solidFill>
                  <a:schemeClr val="dk1"/>
                </a:solidFill>
                <a:latin typeface="Calibri"/>
                <a:ea typeface="Calibri"/>
                <a:cs typeface="Calibri"/>
                <a:sym typeface="Calibri"/>
              </a:rPr>
              <a:t>Conforme a la descripción normativa, el traficante de humo </a:t>
            </a:r>
            <a:r>
              <a:rPr lang="es-PE" sz="3300" b="1">
                <a:solidFill>
                  <a:schemeClr val="dk1"/>
                </a:solidFill>
                <a:latin typeface="Calibri"/>
                <a:ea typeface="Calibri"/>
                <a:cs typeface="Calibri"/>
                <a:sym typeface="Calibri"/>
              </a:rPr>
              <a:t>i)</a:t>
            </a:r>
            <a:r>
              <a:rPr lang="es-PE" sz="3300">
                <a:solidFill>
                  <a:schemeClr val="dk1"/>
                </a:solidFill>
                <a:latin typeface="Calibri"/>
                <a:ea typeface="Calibri"/>
                <a:cs typeface="Calibri"/>
                <a:sym typeface="Calibri"/>
              </a:rPr>
              <a:t> recibe, </a:t>
            </a:r>
            <a:r>
              <a:rPr lang="es-PE" sz="3300" b="1">
                <a:solidFill>
                  <a:schemeClr val="dk1"/>
                </a:solidFill>
                <a:latin typeface="Calibri"/>
                <a:ea typeface="Calibri"/>
                <a:cs typeface="Calibri"/>
                <a:sym typeface="Calibri"/>
              </a:rPr>
              <a:t>ii)</a:t>
            </a:r>
            <a:r>
              <a:rPr lang="es-PE" sz="3300">
                <a:solidFill>
                  <a:schemeClr val="dk1"/>
                </a:solidFill>
                <a:latin typeface="Calibri"/>
                <a:ea typeface="Calibri"/>
                <a:cs typeface="Calibri"/>
                <a:sym typeface="Calibri"/>
              </a:rPr>
              <a:t> hace dar o </a:t>
            </a:r>
            <a:r>
              <a:rPr lang="es-PE" sz="3300" b="1">
                <a:solidFill>
                  <a:schemeClr val="dk1"/>
                </a:solidFill>
                <a:latin typeface="Calibri"/>
                <a:ea typeface="Calibri"/>
                <a:cs typeface="Calibri"/>
                <a:sym typeface="Calibri"/>
              </a:rPr>
              <a:t>iii)</a:t>
            </a:r>
            <a:r>
              <a:rPr lang="es-PE" sz="3300">
                <a:solidFill>
                  <a:schemeClr val="dk1"/>
                </a:solidFill>
                <a:latin typeface="Calibri"/>
                <a:ea typeface="Calibri"/>
                <a:cs typeface="Calibri"/>
                <a:sym typeface="Calibri"/>
              </a:rPr>
              <a:t> prometer </a:t>
            </a:r>
            <a:r>
              <a:rPr lang="es-PE" sz="3300" b="1">
                <a:solidFill>
                  <a:schemeClr val="dk1"/>
                </a:solidFill>
                <a:latin typeface="Calibri"/>
                <a:ea typeface="Calibri"/>
                <a:cs typeface="Calibri"/>
                <a:sym typeface="Calibri"/>
              </a:rPr>
              <a:t>para sí</a:t>
            </a:r>
            <a:r>
              <a:rPr lang="es-PE" sz="3300">
                <a:solidFill>
                  <a:schemeClr val="dk1"/>
                </a:solidFill>
                <a:latin typeface="Calibri"/>
                <a:ea typeface="Calibri"/>
                <a:cs typeface="Calibri"/>
                <a:sym typeface="Calibri"/>
              </a:rPr>
              <a:t> o </a:t>
            </a:r>
            <a:r>
              <a:rPr lang="es-PE" sz="3300" b="1">
                <a:solidFill>
                  <a:schemeClr val="dk1"/>
                </a:solidFill>
                <a:latin typeface="Calibri"/>
                <a:ea typeface="Calibri"/>
                <a:cs typeface="Calibri"/>
                <a:sym typeface="Calibri"/>
              </a:rPr>
              <a:t>para un tercero</a:t>
            </a:r>
            <a:r>
              <a:rPr lang="es-PE" sz="3300">
                <a:solidFill>
                  <a:schemeClr val="dk1"/>
                </a:solidFill>
                <a:latin typeface="Calibri"/>
                <a:ea typeface="Calibri"/>
                <a:cs typeface="Calibri"/>
                <a:sym typeface="Calibri"/>
              </a:rPr>
              <a:t>, donativo o promesa o cualquier otra ventaja o beneficio con el ofrecimiento de interceder ante un funcionario o servidor público.</a:t>
            </a:r>
            <a:endParaRPr sz="3300">
              <a:solidFill>
                <a:schemeClr val="dk1"/>
              </a:solidFill>
              <a:latin typeface="Calibri"/>
              <a:ea typeface="Calibri"/>
              <a:cs typeface="Calibri"/>
              <a:sym typeface="Calibri"/>
            </a:endParaRPr>
          </a:p>
        </p:txBody>
      </p:sp>
      <p:sp>
        <p:nvSpPr>
          <p:cNvPr id="3" name="Google Shape;289;g2556679ff35_0_595">
            <a:extLst>
              <a:ext uri="{FF2B5EF4-FFF2-40B4-BE49-F238E27FC236}">
                <a16:creationId xmlns:a16="http://schemas.microsoft.com/office/drawing/2014/main" id="{603DB4FF-6458-4E0A-A090-6C4D2F59C041}"/>
              </a:ext>
            </a:extLst>
          </p:cNvPr>
          <p:cNvSpPr/>
          <p:nvPr/>
        </p:nvSpPr>
        <p:spPr>
          <a:xfrm>
            <a:off x="6612825" y="386300"/>
            <a:ext cx="5057100" cy="5607600"/>
          </a:xfrm>
          <a:prstGeom prst="roundRect">
            <a:avLst>
              <a:gd name="adj" fmla="val 5397"/>
            </a:avLst>
          </a:prstGeom>
          <a:noFill/>
          <a:ln w="57150" cap="flat" cmpd="sng">
            <a:solidFill>
              <a:srgbClr val="F1C232"/>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3700">
                <a:solidFill>
                  <a:schemeClr val="dk1"/>
                </a:solidFill>
                <a:latin typeface="Calibri"/>
                <a:ea typeface="Calibri"/>
                <a:cs typeface="Calibri"/>
                <a:sym typeface="Calibri"/>
              </a:rPr>
              <a:t>Respecto a recibir, se importa una entrega inmediata del objeto corruptor (dinero, joyas, boletos de viaje, etc.) por parte del comprador de humos, ingresando el bien a la esfera de custodia del agente.</a:t>
            </a:r>
            <a:endParaRPr sz="37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6465207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94;g2556679ff35_0_603">
            <a:extLst>
              <a:ext uri="{FF2B5EF4-FFF2-40B4-BE49-F238E27FC236}">
                <a16:creationId xmlns:a16="http://schemas.microsoft.com/office/drawing/2014/main" id="{7B2F3932-A5BF-4DF4-B36F-A5BDE0F7EE29}"/>
              </a:ext>
            </a:extLst>
          </p:cNvPr>
          <p:cNvSpPr/>
          <p:nvPr/>
        </p:nvSpPr>
        <p:spPr>
          <a:xfrm>
            <a:off x="363463" y="395625"/>
            <a:ext cx="3496800" cy="5607600"/>
          </a:xfrm>
          <a:prstGeom prst="roundRect">
            <a:avLst>
              <a:gd name="adj" fmla="val 5397"/>
            </a:avLst>
          </a:prstGeom>
          <a:noFill/>
          <a:ln w="57150" cap="flat" cmpd="sng">
            <a:solidFill>
              <a:schemeClr val="accent2"/>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1100"/>
              <a:buFont typeface="Arial"/>
              <a:buNone/>
            </a:pPr>
            <a:r>
              <a:rPr lang="es-PE" sz="3000">
                <a:solidFill>
                  <a:schemeClr val="dk1"/>
                </a:solidFill>
                <a:latin typeface="Calibri"/>
                <a:ea typeface="Calibri"/>
                <a:cs typeface="Calibri"/>
                <a:sym typeface="Calibri"/>
              </a:rPr>
              <a:t>Respecto a recibir, se importa una entrega inmediata del objeto corruptor (dinero, joyas, boletos de viaje, etc.) por parte del comprador de humos, ingresando el bien a la esfera de custodia del agente.</a:t>
            </a:r>
            <a:endParaRPr sz="3000">
              <a:solidFill>
                <a:schemeClr val="dk1"/>
              </a:solidFill>
              <a:latin typeface="Calibri"/>
              <a:ea typeface="Calibri"/>
              <a:cs typeface="Calibri"/>
              <a:sym typeface="Calibri"/>
            </a:endParaRPr>
          </a:p>
        </p:txBody>
      </p:sp>
      <p:sp>
        <p:nvSpPr>
          <p:cNvPr id="3" name="Google Shape;295;g2556679ff35_0_603">
            <a:extLst>
              <a:ext uri="{FF2B5EF4-FFF2-40B4-BE49-F238E27FC236}">
                <a16:creationId xmlns:a16="http://schemas.microsoft.com/office/drawing/2014/main" id="{7045683C-DA2A-4E16-AD66-81CFB583968C}"/>
              </a:ext>
            </a:extLst>
          </p:cNvPr>
          <p:cNvSpPr/>
          <p:nvPr/>
        </p:nvSpPr>
        <p:spPr>
          <a:xfrm>
            <a:off x="4192588" y="387250"/>
            <a:ext cx="3496800" cy="6046200"/>
          </a:xfrm>
          <a:prstGeom prst="roundRect">
            <a:avLst>
              <a:gd name="adj" fmla="val 5397"/>
            </a:avLst>
          </a:prstGeom>
          <a:noFill/>
          <a:ln w="57150" cap="flat" cmpd="sng">
            <a:solidFill>
              <a:srgbClr val="351C75"/>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3000">
                <a:solidFill>
                  <a:schemeClr val="dk1"/>
                </a:solidFill>
                <a:latin typeface="Calibri"/>
                <a:ea typeface="Calibri"/>
                <a:cs typeface="Calibri"/>
                <a:sym typeface="Calibri"/>
              </a:rPr>
              <a:t>En cuanto a hacer dar, significa que le agente no se conforma con solo recibir él, sino que hace nacer en el comprador de humos la voluntad de entregarle el objeto corruptor al funcionario que intercederá en su beneficio.</a:t>
            </a:r>
            <a:endParaRPr sz="3000">
              <a:solidFill>
                <a:schemeClr val="dk1"/>
              </a:solidFill>
              <a:latin typeface="Calibri"/>
              <a:ea typeface="Calibri"/>
              <a:cs typeface="Calibri"/>
              <a:sym typeface="Calibri"/>
            </a:endParaRPr>
          </a:p>
        </p:txBody>
      </p:sp>
      <p:sp>
        <p:nvSpPr>
          <p:cNvPr id="6" name="Google Shape;296;g2556679ff35_0_603">
            <a:extLst>
              <a:ext uri="{FF2B5EF4-FFF2-40B4-BE49-F238E27FC236}">
                <a16:creationId xmlns:a16="http://schemas.microsoft.com/office/drawing/2014/main" id="{E8F081A8-3B0D-442B-999F-C93CA5C3BA40}"/>
              </a:ext>
            </a:extLst>
          </p:cNvPr>
          <p:cNvSpPr/>
          <p:nvPr/>
        </p:nvSpPr>
        <p:spPr>
          <a:xfrm>
            <a:off x="8059038" y="264825"/>
            <a:ext cx="3769500" cy="5738400"/>
          </a:xfrm>
          <a:prstGeom prst="roundRect">
            <a:avLst>
              <a:gd name="adj" fmla="val 5397"/>
            </a:avLst>
          </a:prstGeom>
          <a:noFill/>
          <a:ln w="57150" cap="flat" cmpd="sng">
            <a:solidFill>
              <a:srgbClr val="134F5C"/>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3100" dirty="0">
                <a:solidFill>
                  <a:schemeClr val="dk1"/>
                </a:solidFill>
                <a:latin typeface="Calibri"/>
                <a:ea typeface="Calibri"/>
                <a:cs typeface="Calibri"/>
                <a:sym typeface="Calibri"/>
              </a:rPr>
              <a:t>Finalmente sobre prometer, se trata de asegurar el juramento del comprador de humos para que le entregue el objeto corruptor; al respecto la promesa debe ser seria y de posible realización. (Villegas Paiva, 2021, p.857)</a:t>
            </a:r>
            <a:endParaRPr sz="310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1535004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301;g2556679ff35_0_612">
            <a:extLst>
              <a:ext uri="{FF2B5EF4-FFF2-40B4-BE49-F238E27FC236}">
                <a16:creationId xmlns:a16="http://schemas.microsoft.com/office/drawing/2014/main" id="{091C23D2-8BC9-4CC4-82D4-CC1F79C2192C}"/>
              </a:ext>
            </a:extLst>
          </p:cNvPr>
          <p:cNvSpPr txBox="1">
            <a:spLocks/>
          </p:cNvSpPr>
          <p:nvPr/>
        </p:nvSpPr>
        <p:spPr>
          <a:xfrm>
            <a:off x="1430700" y="666225"/>
            <a:ext cx="9330600" cy="4973100"/>
          </a:xfrm>
          <a:prstGeom prst="roundRect">
            <a:avLst>
              <a:gd name="adj" fmla="val 16667"/>
            </a:avLst>
          </a:prstGeom>
          <a:solidFill>
            <a:srgbClr val="D9D2E9"/>
          </a:solidFill>
          <a:ln w="57150" cap="flat" cmpd="sng">
            <a:solidFill>
              <a:srgbClr val="351C75"/>
            </a:solidFill>
            <a:prstDash val="solid"/>
            <a:round/>
            <a:headEnd type="none" w="sm" len="sm"/>
            <a:tailEnd type="none" w="sm" len="sm"/>
          </a:ln>
        </p:spPr>
        <p:txBody>
          <a:bodyPr spcFirstLastPara="1" vert="horz" wrap="square" lIns="91425" tIns="45700" rIns="91425" bIns="4570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buClr>
                <a:schemeClr val="dk1"/>
              </a:buClr>
              <a:buSzPts val="1100"/>
              <a:buFont typeface="Arial"/>
              <a:buNone/>
            </a:pPr>
            <a:r>
              <a:rPr lang="es-MX" b="1">
                <a:latin typeface="Arial"/>
                <a:ea typeface="Arial"/>
                <a:cs typeface="Arial"/>
                <a:sym typeface="Arial"/>
              </a:rPr>
              <a:t>Ofreciendo influencia sobre funcionario público que conocerá, conoce o conoció sobre un caso del interesado</a:t>
            </a:r>
          </a:p>
        </p:txBody>
      </p:sp>
    </p:spTree>
    <p:extLst>
      <p:ext uri="{BB962C8B-B14F-4D97-AF65-F5344CB8AC3E}">
        <p14:creationId xmlns:p14="http://schemas.microsoft.com/office/powerpoint/2010/main" val="24285452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306;g2556679ff35_0_616">
            <a:extLst>
              <a:ext uri="{FF2B5EF4-FFF2-40B4-BE49-F238E27FC236}">
                <a16:creationId xmlns:a16="http://schemas.microsoft.com/office/drawing/2014/main" id="{044FB4E5-1EBC-48FC-B943-64BAA78A763E}"/>
              </a:ext>
            </a:extLst>
          </p:cNvPr>
          <p:cNvSpPr/>
          <p:nvPr/>
        </p:nvSpPr>
        <p:spPr>
          <a:xfrm>
            <a:off x="433338" y="367625"/>
            <a:ext cx="6431100" cy="5607600"/>
          </a:xfrm>
          <a:prstGeom prst="roundRect">
            <a:avLst>
              <a:gd name="adj" fmla="val 5397"/>
            </a:avLst>
          </a:prstGeom>
          <a:noFill/>
          <a:ln w="57150" cap="flat" cmpd="sng">
            <a:solidFill>
              <a:srgbClr val="CC0000"/>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3000">
                <a:solidFill>
                  <a:schemeClr val="dk1"/>
                </a:solidFill>
                <a:latin typeface="Calibri"/>
                <a:ea typeface="Calibri"/>
                <a:cs typeface="Calibri"/>
                <a:sym typeface="Calibri"/>
              </a:rPr>
              <a:t>En cuanto al marco temporal, el legislador ha definido tres situaciones: </a:t>
            </a:r>
            <a:r>
              <a:rPr lang="es-PE" sz="3000" b="1">
                <a:solidFill>
                  <a:schemeClr val="dk1"/>
                </a:solidFill>
                <a:latin typeface="Calibri"/>
                <a:ea typeface="Calibri"/>
                <a:cs typeface="Calibri"/>
                <a:sym typeface="Calibri"/>
              </a:rPr>
              <a:t>i) </a:t>
            </a:r>
            <a:r>
              <a:rPr lang="es-PE" sz="3000">
                <a:solidFill>
                  <a:schemeClr val="dk1"/>
                </a:solidFill>
                <a:latin typeface="Calibri"/>
                <a:ea typeface="Calibri"/>
                <a:cs typeface="Calibri"/>
                <a:sym typeface="Calibri"/>
              </a:rPr>
              <a:t>la actuación funcional del sujeto público se proyecta a futuro cuando dice </a:t>
            </a:r>
            <a:r>
              <a:rPr lang="es-PE" sz="3000" b="1">
                <a:solidFill>
                  <a:schemeClr val="dk1"/>
                </a:solidFill>
                <a:latin typeface="Calibri"/>
                <a:ea typeface="Calibri"/>
                <a:cs typeface="Calibri"/>
                <a:sym typeface="Calibri"/>
              </a:rPr>
              <a:t>«</a:t>
            </a:r>
            <a:r>
              <a:rPr lang="es-PE" sz="3000">
                <a:solidFill>
                  <a:schemeClr val="dk1"/>
                </a:solidFill>
                <a:latin typeface="Calibri"/>
                <a:ea typeface="Calibri"/>
                <a:cs typeface="Calibri"/>
                <a:sym typeface="Calibri"/>
              </a:rPr>
              <a:t>haya de conocer</a:t>
            </a:r>
            <a:r>
              <a:rPr lang="es-PE" sz="3000" b="1">
                <a:solidFill>
                  <a:schemeClr val="dk1"/>
                </a:solidFill>
                <a:latin typeface="Calibri"/>
                <a:ea typeface="Calibri"/>
                <a:cs typeface="Calibri"/>
                <a:sym typeface="Calibri"/>
              </a:rPr>
              <a:t>»</a:t>
            </a:r>
            <a:r>
              <a:rPr lang="es-PE" sz="3000">
                <a:solidFill>
                  <a:schemeClr val="dk1"/>
                </a:solidFill>
                <a:latin typeface="Calibri"/>
                <a:ea typeface="Calibri"/>
                <a:cs typeface="Calibri"/>
                <a:sym typeface="Calibri"/>
              </a:rPr>
              <a:t>, esto quiere decir que el funcionario aún no se ha abogado al conocimiento de un caso, como podría ocurrir en el ejemplo de un juez que que aún no ha recibido en su despacho el expediente, pero que en razón al turno será él quien resulte competente.</a:t>
            </a:r>
            <a:endParaRPr sz="3000">
              <a:solidFill>
                <a:schemeClr val="dk1"/>
              </a:solidFill>
              <a:latin typeface="Calibri"/>
              <a:ea typeface="Calibri"/>
              <a:cs typeface="Calibri"/>
              <a:sym typeface="Calibri"/>
            </a:endParaRPr>
          </a:p>
        </p:txBody>
      </p:sp>
      <p:sp>
        <p:nvSpPr>
          <p:cNvPr id="3" name="Google Shape;307;g2556679ff35_0_616">
            <a:extLst>
              <a:ext uri="{FF2B5EF4-FFF2-40B4-BE49-F238E27FC236}">
                <a16:creationId xmlns:a16="http://schemas.microsoft.com/office/drawing/2014/main" id="{9BC4098E-1CEB-4A7D-BCBF-33E20FCFDC1B}"/>
              </a:ext>
            </a:extLst>
          </p:cNvPr>
          <p:cNvSpPr/>
          <p:nvPr/>
        </p:nvSpPr>
        <p:spPr>
          <a:xfrm>
            <a:off x="7358975" y="260375"/>
            <a:ext cx="4427700" cy="5822100"/>
          </a:xfrm>
          <a:prstGeom prst="roundRect">
            <a:avLst>
              <a:gd name="adj" fmla="val 5397"/>
            </a:avLst>
          </a:prstGeom>
          <a:noFill/>
          <a:ln w="57150" cap="flat" cmpd="sng">
            <a:solidFill>
              <a:srgbClr val="A64D79"/>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3100">
                <a:solidFill>
                  <a:schemeClr val="dk1"/>
                </a:solidFill>
                <a:latin typeface="Calibri"/>
                <a:ea typeface="Calibri"/>
                <a:cs typeface="Calibri"/>
                <a:sym typeface="Calibri"/>
              </a:rPr>
              <a:t> ii) la actuación funcional se encuentra en el presente cuando se indica que «esté conociendo un caso»; y iii) cuando «haya conocido un caso judicial o administrativo», el funcionario ya perdió la competencia del caso. Donde en cualquier caso (Ibidem, p. 857)</a:t>
            </a:r>
            <a:endParaRPr sz="31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5871862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312;g2556679ff35_0_629">
            <a:extLst>
              <a:ext uri="{FF2B5EF4-FFF2-40B4-BE49-F238E27FC236}">
                <a16:creationId xmlns:a16="http://schemas.microsoft.com/office/drawing/2014/main" id="{3BC0C5C6-DA35-4B3C-84AD-D055AAE9E065}"/>
              </a:ext>
            </a:extLst>
          </p:cNvPr>
          <p:cNvSpPr txBox="1">
            <a:spLocks/>
          </p:cNvSpPr>
          <p:nvPr/>
        </p:nvSpPr>
        <p:spPr>
          <a:xfrm>
            <a:off x="1308150" y="1104750"/>
            <a:ext cx="9379200" cy="4189500"/>
          </a:xfrm>
          <a:prstGeom prst="roundRect">
            <a:avLst>
              <a:gd name="adj" fmla="val 16667"/>
            </a:avLst>
          </a:prstGeom>
          <a:noFill/>
          <a:ln w="57150" cap="flat" cmpd="sng">
            <a:solidFill>
              <a:srgbClr val="990000"/>
            </a:solidFill>
            <a:prstDash val="solid"/>
            <a:round/>
            <a:headEnd type="none" w="sm" len="sm"/>
            <a:tailEnd type="none" w="sm" len="sm"/>
          </a:ln>
        </p:spPr>
        <p:txBody>
          <a:bodyPr spcFirstLastPara="1" vert="horz" wrap="square" lIns="91425" tIns="45700" rIns="91425" bIns="4570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buClr>
                <a:schemeClr val="dk1"/>
              </a:buClr>
              <a:buSzPts val="1100"/>
              <a:buFont typeface="Arial"/>
              <a:buNone/>
            </a:pPr>
            <a:r>
              <a:rPr lang="es-PE" sz="13200" b="1">
                <a:latin typeface="Arial"/>
                <a:ea typeface="Arial"/>
                <a:cs typeface="Arial"/>
                <a:sym typeface="Arial"/>
              </a:rPr>
              <a:t>Tipicidad subjetiva</a:t>
            </a:r>
          </a:p>
        </p:txBody>
      </p:sp>
    </p:spTree>
    <p:extLst>
      <p:ext uri="{BB962C8B-B14F-4D97-AF65-F5344CB8AC3E}">
        <p14:creationId xmlns:p14="http://schemas.microsoft.com/office/powerpoint/2010/main" val="24120444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317;g2556679ff35_0_634">
            <a:extLst>
              <a:ext uri="{FF2B5EF4-FFF2-40B4-BE49-F238E27FC236}">
                <a16:creationId xmlns:a16="http://schemas.microsoft.com/office/drawing/2014/main" id="{BC305707-23B7-4B86-B7B1-C4705B5FC1A3}"/>
              </a:ext>
            </a:extLst>
          </p:cNvPr>
          <p:cNvSpPr txBox="1">
            <a:spLocks/>
          </p:cNvSpPr>
          <p:nvPr/>
        </p:nvSpPr>
        <p:spPr>
          <a:xfrm>
            <a:off x="1258650" y="1170075"/>
            <a:ext cx="9674700" cy="4144800"/>
          </a:xfrm>
          <a:prstGeom prst="roundRect">
            <a:avLst>
              <a:gd name="adj" fmla="val 16667"/>
            </a:avLst>
          </a:prstGeom>
          <a:solidFill>
            <a:srgbClr val="D0E0E3"/>
          </a:solidFill>
          <a:ln w="57150" cap="flat" cmpd="sng">
            <a:solidFill>
              <a:srgbClr val="0C343D"/>
            </a:solidFill>
            <a:prstDash val="solid"/>
            <a:round/>
            <a:headEnd type="none" w="sm" len="sm"/>
            <a:tailEnd type="none" w="sm" len="sm"/>
          </a:ln>
        </p:spPr>
        <p:txBody>
          <a:bodyPr spcFirstLastPara="1" vert="horz" wrap="square" lIns="91425" tIns="45700" rIns="91425" bIns="4570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buClr>
                <a:schemeClr val="dk1"/>
              </a:buClr>
              <a:buSzPts val="1100"/>
              <a:buFont typeface="Arial"/>
              <a:buNone/>
            </a:pPr>
            <a:r>
              <a:rPr lang="es-MX" sz="8400" b="1">
                <a:latin typeface="Arial"/>
                <a:ea typeface="Arial"/>
                <a:cs typeface="Arial"/>
                <a:sym typeface="Arial"/>
              </a:rPr>
              <a:t>Determinación de dolo y atipicidad subjetiva</a:t>
            </a:r>
          </a:p>
        </p:txBody>
      </p:sp>
    </p:spTree>
    <p:extLst>
      <p:ext uri="{BB962C8B-B14F-4D97-AF65-F5344CB8AC3E}">
        <p14:creationId xmlns:p14="http://schemas.microsoft.com/office/powerpoint/2010/main" val="4408757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19;g2556679ff35_0_525">
            <a:extLst>
              <a:ext uri="{FF2B5EF4-FFF2-40B4-BE49-F238E27FC236}">
                <a16:creationId xmlns:a16="http://schemas.microsoft.com/office/drawing/2014/main" id="{F7ABC12F-F705-407F-821B-6F8F07E02212}"/>
              </a:ext>
            </a:extLst>
          </p:cNvPr>
          <p:cNvSpPr/>
          <p:nvPr/>
        </p:nvSpPr>
        <p:spPr>
          <a:xfrm>
            <a:off x="427500" y="796825"/>
            <a:ext cx="11337000" cy="5029200"/>
          </a:xfrm>
          <a:prstGeom prst="roundRect">
            <a:avLst>
              <a:gd name="adj" fmla="val 5397"/>
            </a:avLst>
          </a:prstGeom>
          <a:noFill/>
          <a:ln w="57150" cap="flat" cmpd="sng">
            <a:solidFill>
              <a:srgbClr val="45818E"/>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3100">
                <a:solidFill>
                  <a:schemeClr val="dk1"/>
                </a:solidFill>
                <a:latin typeface="Calibri"/>
                <a:ea typeface="Calibri"/>
                <a:cs typeface="Calibri"/>
                <a:sym typeface="Calibri"/>
              </a:rPr>
              <a:t>La expresión «vender humo» proviene del derecho romano pues antiguamente se definía como </a:t>
            </a:r>
            <a:r>
              <a:rPr lang="es-PE" sz="3100" i="1">
                <a:solidFill>
                  <a:schemeClr val="dk1"/>
                </a:solidFill>
                <a:latin typeface="Calibri"/>
                <a:ea typeface="Calibri"/>
                <a:cs typeface="Calibri"/>
                <a:sym typeface="Calibri"/>
              </a:rPr>
              <a:t>venditio fumi</a:t>
            </a:r>
            <a:r>
              <a:rPr lang="es-PE" sz="3100">
                <a:solidFill>
                  <a:schemeClr val="dk1"/>
                </a:solidFill>
                <a:latin typeface="Calibri"/>
                <a:ea typeface="Calibri"/>
                <a:cs typeface="Calibri"/>
                <a:sym typeface="Calibri"/>
              </a:rPr>
              <a:t> a las promesas falsas realizadas con el fin de obtener el favor de un funcionario público, esta terminología se acuñó gracias al emperador Marco Aurelio quien descubrió a aquel que se irrogaba falsamente su amistad y en su nombre ofrecía solucionar problemas a cambio de dinero. Tras su captura fue condenado con la pena de muerte de la tradicional asfixia por humo, todo esto en acto público mientras el pregonero recitaba: </a:t>
            </a:r>
            <a:r>
              <a:rPr lang="es-PE" sz="3100" i="1">
                <a:solidFill>
                  <a:schemeClr val="dk1"/>
                </a:solidFill>
                <a:latin typeface="Calibri"/>
                <a:ea typeface="Calibri"/>
                <a:cs typeface="Calibri"/>
                <a:sym typeface="Calibri"/>
              </a:rPr>
              <a:t>Fumo periit, qui fumos vendidit </a:t>
            </a:r>
            <a:r>
              <a:rPr lang="es-PE" sz="3100" b="1">
                <a:solidFill>
                  <a:schemeClr val="dk1"/>
                </a:solidFill>
                <a:latin typeface="Calibri"/>
                <a:ea typeface="Calibri"/>
                <a:cs typeface="Calibri"/>
                <a:sym typeface="Calibri"/>
              </a:rPr>
              <a:t>«al humo perezca quien humo vende»</a:t>
            </a:r>
            <a:r>
              <a:rPr lang="es-PE" sz="3100">
                <a:solidFill>
                  <a:schemeClr val="dk1"/>
                </a:solidFill>
                <a:latin typeface="Calibri"/>
                <a:ea typeface="Calibri"/>
                <a:cs typeface="Calibri"/>
                <a:sym typeface="Calibri"/>
              </a:rPr>
              <a:t>.</a:t>
            </a:r>
            <a:endParaRPr sz="3100">
              <a:solidFill>
                <a:srgbClr val="181B0D"/>
              </a:solidFill>
              <a:latin typeface="Calibri"/>
              <a:ea typeface="Calibri"/>
              <a:cs typeface="Calibri"/>
              <a:sym typeface="Calibri"/>
            </a:endParaRPr>
          </a:p>
        </p:txBody>
      </p:sp>
    </p:spTree>
    <p:extLst>
      <p:ext uri="{BB962C8B-B14F-4D97-AF65-F5344CB8AC3E}">
        <p14:creationId xmlns:p14="http://schemas.microsoft.com/office/powerpoint/2010/main" val="6540475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322;g2556679ff35_0_638">
            <a:extLst>
              <a:ext uri="{FF2B5EF4-FFF2-40B4-BE49-F238E27FC236}">
                <a16:creationId xmlns:a16="http://schemas.microsoft.com/office/drawing/2014/main" id="{F29C97DA-AFBD-47B3-B835-9EF647DF9FA7}"/>
              </a:ext>
            </a:extLst>
          </p:cNvPr>
          <p:cNvSpPr/>
          <p:nvPr/>
        </p:nvSpPr>
        <p:spPr>
          <a:xfrm>
            <a:off x="421750" y="386300"/>
            <a:ext cx="5607600" cy="5607600"/>
          </a:xfrm>
          <a:prstGeom prst="roundRect">
            <a:avLst>
              <a:gd name="adj" fmla="val 5397"/>
            </a:avLst>
          </a:prstGeom>
          <a:noFill/>
          <a:ln w="5715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3000">
                <a:solidFill>
                  <a:schemeClr val="dk1"/>
                </a:solidFill>
                <a:latin typeface="Calibri"/>
                <a:ea typeface="Calibri"/>
                <a:cs typeface="Calibri"/>
                <a:sym typeface="Calibri"/>
              </a:rPr>
              <a:t>El tráfico de influencias es un delito doloso, no cabe la comisión por culpa, con lo cual la instigación y complicidad también debe ser dolosa. Por tanto, la conducta de todos los grados de intervención delictiva deben transitar por el conocimiento y voluntad de peligrar el bien jurídico para obtener un beneficio determinado. (López Romaní, 2020, p. 160)</a:t>
            </a:r>
            <a:endParaRPr sz="3000">
              <a:solidFill>
                <a:schemeClr val="dk1"/>
              </a:solidFill>
              <a:latin typeface="Calibri"/>
              <a:ea typeface="Calibri"/>
              <a:cs typeface="Calibri"/>
              <a:sym typeface="Calibri"/>
            </a:endParaRPr>
          </a:p>
        </p:txBody>
      </p:sp>
      <p:sp>
        <p:nvSpPr>
          <p:cNvPr id="3" name="Google Shape;323;g2556679ff35_0_638">
            <a:extLst>
              <a:ext uri="{FF2B5EF4-FFF2-40B4-BE49-F238E27FC236}">
                <a16:creationId xmlns:a16="http://schemas.microsoft.com/office/drawing/2014/main" id="{43152FC0-92C5-4942-A1A9-9F5C99680394}"/>
              </a:ext>
            </a:extLst>
          </p:cNvPr>
          <p:cNvSpPr/>
          <p:nvPr/>
        </p:nvSpPr>
        <p:spPr>
          <a:xfrm>
            <a:off x="6421325" y="386300"/>
            <a:ext cx="5248500" cy="5607600"/>
          </a:xfrm>
          <a:prstGeom prst="roundRect">
            <a:avLst>
              <a:gd name="adj" fmla="val 5397"/>
            </a:avLst>
          </a:prstGeom>
          <a:noFill/>
          <a:ln w="57150" cap="flat" cmpd="sng">
            <a:solidFill>
              <a:schemeClr val="accent5"/>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3000">
                <a:solidFill>
                  <a:schemeClr val="dk1"/>
                </a:solidFill>
                <a:latin typeface="Calibri"/>
                <a:ea typeface="Calibri"/>
                <a:cs typeface="Calibri"/>
                <a:sym typeface="Calibri"/>
              </a:rPr>
              <a:t>Es necesario el dolo directo, donde abarca no solo el </a:t>
            </a:r>
            <a:r>
              <a:rPr lang="es-PE" sz="3000" b="1">
                <a:solidFill>
                  <a:schemeClr val="dk1"/>
                </a:solidFill>
                <a:latin typeface="Calibri"/>
                <a:ea typeface="Calibri"/>
                <a:cs typeface="Calibri"/>
                <a:sym typeface="Calibri"/>
              </a:rPr>
              <a:t>ánimo de vender la influencia</a:t>
            </a:r>
            <a:r>
              <a:rPr lang="es-PE" sz="3000">
                <a:solidFill>
                  <a:schemeClr val="dk1"/>
                </a:solidFill>
                <a:latin typeface="Calibri"/>
                <a:ea typeface="Calibri"/>
                <a:cs typeface="Calibri"/>
                <a:sym typeface="Calibri"/>
              </a:rPr>
              <a:t>, sino también en su predisposición para comprometerse a influir en algún funcionario a cambio de beneficio que evidencia también un </a:t>
            </a:r>
            <a:r>
              <a:rPr lang="es-PE" sz="3000" b="1">
                <a:solidFill>
                  <a:schemeClr val="dk1"/>
                </a:solidFill>
                <a:latin typeface="Calibri"/>
                <a:ea typeface="Calibri"/>
                <a:cs typeface="Calibri"/>
                <a:sym typeface="Calibri"/>
              </a:rPr>
              <a:t>ánimo de lucro</a:t>
            </a:r>
            <a:r>
              <a:rPr lang="es-PE" sz="3000">
                <a:solidFill>
                  <a:schemeClr val="dk1"/>
                </a:solidFill>
                <a:latin typeface="Calibri"/>
                <a:ea typeface="Calibri"/>
                <a:cs typeface="Calibri"/>
                <a:sym typeface="Calibri"/>
              </a:rPr>
              <a:t>, al conocer y saber bien lo que hace el traficante de humos no puede bastar un dolo eventual. (Abanto Vásquez, 2003, p.53)</a:t>
            </a:r>
            <a:endParaRPr sz="30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907628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328;g2556679ff35_0_645">
            <a:extLst>
              <a:ext uri="{FF2B5EF4-FFF2-40B4-BE49-F238E27FC236}">
                <a16:creationId xmlns:a16="http://schemas.microsoft.com/office/drawing/2014/main" id="{E9D08B5E-949C-4C81-B5BE-BDEC4EBE0E7D}"/>
              </a:ext>
            </a:extLst>
          </p:cNvPr>
          <p:cNvSpPr txBox="1">
            <a:spLocks/>
          </p:cNvSpPr>
          <p:nvPr/>
        </p:nvSpPr>
        <p:spPr>
          <a:xfrm>
            <a:off x="1258650" y="1170075"/>
            <a:ext cx="9674700" cy="4144800"/>
          </a:xfrm>
          <a:prstGeom prst="roundRect">
            <a:avLst>
              <a:gd name="adj" fmla="val 16667"/>
            </a:avLst>
          </a:prstGeom>
          <a:solidFill>
            <a:srgbClr val="D0E0E3"/>
          </a:solidFill>
          <a:ln w="57150" cap="flat" cmpd="sng">
            <a:solidFill>
              <a:srgbClr val="0C343D"/>
            </a:solidFill>
            <a:prstDash val="solid"/>
            <a:round/>
            <a:headEnd type="none" w="sm" len="sm"/>
            <a:tailEnd type="none" w="sm" len="sm"/>
          </a:ln>
        </p:spPr>
        <p:txBody>
          <a:bodyPr spcFirstLastPara="1" vert="horz" wrap="square" lIns="91425" tIns="45700" rIns="91425" bIns="4570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buClr>
                <a:schemeClr val="dk1"/>
              </a:buClr>
              <a:buSzPts val="1100"/>
              <a:buFont typeface="Arial"/>
              <a:buNone/>
            </a:pPr>
            <a:r>
              <a:rPr lang="es-PE" sz="11400" b="1">
                <a:latin typeface="Arial"/>
                <a:ea typeface="Arial"/>
                <a:cs typeface="Arial"/>
                <a:sym typeface="Arial"/>
              </a:rPr>
              <a:t>Autoría y participación</a:t>
            </a:r>
          </a:p>
        </p:txBody>
      </p:sp>
    </p:spTree>
    <p:extLst>
      <p:ext uri="{BB962C8B-B14F-4D97-AF65-F5344CB8AC3E}">
        <p14:creationId xmlns:p14="http://schemas.microsoft.com/office/powerpoint/2010/main" val="17476347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333;g2556679ff35_0_649">
            <a:extLst>
              <a:ext uri="{FF2B5EF4-FFF2-40B4-BE49-F238E27FC236}">
                <a16:creationId xmlns:a16="http://schemas.microsoft.com/office/drawing/2014/main" id="{46907CB9-1407-4DD3-89E7-E2EC34C7B76E}"/>
              </a:ext>
            </a:extLst>
          </p:cNvPr>
          <p:cNvSpPr/>
          <p:nvPr/>
        </p:nvSpPr>
        <p:spPr>
          <a:xfrm>
            <a:off x="388050" y="320975"/>
            <a:ext cx="6288900" cy="5532900"/>
          </a:xfrm>
          <a:prstGeom prst="roundRect">
            <a:avLst>
              <a:gd name="adj" fmla="val 5397"/>
            </a:avLst>
          </a:prstGeom>
          <a:noFill/>
          <a:ln w="57150" cap="flat" cmpd="sng">
            <a:solidFill>
              <a:srgbClr val="A64D79"/>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3000">
                <a:solidFill>
                  <a:schemeClr val="dk1"/>
                </a:solidFill>
                <a:latin typeface="Calibri"/>
                <a:ea typeface="Calibri"/>
                <a:cs typeface="Calibri"/>
                <a:sym typeface="Calibri"/>
              </a:rPr>
              <a:t>El autor solamente puede ser el (vendedor de humo) gestor de intereses, pues el interesado (comprador de humo) será necesario para este delito de encuentro pero nunca será coautor porque él nunca </a:t>
            </a:r>
            <a:r>
              <a:rPr lang="es-PE" sz="3000" b="1">
                <a:solidFill>
                  <a:schemeClr val="dk1"/>
                </a:solidFill>
                <a:latin typeface="Calibri"/>
                <a:ea typeface="Calibri"/>
                <a:cs typeface="Calibri"/>
                <a:sym typeface="Calibri"/>
              </a:rPr>
              <a:t>invocó </a:t>
            </a:r>
            <a:r>
              <a:rPr lang="es-PE" sz="3000">
                <a:solidFill>
                  <a:schemeClr val="dk1"/>
                </a:solidFill>
                <a:latin typeface="Calibri"/>
                <a:ea typeface="Calibri"/>
                <a:cs typeface="Calibri"/>
                <a:sym typeface="Calibri"/>
              </a:rPr>
              <a:t>ni </a:t>
            </a:r>
            <a:r>
              <a:rPr lang="es-PE" sz="3000" b="1">
                <a:solidFill>
                  <a:schemeClr val="dk1"/>
                </a:solidFill>
                <a:latin typeface="Calibri"/>
                <a:ea typeface="Calibri"/>
                <a:cs typeface="Calibri"/>
                <a:sym typeface="Calibri"/>
              </a:rPr>
              <a:t>ofreció interceder</a:t>
            </a:r>
            <a:r>
              <a:rPr lang="es-PE" sz="3000">
                <a:solidFill>
                  <a:schemeClr val="dk1"/>
                </a:solidFill>
                <a:latin typeface="Calibri"/>
                <a:ea typeface="Calibri"/>
                <a:cs typeface="Calibri"/>
                <a:sym typeface="Calibri"/>
              </a:rPr>
              <a:t>. Sin embargo, el comprador de humo será instigador siempre y cuando haya convencido previamente al vendedor de influencias, es decir, si gestó la idea de ofrecerle algún tipo de influencia.</a:t>
            </a:r>
            <a:endParaRPr sz="3000">
              <a:solidFill>
                <a:schemeClr val="dk1"/>
              </a:solidFill>
              <a:latin typeface="Calibri"/>
              <a:ea typeface="Calibri"/>
              <a:cs typeface="Calibri"/>
              <a:sym typeface="Calibri"/>
            </a:endParaRPr>
          </a:p>
        </p:txBody>
      </p:sp>
      <p:sp>
        <p:nvSpPr>
          <p:cNvPr id="3" name="Google Shape;334;g2556679ff35_0_649">
            <a:extLst>
              <a:ext uri="{FF2B5EF4-FFF2-40B4-BE49-F238E27FC236}">
                <a16:creationId xmlns:a16="http://schemas.microsoft.com/office/drawing/2014/main" id="{663F5CEC-B88D-48F8-A44E-793DF804D3C1}"/>
              </a:ext>
            </a:extLst>
          </p:cNvPr>
          <p:cNvSpPr/>
          <p:nvPr/>
        </p:nvSpPr>
        <p:spPr>
          <a:xfrm>
            <a:off x="7068750" y="283625"/>
            <a:ext cx="4735200" cy="5607600"/>
          </a:xfrm>
          <a:prstGeom prst="roundRect">
            <a:avLst>
              <a:gd name="adj" fmla="val 5397"/>
            </a:avLst>
          </a:prstGeom>
          <a:noFill/>
          <a:ln w="57150" cap="flat" cmpd="sng">
            <a:solidFill>
              <a:srgbClr val="674EA7"/>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3000">
                <a:solidFill>
                  <a:schemeClr val="dk1"/>
                </a:solidFill>
                <a:latin typeface="Calibri"/>
                <a:ea typeface="Calibri"/>
                <a:cs typeface="Calibri"/>
                <a:sym typeface="Calibri"/>
              </a:rPr>
              <a:t>También puede producirse </a:t>
            </a:r>
            <a:r>
              <a:rPr lang="es-PE" sz="3000" b="1">
                <a:solidFill>
                  <a:schemeClr val="dk1"/>
                </a:solidFill>
                <a:latin typeface="Calibri"/>
                <a:ea typeface="Calibri"/>
                <a:cs typeface="Calibri"/>
                <a:sym typeface="Calibri"/>
              </a:rPr>
              <a:t>coautoría</a:t>
            </a:r>
            <a:r>
              <a:rPr lang="es-PE" sz="3000">
                <a:solidFill>
                  <a:schemeClr val="dk1"/>
                </a:solidFill>
                <a:latin typeface="Calibri"/>
                <a:ea typeface="Calibri"/>
                <a:cs typeface="Calibri"/>
                <a:sym typeface="Calibri"/>
              </a:rPr>
              <a:t> cuando dos o más sujetos comparten el co-dominio del hecho. Por otro lado, no es posible hablar de </a:t>
            </a:r>
            <a:r>
              <a:rPr lang="es-PE" sz="3000" b="1">
                <a:solidFill>
                  <a:schemeClr val="dk1"/>
                </a:solidFill>
                <a:latin typeface="Calibri"/>
                <a:ea typeface="Calibri"/>
                <a:cs typeface="Calibri"/>
                <a:sym typeface="Calibri"/>
              </a:rPr>
              <a:t>autoría mediata</a:t>
            </a:r>
            <a:r>
              <a:rPr lang="es-PE" sz="3000">
                <a:solidFill>
                  <a:schemeClr val="dk1"/>
                </a:solidFill>
                <a:latin typeface="Calibri"/>
                <a:ea typeface="Calibri"/>
                <a:cs typeface="Calibri"/>
                <a:sym typeface="Calibri"/>
              </a:rPr>
              <a:t> por cuanto de la redacción del tipo penal se desprende que estamos frente a un delito de mera actividad. (Arismendiz Amaya, 2018, p.813)</a:t>
            </a:r>
            <a:endParaRPr sz="36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1749300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339;g2556679ff35_0_655">
            <a:extLst>
              <a:ext uri="{FF2B5EF4-FFF2-40B4-BE49-F238E27FC236}">
                <a16:creationId xmlns:a16="http://schemas.microsoft.com/office/drawing/2014/main" id="{2565A0C4-5DFE-4E7A-9FB3-8C630909A006}"/>
              </a:ext>
            </a:extLst>
          </p:cNvPr>
          <p:cNvSpPr txBox="1">
            <a:spLocks/>
          </p:cNvSpPr>
          <p:nvPr/>
        </p:nvSpPr>
        <p:spPr>
          <a:xfrm>
            <a:off x="1093350" y="1104750"/>
            <a:ext cx="10005300" cy="4144800"/>
          </a:xfrm>
          <a:prstGeom prst="roundRect">
            <a:avLst>
              <a:gd name="adj" fmla="val 16667"/>
            </a:avLst>
          </a:prstGeom>
          <a:solidFill>
            <a:srgbClr val="D0E0E3"/>
          </a:solidFill>
          <a:ln w="57150" cap="flat" cmpd="sng">
            <a:solidFill>
              <a:srgbClr val="0C343D"/>
            </a:solidFill>
            <a:prstDash val="solid"/>
            <a:round/>
            <a:headEnd type="none" w="sm" len="sm"/>
            <a:tailEnd type="none" w="sm" len="sm"/>
          </a:ln>
        </p:spPr>
        <p:txBody>
          <a:bodyPr spcFirstLastPara="1" vert="horz" wrap="square" lIns="91425" tIns="45700" rIns="91425" bIns="4570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buClr>
                <a:schemeClr val="dk1"/>
              </a:buClr>
              <a:buSzPts val="1100"/>
              <a:buFont typeface="Arial"/>
              <a:buNone/>
            </a:pPr>
            <a:r>
              <a:rPr lang="es-PE" sz="11400" b="1">
                <a:latin typeface="Arial"/>
                <a:ea typeface="Arial"/>
                <a:cs typeface="Arial"/>
                <a:sym typeface="Arial"/>
              </a:rPr>
              <a:t>Tentativa y consumación</a:t>
            </a:r>
          </a:p>
        </p:txBody>
      </p:sp>
    </p:spTree>
    <p:extLst>
      <p:ext uri="{BB962C8B-B14F-4D97-AF65-F5344CB8AC3E}">
        <p14:creationId xmlns:p14="http://schemas.microsoft.com/office/powerpoint/2010/main" val="25239547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344;g2556679ff35_0_659">
            <a:extLst>
              <a:ext uri="{FF2B5EF4-FFF2-40B4-BE49-F238E27FC236}">
                <a16:creationId xmlns:a16="http://schemas.microsoft.com/office/drawing/2014/main" id="{7919BE97-CEA9-4C65-8F0F-9FC709740F8D}"/>
              </a:ext>
            </a:extLst>
          </p:cNvPr>
          <p:cNvSpPr/>
          <p:nvPr/>
        </p:nvSpPr>
        <p:spPr>
          <a:xfrm>
            <a:off x="903450" y="451600"/>
            <a:ext cx="10385100" cy="5411700"/>
          </a:xfrm>
          <a:prstGeom prst="roundRect">
            <a:avLst>
              <a:gd name="adj" fmla="val 5397"/>
            </a:avLst>
          </a:prstGeom>
          <a:noFill/>
          <a:ln w="5715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4300">
                <a:solidFill>
                  <a:schemeClr val="dk1"/>
                </a:solidFill>
                <a:latin typeface="Calibri"/>
                <a:ea typeface="Calibri"/>
                <a:cs typeface="Calibri"/>
                <a:sym typeface="Calibri"/>
              </a:rPr>
              <a:t>Este tipo penal se trata de un delito mutilado en dos actos: </a:t>
            </a:r>
            <a:r>
              <a:rPr lang="es-PE" sz="4300" b="1">
                <a:solidFill>
                  <a:schemeClr val="dk1"/>
                </a:solidFill>
                <a:latin typeface="Calibri"/>
                <a:ea typeface="Calibri"/>
                <a:cs typeface="Calibri"/>
                <a:sym typeface="Calibri"/>
              </a:rPr>
              <a:t>i)</a:t>
            </a:r>
            <a:r>
              <a:rPr lang="es-PE" sz="4300">
                <a:solidFill>
                  <a:schemeClr val="dk1"/>
                </a:solidFill>
                <a:latin typeface="Calibri"/>
                <a:ea typeface="Calibri"/>
                <a:cs typeface="Calibri"/>
                <a:sym typeface="Calibri"/>
              </a:rPr>
              <a:t> cuando el vendedor de humo realiza la invocación al interesado para influir sobre un funcionario; </a:t>
            </a:r>
            <a:r>
              <a:rPr lang="es-PE" sz="4300" b="1">
                <a:solidFill>
                  <a:schemeClr val="dk1"/>
                </a:solidFill>
                <a:latin typeface="Calibri"/>
                <a:ea typeface="Calibri"/>
                <a:cs typeface="Calibri"/>
                <a:sym typeface="Calibri"/>
              </a:rPr>
              <a:t>ii) </a:t>
            </a:r>
            <a:r>
              <a:rPr lang="es-PE" sz="4300">
                <a:solidFill>
                  <a:schemeClr val="dk1"/>
                </a:solidFill>
                <a:latin typeface="Calibri"/>
                <a:ea typeface="Calibri"/>
                <a:cs typeface="Calibri"/>
                <a:sym typeface="Calibri"/>
              </a:rPr>
              <a:t>cuando el funcionario efectivamente intercede. Sobre esto, el legislador adelanta la barrera de la punibilidad para evitar que se produzca el segundo acto.</a:t>
            </a:r>
            <a:endParaRPr sz="4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7237008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349;g2556679ff35_0_666">
            <a:extLst>
              <a:ext uri="{FF2B5EF4-FFF2-40B4-BE49-F238E27FC236}">
                <a16:creationId xmlns:a16="http://schemas.microsoft.com/office/drawing/2014/main" id="{2E819666-51F4-4D0C-AC4D-E5EA54005AD0}"/>
              </a:ext>
            </a:extLst>
          </p:cNvPr>
          <p:cNvSpPr/>
          <p:nvPr/>
        </p:nvSpPr>
        <p:spPr>
          <a:xfrm>
            <a:off x="297038" y="311600"/>
            <a:ext cx="6606000" cy="5626500"/>
          </a:xfrm>
          <a:prstGeom prst="roundRect">
            <a:avLst>
              <a:gd name="adj" fmla="val 5397"/>
            </a:avLst>
          </a:prstGeom>
          <a:noFill/>
          <a:ln w="57150" cap="flat" cmpd="sng">
            <a:solidFill>
              <a:schemeClr val="accent2"/>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3000">
                <a:solidFill>
                  <a:schemeClr val="dk1"/>
                </a:solidFill>
                <a:latin typeface="Calibri"/>
                <a:ea typeface="Calibri"/>
                <a:cs typeface="Calibri"/>
                <a:sym typeface="Calibri"/>
              </a:rPr>
              <a:t>A partir de lo anterior, es necesario aclarar que al tratarse también de un </a:t>
            </a:r>
            <a:r>
              <a:rPr lang="es-PE" sz="3000" b="1">
                <a:solidFill>
                  <a:schemeClr val="dk1"/>
                </a:solidFill>
                <a:latin typeface="Calibri"/>
                <a:ea typeface="Calibri"/>
                <a:cs typeface="Calibri"/>
                <a:sym typeface="Calibri"/>
              </a:rPr>
              <a:t>delito de encuentro</a:t>
            </a:r>
            <a:r>
              <a:rPr lang="es-PE" sz="3000">
                <a:solidFill>
                  <a:schemeClr val="dk1"/>
                </a:solidFill>
                <a:latin typeface="Calibri"/>
                <a:ea typeface="Calibri"/>
                <a:cs typeface="Calibri"/>
                <a:sym typeface="Calibri"/>
              </a:rPr>
              <a:t>, el agente necesariamente requiere que el interesado (comprador de humo) le haga la promesa para actuar, caso contrario si el interesado no le expresa la promesa de entregarle una ventaja y en su defecto únicamente escucha la «oferta del humo» sin inmutarse, todos los actos anteriores del traficante de influencias constituirán en </a:t>
            </a:r>
            <a:r>
              <a:rPr lang="es-PE" sz="3000" b="1">
                <a:solidFill>
                  <a:schemeClr val="dk1"/>
                </a:solidFill>
                <a:latin typeface="Calibri"/>
                <a:ea typeface="Calibri"/>
                <a:cs typeface="Calibri"/>
                <a:sym typeface="Calibri"/>
              </a:rPr>
              <a:t>tentativa</a:t>
            </a:r>
            <a:r>
              <a:rPr lang="es-PE" sz="3000">
                <a:solidFill>
                  <a:schemeClr val="dk1"/>
                </a:solidFill>
                <a:latin typeface="Calibri"/>
                <a:ea typeface="Calibri"/>
                <a:cs typeface="Calibri"/>
                <a:sym typeface="Calibri"/>
              </a:rPr>
              <a:t>. </a:t>
            </a:r>
            <a:endParaRPr sz="3000">
              <a:solidFill>
                <a:schemeClr val="dk1"/>
              </a:solidFill>
              <a:latin typeface="Calibri"/>
              <a:ea typeface="Calibri"/>
              <a:cs typeface="Calibri"/>
              <a:sym typeface="Calibri"/>
            </a:endParaRPr>
          </a:p>
        </p:txBody>
      </p:sp>
      <p:sp>
        <p:nvSpPr>
          <p:cNvPr id="3" name="Google Shape;350;g2556679ff35_0_666">
            <a:extLst>
              <a:ext uri="{FF2B5EF4-FFF2-40B4-BE49-F238E27FC236}">
                <a16:creationId xmlns:a16="http://schemas.microsoft.com/office/drawing/2014/main" id="{229158A0-BBE6-4E87-9A72-F42692CC0C09}"/>
              </a:ext>
            </a:extLst>
          </p:cNvPr>
          <p:cNvSpPr txBox="1">
            <a:spLocks/>
          </p:cNvSpPr>
          <p:nvPr/>
        </p:nvSpPr>
        <p:spPr>
          <a:xfrm>
            <a:off x="7313663" y="311600"/>
            <a:ext cx="4581300" cy="5626500"/>
          </a:xfrm>
          <a:prstGeom prst="roundRect">
            <a:avLst>
              <a:gd name="adj" fmla="val 6513"/>
            </a:avLst>
          </a:prstGeom>
          <a:noFill/>
          <a:ln w="57150" cap="flat" cmpd="sng">
            <a:solidFill>
              <a:schemeClr val="accent4"/>
            </a:solidFill>
            <a:prstDash val="solid"/>
            <a:round/>
            <a:headEnd type="none" w="sm" len="sm"/>
            <a:tailEnd type="none" w="sm" len="sm"/>
          </a:ln>
        </p:spPr>
        <p:txBody>
          <a:bodyPr spcFirstLastPara="1" vert="horz" wrap="square" lIns="91425" tIns="45700" rIns="91425" bIns="4570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0000"/>
              </a:lnSpc>
              <a:spcBef>
                <a:spcPts val="0"/>
              </a:spcBef>
              <a:buClr>
                <a:schemeClr val="dk1"/>
              </a:buClr>
              <a:buFont typeface="Arial"/>
              <a:buNone/>
            </a:pPr>
            <a:r>
              <a:rPr lang="es-MX" sz="3800"/>
              <a:t>En cambio, si el interesado le promete o entrega el beneficio indebido al vendedor de humo, estaremos ante una </a:t>
            </a:r>
            <a:r>
              <a:rPr lang="es-MX" sz="3800" b="1"/>
              <a:t>consumación inmediata</a:t>
            </a:r>
            <a:r>
              <a:rPr lang="es-MX" sz="3800"/>
              <a:t>. (Salinas Sichha, 2019, p.73)</a:t>
            </a:r>
          </a:p>
        </p:txBody>
      </p:sp>
    </p:spTree>
    <p:extLst>
      <p:ext uri="{BB962C8B-B14F-4D97-AF65-F5344CB8AC3E}">
        <p14:creationId xmlns:p14="http://schemas.microsoft.com/office/powerpoint/2010/main" val="5752943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355;g2556679ff35_0_672">
            <a:extLst>
              <a:ext uri="{FF2B5EF4-FFF2-40B4-BE49-F238E27FC236}">
                <a16:creationId xmlns:a16="http://schemas.microsoft.com/office/drawing/2014/main" id="{2631F311-C447-4CE3-A8BC-E95984FA11B8}"/>
              </a:ext>
            </a:extLst>
          </p:cNvPr>
          <p:cNvSpPr txBox="1">
            <a:spLocks/>
          </p:cNvSpPr>
          <p:nvPr/>
        </p:nvSpPr>
        <p:spPr>
          <a:xfrm>
            <a:off x="1615950" y="815475"/>
            <a:ext cx="8960100" cy="4749300"/>
          </a:xfrm>
          <a:prstGeom prst="roundRect">
            <a:avLst>
              <a:gd name="adj" fmla="val 16667"/>
            </a:avLst>
          </a:prstGeom>
          <a:solidFill>
            <a:srgbClr val="D0E0E3"/>
          </a:solidFill>
          <a:ln w="57150" cap="flat" cmpd="sng">
            <a:solidFill>
              <a:srgbClr val="0C343D"/>
            </a:solidFill>
            <a:prstDash val="solid"/>
            <a:round/>
            <a:headEnd type="none" w="sm" len="sm"/>
            <a:tailEnd type="none" w="sm" len="sm"/>
          </a:ln>
        </p:spPr>
        <p:txBody>
          <a:bodyPr spcFirstLastPara="1" vert="horz" wrap="square" lIns="91425" tIns="45700" rIns="91425" bIns="4570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buClr>
                <a:schemeClr val="dk1"/>
              </a:buClr>
              <a:buSzPts val="1100"/>
              <a:buFont typeface="Arial"/>
              <a:buNone/>
            </a:pPr>
            <a:r>
              <a:rPr lang="es-MX" sz="8300" b="1">
                <a:latin typeface="Arial"/>
                <a:ea typeface="Arial"/>
                <a:cs typeface="Arial"/>
                <a:sym typeface="Arial"/>
              </a:rPr>
              <a:t>Agravante de condición especial en el sujeto activo</a:t>
            </a:r>
          </a:p>
        </p:txBody>
      </p:sp>
    </p:spTree>
    <p:extLst>
      <p:ext uri="{BB962C8B-B14F-4D97-AF65-F5344CB8AC3E}">
        <p14:creationId xmlns:p14="http://schemas.microsoft.com/office/powerpoint/2010/main" val="6135409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360;g2556679ff35_0_680">
            <a:extLst>
              <a:ext uri="{FF2B5EF4-FFF2-40B4-BE49-F238E27FC236}">
                <a16:creationId xmlns:a16="http://schemas.microsoft.com/office/drawing/2014/main" id="{573776F2-E757-4BE7-BACA-793A009A478A}"/>
              </a:ext>
            </a:extLst>
          </p:cNvPr>
          <p:cNvSpPr/>
          <p:nvPr/>
        </p:nvSpPr>
        <p:spPr>
          <a:xfrm>
            <a:off x="324925" y="446975"/>
            <a:ext cx="5373300" cy="5430300"/>
          </a:xfrm>
          <a:prstGeom prst="roundRect">
            <a:avLst>
              <a:gd name="adj" fmla="val 5397"/>
            </a:avLst>
          </a:prstGeom>
          <a:noFill/>
          <a:ln w="57150" cap="flat" cmpd="sng">
            <a:solidFill>
              <a:srgbClr val="674EA7"/>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3200">
                <a:solidFill>
                  <a:schemeClr val="dk1"/>
                </a:solidFill>
                <a:latin typeface="Calibri"/>
                <a:ea typeface="Calibri"/>
                <a:cs typeface="Calibri"/>
                <a:sym typeface="Calibri"/>
              </a:rPr>
              <a:t>La condición especial de funcionario público en el agente activo no sustenta la punibilidad, solo la agrava, convirtiéndose en una circunstancia específica, se trata de un elemento personal especial, pues si el agente activo no es funcionario, entonces se sancionará solamente el tipo básico.</a:t>
            </a:r>
            <a:endParaRPr sz="3200">
              <a:solidFill>
                <a:schemeClr val="dk1"/>
              </a:solidFill>
              <a:latin typeface="Calibri"/>
              <a:ea typeface="Calibri"/>
              <a:cs typeface="Calibri"/>
              <a:sym typeface="Calibri"/>
            </a:endParaRPr>
          </a:p>
        </p:txBody>
      </p:sp>
      <p:sp>
        <p:nvSpPr>
          <p:cNvPr id="3" name="Google Shape;361;g2556679ff35_0_680">
            <a:extLst>
              <a:ext uri="{FF2B5EF4-FFF2-40B4-BE49-F238E27FC236}">
                <a16:creationId xmlns:a16="http://schemas.microsoft.com/office/drawing/2014/main" id="{B201EB5C-1768-438E-8115-C5AF93356A18}"/>
              </a:ext>
            </a:extLst>
          </p:cNvPr>
          <p:cNvSpPr txBox="1">
            <a:spLocks/>
          </p:cNvSpPr>
          <p:nvPr/>
        </p:nvSpPr>
        <p:spPr>
          <a:xfrm>
            <a:off x="6113325" y="348875"/>
            <a:ext cx="5735100" cy="5626500"/>
          </a:xfrm>
          <a:prstGeom prst="roundRect">
            <a:avLst>
              <a:gd name="adj" fmla="val 6513"/>
            </a:avLst>
          </a:prstGeom>
          <a:noFill/>
          <a:ln w="57150" cap="flat" cmpd="sng">
            <a:solidFill>
              <a:srgbClr val="45818E"/>
            </a:solidFill>
            <a:prstDash val="solid"/>
            <a:round/>
            <a:headEnd type="none" w="sm" len="sm"/>
            <a:tailEnd type="none" w="sm" len="sm"/>
          </a:ln>
        </p:spPr>
        <p:txBody>
          <a:bodyPr spcFirstLastPara="1" vert="horz" wrap="square" lIns="91425" tIns="45700" rIns="91425" bIns="4570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0000"/>
              </a:lnSpc>
              <a:spcBef>
                <a:spcPts val="0"/>
              </a:spcBef>
              <a:buClr>
                <a:schemeClr val="dk1"/>
              </a:buClr>
              <a:buFont typeface="Arial"/>
              <a:buNone/>
            </a:pPr>
            <a:r>
              <a:rPr lang="es-MX" sz="3500"/>
              <a:t>Al tener claro esto, podemos afirmar que si partícipe es un particular y el autor se trata de un funcionario público, esta agravante se aplicará únicamente sobre ese autor y no sobre el partícipe, tal como lo precisa Cesar San Martín en la </a:t>
            </a:r>
            <a:r>
              <a:rPr lang="es-MX" sz="3500" b="1"/>
              <a:t>Casación 683-2018, Nacional</a:t>
            </a:r>
          </a:p>
        </p:txBody>
      </p:sp>
    </p:spTree>
    <p:extLst>
      <p:ext uri="{BB962C8B-B14F-4D97-AF65-F5344CB8AC3E}">
        <p14:creationId xmlns:p14="http://schemas.microsoft.com/office/powerpoint/2010/main" val="33440297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366;g2556679ff35_0_676">
            <a:extLst>
              <a:ext uri="{FF2B5EF4-FFF2-40B4-BE49-F238E27FC236}">
                <a16:creationId xmlns:a16="http://schemas.microsoft.com/office/drawing/2014/main" id="{276CEB1C-96CB-429D-91D1-C37CF80A78BB}"/>
              </a:ext>
            </a:extLst>
          </p:cNvPr>
          <p:cNvSpPr/>
          <p:nvPr/>
        </p:nvSpPr>
        <p:spPr>
          <a:xfrm>
            <a:off x="903450" y="442250"/>
            <a:ext cx="10385100" cy="5234400"/>
          </a:xfrm>
          <a:prstGeom prst="roundRect">
            <a:avLst>
              <a:gd name="adj" fmla="val 5397"/>
            </a:avLst>
          </a:prstGeom>
          <a:noFill/>
          <a:ln w="5715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5500">
                <a:solidFill>
                  <a:schemeClr val="dk1"/>
                </a:solidFill>
                <a:latin typeface="Calibri"/>
                <a:ea typeface="Calibri"/>
                <a:cs typeface="Calibri"/>
                <a:sym typeface="Calibri"/>
              </a:rPr>
              <a:t>«Las circunstancias y cualidades que afecten la responsabilidad de algunos de los autores y partícipes no modifican las de los otros autores o partícipes del mismo hecho punible»</a:t>
            </a:r>
            <a:endParaRPr sz="55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241615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371;g2556679ff35_0_689">
            <a:extLst>
              <a:ext uri="{FF2B5EF4-FFF2-40B4-BE49-F238E27FC236}">
                <a16:creationId xmlns:a16="http://schemas.microsoft.com/office/drawing/2014/main" id="{A970A8AF-1017-4FEE-9417-B6A3C0EB2A30}"/>
              </a:ext>
            </a:extLst>
          </p:cNvPr>
          <p:cNvSpPr txBox="1">
            <a:spLocks/>
          </p:cNvSpPr>
          <p:nvPr/>
        </p:nvSpPr>
        <p:spPr>
          <a:xfrm>
            <a:off x="1141500" y="2052600"/>
            <a:ext cx="9909000" cy="2752800"/>
          </a:xfrm>
          <a:prstGeom prst="roundRect">
            <a:avLst>
              <a:gd name="adj" fmla="val 16667"/>
            </a:avLst>
          </a:prstGeom>
          <a:noFill/>
          <a:ln w="57150" cap="flat" cmpd="sng">
            <a:solidFill>
              <a:srgbClr val="990000"/>
            </a:solidFill>
            <a:prstDash val="solid"/>
            <a:round/>
            <a:headEnd type="none" w="sm" len="sm"/>
            <a:tailEnd type="none" w="sm" len="sm"/>
          </a:ln>
        </p:spPr>
        <p:txBody>
          <a:bodyPr spcFirstLastPara="1" vert="horz" wrap="square" lIns="91425" tIns="45700" rIns="91425" bIns="4570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buClr>
                <a:schemeClr val="dk1"/>
              </a:buClr>
              <a:buSzPts val="1100"/>
              <a:buFont typeface="Arial"/>
              <a:buNone/>
            </a:pPr>
            <a:r>
              <a:rPr lang="es-PE" sz="10000" b="1">
                <a:latin typeface="Arial"/>
                <a:ea typeface="Arial"/>
                <a:cs typeface="Arial"/>
                <a:sym typeface="Arial"/>
              </a:rPr>
              <a:t>Jurisprudencia </a:t>
            </a:r>
          </a:p>
        </p:txBody>
      </p:sp>
    </p:spTree>
    <p:extLst>
      <p:ext uri="{BB962C8B-B14F-4D97-AF65-F5344CB8AC3E}">
        <p14:creationId xmlns:p14="http://schemas.microsoft.com/office/powerpoint/2010/main" val="2381802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24;g2556679ff35_0_122">
            <a:extLst>
              <a:ext uri="{FF2B5EF4-FFF2-40B4-BE49-F238E27FC236}">
                <a16:creationId xmlns:a16="http://schemas.microsoft.com/office/drawing/2014/main" id="{8AF32D47-3C80-45FB-AC9C-3D145AFF6B30}"/>
              </a:ext>
            </a:extLst>
          </p:cNvPr>
          <p:cNvSpPr/>
          <p:nvPr/>
        </p:nvSpPr>
        <p:spPr>
          <a:xfrm>
            <a:off x="2796582" y="2442761"/>
            <a:ext cx="795600" cy="1972500"/>
          </a:xfrm>
          <a:prstGeom prst="rightArrow">
            <a:avLst>
              <a:gd name="adj1" fmla="val 50000"/>
              <a:gd name="adj2" fmla="val 50000"/>
            </a:avLst>
          </a:pr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 name="Google Shape;225;g2556679ff35_0_122">
            <a:extLst>
              <a:ext uri="{FF2B5EF4-FFF2-40B4-BE49-F238E27FC236}">
                <a16:creationId xmlns:a16="http://schemas.microsoft.com/office/drawing/2014/main" id="{5118DDFF-57B9-4180-A435-FA4CBF630827}"/>
              </a:ext>
            </a:extLst>
          </p:cNvPr>
          <p:cNvSpPr txBox="1">
            <a:spLocks/>
          </p:cNvSpPr>
          <p:nvPr/>
        </p:nvSpPr>
        <p:spPr>
          <a:xfrm>
            <a:off x="396300" y="2611500"/>
            <a:ext cx="2040300" cy="1635000"/>
          </a:xfrm>
          <a:prstGeom prst="roundRect">
            <a:avLst>
              <a:gd name="adj" fmla="val 16667"/>
            </a:avLst>
          </a:prstGeom>
          <a:noFill/>
          <a:ln w="57150" cap="flat" cmpd="sng">
            <a:solidFill>
              <a:srgbClr val="45818E"/>
            </a:solidFill>
            <a:prstDash val="solid"/>
            <a:round/>
            <a:headEnd type="none" w="sm" len="sm"/>
            <a:tailEnd type="none" w="sm" len="sm"/>
          </a:ln>
        </p:spPr>
        <p:txBody>
          <a:bodyPr spcFirstLastPara="1" vert="horz" wrap="square" lIns="91425" tIns="45700" rIns="91425" bIns="4570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buClr>
                <a:schemeClr val="dk1"/>
              </a:buClr>
              <a:buSzPts val="1100"/>
              <a:buFont typeface="Arial"/>
              <a:buNone/>
            </a:pPr>
            <a:r>
              <a:rPr lang="es-PE" sz="5300"/>
              <a:t>Tipo penal </a:t>
            </a:r>
          </a:p>
        </p:txBody>
      </p:sp>
      <p:sp>
        <p:nvSpPr>
          <p:cNvPr id="4" name="Google Shape;226;g2556679ff35_0_122">
            <a:extLst>
              <a:ext uri="{FF2B5EF4-FFF2-40B4-BE49-F238E27FC236}">
                <a16:creationId xmlns:a16="http://schemas.microsoft.com/office/drawing/2014/main" id="{B1E0BFEE-73CC-47CF-9BF5-4FC09170AF3A}"/>
              </a:ext>
            </a:extLst>
          </p:cNvPr>
          <p:cNvSpPr/>
          <p:nvPr/>
        </p:nvSpPr>
        <p:spPr>
          <a:xfrm>
            <a:off x="3952189" y="1137450"/>
            <a:ext cx="7983600" cy="4583100"/>
          </a:xfrm>
          <a:prstGeom prst="roundRect">
            <a:avLst>
              <a:gd name="adj" fmla="val 5397"/>
            </a:avLst>
          </a:prstGeom>
          <a:noFill/>
          <a:ln w="57150" cap="flat" cmpd="sng">
            <a:solidFill>
              <a:srgbClr val="274E13"/>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4000">
                <a:solidFill>
                  <a:schemeClr val="dk1"/>
                </a:solidFill>
                <a:latin typeface="Calibri"/>
                <a:ea typeface="Calibri"/>
                <a:cs typeface="Calibri"/>
                <a:sym typeface="Calibri"/>
              </a:rPr>
              <a:t>La </a:t>
            </a:r>
            <a:r>
              <a:rPr lang="es-PE" sz="4000" b="1">
                <a:solidFill>
                  <a:schemeClr val="dk1"/>
                </a:solidFill>
                <a:latin typeface="Calibri"/>
                <a:ea typeface="Calibri"/>
                <a:cs typeface="Calibri"/>
                <a:sym typeface="Calibri"/>
              </a:rPr>
              <a:t>descripción legal </a:t>
            </a:r>
            <a:r>
              <a:rPr lang="es-PE" sz="4000">
                <a:solidFill>
                  <a:schemeClr val="dk1"/>
                </a:solidFill>
                <a:latin typeface="Calibri"/>
                <a:ea typeface="Calibri"/>
                <a:cs typeface="Calibri"/>
                <a:sym typeface="Calibri"/>
              </a:rPr>
              <a:t>de este delito se encuentra en el artículo 400 del</a:t>
            </a:r>
            <a:r>
              <a:rPr lang="es-PE" sz="4000" b="1">
                <a:solidFill>
                  <a:schemeClr val="dk1"/>
                </a:solidFill>
                <a:latin typeface="Calibri"/>
                <a:ea typeface="Calibri"/>
                <a:cs typeface="Calibri"/>
                <a:sym typeface="Calibri"/>
              </a:rPr>
              <a:t> CP</a:t>
            </a:r>
            <a:r>
              <a:rPr lang="es-PE" sz="4000">
                <a:solidFill>
                  <a:schemeClr val="dk1"/>
                </a:solidFill>
                <a:latin typeface="Calibri"/>
                <a:ea typeface="Calibri"/>
                <a:cs typeface="Calibri"/>
                <a:sym typeface="Calibri"/>
              </a:rPr>
              <a:t>, donde se advierte un agravante especial en el segundo párrafo que convierte este delito en uno de infracción al deber funcional.</a:t>
            </a:r>
            <a:endParaRPr sz="4100">
              <a:solidFill>
                <a:srgbClr val="181B0D"/>
              </a:solidFill>
              <a:latin typeface="Calibri"/>
              <a:ea typeface="Calibri"/>
              <a:cs typeface="Calibri"/>
              <a:sym typeface="Calibri"/>
            </a:endParaRPr>
          </a:p>
        </p:txBody>
      </p:sp>
    </p:spTree>
    <p:extLst>
      <p:ext uri="{BB962C8B-B14F-4D97-AF65-F5344CB8AC3E}">
        <p14:creationId xmlns:p14="http://schemas.microsoft.com/office/powerpoint/2010/main" val="27887992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376;g2556679ff35_0_694">
            <a:extLst>
              <a:ext uri="{FF2B5EF4-FFF2-40B4-BE49-F238E27FC236}">
                <a16:creationId xmlns:a16="http://schemas.microsoft.com/office/drawing/2014/main" id="{E60D5053-9ECB-4B0B-8415-857F91909882}"/>
              </a:ext>
            </a:extLst>
          </p:cNvPr>
          <p:cNvSpPr txBox="1">
            <a:spLocks/>
          </p:cNvSpPr>
          <p:nvPr/>
        </p:nvSpPr>
        <p:spPr>
          <a:xfrm>
            <a:off x="1406100" y="1795225"/>
            <a:ext cx="9379800" cy="3965400"/>
          </a:xfrm>
          <a:prstGeom prst="roundRect">
            <a:avLst>
              <a:gd name="adj" fmla="val 16667"/>
            </a:avLst>
          </a:prstGeom>
          <a:solidFill>
            <a:srgbClr val="FFF2CC"/>
          </a:solidFill>
          <a:ln w="57150" cap="flat" cmpd="sng">
            <a:solidFill>
              <a:schemeClr val="accent4"/>
            </a:solidFill>
            <a:prstDash val="solid"/>
            <a:round/>
            <a:headEnd type="none" w="sm" len="sm"/>
            <a:tailEnd type="none" w="sm" len="sm"/>
          </a:ln>
        </p:spPr>
        <p:txBody>
          <a:bodyPr spcFirstLastPara="1" vert="horz" wrap="square" lIns="91425" tIns="45700" rIns="91425" bIns="4570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buClr>
                <a:schemeClr val="dk1"/>
              </a:buClr>
              <a:buSzPts val="1100"/>
              <a:buFont typeface="Arial"/>
              <a:buNone/>
            </a:pPr>
            <a:r>
              <a:rPr lang="es-MX" sz="5500" b="1">
                <a:latin typeface="Arial"/>
                <a:ea typeface="Arial"/>
                <a:cs typeface="Arial"/>
                <a:sym typeface="Arial"/>
              </a:rPr>
              <a:t>¿Cuál es el título de imputación del comprador de influencias? </a:t>
            </a:r>
          </a:p>
          <a:p>
            <a:pPr>
              <a:spcBef>
                <a:spcPts val="0"/>
              </a:spcBef>
              <a:buClr>
                <a:schemeClr val="dk1"/>
              </a:buClr>
              <a:buSzPts val="1100"/>
              <a:buFont typeface="Arial"/>
              <a:buNone/>
            </a:pPr>
            <a:r>
              <a:rPr lang="es-MX" sz="5500" b="1">
                <a:latin typeface="Arial"/>
                <a:ea typeface="Arial"/>
                <a:cs typeface="Arial"/>
                <a:sym typeface="Arial"/>
              </a:rPr>
              <a:t>[Acuerdo Plenario 3-2015/CIJ-116]</a:t>
            </a:r>
          </a:p>
        </p:txBody>
      </p:sp>
      <p:sp>
        <p:nvSpPr>
          <p:cNvPr id="3" name="Google Shape;377;g2556679ff35_0_694">
            <a:extLst>
              <a:ext uri="{FF2B5EF4-FFF2-40B4-BE49-F238E27FC236}">
                <a16:creationId xmlns:a16="http://schemas.microsoft.com/office/drawing/2014/main" id="{1E999E0A-EC66-40E2-9FB8-E927A16AC1B0}"/>
              </a:ext>
            </a:extLst>
          </p:cNvPr>
          <p:cNvSpPr txBox="1">
            <a:spLocks/>
          </p:cNvSpPr>
          <p:nvPr/>
        </p:nvSpPr>
        <p:spPr>
          <a:xfrm>
            <a:off x="3265800" y="397475"/>
            <a:ext cx="5660400" cy="791400"/>
          </a:xfrm>
          <a:prstGeom prst="roundRect">
            <a:avLst>
              <a:gd name="adj" fmla="val 16667"/>
            </a:avLst>
          </a:prstGeom>
          <a:noFill/>
          <a:ln w="57150" cap="flat" cmpd="sng">
            <a:solidFill>
              <a:schemeClr val="accent2"/>
            </a:solidFill>
            <a:prstDash val="solid"/>
            <a:round/>
            <a:headEnd type="none" w="sm" len="sm"/>
            <a:tailEnd type="none" w="sm" len="sm"/>
          </a:ln>
        </p:spPr>
        <p:txBody>
          <a:bodyPr spcFirstLastPara="1" vert="horz" wrap="square" lIns="91425" tIns="45700" rIns="91425" bIns="4570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buClr>
                <a:schemeClr val="dk1"/>
              </a:buClr>
              <a:buSzPts val="1100"/>
              <a:buFont typeface="Arial"/>
              <a:buNone/>
            </a:pPr>
            <a:r>
              <a:rPr lang="es-PE" sz="5000" b="1">
                <a:latin typeface="Arial"/>
                <a:ea typeface="Arial"/>
                <a:cs typeface="Arial"/>
                <a:sym typeface="Arial"/>
              </a:rPr>
              <a:t>Acuerdo plenario</a:t>
            </a:r>
          </a:p>
        </p:txBody>
      </p:sp>
    </p:spTree>
    <p:extLst>
      <p:ext uri="{BB962C8B-B14F-4D97-AF65-F5344CB8AC3E}">
        <p14:creationId xmlns:p14="http://schemas.microsoft.com/office/powerpoint/2010/main" val="16111932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382;g2556679ff35_0_701">
            <a:extLst>
              <a:ext uri="{FF2B5EF4-FFF2-40B4-BE49-F238E27FC236}">
                <a16:creationId xmlns:a16="http://schemas.microsoft.com/office/drawing/2014/main" id="{4DAC70EF-68F4-4E94-810D-E610B03EDA5B}"/>
              </a:ext>
            </a:extLst>
          </p:cNvPr>
          <p:cNvSpPr/>
          <p:nvPr/>
        </p:nvSpPr>
        <p:spPr>
          <a:xfrm>
            <a:off x="332650" y="446950"/>
            <a:ext cx="5043600" cy="5383500"/>
          </a:xfrm>
          <a:prstGeom prst="roundRect">
            <a:avLst>
              <a:gd name="adj" fmla="val 5397"/>
            </a:avLst>
          </a:prstGeom>
          <a:noFill/>
          <a:ln w="57150" cap="flat" cmpd="sng">
            <a:solidFill>
              <a:srgbClr val="38761D"/>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2900" b="1">
                <a:solidFill>
                  <a:schemeClr val="dk1"/>
                </a:solidFill>
                <a:latin typeface="Calibri"/>
                <a:ea typeface="Calibri"/>
                <a:cs typeface="Calibri"/>
                <a:sym typeface="Calibri"/>
              </a:rPr>
              <a:t>Fundamento destacado: 11.</a:t>
            </a:r>
            <a:r>
              <a:rPr lang="es-PE" sz="2900">
                <a:solidFill>
                  <a:schemeClr val="dk1"/>
                </a:solidFill>
                <a:latin typeface="Calibri"/>
                <a:ea typeface="Calibri"/>
                <a:cs typeface="Calibri"/>
                <a:sym typeface="Calibri"/>
              </a:rPr>
              <a:t> En síntesis, el “comprador solicitante de influencias”, es decir, “el interesado” en el delito de tráfico de influencias, solo podrá ser considerado instigador siempre y cuando sus actos en fase previa a la ejecución hayan creado o reforzado la resolución criminal en el “vendedor de influencias” mediante un influjo psíquico. </a:t>
            </a:r>
            <a:endParaRPr sz="2900">
              <a:solidFill>
                <a:schemeClr val="dk1"/>
              </a:solidFill>
              <a:latin typeface="Calibri"/>
              <a:ea typeface="Calibri"/>
              <a:cs typeface="Calibri"/>
              <a:sym typeface="Calibri"/>
            </a:endParaRPr>
          </a:p>
        </p:txBody>
      </p:sp>
      <p:sp>
        <p:nvSpPr>
          <p:cNvPr id="3" name="Google Shape;383;g2556679ff35_0_701">
            <a:extLst>
              <a:ext uri="{FF2B5EF4-FFF2-40B4-BE49-F238E27FC236}">
                <a16:creationId xmlns:a16="http://schemas.microsoft.com/office/drawing/2014/main" id="{895B8C94-89A0-4FDF-B003-CE7B8603B19B}"/>
              </a:ext>
            </a:extLst>
          </p:cNvPr>
          <p:cNvSpPr/>
          <p:nvPr/>
        </p:nvSpPr>
        <p:spPr>
          <a:xfrm>
            <a:off x="5887838" y="320950"/>
            <a:ext cx="5962200" cy="5635500"/>
          </a:xfrm>
          <a:prstGeom prst="roundRect">
            <a:avLst>
              <a:gd name="adj" fmla="val 5397"/>
            </a:avLst>
          </a:prstGeom>
          <a:noFill/>
          <a:ln w="57150" cap="flat" cmpd="sng">
            <a:solidFill>
              <a:srgbClr val="45818E"/>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2800">
                <a:solidFill>
                  <a:schemeClr val="dk1"/>
                </a:solidFill>
                <a:latin typeface="Calibri"/>
                <a:ea typeface="Calibri"/>
                <a:cs typeface="Calibri"/>
                <a:sym typeface="Calibri"/>
              </a:rPr>
              <a:t>Naturalmente, en el caso concreto deberá probarse que efectivamente el interesado hizo surgir la resolución criminal del traficante de influencias o reforzó la resolución criminal preconcebida. Por tanto, si la solicitud de influencias del interesado no generó ni fortaleció la resolución criminal del autor, la conducta de aquel deviene en impune, en la medida que el tipo penal no abarca a otra forma de participación para dicho interviniente.</a:t>
            </a:r>
            <a:endParaRPr sz="2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204169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388;g2556679ff35_0_708">
            <a:extLst>
              <a:ext uri="{FF2B5EF4-FFF2-40B4-BE49-F238E27FC236}">
                <a16:creationId xmlns:a16="http://schemas.microsoft.com/office/drawing/2014/main" id="{0FB1B17A-3EBD-4CF6-A7BA-F2A9813AD7EB}"/>
              </a:ext>
            </a:extLst>
          </p:cNvPr>
          <p:cNvSpPr txBox="1">
            <a:spLocks/>
          </p:cNvSpPr>
          <p:nvPr/>
        </p:nvSpPr>
        <p:spPr>
          <a:xfrm>
            <a:off x="698250" y="1785875"/>
            <a:ext cx="10795500" cy="4030800"/>
          </a:xfrm>
          <a:prstGeom prst="roundRect">
            <a:avLst>
              <a:gd name="adj" fmla="val 13498"/>
            </a:avLst>
          </a:prstGeom>
          <a:solidFill>
            <a:srgbClr val="FFF2CC"/>
          </a:solidFill>
          <a:ln w="57150" cap="flat" cmpd="sng">
            <a:solidFill>
              <a:schemeClr val="accent4"/>
            </a:solidFill>
            <a:prstDash val="solid"/>
            <a:round/>
            <a:headEnd type="none" w="sm" len="sm"/>
            <a:tailEnd type="none" w="sm" len="sm"/>
          </a:ln>
        </p:spPr>
        <p:txBody>
          <a:bodyPr spcFirstLastPara="1" vert="horz" wrap="square" lIns="91425" tIns="45700" rIns="91425" bIns="4570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buClr>
                <a:schemeClr val="dk1"/>
              </a:buClr>
              <a:buSzPts val="1100"/>
              <a:buFont typeface="Arial"/>
              <a:buNone/>
            </a:pPr>
            <a:r>
              <a:rPr lang="es-MX" sz="5500" b="1">
                <a:latin typeface="Arial"/>
                <a:ea typeface="Arial"/>
                <a:cs typeface="Arial"/>
                <a:sym typeface="Arial"/>
              </a:rPr>
              <a:t>¡Importante! Casi todo sobre el delito de tráfico de influencias (ponente César San Martín) </a:t>
            </a:r>
          </a:p>
          <a:p>
            <a:pPr>
              <a:spcBef>
                <a:spcPts val="0"/>
              </a:spcBef>
              <a:buClr>
                <a:schemeClr val="dk1"/>
              </a:buClr>
              <a:buSzPts val="1100"/>
              <a:buFont typeface="Arial"/>
              <a:buNone/>
            </a:pPr>
            <a:r>
              <a:rPr lang="es-MX" sz="5500" b="1">
                <a:latin typeface="Arial"/>
                <a:ea typeface="Arial"/>
                <a:cs typeface="Arial"/>
                <a:sym typeface="Arial"/>
              </a:rPr>
              <a:t>[Casación 683-2018, Nacional]</a:t>
            </a:r>
          </a:p>
        </p:txBody>
      </p:sp>
      <p:sp>
        <p:nvSpPr>
          <p:cNvPr id="3" name="Google Shape;389;g2556679ff35_0_708">
            <a:extLst>
              <a:ext uri="{FF2B5EF4-FFF2-40B4-BE49-F238E27FC236}">
                <a16:creationId xmlns:a16="http://schemas.microsoft.com/office/drawing/2014/main" id="{F3762407-0822-42B0-90D7-C2CE33EB25F1}"/>
              </a:ext>
            </a:extLst>
          </p:cNvPr>
          <p:cNvSpPr txBox="1">
            <a:spLocks/>
          </p:cNvSpPr>
          <p:nvPr/>
        </p:nvSpPr>
        <p:spPr>
          <a:xfrm>
            <a:off x="2951550" y="462775"/>
            <a:ext cx="6288900" cy="791400"/>
          </a:xfrm>
          <a:prstGeom prst="roundRect">
            <a:avLst>
              <a:gd name="adj" fmla="val 16667"/>
            </a:avLst>
          </a:prstGeom>
          <a:noFill/>
          <a:ln w="57150" cap="flat" cmpd="sng">
            <a:solidFill>
              <a:schemeClr val="accent2"/>
            </a:solidFill>
            <a:prstDash val="solid"/>
            <a:round/>
            <a:headEnd type="none" w="sm" len="sm"/>
            <a:tailEnd type="none" w="sm" len="sm"/>
          </a:ln>
        </p:spPr>
        <p:txBody>
          <a:bodyPr spcFirstLastPara="1" vert="horz" wrap="square" lIns="91425" tIns="45700" rIns="91425" bIns="4570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buClr>
                <a:schemeClr val="dk1"/>
              </a:buClr>
              <a:buSzPts val="1100"/>
              <a:buFont typeface="Arial"/>
              <a:buNone/>
            </a:pPr>
            <a:r>
              <a:rPr lang="es-PE" sz="5000" b="1">
                <a:latin typeface="Arial"/>
                <a:ea typeface="Arial"/>
                <a:cs typeface="Arial"/>
                <a:sym typeface="Arial"/>
              </a:rPr>
              <a:t>Sentencias penales</a:t>
            </a:r>
          </a:p>
        </p:txBody>
      </p:sp>
    </p:spTree>
    <p:extLst>
      <p:ext uri="{BB962C8B-B14F-4D97-AF65-F5344CB8AC3E}">
        <p14:creationId xmlns:p14="http://schemas.microsoft.com/office/powerpoint/2010/main" val="24317764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394;g2556679ff35_0_715">
            <a:extLst>
              <a:ext uri="{FF2B5EF4-FFF2-40B4-BE49-F238E27FC236}">
                <a16:creationId xmlns:a16="http://schemas.microsoft.com/office/drawing/2014/main" id="{A2BD6501-E41E-411E-A0F8-8F800CD03150}"/>
              </a:ext>
            </a:extLst>
          </p:cNvPr>
          <p:cNvSpPr/>
          <p:nvPr/>
        </p:nvSpPr>
        <p:spPr>
          <a:xfrm>
            <a:off x="1039650" y="563575"/>
            <a:ext cx="10112700" cy="5028900"/>
          </a:xfrm>
          <a:prstGeom prst="roundRect">
            <a:avLst>
              <a:gd name="adj" fmla="val 5397"/>
            </a:avLst>
          </a:prstGeom>
          <a:noFill/>
          <a:ln w="57150" cap="flat" cmpd="sng">
            <a:solidFill>
              <a:srgbClr val="FF9900"/>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3900" b="1">
                <a:solidFill>
                  <a:schemeClr val="dk1"/>
                </a:solidFill>
                <a:latin typeface="Calibri"/>
                <a:ea typeface="Calibri"/>
                <a:cs typeface="Calibri"/>
                <a:sym typeface="Calibri"/>
              </a:rPr>
              <a:t>Sumilla: Delito de tráfico de influencias y prescripción</a:t>
            </a:r>
            <a:endParaRPr sz="3900">
              <a:solidFill>
                <a:schemeClr val="dk1"/>
              </a:solidFill>
              <a:latin typeface="Calibri"/>
              <a:ea typeface="Calibri"/>
              <a:cs typeface="Calibri"/>
              <a:sym typeface="Calibri"/>
            </a:endParaRPr>
          </a:p>
          <a:p>
            <a:pPr marL="0" lvl="0" indent="0" algn="just" rtl="0">
              <a:spcBef>
                <a:spcPts val="0"/>
              </a:spcBef>
              <a:spcAft>
                <a:spcPts val="0"/>
              </a:spcAft>
              <a:buClr>
                <a:schemeClr val="dk1"/>
              </a:buClr>
              <a:buFont typeface="Arial"/>
              <a:buNone/>
            </a:pPr>
            <a:endParaRPr sz="3900">
              <a:solidFill>
                <a:schemeClr val="dk1"/>
              </a:solidFill>
              <a:latin typeface="Calibri"/>
              <a:ea typeface="Calibri"/>
              <a:cs typeface="Calibri"/>
              <a:sym typeface="Calibri"/>
            </a:endParaRPr>
          </a:p>
          <a:p>
            <a:pPr marL="0" lvl="0" indent="0" algn="ctr" rtl="0">
              <a:spcBef>
                <a:spcPts val="0"/>
              </a:spcBef>
              <a:spcAft>
                <a:spcPts val="0"/>
              </a:spcAft>
              <a:buClr>
                <a:schemeClr val="dk1"/>
              </a:buClr>
              <a:buFont typeface="Arial"/>
              <a:buNone/>
            </a:pPr>
            <a:r>
              <a:rPr lang="es-PE" sz="3900" b="1">
                <a:solidFill>
                  <a:schemeClr val="dk1"/>
                </a:solidFill>
                <a:latin typeface="Calibri"/>
                <a:ea typeface="Calibri"/>
                <a:cs typeface="Calibri"/>
                <a:sym typeface="Calibri"/>
              </a:rPr>
              <a:t>1.</a:t>
            </a:r>
            <a:r>
              <a:rPr lang="es-PE" sz="3900">
                <a:solidFill>
                  <a:schemeClr val="dk1"/>
                </a:solidFill>
                <a:latin typeface="Calibri"/>
                <a:ea typeface="Calibri"/>
                <a:cs typeface="Calibri"/>
                <a:sym typeface="Calibri"/>
              </a:rPr>
              <a:t> Los hechos objeto de imputación son los fijados en la disposición fiscal de formalización y continuación de la investigación preparatoria. Interesa a los efectos de la dilucidación de la excepción de la prescripción:</a:t>
            </a:r>
            <a:endParaRPr sz="39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5478833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399;g2556679ff35_0_724">
            <a:extLst>
              <a:ext uri="{FF2B5EF4-FFF2-40B4-BE49-F238E27FC236}">
                <a16:creationId xmlns:a16="http://schemas.microsoft.com/office/drawing/2014/main" id="{02557937-446E-4B74-B38E-7C1BE0DB987B}"/>
              </a:ext>
            </a:extLst>
          </p:cNvPr>
          <p:cNvSpPr/>
          <p:nvPr/>
        </p:nvSpPr>
        <p:spPr>
          <a:xfrm>
            <a:off x="479425" y="474950"/>
            <a:ext cx="2891400" cy="5420700"/>
          </a:xfrm>
          <a:prstGeom prst="roundRect">
            <a:avLst>
              <a:gd name="adj" fmla="val 5397"/>
            </a:avLst>
          </a:prstGeom>
          <a:noFill/>
          <a:ln w="57150" cap="flat" cmpd="sng">
            <a:solidFill>
              <a:srgbClr val="A64D79"/>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3200" b="1">
                <a:solidFill>
                  <a:schemeClr val="dk1"/>
                </a:solidFill>
                <a:latin typeface="Calibri"/>
                <a:ea typeface="Calibri"/>
                <a:cs typeface="Calibri"/>
                <a:sym typeface="Calibri"/>
              </a:rPr>
              <a:t>(i) </a:t>
            </a:r>
            <a:r>
              <a:rPr lang="es-PE" sz="3200">
                <a:solidFill>
                  <a:schemeClr val="dk1"/>
                </a:solidFill>
                <a:latin typeface="Calibri"/>
                <a:ea typeface="Calibri"/>
                <a:cs typeface="Calibri"/>
                <a:sym typeface="Calibri"/>
              </a:rPr>
              <a:t>el relato fáctico, como elemento esencial de carácter objetivo a tomar en cuenta; y, en principio, pero de modo relativo,</a:t>
            </a:r>
            <a:endParaRPr sz="3200">
              <a:solidFill>
                <a:schemeClr val="dk1"/>
              </a:solidFill>
              <a:latin typeface="Calibri"/>
              <a:ea typeface="Calibri"/>
              <a:cs typeface="Calibri"/>
              <a:sym typeface="Calibri"/>
            </a:endParaRPr>
          </a:p>
        </p:txBody>
      </p:sp>
      <p:sp>
        <p:nvSpPr>
          <p:cNvPr id="3" name="Google Shape;400;g2556679ff35_0_724">
            <a:extLst>
              <a:ext uri="{FF2B5EF4-FFF2-40B4-BE49-F238E27FC236}">
                <a16:creationId xmlns:a16="http://schemas.microsoft.com/office/drawing/2014/main" id="{28537AFB-1C55-4029-B5C5-C65D68766456}"/>
              </a:ext>
            </a:extLst>
          </p:cNvPr>
          <p:cNvSpPr/>
          <p:nvPr/>
        </p:nvSpPr>
        <p:spPr>
          <a:xfrm>
            <a:off x="3807900" y="260275"/>
            <a:ext cx="3733800" cy="5826900"/>
          </a:xfrm>
          <a:prstGeom prst="roundRect">
            <a:avLst>
              <a:gd name="adj" fmla="val 5397"/>
            </a:avLst>
          </a:prstGeom>
          <a:noFill/>
          <a:ln w="57150" cap="flat" cmpd="sng">
            <a:solidFill>
              <a:srgbClr val="674EA7"/>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2900">
                <a:solidFill>
                  <a:schemeClr val="dk1"/>
                </a:solidFill>
                <a:latin typeface="Calibri"/>
                <a:ea typeface="Calibri"/>
                <a:cs typeface="Calibri"/>
                <a:sym typeface="Calibri"/>
              </a:rPr>
              <a:t>(ii) el título de imputación, esto es, el delito o delitos materia de subsunción jurídico penal, las formas de intervención delictiva -principal o secundaria, según los casos-, las fases de realización del delito y las reglas concursales correspondientes.</a:t>
            </a:r>
            <a:endParaRPr sz="2900">
              <a:solidFill>
                <a:schemeClr val="dk1"/>
              </a:solidFill>
              <a:latin typeface="Calibri"/>
              <a:ea typeface="Calibri"/>
              <a:cs typeface="Calibri"/>
              <a:sym typeface="Calibri"/>
            </a:endParaRPr>
          </a:p>
        </p:txBody>
      </p:sp>
      <p:sp>
        <p:nvSpPr>
          <p:cNvPr id="4" name="Google Shape;401;g2556679ff35_0_724">
            <a:extLst>
              <a:ext uri="{FF2B5EF4-FFF2-40B4-BE49-F238E27FC236}">
                <a16:creationId xmlns:a16="http://schemas.microsoft.com/office/drawing/2014/main" id="{020E2D6C-62BE-4DED-8019-032B972072B1}"/>
              </a:ext>
            </a:extLst>
          </p:cNvPr>
          <p:cNvSpPr/>
          <p:nvPr/>
        </p:nvSpPr>
        <p:spPr>
          <a:xfrm>
            <a:off x="7978775" y="222950"/>
            <a:ext cx="3733800" cy="5635500"/>
          </a:xfrm>
          <a:prstGeom prst="roundRect">
            <a:avLst>
              <a:gd name="adj" fmla="val 5397"/>
            </a:avLst>
          </a:prstGeom>
          <a:noFill/>
          <a:ln w="57150" cap="flat" cmpd="sng">
            <a:solidFill>
              <a:srgbClr val="F1C232"/>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1100"/>
              <a:buFont typeface="Arial"/>
              <a:buNone/>
            </a:pPr>
            <a:r>
              <a:rPr lang="es-PE" sz="3100">
                <a:solidFill>
                  <a:schemeClr val="dk1"/>
                </a:solidFill>
                <a:latin typeface="Calibri"/>
                <a:ea typeface="Calibri"/>
                <a:cs typeface="Calibri"/>
                <a:sym typeface="Calibri"/>
              </a:rPr>
              <a:t>Solo en los casos de error patente y claridad evidente de los hechos postulados será posible que el órgano jurisdiccional pueda apartarse del aspecto normativo (título de imputación) de la disposición fiscal.</a:t>
            </a:r>
            <a:endParaRPr sz="31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118396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406;g2556679ff35_0_733">
            <a:extLst>
              <a:ext uri="{FF2B5EF4-FFF2-40B4-BE49-F238E27FC236}">
                <a16:creationId xmlns:a16="http://schemas.microsoft.com/office/drawing/2014/main" id="{3F57BB7D-8806-4015-B33B-4F8FD36C1A34}"/>
              </a:ext>
            </a:extLst>
          </p:cNvPr>
          <p:cNvSpPr/>
          <p:nvPr/>
        </p:nvSpPr>
        <p:spPr>
          <a:xfrm>
            <a:off x="292963" y="364075"/>
            <a:ext cx="4421100" cy="5623800"/>
          </a:xfrm>
          <a:prstGeom prst="roundRect">
            <a:avLst>
              <a:gd name="adj" fmla="val 5397"/>
            </a:avLst>
          </a:prstGeom>
          <a:noFill/>
          <a:ln w="57150" cap="flat" cmpd="sng">
            <a:solidFill>
              <a:schemeClr val="accent2"/>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3000" b="1">
                <a:solidFill>
                  <a:schemeClr val="dk1"/>
                </a:solidFill>
                <a:latin typeface="Calibri"/>
                <a:ea typeface="Calibri"/>
                <a:cs typeface="Calibri"/>
                <a:sym typeface="Calibri"/>
              </a:rPr>
              <a:t>2. </a:t>
            </a:r>
            <a:r>
              <a:rPr lang="es-PE" sz="3000">
                <a:solidFill>
                  <a:schemeClr val="dk1"/>
                </a:solidFill>
                <a:latin typeface="Calibri"/>
                <a:ea typeface="Calibri"/>
                <a:cs typeface="Calibri"/>
                <a:sym typeface="Calibri"/>
              </a:rPr>
              <a:t>Para definir si la acción penal ha prescrito o no, debe examinarse el cuadro de hechos o suceso histórico global planteado por la Fiscalía, en especial la fecha de su comisión, y aplicar las reglas sobre prescripción establecidas en el Código Penal. El criterio de análisis es, pues, formal.</a:t>
            </a:r>
            <a:endParaRPr sz="3000">
              <a:solidFill>
                <a:schemeClr val="dk1"/>
              </a:solidFill>
              <a:latin typeface="Calibri"/>
              <a:ea typeface="Calibri"/>
              <a:cs typeface="Calibri"/>
              <a:sym typeface="Calibri"/>
            </a:endParaRPr>
          </a:p>
        </p:txBody>
      </p:sp>
      <p:sp>
        <p:nvSpPr>
          <p:cNvPr id="3" name="Google Shape;407;g2556679ff35_0_733">
            <a:extLst>
              <a:ext uri="{FF2B5EF4-FFF2-40B4-BE49-F238E27FC236}">
                <a16:creationId xmlns:a16="http://schemas.microsoft.com/office/drawing/2014/main" id="{4583590F-F5DD-46CE-B164-889243C7F028}"/>
              </a:ext>
            </a:extLst>
          </p:cNvPr>
          <p:cNvSpPr/>
          <p:nvPr/>
        </p:nvSpPr>
        <p:spPr>
          <a:xfrm>
            <a:off x="5012538" y="262525"/>
            <a:ext cx="6886500" cy="5826900"/>
          </a:xfrm>
          <a:prstGeom prst="roundRect">
            <a:avLst>
              <a:gd name="adj" fmla="val 5397"/>
            </a:avLst>
          </a:prstGeom>
          <a:noFill/>
          <a:ln w="5715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2900" b="1">
                <a:solidFill>
                  <a:schemeClr val="dk1"/>
                </a:solidFill>
                <a:latin typeface="Calibri"/>
                <a:ea typeface="Calibri"/>
                <a:cs typeface="Calibri"/>
                <a:sym typeface="Calibri"/>
              </a:rPr>
              <a:t>3.</a:t>
            </a:r>
            <a:r>
              <a:rPr lang="es-PE" sz="2900">
                <a:solidFill>
                  <a:schemeClr val="dk1"/>
                </a:solidFill>
                <a:latin typeface="Calibri"/>
                <a:ea typeface="Calibri"/>
                <a:cs typeface="Calibri"/>
                <a:sym typeface="Calibri"/>
              </a:rPr>
              <a:t> El delito de tráfico de influencias es un delito que afecta la imparcialidad funcionarial y el carácter público de la función, de suerte que cuando se trata de “influencia real” el sujeto pasivo es tanto el funcionario en quien se va a ejercer influencia cuanto la Administración Pública. Es un tipo penal instantáneo, de simple actividad, de resultado corto y de tendencia. Exige una conducta precisa, con independencia de que la misma forme parte o no de un plan delictivo que lleva a la constatación de una empresa criminal.</a:t>
            </a:r>
            <a:endParaRPr sz="29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858690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412;g2556679ff35_0_741">
            <a:extLst>
              <a:ext uri="{FF2B5EF4-FFF2-40B4-BE49-F238E27FC236}">
                <a16:creationId xmlns:a16="http://schemas.microsoft.com/office/drawing/2014/main" id="{FC5B1ED1-4149-4BAD-AD81-46E1A3F1936B}"/>
              </a:ext>
            </a:extLst>
          </p:cNvPr>
          <p:cNvSpPr/>
          <p:nvPr/>
        </p:nvSpPr>
        <p:spPr>
          <a:xfrm>
            <a:off x="586802" y="326850"/>
            <a:ext cx="5055300" cy="5623800"/>
          </a:xfrm>
          <a:prstGeom prst="roundRect">
            <a:avLst>
              <a:gd name="adj" fmla="val 5397"/>
            </a:avLst>
          </a:prstGeom>
          <a:noFill/>
          <a:ln w="57150" cap="flat" cmpd="sng">
            <a:solidFill>
              <a:srgbClr val="BF9000"/>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3000" b="1">
                <a:solidFill>
                  <a:schemeClr val="dk1"/>
                </a:solidFill>
                <a:latin typeface="Calibri"/>
                <a:ea typeface="Calibri"/>
                <a:cs typeface="Calibri"/>
                <a:sym typeface="Calibri"/>
              </a:rPr>
              <a:t>4.</a:t>
            </a:r>
            <a:r>
              <a:rPr lang="es-PE" sz="3000">
                <a:solidFill>
                  <a:schemeClr val="dk1"/>
                </a:solidFill>
                <a:latin typeface="Calibri"/>
                <a:ea typeface="Calibri"/>
                <a:cs typeface="Calibri"/>
                <a:sym typeface="Calibri"/>
              </a:rPr>
              <a:t> No rige la regla de la dúplica del plazo de prescripción, prevista en el párrafo final de dicho precepto, porque el delito de tráfico de influencias es un delito de mera actividad, en función a la aceptación de dar o prometer una ventaja solicitada al autor. No es propiamente un delito contra el patrimonio del Estado.</a:t>
            </a:r>
            <a:endParaRPr sz="3000">
              <a:solidFill>
                <a:schemeClr val="dk1"/>
              </a:solidFill>
              <a:latin typeface="Calibri"/>
              <a:ea typeface="Calibri"/>
              <a:cs typeface="Calibri"/>
              <a:sym typeface="Calibri"/>
            </a:endParaRPr>
          </a:p>
        </p:txBody>
      </p:sp>
      <p:sp>
        <p:nvSpPr>
          <p:cNvPr id="3" name="Google Shape;413;g2556679ff35_0_741">
            <a:extLst>
              <a:ext uri="{FF2B5EF4-FFF2-40B4-BE49-F238E27FC236}">
                <a16:creationId xmlns:a16="http://schemas.microsoft.com/office/drawing/2014/main" id="{37EA2AF7-CDD6-4BD3-8FB3-D36990AB6B04}"/>
              </a:ext>
            </a:extLst>
          </p:cNvPr>
          <p:cNvSpPr/>
          <p:nvPr/>
        </p:nvSpPr>
        <p:spPr>
          <a:xfrm>
            <a:off x="6360600" y="326850"/>
            <a:ext cx="5244600" cy="5623800"/>
          </a:xfrm>
          <a:prstGeom prst="roundRect">
            <a:avLst>
              <a:gd name="adj" fmla="val 5397"/>
            </a:avLst>
          </a:prstGeom>
          <a:noFill/>
          <a:ln w="57150" cap="flat" cmpd="sng">
            <a:solidFill>
              <a:srgbClr val="134F5C"/>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3900" b="1">
                <a:solidFill>
                  <a:schemeClr val="dk1"/>
                </a:solidFill>
                <a:latin typeface="Calibri"/>
                <a:ea typeface="Calibri"/>
                <a:cs typeface="Calibri"/>
                <a:sym typeface="Calibri"/>
              </a:rPr>
              <a:t>5.</a:t>
            </a:r>
            <a:r>
              <a:rPr lang="es-PE" sz="3900">
                <a:solidFill>
                  <a:schemeClr val="dk1"/>
                </a:solidFill>
                <a:latin typeface="Calibri"/>
                <a:ea typeface="Calibri"/>
                <a:cs typeface="Calibri"/>
                <a:sym typeface="Calibri"/>
              </a:rPr>
              <a:t> El artículo 26 del Código Penal es aplicable en el presente caso, pues la conducta del recurrente (extreneus) ha sido calificada de instigación del delito de tráfico de influencias.</a:t>
            </a:r>
            <a:endParaRPr sz="39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383772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418;g2556679ff35_0_748">
            <a:extLst>
              <a:ext uri="{FF2B5EF4-FFF2-40B4-BE49-F238E27FC236}">
                <a16:creationId xmlns:a16="http://schemas.microsoft.com/office/drawing/2014/main" id="{24466D49-CFE9-424A-A899-C3FD3E969094}"/>
              </a:ext>
            </a:extLst>
          </p:cNvPr>
          <p:cNvSpPr/>
          <p:nvPr/>
        </p:nvSpPr>
        <p:spPr>
          <a:xfrm>
            <a:off x="903450" y="451600"/>
            <a:ext cx="10385100" cy="5411700"/>
          </a:xfrm>
          <a:prstGeom prst="roundRect">
            <a:avLst>
              <a:gd name="adj" fmla="val 5397"/>
            </a:avLst>
          </a:prstGeom>
          <a:noFill/>
          <a:ln w="57150" cap="flat" cmpd="sng">
            <a:solidFill>
              <a:srgbClr val="7F6000"/>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1100"/>
              <a:buFont typeface="Arial"/>
              <a:buNone/>
            </a:pPr>
            <a:r>
              <a:rPr lang="es-PE" sz="3200">
                <a:solidFill>
                  <a:schemeClr val="dk1"/>
                </a:solidFill>
                <a:latin typeface="Calibri"/>
                <a:ea typeface="Calibri"/>
                <a:cs typeface="Calibri"/>
                <a:sym typeface="Calibri"/>
              </a:rPr>
              <a:t>En el caso concreto la condición de funcionario público del autor (intraneus) solo agrava la punibilidad -la afecta, en todo caso, pero no la fundamenta-, pues se erige en una circunstancia agravante específica. La cualidad de funcionario público del autor es un elemento personal especial, que, en el caso del delito de tráfico de influencias, como ya se anotó, agrava la pena pero no la fundamenta -en cuyo caso, si la fundamentaría, la solución necesariamente sería distinta-. Entonces, si se no se da en el partícipe este elemento personal especial no puede ser penado por el tipo agravado sino por el básico.</a:t>
            </a:r>
            <a:endParaRPr sz="3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1369088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423;g2556679ff35_0_753">
            <a:extLst>
              <a:ext uri="{FF2B5EF4-FFF2-40B4-BE49-F238E27FC236}">
                <a16:creationId xmlns:a16="http://schemas.microsoft.com/office/drawing/2014/main" id="{879BE76A-38D8-4664-8EA4-9BD438885FE2}"/>
              </a:ext>
            </a:extLst>
          </p:cNvPr>
          <p:cNvSpPr txBox="1">
            <a:spLocks/>
          </p:cNvSpPr>
          <p:nvPr/>
        </p:nvSpPr>
        <p:spPr>
          <a:xfrm>
            <a:off x="698250" y="1076750"/>
            <a:ext cx="10795500" cy="4739700"/>
          </a:xfrm>
          <a:prstGeom prst="roundRect">
            <a:avLst>
              <a:gd name="adj" fmla="val 13498"/>
            </a:avLst>
          </a:prstGeom>
          <a:solidFill>
            <a:srgbClr val="FFF2CC"/>
          </a:solidFill>
          <a:ln w="57150" cap="flat" cmpd="sng">
            <a:solidFill>
              <a:schemeClr val="accent4"/>
            </a:solidFill>
            <a:prstDash val="solid"/>
            <a:round/>
            <a:headEnd type="none" w="sm" len="sm"/>
            <a:tailEnd type="none" w="sm" len="sm"/>
          </a:ln>
        </p:spPr>
        <p:txBody>
          <a:bodyPr spcFirstLastPara="1" vert="horz" wrap="square" lIns="91425" tIns="45700" rIns="91425" bIns="4570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buClr>
                <a:schemeClr val="dk1"/>
              </a:buClr>
              <a:buSzPts val="1100"/>
              <a:buFont typeface="Arial"/>
              <a:buNone/>
            </a:pPr>
            <a:r>
              <a:rPr lang="es-MX" sz="5500" b="1">
                <a:latin typeface="Arial"/>
                <a:ea typeface="Arial"/>
                <a:cs typeface="Arial"/>
                <a:sym typeface="Arial"/>
              </a:rPr>
              <a:t>[Caso Aurelio Pastor] ¿Abogado que asegura a su cliente ser amigo del funcionario para dilatar plazos comete tráfico de influencias?</a:t>
            </a:r>
          </a:p>
          <a:p>
            <a:pPr>
              <a:spcBef>
                <a:spcPts val="0"/>
              </a:spcBef>
              <a:buClr>
                <a:schemeClr val="dk1"/>
              </a:buClr>
              <a:buSzPts val="1100"/>
              <a:buFont typeface="Arial"/>
              <a:buNone/>
            </a:pPr>
            <a:r>
              <a:rPr lang="es-MX" sz="5500" b="1">
                <a:latin typeface="Arial"/>
                <a:ea typeface="Arial"/>
                <a:cs typeface="Arial"/>
                <a:sym typeface="Arial"/>
              </a:rPr>
              <a:t> [Casación 374-2015, Lima]</a:t>
            </a:r>
          </a:p>
        </p:txBody>
      </p:sp>
    </p:spTree>
    <p:extLst>
      <p:ext uri="{BB962C8B-B14F-4D97-AF65-F5344CB8AC3E}">
        <p14:creationId xmlns:p14="http://schemas.microsoft.com/office/powerpoint/2010/main" val="12566257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428;g2556679ff35_0_759">
            <a:extLst>
              <a:ext uri="{FF2B5EF4-FFF2-40B4-BE49-F238E27FC236}">
                <a16:creationId xmlns:a16="http://schemas.microsoft.com/office/drawing/2014/main" id="{BEDF06C7-7526-47EA-A2E0-09473FE06D7C}"/>
              </a:ext>
            </a:extLst>
          </p:cNvPr>
          <p:cNvSpPr/>
          <p:nvPr/>
        </p:nvSpPr>
        <p:spPr>
          <a:xfrm>
            <a:off x="903450" y="451600"/>
            <a:ext cx="10385100" cy="5411700"/>
          </a:xfrm>
          <a:prstGeom prst="roundRect">
            <a:avLst>
              <a:gd name="adj" fmla="val 5397"/>
            </a:avLst>
          </a:prstGeom>
          <a:noFill/>
          <a:ln w="5715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1100"/>
              <a:buFont typeface="Arial"/>
              <a:buNone/>
            </a:pPr>
            <a:r>
              <a:rPr lang="es-PE" sz="3500" b="1">
                <a:solidFill>
                  <a:schemeClr val="dk1"/>
                </a:solidFill>
                <a:latin typeface="Calibri"/>
                <a:ea typeface="Calibri"/>
                <a:cs typeface="Calibri"/>
                <a:sym typeface="Calibri"/>
              </a:rPr>
              <a:t>Fundamentos destacados: quincuagésimo segundo.</a:t>
            </a:r>
            <a:r>
              <a:rPr lang="es-PE" sz="3500">
                <a:solidFill>
                  <a:schemeClr val="dk1"/>
                </a:solidFill>
                <a:latin typeface="Calibri"/>
                <a:ea typeface="Calibri"/>
                <a:cs typeface="Calibri"/>
                <a:sym typeface="Calibri"/>
              </a:rPr>
              <a:t> La Sala Penal de Apelaciones para descartar la presencia de esta causa de justificación [ejercicio legítimo de la profesión], señala que el imputado no realizó una defensa, pues no se apersonó a los procesos en trámite, no presentó escritos, recursos o informes, para el estudio de los procesos no contó con la documentación de los expedientes y De la Cruz Yupanqui ya contaba con el patrocinio de Carlos Augusto Yabar Palomino. </a:t>
            </a:r>
            <a:endParaRPr sz="35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563300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31;g2556679ff35_0_532">
            <a:extLst>
              <a:ext uri="{FF2B5EF4-FFF2-40B4-BE49-F238E27FC236}">
                <a16:creationId xmlns:a16="http://schemas.microsoft.com/office/drawing/2014/main" id="{E265C554-D87B-4E4C-ABE1-919EA5F269A5}"/>
              </a:ext>
            </a:extLst>
          </p:cNvPr>
          <p:cNvSpPr/>
          <p:nvPr/>
        </p:nvSpPr>
        <p:spPr>
          <a:xfrm>
            <a:off x="723600" y="1701900"/>
            <a:ext cx="10744800" cy="4189500"/>
          </a:xfrm>
          <a:prstGeom prst="roundRect">
            <a:avLst>
              <a:gd name="adj" fmla="val 5397"/>
            </a:avLst>
          </a:prstGeom>
          <a:noFill/>
          <a:ln w="57150" cap="flat" cmpd="sng">
            <a:solidFill>
              <a:srgbClr val="BF9000"/>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3000">
                <a:solidFill>
                  <a:schemeClr val="dk1"/>
                </a:solidFill>
                <a:latin typeface="Calibri"/>
                <a:ea typeface="Calibri"/>
                <a:cs typeface="Calibri"/>
                <a:sym typeface="Calibri"/>
              </a:rPr>
              <a:t>El que, </a:t>
            </a:r>
            <a:r>
              <a:rPr lang="es-PE" sz="3000" b="1">
                <a:solidFill>
                  <a:schemeClr val="dk1"/>
                </a:solidFill>
                <a:latin typeface="Calibri"/>
                <a:ea typeface="Calibri"/>
                <a:cs typeface="Calibri"/>
                <a:sym typeface="Calibri"/>
              </a:rPr>
              <a:t>invocando</a:t>
            </a:r>
            <a:r>
              <a:rPr lang="es-PE" sz="3000">
                <a:solidFill>
                  <a:schemeClr val="dk1"/>
                </a:solidFill>
                <a:latin typeface="Calibri"/>
                <a:ea typeface="Calibri"/>
                <a:cs typeface="Calibri"/>
                <a:sym typeface="Calibri"/>
              </a:rPr>
              <a:t> o </a:t>
            </a:r>
            <a:r>
              <a:rPr lang="es-PE" sz="3000" b="1">
                <a:solidFill>
                  <a:schemeClr val="dk1"/>
                </a:solidFill>
                <a:latin typeface="Calibri"/>
                <a:ea typeface="Calibri"/>
                <a:cs typeface="Calibri"/>
                <a:sym typeface="Calibri"/>
              </a:rPr>
              <a:t>teniendo influencias reales o simuladas</a:t>
            </a:r>
            <a:r>
              <a:rPr lang="es-PE" sz="3000">
                <a:solidFill>
                  <a:schemeClr val="dk1"/>
                </a:solidFill>
                <a:latin typeface="Calibri"/>
                <a:ea typeface="Calibri"/>
                <a:cs typeface="Calibri"/>
                <a:sym typeface="Calibri"/>
              </a:rPr>
              <a:t>, recibe, hace dar o prometer para sí o para un tercero, donativo o promesa o cualquier otra ventaja o beneficio con el ofrecimiento de interceder ante un funcionario o servidor público que ha de conocer, esté conociendo o haya conocido un caso judicial o administrativo, será reprimido con pena privativa de libertad no menor de cuatro ni mayor de seis años; inhabilitación, según corresponda, conforme a los incisos 2, 3, 4 y 8 del artículo 36; y con ciento ochenta a trescientos sesenta y cinco días-multa.</a:t>
            </a:r>
            <a:endParaRPr sz="3000">
              <a:solidFill>
                <a:schemeClr val="dk1"/>
              </a:solidFill>
              <a:latin typeface="Calibri"/>
              <a:ea typeface="Calibri"/>
              <a:cs typeface="Calibri"/>
              <a:sym typeface="Calibri"/>
            </a:endParaRPr>
          </a:p>
        </p:txBody>
      </p:sp>
      <p:sp>
        <p:nvSpPr>
          <p:cNvPr id="3" name="Google Shape;232;g2556679ff35_0_532">
            <a:extLst>
              <a:ext uri="{FF2B5EF4-FFF2-40B4-BE49-F238E27FC236}">
                <a16:creationId xmlns:a16="http://schemas.microsoft.com/office/drawing/2014/main" id="{76EB45D0-22BC-4628-8267-6A6AE2B83898}"/>
              </a:ext>
            </a:extLst>
          </p:cNvPr>
          <p:cNvSpPr txBox="1">
            <a:spLocks/>
          </p:cNvSpPr>
          <p:nvPr/>
        </p:nvSpPr>
        <p:spPr>
          <a:xfrm>
            <a:off x="1506600" y="246325"/>
            <a:ext cx="9178800" cy="895800"/>
          </a:xfrm>
          <a:prstGeom prst="roundRect">
            <a:avLst>
              <a:gd name="adj" fmla="val 16667"/>
            </a:avLst>
          </a:prstGeom>
          <a:noFill/>
          <a:ln w="57150" cap="flat" cmpd="sng">
            <a:solidFill>
              <a:schemeClr val="accent4"/>
            </a:solidFill>
            <a:prstDash val="solid"/>
            <a:round/>
            <a:headEnd type="none" w="sm" len="sm"/>
            <a:tailEnd type="none" w="sm" len="sm"/>
          </a:ln>
        </p:spPr>
        <p:txBody>
          <a:bodyPr spcFirstLastPara="1" vert="horz" wrap="square" lIns="91425" tIns="45700" rIns="91425" bIns="4570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buClr>
                <a:schemeClr val="dk1"/>
              </a:buClr>
              <a:buSzPts val="1100"/>
              <a:buFont typeface="Arial"/>
              <a:buNone/>
            </a:pPr>
            <a:r>
              <a:rPr lang="es-PE" sz="5000"/>
              <a:t>Artículo 400. Tráfico de influencias</a:t>
            </a:r>
            <a:endParaRPr lang="es-PE" sz="5300"/>
          </a:p>
        </p:txBody>
      </p:sp>
    </p:spTree>
    <p:extLst>
      <p:ext uri="{BB962C8B-B14F-4D97-AF65-F5344CB8AC3E}">
        <p14:creationId xmlns:p14="http://schemas.microsoft.com/office/powerpoint/2010/main" val="15589683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433;g2556679ff35_0_766">
            <a:extLst>
              <a:ext uri="{FF2B5EF4-FFF2-40B4-BE49-F238E27FC236}">
                <a16:creationId xmlns:a16="http://schemas.microsoft.com/office/drawing/2014/main" id="{4BBE3C6B-99C1-4014-B511-4554FC9EA1AC}"/>
              </a:ext>
            </a:extLst>
          </p:cNvPr>
          <p:cNvSpPr/>
          <p:nvPr/>
        </p:nvSpPr>
        <p:spPr>
          <a:xfrm>
            <a:off x="157000" y="274325"/>
            <a:ext cx="6301500" cy="5654400"/>
          </a:xfrm>
          <a:prstGeom prst="roundRect">
            <a:avLst>
              <a:gd name="adj" fmla="val 5397"/>
            </a:avLst>
          </a:prstGeom>
          <a:noFill/>
          <a:ln w="57150" cap="flat" cmpd="sng">
            <a:solidFill>
              <a:schemeClr val="accent2"/>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1100"/>
              <a:buFont typeface="Arial"/>
              <a:buNone/>
            </a:pPr>
            <a:r>
              <a:rPr lang="es-PE" sz="3000">
                <a:solidFill>
                  <a:schemeClr val="dk1"/>
                </a:solidFill>
                <a:latin typeface="Calibri"/>
                <a:ea typeface="Calibri"/>
                <a:cs typeface="Calibri"/>
                <a:sym typeface="Calibri"/>
              </a:rPr>
              <a:t>Análisis que es sobre hechos posteriores al acto imputado como tráfico de influencias simulado, es decir, que para determinar que no cumplen con los supuestos de la causa de justificación, se han valido de hechos no relevantes, que constituye una motivación aparente, porque según el principio de legalidad, el delito se ejecuta cuando se cumple el núcleo rector “invocando influencias para interceder”.</a:t>
            </a:r>
            <a:endParaRPr sz="3000">
              <a:solidFill>
                <a:schemeClr val="dk1"/>
              </a:solidFill>
              <a:latin typeface="Calibri"/>
              <a:ea typeface="Calibri"/>
              <a:cs typeface="Calibri"/>
              <a:sym typeface="Calibri"/>
            </a:endParaRPr>
          </a:p>
        </p:txBody>
      </p:sp>
      <p:sp>
        <p:nvSpPr>
          <p:cNvPr id="3" name="Google Shape;434;g2556679ff35_0_766">
            <a:extLst>
              <a:ext uri="{FF2B5EF4-FFF2-40B4-BE49-F238E27FC236}">
                <a16:creationId xmlns:a16="http://schemas.microsoft.com/office/drawing/2014/main" id="{B7603D73-1FCA-43A4-A8A8-B302E528E243}"/>
              </a:ext>
            </a:extLst>
          </p:cNvPr>
          <p:cNvSpPr/>
          <p:nvPr/>
        </p:nvSpPr>
        <p:spPr>
          <a:xfrm>
            <a:off x="6757225" y="274325"/>
            <a:ext cx="4973400" cy="5654400"/>
          </a:xfrm>
          <a:prstGeom prst="roundRect">
            <a:avLst>
              <a:gd name="adj" fmla="val 5397"/>
            </a:avLst>
          </a:prstGeom>
          <a:noFill/>
          <a:ln w="57150" cap="flat" cmpd="sng">
            <a:solidFill>
              <a:srgbClr val="45818E"/>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1100"/>
              <a:buFont typeface="Arial"/>
              <a:buNone/>
            </a:pPr>
            <a:r>
              <a:rPr lang="es-PE" sz="3000">
                <a:solidFill>
                  <a:schemeClr val="dk1"/>
                </a:solidFill>
                <a:latin typeface="Calibri"/>
                <a:ea typeface="Calibri"/>
                <a:cs typeface="Calibri"/>
                <a:sym typeface="Calibri"/>
              </a:rPr>
              <a:t>Pero como hemos demostrado; es una práctica permanente que los abogados realicen una serie de actuaciones que no exigen el protocolo y que está permitido por las normas legales citadas sobre derechos y obligaciones del ejercicio de la profesión de abogados, como aquella de la gestión de intereses.</a:t>
            </a:r>
            <a:endParaRPr sz="30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2690346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439;g2556679ff35_0_773">
            <a:extLst>
              <a:ext uri="{FF2B5EF4-FFF2-40B4-BE49-F238E27FC236}">
                <a16:creationId xmlns:a16="http://schemas.microsoft.com/office/drawing/2014/main" id="{269A65AF-017B-45DE-854B-9DDC48DF608B}"/>
              </a:ext>
            </a:extLst>
          </p:cNvPr>
          <p:cNvSpPr txBox="1">
            <a:spLocks/>
          </p:cNvSpPr>
          <p:nvPr/>
        </p:nvSpPr>
        <p:spPr>
          <a:xfrm>
            <a:off x="698250" y="1076750"/>
            <a:ext cx="10795500" cy="4739700"/>
          </a:xfrm>
          <a:prstGeom prst="roundRect">
            <a:avLst>
              <a:gd name="adj" fmla="val 13498"/>
            </a:avLst>
          </a:prstGeom>
          <a:solidFill>
            <a:srgbClr val="FFF2CC"/>
          </a:solidFill>
          <a:ln w="57150" cap="flat" cmpd="sng">
            <a:solidFill>
              <a:schemeClr val="accent4"/>
            </a:solidFill>
            <a:prstDash val="solid"/>
            <a:round/>
            <a:headEnd type="none" w="sm" len="sm"/>
            <a:tailEnd type="none" w="sm" len="sm"/>
          </a:ln>
        </p:spPr>
        <p:txBody>
          <a:bodyPr spcFirstLastPara="1" vert="horz" wrap="square" lIns="91425" tIns="45700" rIns="91425" bIns="4570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buClr>
                <a:schemeClr val="dk1"/>
              </a:buClr>
              <a:buSzPts val="1100"/>
              <a:buFont typeface="Arial"/>
              <a:buNone/>
            </a:pPr>
            <a:r>
              <a:rPr lang="es-MX" sz="5500" b="1">
                <a:latin typeface="Arial"/>
                <a:ea typeface="Arial"/>
                <a:cs typeface="Arial"/>
                <a:sym typeface="Arial"/>
              </a:rPr>
              <a:t>Instigación al tráfico de influencias: litigante entregó bebidas al presidente de la Corte para que sala lo favorezca en proceso </a:t>
            </a:r>
          </a:p>
          <a:p>
            <a:pPr>
              <a:spcBef>
                <a:spcPts val="0"/>
              </a:spcBef>
              <a:buClr>
                <a:schemeClr val="dk1"/>
              </a:buClr>
              <a:buSzPts val="1100"/>
              <a:buFont typeface="Arial"/>
              <a:buNone/>
            </a:pPr>
            <a:r>
              <a:rPr lang="es-MX" sz="5500" b="1">
                <a:latin typeface="Arial"/>
                <a:ea typeface="Arial"/>
                <a:cs typeface="Arial"/>
                <a:sym typeface="Arial"/>
              </a:rPr>
              <a:t>[Apelación 08-2018-02, Lima]</a:t>
            </a:r>
          </a:p>
        </p:txBody>
      </p:sp>
    </p:spTree>
    <p:extLst>
      <p:ext uri="{BB962C8B-B14F-4D97-AF65-F5344CB8AC3E}">
        <p14:creationId xmlns:p14="http://schemas.microsoft.com/office/powerpoint/2010/main" val="38113786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444;g2556679ff35_0_778">
            <a:extLst>
              <a:ext uri="{FF2B5EF4-FFF2-40B4-BE49-F238E27FC236}">
                <a16:creationId xmlns:a16="http://schemas.microsoft.com/office/drawing/2014/main" id="{AEA24729-19F4-4385-9C78-1F806D7A7166}"/>
              </a:ext>
            </a:extLst>
          </p:cNvPr>
          <p:cNvSpPr/>
          <p:nvPr/>
        </p:nvSpPr>
        <p:spPr>
          <a:xfrm>
            <a:off x="747800" y="432950"/>
            <a:ext cx="5051400" cy="5411700"/>
          </a:xfrm>
          <a:prstGeom prst="roundRect">
            <a:avLst>
              <a:gd name="adj" fmla="val 5397"/>
            </a:avLst>
          </a:prstGeom>
          <a:noFill/>
          <a:ln w="57150" cap="flat" cmpd="sng">
            <a:solidFill>
              <a:srgbClr val="351C75"/>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1100"/>
              <a:buFont typeface="Arial"/>
              <a:buNone/>
            </a:pPr>
            <a:r>
              <a:rPr lang="es-PE" sz="3200" b="1">
                <a:solidFill>
                  <a:schemeClr val="dk1"/>
                </a:solidFill>
                <a:latin typeface="Calibri"/>
                <a:ea typeface="Calibri"/>
                <a:cs typeface="Calibri"/>
                <a:sym typeface="Calibri"/>
              </a:rPr>
              <a:t>Fundamentos destacados: 12.1.</a:t>
            </a:r>
            <a:r>
              <a:rPr lang="es-PE" sz="3200">
                <a:solidFill>
                  <a:schemeClr val="dk1"/>
                </a:solidFill>
                <a:latin typeface="Calibri"/>
                <a:ea typeface="Calibri"/>
                <a:cs typeface="Calibri"/>
                <a:sym typeface="Calibri"/>
              </a:rPr>
              <a:t> Señala la defensa que el elemento ausente del tipo es la oferta de influencias que se realiza con la finalidad de interceder ante un funcionario o servidor que ha de conocer, conoce o haya conocido un caso judicial o administrativo.</a:t>
            </a:r>
            <a:endParaRPr sz="3200">
              <a:solidFill>
                <a:schemeClr val="dk1"/>
              </a:solidFill>
              <a:latin typeface="Calibri"/>
              <a:ea typeface="Calibri"/>
              <a:cs typeface="Calibri"/>
              <a:sym typeface="Calibri"/>
            </a:endParaRPr>
          </a:p>
        </p:txBody>
      </p:sp>
      <p:sp>
        <p:nvSpPr>
          <p:cNvPr id="3" name="Google Shape;445;g2556679ff35_0_778">
            <a:extLst>
              <a:ext uri="{FF2B5EF4-FFF2-40B4-BE49-F238E27FC236}">
                <a16:creationId xmlns:a16="http://schemas.microsoft.com/office/drawing/2014/main" id="{4B549BDA-1BD9-4122-8A15-B06729DFB586}"/>
              </a:ext>
            </a:extLst>
          </p:cNvPr>
          <p:cNvSpPr/>
          <p:nvPr/>
        </p:nvSpPr>
        <p:spPr>
          <a:xfrm>
            <a:off x="6392800" y="432950"/>
            <a:ext cx="5051400" cy="5411700"/>
          </a:xfrm>
          <a:prstGeom prst="roundRect">
            <a:avLst>
              <a:gd name="adj" fmla="val 5397"/>
            </a:avLst>
          </a:prstGeom>
          <a:noFill/>
          <a:ln w="57150" cap="flat" cmpd="sng">
            <a:solidFill>
              <a:srgbClr val="FF9900"/>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1100"/>
              <a:buFont typeface="Arial"/>
              <a:buNone/>
            </a:pPr>
            <a:r>
              <a:rPr lang="es-PE" sz="3500" b="1">
                <a:solidFill>
                  <a:schemeClr val="dk1"/>
                </a:solidFill>
                <a:latin typeface="Calibri"/>
                <a:ea typeface="Calibri"/>
                <a:cs typeface="Calibri"/>
                <a:sym typeface="Calibri"/>
              </a:rPr>
              <a:t>12.2.</a:t>
            </a:r>
            <a:r>
              <a:rPr lang="es-PE" sz="3500">
                <a:solidFill>
                  <a:schemeClr val="dk1"/>
                </a:solidFill>
                <a:latin typeface="Calibri"/>
                <a:ea typeface="Calibri"/>
                <a:cs typeface="Calibri"/>
                <a:sym typeface="Calibri"/>
              </a:rPr>
              <a:t> Antes debemos precisar que el bien jurídico protegido en este delito “es el prestigio y el regular funcionamiento de la administración pública, específicamente la administración de justicia jurisdiccional o administrativa”.</a:t>
            </a:r>
            <a:endParaRPr sz="35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2481954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450;g2556679ff35_0_785">
            <a:extLst>
              <a:ext uri="{FF2B5EF4-FFF2-40B4-BE49-F238E27FC236}">
                <a16:creationId xmlns:a16="http://schemas.microsoft.com/office/drawing/2014/main" id="{7CBF2B15-EBFE-4E11-8A6F-77D2CCBD5FA9}"/>
              </a:ext>
            </a:extLst>
          </p:cNvPr>
          <p:cNvSpPr/>
          <p:nvPr/>
        </p:nvSpPr>
        <p:spPr>
          <a:xfrm>
            <a:off x="1075800" y="432950"/>
            <a:ext cx="10040400" cy="5411700"/>
          </a:xfrm>
          <a:prstGeom prst="roundRect">
            <a:avLst>
              <a:gd name="adj" fmla="val 5397"/>
            </a:avLst>
          </a:prstGeom>
          <a:noFill/>
          <a:ln w="5715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1100"/>
              <a:buFont typeface="Arial"/>
              <a:buNone/>
            </a:pPr>
            <a:r>
              <a:rPr lang="es-PE" sz="3500" b="1">
                <a:solidFill>
                  <a:schemeClr val="dk1"/>
                </a:solidFill>
                <a:latin typeface="Calibri"/>
                <a:ea typeface="Calibri"/>
                <a:cs typeface="Calibri"/>
                <a:sym typeface="Calibri"/>
              </a:rPr>
              <a:t>12.3.</a:t>
            </a:r>
            <a:r>
              <a:rPr lang="es-PE" sz="3500">
                <a:solidFill>
                  <a:schemeClr val="dk1"/>
                </a:solidFill>
                <a:latin typeface="Calibri"/>
                <a:ea typeface="Calibri"/>
                <a:cs typeface="Calibri"/>
                <a:sym typeface="Calibri"/>
              </a:rPr>
              <a:t> Asimismo, la doctrina ha dejado claramente establecido que el sujeto activo, en el caso concreto, recibe la ventaja o beneficio con el ofrecimiento de interceder ante un funcionario o servidor público que ha de conocer, conoce o haya conocido un caso judicial, para favorecer a un tercero, siendo que la intercesión es brindarle al interesado una válvula de aparente solución a sus urgencias, así también el contenido de la misma puede ser lícita o ilícita pero debe favorecerlo.</a:t>
            </a:r>
            <a:endParaRPr sz="35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84564901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455;g2556679ff35_0_791">
            <a:extLst>
              <a:ext uri="{FF2B5EF4-FFF2-40B4-BE49-F238E27FC236}">
                <a16:creationId xmlns:a16="http://schemas.microsoft.com/office/drawing/2014/main" id="{04C0737D-6DE4-4BA3-A0F3-ADEA84DE3A4C}"/>
              </a:ext>
            </a:extLst>
          </p:cNvPr>
          <p:cNvSpPr/>
          <p:nvPr/>
        </p:nvSpPr>
        <p:spPr>
          <a:xfrm>
            <a:off x="948600" y="432950"/>
            <a:ext cx="10294800" cy="5411700"/>
          </a:xfrm>
          <a:prstGeom prst="roundRect">
            <a:avLst>
              <a:gd name="adj" fmla="val 5397"/>
            </a:avLst>
          </a:prstGeom>
          <a:noFill/>
          <a:ln w="57150" cap="flat" cmpd="sng">
            <a:solidFill>
              <a:srgbClr val="134F5C"/>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1100"/>
              <a:buFont typeface="Arial"/>
              <a:buNone/>
            </a:pPr>
            <a:r>
              <a:rPr lang="es-PE" sz="3500">
                <a:solidFill>
                  <a:schemeClr val="dk1"/>
                </a:solidFill>
                <a:latin typeface="Calibri"/>
                <a:ea typeface="Calibri"/>
                <a:cs typeface="Calibri"/>
                <a:sym typeface="Calibri"/>
              </a:rPr>
              <a:t>La oferta de influencias hace alusión a la frase “El que invocando o teniendo influencias reales o simuladas, recibe, hace dar o prometer para sí o para un tercero […]’’, poniendo de manifiesto los tres verbos rectores de la conducta típica del traficante de influencias, siendo la intercesión la modalidad que lo diferencia de otros delitos de corrupción, lo que se colegiría por la participación directa del presidente de la Corte Superior de Justicia del Callao, Walter Benigno Ríos Montalvo.</a:t>
            </a:r>
            <a:endParaRPr sz="35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870497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460;g2556679ff35_0_797">
            <a:extLst>
              <a:ext uri="{FF2B5EF4-FFF2-40B4-BE49-F238E27FC236}">
                <a16:creationId xmlns:a16="http://schemas.microsoft.com/office/drawing/2014/main" id="{1EE3F438-14B5-4883-A3C1-1F2AA241B2E3}"/>
              </a:ext>
            </a:extLst>
          </p:cNvPr>
          <p:cNvSpPr/>
          <p:nvPr/>
        </p:nvSpPr>
        <p:spPr>
          <a:xfrm>
            <a:off x="1075800" y="432950"/>
            <a:ext cx="10040400" cy="5411700"/>
          </a:xfrm>
          <a:prstGeom prst="roundRect">
            <a:avLst>
              <a:gd name="adj" fmla="val 5397"/>
            </a:avLst>
          </a:prstGeom>
          <a:noFill/>
          <a:ln w="5715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1100"/>
              <a:buFont typeface="Arial"/>
              <a:buNone/>
            </a:pPr>
            <a:r>
              <a:rPr lang="es-PE" sz="4200" b="1">
                <a:solidFill>
                  <a:schemeClr val="dk1"/>
                </a:solidFill>
                <a:latin typeface="Calibri"/>
                <a:ea typeface="Calibri"/>
                <a:cs typeface="Calibri"/>
                <a:sym typeface="Calibri"/>
              </a:rPr>
              <a:t>13.2. </a:t>
            </a:r>
            <a:r>
              <a:rPr lang="es-PE" sz="4200">
                <a:solidFill>
                  <a:schemeClr val="dk1"/>
                </a:solidFill>
                <a:latin typeface="Calibri"/>
                <a:ea typeface="Calibri"/>
                <a:cs typeface="Calibri"/>
                <a:sym typeface="Calibri"/>
              </a:rPr>
              <a:t>En el considerando 17 de la resolución de excepción de improcedencia de acción, el juez señaló que el investigado posee la calidad de instigador, pues no podría ser coautor por no contar con la facultad de direccionar a los funcionarios públicos, siendo el tercero directamente interesado en la obtención de los resultados.</a:t>
            </a:r>
            <a:endParaRPr sz="4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04714280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465;g2556679ff35_0_801">
            <a:extLst>
              <a:ext uri="{FF2B5EF4-FFF2-40B4-BE49-F238E27FC236}">
                <a16:creationId xmlns:a16="http://schemas.microsoft.com/office/drawing/2014/main" id="{0D01E4DE-7896-4205-B2CD-E39F1F1B6329}"/>
              </a:ext>
            </a:extLst>
          </p:cNvPr>
          <p:cNvSpPr/>
          <p:nvPr/>
        </p:nvSpPr>
        <p:spPr>
          <a:xfrm>
            <a:off x="123175" y="332175"/>
            <a:ext cx="4889100" cy="5577900"/>
          </a:xfrm>
          <a:prstGeom prst="roundRect">
            <a:avLst>
              <a:gd name="adj" fmla="val 5397"/>
            </a:avLst>
          </a:prstGeom>
          <a:noFill/>
          <a:ln w="57150" cap="flat" cmpd="sng">
            <a:solidFill>
              <a:srgbClr val="F1C232"/>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1100"/>
              <a:buFont typeface="Arial"/>
              <a:buNone/>
            </a:pPr>
            <a:r>
              <a:rPr lang="es-PE" sz="3000">
                <a:solidFill>
                  <a:schemeClr val="dk1"/>
                </a:solidFill>
                <a:latin typeface="Calibri"/>
                <a:ea typeface="Calibri"/>
                <a:cs typeface="Calibri"/>
                <a:sym typeface="Calibri"/>
              </a:rPr>
              <a:t>13.3. La figura de la instigación prevista en el artículo 24 del Código Penal abarca a quien dolosamente decide a otro a cometer el hecho punible, debiendo diferenciar que “la instigación es una forma de determinación pero no es la única”. Lo que significa hacer surgir en el otro la decisión de cometer el hecho punible.</a:t>
            </a:r>
            <a:endParaRPr sz="3000">
              <a:solidFill>
                <a:schemeClr val="dk1"/>
              </a:solidFill>
              <a:latin typeface="Calibri"/>
              <a:ea typeface="Calibri"/>
              <a:cs typeface="Calibri"/>
              <a:sym typeface="Calibri"/>
            </a:endParaRPr>
          </a:p>
        </p:txBody>
      </p:sp>
      <p:sp>
        <p:nvSpPr>
          <p:cNvPr id="3" name="Google Shape;466;g2556679ff35_0_801">
            <a:extLst>
              <a:ext uri="{FF2B5EF4-FFF2-40B4-BE49-F238E27FC236}">
                <a16:creationId xmlns:a16="http://schemas.microsoft.com/office/drawing/2014/main" id="{BDC45A90-A53D-4BDB-968F-32243E349B1D}"/>
              </a:ext>
            </a:extLst>
          </p:cNvPr>
          <p:cNvSpPr/>
          <p:nvPr/>
        </p:nvSpPr>
        <p:spPr>
          <a:xfrm>
            <a:off x="5292325" y="125025"/>
            <a:ext cx="6690000" cy="5965800"/>
          </a:xfrm>
          <a:prstGeom prst="roundRect">
            <a:avLst>
              <a:gd name="adj" fmla="val 5397"/>
            </a:avLst>
          </a:prstGeom>
          <a:noFill/>
          <a:ln w="57150" cap="flat" cmpd="sng">
            <a:solidFill>
              <a:srgbClr val="A64D79"/>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1100"/>
              <a:buFont typeface="Arial"/>
              <a:buNone/>
            </a:pPr>
            <a:r>
              <a:rPr lang="es-PE" sz="3000">
                <a:solidFill>
                  <a:schemeClr val="dk1"/>
                </a:solidFill>
                <a:latin typeface="Calibri"/>
                <a:ea typeface="Calibri"/>
                <a:cs typeface="Calibri"/>
                <a:sym typeface="Calibri"/>
              </a:rPr>
              <a:t>Asimismo, dentro del delito de tráfico de influencias, concurren obligatoriamente una pluralidad de sujetos, según la imputación: el vendedor de influencias como el sujeto activo (Walter Ríos Montalvo), el funcionario sobre el que recae la influencia (jueces de la Sala Mixta de Emergencia del Callao), el comprador de influencias (Marsano Bacigalupo), lo que en doctrina constituye un delito de encuentro por la intervención de los citados, como parte de la tipicidad objetiva.</a:t>
            </a:r>
            <a:endParaRPr sz="30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93983928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471;g2556679ff35_0_808">
            <a:extLst>
              <a:ext uri="{FF2B5EF4-FFF2-40B4-BE49-F238E27FC236}">
                <a16:creationId xmlns:a16="http://schemas.microsoft.com/office/drawing/2014/main" id="{90B2745B-EAAE-4728-8C3E-822C790400EA}"/>
              </a:ext>
            </a:extLst>
          </p:cNvPr>
          <p:cNvSpPr/>
          <p:nvPr/>
        </p:nvSpPr>
        <p:spPr>
          <a:xfrm>
            <a:off x="1075800" y="432950"/>
            <a:ext cx="10040400" cy="5411700"/>
          </a:xfrm>
          <a:prstGeom prst="roundRect">
            <a:avLst>
              <a:gd name="adj" fmla="val 5397"/>
            </a:avLst>
          </a:prstGeom>
          <a:noFill/>
          <a:ln w="57150" cap="flat" cmpd="sng">
            <a:solidFill>
              <a:srgbClr val="A20000"/>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1100"/>
              <a:buFont typeface="Arial"/>
              <a:buNone/>
            </a:pPr>
            <a:r>
              <a:rPr lang="es-PE" sz="3400" b="1">
                <a:solidFill>
                  <a:schemeClr val="dk1"/>
                </a:solidFill>
                <a:latin typeface="Calibri"/>
                <a:ea typeface="Calibri"/>
                <a:cs typeface="Calibri"/>
                <a:sym typeface="Calibri"/>
              </a:rPr>
              <a:t>13.5.</a:t>
            </a:r>
            <a:r>
              <a:rPr lang="es-PE" sz="3400">
                <a:solidFill>
                  <a:schemeClr val="dk1"/>
                </a:solidFill>
                <a:latin typeface="Calibri"/>
                <a:ea typeface="Calibri"/>
                <a:cs typeface="Calibri"/>
                <a:sym typeface="Calibri"/>
              </a:rPr>
              <a:t> El considerar al interesado -en este caso Marsano Bacigalupo- como instigador en el delito de tráfico de influencias, implica que contacte con una persona (Ríos Montalvo) capaz de influir sobre el funcionario público (jueces integrantes de la Sala Mixta de Emergencia) y le sugiera con marcada intensidad (influjo psicológico, comienzo de la inducción)20 que intervenga a su favor, recibiendo beneficios económicos, que sus dependientes coordinan, lo que se colige de la imputación de los hechos atribuidos por la Fiscalía.</a:t>
            </a:r>
            <a:endParaRPr sz="34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55448579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526;p57">
            <a:extLst>
              <a:ext uri="{FF2B5EF4-FFF2-40B4-BE49-F238E27FC236}">
                <a16:creationId xmlns:a16="http://schemas.microsoft.com/office/drawing/2014/main" id="{65ECFAD9-0F93-4597-8A50-D601C4F2BCFA}"/>
              </a:ext>
            </a:extLst>
          </p:cNvPr>
          <p:cNvSpPr txBox="1">
            <a:spLocks/>
          </p:cNvSpPr>
          <p:nvPr/>
        </p:nvSpPr>
        <p:spPr>
          <a:xfrm>
            <a:off x="1096950" y="1796100"/>
            <a:ext cx="9998100" cy="3265800"/>
          </a:xfrm>
          <a:prstGeom prst="roundRect">
            <a:avLst>
              <a:gd name="adj" fmla="val 27844"/>
            </a:avLst>
          </a:prstGeom>
          <a:noFill/>
          <a:ln w="76200" cap="flat" cmpd="sng">
            <a:solidFill>
              <a:srgbClr val="980000"/>
            </a:solidFill>
            <a:prstDash val="solid"/>
            <a:round/>
            <a:headEnd type="none" w="sm" len="sm"/>
            <a:tailEnd type="none" w="sm" len="sm"/>
          </a:ln>
        </p:spPr>
        <p:txBody>
          <a:bodyPr spcFirstLastPara="1" vert="horz" wrap="square" lIns="91425" tIns="45700" rIns="91425" bIns="45700" rtlCol="0" anchor="ctr" anchorCtr="0">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buClr>
                <a:schemeClr val="dk1"/>
              </a:buClr>
              <a:buSzPts val="4800"/>
              <a:buFont typeface="Arial Black"/>
              <a:buNone/>
            </a:pPr>
            <a:r>
              <a:rPr lang="es-PE" sz="14900">
                <a:latin typeface="Arial Black"/>
                <a:ea typeface="Arial Black"/>
                <a:cs typeface="Arial Black"/>
                <a:sym typeface="Arial Black"/>
              </a:rPr>
              <a:t>Gracias</a:t>
            </a:r>
          </a:p>
        </p:txBody>
      </p:sp>
    </p:spTree>
    <p:extLst>
      <p:ext uri="{BB962C8B-B14F-4D97-AF65-F5344CB8AC3E}">
        <p14:creationId xmlns:p14="http://schemas.microsoft.com/office/powerpoint/2010/main" val="3294344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37;g2556679ff35_0_540">
            <a:extLst>
              <a:ext uri="{FF2B5EF4-FFF2-40B4-BE49-F238E27FC236}">
                <a16:creationId xmlns:a16="http://schemas.microsoft.com/office/drawing/2014/main" id="{9E38339D-AB54-4EE5-9F60-99C5CEFB3147}"/>
              </a:ext>
            </a:extLst>
          </p:cNvPr>
          <p:cNvSpPr/>
          <p:nvPr/>
        </p:nvSpPr>
        <p:spPr>
          <a:xfrm>
            <a:off x="982800" y="834175"/>
            <a:ext cx="10226400" cy="4646700"/>
          </a:xfrm>
          <a:prstGeom prst="roundRect">
            <a:avLst>
              <a:gd name="adj" fmla="val 5397"/>
            </a:avLst>
          </a:prstGeom>
          <a:noFill/>
          <a:ln w="57150" cap="flat" cmpd="sng">
            <a:solidFill>
              <a:srgbClr val="FF9900"/>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4200">
                <a:solidFill>
                  <a:schemeClr val="dk1"/>
                </a:solidFill>
                <a:latin typeface="Calibri"/>
                <a:ea typeface="Calibri"/>
                <a:cs typeface="Calibri"/>
                <a:sym typeface="Calibri"/>
              </a:rPr>
              <a:t>Si el agente es un funcionario o servidor público, será reprimido con pena privativa de libertad no menor de cuatro ni mayor de ocho años; inhabilitación, según corresponda, conforme a los incisos 1, 2 y 8 del artículo 36; y, con trescientos sesenta y cinco a setecientos treinta días-multa.</a:t>
            </a:r>
            <a:endParaRPr sz="4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519632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42;g2556679ff35_0_546">
            <a:extLst>
              <a:ext uri="{FF2B5EF4-FFF2-40B4-BE49-F238E27FC236}">
                <a16:creationId xmlns:a16="http://schemas.microsoft.com/office/drawing/2014/main" id="{3664F6EE-5EAB-49F8-AA0D-2B241DFFB0D1}"/>
              </a:ext>
            </a:extLst>
          </p:cNvPr>
          <p:cNvSpPr/>
          <p:nvPr/>
        </p:nvSpPr>
        <p:spPr>
          <a:xfrm>
            <a:off x="3433307" y="2442761"/>
            <a:ext cx="795600" cy="1972500"/>
          </a:xfrm>
          <a:prstGeom prst="rightArrow">
            <a:avLst>
              <a:gd name="adj1" fmla="val 50000"/>
              <a:gd name="adj2" fmla="val 50000"/>
            </a:avLst>
          </a:prstGeom>
          <a:solidFill>
            <a:srgbClr val="351C7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 name="Google Shape;243;g2556679ff35_0_546">
            <a:extLst>
              <a:ext uri="{FF2B5EF4-FFF2-40B4-BE49-F238E27FC236}">
                <a16:creationId xmlns:a16="http://schemas.microsoft.com/office/drawing/2014/main" id="{6ED05A8B-5C79-48B5-9963-31B64A01B2DF}"/>
              </a:ext>
            </a:extLst>
          </p:cNvPr>
          <p:cNvSpPr txBox="1">
            <a:spLocks/>
          </p:cNvSpPr>
          <p:nvPr/>
        </p:nvSpPr>
        <p:spPr>
          <a:xfrm>
            <a:off x="340300" y="2442750"/>
            <a:ext cx="2740800" cy="1972500"/>
          </a:xfrm>
          <a:prstGeom prst="roundRect">
            <a:avLst>
              <a:gd name="adj" fmla="val 16667"/>
            </a:avLst>
          </a:prstGeom>
          <a:noFill/>
          <a:ln w="57150" cap="flat" cmpd="sng">
            <a:solidFill>
              <a:srgbClr val="38761D"/>
            </a:solidFill>
            <a:prstDash val="solid"/>
            <a:round/>
            <a:headEnd type="none" w="sm" len="sm"/>
            <a:tailEnd type="none" w="sm" len="sm"/>
          </a:ln>
        </p:spPr>
        <p:txBody>
          <a:bodyPr spcFirstLastPara="1" vert="horz" wrap="square" lIns="91425" tIns="45700" rIns="91425" bIns="4570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buClr>
                <a:schemeClr val="dk1"/>
              </a:buClr>
              <a:buSzPts val="1100"/>
              <a:buFont typeface="Arial"/>
              <a:buNone/>
            </a:pPr>
            <a:r>
              <a:rPr lang="es-PE" sz="4500"/>
              <a:t>Bien jurídico protegido</a:t>
            </a:r>
          </a:p>
        </p:txBody>
      </p:sp>
      <p:sp>
        <p:nvSpPr>
          <p:cNvPr id="4" name="Google Shape;244;g2556679ff35_0_546">
            <a:extLst>
              <a:ext uri="{FF2B5EF4-FFF2-40B4-BE49-F238E27FC236}">
                <a16:creationId xmlns:a16="http://schemas.microsoft.com/office/drawing/2014/main" id="{771C4993-3039-4F37-BF17-B7EB12081715}"/>
              </a:ext>
            </a:extLst>
          </p:cNvPr>
          <p:cNvSpPr/>
          <p:nvPr/>
        </p:nvSpPr>
        <p:spPr>
          <a:xfrm>
            <a:off x="4581100" y="928350"/>
            <a:ext cx="7361700" cy="5001300"/>
          </a:xfrm>
          <a:prstGeom prst="roundRect">
            <a:avLst>
              <a:gd name="adj" fmla="val 5397"/>
            </a:avLst>
          </a:prstGeom>
          <a:noFill/>
          <a:ln w="57150" cap="flat" cmpd="sng">
            <a:solidFill>
              <a:srgbClr val="674EA7"/>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3400">
                <a:solidFill>
                  <a:schemeClr val="dk1"/>
                </a:solidFill>
                <a:latin typeface="Calibri"/>
                <a:ea typeface="Calibri"/>
                <a:cs typeface="Calibri"/>
                <a:sym typeface="Calibri"/>
              </a:rPr>
              <a:t>El bien jurídico protegido en sentido </a:t>
            </a:r>
            <a:r>
              <a:rPr lang="es-PE" sz="3400" b="1">
                <a:solidFill>
                  <a:schemeClr val="dk1"/>
                </a:solidFill>
                <a:latin typeface="Calibri"/>
                <a:ea typeface="Calibri"/>
                <a:cs typeface="Calibri"/>
                <a:sym typeface="Calibri"/>
              </a:rPr>
              <a:t>genérico</a:t>
            </a:r>
            <a:r>
              <a:rPr lang="es-PE" sz="3400">
                <a:solidFill>
                  <a:schemeClr val="dk1"/>
                </a:solidFill>
                <a:latin typeface="Calibri"/>
                <a:ea typeface="Calibri"/>
                <a:cs typeface="Calibri"/>
                <a:sym typeface="Calibri"/>
              </a:rPr>
              <a:t> se trata de la correcta administración pública, mientras que el bien jurídico en sentido </a:t>
            </a:r>
            <a:r>
              <a:rPr lang="es-PE" sz="3400" b="1">
                <a:solidFill>
                  <a:schemeClr val="dk1"/>
                </a:solidFill>
                <a:latin typeface="Calibri"/>
                <a:ea typeface="Calibri"/>
                <a:cs typeface="Calibri"/>
                <a:sym typeface="Calibri"/>
              </a:rPr>
              <a:t>específico </a:t>
            </a:r>
            <a:r>
              <a:rPr lang="es-PE" sz="3400">
                <a:solidFill>
                  <a:schemeClr val="dk1"/>
                </a:solidFill>
                <a:latin typeface="Calibri"/>
                <a:ea typeface="Calibri"/>
                <a:cs typeface="Calibri"/>
                <a:sym typeface="Calibri"/>
              </a:rPr>
              <a:t>se trata de la preservación de toda imparcialidad, objetividad e independencia de la conducta funcional descartando toda forma de influencia sobre el funcionario ajena a su deber.</a:t>
            </a:r>
            <a:endParaRPr sz="34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4475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49;g2556679ff35_0_553">
            <a:extLst>
              <a:ext uri="{FF2B5EF4-FFF2-40B4-BE49-F238E27FC236}">
                <a16:creationId xmlns:a16="http://schemas.microsoft.com/office/drawing/2014/main" id="{6422E1D1-793A-498C-9231-D815E5B64EE4}"/>
              </a:ext>
            </a:extLst>
          </p:cNvPr>
          <p:cNvSpPr/>
          <p:nvPr/>
        </p:nvSpPr>
        <p:spPr>
          <a:xfrm>
            <a:off x="2920132" y="2316386"/>
            <a:ext cx="795600" cy="1972500"/>
          </a:xfrm>
          <a:prstGeom prst="rightArrow">
            <a:avLst>
              <a:gd name="adj1" fmla="val 50000"/>
              <a:gd name="adj2" fmla="val 50000"/>
            </a:avLst>
          </a:prstGeom>
          <a:solidFill>
            <a:srgbClr val="7F6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 name="Google Shape;250;g2556679ff35_0_553">
            <a:extLst>
              <a:ext uri="{FF2B5EF4-FFF2-40B4-BE49-F238E27FC236}">
                <a16:creationId xmlns:a16="http://schemas.microsoft.com/office/drawing/2014/main" id="{CB07538C-818C-4B14-8B0A-BF4AF3E3BDE0}"/>
              </a:ext>
            </a:extLst>
          </p:cNvPr>
          <p:cNvSpPr txBox="1">
            <a:spLocks/>
          </p:cNvSpPr>
          <p:nvPr/>
        </p:nvSpPr>
        <p:spPr>
          <a:xfrm>
            <a:off x="340300" y="2316375"/>
            <a:ext cx="2199600" cy="1972500"/>
          </a:xfrm>
          <a:prstGeom prst="roundRect">
            <a:avLst>
              <a:gd name="adj" fmla="val 16667"/>
            </a:avLst>
          </a:prstGeom>
          <a:noFill/>
          <a:ln w="57150" cap="flat" cmpd="sng">
            <a:solidFill>
              <a:schemeClr val="accent4"/>
            </a:solidFill>
            <a:prstDash val="solid"/>
            <a:round/>
            <a:headEnd type="none" w="sm" len="sm"/>
            <a:tailEnd type="none" w="sm" len="sm"/>
          </a:ln>
        </p:spPr>
        <p:txBody>
          <a:bodyPr spcFirstLastPara="1" vert="horz" wrap="square" lIns="91425" tIns="45700" rIns="91425" bIns="4570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buClr>
                <a:schemeClr val="dk1"/>
              </a:buClr>
              <a:buSzPts val="1100"/>
              <a:buFont typeface="Arial"/>
              <a:buNone/>
            </a:pPr>
            <a:r>
              <a:rPr lang="es-PE" sz="4500"/>
              <a:t>Sujeto del delito</a:t>
            </a:r>
          </a:p>
        </p:txBody>
      </p:sp>
      <p:sp>
        <p:nvSpPr>
          <p:cNvPr id="4" name="Google Shape;251;g2556679ff35_0_553">
            <a:extLst>
              <a:ext uri="{FF2B5EF4-FFF2-40B4-BE49-F238E27FC236}">
                <a16:creationId xmlns:a16="http://schemas.microsoft.com/office/drawing/2014/main" id="{E33691C2-C78F-49AF-A057-529CCA7E9C28}"/>
              </a:ext>
            </a:extLst>
          </p:cNvPr>
          <p:cNvSpPr/>
          <p:nvPr/>
        </p:nvSpPr>
        <p:spPr>
          <a:xfrm>
            <a:off x="4067950" y="582225"/>
            <a:ext cx="7643700" cy="5440800"/>
          </a:xfrm>
          <a:prstGeom prst="roundRect">
            <a:avLst>
              <a:gd name="adj" fmla="val 5397"/>
            </a:avLst>
          </a:prstGeom>
          <a:noFill/>
          <a:ln w="57150" cap="flat" cmpd="sng">
            <a:solidFill>
              <a:srgbClr val="BF9000"/>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Font typeface="Arial"/>
              <a:buNone/>
            </a:pPr>
            <a:r>
              <a:rPr lang="es-PE" sz="3200">
                <a:solidFill>
                  <a:schemeClr val="dk1"/>
                </a:solidFill>
                <a:latin typeface="Calibri"/>
                <a:ea typeface="Calibri"/>
                <a:cs typeface="Calibri"/>
                <a:sym typeface="Calibri"/>
              </a:rPr>
              <a:t>El primer párrafo del tipo penal, establece que el </a:t>
            </a:r>
            <a:r>
              <a:rPr lang="es-PE" sz="3200" b="1">
                <a:solidFill>
                  <a:schemeClr val="dk1"/>
                </a:solidFill>
                <a:latin typeface="Calibri"/>
                <a:ea typeface="Calibri"/>
                <a:cs typeface="Calibri"/>
                <a:sym typeface="Calibri"/>
              </a:rPr>
              <a:t>sujeto activo</a:t>
            </a:r>
            <a:r>
              <a:rPr lang="es-PE" sz="3200">
                <a:solidFill>
                  <a:schemeClr val="dk1"/>
                </a:solidFill>
                <a:latin typeface="Calibri"/>
                <a:ea typeface="Calibri"/>
                <a:cs typeface="Calibri"/>
                <a:sym typeface="Calibri"/>
              </a:rPr>
              <a:t> es cualquier persona puede realizar esta conducta, por lo tanto se trate de un sujeto activo indeterminado pues sobre el ciudadano no recae un deber de fomentar la correcta administración público sino que el legislador prohíbe y sanciona a quien lesione la credibilidad sobre la imparcialidad y objetividad de la administración pública. (Reaño Peschiera, 2009)</a:t>
            </a:r>
            <a:endParaRPr sz="3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230732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56;g2556679ff35_0_560">
            <a:extLst>
              <a:ext uri="{FF2B5EF4-FFF2-40B4-BE49-F238E27FC236}">
                <a16:creationId xmlns:a16="http://schemas.microsoft.com/office/drawing/2014/main" id="{51A84DA8-9E6C-419E-AB70-3A388B1B4851}"/>
              </a:ext>
            </a:extLst>
          </p:cNvPr>
          <p:cNvSpPr/>
          <p:nvPr/>
        </p:nvSpPr>
        <p:spPr>
          <a:xfrm>
            <a:off x="609600" y="591550"/>
            <a:ext cx="10972800" cy="5215800"/>
          </a:xfrm>
          <a:prstGeom prst="roundRect">
            <a:avLst>
              <a:gd name="adj" fmla="val 5397"/>
            </a:avLst>
          </a:prstGeom>
          <a:noFill/>
          <a:ln w="57150" cap="flat" cmpd="sng">
            <a:solidFill>
              <a:schemeClr val="accent2"/>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1100"/>
              <a:buFont typeface="Arial"/>
              <a:buNone/>
            </a:pPr>
            <a:r>
              <a:rPr lang="es-PE" sz="4200">
                <a:solidFill>
                  <a:schemeClr val="dk1"/>
                </a:solidFill>
                <a:latin typeface="Calibri"/>
                <a:ea typeface="Calibri"/>
                <a:cs typeface="Calibri"/>
                <a:sym typeface="Calibri"/>
              </a:rPr>
              <a:t>Por otro lado, el </a:t>
            </a:r>
            <a:r>
              <a:rPr lang="es-PE" sz="4200" b="1">
                <a:solidFill>
                  <a:schemeClr val="dk1"/>
                </a:solidFill>
                <a:latin typeface="Calibri"/>
                <a:ea typeface="Calibri"/>
                <a:cs typeface="Calibri"/>
                <a:sym typeface="Calibri"/>
              </a:rPr>
              <a:t>sujeto pasivo</a:t>
            </a:r>
            <a:r>
              <a:rPr lang="es-PE" sz="4200">
                <a:solidFill>
                  <a:schemeClr val="dk1"/>
                </a:solidFill>
                <a:latin typeface="Calibri"/>
                <a:ea typeface="Calibri"/>
                <a:cs typeface="Calibri"/>
                <a:sym typeface="Calibri"/>
              </a:rPr>
              <a:t> de la acción es únicamente la administración pública, no podría serlo de ninguna forma el tercero que se vio perjudicado, pues se trata del costo que necesariamente tiene que asumir al haberse involucrado en la actividad ilícita de compra-venta de influencias. (Rojas Vargas, 2016, p.557)</a:t>
            </a:r>
            <a:endParaRPr sz="4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787833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61;g2556679ff35_0_567">
            <a:extLst>
              <a:ext uri="{FF2B5EF4-FFF2-40B4-BE49-F238E27FC236}">
                <a16:creationId xmlns:a16="http://schemas.microsoft.com/office/drawing/2014/main" id="{FFA6DB91-1D75-4BDE-9013-A3BA7E728C84}"/>
              </a:ext>
            </a:extLst>
          </p:cNvPr>
          <p:cNvSpPr txBox="1">
            <a:spLocks/>
          </p:cNvSpPr>
          <p:nvPr/>
        </p:nvSpPr>
        <p:spPr>
          <a:xfrm>
            <a:off x="1504500" y="1104750"/>
            <a:ext cx="9183000" cy="4189500"/>
          </a:xfrm>
          <a:prstGeom prst="roundRect">
            <a:avLst>
              <a:gd name="adj" fmla="val 16667"/>
            </a:avLst>
          </a:prstGeom>
          <a:noFill/>
          <a:ln w="57150" cap="flat" cmpd="sng">
            <a:solidFill>
              <a:srgbClr val="990000"/>
            </a:solidFill>
            <a:prstDash val="solid"/>
            <a:round/>
            <a:headEnd type="none" w="sm" len="sm"/>
            <a:tailEnd type="none" w="sm" len="sm"/>
          </a:ln>
        </p:spPr>
        <p:txBody>
          <a:bodyPr spcFirstLastPara="1" vert="horz" wrap="square" lIns="91425" tIns="45700" rIns="91425" bIns="4570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buClr>
                <a:schemeClr val="dk1"/>
              </a:buClr>
              <a:buSzPts val="1100"/>
              <a:buFont typeface="Arial"/>
              <a:buNone/>
            </a:pPr>
            <a:r>
              <a:rPr lang="es-PE" sz="15400" b="1">
                <a:latin typeface="Arial"/>
                <a:ea typeface="Arial"/>
                <a:cs typeface="Arial"/>
                <a:sym typeface="Arial"/>
              </a:rPr>
              <a:t>Verbos rectores</a:t>
            </a:r>
          </a:p>
        </p:txBody>
      </p:sp>
    </p:spTree>
    <p:extLst>
      <p:ext uri="{BB962C8B-B14F-4D97-AF65-F5344CB8AC3E}">
        <p14:creationId xmlns:p14="http://schemas.microsoft.com/office/powerpoint/2010/main" val="355101622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3235</Words>
  <Application>Microsoft Office PowerPoint</Application>
  <PresentationFormat>Panorámica</PresentationFormat>
  <Paragraphs>79</Paragraphs>
  <Slides>48</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48</vt:i4>
      </vt:variant>
    </vt:vector>
  </HeadingPairs>
  <TitlesOfParts>
    <vt:vector size="53" baseType="lpstr">
      <vt:lpstr>Arial</vt:lpstr>
      <vt:lpstr>Arial Black</vt:lpstr>
      <vt:lpstr>Calibri</vt:lpstr>
      <vt:lpstr>Calibri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Marcelo Ramirez Bravo</dc:creator>
  <cp:lastModifiedBy>Marcelo Ramirez Bravo</cp:lastModifiedBy>
  <cp:revision>2</cp:revision>
  <dcterms:created xsi:type="dcterms:W3CDTF">2024-05-22T22:48:39Z</dcterms:created>
  <dcterms:modified xsi:type="dcterms:W3CDTF">2024-05-22T22:52:50Z</dcterms:modified>
</cp:coreProperties>
</file>