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Algerian" panose="04020705040A02060702" pitchFamily="82" charset="0"/>
      <p:regular r:id="rId59"/>
    </p:embeddedFont>
    <p:embeddedFont>
      <p:font typeface="Century Gothic" panose="020B0502020202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agFGCock6rHUY01v6kmEQiZ6O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P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P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P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58"/>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5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78"/>
        <p:cNvGrpSpPr/>
        <p:nvPr/>
      </p:nvGrpSpPr>
      <p:grpSpPr>
        <a:xfrm>
          <a:off x="0" y="0"/>
          <a:ext cx="0" cy="0"/>
          <a:chOff x="0" y="0"/>
          <a:chExt cx="0" cy="0"/>
        </a:xfrm>
      </p:grpSpPr>
      <p:sp>
        <p:nvSpPr>
          <p:cNvPr id="79" name="Google Shape;79;p67"/>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7"/>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67"/>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6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8"/>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6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91"/>
        <p:cNvGrpSpPr/>
        <p:nvPr/>
      </p:nvGrpSpPr>
      <p:grpSpPr>
        <a:xfrm>
          <a:off x="0" y="0"/>
          <a:ext cx="0" cy="0"/>
          <a:chOff x="0" y="0"/>
          <a:chExt cx="0" cy="0"/>
        </a:xfrm>
      </p:grpSpPr>
      <p:sp>
        <p:nvSpPr>
          <p:cNvPr id="92" name="Google Shape;92;p69"/>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9"/>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69"/>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6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
        <p:nvSpPr>
          <p:cNvPr id="98" name="Google Shape;98;p69"/>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PE" sz="12200" b="0" i="0">
                <a:solidFill>
                  <a:srgbClr val="86D1D8"/>
                </a:solidFill>
                <a:latin typeface="Arial"/>
                <a:ea typeface="Arial"/>
                <a:cs typeface="Arial"/>
                <a:sym typeface="Arial"/>
              </a:rPr>
              <a:t>“</a:t>
            </a:r>
            <a:endParaRPr/>
          </a:p>
        </p:txBody>
      </p:sp>
      <p:sp>
        <p:nvSpPr>
          <p:cNvPr id="99" name="Google Shape;99;p69"/>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PE"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00"/>
        <p:cNvGrpSpPr/>
        <p:nvPr/>
      </p:nvGrpSpPr>
      <p:grpSpPr>
        <a:xfrm>
          <a:off x="0" y="0"/>
          <a:ext cx="0" cy="0"/>
          <a:chOff x="0" y="0"/>
          <a:chExt cx="0" cy="0"/>
        </a:xfrm>
      </p:grpSpPr>
      <p:sp>
        <p:nvSpPr>
          <p:cNvPr id="101" name="Google Shape;101;p70"/>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0"/>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7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106"/>
        <p:cNvGrpSpPr/>
        <p:nvPr/>
      </p:nvGrpSpPr>
      <p:grpSpPr>
        <a:xfrm>
          <a:off x="0" y="0"/>
          <a:ext cx="0" cy="0"/>
          <a:chOff x="0" y="0"/>
          <a:chExt cx="0" cy="0"/>
        </a:xfrm>
      </p:grpSpPr>
      <p:sp>
        <p:nvSpPr>
          <p:cNvPr id="107" name="Google Shape;107;p7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71"/>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71"/>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71"/>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71"/>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71"/>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71"/>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71"/>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7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7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7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7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119"/>
        <p:cNvGrpSpPr/>
        <p:nvPr/>
      </p:nvGrpSpPr>
      <p:grpSpPr>
        <a:xfrm>
          <a:off x="0" y="0"/>
          <a:ext cx="0" cy="0"/>
          <a:chOff x="0" y="0"/>
          <a:chExt cx="0" cy="0"/>
        </a:xfrm>
      </p:grpSpPr>
      <p:sp>
        <p:nvSpPr>
          <p:cNvPr id="120" name="Google Shape;120;p7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72"/>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72"/>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72"/>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72"/>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72"/>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72"/>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72"/>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72"/>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72"/>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72"/>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72"/>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7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5"/>
        <p:cNvGrpSpPr/>
        <p:nvPr/>
      </p:nvGrpSpPr>
      <p:grpSpPr>
        <a:xfrm>
          <a:off x="0" y="0"/>
          <a:ext cx="0" cy="0"/>
          <a:chOff x="0" y="0"/>
          <a:chExt cx="0" cy="0"/>
        </a:xfrm>
      </p:grpSpPr>
      <p:sp>
        <p:nvSpPr>
          <p:cNvPr id="136" name="Google Shape;136;p7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3"/>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7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7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1"/>
        <p:cNvGrpSpPr/>
        <p:nvPr/>
      </p:nvGrpSpPr>
      <p:grpSpPr>
        <a:xfrm>
          <a:off x="0" y="0"/>
          <a:ext cx="0" cy="0"/>
          <a:chOff x="0" y="0"/>
          <a:chExt cx="0" cy="0"/>
        </a:xfrm>
      </p:grpSpPr>
      <p:sp>
        <p:nvSpPr>
          <p:cNvPr id="142" name="Google Shape;142;p74"/>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74"/>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7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7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9"/>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5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60"/>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0"/>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6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9"/>
        <p:cNvGrpSpPr/>
        <p:nvPr/>
      </p:nvGrpSpPr>
      <p:grpSpPr>
        <a:xfrm>
          <a:off x="0" y="0"/>
          <a:ext cx="0" cy="0"/>
          <a:chOff x="0" y="0"/>
          <a:chExt cx="0" cy="0"/>
        </a:xfrm>
      </p:grpSpPr>
      <p:sp>
        <p:nvSpPr>
          <p:cNvPr id="40" name="Google Shape;40;p6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1"/>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61"/>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6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6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2"/>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62"/>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62"/>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62"/>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6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5"/>
        <p:cNvGrpSpPr/>
        <p:nvPr/>
      </p:nvGrpSpPr>
      <p:grpSpPr>
        <a:xfrm>
          <a:off x="0" y="0"/>
          <a:ext cx="0" cy="0"/>
          <a:chOff x="0" y="0"/>
          <a:chExt cx="0" cy="0"/>
        </a:xfrm>
      </p:grpSpPr>
      <p:sp>
        <p:nvSpPr>
          <p:cNvPr id="56" name="Google Shape;56;p6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0"/>
        <p:cNvGrpSpPr/>
        <p:nvPr/>
      </p:nvGrpSpPr>
      <p:grpSpPr>
        <a:xfrm>
          <a:off x="0" y="0"/>
          <a:ext cx="0" cy="0"/>
          <a:chOff x="0" y="0"/>
          <a:chExt cx="0" cy="0"/>
        </a:xfrm>
      </p:grpSpPr>
      <p:sp>
        <p:nvSpPr>
          <p:cNvPr id="61" name="Google Shape;61;p6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4"/>
        <p:cNvGrpSpPr/>
        <p:nvPr/>
      </p:nvGrpSpPr>
      <p:grpSpPr>
        <a:xfrm>
          <a:off x="0" y="0"/>
          <a:ext cx="0" cy="0"/>
          <a:chOff x="0" y="0"/>
          <a:chExt cx="0" cy="0"/>
        </a:xfrm>
      </p:grpSpPr>
      <p:sp>
        <p:nvSpPr>
          <p:cNvPr id="65" name="Google Shape;65;p65"/>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5"/>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65"/>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6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1"/>
        <p:cNvGrpSpPr/>
        <p:nvPr/>
      </p:nvGrpSpPr>
      <p:grpSpPr>
        <a:xfrm>
          <a:off x="0" y="0"/>
          <a:ext cx="0" cy="0"/>
          <a:chOff x="0" y="0"/>
          <a:chExt cx="0" cy="0"/>
        </a:xfrm>
      </p:grpSpPr>
      <p:sp>
        <p:nvSpPr>
          <p:cNvPr id="72" name="Google Shape;72;p66"/>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6"/>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66"/>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6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57"/>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57"/>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57"/>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57"/>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57"/>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Google Shape;15;p5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5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57"/>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5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5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5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1313764" y="1523093"/>
            <a:ext cx="9144000" cy="3572881"/>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515151"/>
              </a:buClr>
              <a:buSzPct val="100000"/>
              <a:buFont typeface="Algerian"/>
              <a:buNone/>
            </a:pPr>
            <a:r>
              <a:rPr lang="es-PE" b="1">
                <a:solidFill>
                  <a:srgbClr val="515151"/>
                </a:solidFill>
                <a:latin typeface="Algerian"/>
                <a:ea typeface="Algerian"/>
                <a:cs typeface="Algerian"/>
                <a:sym typeface="Algerian"/>
              </a:rPr>
              <a:t> EXTINCIÓN DE DOMINIO</a:t>
            </a:r>
            <a:br>
              <a:rPr lang="es-PE" b="1">
                <a:solidFill>
                  <a:srgbClr val="515151"/>
                </a:solidFill>
                <a:latin typeface="Algerian"/>
                <a:ea typeface="Algerian"/>
                <a:cs typeface="Algerian"/>
                <a:sym typeface="Algerian"/>
              </a:rPr>
            </a:br>
            <a:r>
              <a:rPr lang="es-PE" b="1">
                <a:solidFill>
                  <a:srgbClr val="515151"/>
                </a:solidFill>
                <a:latin typeface="Algerian"/>
                <a:ea typeface="Algerian"/>
                <a:cs typeface="Algerian"/>
                <a:sym typeface="Algerian"/>
              </a:rPr>
              <a:t>D.L. Nº 1373</a:t>
            </a:r>
            <a:br>
              <a:rPr lang="es-PE" b="1">
                <a:solidFill>
                  <a:srgbClr val="515151"/>
                </a:solidFill>
                <a:latin typeface="Algerian"/>
                <a:ea typeface="Algerian"/>
                <a:cs typeface="Algerian"/>
                <a:sym typeface="Algerian"/>
              </a:rPr>
            </a:br>
            <a:r>
              <a:rPr lang="es-PE" b="1">
                <a:solidFill>
                  <a:srgbClr val="515151"/>
                </a:solidFill>
                <a:latin typeface="Algerian"/>
                <a:ea typeface="Algerian"/>
                <a:cs typeface="Algerian"/>
                <a:sym typeface="Algerian"/>
              </a:rPr>
              <a:t>y su reglamento</a:t>
            </a:r>
            <a:endParaRPr b="1">
              <a:solidFill>
                <a:srgbClr val="515151"/>
              </a:solidFill>
              <a:latin typeface="Algerian"/>
              <a:ea typeface="Algerian"/>
              <a:cs typeface="Algerian"/>
              <a:sym typeface="Algerian"/>
            </a:endParaRPr>
          </a:p>
        </p:txBody>
      </p:sp>
      <p:pic>
        <p:nvPicPr>
          <p:cNvPr id="153" name="Google Shape;153;p1"/>
          <p:cNvPicPr preferRelativeResize="0"/>
          <p:nvPr/>
        </p:nvPicPr>
        <p:blipFill rotWithShape="1">
          <a:blip r:embed="rId4">
            <a:alphaModFix/>
          </a:blip>
          <a:srcRect l="34749" t="33361" r="38758" b="56073"/>
          <a:stretch/>
        </p:blipFill>
        <p:spPr>
          <a:xfrm>
            <a:off x="5764305" y="0"/>
            <a:ext cx="4615821" cy="1021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1324076" y="1823289"/>
            <a:ext cx="4835575" cy="4195481"/>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000"/>
              <a:buFont typeface="Arial"/>
              <a:buNone/>
            </a:pPr>
            <a:endParaRPr sz="1400">
              <a:solidFill>
                <a:schemeClr val="dk1"/>
              </a:solidFill>
              <a:latin typeface="Arial"/>
              <a:ea typeface="Arial"/>
              <a:cs typeface="Arial"/>
              <a:sym typeface="Arial"/>
            </a:endParaRPr>
          </a:p>
          <a:p>
            <a:pPr marL="0" lvl="0" indent="0" algn="just" rtl="0">
              <a:spcBef>
                <a:spcPts val="0"/>
              </a:spcBef>
              <a:spcAft>
                <a:spcPts val="0"/>
              </a:spcAft>
              <a:buSzPts val="2560"/>
              <a:buNone/>
            </a:pPr>
            <a:r>
              <a:rPr lang="es-PE" sz="2691"/>
              <a:t>Declaración de inexistencia del derecho de propiedad, en el entendido que este es privado de reconocimiento jurídico por no ser obtenido o ejercido con arreglo al ordenamiento jurídico.</a:t>
            </a:r>
            <a:endParaRPr sz="2691" b="1">
              <a:solidFill>
                <a:srgbClr val="EFD37E"/>
              </a:solidFill>
            </a:endParaRPr>
          </a:p>
        </p:txBody>
      </p:sp>
      <p:pic>
        <p:nvPicPr>
          <p:cNvPr id="217" name="Google Shape;217;p10" descr="Resultado de imagen para extincion de dominio"/>
          <p:cNvPicPr preferRelativeResize="0"/>
          <p:nvPr/>
        </p:nvPicPr>
        <p:blipFill rotWithShape="1">
          <a:blip r:embed="rId3">
            <a:alphaModFix/>
          </a:blip>
          <a:srcRect/>
          <a:stretch/>
        </p:blipFill>
        <p:spPr>
          <a:xfrm>
            <a:off x="6482950" y="2180941"/>
            <a:ext cx="4837816" cy="27776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18" name="Google Shape;218;p10" descr="Resultado de imagen para poder judicial png"/>
          <p:cNvPicPr preferRelativeResize="0"/>
          <p:nvPr/>
        </p:nvPicPr>
        <p:blipFill rotWithShape="1">
          <a:blip r:embed="rId4">
            <a:alphaModFix/>
          </a:blip>
          <a:srcRect/>
          <a:stretch/>
        </p:blipFill>
        <p:spPr>
          <a:xfrm>
            <a:off x="249846" y="5342005"/>
            <a:ext cx="2148460" cy="1353530"/>
          </a:xfrm>
          <a:prstGeom prst="rect">
            <a:avLst/>
          </a:prstGeom>
          <a:noFill/>
          <a:ln>
            <a:noFill/>
          </a:ln>
        </p:spPr>
      </p:pic>
      <p:sp>
        <p:nvSpPr>
          <p:cNvPr id="219" name="Google Shape;219;p10"/>
          <p:cNvSpPr txBox="1"/>
          <p:nvPr/>
        </p:nvSpPr>
        <p:spPr>
          <a:xfrm>
            <a:off x="1705654" y="568832"/>
            <a:ext cx="2271260" cy="89711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OBJETO</a:t>
            </a:r>
            <a:endParaRPr sz="4200" b="1" i="0">
              <a:solidFill>
                <a:schemeClr val="lt2"/>
              </a:solidFill>
              <a:latin typeface="Century Gothic"/>
              <a:ea typeface="Century Gothic"/>
              <a:cs typeface="Century Gothic"/>
              <a:sym typeface="Century Gothic"/>
            </a:endParaRPr>
          </a:p>
        </p:txBody>
      </p:sp>
      <p:sp>
        <p:nvSpPr>
          <p:cNvPr id="220" name="Google Shape;220;p10"/>
          <p:cNvSpPr/>
          <p:nvPr/>
        </p:nvSpPr>
        <p:spPr>
          <a:xfrm rot="5400000">
            <a:off x="1045026" y="696686"/>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500"/>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11"/>
          <p:cNvGrpSpPr/>
          <p:nvPr/>
        </p:nvGrpSpPr>
        <p:grpSpPr>
          <a:xfrm>
            <a:off x="1263568" y="1840975"/>
            <a:ext cx="9794073" cy="3320592"/>
            <a:chOff x="0" y="738039"/>
            <a:chExt cx="9794073" cy="3320592"/>
          </a:xfrm>
        </p:grpSpPr>
        <p:sp>
          <p:nvSpPr>
            <p:cNvPr id="226" name="Google Shape;226;p11"/>
            <p:cNvSpPr/>
            <p:nvPr/>
          </p:nvSpPr>
          <p:spPr>
            <a:xfrm>
              <a:off x="0" y="738039"/>
              <a:ext cx="9794073" cy="3320592"/>
            </a:xfrm>
            <a:prstGeom prst="rightArrow">
              <a:avLst>
                <a:gd name="adj1" fmla="val 50000"/>
                <a:gd name="adj2" fmla="val 50000"/>
              </a:avLst>
            </a:prstGeom>
            <a:gradFill>
              <a:gsLst>
                <a:gs pos="0">
                  <a:srgbClr val="C09C37"/>
                </a:gs>
                <a:gs pos="100000">
                  <a:srgbClr val="856914"/>
                </a:gs>
              </a:gsLst>
              <a:lin ang="5400000" scaled="0"/>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6454619" y="1568187"/>
              <a:ext cx="2360046" cy="16602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txBox="1"/>
            <p:nvPr/>
          </p:nvSpPr>
          <p:spPr>
            <a:xfrm>
              <a:off x="6454619" y="1568187"/>
              <a:ext cx="2360046" cy="1660296"/>
            </a:xfrm>
            <a:prstGeom prst="rect">
              <a:avLst/>
            </a:prstGeom>
            <a:noFill/>
            <a:ln>
              <a:noFill/>
            </a:ln>
          </p:spPr>
          <p:txBody>
            <a:bodyPr spcFirstLastPara="1" wrap="square" lIns="0" tIns="345425" rIns="0" bIns="345425" anchor="ctr" anchorCtr="0">
              <a:noAutofit/>
            </a:bodyPr>
            <a:lstStyle/>
            <a:p>
              <a:pPr marL="0" marR="0" lvl="0" indent="0" algn="ctr" rtl="0">
                <a:lnSpc>
                  <a:spcPct val="90000"/>
                </a:lnSpc>
                <a:spcBef>
                  <a:spcPts val="0"/>
                </a:spcBef>
                <a:spcAft>
                  <a:spcPts val="0"/>
                </a:spcAft>
                <a:buClr>
                  <a:schemeClr val="lt1"/>
                </a:buClr>
                <a:buSzPts val="3400"/>
                <a:buFont typeface="Century Gothic"/>
                <a:buNone/>
              </a:pPr>
              <a:r>
                <a:rPr lang="es-PE" sz="3400">
                  <a:solidFill>
                    <a:schemeClr val="lt1"/>
                  </a:solidFill>
                  <a:latin typeface="Century Gothic"/>
                  <a:ea typeface="Century Gothic"/>
                  <a:cs typeface="Century Gothic"/>
                  <a:sym typeface="Century Gothic"/>
                </a:rPr>
                <a:t>Contenido Patrimonial</a:t>
              </a:r>
              <a:endParaRPr sz="3400">
                <a:solidFill>
                  <a:schemeClr val="lt1"/>
                </a:solidFill>
                <a:latin typeface="Century Gothic"/>
                <a:ea typeface="Century Gothic"/>
                <a:cs typeface="Century Gothic"/>
                <a:sym typeface="Century Gothic"/>
              </a:endParaRPr>
            </a:p>
          </p:txBody>
        </p:sp>
        <p:sp>
          <p:nvSpPr>
            <p:cNvPr id="229" name="Google Shape;229;p11"/>
            <p:cNvSpPr/>
            <p:nvPr/>
          </p:nvSpPr>
          <p:spPr>
            <a:xfrm>
              <a:off x="3622563" y="1568187"/>
              <a:ext cx="2360046" cy="16602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txBox="1"/>
            <p:nvPr/>
          </p:nvSpPr>
          <p:spPr>
            <a:xfrm>
              <a:off x="3622563" y="1568187"/>
              <a:ext cx="2360046" cy="1660296"/>
            </a:xfrm>
            <a:prstGeom prst="rect">
              <a:avLst/>
            </a:prstGeom>
            <a:noFill/>
            <a:ln>
              <a:noFill/>
            </a:ln>
          </p:spPr>
          <p:txBody>
            <a:bodyPr spcFirstLastPara="1" wrap="square" lIns="0" tIns="345425" rIns="0" bIns="345425" anchor="ctr" anchorCtr="0">
              <a:noAutofit/>
            </a:bodyPr>
            <a:lstStyle/>
            <a:p>
              <a:pPr marL="0" marR="0" lvl="0" indent="0" algn="ctr" rtl="0">
                <a:lnSpc>
                  <a:spcPct val="90000"/>
                </a:lnSpc>
                <a:spcBef>
                  <a:spcPts val="0"/>
                </a:spcBef>
                <a:spcAft>
                  <a:spcPts val="0"/>
                </a:spcAft>
                <a:buClr>
                  <a:schemeClr val="lt1"/>
                </a:buClr>
                <a:buSzPts val="3400"/>
                <a:buFont typeface="Century Gothic"/>
                <a:buNone/>
              </a:pPr>
              <a:r>
                <a:rPr lang="es-PE" sz="3400">
                  <a:solidFill>
                    <a:schemeClr val="lt1"/>
                  </a:solidFill>
                  <a:latin typeface="Century Gothic"/>
                  <a:ea typeface="Century Gothic"/>
                  <a:cs typeface="Century Gothic"/>
                  <a:sym typeface="Century Gothic"/>
                </a:rPr>
                <a:t>Carácter Real</a:t>
              </a:r>
              <a:endParaRPr sz="3400">
                <a:solidFill>
                  <a:schemeClr val="lt1"/>
                </a:solidFill>
                <a:latin typeface="Century Gothic"/>
                <a:ea typeface="Century Gothic"/>
                <a:cs typeface="Century Gothic"/>
                <a:sym typeface="Century Gothic"/>
              </a:endParaRPr>
            </a:p>
          </p:txBody>
        </p:sp>
        <p:sp>
          <p:nvSpPr>
            <p:cNvPr id="231" name="Google Shape;231;p11"/>
            <p:cNvSpPr/>
            <p:nvPr/>
          </p:nvSpPr>
          <p:spPr>
            <a:xfrm>
              <a:off x="790507" y="1568187"/>
              <a:ext cx="2360046" cy="16602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txBox="1"/>
            <p:nvPr/>
          </p:nvSpPr>
          <p:spPr>
            <a:xfrm>
              <a:off x="790507" y="1568187"/>
              <a:ext cx="2360046" cy="1660296"/>
            </a:xfrm>
            <a:prstGeom prst="rect">
              <a:avLst/>
            </a:prstGeom>
            <a:noFill/>
            <a:ln>
              <a:noFill/>
            </a:ln>
          </p:spPr>
          <p:txBody>
            <a:bodyPr spcFirstLastPara="1" wrap="square" lIns="0" tIns="345425" rIns="0" bIns="345425" anchor="ctr" anchorCtr="0">
              <a:noAutofit/>
            </a:bodyPr>
            <a:lstStyle/>
            <a:p>
              <a:pPr marL="0" marR="0" lvl="0" indent="0" algn="ctr" rtl="0">
                <a:lnSpc>
                  <a:spcPct val="90000"/>
                </a:lnSpc>
                <a:spcBef>
                  <a:spcPts val="0"/>
                </a:spcBef>
                <a:spcAft>
                  <a:spcPts val="0"/>
                </a:spcAft>
                <a:buClr>
                  <a:schemeClr val="lt1"/>
                </a:buClr>
                <a:buSzPts val="3400"/>
                <a:buFont typeface="Century Gothic"/>
                <a:buNone/>
              </a:pPr>
              <a:r>
                <a:rPr lang="es-PE" sz="3400">
                  <a:solidFill>
                    <a:schemeClr val="lt1"/>
                  </a:solidFill>
                  <a:latin typeface="Century Gothic"/>
                  <a:ea typeface="Century Gothic"/>
                  <a:cs typeface="Century Gothic"/>
                  <a:sym typeface="Century Gothic"/>
                </a:rPr>
                <a:t>Autónomo</a:t>
              </a:r>
              <a:endParaRPr sz="3400">
                <a:solidFill>
                  <a:schemeClr val="lt1"/>
                </a:solidFill>
                <a:latin typeface="Century Gothic"/>
                <a:ea typeface="Century Gothic"/>
                <a:cs typeface="Century Gothic"/>
                <a:sym typeface="Century Gothic"/>
              </a:endParaRPr>
            </a:p>
          </p:txBody>
        </p:sp>
      </p:grpSp>
      <p:pic>
        <p:nvPicPr>
          <p:cNvPr id="233" name="Google Shape;233;p11" descr="Resultado de imagen para poder judicial png"/>
          <p:cNvPicPr preferRelativeResize="0"/>
          <p:nvPr/>
        </p:nvPicPr>
        <p:blipFill rotWithShape="1">
          <a:blip r:embed="rId3">
            <a:alphaModFix/>
          </a:blip>
          <a:srcRect/>
          <a:stretch/>
        </p:blipFill>
        <p:spPr>
          <a:xfrm>
            <a:off x="249846" y="5342005"/>
            <a:ext cx="2148460" cy="1353530"/>
          </a:xfrm>
          <a:prstGeom prst="rect">
            <a:avLst/>
          </a:prstGeom>
          <a:noFill/>
          <a:ln>
            <a:noFill/>
          </a:ln>
        </p:spPr>
      </p:pic>
      <p:sp>
        <p:nvSpPr>
          <p:cNvPr id="234" name="Google Shape;234;p11"/>
          <p:cNvSpPr txBox="1"/>
          <p:nvPr/>
        </p:nvSpPr>
        <p:spPr>
          <a:xfrm>
            <a:off x="8187266" y="4512733"/>
            <a:ext cx="1574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2800" b="1">
                <a:solidFill>
                  <a:srgbClr val="EFD37E"/>
                </a:solidFill>
                <a:latin typeface="Century Gothic"/>
                <a:ea typeface="Century Gothic"/>
                <a:cs typeface="Century Gothic"/>
                <a:sym typeface="Century Gothic"/>
              </a:rPr>
              <a:t>Art. 3º</a:t>
            </a:r>
            <a:endParaRPr sz="2800" b="1">
              <a:solidFill>
                <a:srgbClr val="EFD37E"/>
              </a:solidFill>
              <a:latin typeface="Century Gothic"/>
              <a:ea typeface="Century Gothic"/>
              <a:cs typeface="Century Gothic"/>
              <a:sym typeface="Century Gothic"/>
            </a:endParaRPr>
          </a:p>
        </p:txBody>
      </p:sp>
      <p:sp>
        <p:nvSpPr>
          <p:cNvPr id="235" name="Google Shape;235;p11"/>
          <p:cNvSpPr txBox="1"/>
          <p:nvPr/>
        </p:nvSpPr>
        <p:spPr>
          <a:xfrm>
            <a:off x="1705652" y="568832"/>
            <a:ext cx="6161091" cy="89711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NATURALEZA JURÍDICA</a:t>
            </a:r>
            <a:endParaRPr sz="4200" b="1" i="0">
              <a:solidFill>
                <a:schemeClr val="lt2"/>
              </a:solidFill>
              <a:latin typeface="Century Gothic"/>
              <a:ea typeface="Century Gothic"/>
              <a:cs typeface="Century Gothic"/>
              <a:sym typeface="Century Gothic"/>
            </a:endParaRPr>
          </a:p>
        </p:txBody>
      </p:sp>
      <p:sp>
        <p:nvSpPr>
          <p:cNvPr id="236" name="Google Shape;236;p11"/>
          <p:cNvSpPr/>
          <p:nvPr/>
        </p:nvSpPr>
        <p:spPr>
          <a:xfrm rot="5400000">
            <a:off x="1045026" y="696686"/>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2"/>
          <p:cNvGrpSpPr/>
          <p:nvPr/>
        </p:nvGrpSpPr>
        <p:grpSpPr>
          <a:xfrm>
            <a:off x="6289960" y="1811771"/>
            <a:ext cx="5640068" cy="4351338"/>
            <a:chOff x="4875532" y="0"/>
            <a:chExt cx="5640068" cy="4351338"/>
          </a:xfrm>
        </p:grpSpPr>
        <p:sp>
          <p:nvSpPr>
            <p:cNvPr id="242" name="Google Shape;242;p12"/>
            <p:cNvSpPr/>
            <p:nvPr/>
          </p:nvSpPr>
          <p:spPr>
            <a:xfrm>
              <a:off x="6164262" y="0"/>
              <a:ext cx="4351338" cy="4351338"/>
            </a:xfrm>
            <a:prstGeom prst="triangle">
              <a:avLst>
                <a:gd name="adj" fmla="val 50000"/>
              </a:avLst>
            </a:prstGeom>
            <a:solidFill>
              <a:srgbClr val="4D7C6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4875532" y="376895"/>
              <a:ext cx="3753020" cy="287893"/>
            </a:xfrm>
            <a:prstGeom prst="roundRect">
              <a:avLst>
                <a:gd name="adj" fmla="val 16667"/>
              </a:avLst>
            </a:prstGeom>
            <a:solidFill>
              <a:schemeClr val="lt1">
                <a:alpha val="89803"/>
              </a:schemeClr>
            </a:solidFill>
            <a:ln w="19050" cap="rnd" cmpd="sng">
              <a:solidFill>
                <a:srgbClr val="4D7C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txBox="1"/>
            <p:nvPr/>
          </p:nvSpPr>
          <p:spPr>
            <a:xfrm>
              <a:off x="4889586" y="390949"/>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Administración Pública</a:t>
              </a:r>
              <a:endParaRPr/>
            </a:p>
          </p:txBody>
        </p:sp>
        <p:sp>
          <p:nvSpPr>
            <p:cNvPr id="245" name="Google Shape;245;p12"/>
            <p:cNvSpPr/>
            <p:nvPr/>
          </p:nvSpPr>
          <p:spPr>
            <a:xfrm>
              <a:off x="4875532" y="666588"/>
              <a:ext cx="3753020" cy="287893"/>
            </a:xfrm>
            <a:prstGeom prst="roundRect">
              <a:avLst>
                <a:gd name="adj" fmla="val 16667"/>
              </a:avLst>
            </a:prstGeom>
            <a:solidFill>
              <a:schemeClr val="lt1">
                <a:alpha val="89803"/>
              </a:schemeClr>
            </a:solidFill>
            <a:ln w="19050" cap="rnd" cmpd="sng">
              <a:solidFill>
                <a:srgbClr val="5A9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2"/>
            <p:cNvSpPr txBox="1"/>
            <p:nvPr/>
          </p:nvSpPr>
          <p:spPr>
            <a:xfrm>
              <a:off x="4889586" y="680642"/>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Contra el Medio ambiente</a:t>
              </a:r>
              <a:endParaRPr/>
            </a:p>
          </p:txBody>
        </p:sp>
        <p:sp>
          <p:nvSpPr>
            <p:cNvPr id="247" name="Google Shape;247;p12"/>
            <p:cNvSpPr/>
            <p:nvPr/>
          </p:nvSpPr>
          <p:spPr>
            <a:xfrm>
              <a:off x="4875532" y="956281"/>
              <a:ext cx="3753020" cy="287893"/>
            </a:xfrm>
            <a:prstGeom prst="roundRect">
              <a:avLst>
                <a:gd name="adj" fmla="val 16667"/>
              </a:avLst>
            </a:prstGeom>
            <a:solidFill>
              <a:schemeClr val="lt1">
                <a:alpha val="89803"/>
              </a:schemeClr>
            </a:solidFill>
            <a:ln w="19050" cap="rnd" cmpd="sng">
              <a:solidFill>
                <a:srgbClr val="6AA2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txBox="1"/>
            <p:nvPr/>
          </p:nvSpPr>
          <p:spPr>
            <a:xfrm>
              <a:off x="4889586" y="970335"/>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TID</a:t>
              </a:r>
              <a:endParaRPr/>
            </a:p>
          </p:txBody>
        </p:sp>
        <p:sp>
          <p:nvSpPr>
            <p:cNvPr id="249" name="Google Shape;249;p12"/>
            <p:cNvSpPr/>
            <p:nvPr/>
          </p:nvSpPr>
          <p:spPr>
            <a:xfrm>
              <a:off x="4875532" y="1245974"/>
              <a:ext cx="3753020" cy="287893"/>
            </a:xfrm>
            <a:prstGeom prst="roundRect">
              <a:avLst>
                <a:gd name="adj" fmla="val 16667"/>
              </a:avLst>
            </a:prstGeom>
            <a:solidFill>
              <a:schemeClr val="lt1">
                <a:alpha val="89803"/>
              </a:schemeClr>
            </a:solidFill>
            <a:ln w="19050" cap="rnd" cmpd="sng">
              <a:solidFill>
                <a:srgbClr val="80AE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txBox="1"/>
            <p:nvPr/>
          </p:nvSpPr>
          <p:spPr>
            <a:xfrm>
              <a:off x="4889586" y="1260028"/>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Terrorismo</a:t>
              </a:r>
              <a:endParaRPr/>
            </a:p>
          </p:txBody>
        </p:sp>
        <p:sp>
          <p:nvSpPr>
            <p:cNvPr id="251" name="Google Shape;251;p12"/>
            <p:cNvSpPr/>
            <p:nvPr/>
          </p:nvSpPr>
          <p:spPr>
            <a:xfrm>
              <a:off x="4875532" y="1535667"/>
              <a:ext cx="3753020" cy="287893"/>
            </a:xfrm>
            <a:prstGeom prst="roundRect">
              <a:avLst>
                <a:gd name="adj" fmla="val 16667"/>
              </a:avLst>
            </a:prstGeom>
            <a:solidFill>
              <a:schemeClr val="lt1">
                <a:alpha val="89803"/>
              </a:schemeClr>
            </a:solidFill>
            <a:ln w="19050" cap="rnd" cmpd="sng">
              <a:solidFill>
                <a:srgbClr val="95BB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txBox="1"/>
            <p:nvPr/>
          </p:nvSpPr>
          <p:spPr>
            <a:xfrm>
              <a:off x="4889586" y="1549721"/>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Secuestro</a:t>
              </a:r>
              <a:endParaRPr/>
            </a:p>
          </p:txBody>
        </p:sp>
        <p:sp>
          <p:nvSpPr>
            <p:cNvPr id="253" name="Google Shape;253;p12"/>
            <p:cNvSpPr/>
            <p:nvPr/>
          </p:nvSpPr>
          <p:spPr>
            <a:xfrm>
              <a:off x="4875532" y="1825360"/>
              <a:ext cx="3753020" cy="287893"/>
            </a:xfrm>
            <a:prstGeom prst="roundRect">
              <a:avLst>
                <a:gd name="adj" fmla="val 16667"/>
              </a:avLst>
            </a:prstGeom>
            <a:solidFill>
              <a:schemeClr val="lt1">
                <a:alpha val="89803"/>
              </a:schemeClr>
            </a:solidFill>
            <a:ln w="19050" cap="rnd" cmpd="sng">
              <a:solidFill>
                <a:srgbClr val="ABC8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txBox="1"/>
            <p:nvPr/>
          </p:nvSpPr>
          <p:spPr>
            <a:xfrm>
              <a:off x="4889586" y="1839414"/>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Extorxión</a:t>
              </a:r>
              <a:endParaRPr sz="1600">
                <a:solidFill>
                  <a:schemeClr val="lt1"/>
                </a:solidFill>
                <a:latin typeface="Century Gothic"/>
                <a:ea typeface="Century Gothic"/>
                <a:cs typeface="Century Gothic"/>
                <a:sym typeface="Century Gothic"/>
              </a:endParaRPr>
            </a:p>
          </p:txBody>
        </p:sp>
        <p:sp>
          <p:nvSpPr>
            <p:cNvPr id="255" name="Google Shape;255;p12"/>
            <p:cNvSpPr/>
            <p:nvPr/>
          </p:nvSpPr>
          <p:spPr>
            <a:xfrm>
              <a:off x="4875532" y="2115053"/>
              <a:ext cx="3753020" cy="287893"/>
            </a:xfrm>
            <a:prstGeom prst="roundRect">
              <a:avLst>
                <a:gd name="adj" fmla="val 16667"/>
              </a:avLst>
            </a:prstGeom>
            <a:solidFill>
              <a:schemeClr val="lt1">
                <a:alpha val="89803"/>
              </a:schemeClr>
            </a:solidFill>
            <a:ln w="19050" cap="rnd" cmpd="sng">
              <a:solidFill>
                <a:srgbClr val="BFD5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txBox="1"/>
            <p:nvPr/>
          </p:nvSpPr>
          <p:spPr>
            <a:xfrm>
              <a:off x="4889586" y="2129107"/>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Trata de personas</a:t>
              </a:r>
              <a:endParaRPr/>
            </a:p>
          </p:txBody>
        </p:sp>
        <p:sp>
          <p:nvSpPr>
            <p:cNvPr id="257" name="Google Shape;257;p12"/>
            <p:cNvSpPr/>
            <p:nvPr/>
          </p:nvSpPr>
          <p:spPr>
            <a:xfrm>
              <a:off x="4875532" y="2404746"/>
              <a:ext cx="3753020" cy="287893"/>
            </a:xfrm>
            <a:prstGeom prst="roundRect">
              <a:avLst>
                <a:gd name="adj" fmla="val 16667"/>
              </a:avLst>
            </a:prstGeom>
            <a:solidFill>
              <a:schemeClr val="lt1">
                <a:alpha val="89803"/>
              </a:schemeClr>
            </a:solidFill>
            <a:ln w="19050" cap="rnd" cmpd="sng">
              <a:solidFill>
                <a:srgbClr val="ABC8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txBox="1"/>
            <p:nvPr/>
          </p:nvSpPr>
          <p:spPr>
            <a:xfrm>
              <a:off x="4889586" y="2418800"/>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Lavado de activos</a:t>
              </a:r>
              <a:endParaRPr/>
            </a:p>
          </p:txBody>
        </p:sp>
        <p:sp>
          <p:nvSpPr>
            <p:cNvPr id="259" name="Google Shape;259;p12"/>
            <p:cNvSpPr/>
            <p:nvPr/>
          </p:nvSpPr>
          <p:spPr>
            <a:xfrm>
              <a:off x="4875532" y="2694439"/>
              <a:ext cx="3753020" cy="287893"/>
            </a:xfrm>
            <a:prstGeom prst="roundRect">
              <a:avLst>
                <a:gd name="adj" fmla="val 16667"/>
              </a:avLst>
            </a:prstGeom>
            <a:solidFill>
              <a:schemeClr val="lt1">
                <a:alpha val="89803"/>
              </a:schemeClr>
            </a:solidFill>
            <a:ln w="19050" cap="rnd" cmpd="sng">
              <a:solidFill>
                <a:srgbClr val="95BB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txBox="1"/>
            <p:nvPr/>
          </p:nvSpPr>
          <p:spPr>
            <a:xfrm>
              <a:off x="4889586" y="2708493"/>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Contrabando</a:t>
              </a:r>
              <a:endParaRPr/>
            </a:p>
          </p:txBody>
        </p:sp>
        <p:sp>
          <p:nvSpPr>
            <p:cNvPr id="261" name="Google Shape;261;p12"/>
            <p:cNvSpPr/>
            <p:nvPr/>
          </p:nvSpPr>
          <p:spPr>
            <a:xfrm>
              <a:off x="4875532" y="2984132"/>
              <a:ext cx="3753020" cy="287893"/>
            </a:xfrm>
            <a:prstGeom prst="roundRect">
              <a:avLst>
                <a:gd name="adj" fmla="val 16667"/>
              </a:avLst>
            </a:prstGeom>
            <a:solidFill>
              <a:schemeClr val="lt1">
                <a:alpha val="89803"/>
              </a:schemeClr>
            </a:solidFill>
            <a:ln w="19050" cap="rnd" cmpd="sng">
              <a:solidFill>
                <a:srgbClr val="80AE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txBox="1"/>
            <p:nvPr/>
          </p:nvSpPr>
          <p:spPr>
            <a:xfrm>
              <a:off x="4889586" y="2998186"/>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Defraudación Aduanera</a:t>
              </a:r>
              <a:endParaRPr/>
            </a:p>
          </p:txBody>
        </p:sp>
        <p:sp>
          <p:nvSpPr>
            <p:cNvPr id="263" name="Google Shape;263;p12"/>
            <p:cNvSpPr/>
            <p:nvPr/>
          </p:nvSpPr>
          <p:spPr>
            <a:xfrm>
              <a:off x="4875532" y="3273825"/>
              <a:ext cx="3753020" cy="287893"/>
            </a:xfrm>
            <a:prstGeom prst="roundRect">
              <a:avLst>
                <a:gd name="adj" fmla="val 16667"/>
              </a:avLst>
            </a:prstGeom>
            <a:solidFill>
              <a:schemeClr val="lt1">
                <a:alpha val="89803"/>
              </a:schemeClr>
            </a:solidFill>
            <a:ln w="19050" cap="rnd" cmpd="sng">
              <a:solidFill>
                <a:srgbClr val="6AA2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txBox="1"/>
            <p:nvPr/>
          </p:nvSpPr>
          <p:spPr>
            <a:xfrm>
              <a:off x="4889586" y="3287879"/>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Defraudación Tributaria</a:t>
              </a:r>
              <a:endParaRPr/>
            </a:p>
          </p:txBody>
        </p:sp>
        <p:sp>
          <p:nvSpPr>
            <p:cNvPr id="265" name="Google Shape;265;p12"/>
            <p:cNvSpPr/>
            <p:nvPr/>
          </p:nvSpPr>
          <p:spPr>
            <a:xfrm>
              <a:off x="4875532" y="3563518"/>
              <a:ext cx="3753020" cy="287893"/>
            </a:xfrm>
            <a:prstGeom prst="roundRect">
              <a:avLst>
                <a:gd name="adj" fmla="val 16667"/>
              </a:avLst>
            </a:prstGeom>
            <a:solidFill>
              <a:schemeClr val="lt1">
                <a:alpha val="89803"/>
              </a:schemeClr>
            </a:solidFill>
            <a:ln w="19050" cap="rnd" cmpd="sng">
              <a:solidFill>
                <a:srgbClr val="5A9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txBox="1"/>
            <p:nvPr/>
          </p:nvSpPr>
          <p:spPr>
            <a:xfrm>
              <a:off x="4889586" y="3577572"/>
              <a:ext cx="3724912" cy="2597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Minería Ilegal</a:t>
              </a:r>
              <a:endParaRPr/>
            </a:p>
          </p:txBody>
        </p:sp>
      </p:grpSp>
      <p:sp>
        <p:nvSpPr>
          <p:cNvPr id="267" name="Google Shape;267;p12"/>
          <p:cNvSpPr/>
          <p:nvPr/>
        </p:nvSpPr>
        <p:spPr>
          <a:xfrm>
            <a:off x="1505115" y="3082474"/>
            <a:ext cx="2955417" cy="801779"/>
          </a:xfrm>
          <a:prstGeom prst="rect">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PE" sz="1800">
                <a:solidFill>
                  <a:srgbClr val="580A09"/>
                </a:solidFill>
                <a:latin typeface="Century Gothic"/>
                <a:ea typeface="Century Gothic"/>
                <a:cs typeface="Century Gothic"/>
                <a:sym typeface="Century Gothic"/>
              </a:rPr>
              <a:t>Sobre </a:t>
            </a:r>
            <a:r>
              <a:rPr lang="es-PE" sz="1800" b="1" u="sng">
                <a:solidFill>
                  <a:srgbClr val="580A09"/>
                </a:solidFill>
                <a:latin typeface="Century Gothic"/>
                <a:ea typeface="Century Gothic"/>
                <a:cs typeface="Century Gothic"/>
                <a:sym typeface="Century Gothic"/>
              </a:rPr>
              <a:t>todo bien patrimonial</a:t>
            </a:r>
            <a:r>
              <a:rPr lang="es-PE" sz="1800">
                <a:solidFill>
                  <a:srgbClr val="580A09"/>
                </a:solidFill>
                <a:latin typeface="Century Gothic"/>
                <a:ea typeface="Century Gothic"/>
                <a:cs typeface="Century Gothic"/>
                <a:sym typeface="Century Gothic"/>
              </a:rPr>
              <a:t>, que constituya</a:t>
            </a:r>
            <a:endParaRPr/>
          </a:p>
        </p:txBody>
      </p:sp>
      <p:sp>
        <p:nvSpPr>
          <p:cNvPr id="268" name="Google Shape;268;p12"/>
          <p:cNvSpPr/>
          <p:nvPr/>
        </p:nvSpPr>
        <p:spPr>
          <a:xfrm>
            <a:off x="3228109" y="1843314"/>
            <a:ext cx="1523999" cy="804584"/>
          </a:xfrm>
          <a:prstGeom prst="flowChartProcess">
            <a:avLst/>
          </a:prstGeom>
          <a:gradFill>
            <a:gsLst>
              <a:gs pos="0">
                <a:srgbClr val="313131"/>
              </a:gs>
              <a:gs pos="100000">
                <a:schemeClr val="dk1"/>
              </a:gs>
            </a:gsLst>
            <a:lin ang="5400000" scaled="0"/>
          </a:gradFill>
          <a:ln w="9525" cap="rnd" cmpd="sng">
            <a:solidFill>
              <a:schemeClr val="dk1"/>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Instrumento</a:t>
            </a:r>
            <a:endParaRPr/>
          </a:p>
        </p:txBody>
      </p:sp>
      <p:sp>
        <p:nvSpPr>
          <p:cNvPr id="269" name="Google Shape;269;p12"/>
          <p:cNvSpPr/>
          <p:nvPr/>
        </p:nvSpPr>
        <p:spPr>
          <a:xfrm>
            <a:off x="3255819" y="4472461"/>
            <a:ext cx="1357745" cy="692294"/>
          </a:xfrm>
          <a:prstGeom prst="flowChartProcess">
            <a:avLst/>
          </a:prstGeom>
          <a:gradFill>
            <a:gsLst>
              <a:gs pos="0">
                <a:srgbClr val="D2DBE0"/>
              </a:gs>
              <a:gs pos="100000">
                <a:srgbClr val="7F9FAF"/>
              </a:gs>
            </a:gsLst>
            <a:lin ang="5400000" scaled="0"/>
          </a:gradFill>
          <a:ln w="9525"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Efecto</a:t>
            </a:r>
            <a:endParaRPr/>
          </a:p>
        </p:txBody>
      </p:sp>
      <p:sp>
        <p:nvSpPr>
          <p:cNvPr id="270" name="Google Shape;270;p12"/>
          <p:cNvSpPr/>
          <p:nvPr/>
        </p:nvSpPr>
        <p:spPr>
          <a:xfrm>
            <a:off x="1505115" y="4462662"/>
            <a:ext cx="1357745" cy="692294"/>
          </a:xfrm>
          <a:prstGeom prst="flowChartProcess">
            <a:avLst/>
          </a:prstGeom>
          <a:gradFill>
            <a:gsLst>
              <a:gs pos="0">
                <a:srgbClr val="ED8251"/>
              </a:gs>
              <a:gs pos="100000">
                <a:srgbClr val="BB4E0E"/>
              </a:gs>
            </a:gsLst>
            <a:lin ang="5400000" scaled="0"/>
          </a:gradFill>
          <a:ln>
            <a:noFill/>
          </a:ln>
          <a:effectLst>
            <a:outerShdw blurRad="63500" dist="381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Ganancia</a:t>
            </a:r>
            <a:endParaRPr/>
          </a:p>
        </p:txBody>
      </p:sp>
      <p:sp>
        <p:nvSpPr>
          <p:cNvPr id="271" name="Google Shape;271;p12"/>
          <p:cNvSpPr/>
          <p:nvPr/>
        </p:nvSpPr>
        <p:spPr>
          <a:xfrm>
            <a:off x="1354283" y="1843314"/>
            <a:ext cx="1628540" cy="804584"/>
          </a:xfrm>
          <a:prstGeom prst="flowChartProcess">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Objeto</a:t>
            </a:r>
            <a:endParaRPr/>
          </a:p>
        </p:txBody>
      </p:sp>
      <p:sp>
        <p:nvSpPr>
          <p:cNvPr id="272" name="Google Shape;272;p12"/>
          <p:cNvSpPr/>
          <p:nvPr/>
        </p:nvSpPr>
        <p:spPr>
          <a:xfrm>
            <a:off x="1995055" y="2647898"/>
            <a:ext cx="277090" cy="313493"/>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3" name="Google Shape;273;p12"/>
          <p:cNvSpPr/>
          <p:nvPr/>
        </p:nvSpPr>
        <p:spPr>
          <a:xfrm>
            <a:off x="3796146" y="2682372"/>
            <a:ext cx="277090" cy="313493"/>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4" name="Google Shape;274;p12"/>
          <p:cNvSpPr/>
          <p:nvPr/>
        </p:nvSpPr>
        <p:spPr>
          <a:xfrm>
            <a:off x="2033155" y="3987440"/>
            <a:ext cx="238990" cy="331389"/>
          </a:xfrm>
          <a:prstGeom prst="down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5" name="Google Shape;275;p12"/>
          <p:cNvSpPr/>
          <p:nvPr/>
        </p:nvSpPr>
        <p:spPr>
          <a:xfrm>
            <a:off x="3789851" y="4012662"/>
            <a:ext cx="238990" cy="331389"/>
          </a:xfrm>
          <a:prstGeom prst="down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12"/>
          <p:cNvSpPr/>
          <p:nvPr/>
        </p:nvSpPr>
        <p:spPr>
          <a:xfrm>
            <a:off x="4613564" y="3236106"/>
            <a:ext cx="1676400" cy="546185"/>
          </a:xfrm>
          <a:prstGeom prst="rightArrow">
            <a:avLst>
              <a:gd name="adj1" fmla="val 50000"/>
              <a:gd name="adj2" fmla="val 50000"/>
            </a:avLst>
          </a:prstGeom>
          <a:gradFill>
            <a:gsLst>
              <a:gs pos="0">
                <a:srgbClr val="DCE9E3"/>
              </a:gs>
              <a:gs pos="100000">
                <a:srgbClr val="91BFAB"/>
              </a:gs>
            </a:gsLst>
            <a:lin ang="5400000" scaled="0"/>
          </a:gradFill>
          <a:ln w="9525"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Relación</a:t>
            </a:r>
            <a:endParaRPr/>
          </a:p>
        </p:txBody>
      </p:sp>
      <p:sp>
        <p:nvSpPr>
          <p:cNvPr id="277" name="Google Shape;277;p12"/>
          <p:cNvSpPr txBox="1"/>
          <p:nvPr/>
        </p:nvSpPr>
        <p:spPr>
          <a:xfrm>
            <a:off x="1705652" y="568832"/>
            <a:ext cx="6582005" cy="89711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ÁMBITO DE APLICACIÓN</a:t>
            </a:r>
            <a:endParaRPr sz="4200" b="1" i="0">
              <a:solidFill>
                <a:schemeClr val="lt2"/>
              </a:solidFill>
              <a:latin typeface="Century Gothic"/>
              <a:ea typeface="Century Gothic"/>
              <a:cs typeface="Century Gothic"/>
              <a:sym typeface="Century Gothic"/>
            </a:endParaRPr>
          </a:p>
        </p:txBody>
      </p:sp>
      <p:sp>
        <p:nvSpPr>
          <p:cNvPr id="278" name="Google Shape;278;p12"/>
          <p:cNvSpPr/>
          <p:nvPr/>
        </p:nvSpPr>
        <p:spPr>
          <a:xfrm rot="5400000">
            <a:off x="1045026" y="696686"/>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9" name="Google Shape;279;p12"/>
          <p:cNvSpPr/>
          <p:nvPr/>
        </p:nvSpPr>
        <p:spPr>
          <a:xfrm>
            <a:off x="6289964" y="5685645"/>
            <a:ext cx="3753922" cy="438745"/>
          </a:xfrm>
          <a:prstGeom prst="rect">
            <a:avLst/>
          </a:prstGeom>
          <a:solidFill>
            <a:srgbClr val="FFFFFF">
              <a:alpha val="90588"/>
            </a:srgbClr>
          </a:solid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s-PE" sz="1600">
                <a:solidFill>
                  <a:schemeClr val="dk1"/>
                </a:solidFill>
                <a:latin typeface="Century Gothic"/>
                <a:ea typeface="Century Gothic"/>
                <a:cs typeface="Century Gothic"/>
                <a:sym typeface="Century Gothic"/>
              </a:rPr>
              <a:t>Actividades vinculadas a la criminalidad Organizada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endParaRPr/>
          </a:p>
        </p:txBody>
      </p:sp>
      <p:pic>
        <p:nvPicPr>
          <p:cNvPr id="285" name="Google Shape;285;p13"/>
          <p:cNvPicPr preferRelativeResize="0">
            <a:picLocks noGrp="1"/>
          </p:cNvPicPr>
          <p:nvPr>
            <p:ph type="body" idx="1"/>
          </p:nvPr>
        </p:nvPicPr>
        <p:blipFill rotWithShape="1">
          <a:blip r:embed="rId3">
            <a:alphaModFix/>
          </a:blip>
          <a:srcRect l="21494" t="16047" r="9117" b="9114"/>
          <a:stretch/>
        </p:blipFill>
        <p:spPr>
          <a:xfrm>
            <a:off x="0" y="0"/>
            <a:ext cx="12219011" cy="64956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2494205" y="438204"/>
            <a:ext cx="6656721" cy="1390596"/>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s-PE" b="1"/>
              <a:t>Principio de Carga de Prueba</a:t>
            </a:r>
            <a:endParaRPr/>
          </a:p>
        </p:txBody>
      </p:sp>
      <p:sp>
        <p:nvSpPr>
          <p:cNvPr id="291" name="Google Shape;291;p14"/>
          <p:cNvSpPr/>
          <p:nvPr/>
        </p:nvSpPr>
        <p:spPr>
          <a:xfrm>
            <a:off x="1593273" y="2216727"/>
            <a:ext cx="1648691" cy="1212273"/>
          </a:xfrm>
          <a:prstGeom prst="flowChartProcess">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Demanda</a:t>
            </a:r>
            <a:endParaRPr/>
          </a:p>
        </p:txBody>
      </p:sp>
      <p:sp>
        <p:nvSpPr>
          <p:cNvPr id="292" name="Google Shape;292;p14"/>
          <p:cNvSpPr/>
          <p:nvPr/>
        </p:nvSpPr>
        <p:spPr>
          <a:xfrm>
            <a:off x="8229599" y="2242796"/>
            <a:ext cx="1842655" cy="1336964"/>
          </a:xfrm>
          <a:prstGeom prst="flowChartProcess">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Admisión a tramite</a:t>
            </a:r>
            <a:endParaRPr/>
          </a:p>
        </p:txBody>
      </p:sp>
      <p:sp>
        <p:nvSpPr>
          <p:cNvPr id="293" name="Google Shape;293;p14"/>
          <p:cNvSpPr/>
          <p:nvPr/>
        </p:nvSpPr>
        <p:spPr>
          <a:xfrm rot="10800000">
            <a:off x="2355273" y="3429000"/>
            <a:ext cx="387927" cy="491836"/>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4" name="Google Shape;294;p14"/>
          <p:cNvSpPr/>
          <p:nvPr/>
        </p:nvSpPr>
        <p:spPr>
          <a:xfrm>
            <a:off x="1856508" y="4140629"/>
            <a:ext cx="1066801" cy="500644"/>
          </a:xfrm>
          <a:prstGeom prst="flowChartProcess">
            <a:avLst/>
          </a:prstGeom>
          <a:gradFill>
            <a:gsLst>
              <a:gs pos="0">
                <a:srgbClr val="89BCA6"/>
              </a:gs>
              <a:gs pos="100000">
                <a:srgbClr val="528A73"/>
              </a:gs>
            </a:gsLst>
            <a:lin ang="5400000" scaled="0"/>
          </a:gradFill>
          <a:ln>
            <a:noFill/>
          </a:ln>
          <a:effectLst>
            <a:outerShdw blurRad="63500" dist="381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Fiscal</a:t>
            </a:r>
            <a:endParaRPr/>
          </a:p>
        </p:txBody>
      </p:sp>
      <p:sp>
        <p:nvSpPr>
          <p:cNvPr id="295" name="Google Shape;295;p14"/>
          <p:cNvSpPr/>
          <p:nvPr/>
        </p:nvSpPr>
        <p:spPr>
          <a:xfrm rot="3663356">
            <a:off x="3089564" y="4007138"/>
            <a:ext cx="346363" cy="346364"/>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6" name="Google Shape;296;p14"/>
          <p:cNvSpPr/>
          <p:nvPr/>
        </p:nvSpPr>
        <p:spPr>
          <a:xfrm rot="6612096">
            <a:off x="3144322" y="4456617"/>
            <a:ext cx="346363" cy="346364"/>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7" name="Google Shape;297;p14"/>
          <p:cNvSpPr/>
          <p:nvPr/>
        </p:nvSpPr>
        <p:spPr>
          <a:xfrm>
            <a:off x="3607624" y="3944957"/>
            <a:ext cx="1281546" cy="349952"/>
          </a:xfrm>
          <a:prstGeom prst="flowChartProcess">
            <a:avLst/>
          </a:prstGeom>
          <a:gradFill>
            <a:gsLst>
              <a:gs pos="0">
                <a:srgbClr val="EBC55C"/>
              </a:gs>
              <a:gs pos="100000">
                <a:srgbClr val="B9931E"/>
              </a:gs>
            </a:gsLst>
            <a:lin ang="5400000" scaled="0"/>
          </a:gradFill>
          <a:ln w="9525" cap="rnd" cmpd="sng">
            <a:solidFill>
              <a:schemeClr val="accent3"/>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Pruebas</a:t>
            </a:r>
            <a:endParaRPr/>
          </a:p>
        </p:txBody>
      </p:sp>
      <p:sp>
        <p:nvSpPr>
          <p:cNvPr id="298" name="Google Shape;298;p14"/>
          <p:cNvSpPr/>
          <p:nvPr/>
        </p:nvSpPr>
        <p:spPr>
          <a:xfrm>
            <a:off x="3607624" y="4637664"/>
            <a:ext cx="1281546" cy="349952"/>
          </a:xfrm>
          <a:prstGeom prst="flowChartProcess">
            <a:avLst/>
          </a:prstGeom>
          <a:gradFill>
            <a:gsLst>
              <a:gs pos="0">
                <a:srgbClr val="7098AB"/>
              </a:gs>
              <a:gs pos="100000">
                <a:srgbClr val="43697A"/>
              </a:gs>
            </a:gsLst>
            <a:lin ang="5400000" scaled="0"/>
          </a:gradFill>
          <a:ln>
            <a:noFill/>
          </a:ln>
          <a:effectLst>
            <a:outerShdw blurRad="63500" dist="381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Indicios</a:t>
            </a:r>
            <a:endParaRPr/>
          </a:p>
        </p:txBody>
      </p:sp>
      <p:sp>
        <p:nvSpPr>
          <p:cNvPr id="299" name="Google Shape;299;p14"/>
          <p:cNvSpPr/>
          <p:nvPr/>
        </p:nvSpPr>
        <p:spPr>
          <a:xfrm>
            <a:off x="5174671" y="4045546"/>
            <a:ext cx="2271157" cy="767093"/>
          </a:xfrm>
          <a:prstGeom prst="flowChartProcess">
            <a:avLst/>
          </a:prstGeom>
          <a:gradFill>
            <a:gsLst>
              <a:gs pos="0">
                <a:srgbClr val="FAE5E0"/>
              </a:gs>
              <a:gs pos="100000">
                <a:srgbClr val="EF8F6E"/>
              </a:gs>
            </a:gsLst>
            <a:lin ang="5400000" scaled="0"/>
          </a:gra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Origen o destino ilícito del bien</a:t>
            </a:r>
            <a:endParaRPr/>
          </a:p>
        </p:txBody>
      </p:sp>
      <p:sp>
        <p:nvSpPr>
          <p:cNvPr id="300" name="Google Shape;300;p14"/>
          <p:cNvSpPr/>
          <p:nvPr/>
        </p:nvSpPr>
        <p:spPr>
          <a:xfrm rot="6237875">
            <a:off x="4893212" y="3757591"/>
            <a:ext cx="346363" cy="346364"/>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1" name="Google Shape;301;p14"/>
          <p:cNvSpPr/>
          <p:nvPr/>
        </p:nvSpPr>
        <p:spPr>
          <a:xfrm rot="4301511">
            <a:off x="4969442" y="4683298"/>
            <a:ext cx="346363" cy="346364"/>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2" name="Google Shape;302;p14"/>
          <p:cNvSpPr/>
          <p:nvPr/>
        </p:nvSpPr>
        <p:spPr>
          <a:xfrm rot="10800000">
            <a:off x="4054433" y="5046393"/>
            <a:ext cx="387927" cy="491836"/>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3" name="Google Shape;303;p14"/>
          <p:cNvSpPr/>
          <p:nvPr/>
        </p:nvSpPr>
        <p:spPr>
          <a:xfrm>
            <a:off x="2743200" y="5548332"/>
            <a:ext cx="2840181" cy="628631"/>
          </a:xfrm>
          <a:prstGeom prst="rect">
            <a:avLst/>
          </a:prstGeom>
          <a:gradFill>
            <a:gsLst>
              <a:gs pos="0">
                <a:srgbClr val="313131"/>
              </a:gs>
              <a:gs pos="100000">
                <a:schemeClr val="dk1"/>
              </a:gs>
            </a:gsLst>
            <a:lin ang="5400000" scaled="0"/>
          </a:gradFill>
          <a:ln w="9525" cap="rnd" cmpd="sng">
            <a:solidFill>
              <a:schemeClr val="dk1"/>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Concurrentes y razonables</a:t>
            </a:r>
            <a:endParaRPr/>
          </a:p>
        </p:txBody>
      </p:sp>
      <p:sp>
        <p:nvSpPr>
          <p:cNvPr id="304" name="Google Shape;304;p14"/>
          <p:cNvSpPr/>
          <p:nvPr/>
        </p:nvSpPr>
        <p:spPr>
          <a:xfrm>
            <a:off x="3498108" y="2563091"/>
            <a:ext cx="4828474" cy="594168"/>
          </a:xfrm>
          <a:prstGeom prst="rightArrow">
            <a:avLst>
              <a:gd name="adj1" fmla="val 50000"/>
              <a:gd name="adj2" fmla="val 50000"/>
            </a:avLst>
          </a:prstGeom>
          <a:solidFill>
            <a:schemeClr val="accent2"/>
          </a:solidFill>
          <a:ln w="19050" cap="rnd" cmpd="sng">
            <a:solidFill>
              <a:srgbClr val="AA48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Para su</a:t>
            </a:r>
            <a:endParaRPr/>
          </a:p>
        </p:txBody>
      </p:sp>
      <p:sp>
        <p:nvSpPr>
          <p:cNvPr id="305" name="Google Shape;305;p14"/>
          <p:cNvSpPr/>
          <p:nvPr/>
        </p:nvSpPr>
        <p:spPr>
          <a:xfrm rot="10800000">
            <a:off x="9010733" y="3530127"/>
            <a:ext cx="387927" cy="491836"/>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6" name="Google Shape;306;p14"/>
          <p:cNvSpPr/>
          <p:nvPr/>
        </p:nvSpPr>
        <p:spPr>
          <a:xfrm>
            <a:off x="8461830" y="4001294"/>
            <a:ext cx="1582716" cy="414389"/>
          </a:xfrm>
          <a:prstGeom prst="flowChartProcess">
            <a:avLst/>
          </a:prstGeom>
          <a:gradFill>
            <a:gsLst>
              <a:gs pos="0">
                <a:srgbClr val="89BCA6"/>
              </a:gs>
              <a:gs pos="100000">
                <a:srgbClr val="528A73"/>
              </a:gs>
            </a:gsLst>
            <a:lin ang="5400000" scaled="0"/>
          </a:gradFill>
          <a:ln>
            <a:noFill/>
          </a:ln>
          <a:effectLst>
            <a:outerShdw blurRad="63500" dist="381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Requerido</a:t>
            </a:r>
            <a:endParaRPr/>
          </a:p>
        </p:txBody>
      </p:sp>
      <p:sp>
        <p:nvSpPr>
          <p:cNvPr id="307" name="Google Shape;307;p14"/>
          <p:cNvSpPr/>
          <p:nvPr/>
        </p:nvSpPr>
        <p:spPr>
          <a:xfrm rot="10800000">
            <a:off x="9083965" y="4573362"/>
            <a:ext cx="387927" cy="491836"/>
          </a:xfrm>
          <a:prstGeom prst="up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08" name="Google Shape;308;p14"/>
          <p:cNvSpPr/>
          <p:nvPr/>
        </p:nvSpPr>
        <p:spPr>
          <a:xfrm>
            <a:off x="8461830" y="5118964"/>
            <a:ext cx="1990107" cy="991674"/>
          </a:xfrm>
          <a:prstGeom prst="flowChartProcess">
            <a:avLst/>
          </a:prstGeom>
          <a:gradFill>
            <a:gsLst>
              <a:gs pos="0">
                <a:srgbClr val="FAE5E0"/>
              </a:gs>
              <a:gs pos="100000">
                <a:srgbClr val="EF8F6E"/>
              </a:gs>
            </a:gsLst>
            <a:lin ang="5400000" scaled="0"/>
          </a:gra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El origen o destino licito del mismo</a:t>
            </a:r>
            <a:endParaRPr/>
          </a:p>
        </p:txBody>
      </p:sp>
      <p:sp>
        <p:nvSpPr>
          <p:cNvPr id="309" name="Google Shape;309;p14"/>
          <p:cNvSpPr/>
          <p:nvPr/>
        </p:nvSpPr>
        <p:spPr>
          <a:xfrm>
            <a:off x="10126455" y="4573226"/>
            <a:ext cx="1209201" cy="414390"/>
          </a:xfrm>
          <a:prstGeom prst="flowChartProcess">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300">
                <a:solidFill>
                  <a:schemeClr val="lt1"/>
                </a:solidFill>
                <a:latin typeface="Century Gothic"/>
                <a:ea typeface="Century Gothic"/>
                <a:cs typeface="Century Gothic"/>
                <a:sym typeface="Century Gothic"/>
              </a:rPr>
              <a:t>demostrar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p:nvPr/>
        </p:nvSpPr>
        <p:spPr>
          <a:xfrm>
            <a:off x="727392" y="2746546"/>
            <a:ext cx="4842164" cy="2735377"/>
          </a:xfrm>
          <a:prstGeom prst="rect">
            <a:avLst/>
          </a:prstGeom>
          <a:noFill/>
          <a:ln>
            <a:noFill/>
          </a:ln>
        </p:spPr>
        <p:txBody>
          <a:bodyPr spcFirstLastPara="1" wrap="square" lIns="91425" tIns="45700" rIns="91425" bIns="45700" anchor="t" anchorCtr="0">
            <a:normAutofit fontScale="62500" lnSpcReduction="20000"/>
          </a:bodyPr>
          <a:lstStyle/>
          <a:p>
            <a:pPr marL="228600" marR="0" lvl="0" indent="-228600" algn="l" rtl="0">
              <a:lnSpc>
                <a:spcPct val="170000"/>
              </a:lnSpc>
              <a:spcBef>
                <a:spcPts val="0"/>
              </a:spcBef>
              <a:spcAft>
                <a:spcPts val="0"/>
              </a:spcAft>
              <a:buClr>
                <a:schemeClr val="lt1"/>
              </a:buClr>
              <a:buSzPct val="100000"/>
              <a:buFont typeface="Arial"/>
              <a:buChar char="•"/>
            </a:pPr>
            <a:r>
              <a:rPr lang="es-PE" sz="2800">
                <a:solidFill>
                  <a:schemeClr val="lt1"/>
                </a:solidFill>
                <a:latin typeface="Century Gothic"/>
                <a:ea typeface="Century Gothic"/>
                <a:cs typeface="Century Gothic"/>
                <a:sym typeface="Century Gothic"/>
              </a:rPr>
              <a:t>Actos que recaigan sobre bienes de origen o destino contrarios al ordenamiento jurídico son nulos de pleno derecho.</a:t>
            </a:r>
            <a:endParaRPr/>
          </a:p>
          <a:p>
            <a:pPr marL="228600" marR="0" lvl="0" indent="-228600" algn="l" rtl="0">
              <a:lnSpc>
                <a:spcPct val="170000"/>
              </a:lnSpc>
              <a:spcBef>
                <a:spcPts val="1000"/>
              </a:spcBef>
              <a:spcAft>
                <a:spcPts val="0"/>
              </a:spcAft>
              <a:buClr>
                <a:schemeClr val="lt1"/>
              </a:buClr>
              <a:buSzPct val="100000"/>
              <a:buFont typeface="Arial"/>
              <a:buChar char="•"/>
            </a:pPr>
            <a:r>
              <a:rPr lang="es-PE" sz="2800">
                <a:solidFill>
                  <a:schemeClr val="lt1"/>
                </a:solidFill>
                <a:latin typeface="Century Gothic"/>
                <a:ea typeface="Century Gothic"/>
                <a:cs typeface="Century Gothic"/>
                <a:sym typeface="Century Gothic"/>
              </a:rPr>
              <a:t>Sin perjuicio de los derechos de terceros de buena fe.</a:t>
            </a:r>
            <a:endParaRPr/>
          </a:p>
          <a:p>
            <a:pPr marL="228600" marR="0" lvl="0" indent="-117475" algn="l" rtl="0">
              <a:lnSpc>
                <a:spcPct val="170000"/>
              </a:lnSpc>
              <a:spcBef>
                <a:spcPts val="1000"/>
              </a:spcBef>
              <a:spcAft>
                <a:spcPts val="0"/>
              </a:spcAft>
              <a:buClr>
                <a:schemeClr val="lt1"/>
              </a:buClr>
              <a:buSzPct val="100000"/>
              <a:buFont typeface="Arial"/>
              <a:buNone/>
            </a:pPr>
            <a:endParaRPr sz="2800">
              <a:solidFill>
                <a:schemeClr val="lt1"/>
              </a:solidFill>
              <a:latin typeface="Century Gothic"/>
              <a:ea typeface="Century Gothic"/>
              <a:cs typeface="Century Gothic"/>
              <a:sym typeface="Century Gothic"/>
            </a:endParaRPr>
          </a:p>
        </p:txBody>
      </p:sp>
      <p:sp>
        <p:nvSpPr>
          <p:cNvPr id="315" name="Google Shape;315;p15"/>
          <p:cNvSpPr txBox="1"/>
          <p:nvPr/>
        </p:nvSpPr>
        <p:spPr>
          <a:xfrm>
            <a:off x="6539345" y="2746546"/>
            <a:ext cx="4842164" cy="3344977"/>
          </a:xfrm>
          <a:prstGeom prst="rect">
            <a:avLst/>
          </a:prstGeom>
          <a:noFill/>
          <a:ln>
            <a:noFill/>
          </a:ln>
        </p:spPr>
        <p:txBody>
          <a:bodyPr spcFirstLastPara="1" wrap="square" lIns="91425" tIns="45700" rIns="91425" bIns="45700" anchor="t" anchorCtr="0">
            <a:normAutofit fontScale="55000" lnSpcReduction="20000"/>
          </a:bodyPr>
          <a:lstStyle/>
          <a:p>
            <a:pPr marL="228600" marR="0" lvl="0" indent="-228600" algn="just" rtl="0">
              <a:lnSpc>
                <a:spcPct val="170000"/>
              </a:lnSpc>
              <a:spcBef>
                <a:spcPts val="0"/>
              </a:spcBef>
              <a:spcAft>
                <a:spcPts val="0"/>
              </a:spcAft>
              <a:buClr>
                <a:schemeClr val="lt1"/>
              </a:buClr>
              <a:buSzPct val="100000"/>
              <a:buFont typeface="Arial"/>
              <a:buChar char="•"/>
            </a:pPr>
            <a:r>
              <a:rPr lang="es-PE" sz="3300">
                <a:solidFill>
                  <a:schemeClr val="lt1"/>
                </a:solidFill>
                <a:latin typeface="Century Gothic"/>
                <a:ea typeface="Century Gothic"/>
                <a:cs typeface="Century Gothic"/>
                <a:sym typeface="Century Gothic"/>
              </a:rPr>
              <a:t>Los </a:t>
            </a:r>
            <a:r>
              <a:rPr lang="es-PE" sz="3300" b="1">
                <a:solidFill>
                  <a:schemeClr val="lt1"/>
                </a:solidFill>
                <a:latin typeface="Century Gothic"/>
                <a:ea typeface="Century Gothic"/>
                <a:cs typeface="Century Gothic"/>
                <a:sym typeface="Century Gothic"/>
              </a:rPr>
              <a:t>bienes patrimoniales </a:t>
            </a:r>
            <a:r>
              <a:rPr lang="es-PE" sz="3300">
                <a:solidFill>
                  <a:schemeClr val="lt1"/>
                </a:solidFill>
                <a:latin typeface="Century Gothic"/>
                <a:ea typeface="Century Gothic"/>
                <a:cs typeface="Century Gothic"/>
                <a:sym typeface="Century Gothic"/>
              </a:rPr>
              <a:t>pueden ser </a:t>
            </a:r>
            <a:r>
              <a:rPr lang="es-PE" sz="3300" b="1">
                <a:solidFill>
                  <a:schemeClr val="lt1"/>
                </a:solidFill>
                <a:latin typeface="Century Gothic"/>
                <a:ea typeface="Century Gothic"/>
                <a:cs typeface="Century Gothic"/>
                <a:sym typeface="Century Gothic"/>
              </a:rPr>
              <a:t>objetos</a:t>
            </a:r>
            <a:r>
              <a:rPr lang="es-PE" sz="3300">
                <a:solidFill>
                  <a:schemeClr val="lt1"/>
                </a:solidFill>
                <a:latin typeface="Century Gothic"/>
                <a:ea typeface="Century Gothic"/>
                <a:cs typeface="Century Gothic"/>
                <a:sym typeface="Century Gothic"/>
              </a:rPr>
              <a:t> de un </a:t>
            </a:r>
            <a:r>
              <a:rPr lang="es-PE" sz="3300" b="1" u="sng">
                <a:solidFill>
                  <a:schemeClr val="lt1"/>
                </a:solidFill>
                <a:latin typeface="Century Gothic"/>
                <a:ea typeface="Century Gothic"/>
                <a:cs typeface="Century Gothic"/>
                <a:sym typeface="Century Gothic"/>
              </a:rPr>
              <a:t>proceso de extinción de dominio en cualquier momento</a:t>
            </a:r>
            <a:r>
              <a:rPr lang="es-PE" sz="3300">
                <a:solidFill>
                  <a:schemeClr val="lt1"/>
                </a:solidFill>
                <a:latin typeface="Century Gothic"/>
                <a:ea typeface="Century Gothic"/>
                <a:cs typeface="Century Gothic"/>
                <a:sym typeface="Century Gothic"/>
              </a:rPr>
              <a:t> con </a:t>
            </a:r>
            <a:r>
              <a:rPr lang="es-PE" sz="3300" b="1">
                <a:solidFill>
                  <a:schemeClr val="lt1"/>
                </a:solidFill>
                <a:latin typeface="Century Gothic"/>
                <a:ea typeface="Century Gothic"/>
                <a:cs typeface="Century Gothic"/>
                <a:sym typeface="Century Gothic"/>
              </a:rPr>
              <a:t>independencia</a:t>
            </a:r>
            <a:r>
              <a:rPr lang="es-PE" sz="3300">
                <a:solidFill>
                  <a:schemeClr val="lt1"/>
                </a:solidFill>
                <a:latin typeface="Century Gothic"/>
                <a:ea typeface="Century Gothic"/>
                <a:cs typeface="Century Gothic"/>
                <a:sym typeface="Century Gothic"/>
              </a:rPr>
              <a:t> de que los </a:t>
            </a:r>
            <a:r>
              <a:rPr lang="es-PE" sz="3300" b="1">
                <a:solidFill>
                  <a:schemeClr val="lt1"/>
                </a:solidFill>
                <a:latin typeface="Century Gothic"/>
                <a:ea typeface="Century Gothic"/>
                <a:cs typeface="Century Gothic"/>
                <a:sym typeface="Century Gothic"/>
              </a:rPr>
              <a:t>presupuestos</a:t>
            </a:r>
            <a:r>
              <a:rPr lang="es-PE" sz="3300">
                <a:solidFill>
                  <a:schemeClr val="lt1"/>
                </a:solidFill>
                <a:latin typeface="Century Gothic"/>
                <a:ea typeface="Century Gothic"/>
                <a:cs typeface="Century Gothic"/>
                <a:sym typeface="Century Gothic"/>
              </a:rPr>
              <a:t> para su procedencia </a:t>
            </a:r>
            <a:r>
              <a:rPr lang="es-PE" sz="3300" b="1">
                <a:solidFill>
                  <a:schemeClr val="lt1"/>
                </a:solidFill>
                <a:latin typeface="Century Gothic"/>
                <a:ea typeface="Century Gothic"/>
                <a:cs typeface="Century Gothic"/>
                <a:sym typeface="Century Gothic"/>
              </a:rPr>
              <a:t>hayan</a:t>
            </a:r>
            <a:r>
              <a:rPr lang="es-PE" sz="3300">
                <a:solidFill>
                  <a:schemeClr val="lt1"/>
                </a:solidFill>
                <a:latin typeface="Century Gothic"/>
                <a:ea typeface="Century Gothic"/>
                <a:cs typeface="Century Gothic"/>
                <a:sym typeface="Century Gothic"/>
              </a:rPr>
              <a:t> </a:t>
            </a:r>
            <a:r>
              <a:rPr lang="es-PE" sz="3300" b="1">
                <a:solidFill>
                  <a:schemeClr val="lt1"/>
                </a:solidFill>
                <a:latin typeface="Century Gothic"/>
                <a:ea typeface="Century Gothic"/>
                <a:cs typeface="Century Gothic"/>
                <a:sym typeface="Century Gothic"/>
              </a:rPr>
              <a:t>ocurrido</a:t>
            </a:r>
            <a:r>
              <a:rPr lang="es-PE" sz="3300">
                <a:solidFill>
                  <a:schemeClr val="lt1"/>
                </a:solidFill>
                <a:latin typeface="Century Gothic"/>
                <a:ea typeface="Century Gothic"/>
                <a:cs typeface="Century Gothic"/>
                <a:sym typeface="Century Gothic"/>
              </a:rPr>
              <a:t> con </a:t>
            </a:r>
            <a:r>
              <a:rPr lang="es-PE" sz="3300" b="1">
                <a:solidFill>
                  <a:schemeClr val="lt1"/>
                </a:solidFill>
                <a:latin typeface="Century Gothic"/>
                <a:ea typeface="Century Gothic"/>
                <a:cs typeface="Century Gothic"/>
                <a:sym typeface="Century Gothic"/>
              </a:rPr>
              <a:t>anterioridad</a:t>
            </a:r>
            <a:r>
              <a:rPr lang="es-PE" sz="3300">
                <a:solidFill>
                  <a:schemeClr val="lt1"/>
                </a:solidFill>
                <a:latin typeface="Century Gothic"/>
                <a:ea typeface="Century Gothic"/>
                <a:cs typeface="Century Gothic"/>
                <a:sym typeface="Century Gothic"/>
              </a:rPr>
              <a:t> a la </a:t>
            </a:r>
            <a:r>
              <a:rPr lang="es-PE" sz="3300" b="1">
                <a:solidFill>
                  <a:schemeClr val="lt1"/>
                </a:solidFill>
                <a:latin typeface="Century Gothic"/>
                <a:ea typeface="Century Gothic"/>
                <a:cs typeface="Century Gothic"/>
                <a:sym typeface="Century Gothic"/>
              </a:rPr>
              <a:t>vigencia</a:t>
            </a:r>
            <a:r>
              <a:rPr lang="es-PE" sz="3300">
                <a:solidFill>
                  <a:schemeClr val="lt1"/>
                </a:solidFill>
                <a:latin typeface="Century Gothic"/>
                <a:ea typeface="Century Gothic"/>
                <a:cs typeface="Century Gothic"/>
                <a:sym typeface="Century Gothic"/>
              </a:rPr>
              <a:t> del Decreto Legislativo.</a:t>
            </a:r>
            <a:endParaRPr/>
          </a:p>
          <a:p>
            <a:pPr marL="228600" marR="0" lvl="0" indent="-130810" algn="l" rtl="0">
              <a:lnSpc>
                <a:spcPct val="90000"/>
              </a:lnSpc>
              <a:spcBef>
                <a:spcPts val="1000"/>
              </a:spcBef>
              <a:spcAft>
                <a:spcPts val="0"/>
              </a:spcAft>
              <a:buClr>
                <a:schemeClr val="lt1"/>
              </a:buClr>
              <a:buSzPct val="100000"/>
              <a:buFont typeface="Arial"/>
              <a:buNone/>
            </a:pPr>
            <a:endParaRPr sz="2800">
              <a:solidFill>
                <a:schemeClr val="lt1"/>
              </a:solidFill>
              <a:latin typeface="Century Gothic"/>
              <a:ea typeface="Century Gothic"/>
              <a:cs typeface="Century Gothic"/>
              <a:sym typeface="Century Gothic"/>
            </a:endParaRPr>
          </a:p>
        </p:txBody>
      </p:sp>
      <p:sp>
        <p:nvSpPr>
          <p:cNvPr id="316" name="Google Shape;316;p15"/>
          <p:cNvSpPr txBox="1"/>
          <p:nvPr/>
        </p:nvSpPr>
        <p:spPr>
          <a:xfrm>
            <a:off x="727392" y="865164"/>
            <a:ext cx="4937109" cy="1590097"/>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Nulidad</a:t>
            </a:r>
            <a:endParaRPr/>
          </a:p>
        </p:txBody>
      </p:sp>
      <p:sp>
        <p:nvSpPr>
          <p:cNvPr id="317" name="Google Shape;317;p15"/>
          <p:cNvSpPr txBox="1"/>
          <p:nvPr/>
        </p:nvSpPr>
        <p:spPr>
          <a:xfrm>
            <a:off x="6539345" y="696686"/>
            <a:ext cx="4937109" cy="1927054"/>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Aplicación en el Tiempo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p:nvPr/>
        </p:nvSpPr>
        <p:spPr>
          <a:xfrm>
            <a:off x="905731" y="2994838"/>
            <a:ext cx="2216727" cy="1219200"/>
          </a:xfrm>
          <a:prstGeom prst="flowChartProcess">
            <a:avLst/>
          </a:prstGeom>
          <a:solidFill>
            <a:schemeClr val="dk1"/>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rgbClr val="FF0000"/>
                </a:solidFill>
                <a:latin typeface="Century Gothic"/>
                <a:ea typeface="Century Gothic"/>
                <a:cs typeface="Century Gothic"/>
                <a:sym typeface="Century Gothic"/>
              </a:rPr>
              <a:t>Derecho de propiedad</a:t>
            </a:r>
            <a:endParaRPr/>
          </a:p>
        </p:txBody>
      </p:sp>
      <p:sp>
        <p:nvSpPr>
          <p:cNvPr id="323" name="Google Shape;323;p16"/>
          <p:cNvSpPr/>
          <p:nvPr/>
        </p:nvSpPr>
        <p:spPr>
          <a:xfrm>
            <a:off x="3354522" y="3443380"/>
            <a:ext cx="1745672" cy="642000"/>
          </a:xfrm>
          <a:prstGeom prst="rightArrow">
            <a:avLst>
              <a:gd name="adj1" fmla="val 50000"/>
              <a:gd name="adj2" fmla="val 50000"/>
            </a:avLst>
          </a:prstGeom>
          <a:solidFill>
            <a:schemeClr val="accent3"/>
          </a:solidFill>
          <a:ln w="19050" cap="rnd" cmpd="sng">
            <a:solidFill>
              <a:srgbClr val="A785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Protección</a:t>
            </a:r>
            <a:endParaRPr/>
          </a:p>
        </p:txBody>
      </p:sp>
      <p:sp>
        <p:nvSpPr>
          <p:cNvPr id="324" name="Google Shape;324;p16"/>
          <p:cNvSpPr/>
          <p:nvPr/>
        </p:nvSpPr>
        <p:spPr>
          <a:xfrm>
            <a:off x="5536610" y="2753185"/>
            <a:ext cx="2604655" cy="1056120"/>
          </a:xfrm>
          <a:prstGeom prst="flowChartProcess">
            <a:avLst/>
          </a:prstGeom>
          <a:solidFill>
            <a:schemeClr val="accent4"/>
          </a:solidFill>
          <a:ln w="19050" cap="rnd" cmpd="sng">
            <a:solidFill>
              <a:srgbClr val="4D7D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Bienes obtenidos con justo titulo</a:t>
            </a:r>
            <a:endParaRPr/>
          </a:p>
        </p:txBody>
      </p:sp>
      <p:sp>
        <p:nvSpPr>
          <p:cNvPr id="325" name="Google Shape;325;p16"/>
          <p:cNvSpPr/>
          <p:nvPr/>
        </p:nvSpPr>
        <p:spPr>
          <a:xfrm>
            <a:off x="8674657" y="3956221"/>
            <a:ext cx="2507673" cy="554182"/>
          </a:xfrm>
          <a:prstGeom prst="flowChartProcess">
            <a:avLst/>
          </a:prstGeom>
          <a:gradFill>
            <a:gsLst>
              <a:gs pos="0">
                <a:srgbClr val="E6CDCD"/>
              </a:gs>
              <a:gs pos="100000">
                <a:srgbClr val="BF6564"/>
              </a:gs>
            </a:gsLst>
            <a:lin ang="5400000" scaled="0"/>
          </a:grad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Armonía con el bien común</a:t>
            </a:r>
            <a:endParaRPr/>
          </a:p>
        </p:txBody>
      </p:sp>
      <p:sp>
        <p:nvSpPr>
          <p:cNvPr id="326" name="Google Shape;326;p16"/>
          <p:cNvSpPr/>
          <p:nvPr/>
        </p:nvSpPr>
        <p:spPr>
          <a:xfrm>
            <a:off x="8756059" y="5248006"/>
            <a:ext cx="2507673" cy="554182"/>
          </a:xfrm>
          <a:prstGeom prst="flowChartProcess">
            <a:avLst/>
          </a:prstGeom>
          <a:gradFill>
            <a:gsLst>
              <a:gs pos="0">
                <a:srgbClr val="E6CDCD"/>
              </a:gs>
              <a:gs pos="100000">
                <a:srgbClr val="BF6564"/>
              </a:gs>
            </a:gsLst>
            <a:lin ang="5400000" scaled="0"/>
          </a:grad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Dentro de limites de la Ley</a:t>
            </a:r>
            <a:endParaRPr/>
          </a:p>
        </p:txBody>
      </p:sp>
      <p:sp>
        <p:nvSpPr>
          <p:cNvPr id="327" name="Google Shape;327;p16"/>
          <p:cNvSpPr/>
          <p:nvPr/>
        </p:nvSpPr>
        <p:spPr>
          <a:xfrm>
            <a:off x="8879011" y="4586150"/>
            <a:ext cx="2296391" cy="554182"/>
          </a:xfrm>
          <a:prstGeom prst="flowChartProcess">
            <a:avLst/>
          </a:prstGeom>
          <a:gradFill>
            <a:gsLst>
              <a:gs pos="0">
                <a:srgbClr val="E6CDCD"/>
              </a:gs>
              <a:gs pos="100000">
                <a:srgbClr val="BF6564"/>
              </a:gs>
            </a:gsLst>
            <a:lin ang="5400000" scaled="0"/>
          </a:grad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Lícitamente obtenida </a:t>
            </a:r>
            <a:endParaRPr/>
          </a:p>
        </p:txBody>
      </p:sp>
      <p:sp>
        <p:nvSpPr>
          <p:cNvPr id="328" name="Google Shape;328;p16"/>
          <p:cNvSpPr/>
          <p:nvPr/>
        </p:nvSpPr>
        <p:spPr>
          <a:xfrm>
            <a:off x="7871102" y="4027039"/>
            <a:ext cx="706581" cy="1775149"/>
          </a:xfrm>
          <a:prstGeom prst="leftBrace">
            <a:avLst>
              <a:gd name="adj1" fmla="val 8333"/>
              <a:gd name="adj2" fmla="val 50000"/>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9" name="Google Shape;329;p16"/>
          <p:cNvSpPr/>
          <p:nvPr/>
        </p:nvSpPr>
        <p:spPr>
          <a:xfrm>
            <a:off x="5637055" y="4247431"/>
            <a:ext cx="2055671" cy="912075"/>
          </a:xfrm>
          <a:prstGeom prst="flowChartProcess">
            <a:avLst/>
          </a:prstGeom>
          <a:gradFill>
            <a:gsLst>
              <a:gs pos="0">
                <a:srgbClr val="FAE5E0"/>
              </a:gs>
              <a:gs pos="100000">
                <a:srgbClr val="EF8F6E"/>
              </a:gs>
            </a:gsLst>
            <a:lin ang="5400000" scaled="0"/>
          </a:gra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Fines compatibles con el O.J.</a:t>
            </a:r>
            <a:endParaRPr/>
          </a:p>
        </p:txBody>
      </p:sp>
      <p:sp>
        <p:nvSpPr>
          <p:cNvPr id="330" name="Google Shape;330;p16"/>
          <p:cNvSpPr/>
          <p:nvPr/>
        </p:nvSpPr>
        <p:spPr>
          <a:xfrm>
            <a:off x="5316675" y="2910144"/>
            <a:ext cx="124689" cy="2201810"/>
          </a:xfrm>
          <a:prstGeom prst="leftBracket">
            <a:avLst>
              <a:gd name="adj" fmla="val 8333"/>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1" name="Google Shape;331;p16"/>
          <p:cNvSpPr/>
          <p:nvPr/>
        </p:nvSpPr>
        <p:spPr>
          <a:xfrm>
            <a:off x="8238240" y="3063481"/>
            <a:ext cx="872835" cy="443779"/>
          </a:xfrm>
          <a:prstGeom prst="rightArrow">
            <a:avLst>
              <a:gd name="adj1" fmla="val 50000"/>
              <a:gd name="adj2" fmla="val 50000"/>
            </a:avLst>
          </a:prstGeom>
          <a:gradFill>
            <a:gsLst>
              <a:gs pos="0">
                <a:srgbClr val="FAE5E0"/>
              </a:gs>
              <a:gs pos="100000">
                <a:srgbClr val="EF8F6E"/>
              </a:gs>
            </a:gsLst>
            <a:lin ang="5400000" scaled="0"/>
          </a:gra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salvo</a:t>
            </a:r>
            <a:endParaRPr/>
          </a:p>
        </p:txBody>
      </p:sp>
      <p:sp>
        <p:nvSpPr>
          <p:cNvPr id="332" name="Google Shape;332;p16"/>
          <p:cNvSpPr/>
          <p:nvPr/>
        </p:nvSpPr>
        <p:spPr>
          <a:xfrm>
            <a:off x="9208050" y="2886390"/>
            <a:ext cx="1804557" cy="789710"/>
          </a:xfrm>
          <a:prstGeom prst="flowChartProcess">
            <a:avLst/>
          </a:prstGeom>
          <a:gradFill>
            <a:gsLst>
              <a:gs pos="0">
                <a:srgbClr val="AE7BAC"/>
              </a:gs>
              <a:gs pos="100000">
                <a:srgbClr val="7E4A7B"/>
              </a:gs>
            </a:gsLst>
            <a:lin ang="5400000" scaled="0"/>
          </a:gradFill>
          <a:ln w="9525" cap="rnd" cmpd="sng">
            <a:solidFill>
              <a:schemeClr val="accent6"/>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Derecho del Tercero de Buena Fe</a:t>
            </a:r>
            <a:endParaRPr/>
          </a:p>
        </p:txBody>
      </p:sp>
      <p:sp>
        <p:nvSpPr>
          <p:cNvPr id="333" name="Google Shape;333;p16"/>
          <p:cNvSpPr txBox="1"/>
          <p:nvPr/>
        </p:nvSpPr>
        <p:spPr>
          <a:xfrm>
            <a:off x="2627086" y="856344"/>
            <a:ext cx="7049803" cy="1364341"/>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Dominio de los Bienes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7"/>
          <p:cNvSpPr txBox="1">
            <a:spLocks noGrp="1"/>
          </p:cNvSpPr>
          <p:nvPr>
            <p:ph type="body" idx="1"/>
          </p:nvPr>
        </p:nvSpPr>
        <p:spPr>
          <a:xfrm>
            <a:off x="1618343" y="2145505"/>
            <a:ext cx="9151258" cy="3447112"/>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Los </a:t>
            </a:r>
            <a:r>
              <a:rPr lang="es-PE" u="sng"/>
              <a:t>vacíos y ambigüedades </a:t>
            </a:r>
            <a:r>
              <a:rPr lang="es-PE"/>
              <a:t>que presente DL en </a:t>
            </a:r>
            <a:r>
              <a:rPr lang="es-PE" u="sng"/>
              <a:t>interpretación o aplicación</a:t>
            </a:r>
            <a:r>
              <a:rPr lang="es-PE"/>
              <a:t> se </a:t>
            </a:r>
            <a:r>
              <a:rPr lang="es-PE" b="1"/>
              <a:t>resuelven</a:t>
            </a:r>
            <a:r>
              <a:rPr lang="es-PE"/>
              <a:t> según la </a:t>
            </a:r>
            <a:r>
              <a:rPr lang="es-PE" u="sng"/>
              <a:t>propia naturaleza y  principios del proceso que los regula</a:t>
            </a:r>
            <a:r>
              <a:rPr lang="es-PE"/>
              <a:t>.</a:t>
            </a:r>
            <a:endParaRPr/>
          </a:p>
          <a:p>
            <a:pPr marL="342900" lvl="0" indent="-342900" algn="just" rtl="0">
              <a:spcBef>
                <a:spcPts val="1000"/>
              </a:spcBef>
              <a:spcAft>
                <a:spcPts val="0"/>
              </a:spcAft>
              <a:buSzPts val="1600"/>
              <a:buChar char="►"/>
            </a:pPr>
            <a:r>
              <a:rPr lang="es-PE"/>
              <a:t>Si a pesar de ello el </a:t>
            </a:r>
            <a:r>
              <a:rPr lang="es-PE" b="1" u="sng"/>
              <a:t>vacío o ambigüedad persiste </a:t>
            </a:r>
            <a:r>
              <a:rPr lang="es-PE"/>
              <a:t>se </a:t>
            </a:r>
            <a:r>
              <a:rPr lang="es-PE" b="1"/>
              <a:t>acude</a:t>
            </a:r>
            <a:r>
              <a:rPr lang="es-PE"/>
              <a:t> a la </a:t>
            </a:r>
            <a:r>
              <a:rPr lang="es-PE" b="1" u="sng"/>
              <a:t>Octava Disposición Complementaria Final</a:t>
            </a:r>
            <a:r>
              <a:rPr lang="es-PE"/>
              <a:t>: ”El </a:t>
            </a:r>
            <a:r>
              <a:rPr lang="es-PE" u="sng"/>
              <a:t>proceso de extinción </a:t>
            </a:r>
            <a:r>
              <a:rPr lang="es-PE"/>
              <a:t>de dominio se </a:t>
            </a:r>
            <a:r>
              <a:rPr lang="es-PE" u="sng"/>
              <a:t>sujeta supletoriamente </a:t>
            </a:r>
            <a:r>
              <a:rPr lang="es-PE"/>
              <a:t>a los </a:t>
            </a:r>
            <a:r>
              <a:rPr lang="es-PE" b="1"/>
              <a:t>principios</a:t>
            </a:r>
            <a:r>
              <a:rPr lang="es-PE"/>
              <a:t> recogidos en el </a:t>
            </a:r>
            <a:r>
              <a:rPr lang="es-PE" b="1" u="sng"/>
              <a:t>Código Procesal Penal</a:t>
            </a:r>
            <a:r>
              <a:rPr lang="es-PE"/>
              <a:t>, el </a:t>
            </a:r>
            <a:r>
              <a:rPr lang="es-PE" b="1" u="sng"/>
              <a:t>Código Procesal Civil y demás normas procesales </a:t>
            </a:r>
            <a:r>
              <a:rPr lang="es-PE"/>
              <a:t>pertinentes </a:t>
            </a:r>
            <a:r>
              <a:rPr lang="es-PE" b="1" u="sng"/>
              <a:t>en ese orden y siempre que no se opongan a la naturaleza y fines</a:t>
            </a:r>
            <a:r>
              <a:rPr lang="es-PE"/>
              <a:t> del presente Decreto Legislativo”.</a:t>
            </a:r>
            <a:endParaRPr/>
          </a:p>
          <a:p>
            <a:pPr marL="0" lvl="0" indent="0" algn="just" rtl="0">
              <a:spcBef>
                <a:spcPts val="1000"/>
              </a:spcBef>
              <a:spcAft>
                <a:spcPts val="0"/>
              </a:spcAft>
              <a:buSzPts val="1600"/>
              <a:buNone/>
            </a:pPr>
            <a:endParaRPr/>
          </a:p>
        </p:txBody>
      </p:sp>
      <p:sp>
        <p:nvSpPr>
          <p:cNvPr id="339" name="Google Shape;339;p17"/>
          <p:cNvSpPr txBox="1"/>
          <p:nvPr/>
        </p:nvSpPr>
        <p:spPr>
          <a:xfrm>
            <a:off x="2347685" y="899887"/>
            <a:ext cx="7696200" cy="899884"/>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Especialidad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p:nvPr/>
        </p:nvSpPr>
        <p:spPr>
          <a:xfrm>
            <a:off x="838200" y="928916"/>
            <a:ext cx="4778829" cy="134982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Prevalencia</a:t>
            </a:r>
            <a:endParaRPr/>
          </a:p>
        </p:txBody>
      </p:sp>
      <p:sp>
        <p:nvSpPr>
          <p:cNvPr id="345" name="Google Shape;345;p18"/>
          <p:cNvSpPr/>
          <p:nvPr/>
        </p:nvSpPr>
        <p:spPr>
          <a:xfrm>
            <a:off x="838200" y="2641341"/>
            <a:ext cx="4982030" cy="3222430"/>
          </a:xfrm>
          <a:prstGeom prst="flowChartProcess">
            <a:avLst/>
          </a:prstGeom>
          <a:no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s-PE" sz="1800" b="1">
                <a:solidFill>
                  <a:schemeClr val="lt1"/>
                </a:solidFill>
                <a:latin typeface="Century Gothic"/>
                <a:ea typeface="Century Gothic"/>
                <a:cs typeface="Century Gothic"/>
                <a:sym typeface="Century Gothic"/>
              </a:rPr>
              <a:t>Las normas </a:t>
            </a:r>
            <a:r>
              <a:rPr lang="es-PE" sz="1800">
                <a:solidFill>
                  <a:schemeClr val="lt1"/>
                </a:solidFill>
                <a:latin typeface="Century Gothic"/>
                <a:ea typeface="Century Gothic"/>
                <a:cs typeface="Century Gothic"/>
                <a:sym typeface="Century Gothic"/>
              </a:rPr>
              <a:t>que </a:t>
            </a:r>
            <a:r>
              <a:rPr lang="es-PE" sz="1800" b="1">
                <a:solidFill>
                  <a:schemeClr val="lt1"/>
                </a:solidFill>
                <a:latin typeface="Century Gothic"/>
                <a:ea typeface="Century Gothic"/>
                <a:cs typeface="Century Gothic"/>
                <a:sym typeface="Century Gothic"/>
              </a:rPr>
              <a:t>regulan</a:t>
            </a:r>
            <a:r>
              <a:rPr lang="es-PE" sz="1800">
                <a:solidFill>
                  <a:schemeClr val="lt1"/>
                </a:solidFill>
                <a:latin typeface="Century Gothic"/>
                <a:ea typeface="Century Gothic"/>
                <a:cs typeface="Century Gothic"/>
                <a:sym typeface="Century Gothic"/>
              </a:rPr>
              <a:t> </a:t>
            </a:r>
            <a:r>
              <a:rPr lang="es-PE" sz="1800" b="1">
                <a:solidFill>
                  <a:schemeClr val="lt1"/>
                </a:solidFill>
                <a:latin typeface="Century Gothic"/>
                <a:ea typeface="Century Gothic"/>
                <a:cs typeface="Century Gothic"/>
                <a:sym typeface="Century Gothic"/>
              </a:rPr>
              <a:t>el proceso de extinción de dominio PREVALECEN</a:t>
            </a:r>
            <a:r>
              <a:rPr lang="es-PE" sz="1800">
                <a:solidFill>
                  <a:schemeClr val="lt1"/>
                </a:solidFill>
                <a:latin typeface="Century Gothic"/>
                <a:ea typeface="Century Gothic"/>
                <a:cs typeface="Century Gothic"/>
                <a:sym typeface="Century Gothic"/>
              </a:rPr>
              <a:t> </a:t>
            </a:r>
            <a:r>
              <a:rPr lang="es-PE" sz="1800" b="1" u="sng">
                <a:solidFill>
                  <a:schemeClr val="lt1"/>
                </a:solidFill>
                <a:latin typeface="Century Gothic"/>
                <a:ea typeface="Century Gothic"/>
                <a:cs typeface="Century Gothic"/>
                <a:sym typeface="Century Gothic"/>
              </a:rPr>
              <a:t>sobre cualquier otra </a:t>
            </a:r>
            <a:r>
              <a:rPr lang="es-PE" sz="1800">
                <a:solidFill>
                  <a:schemeClr val="lt1"/>
                </a:solidFill>
                <a:latin typeface="Century Gothic"/>
                <a:ea typeface="Century Gothic"/>
                <a:cs typeface="Century Gothic"/>
                <a:sym typeface="Century Gothic"/>
              </a:rPr>
              <a:t>disposición prevista en otras normas incluyendo el Código Procesal Penal, Código Procesal Civil o normas administrativas. </a:t>
            </a:r>
            <a:r>
              <a:rPr lang="es-PE" sz="1800" b="1" u="sng">
                <a:solidFill>
                  <a:schemeClr val="lt1"/>
                </a:solidFill>
                <a:latin typeface="Century Gothic"/>
                <a:ea typeface="Century Gothic"/>
                <a:cs typeface="Century Gothic"/>
                <a:sym typeface="Century Gothic"/>
              </a:rPr>
              <a:t>Este principio será utilizado como fundamento de interpretación.</a:t>
            </a:r>
            <a:endParaRPr/>
          </a:p>
        </p:txBody>
      </p:sp>
      <p:sp>
        <p:nvSpPr>
          <p:cNvPr id="346" name="Google Shape;346;p18"/>
          <p:cNvSpPr txBox="1"/>
          <p:nvPr/>
        </p:nvSpPr>
        <p:spPr>
          <a:xfrm>
            <a:off x="6716486" y="928917"/>
            <a:ext cx="4778829" cy="1349828"/>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Autonomía</a:t>
            </a:r>
            <a:endParaRPr/>
          </a:p>
        </p:txBody>
      </p:sp>
      <p:sp>
        <p:nvSpPr>
          <p:cNvPr id="347" name="Google Shape;347;p18"/>
          <p:cNvSpPr txBox="1">
            <a:spLocks noGrp="1"/>
          </p:cNvSpPr>
          <p:nvPr>
            <p:ph type="body" idx="1"/>
          </p:nvPr>
        </p:nvSpPr>
        <p:spPr>
          <a:xfrm>
            <a:off x="6520543" y="2641341"/>
            <a:ext cx="5170714" cy="333854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50000"/>
              </a:lnSpc>
              <a:spcBef>
                <a:spcPts val="0"/>
              </a:spcBef>
              <a:spcAft>
                <a:spcPts val="0"/>
              </a:spcAft>
              <a:buSzPts val="1520"/>
              <a:buNone/>
            </a:pPr>
            <a:r>
              <a:rPr lang="es-PE" sz="1900"/>
              <a:t>El proceso de extinción de dominio es INDEPENDIENTE y AUTONOMO del proceso PENAL, CIVIL u OTRO de naturaleza jurisdiccional o arbitral, por lo que </a:t>
            </a:r>
            <a:r>
              <a:rPr lang="es-PE" sz="1900" b="1" u="sng"/>
              <a:t>no puede invocarse la previa emisión de sentencia o laudo en estos para suspender o impedir la emisión de la sentencia de aquel</a:t>
            </a:r>
            <a:r>
              <a:rPr lang="es-PE"/>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a:spLocks noGrp="1"/>
          </p:cNvSpPr>
          <p:nvPr>
            <p:ph type="body" idx="1"/>
          </p:nvPr>
        </p:nvSpPr>
        <p:spPr>
          <a:xfrm>
            <a:off x="718622" y="1455583"/>
            <a:ext cx="10515600" cy="1428337"/>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Las actuaciones desde el inicio de la indagación patrimonial son reservadas.</a:t>
            </a:r>
            <a:endParaRPr/>
          </a:p>
          <a:p>
            <a:pPr marL="342900" lvl="0" indent="-342900" algn="just" rtl="0">
              <a:spcBef>
                <a:spcPts val="1000"/>
              </a:spcBef>
              <a:spcAft>
                <a:spcPts val="0"/>
              </a:spcAft>
              <a:buSzPts val="1600"/>
              <a:buChar char="►"/>
            </a:pPr>
            <a:r>
              <a:rPr lang="es-PE"/>
              <a:t>Únicamente son publicas desde: 1) la notificación de la demanda y 2) se materializan las medidas cautelares (ejecutan)</a:t>
            </a:r>
            <a:endParaRPr/>
          </a:p>
        </p:txBody>
      </p:sp>
      <p:sp>
        <p:nvSpPr>
          <p:cNvPr id="353" name="Google Shape;353;p19"/>
          <p:cNvSpPr txBox="1"/>
          <p:nvPr/>
        </p:nvSpPr>
        <p:spPr>
          <a:xfrm>
            <a:off x="1046015" y="4073383"/>
            <a:ext cx="10515600" cy="1980333"/>
          </a:xfrm>
          <a:prstGeom prst="rect">
            <a:avLst/>
          </a:prstGeom>
          <a:noFill/>
          <a:ln>
            <a:noFill/>
          </a:ln>
        </p:spPr>
        <p:txBody>
          <a:bodyPr spcFirstLastPara="1" wrap="square" lIns="91425" tIns="45700" rIns="91425" bIns="45700" anchor="t" anchorCtr="0">
            <a:normAutofit/>
          </a:bodyPr>
          <a:lstStyle/>
          <a:p>
            <a:pPr marL="228600" marR="0" lvl="0" indent="-50800" algn="just" rtl="0">
              <a:lnSpc>
                <a:spcPct val="90000"/>
              </a:lnSpc>
              <a:spcBef>
                <a:spcPts val="0"/>
              </a:spcBef>
              <a:spcAft>
                <a:spcPts val="0"/>
              </a:spcAft>
              <a:buClr>
                <a:schemeClr val="lt1"/>
              </a:buClr>
              <a:buSzPts val="2800"/>
              <a:buFont typeface="Arial"/>
              <a:buNone/>
            </a:pPr>
            <a:endParaRPr sz="2800">
              <a:solidFill>
                <a:schemeClr val="lt1"/>
              </a:solidFill>
              <a:latin typeface="Century Gothic"/>
              <a:ea typeface="Century Gothic"/>
              <a:cs typeface="Century Gothic"/>
              <a:sym typeface="Century Gothic"/>
            </a:endParaRPr>
          </a:p>
        </p:txBody>
      </p:sp>
      <p:sp>
        <p:nvSpPr>
          <p:cNvPr id="354" name="Google Shape;354;p19"/>
          <p:cNvSpPr/>
          <p:nvPr/>
        </p:nvSpPr>
        <p:spPr>
          <a:xfrm>
            <a:off x="6038931" y="4317137"/>
            <a:ext cx="2064327" cy="915121"/>
          </a:xfrm>
          <a:prstGeom prst="flowChartProcess">
            <a:avLst/>
          </a:prstGeom>
          <a:solidFill>
            <a:schemeClr val="accent6"/>
          </a:solidFill>
          <a:ln w="19050" cap="rnd" cmpd="sng">
            <a:solidFill>
              <a:srgbClr val="7344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COSA JUZGADA</a:t>
            </a:r>
            <a:endParaRPr/>
          </a:p>
        </p:txBody>
      </p:sp>
      <p:sp>
        <p:nvSpPr>
          <p:cNvPr id="355" name="Google Shape;355;p19"/>
          <p:cNvSpPr/>
          <p:nvPr/>
        </p:nvSpPr>
        <p:spPr>
          <a:xfrm>
            <a:off x="8948385" y="4220878"/>
            <a:ext cx="2244437" cy="388648"/>
          </a:xfrm>
          <a:prstGeom prst="flowChartProcess">
            <a:avLst/>
          </a:prstGeom>
          <a:gradFill>
            <a:gsLst>
              <a:gs pos="0">
                <a:srgbClr val="DCE9E3"/>
              </a:gs>
              <a:gs pos="100000">
                <a:srgbClr val="91BFAB"/>
              </a:gs>
            </a:gsLst>
            <a:lin ang="5400000" scaled="0"/>
          </a:gradFill>
          <a:ln w="9525"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SUJETO</a:t>
            </a:r>
            <a:endParaRPr/>
          </a:p>
        </p:txBody>
      </p:sp>
      <p:sp>
        <p:nvSpPr>
          <p:cNvPr id="356" name="Google Shape;356;p19"/>
          <p:cNvSpPr/>
          <p:nvPr/>
        </p:nvSpPr>
        <p:spPr>
          <a:xfrm>
            <a:off x="8948384" y="4774698"/>
            <a:ext cx="2244437" cy="388648"/>
          </a:xfrm>
          <a:prstGeom prst="flowChartProcess">
            <a:avLst/>
          </a:prstGeom>
          <a:gradFill>
            <a:gsLst>
              <a:gs pos="0">
                <a:srgbClr val="FAE5E0"/>
              </a:gs>
              <a:gs pos="100000">
                <a:srgbClr val="EF8F6E"/>
              </a:gs>
            </a:gsLst>
            <a:lin ang="5400000" scaled="0"/>
          </a:gra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OBJETO</a:t>
            </a:r>
            <a:endParaRPr/>
          </a:p>
        </p:txBody>
      </p:sp>
      <p:sp>
        <p:nvSpPr>
          <p:cNvPr id="357" name="Google Shape;357;p19"/>
          <p:cNvSpPr/>
          <p:nvPr/>
        </p:nvSpPr>
        <p:spPr>
          <a:xfrm>
            <a:off x="8948384" y="5354496"/>
            <a:ext cx="2244437" cy="388648"/>
          </a:xfrm>
          <a:prstGeom prst="flowChartProcess">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FUNDAMENTO</a:t>
            </a:r>
            <a:endParaRPr/>
          </a:p>
        </p:txBody>
      </p:sp>
      <p:sp>
        <p:nvSpPr>
          <p:cNvPr id="358" name="Google Shape;358;p19"/>
          <p:cNvSpPr/>
          <p:nvPr/>
        </p:nvSpPr>
        <p:spPr>
          <a:xfrm>
            <a:off x="748473" y="3980009"/>
            <a:ext cx="3131127" cy="2167082"/>
          </a:xfrm>
          <a:prstGeom prst="flowChartProcess">
            <a:avLst/>
          </a:prstGeom>
          <a:gradFill>
            <a:gsLst>
              <a:gs pos="0">
                <a:srgbClr val="F9F0E0"/>
              </a:gs>
              <a:gs pos="100000">
                <a:srgbClr val="EBC874"/>
              </a:gs>
            </a:gsLst>
            <a:lin ang="5400000" scaled="0"/>
          </a:gradFill>
          <a:ln w="952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PE" sz="1800">
                <a:solidFill>
                  <a:schemeClr val="dk1"/>
                </a:solidFill>
                <a:latin typeface="Century Gothic"/>
                <a:ea typeface="Century Gothic"/>
                <a:cs typeface="Century Gothic"/>
                <a:sym typeface="Century Gothic"/>
              </a:rPr>
              <a:t>Requerido puede invocar que los bienes patrimoniales que son objeto del proceso se ha emitido en otro proceso una sentencia con calidad de cosa juzgada </a:t>
            </a:r>
            <a:endParaRPr/>
          </a:p>
        </p:txBody>
      </p:sp>
      <p:sp>
        <p:nvSpPr>
          <p:cNvPr id="359" name="Google Shape;359;p19"/>
          <p:cNvSpPr/>
          <p:nvPr/>
        </p:nvSpPr>
        <p:spPr>
          <a:xfrm>
            <a:off x="4016167" y="4317137"/>
            <a:ext cx="2022764" cy="1141556"/>
          </a:xfrm>
          <a:prstGeom prst="rightArrow">
            <a:avLst>
              <a:gd name="adj1" fmla="val 50000"/>
              <a:gd name="adj2" fmla="val 50000"/>
            </a:avLst>
          </a:prstGeom>
          <a:gradFill>
            <a:gsLst>
              <a:gs pos="0">
                <a:srgbClr val="E6CDCD"/>
              </a:gs>
              <a:gs pos="100000">
                <a:srgbClr val="BF6564"/>
              </a:gs>
            </a:gsLst>
            <a:lin ang="5400000" scaled="0"/>
          </a:grad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dk1"/>
                </a:solidFill>
                <a:latin typeface="Century Gothic"/>
                <a:ea typeface="Century Gothic"/>
                <a:cs typeface="Century Gothic"/>
                <a:sym typeface="Century Gothic"/>
              </a:rPr>
              <a:t>Debe reconocerse</a:t>
            </a:r>
            <a:endParaRPr/>
          </a:p>
        </p:txBody>
      </p:sp>
      <p:sp>
        <p:nvSpPr>
          <p:cNvPr id="360" name="Google Shape;360;p19"/>
          <p:cNvSpPr/>
          <p:nvPr/>
        </p:nvSpPr>
        <p:spPr>
          <a:xfrm rot="-608495">
            <a:off x="7958881" y="4351919"/>
            <a:ext cx="969818" cy="215179"/>
          </a:xfrm>
          <a:prstGeom prst="righ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1" name="Google Shape;361;p19"/>
          <p:cNvSpPr/>
          <p:nvPr/>
        </p:nvSpPr>
        <p:spPr>
          <a:xfrm>
            <a:off x="7959173" y="4848371"/>
            <a:ext cx="969818" cy="215179"/>
          </a:xfrm>
          <a:prstGeom prst="righ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2" name="Google Shape;362;p19"/>
          <p:cNvSpPr/>
          <p:nvPr/>
        </p:nvSpPr>
        <p:spPr>
          <a:xfrm rot="1296751">
            <a:off x="7964711" y="5348722"/>
            <a:ext cx="969818" cy="215179"/>
          </a:xfrm>
          <a:prstGeom prst="righ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3" name="Google Shape;363;p19"/>
          <p:cNvSpPr txBox="1"/>
          <p:nvPr/>
        </p:nvSpPr>
        <p:spPr>
          <a:xfrm>
            <a:off x="2671618" y="551544"/>
            <a:ext cx="6848764" cy="78377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Publicidad</a:t>
            </a:r>
            <a:endParaRPr/>
          </a:p>
        </p:txBody>
      </p:sp>
      <p:sp>
        <p:nvSpPr>
          <p:cNvPr id="364" name="Google Shape;364;p19"/>
          <p:cNvSpPr txBox="1"/>
          <p:nvPr/>
        </p:nvSpPr>
        <p:spPr>
          <a:xfrm>
            <a:off x="2314037" y="2911910"/>
            <a:ext cx="7768772" cy="783770"/>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Principio de Cosa Juzgada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615694" y="546103"/>
            <a:ext cx="8921678" cy="818240"/>
          </a:xfrm>
          <a:prstGeom prst="rect">
            <a:avLst/>
          </a:prstGeom>
          <a:solidFill>
            <a:srgbClr val="B7CDD8"/>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200"/>
              <a:buFont typeface="Century Gothic"/>
              <a:buNone/>
            </a:pPr>
            <a:r>
              <a:rPr lang="es-PE" b="1">
                <a:solidFill>
                  <a:schemeClr val="dk1"/>
                </a:solidFill>
              </a:rPr>
              <a:t>ANTECEDENTES INTERNACIONALES</a:t>
            </a:r>
            <a:endParaRPr b="1">
              <a:solidFill>
                <a:schemeClr val="dk1"/>
              </a:solidFill>
            </a:endParaRPr>
          </a:p>
        </p:txBody>
      </p:sp>
      <p:sp>
        <p:nvSpPr>
          <p:cNvPr id="159" name="Google Shape;159;p2"/>
          <p:cNvSpPr txBox="1">
            <a:spLocks noGrp="1"/>
          </p:cNvSpPr>
          <p:nvPr>
            <p:ph type="body" idx="1"/>
          </p:nvPr>
        </p:nvSpPr>
        <p:spPr>
          <a:xfrm>
            <a:off x="1654856" y="1922290"/>
            <a:ext cx="8708343" cy="1372454"/>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spcBef>
                <a:spcPts val="0"/>
              </a:spcBef>
              <a:spcAft>
                <a:spcPts val="0"/>
              </a:spcAft>
              <a:buSzPts val="1600"/>
              <a:buNone/>
            </a:pPr>
            <a:r>
              <a:rPr lang="es-PE" b="1"/>
              <a:t>Convención de Viena (convención de las Naciones Unidas contra el Trafico ilícito de estupefacientes y sustancias psicotrópicas, 1988) ratificada en 1991, por Resolución Legislativa 25352.</a:t>
            </a:r>
            <a:endParaRPr/>
          </a:p>
        </p:txBody>
      </p:sp>
      <p:sp>
        <p:nvSpPr>
          <p:cNvPr id="160" name="Google Shape;160;p2"/>
          <p:cNvSpPr/>
          <p:nvPr/>
        </p:nvSpPr>
        <p:spPr>
          <a:xfrm rot="5400000">
            <a:off x="1059541" y="1915886"/>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1" name="Google Shape;161;p2"/>
          <p:cNvSpPr/>
          <p:nvPr/>
        </p:nvSpPr>
        <p:spPr>
          <a:xfrm>
            <a:off x="1698169" y="3487057"/>
            <a:ext cx="8694059" cy="300082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Persecución capitales ilícitos provenientes del TID.</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Obligó a tipificar el delito de blanqueo de dinero, así como a su lucha.</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Estados parte tomen medidas en su aplicación.</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Persecución y acciones contra dinero o bienes ilícitos (decomiso derivados del delito de TID).</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Cooperación internacional para identificación, detección y embargo de bienes utilizados en TID.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20"/>
          <p:cNvGrpSpPr/>
          <p:nvPr/>
        </p:nvGrpSpPr>
        <p:grpSpPr>
          <a:xfrm>
            <a:off x="529856" y="821378"/>
            <a:ext cx="10820560" cy="5019115"/>
            <a:chOff x="3383" y="336469"/>
            <a:chExt cx="10820560" cy="5019115"/>
          </a:xfrm>
        </p:grpSpPr>
        <p:sp>
          <p:nvSpPr>
            <p:cNvPr id="370" name="Google Shape;370;p20"/>
            <p:cNvSpPr/>
            <p:nvPr/>
          </p:nvSpPr>
          <p:spPr>
            <a:xfrm>
              <a:off x="3383" y="336469"/>
              <a:ext cx="3298951" cy="1307875"/>
            </a:xfrm>
            <a:prstGeom prst="rect">
              <a:avLst/>
            </a:prstGeom>
            <a:noFill/>
            <a:ln w="571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txBox="1"/>
            <p:nvPr/>
          </p:nvSpPr>
          <p:spPr>
            <a:xfrm>
              <a:off x="3383" y="336469"/>
              <a:ext cx="3298951" cy="1307875"/>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entury Gothic"/>
                <a:buNone/>
              </a:pPr>
              <a:r>
                <a:rPr lang="es-PE" sz="2600" b="1">
                  <a:solidFill>
                    <a:schemeClr val="lt1"/>
                  </a:solidFill>
                  <a:latin typeface="Century Gothic"/>
                  <a:ea typeface="Century Gothic"/>
                  <a:cs typeface="Century Gothic"/>
                  <a:sym typeface="Century Gothic"/>
                </a:rPr>
                <a:t>Principio de Celeridad</a:t>
              </a:r>
              <a:endParaRPr/>
            </a:p>
          </p:txBody>
        </p:sp>
        <p:sp>
          <p:nvSpPr>
            <p:cNvPr id="372" name="Google Shape;372;p20"/>
            <p:cNvSpPr/>
            <p:nvPr/>
          </p:nvSpPr>
          <p:spPr>
            <a:xfrm>
              <a:off x="3383" y="1644344"/>
              <a:ext cx="3298951" cy="3711240"/>
            </a:xfrm>
            <a:prstGeom prst="rect">
              <a:avLst/>
            </a:prstGeom>
            <a:solidFill>
              <a:srgbClr val="D3E2DB">
                <a:alpha val="89803"/>
              </a:srgbClr>
            </a:solidFill>
            <a:ln w="19050" cap="rnd" cmpd="sng">
              <a:solidFill>
                <a:srgbClr val="D3E2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txBox="1"/>
            <p:nvPr/>
          </p:nvSpPr>
          <p:spPr>
            <a:xfrm>
              <a:off x="3383" y="1644344"/>
              <a:ext cx="3298951" cy="3711240"/>
            </a:xfrm>
            <a:prstGeom prst="rect">
              <a:avLst/>
            </a:prstGeom>
            <a:noFill/>
            <a:ln>
              <a:noFill/>
            </a:ln>
          </p:spPr>
          <p:txBody>
            <a:bodyPr spcFirstLastPara="1" wrap="square" lIns="138675" tIns="138675" rIns="184900" bIns="208025" anchor="t" anchorCtr="0">
              <a:noAutofit/>
            </a:bodyPr>
            <a:lstStyle/>
            <a:p>
              <a:pPr marL="228600" marR="0" lvl="1" indent="-228600" algn="just" rtl="0">
                <a:lnSpc>
                  <a:spcPct val="90000"/>
                </a:lnSpc>
                <a:spcBef>
                  <a:spcPts val="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Toda actuación realizarse sin dilaciones indebidas.</a:t>
              </a:r>
              <a:endParaRPr/>
            </a:p>
            <a:p>
              <a:pPr marL="228600" marR="0" lvl="1" indent="-228600" algn="just" rtl="0">
                <a:lnSpc>
                  <a:spcPct val="90000"/>
                </a:lnSpc>
                <a:spcBef>
                  <a:spcPts val="39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Plazos procesales perentorios y de estricto cumplimiento</a:t>
              </a:r>
              <a:endParaRPr/>
            </a:p>
          </p:txBody>
        </p:sp>
        <p:sp>
          <p:nvSpPr>
            <p:cNvPr id="374" name="Google Shape;374;p20"/>
            <p:cNvSpPr/>
            <p:nvPr/>
          </p:nvSpPr>
          <p:spPr>
            <a:xfrm>
              <a:off x="3764187" y="336469"/>
              <a:ext cx="3298951" cy="1307875"/>
            </a:xfrm>
            <a:prstGeom prst="rect">
              <a:avLst/>
            </a:prstGeom>
            <a:noFill/>
            <a:ln w="571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txBox="1"/>
            <p:nvPr/>
          </p:nvSpPr>
          <p:spPr>
            <a:xfrm>
              <a:off x="3764187" y="336469"/>
              <a:ext cx="3298951" cy="1307875"/>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entury Gothic"/>
                <a:buNone/>
              </a:pPr>
              <a:r>
                <a:rPr lang="es-PE" sz="2600" b="1">
                  <a:solidFill>
                    <a:schemeClr val="lt1"/>
                  </a:solidFill>
                  <a:latin typeface="Century Gothic"/>
                  <a:ea typeface="Century Gothic"/>
                  <a:cs typeface="Century Gothic"/>
                  <a:sym typeface="Century Gothic"/>
                </a:rPr>
                <a:t>Principio de Oralidad</a:t>
              </a:r>
              <a:endParaRPr/>
            </a:p>
          </p:txBody>
        </p:sp>
        <p:sp>
          <p:nvSpPr>
            <p:cNvPr id="376" name="Google Shape;376;p20"/>
            <p:cNvSpPr/>
            <p:nvPr/>
          </p:nvSpPr>
          <p:spPr>
            <a:xfrm>
              <a:off x="3764187" y="1644344"/>
              <a:ext cx="3298951" cy="3711240"/>
            </a:xfrm>
            <a:prstGeom prst="rect">
              <a:avLst/>
            </a:prstGeom>
            <a:solidFill>
              <a:srgbClr val="D0DFDE">
                <a:alpha val="89803"/>
              </a:srgbClr>
            </a:solidFill>
            <a:ln w="19050" cap="rnd" cmpd="sng">
              <a:solidFill>
                <a:srgbClr val="D0DFD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txBox="1"/>
            <p:nvPr/>
          </p:nvSpPr>
          <p:spPr>
            <a:xfrm>
              <a:off x="3764187" y="1644344"/>
              <a:ext cx="3298951" cy="3711240"/>
            </a:xfrm>
            <a:prstGeom prst="rect">
              <a:avLst/>
            </a:prstGeom>
            <a:noFill/>
            <a:ln>
              <a:noFill/>
            </a:ln>
          </p:spPr>
          <p:txBody>
            <a:bodyPr spcFirstLastPara="1" wrap="square" lIns="138675" tIns="138675" rIns="184900" bIns="208025" anchor="t" anchorCtr="0">
              <a:noAutofit/>
            </a:bodyPr>
            <a:lstStyle/>
            <a:p>
              <a:pPr marL="228600" marR="0" lvl="1" indent="-228600" algn="just" rtl="0">
                <a:lnSpc>
                  <a:spcPct val="90000"/>
                </a:lnSpc>
                <a:spcBef>
                  <a:spcPts val="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Las actuaciones procesales se realizan en audiencias y mediante exposiciones orales de los sujetos procesales.</a:t>
              </a:r>
              <a:endParaRPr/>
            </a:p>
          </p:txBody>
        </p:sp>
        <p:sp>
          <p:nvSpPr>
            <p:cNvPr id="378" name="Google Shape;378;p20"/>
            <p:cNvSpPr/>
            <p:nvPr/>
          </p:nvSpPr>
          <p:spPr>
            <a:xfrm>
              <a:off x="7524992" y="336469"/>
              <a:ext cx="3298951" cy="1307875"/>
            </a:xfrm>
            <a:prstGeom prst="rect">
              <a:avLst/>
            </a:prstGeom>
            <a:noFill/>
            <a:ln w="571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txBox="1"/>
            <p:nvPr/>
          </p:nvSpPr>
          <p:spPr>
            <a:xfrm>
              <a:off x="7524992" y="336469"/>
              <a:ext cx="3298951" cy="1307875"/>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entury Gothic"/>
                <a:buNone/>
              </a:pPr>
              <a:r>
                <a:rPr lang="es-PE" sz="2600" b="1">
                  <a:solidFill>
                    <a:schemeClr val="lt1"/>
                  </a:solidFill>
                  <a:latin typeface="Century Gothic"/>
                  <a:ea typeface="Century Gothic"/>
                  <a:cs typeface="Century Gothic"/>
                  <a:sym typeface="Century Gothic"/>
                </a:rPr>
                <a:t>Principio de buena fe procesal</a:t>
              </a:r>
              <a:endParaRPr/>
            </a:p>
          </p:txBody>
        </p:sp>
        <p:sp>
          <p:nvSpPr>
            <p:cNvPr id="380" name="Google Shape;380;p20"/>
            <p:cNvSpPr/>
            <p:nvPr/>
          </p:nvSpPr>
          <p:spPr>
            <a:xfrm>
              <a:off x="7524992" y="1644344"/>
              <a:ext cx="3298951" cy="3711240"/>
            </a:xfrm>
            <a:prstGeom prst="rect">
              <a:avLst/>
            </a:prstGeom>
            <a:solidFill>
              <a:srgbClr val="CFD6DC">
                <a:alpha val="89803"/>
              </a:srgbClr>
            </a:solidFill>
            <a:ln w="19050" cap="rnd" cmpd="sng">
              <a:solidFill>
                <a:srgbClr val="CFD6DC">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txBox="1"/>
            <p:nvPr/>
          </p:nvSpPr>
          <p:spPr>
            <a:xfrm>
              <a:off x="7524992" y="1644344"/>
              <a:ext cx="3298951" cy="3711240"/>
            </a:xfrm>
            <a:prstGeom prst="rect">
              <a:avLst/>
            </a:prstGeom>
            <a:noFill/>
            <a:ln>
              <a:noFill/>
            </a:ln>
          </p:spPr>
          <p:txBody>
            <a:bodyPr spcFirstLastPara="1" wrap="square" lIns="138675" tIns="138675" rIns="184900" bIns="208025" anchor="t" anchorCtr="0">
              <a:noAutofit/>
            </a:bodyPr>
            <a:lstStyle/>
            <a:p>
              <a:pPr marL="228600" marR="0" lvl="1" indent="-228600" algn="just" rtl="0">
                <a:lnSpc>
                  <a:spcPct val="90000"/>
                </a:lnSpc>
                <a:spcBef>
                  <a:spcPts val="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Partes procesales intervienen:</a:t>
              </a:r>
              <a:endParaRPr/>
            </a:p>
            <a:p>
              <a:pPr marL="228600" marR="0" lvl="1" indent="-228600" algn="just" rtl="0">
                <a:lnSpc>
                  <a:spcPct val="90000"/>
                </a:lnSpc>
                <a:spcBef>
                  <a:spcPts val="39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a) Veracidad</a:t>
              </a:r>
              <a:endParaRPr/>
            </a:p>
            <a:p>
              <a:pPr marL="228600" marR="0" lvl="1" indent="-228600" algn="just" rtl="0">
                <a:lnSpc>
                  <a:spcPct val="90000"/>
                </a:lnSpc>
                <a:spcBef>
                  <a:spcPts val="39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b) Probidad</a:t>
              </a:r>
              <a:endParaRPr/>
            </a:p>
            <a:p>
              <a:pPr marL="228600" marR="0" lvl="1" indent="-228600" algn="just" rtl="0">
                <a:lnSpc>
                  <a:spcPct val="90000"/>
                </a:lnSpc>
                <a:spcBef>
                  <a:spcPts val="390"/>
                </a:spcBef>
                <a:spcAft>
                  <a:spcPts val="0"/>
                </a:spcAft>
                <a:buClr>
                  <a:schemeClr val="lt1"/>
                </a:buClr>
                <a:buSzPts val="2600"/>
                <a:buFont typeface="Century Gothic"/>
                <a:buChar char="•"/>
              </a:pPr>
              <a:r>
                <a:rPr lang="es-PE" sz="2600" b="0" i="0" u="none" strike="noStrike" cap="none">
                  <a:solidFill>
                    <a:schemeClr val="lt1"/>
                  </a:solidFill>
                  <a:latin typeface="Century Gothic"/>
                  <a:ea typeface="Century Gothic"/>
                  <a:cs typeface="Century Gothic"/>
                  <a:sym typeface="Century Gothic"/>
                </a:rPr>
                <a:t>c) Lealtad.</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21"/>
          <p:cNvGrpSpPr/>
          <p:nvPr/>
        </p:nvGrpSpPr>
        <p:grpSpPr>
          <a:xfrm>
            <a:off x="1107991" y="2052638"/>
            <a:ext cx="10636507" cy="4195762"/>
            <a:chOff x="4678" y="0"/>
            <a:chExt cx="10636507" cy="4195762"/>
          </a:xfrm>
        </p:grpSpPr>
        <p:sp>
          <p:nvSpPr>
            <p:cNvPr id="387" name="Google Shape;387;p21"/>
            <p:cNvSpPr/>
            <p:nvPr/>
          </p:nvSpPr>
          <p:spPr>
            <a:xfrm>
              <a:off x="798439" y="0"/>
              <a:ext cx="9048984" cy="4195762"/>
            </a:xfrm>
            <a:prstGeom prst="rightArrow">
              <a:avLst>
                <a:gd name="adj1" fmla="val 50000"/>
                <a:gd name="adj2" fmla="val 50000"/>
              </a:avLst>
            </a:prstGeom>
            <a:solidFill>
              <a:srgbClr val="CF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4678" y="1258728"/>
              <a:ext cx="2045482" cy="1678304"/>
            </a:xfrm>
            <a:prstGeom prst="roundRect">
              <a:avLst>
                <a:gd name="adj" fmla="val 16667"/>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txBox="1"/>
            <p:nvPr/>
          </p:nvSpPr>
          <p:spPr>
            <a:xfrm>
              <a:off x="86606" y="1340656"/>
              <a:ext cx="1881626" cy="15144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Fiscal de Extinción de Dominio	</a:t>
              </a:r>
              <a:endParaRPr sz="2000">
                <a:solidFill>
                  <a:schemeClr val="lt1"/>
                </a:solidFill>
                <a:latin typeface="Century Gothic"/>
                <a:ea typeface="Century Gothic"/>
                <a:cs typeface="Century Gothic"/>
                <a:sym typeface="Century Gothic"/>
              </a:endParaRPr>
            </a:p>
          </p:txBody>
        </p:sp>
        <p:sp>
          <p:nvSpPr>
            <p:cNvPr id="390" name="Google Shape;390;p21"/>
            <p:cNvSpPr/>
            <p:nvPr/>
          </p:nvSpPr>
          <p:spPr>
            <a:xfrm>
              <a:off x="2152434" y="1258728"/>
              <a:ext cx="2045482" cy="1678304"/>
            </a:xfrm>
            <a:prstGeom prst="roundRect">
              <a:avLst>
                <a:gd name="adj" fmla="val 16667"/>
              </a:avLst>
            </a:prstGeom>
            <a:solidFill>
              <a:srgbClr val="5566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txBox="1"/>
            <p:nvPr/>
          </p:nvSpPr>
          <p:spPr>
            <a:xfrm>
              <a:off x="2234362" y="1340656"/>
              <a:ext cx="1881626" cy="15144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Juez Especializado en Extinción de Dominio</a:t>
              </a:r>
              <a:endParaRPr sz="2000">
                <a:solidFill>
                  <a:schemeClr val="lt1"/>
                </a:solidFill>
                <a:latin typeface="Century Gothic"/>
                <a:ea typeface="Century Gothic"/>
                <a:cs typeface="Century Gothic"/>
                <a:sym typeface="Century Gothic"/>
              </a:endParaRPr>
            </a:p>
          </p:txBody>
        </p:sp>
        <p:sp>
          <p:nvSpPr>
            <p:cNvPr id="392" name="Google Shape;392;p21"/>
            <p:cNvSpPr/>
            <p:nvPr/>
          </p:nvSpPr>
          <p:spPr>
            <a:xfrm>
              <a:off x="4300190" y="1258728"/>
              <a:ext cx="2045482" cy="1678304"/>
            </a:xfrm>
            <a:prstGeom prst="roundRect">
              <a:avLst>
                <a:gd name="adj" fmla="val 16667"/>
              </a:avLst>
            </a:prstGeom>
            <a:solidFill>
              <a:srgbClr val="63579B"/>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txBox="1"/>
            <p:nvPr/>
          </p:nvSpPr>
          <p:spPr>
            <a:xfrm>
              <a:off x="4382118" y="1340656"/>
              <a:ext cx="1881626" cy="15144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Requerido</a:t>
              </a:r>
              <a:endParaRPr sz="2000">
                <a:solidFill>
                  <a:schemeClr val="lt1"/>
                </a:solidFill>
                <a:latin typeface="Century Gothic"/>
                <a:ea typeface="Century Gothic"/>
                <a:cs typeface="Century Gothic"/>
                <a:sym typeface="Century Gothic"/>
              </a:endParaRPr>
            </a:p>
          </p:txBody>
        </p:sp>
        <p:sp>
          <p:nvSpPr>
            <p:cNvPr id="394" name="Google Shape;394;p21"/>
            <p:cNvSpPr/>
            <p:nvPr/>
          </p:nvSpPr>
          <p:spPr>
            <a:xfrm>
              <a:off x="6447947" y="1258728"/>
              <a:ext cx="2045482" cy="1678304"/>
            </a:xfrm>
            <a:prstGeom prst="roundRect">
              <a:avLst>
                <a:gd name="adj" fmla="val 16667"/>
              </a:avLst>
            </a:prstGeom>
            <a:solidFill>
              <a:srgbClr val="82599C"/>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txBox="1"/>
            <p:nvPr/>
          </p:nvSpPr>
          <p:spPr>
            <a:xfrm>
              <a:off x="6529875" y="1340656"/>
              <a:ext cx="1881626" cy="15144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Procuraduría de Extinción de Dominio</a:t>
              </a:r>
              <a:endParaRPr sz="2000">
                <a:solidFill>
                  <a:schemeClr val="lt1"/>
                </a:solidFill>
                <a:latin typeface="Century Gothic"/>
                <a:ea typeface="Century Gothic"/>
                <a:cs typeface="Century Gothic"/>
                <a:sym typeface="Century Gothic"/>
              </a:endParaRPr>
            </a:p>
          </p:txBody>
        </p:sp>
        <p:sp>
          <p:nvSpPr>
            <p:cNvPr id="396" name="Google Shape;396;p21"/>
            <p:cNvSpPr/>
            <p:nvPr/>
          </p:nvSpPr>
          <p:spPr>
            <a:xfrm>
              <a:off x="8595703" y="1258728"/>
              <a:ext cx="2045482" cy="1678304"/>
            </a:xfrm>
            <a:prstGeom prst="roundRect">
              <a:avLst>
                <a:gd name="adj" fmla="val 16667"/>
              </a:avLst>
            </a:prstGeom>
            <a:solidFill>
              <a:srgbClr val="9D5C9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txBox="1"/>
            <p:nvPr/>
          </p:nvSpPr>
          <p:spPr>
            <a:xfrm>
              <a:off x="8677631" y="1340656"/>
              <a:ext cx="1881626" cy="15144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Tercero Interesado</a:t>
              </a:r>
              <a:endParaRPr sz="2000">
                <a:solidFill>
                  <a:schemeClr val="lt1"/>
                </a:solidFill>
                <a:latin typeface="Century Gothic"/>
                <a:ea typeface="Century Gothic"/>
                <a:cs typeface="Century Gothic"/>
                <a:sym typeface="Century Gothic"/>
              </a:endParaRPr>
            </a:p>
          </p:txBody>
        </p:sp>
      </p:grpSp>
      <p:sp>
        <p:nvSpPr>
          <p:cNvPr id="398" name="Google Shape;398;p21"/>
          <p:cNvSpPr txBox="1"/>
          <p:nvPr/>
        </p:nvSpPr>
        <p:spPr>
          <a:xfrm>
            <a:off x="1891464" y="560616"/>
            <a:ext cx="9400649" cy="1456869"/>
          </a:xfrm>
          <a:prstGeom prst="rect">
            <a:avLst/>
          </a:prstGeom>
          <a:solidFill>
            <a:srgbClr val="B7CDD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00"/>
              <a:buFont typeface="Century Gothic"/>
              <a:buNone/>
            </a:pPr>
            <a:r>
              <a:rPr lang="es-PE" sz="4200" b="1" i="0">
                <a:solidFill>
                  <a:schemeClr val="dk1"/>
                </a:solidFill>
                <a:latin typeface="Century Gothic"/>
                <a:ea typeface="Century Gothic"/>
                <a:cs typeface="Century Gothic"/>
                <a:sym typeface="Century Gothic"/>
              </a:rPr>
              <a:t>SUJETOS PROCESALES DEL PROCESO DE EXTINCIÓN DE DOMINIO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PE"/>
              <a:t>	</a:t>
            </a:r>
            <a:endParaRPr/>
          </a:p>
        </p:txBody>
      </p:sp>
      <p:sp>
        <p:nvSpPr>
          <p:cNvPr id="404" name="Google Shape;404;p22"/>
          <p:cNvSpPr txBox="1">
            <a:spLocks noGrp="1"/>
          </p:cNvSpPr>
          <p:nvPr>
            <p:ph type="body" idx="1"/>
          </p:nvPr>
        </p:nvSpPr>
        <p:spPr>
          <a:xfrm>
            <a:off x="1625601" y="746632"/>
            <a:ext cx="9295110" cy="55961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b="1"/>
              <a:t>REQUERIDO: </a:t>
            </a:r>
            <a:r>
              <a:rPr lang="es-PE"/>
              <a:t>toda persona natural o jurídica que figura ostentando algún derecho sobre el bien que es objeto del proceso de extinción de dominio.</a:t>
            </a:r>
            <a:endParaRPr/>
          </a:p>
          <a:p>
            <a:pPr marL="0" lvl="0" indent="0" algn="l" rtl="0">
              <a:spcBef>
                <a:spcPts val="1000"/>
              </a:spcBef>
              <a:spcAft>
                <a:spcPts val="0"/>
              </a:spcAft>
              <a:buSzPts val="1600"/>
              <a:buNone/>
            </a:pPr>
            <a:endParaRPr/>
          </a:p>
          <a:p>
            <a:pPr marL="342900" lvl="0" indent="-342900" algn="just" rtl="0">
              <a:spcBef>
                <a:spcPts val="1000"/>
              </a:spcBef>
              <a:spcAft>
                <a:spcPts val="0"/>
              </a:spcAft>
              <a:buSzPts val="1600"/>
              <a:buChar char="►"/>
            </a:pPr>
            <a:r>
              <a:rPr lang="es-PE" b="1"/>
              <a:t>TERCERO: </a:t>
            </a:r>
            <a:r>
              <a:rPr lang="es-PE"/>
              <a:t>toda persona natural o jurídica diferente al requerido, que se apersona al proceso de extinción de dominio, reclamando tener algún derecho sobre el bien. Se presentan al proceso al momento de la notificación de la demanda o notificada la medida cautelar. </a:t>
            </a:r>
            <a:r>
              <a:rPr lang="es-PE" u="sng"/>
              <a:t>En la sentencia el Juez les puede o no reconocer la calidad de terceros de buena fe.</a:t>
            </a:r>
            <a:endParaRPr/>
          </a:p>
          <a:p>
            <a:pPr marL="0" lvl="0" indent="0" algn="just" rtl="0">
              <a:spcBef>
                <a:spcPts val="1000"/>
              </a:spcBef>
              <a:spcAft>
                <a:spcPts val="0"/>
              </a:spcAft>
              <a:buSzPts val="1600"/>
              <a:buNone/>
            </a:pPr>
            <a:endParaRPr u="sng"/>
          </a:p>
          <a:p>
            <a:pPr marL="342900" lvl="0" indent="-342900" algn="just" rtl="0">
              <a:spcBef>
                <a:spcPts val="1000"/>
              </a:spcBef>
              <a:spcAft>
                <a:spcPts val="0"/>
              </a:spcAft>
              <a:buSzPts val="1600"/>
              <a:buChar char="►"/>
            </a:pPr>
            <a:r>
              <a:rPr lang="es-PE" b="1"/>
              <a:t>PROCURADOR: </a:t>
            </a:r>
            <a:r>
              <a:rPr lang="es-PE"/>
              <a:t>representante y defensor jurídico del Estado, coadyuva en la indagación patrimonial y participa en el tramite del proceso con atribuciones que le concede la norma del sistema de defensa jurídica del estado. Solicita, ofrece, participa en diligencia, interpone recursos.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txBox="1">
            <a:spLocks noGrp="1"/>
          </p:cNvSpPr>
          <p:nvPr>
            <p:ph type="body" idx="1"/>
          </p:nvPr>
        </p:nvSpPr>
        <p:spPr>
          <a:xfrm>
            <a:off x="1441521" y="1915575"/>
            <a:ext cx="9807802" cy="1952721"/>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920"/>
              <a:buNone/>
            </a:pPr>
            <a:r>
              <a:rPr lang="es-PE" sz="2400" b="1"/>
              <a:t>A)</a:t>
            </a:r>
            <a:r>
              <a:rPr lang="es-PE" sz="2400"/>
              <a:t>  Bienes que constituyan objeto, instrumento, efectos o ganancias de la comisión de actividades ilícitas, salvo los que deban ser destruidos o no sean susceptibles de valoración patrimonial.</a:t>
            </a:r>
            <a:endParaRPr sz="2400"/>
          </a:p>
        </p:txBody>
      </p:sp>
      <p:pic>
        <p:nvPicPr>
          <p:cNvPr id="410" name="Google Shape;410;p23" descr="Resultado de imagen para autos para transporte droga"/>
          <p:cNvPicPr preferRelativeResize="0"/>
          <p:nvPr/>
        </p:nvPicPr>
        <p:blipFill rotWithShape="1">
          <a:blip r:embed="rId3">
            <a:alphaModFix/>
          </a:blip>
          <a:srcRect/>
          <a:stretch/>
        </p:blipFill>
        <p:spPr>
          <a:xfrm>
            <a:off x="427112" y="3454089"/>
            <a:ext cx="3609925" cy="231123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11" name="Google Shape;411;p23" descr="Resultado de imagen para instrumento mineria ilegal"/>
          <p:cNvPicPr preferRelativeResize="0"/>
          <p:nvPr/>
        </p:nvPicPr>
        <p:blipFill rotWithShape="1">
          <a:blip r:embed="rId4">
            <a:alphaModFix/>
          </a:blip>
          <a:srcRect/>
          <a:stretch/>
        </p:blipFill>
        <p:spPr>
          <a:xfrm>
            <a:off x="4294846" y="3988424"/>
            <a:ext cx="3483728" cy="19595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12" name="Google Shape;412;p23" descr="Resultado de imagen para instrumento lavado de activos"/>
          <p:cNvPicPr preferRelativeResize="0"/>
          <p:nvPr/>
        </p:nvPicPr>
        <p:blipFill rotWithShape="1">
          <a:blip r:embed="rId5">
            <a:alphaModFix/>
          </a:blip>
          <a:srcRect/>
          <a:stretch/>
        </p:blipFill>
        <p:spPr>
          <a:xfrm>
            <a:off x="8036384" y="4609706"/>
            <a:ext cx="3885846" cy="204006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13" name="Google Shape;413;p23"/>
          <p:cNvSpPr txBox="1"/>
          <p:nvPr/>
        </p:nvSpPr>
        <p:spPr>
          <a:xfrm>
            <a:off x="1441521" y="357106"/>
            <a:ext cx="9908650" cy="1456869"/>
          </a:xfrm>
          <a:prstGeom prst="rect">
            <a:avLst/>
          </a:prstGeom>
          <a:solidFill>
            <a:srgbClr val="B7CDD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00"/>
              <a:buFont typeface="Century Gothic"/>
              <a:buNone/>
            </a:pPr>
            <a:r>
              <a:rPr lang="es-PE" sz="4200" b="1" i="0">
                <a:solidFill>
                  <a:schemeClr val="dk1"/>
                </a:solidFill>
                <a:latin typeface="Century Gothic"/>
                <a:ea typeface="Century Gothic"/>
                <a:cs typeface="Century Gothic"/>
                <a:sym typeface="Century Gothic"/>
              </a:rPr>
              <a:t>PRESUPUESTOS DE PROCEDENCIA DEL PROCESO DE EXTINCIÓN DE DOMINIO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Effect transition="in" filter="fade">
                                      <p:cBhvr>
                                        <p:cTn id="7" dur="500"/>
                                        <p:tgtEl>
                                          <p:spTgt spid="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500"/>
                                        <p:tgtEl>
                                          <p:spTgt spid="410"/>
                                        </p:tgtEl>
                                      </p:cBhvr>
                                    </p:animEffect>
                                  </p:childTnLst>
                                </p:cTn>
                              </p:par>
                              <p:par>
                                <p:cTn id="13" presetID="10" presetClass="entr" presetSubtype="0" fill="hold" nodeType="withEffect">
                                  <p:stCondLst>
                                    <p:cond delay="0"/>
                                  </p:stCondLst>
                                  <p:childTnLst>
                                    <p:set>
                                      <p:cBhvr>
                                        <p:cTn id="14" dur="1" fill="hold">
                                          <p:stCondLst>
                                            <p:cond delay="0"/>
                                          </p:stCondLst>
                                        </p:cTn>
                                        <p:tgtEl>
                                          <p:spTgt spid="411"/>
                                        </p:tgtEl>
                                        <p:attrNameLst>
                                          <p:attrName>style.visibility</p:attrName>
                                        </p:attrNameLst>
                                      </p:cBhvr>
                                      <p:to>
                                        <p:strVal val="visible"/>
                                      </p:to>
                                    </p:set>
                                    <p:animEffect transition="in" filter="fade">
                                      <p:cBhvr>
                                        <p:cTn id="15" dur="500"/>
                                        <p:tgtEl>
                                          <p:spTgt spid="411"/>
                                        </p:tgtEl>
                                      </p:cBhvr>
                                    </p:animEffect>
                                  </p:childTnLst>
                                </p:cTn>
                              </p:par>
                              <p:par>
                                <p:cTn id="16" presetID="10" presetClass="entr" presetSubtype="0" fill="hold" nodeType="withEffect">
                                  <p:stCondLst>
                                    <p:cond delay="0"/>
                                  </p:stCondLst>
                                  <p:childTnLst>
                                    <p:set>
                                      <p:cBhvr>
                                        <p:cTn id="17" dur="1" fill="hold">
                                          <p:stCondLst>
                                            <p:cond delay="0"/>
                                          </p:stCondLst>
                                        </p:cTn>
                                        <p:tgtEl>
                                          <p:spTgt spid="412"/>
                                        </p:tgtEl>
                                        <p:attrNameLst>
                                          <p:attrName>style.visibility</p:attrName>
                                        </p:attrNameLst>
                                      </p:cBhvr>
                                      <p:to>
                                        <p:strVal val="visible"/>
                                      </p:to>
                                    </p:set>
                                    <p:animEffect transition="in" filter="fade">
                                      <p:cBhvr>
                                        <p:cTn id="18"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a:spLocks noGrp="1"/>
          </p:cNvSpPr>
          <p:nvPr>
            <p:ph type="body" idx="1"/>
          </p:nvPr>
        </p:nvSpPr>
        <p:spPr>
          <a:xfrm>
            <a:off x="905349" y="431508"/>
            <a:ext cx="9388721" cy="590330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es-PE" sz="2800" b="1"/>
              <a:t>B) </a:t>
            </a:r>
            <a:r>
              <a:rPr lang="es-PE" sz="2800"/>
              <a:t>Bienes que constituyan incremento patrimonial no justificado de PN o PJ, por no existir elementos que razonablemente permitan considerar que provienen de actividades lícitas.</a:t>
            </a:r>
            <a:endParaRPr sz="2800"/>
          </a:p>
        </p:txBody>
      </p:sp>
      <p:pic>
        <p:nvPicPr>
          <p:cNvPr id="419" name="Google Shape;419;p24" descr="Resultado de imagen para pobre y rico"/>
          <p:cNvPicPr preferRelativeResize="0"/>
          <p:nvPr/>
        </p:nvPicPr>
        <p:blipFill rotWithShape="1">
          <a:blip r:embed="rId3">
            <a:alphaModFix/>
          </a:blip>
          <a:srcRect b="12180"/>
          <a:stretch/>
        </p:blipFill>
        <p:spPr>
          <a:xfrm>
            <a:off x="3029612" y="2657834"/>
            <a:ext cx="5399405" cy="3429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0" name="Google Shape;420;p24" descr="Resultado de imagen para poder judicial png"/>
          <p:cNvPicPr preferRelativeResize="0"/>
          <p:nvPr/>
        </p:nvPicPr>
        <p:blipFill rotWithShape="1">
          <a:blip r:embed="rId4">
            <a:alphaModFix/>
          </a:blip>
          <a:srcRect/>
          <a:stretch/>
        </p:blipFill>
        <p:spPr>
          <a:xfrm>
            <a:off x="249846" y="5342005"/>
            <a:ext cx="2148460" cy="13535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500"/>
                                        <p:tgtEl>
                                          <p:spTgt spid="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5"/>
          <p:cNvSpPr txBox="1">
            <a:spLocks noGrp="1"/>
          </p:cNvSpPr>
          <p:nvPr>
            <p:ph type="body" idx="1"/>
          </p:nvPr>
        </p:nvSpPr>
        <p:spPr>
          <a:xfrm>
            <a:off x="905349" y="431508"/>
            <a:ext cx="9388721" cy="590330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es-PE" sz="2800" b="1"/>
              <a:t>C) B</a:t>
            </a:r>
            <a:r>
              <a:rPr lang="es-PE" sz="2800"/>
              <a:t>ienes de procedencia lícita utilizados o destinados para ocultar, encubrir, incorporar bienes de ilícita procedencia o que se confundan, mezclen o resulten indiferenciables con bienes de origen licito.</a:t>
            </a:r>
            <a:endParaRPr sz="2800"/>
          </a:p>
        </p:txBody>
      </p:sp>
      <p:pic>
        <p:nvPicPr>
          <p:cNvPr id="426" name="Google Shape;426;p25" descr="Resultado de imagen para trafico ilicito de drogas autos"/>
          <p:cNvPicPr preferRelativeResize="0"/>
          <p:nvPr/>
        </p:nvPicPr>
        <p:blipFill rotWithShape="1">
          <a:blip r:embed="rId3">
            <a:alphaModFix/>
          </a:blip>
          <a:srcRect/>
          <a:stretch/>
        </p:blipFill>
        <p:spPr>
          <a:xfrm>
            <a:off x="1126310" y="2639505"/>
            <a:ext cx="3099287" cy="206447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7" name="Google Shape;427;p25" descr="Imagen relacionada"/>
          <p:cNvPicPr preferRelativeResize="0"/>
          <p:nvPr/>
        </p:nvPicPr>
        <p:blipFill rotWithShape="1">
          <a:blip r:embed="rId4">
            <a:alphaModFix/>
          </a:blip>
          <a:srcRect/>
          <a:stretch/>
        </p:blipFill>
        <p:spPr>
          <a:xfrm>
            <a:off x="4225597" y="3625490"/>
            <a:ext cx="3329170" cy="189390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8" name="Google Shape;428;p25" descr="Imagen relacionada"/>
          <p:cNvPicPr preferRelativeResize="0"/>
          <p:nvPr/>
        </p:nvPicPr>
        <p:blipFill rotWithShape="1">
          <a:blip r:embed="rId5">
            <a:alphaModFix/>
          </a:blip>
          <a:srcRect/>
          <a:stretch/>
        </p:blipFill>
        <p:spPr>
          <a:xfrm>
            <a:off x="7554767" y="2394408"/>
            <a:ext cx="4169071" cy="270794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9" name="Google Shape;429;p25" descr="Resultado de imagen para poder judicial png"/>
          <p:cNvPicPr preferRelativeResize="0"/>
          <p:nvPr/>
        </p:nvPicPr>
        <p:blipFill rotWithShape="1">
          <a:blip r:embed="rId6">
            <a:alphaModFix/>
          </a:blip>
          <a:srcRect/>
          <a:stretch/>
        </p:blipFill>
        <p:spPr>
          <a:xfrm>
            <a:off x="249846" y="5342005"/>
            <a:ext cx="2148460" cy="13535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Effect transition="in" filter="fade">
                                      <p:cBhvr>
                                        <p:cTn id="7" dur="500"/>
                                        <p:tgtEl>
                                          <p:spTgt spid="4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500"/>
                                        <p:tgtEl>
                                          <p:spTgt spid="426"/>
                                        </p:tgtEl>
                                      </p:cBhvr>
                                    </p:animEffect>
                                  </p:childTnLst>
                                </p:cTn>
                              </p:par>
                              <p:par>
                                <p:cTn id="13" presetID="10" presetClass="entr" presetSubtype="0" fill="hold" nodeType="withEffect">
                                  <p:stCondLst>
                                    <p:cond delay="0"/>
                                  </p:stCondLst>
                                  <p:childTnLst>
                                    <p:set>
                                      <p:cBhvr>
                                        <p:cTn id="14" dur="1" fill="hold">
                                          <p:stCondLst>
                                            <p:cond delay="0"/>
                                          </p:stCondLst>
                                        </p:cTn>
                                        <p:tgtEl>
                                          <p:spTgt spid="427"/>
                                        </p:tgtEl>
                                        <p:attrNameLst>
                                          <p:attrName>style.visibility</p:attrName>
                                        </p:attrNameLst>
                                      </p:cBhvr>
                                      <p:to>
                                        <p:strVal val="visible"/>
                                      </p:to>
                                    </p:set>
                                    <p:animEffect transition="in" filter="fade">
                                      <p:cBhvr>
                                        <p:cTn id="15" dur="500"/>
                                        <p:tgtEl>
                                          <p:spTgt spid="427"/>
                                        </p:tgtEl>
                                      </p:cBhvr>
                                    </p:animEffect>
                                  </p:childTnLst>
                                </p:cTn>
                              </p:par>
                              <p:par>
                                <p:cTn id="16" presetID="10" presetClass="entr" presetSubtype="0" fill="hold" nodeType="with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fade">
                                      <p:cBhvr>
                                        <p:cTn id="18"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body" idx="1"/>
          </p:nvPr>
        </p:nvSpPr>
        <p:spPr>
          <a:xfrm>
            <a:off x="905349" y="431508"/>
            <a:ext cx="9388721" cy="590330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es-PE" sz="2800" b="1"/>
              <a:t>D) B</a:t>
            </a:r>
            <a:r>
              <a:rPr lang="es-PE" sz="2800"/>
              <a:t>ienes declarados en abandono o no reclamados, con información suficiente respecto a que guardan relación directa o indirecta con actividad ilícita.</a:t>
            </a:r>
            <a:endParaRPr sz="2800"/>
          </a:p>
        </p:txBody>
      </p:sp>
      <p:pic>
        <p:nvPicPr>
          <p:cNvPr id="435" name="Google Shape;435;p26" descr="Resultado de imagen para poder judicial png"/>
          <p:cNvPicPr preferRelativeResize="0"/>
          <p:nvPr/>
        </p:nvPicPr>
        <p:blipFill rotWithShape="1">
          <a:blip r:embed="rId3">
            <a:alphaModFix/>
          </a:blip>
          <a:srcRect/>
          <a:stretch/>
        </p:blipFill>
        <p:spPr>
          <a:xfrm>
            <a:off x="249846" y="5342005"/>
            <a:ext cx="2148460" cy="1353530"/>
          </a:xfrm>
          <a:prstGeom prst="rect">
            <a:avLst/>
          </a:prstGeom>
          <a:noFill/>
          <a:ln>
            <a:noFill/>
          </a:ln>
        </p:spPr>
      </p:pic>
      <p:pic>
        <p:nvPicPr>
          <p:cNvPr id="436" name="Google Shape;436;p26" descr="Resultado de imagen para bienes abandonados"/>
          <p:cNvPicPr preferRelativeResize="0"/>
          <p:nvPr/>
        </p:nvPicPr>
        <p:blipFill rotWithShape="1">
          <a:blip r:embed="rId4">
            <a:alphaModFix/>
          </a:blip>
          <a:srcRect/>
          <a:stretch/>
        </p:blipFill>
        <p:spPr>
          <a:xfrm>
            <a:off x="5252397" y="3736387"/>
            <a:ext cx="2731670" cy="25984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37" name="Google Shape;437;p26" descr="Resultado de imagen para contrabando"/>
          <p:cNvPicPr preferRelativeResize="0"/>
          <p:nvPr/>
        </p:nvPicPr>
        <p:blipFill rotWithShape="1">
          <a:blip r:embed="rId5">
            <a:alphaModFix/>
          </a:blip>
          <a:srcRect/>
          <a:stretch/>
        </p:blipFill>
        <p:spPr>
          <a:xfrm>
            <a:off x="8188596" y="2207803"/>
            <a:ext cx="3325135" cy="204974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38" name="Google Shape;438;p26" descr="Resultado de imagen para inmueble tid"/>
          <p:cNvPicPr preferRelativeResize="0"/>
          <p:nvPr/>
        </p:nvPicPr>
        <p:blipFill rotWithShape="1">
          <a:blip r:embed="rId6">
            <a:alphaModFix/>
          </a:blip>
          <a:srcRect/>
          <a:stretch/>
        </p:blipFill>
        <p:spPr>
          <a:xfrm>
            <a:off x="1065605" y="2294467"/>
            <a:ext cx="4026536" cy="26901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animEffect transition="in" filter="fade">
                                      <p:cBhvr>
                                        <p:cTn id="7" dur="500"/>
                                        <p:tgtEl>
                                          <p:spTgt spid="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fade">
                                      <p:cBhvr>
                                        <p:cTn id="12" dur="500"/>
                                        <p:tgtEl>
                                          <p:spTgt spid="438"/>
                                        </p:tgtEl>
                                      </p:cBhvr>
                                    </p:animEffect>
                                  </p:childTnLst>
                                </p:cTn>
                              </p:par>
                              <p:par>
                                <p:cTn id="13" presetID="10" presetClass="entr" presetSubtype="0" fill="hold" nodeType="withEffect">
                                  <p:stCondLst>
                                    <p:cond delay="0"/>
                                  </p:stCondLst>
                                  <p:childTnLst>
                                    <p:set>
                                      <p:cBhvr>
                                        <p:cTn id="14" dur="1" fill="hold">
                                          <p:stCondLst>
                                            <p:cond delay="0"/>
                                          </p:stCondLst>
                                        </p:cTn>
                                        <p:tgtEl>
                                          <p:spTgt spid="436"/>
                                        </p:tgtEl>
                                        <p:attrNameLst>
                                          <p:attrName>style.visibility</p:attrName>
                                        </p:attrNameLst>
                                      </p:cBhvr>
                                      <p:to>
                                        <p:strVal val="visible"/>
                                      </p:to>
                                    </p:set>
                                    <p:animEffect transition="in" filter="fade">
                                      <p:cBhvr>
                                        <p:cTn id="15" dur="500"/>
                                        <p:tgtEl>
                                          <p:spTgt spid="436"/>
                                        </p:tgtEl>
                                      </p:cBhvr>
                                    </p:animEffect>
                                  </p:childTnLst>
                                </p:cTn>
                              </p:par>
                              <p:par>
                                <p:cTn id="16" presetID="10" presetClass="entr" presetSubtype="0" fill="hold" nodeType="withEffect">
                                  <p:stCondLst>
                                    <p:cond delay="0"/>
                                  </p:stCondLst>
                                  <p:childTnLst>
                                    <p:set>
                                      <p:cBhvr>
                                        <p:cTn id="17" dur="1" fill="hold">
                                          <p:stCondLst>
                                            <p:cond delay="0"/>
                                          </p:stCondLst>
                                        </p:cTn>
                                        <p:tgtEl>
                                          <p:spTgt spid="437"/>
                                        </p:tgtEl>
                                        <p:attrNameLst>
                                          <p:attrName>style.visibility</p:attrName>
                                        </p:attrNameLst>
                                      </p:cBhvr>
                                      <p:to>
                                        <p:strVal val="visible"/>
                                      </p:to>
                                    </p:set>
                                    <p:animEffect transition="in" filter="fade">
                                      <p:cBhvr>
                                        <p:cTn id="18"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7"/>
          <p:cNvSpPr txBox="1">
            <a:spLocks noGrp="1"/>
          </p:cNvSpPr>
          <p:nvPr>
            <p:ph type="body" idx="1"/>
          </p:nvPr>
        </p:nvSpPr>
        <p:spPr>
          <a:xfrm>
            <a:off x="905349" y="431508"/>
            <a:ext cx="9388721" cy="590330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es-PE" sz="2800" b="1"/>
              <a:t>E) </a:t>
            </a:r>
            <a:r>
              <a:rPr lang="es-PE" sz="2800"/>
              <a:t>Bienes que provengan de enajenación o permuta de otros que tengan su origen directo o indirecto en actividades ilícitas o constituyan objeto, instrumentos, efectos o ganancias de las mismas.</a:t>
            </a:r>
            <a:endParaRPr sz="2800"/>
          </a:p>
        </p:txBody>
      </p:sp>
      <p:pic>
        <p:nvPicPr>
          <p:cNvPr id="444" name="Google Shape;444;p27" descr="Resultado de imagen para poder judicial png"/>
          <p:cNvPicPr preferRelativeResize="0"/>
          <p:nvPr/>
        </p:nvPicPr>
        <p:blipFill rotWithShape="1">
          <a:blip r:embed="rId3">
            <a:alphaModFix/>
          </a:blip>
          <a:srcRect/>
          <a:stretch/>
        </p:blipFill>
        <p:spPr>
          <a:xfrm>
            <a:off x="249846" y="5342005"/>
            <a:ext cx="2148460" cy="1353530"/>
          </a:xfrm>
          <a:prstGeom prst="rect">
            <a:avLst/>
          </a:prstGeom>
          <a:noFill/>
          <a:ln>
            <a:noFill/>
          </a:ln>
        </p:spPr>
      </p:pic>
      <p:pic>
        <p:nvPicPr>
          <p:cNvPr id="445" name="Google Shape;445;p27" descr="Imagen relacionada"/>
          <p:cNvPicPr preferRelativeResize="0"/>
          <p:nvPr/>
        </p:nvPicPr>
        <p:blipFill rotWithShape="1">
          <a:blip r:embed="rId4">
            <a:alphaModFix/>
          </a:blip>
          <a:srcRect/>
          <a:stretch/>
        </p:blipFill>
        <p:spPr>
          <a:xfrm>
            <a:off x="2512276" y="2531353"/>
            <a:ext cx="5720876" cy="343581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5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fade">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8"/>
          <p:cNvSpPr txBox="1">
            <a:spLocks noGrp="1"/>
          </p:cNvSpPr>
          <p:nvPr>
            <p:ph type="body" idx="1"/>
          </p:nvPr>
        </p:nvSpPr>
        <p:spPr>
          <a:xfrm>
            <a:off x="962434" y="663424"/>
            <a:ext cx="9388721" cy="2179717"/>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ts val="2240"/>
              <a:buNone/>
            </a:pPr>
            <a:r>
              <a:rPr lang="es-PE" sz="2800" b="1"/>
              <a:t>F) </a:t>
            </a:r>
            <a:r>
              <a:rPr lang="es-PE" sz="2800"/>
              <a:t>Bienes afectados dentro de un proceso penal y que el origen, su utilización o destino ilícito no hayan sido objeto de investigación o habiéndolo sido no se hubiera tomado una decisión definitiva por cualquier causa.</a:t>
            </a:r>
            <a:endParaRPr sz="2800"/>
          </a:p>
        </p:txBody>
      </p:sp>
      <p:pic>
        <p:nvPicPr>
          <p:cNvPr id="451" name="Google Shape;451;p28" descr="Resultado de imagen para poder judicial png"/>
          <p:cNvPicPr preferRelativeResize="0"/>
          <p:nvPr/>
        </p:nvPicPr>
        <p:blipFill rotWithShape="1">
          <a:blip r:embed="rId3">
            <a:alphaModFix/>
          </a:blip>
          <a:srcRect/>
          <a:stretch/>
        </p:blipFill>
        <p:spPr>
          <a:xfrm>
            <a:off x="249846" y="5342005"/>
            <a:ext cx="2148460" cy="1353530"/>
          </a:xfrm>
          <a:prstGeom prst="rect">
            <a:avLst/>
          </a:prstGeom>
          <a:noFill/>
          <a:ln>
            <a:noFill/>
          </a:ln>
        </p:spPr>
      </p:pic>
      <p:pic>
        <p:nvPicPr>
          <p:cNvPr id="452" name="Google Shape;452;p28" descr="Imagen relacionada"/>
          <p:cNvPicPr preferRelativeResize="0"/>
          <p:nvPr/>
        </p:nvPicPr>
        <p:blipFill rotWithShape="1">
          <a:blip r:embed="rId4">
            <a:alphaModFix/>
          </a:blip>
          <a:srcRect/>
          <a:stretch/>
        </p:blipFill>
        <p:spPr>
          <a:xfrm>
            <a:off x="3178175" y="2843141"/>
            <a:ext cx="5169958" cy="337662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animEffect transition="in" filter="fade">
                                      <p:cBhvr>
                                        <p:cTn id="7" dur="500"/>
                                        <p:tgtEl>
                                          <p:spTgt spid="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2"/>
                                        </p:tgtEl>
                                        <p:attrNameLst>
                                          <p:attrName>style.visibility</p:attrName>
                                        </p:attrNameLst>
                                      </p:cBhvr>
                                      <p:to>
                                        <p:strVal val="visible"/>
                                      </p:to>
                                    </p:set>
                                    <p:animEffect transition="in" filter="fade">
                                      <p:cBhvr>
                                        <p:cTn id="12"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9"/>
          <p:cNvSpPr txBox="1">
            <a:spLocks noGrp="1"/>
          </p:cNvSpPr>
          <p:nvPr>
            <p:ph type="body" idx="1"/>
          </p:nvPr>
        </p:nvSpPr>
        <p:spPr>
          <a:xfrm>
            <a:off x="905349" y="431508"/>
            <a:ext cx="9388721" cy="5903304"/>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2240"/>
              <a:buNone/>
            </a:pPr>
            <a:r>
              <a:rPr lang="es-PE" sz="2800" b="1"/>
              <a:t>G) </a:t>
            </a:r>
            <a:r>
              <a:rPr lang="es-PE" sz="2800"/>
              <a:t>Bienes objeto de sucesión por causa de muerte, que se encuentren dentro de cualquiera de los presupuestos anteriores.</a:t>
            </a:r>
            <a:endParaRPr sz="2800"/>
          </a:p>
        </p:txBody>
      </p:sp>
      <p:pic>
        <p:nvPicPr>
          <p:cNvPr id="458" name="Google Shape;458;p29" descr="Resultado de imagen para poder judicial png"/>
          <p:cNvPicPr preferRelativeResize="0"/>
          <p:nvPr/>
        </p:nvPicPr>
        <p:blipFill rotWithShape="1">
          <a:blip r:embed="rId3">
            <a:alphaModFix/>
          </a:blip>
          <a:srcRect/>
          <a:stretch/>
        </p:blipFill>
        <p:spPr>
          <a:xfrm>
            <a:off x="249846" y="5342005"/>
            <a:ext cx="2148460" cy="1353530"/>
          </a:xfrm>
          <a:prstGeom prst="rect">
            <a:avLst/>
          </a:prstGeom>
          <a:noFill/>
          <a:ln>
            <a:noFill/>
          </a:ln>
        </p:spPr>
      </p:pic>
      <p:pic>
        <p:nvPicPr>
          <p:cNvPr id="459" name="Google Shape;459;p29" descr="Resultado de imagen para sucesion"/>
          <p:cNvPicPr preferRelativeResize="0"/>
          <p:nvPr/>
        </p:nvPicPr>
        <p:blipFill rotWithShape="1">
          <a:blip r:embed="rId4">
            <a:alphaModFix/>
          </a:blip>
          <a:srcRect/>
          <a:stretch/>
        </p:blipFill>
        <p:spPr>
          <a:xfrm>
            <a:off x="3053809" y="1970523"/>
            <a:ext cx="5397661" cy="404824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animEffect transition="in" filter="fade">
                                      <p:cBhvr>
                                        <p:cTn id="7" dur="500"/>
                                        <p:tgtEl>
                                          <p:spTgt spid="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body" idx="1"/>
          </p:nvPr>
        </p:nvSpPr>
        <p:spPr>
          <a:xfrm>
            <a:off x="1712913" y="1128061"/>
            <a:ext cx="8026174" cy="1256339"/>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spcBef>
                <a:spcPts val="0"/>
              </a:spcBef>
              <a:spcAft>
                <a:spcPts val="0"/>
              </a:spcAft>
              <a:buSzPts val="1600"/>
              <a:buNone/>
            </a:pPr>
            <a:r>
              <a:rPr lang="es-PE" b="1"/>
              <a:t>Convención de las Naciones Unidas contra la delincuencia organizada Trasnacional, ratificada por el Perú en el año 2001 por Resolución legislativa 27527.</a:t>
            </a:r>
            <a:endParaRPr b="1"/>
          </a:p>
        </p:txBody>
      </p:sp>
      <p:sp>
        <p:nvSpPr>
          <p:cNvPr id="168" name="Google Shape;168;p3"/>
          <p:cNvSpPr/>
          <p:nvPr/>
        </p:nvSpPr>
        <p:spPr>
          <a:xfrm rot="5400000">
            <a:off x="1059541" y="1320801"/>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3"/>
          <p:cNvSpPr/>
          <p:nvPr/>
        </p:nvSpPr>
        <p:spPr>
          <a:xfrm>
            <a:off x="1727200" y="2703623"/>
            <a:ext cx="7982858" cy="258532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Medidas para combatir criminalidad organizada.</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Se imponga sanciones de la magnitud del daño causado por los delitos de lavado de activo, sanciones superiores a los beneficios que produce el delito.</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 Decomiso de bienes adquiridos de manera ilícita mediante cooperación internacional.</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Google Shape;464;p30"/>
          <p:cNvGrpSpPr/>
          <p:nvPr/>
        </p:nvGrpSpPr>
        <p:grpSpPr>
          <a:xfrm>
            <a:off x="1983781" y="2226810"/>
            <a:ext cx="8927926" cy="4195762"/>
            <a:chOff x="9611" y="0"/>
            <a:chExt cx="8927926" cy="4195762"/>
          </a:xfrm>
        </p:grpSpPr>
        <p:sp>
          <p:nvSpPr>
            <p:cNvPr id="465" name="Google Shape;465;p30"/>
            <p:cNvSpPr/>
            <p:nvPr/>
          </p:nvSpPr>
          <p:spPr>
            <a:xfrm>
              <a:off x="671036" y="0"/>
              <a:ext cx="7605077" cy="4195762"/>
            </a:xfrm>
            <a:prstGeom prst="rightArrow">
              <a:avLst>
                <a:gd name="adj1" fmla="val 50000"/>
                <a:gd name="adj2" fmla="val 50000"/>
              </a:avLst>
            </a:prstGeom>
            <a:solidFill>
              <a:srgbClr val="D3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9611" y="1258728"/>
              <a:ext cx="2879863" cy="1678304"/>
            </a:xfrm>
            <a:prstGeom prst="roundRect">
              <a:avLst>
                <a:gd name="adj" fmla="val 16667"/>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txBox="1"/>
            <p:nvPr/>
          </p:nvSpPr>
          <p:spPr>
            <a:xfrm>
              <a:off x="91539" y="1340656"/>
              <a:ext cx="2716007" cy="151444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s-PE" sz="2800">
                  <a:solidFill>
                    <a:schemeClr val="lt1"/>
                  </a:solidFill>
                  <a:latin typeface="Century Gothic"/>
                  <a:ea typeface="Century Gothic"/>
                  <a:cs typeface="Century Gothic"/>
                  <a:sym typeface="Century Gothic"/>
                </a:rPr>
                <a:t>Etapa de indagación patrimonial	</a:t>
              </a:r>
              <a:endParaRPr sz="2800">
                <a:solidFill>
                  <a:schemeClr val="lt1"/>
                </a:solidFill>
                <a:latin typeface="Century Gothic"/>
                <a:ea typeface="Century Gothic"/>
                <a:cs typeface="Century Gothic"/>
                <a:sym typeface="Century Gothic"/>
              </a:endParaRPr>
            </a:p>
          </p:txBody>
        </p:sp>
        <p:sp>
          <p:nvSpPr>
            <p:cNvPr id="468" name="Google Shape;468;p30"/>
            <p:cNvSpPr/>
            <p:nvPr/>
          </p:nvSpPr>
          <p:spPr>
            <a:xfrm>
              <a:off x="3033643" y="1258728"/>
              <a:ext cx="2879863" cy="1678304"/>
            </a:xfrm>
            <a:prstGeom prst="roundRect">
              <a:avLst>
                <a:gd name="adj" fmla="val 16667"/>
              </a:avLst>
            </a:prstGeom>
            <a:solidFill>
              <a:srgbClr val="5CA3A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txBox="1"/>
            <p:nvPr/>
          </p:nvSpPr>
          <p:spPr>
            <a:xfrm>
              <a:off x="3115571" y="1340656"/>
              <a:ext cx="2716007" cy="151444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s-PE" sz="2800">
                  <a:solidFill>
                    <a:schemeClr val="lt1"/>
                  </a:solidFill>
                  <a:latin typeface="Century Gothic"/>
                  <a:ea typeface="Century Gothic"/>
                  <a:cs typeface="Century Gothic"/>
                  <a:sym typeface="Century Gothic"/>
                </a:rPr>
                <a:t>Etapa Judicial</a:t>
              </a:r>
              <a:endParaRPr sz="2800">
                <a:solidFill>
                  <a:schemeClr val="lt1"/>
                </a:solidFill>
                <a:latin typeface="Century Gothic"/>
                <a:ea typeface="Century Gothic"/>
                <a:cs typeface="Century Gothic"/>
                <a:sym typeface="Century Gothic"/>
              </a:endParaRPr>
            </a:p>
          </p:txBody>
        </p:sp>
        <p:sp>
          <p:nvSpPr>
            <p:cNvPr id="470" name="Google Shape;470;p30"/>
            <p:cNvSpPr/>
            <p:nvPr/>
          </p:nvSpPr>
          <p:spPr>
            <a:xfrm>
              <a:off x="6057674" y="1258728"/>
              <a:ext cx="2879863" cy="1678304"/>
            </a:xfrm>
            <a:prstGeom prst="roundRect">
              <a:avLst>
                <a:gd name="adj" fmla="val 16667"/>
              </a:avLst>
            </a:prstGeom>
            <a:solidFill>
              <a:srgbClr val="538398"/>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txBox="1"/>
            <p:nvPr/>
          </p:nvSpPr>
          <p:spPr>
            <a:xfrm>
              <a:off x="6139602" y="1340656"/>
              <a:ext cx="2716007" cy="151444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s-PE" sz="2800">
                  <a:solidFill>
                    <a:schemeClr val="lt1"/>
                  </a:solidFill>
                  <a:latin typeface="Century Gothic"/>
                  <a:ea typeface="Century Gothic"/>
                  <a:cs typeface="Century Gothic"/>
                  <a:sym typeface="Century Gothic"/>
                </a:rPr>
                <a:t>Ejecución</a:t>
              </a:r>
              <a:endParaRPr sz="2800">
                <a:solidFill>
                  <a:schemeClr val="lt1"/>
                </a:solidFill>
                <a:latin typeface="Century Gothic"/>
                <a:ea typeface="Century Gothic"/>
                <a:cs typeface="Century Gothic"/>
                <a:sym typeface="Century Gothic"/>
              </a:endParaRPr>
            </a:p>
          </p:txBody>
        </p:sp>
      </p:grpSp>
      <p:sp>
        <p:nvSpPr>
          <p:cNvPr id="472" name="Google Shape;472;p30"/>
          <p:cNvSpPr txBox="1"/>
          <p:nvPr/>
        </p:nvSpPr>
        <p:spPr>
          <a:xfrm>
            <a:off x="2312378" y="569380"/>
            <a:ext cx="7775051" cy="1456869"/>
          </a:xfrm>
          <a:prstGeom prst="rect">
            <a:avLst/>
          </a:prstGeom>
          <a:solidFill>
            <a:srgbClr val="B7CDD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00"/>
              <a:buFont typeface="Century Gothic"/>
              <a:buNone/>
            </a:pPr>
            <a:r>
              <a:rPr lang="es-PE" sz="4200" b="1" i="0">
                <a:solidFill>
                  <a:schemeClr val="dk1"/>
                </a:solidFill>
                <a:latin typeface="Century Gothic"/>
                <a:ea typeface="Century Gothic"/>
                <a:cs typeface="Century Gothic"/>
                <a:sym typeface="Century Gothic"/>
              </a:rPr>
              <a:t>ETAPAS DEL PROCESO DE EXTINCIÓN DE DOMINIO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txBox="1">
            <a:spLocks noGrp="1"/>
          </p:cNvSpPr>
          <p:nvPr>
            <p:ph type="title"/>
          </p:nvPr>
        </p:nvSpPr>
        <p:spPr>
          <a:xfrm>
            <a:off x="1545996" y="336603"/>
            <a:ext cx="9404723" cy="140053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s-PE" b="1"/>
              <a:t>INICIO DEL PROCESO DE EXTINCIÓN DE DOMINIO</a:t>
            </a:r>
            <a:endParaRPr b="1"/>
          </a:p>
        </p:txBody>
      </p:sp>
      <p:grpSp>
        <p:nvGrpSpPr>
          <p:cNvPr id="478" name="Google Shape;478;p31"/>
          <p:cNvGrpSpPr/>
          <p:nvPr/>
        </p:nvGrpSpPr>
        <p:grpSpPr>
          <a:xfrm>
            <a:off x="3930150" y="2053565"/>
            <a:ext cx="4767126" cy="4607562"/>
            <a:chOff x="3204436" y="928"/>
            <a:chExt cx="4767126" cy="4607562"/>
          </a:xfrm>
        </p:grpSpPr>
        <p:sp>
          <p:nvSpPr>
            <p:cNvPr id="479" name="Google Shape;479;p31"/>
            <p:cNvSpPr/>
            <p:nvPr/>
          </p:nvSpPr>
          <p:spPr>
            <a:xfrm>
              <a:off x="4881643" y="928"/>
              <a:ext cx="1522379" cy="1151433"/>
            </a:xfrm>
            <a:prstGeom prst="ellipse">
              <a:avLst/>
            </a:prstGeom>
            <a:solidFill>
              <a:srgbClr val="C49DC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txBox="1"/>
            <p:nvPr/>
          </p:nvSpPr>
          <p:spPr>
            <a:xfrm>
              <a:off x="5104590" y="169551"/>
              <a:ext cx="1076485" cy="81418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Fiscal Penal</a:t>
              </a:r>
              <a:endParaRPr sz="2000">
                <a:solidFill>
                  <a:schemeClr val="lt1"/>
                </a:solidFill>
                <a:latin typeface="Century Gothic"/>
                <a:ea typeface="Century Gothic"/>
                <a:cs typeface="Century Gothic"/>
                <a:sym typeface="Century Gothic"/>
              </a:endParaRPr>
            </a:p>
          </p:txBody>
        </p:sp>
        <p:sp>
          <p:nvSpPr>
            <p:cNvPr id="481" name="Google Shape;481;p31"/>
            <p:cNvSpPr/>
            <p:nvPr/>
          </p:nvSpPr>
          <p:spPr>
            <a:xfrm rot="1800000">
              <a:off x="6293756" y="803423"/>
              <a:ext cx="156824" cy="388608"/>
            </a:xfrm>
            <a:prstGeom prst="rightArrow">
              <a:avLst>
                <a:gd name="adj1" fmla="val 60000"/>
                <a:gd name="adj2" fmla="val 50000"/>
              </a:avLst>
            </a:prstGeom>
            <a:solidFill>
              <a:srgbClr val="E962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txBox="1"/>
            <p:nvPr/>
          </p:nvSpPr>
          <p:spPr>
            <a:xfrm rot="1800000">
              <a:off x="6296908" y="869383"/>
              <a:ext cx="109777"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sp>
          <p:nvSpPr>
            <p:cNvPr id="483" name="Google Shape;483;p31"/>
            <p:cNvSpPr/>
            <p:nvPr/>
          </p:nvSpPr>
          <p:spPr>
            <a:xfrm>
              <a:off x="6315277" y="864960"/>
              <a:ext cx="1648207" cy="1151433"/>
            </a:xfrm>
            <a:prstGeom prst="ellipse">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txBox="1"/>
            <p:nvPr/>
          </p:nvSpPr>
          <p:spPr>
            <a:xfrm>
              <a:off x="6556651" y="1033583"/>
              <a:ext cx="1165459" cy="81418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endParaRPr sz="1100">
                <a:solidFill>
                  <a:schemeClr val="lt1"/>
                </a:solidFill>
                <a:latin typeface="Century Gothic"/>
                <a:ea typeface="Century Gothic"/>
                <a:cs typeface="Century Gothic"/>
                <a:sym typeface="Century Gothic"/>
              </a:endParaRPr>
            </a:p>
          </p:txBody>
        </p:sp>
        <p:sp>
          <p:nvSpPr>
            <p:cNvPr id="485" name="Google Shape;485;p31"/>
            <p:cNvSpPr/>
            <p:nvPr/>
          </p:nvSpPr>
          <p:spPr>
            <a:xfrm rot="5400000">
              <a:off x="6986574" y="2101756"/>
              <a:ext cx="305614" cy="388608"/>
            </a:xfrm>
            <a:prstGeom prst="rightArrow">
              <a:avLst>
                <a:gd name="adj1" fmla="val 60000"/>
                <a:gd name="adj2" fmla="val 50000"/>
              </a:avLst>
            </a:prstGeom>
            <a:solidFill>
              <a:srgbClr val="E6B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txBox="1"/>
            <p:nvPr/>
          </p:nvSpPr>
          <p:spPr>
            <a:xfrm rot="5400000">
              <a:off x="7032416" y="2133636"/>
              <a:ext cx="213930"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sp>
          <p:nvSpPr>
            <p:cNvPr id="487" name="Google Shape;487;p31"/>
            <p:cNvSpPr/>
            <p:nvPr/>
          </p:nvSpPr>
          <p:spPr>
            <a:xfrm>
              <a:off x="6307200" y="2593025"/>
              <a:ext cx="1664362" cy="1151433"/>
            </a:xfrm>
            <a:prstGeom prst="ellipse">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txBox="1"/>
            <p:nvPr/>
          </p:nvSpPr>
          <p:spPr>
            <a:xfrm>
              <a:off x="6550940" y="2761648"/>
              <a:ext cx="1176882" cy="814187"/>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Sistema financiero</a:t>
              </a:r>
              <a:endParaRPr sz="1600">
                <a:solidFill>
                  <a:schemeClr val="lt1"/>
                </a:solidFill>
                <a:latin typeface="Century Gothic"/>
                <a:ea typeface="Century Gothic"/>
                <a:cs typeface="Century Gothic"/>
                <a:sym typeface="Century Gothic"/>
              </a:endParaRPr>
            </a:p>
          </p:txBody>
        </p:sp>
        <p:sp>
          <p:nvSpPr>
            <p:cNvPr id="489" name="Google Shape;489;p31"/>
            <p:cNvSpPr/>
            <p:nvPr/>
          </p:nvSpPr>
          <p:spPr>
            <a:xfrm rot="9000000">
              <a:off x="6302274" y="3413477"/>
              <a:ext cx="153337" cy="388608"/>
            </a:xfrm>
            <a:prstGeom prst="rightArrow">
              <a:avLst>
                <a:gd name="adj1" fmla="val 60000"/>
                <a:gd name="adj2" fmla="val 50000"/>
              </a:avLst>
            </a:prstGeom>
            <a:solidFill>
              <a:srgbClr val="6A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txBox="1"/>
            <p:nvPr/>
          </p:nvSpPr>
          <p:spPr>
            <a:xfrm rot="-1800000">
              <a:off x="6345194" y="3479699"/>
              <a:ext cx="107336"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sp>
          <p:nvSpPr>
            <p:cNvPr id="491" name="Google Shape;491;p31"/>
            <p:cNvSpPr/>
            <p:nvPr/>
          </p:nvSpPr>
          <p:spPr>
            <a:xfrm>
              <a:off x="4877608" y="3457057"/>
              <a:ext cx="1530450" cy="1151433"/>
            </a:xfrm>
            <a:prstGeom prst="ellipse">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txBox="1"/>
            <p:nvPr/>
          </p:nvSpPr>
          <p:spPr>
            <a:xfrm>
              <a:off x="5101737" y="3625680"/>
              <a:ext cx="1082192" cy="814187"/>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Cualquier persona</a:t>
              </a:r>
              <a:endParaRPr sz="1600">
                <a:solidFill>
                  <a:schemeClr val="lt1"/>
                </a:solidFill>
                <a:latin typeface="Century Gothic"/>
                <a:ea typeface="Century Gothic"/>
                <a:cs typeface="Century Gothic"/>
                <a:sym typeface="Century Gothic"/>
              </a:endParaRPr>
            </a:p>
          </p:txBody>
        </p:sp>
        <p:sp>
          <p:nvSpPr>
            <p:cNvPr id="493" name="Google Shape;493;p31"/>
            <p:cNvSpPr/>
            <p:nvPr/>
          </p:nvSpPr>
          <p:spPr>
            <a:xfrm rot="-9000000">
              <a:off x="4824842" y="3413310"/>
              <a:ext cx="163186" cy="388608"/>
            </a:xfrm>
            <a:prstGeom prst="rightArrow">
              <a:avLst>
                <a:gd name="adj1" fmla="val 60000"/>
                <a:gd name="adj2" fmla="val 50000"/>
              </a:avLst>
            </a:prstGeom>
            <a:solidFill>
              <a:srgbClr val="528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txBox="1"/>
            <p:nvPr/>
          </p:nvSpPr>
          <p:spPr>
            <a:xfrm rot="1800000">
              <a:off x="4870519" y="3503271"/>
              <a:ext cx="114230"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sp>
          <p:nvSpPr>
            <p:cNvPr id="495" name="Google Shape;495;p31"/>
            <p:cNvSpPr/>
            <p:nvPr/>
          </p:nvSpPr>
          <p:spPr>
            <a:xfrm>
              <a:off x="3348762" y="2593025"/>
              <a:ext cx="1595046" cy="1151433"/>
            </a:xfrm>
            <a:prstGeom prst="ellipse">
              <a:avLst/>
            </a:prstGeom>
            <a:solidFill>
              <a:schemeClr val="accent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txBox="1"/>
            <p:nvPr/>
          </p:nvSpPr>
          <p:spPr>
            <a:xfrm>
              <a:off x="3582351" y="2761648"/>
              <a:ext cx="1127868" cy="81418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s-PE" sz="1800">
                  <a:solidFill>
                    <a:schemeClr val="lt1"/>
                  </a:solidFill>
                  <a:latin typeface="Century Gothic"/>
                  <a:ea typeface="Century Gothic"/>
                  <a:cs typeface="Century Gothic"/>
                  <a:sym typeface="Century Gothic"/>
                </a:rPr>
                <a:t>De oficio</a:t>
              </a:r>
              <a:r>
                <a:rPr lang="es-PE" sz="1000">
                  <a:solidFill>
                    <a:schemeClr val="lt1"/>
                  </a:solidFill>
                  <a:latin typeface="Century Gothic"/>
                  <a:ea typeface="Century Gothic"/>
                  <a:cs typeface="Century Gothic"/>
                  <a:sym typeface="Century Gothic"/>
                </a:rPr>
                <a:t>	</a:t>
              </a:r>
              <a:endParaRPr sz="1000">
                <a:solidFill>
                  <a:schemeClr val="lt1"/>
                </a:solidFill>
                <a:latin typeface="Century Gothic"/>
                <a:ea typeface="Century Gothic"/>
                <a:cs typeface="Century Gothic"/>
                <a:sym typeface="Century Gothic"/>
              </a:endParaRPr>
            </a:p>
          </p:txBody>
        </p:sp>
        <p:sp>
          <p:nvSpPr>
            <p:cNvPr id="497" name="Google Shape;497;p31"/>
            <p:cNvSpPr/>
            <p:nvPr/>
          </p:nvSpPr>
          <p:spPr>
            <a:xfrm rot="-5400000">
              <a:off x="3993478" y="2119055"/>
              <a:ext cx="305614" cy="388608"/>
            </a:xfrm>
            <a:prstGeom prst="rightArrow">
              <a:avLst>
                <a:gd name="adj1" fmla="val 6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txBox="1"/>
            <p:nvPr/>
          </p:nvSpPr>
          <p:spPr>
            <a:xfrm rot="-5400000">
              <a:off x="4039320" y="2242619"/>
              <a:ext cx="213930"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sp>
          <p:nvSpPr>
            <p:cNvPr id="499" name="Google Shape;499;p31"/>
            <p:cNvSpPr/>
            <p:nvPr/>
          </p:nvSpPr>
          <p:spPr>
            <a:xfrm>
              <a:off x="3204436" y="864960"/>
              <a:ext cx="1883699" cy="1151433"/>
            </a:xfrm>
            <a:prstGeom prst="ellipse">
              <a:avLst/>
            </a:prstGeom>
            <a:solidFill>
              <a:srgbClr val="3F637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txBox="1"/>
            <p:nvPr/>
          </p:nvSpPr>
          <p:spPr>
            <a:xfrm>
              <a:off x="3480297" y="1033583"/>
              <a:ext cx="1331977" cy="8141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1000"/>
                <a:buFont typeface="Century Gothic"/>
                <a:buNone/>
              </a:pPr>
              <a:endParaRPr sz="1000">
                <a:solidFill>
                  <a:schemeClr val="lt1"/>
                </a:solidFill>
                <a:latin typeface="Century Gothic"/>
                <a:ea typeface="Century Gothic"/>
                <a:cs typeface="Century Gothic"/>
                <a:sym typeface="Century Gothic"/>
              </a:endParaRPr>
            </a:p>
          </p:txBody>
        </p:sp>
        <p:sp>
          <p:nvSpPr>
            <p:cNvPr id="501" name="Google Shape;501;p31"/>
            <p:cNvSpPr/>
            <p:nvPr/>
          </p:nvSpPr>
          <p:spPr>
            <a:xfrm rot="-1800000">
              <a:off x="4868011" y="793152"/>
              <a:ext cx="126550" cy="388608"/>
            </a:xfrm>
            <a:prstGeom prst="rightArrow">
              <a:avLst>
                <a:gd name="adj1" fmla="val 60000"/>
                <a:gd name="adj2" fmla="val 50000"/>
              </a:avLst>
            </a:prstGeom>
            <a:solidFill>
              <a:srgbClr val="E962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txBox="1"/>
            <p:nvPr/>
          </p:nvSpPr>
          <p:spPr>
            <a:xfrm rot="-1800000">
              <a:off x="4870554" y="880365"/>
              <a:ext cx="88585" cy="2331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Century Gothic"/>
                <a:buNone/>
              </a:pPr>
              <a:endParaRPr sz="900">
                <a:solidFill>
                  <a:schemeClr val="lt1"/>
                </a:solidFill>
                <a:latin typeface="Century Gothic"/>
                <a:ea typeface="Century Gothic"/>
                <a:cs typeface="Century Gothic"/>
                <a:sym typeface="Century Gothic"/>
              </a:endParaRPr>
            </a:p>
          </p:txBody>
        </p:sp>
      </p:grpSp>
      <p:sp>
        <p:nvSpPr>
          <p:cNvPr id="503" name="Google Shape;503;p31"/>
          <p:cNvSpPr txBox="1"/>
          <p:nvPr/>
        </p:nvSpPr>
        <p:spPr>
          <a:xfrm>
            <a:off x="4209143" y="3095225"/>
            <a:ext cx="156754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E" sz="1600">
                <a:solidFill>
                  <a:schemeClr val="lt1"/>
                </a:solidFill>
                <a:latin typeface="Century Gothic"/>
                <a:ea typeface="Century Gothic"/>
                <a:cs typeface="Century Gothic"/>
                <a:sym typeface="Century Gothic"/>
              </a:rPr>
              <a:t>Profesionales o servidores públicos</a:t>
            </a:r>
            <a:endParaRPr/>
          </a:p>
        </p:txBody>
      </p:sp>
      <p:sp>
        <p:nvSpPr>
          <p:cNvPr id="504" name="Google Shape;504;p31"/>
          <p:cNvSpPr txBox="1"/>
          <p:nvPr/>
        </p:nvSpPr>
        <p:spPr>
          <a:xfrm>
            <a:off x="7133772" y="3341446"/>
            <a:ext cx="156754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E" sz="1600">
                <a:solidFill>
                  <a:schemeClr val="lt1"/>
                </a:solidFill>
                <a:latin typeface="Century Gothic"/>
                <a:ea typeface="Century Gothic"/>
                <a:cs typeface="Century Gothic"/>
                <a:sym typeface="Century Gothic"/>
              </a:rPr>
              <a:t>Procurador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 A cargo del Fiscal de extinción de dominio. Su objetivo es realizar los actos conducentes a recopilar los elementos materiales probatorios que los bienes objeto del proceso, provienen de actividad ilícita o están destinados a ellas.</a:t>
            </a:r>
            <a:endParaRPr/>
          </a:p>
        </p:txBody>
      </p:sp>
      <p:grpSp>
        <p:nvGrpSpPr>
          <p:cNvPr id="510" name="Google Shape;510;p32"/>
          <p:cNvGrpSpPr/>
          <p:nvPr/>
        </p:nvGrpSpPr>
        <p:grpSpPr>
          <a:xfrm>
            <a:off x="3207415" y="3512062"/>
            <a:ext cx="5470451" cy="2735224"/>
            <a:chOff x="826524" y="1111"/>
            <a:chExt cx="5470451" cy="2735224"/>
          </a:xfrm>
        </p:grpSpPr>
        <p:sp>
          <p:nvSpPr>
            <p:cNvPr id="511" name="Google Shape;511;p32"/>
            <p:cNvSpPr/>
            <p:nvPr/>
          </p:nvSpPr>
          <p:spPr>
            <a:xfrm>
              <a:off x="826524" y="1111"/>
              <a:ext cx="2431311" cy="1215655"/>
            </a:xfrm>
            <a:prstGeom prst="roundRect">
              <a:avLst>
                <a:gd name="adj" fmla="val 10000"/>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txBox="1"/>
            <p:nvPr/>
          </p:nvSpPr>
          <p:spPr>
            <a:xfrm>
              <a:off x="862129" y="36716"/>
              <a:ext cx="2360101" cy="1144445"/>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s-PE" sz="3600">
                  <a:solidFill>
                    <a:schemeClr val="lt1"/>
                  </a:solidFill>
                  <a:latin typeface="Century Gothic"/>
                  <a:ea typeface="Century Gothic"/>
                  <a:cs typeface="Century Gothic"/>
                  <a:sym typeface="Century Gothic"/>
                </a:rPr>
                <a:t>Simple</a:t>
              </a:r>
              <a:endParaRPr sz="3600">
                <a:solidFill>
                  <a:schemeClr val="lt1"/>
                </a:solidFill>
                <a:latin typeface="Century Gothic"/>
                <a:ea typeface="Century Gothic"/>
                <a:cs typeface="Century Gothic"/>
                <a:sym typeface="Century Gothic"/>
              </a:endParaRPr>
            </a:p>
          </p:txBody>
        </p:sp>
        <p:sp>
          <p:nvSpPr>
            <p:cNvPr id="513" name="Google Shape;513;p32"/>
            <p:cNvSpPr/>
            <p:nvPr/>
          </p:nvSpPr>
          <p:spPr>
            <a:xfrm>
              <a:off x="1069655" y="1216767"/>
              <a:ext cx="243131" cy="911741"/>
            </a:xfrm>
            <a:custGeom>
              <a:avLst/>
              <a:gdLst/>
              <a:ahLst/>
              <a:cxnLst/>
              <a:rect l="l" t="t" r="r" b="b"/>
              <a:pathLst>
                <a:path w="120000" h="120000" extrusionOk="0">
                  <a:moveTo>
                    <a:pt x="0" y="0"/>
                  </a:moveTo>
                  <a:lnTo>
                    <a:pt x="0" y="120000"/>
                  </a:lnTo>
                  <a:lnTo>
                    <a:pt x="120000" y="120000"/>
                  </a:lnTo>
                </a:path>
              </a:pathLst>
            </a:custGeom>
            <a:noFill/>
            <a:ln w="19050" cap="rnd" cmpd="sng">
              <a:solidFill>
                <a:srgbClr val="6AAA8E"/>
              </a:solidFill>
              <a:prstDash val="solid"/>
              <a:round/>
              <a:headEnd type="none" w="sm" len="sm"/>
              <a:tailEnd type="none" w="sm" len="sm"/>
            </a:ln>
          </p:spPr>
          <p:txBody>
            <a:bodyPr/>
            <a:lstStyle/>
            <a:p>
              <a:endParaRPr lang="es-PE"/>
            </a:p>
          </p:txBody>
        </p:sp>
        <p:sp>
          <p:nvSpPr>
            <p:cNvPr id="514" name="Google Shape;514;p32"/>
            <p:cNvSpPr/>
            <p:nvPr/>
          </p:nvSpPr>
          <p:spPr>
            <a:xfrm>
              <a:off x="1312786" y="1520680"/>
              <a:ext cx="1945049" cy="1215655"/>
            </a:xfrm>
            <a:prstGeom prst="roundRect">
              <a:avLst>
                <a:gd name="adj" fmla="val 10000"/>
              </a:avLst>
            </a:prstGeom>
            <a:solidFill>
              <a:schemeClr val="lt1">
                <a:alpha val="89803"/>
              </a:schemeClr>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txBox="1"/>
            <p:nvPr/>
          </p:nvSpPr>
          <p:spPr>
            <a:xfrm>
              <a:off x="1348391" y="1556285"/>
              <a:ext cx="1873839" cy="1144445"/>
            </a:xfrm>
            <a:prstGeom prst="rect">
              <a:avLst/>
            </a:prstGeom>
            <a:noFill/>
            <a:ln>
              <a:noFill/>
            </a:ln>
          </p:spPr>
          <p:txBody>
            <a:bodyPr spcFirstLastPara="1" wrap="square" lIns="123825" tIns="82550" rIns="123825" bIns="82550" anchor="ctr" anchorCtr="0">
              <a:noAutofit/>
            </a:bodyPr>
            <a:lstStyle/>
            <a:p>
              <a:pPr marL="0" marR="0" lvl="0" indent="0" algn="ctr" rtl="0">
                <a:lnSpc>
                  <a:spcPct val="90000"/>
                </a:lnSpc>
                <a:spcBef>
                  <a:spcPts val="0"/>
                </a:spcBef>
                <a:spcAft>
                  <a:spcPts val="0"/>
                </a:spcAft>
                <a:buClr>
                  <a:schemeClr val="lt1"/>
                </a:buClr>
                <a:buSzPts val="6500"/>
                <a:buFont typeface="Century Gothic"/>
                <a:buNone/>
              </a:pPr>
              <a:r>
                <a:rPr lang="es-PE" sz="6500">
                  <a:solidFill>
                    <a:schemeClr val="lt1"/>
                  </a:solidFill>
                  <a:latin typeface="Century Gothic"/>
                  <a:ea typeface="Century Gothic"/>
                  <a:cs typeface="Century Gothic"/>
                  <a:sym typeface="Century Gothic"/>
                </a:rPr>
                <a:t>12</a:t>
              </a:r>
              <a:endParaRPr sz="6500">
                <a:solidFill>
                  <a:schemeClr val="lt1"/>
                </a:solidFill>
                <a:latin typeface="Century Gothic"/>
                <a:ea typeface="Century Gothic"/>
                <a:cs typeface="Century Gothic"/>
                <a:sym typeface="Century Gothic"/>
              </a:endParaRPr>
            </a:p>
          </p:txBody>
        </p:sp>
        <p:sp>
          <p:nvSpPr>
            <p:cNvPr id="516" name="Google Shape;516;p32"/>
            <p:cNvSpPr/>
            <p:nvPr/>
          </p:nvSpPr>
          <p:spPr>
            <a:xfrm>
              <a:off x="3865663" y="1111"/>
              <a:ext cx="2431311" cy="1215655"/>
            </a:xfrm>
            <a:prstGeom prst="roundRect">
              <a:avLst>
                <a:gd name="adj" fmla="val 10000"/>
              </a:avLst>
            </a:prstGeom>
            <a:solidFill>
              <a:srgbClr val="68AB8F"/>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txBox="1"/>
            <p:nvPr/>
          </p:nvSpPr>
          <p:spPr>
            <a:xfrm>
              <a:off x="3901268" y="36716"/>
              <a:ext cx="2360101" cy="1144445"/>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s-PE" sz="3600">
                  <a:solidFill>
                    <a:schemeClr val="lt1"/>
                  </a:solidFill>
                  <a:latin typeface="Century Gothic"/>
                  <a:ea typeface="Century Gothic"/>
                  <a:cs typeface="Century Gothic"/>
                  <a:sym typeface="Century Gothic"/>
                </a:rPr>
                <a:t>Complejo</a:t>
              </a:r>
              <a:endParaRPr sz="3600">
                <a:solidFill>
                  <a:schemeClr val="lt1"/>
                </a:solidFill>
                <a:latin typeface="Century Gothic"/>
                <a:ea typeface="Century Gothic"/>
                <a:cs typeface="Century Gothic"/>
                <a:sym typeface="Century Gothic"/>
              </a:endParaRPr>
            </a:p>
          </p:txBody>
        </p:sp>
        <p:sp>
          <p:nvSpPr>
            <p:cNvPr id="518" name="Google Shape;518;p32"/>
            <p:cNvSpPr/>
            <p:nvPr/>
          </p:nvSpPr>
          <p:spPr>
            <a:xfrm>
              <a:off x="4108795" y="1216767"/>
              <a:ext cx="243131" cy="911741"/>
            </a:xfrm>
            <a:custGeom>
              <a:avLst/>
              <a:gdLst/>
              <a:ahLst/>
              <a:cxnLst/>
              <a:rect l="l" t="t" r="r" b="b"/>
              <a:pathLst>
                <a:path w="120000" h="120000" extrusionOk="0">
                  <a:moveTo>
                    <a:pt x="0" y="0"/>
                  </a:moveTo>
                  <a:lnTo>
                    <a:pt x="0" y="120000"/>
                  </a:lnTo>
                  <a:lnTo>
                    <a:pt x="120000" y="120000"/>
                  </a:lnTo>
                </a:path>
              </a:pathLst>
            </a:custGeom>
            <a:noFill/>
            <a:ln w="19050" cap="rnd" cmpd="sng">
              <a:solidFill>
                <a:srgbClr val="6AAA8E"/>
              </a:solidFill>
              <a:prstDash val="solid"/>
              <a:round/>
              <a:headEnd type="none" w="sm" len="sm"/>
              <a:tailEnd type="none" w="sm" len="sm"/>
            </a:ln>
          </p:spPr>
          <p:txBody>
            <a:bodyPr/>
            <a:lstStyle/>
            <a:p>
              <a:endParaRPr lang="es-PE"/>
            </a:p>
          </p:txBody>
        </p:sp>
        <p:sp>
          <p:nvSpPr>
            <p:cNvPr id="519" name="Google Shape;519;p32"/>
            <p:cNvSpPr/>
            <p:nvPr/>
          </p:nvSpPr>
          <p:spPr>
            <a:xfrm>
              <a:off x="4351926" y="1520680"/>
              <a:ext cx="1945049" cy="1215655"/>
            </a:xfrm>
            <a:prstGeom prst="roundRect">
              <a:avLst>
                <a:gd name="adj" fmla="val 10000"/>
              </a:avLst>
            </a:prstGeom>
            <a:solidFill>
              <a:schemeClr val="lt1">
                <a:alpha val="89803"/>
              </a:schemeClr>
            </a:solidFill>
            <a:ln w="19050" cap="rnd" cmpd="sng">
              <a:solidFill>
                <a:srgbClr val="68AB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txBox="1"/>
            <p:nvPr/>
          </p:nvSpPr>
          <p:spPr>
            <a:xfrm>
              <a:off x="4387531" y="1556285"/>
              <a:ext cx="1873839" cy="1144445"/>
            </a:xfrm>
            <a:prstGeom prst="rect">
              <a:avLst/>
            </a:prstGeom>
            <a:noFill/>
            <a:ln>
              <a:noFill/>
            </a:ln>
          </p:spPr>
          <p:txBody>
            <a:bodyPr spcFirstLastPara="1" wrap="square" lIns="123825" tIns="82550" rIns="123825" bIns="82550" anchor="ctr" anchorCtr="0">
              <a:noAutofit/>
            </a:bodyPr>
            <a:lstStyle/>
            <a:p>
              <a:pPr marL="0" marR="0" lvl="0" indent="0" algn="ctr" rtl="0">
                <a:lnSpc>
                  <a:spcPct val="90000"/>
                </a:lnSpc>
                <a:spcBef>
                  <a:spcPts val="0"/>
                </a:spcBef>
                <a:spcAft>
                  <a:spcPts val="0"/>
                </a:spcAft>
                <a:buClr>
                  <a:schemeClr val="lt1"/>
                </a:buClr>
                <a:buSzPts val="6500"/>
                <a:buFont typeface="Century Gothic"/>
                <a:buNone/>
              </a:pPr>
              <a:r>
                <a:rPr lang="es-PE" sz="6500">
                  <a:solidFill>
                    <a:schemeClr val="lt1"/>
                  </a:solidFill>
                  <a:latin typeface="Century Gothic"/>
                  <a:ea typeface="Century Gothic"/>
                  <a:cs typeface="Century Gothic"/>
                  <a:sym typeface="Century Gothic"/>
                </a:rPr>
                <a:t>36</a:t>
              </a:r>
              <a:endParaRPr sz="6500">
                <a:solidFill>
                  <a:schemeClr val="lt1"/>
                </a:solidFill>
                <a:latin typeface="Century Gothic"/>
                <a:ea typeface="Century Gothic"/>
                <a:cs typeface="Century Gothic"/>
                <a:sym typeface="Century Gothic"/>
              </a:endParaRPr>
            </a:p>
          </p:txBody>
        </p:sp>
      </p:grpSp>
      <p:sp>
        <p:nvSpPr>
          <p:cNvPr id="521" name="Google Shape;521;p32"/>
          <p:cNvSpPr txBox="1"/>
          <p:nvPr/>
        </p:nvSpPr>
        <p:spPr>
          <a:xfrm>
            <a:off x="1429882" y="452717"/>
            <a:ext cx="9404723" cy="140053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ETAPA DE INDAGACIÓN PATRIMONIAL</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3"/>
          <p:cNvSpPr txBox="1">
            <a:spLocks noGrp="1"/>
          </p:cNvSpPr>
          <p:nvPr>
            <p:ph type="body" idx="1"/>
          </p:nvPr>
        </p:nvSpPr>
        <p:spPr>
          <a:xfrm>
            <a:off x="1306512" y="2067432"/>
            <a:ext cx="10392002"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A) Demanda</a:t>
            </a:r>
            <a:endParaRPr/>
          </a:p>
          <a:p>
            <a:pPr marL="342900" lvl="0" indent="-342900" algn="l" rtl="0">
              <a:spcBef>
                <a:spcPts val="1000"/>
              </a:spcBef>
              <a:spcAft>
                <a:spcPts val="0"/>
              </a:spcAft>
              <a:buSzPts val="1600"/>
              <a:buChar char="►"/>
            </a:pPr>
            <a:r>
              <a:rPr lang="es-PE"/>
              <a:t>B) Archiva: solo sino se fundamenta en presupuesto. (cosa decidida)</a:t>
            </a:r>
            <a:endParaRPr/>
          </a:p>
          <a:p>
            <a:pPr marL="342900" lvl="0" indent="-342900" algn="l" rtl="0">
              <a:spcBef>
                <a:spcPts val="1000"/>
              </a:spcBef>
              <a:spcAft>
                <a:spcPts val="0"/>
              </a:spcAft>
              <a:buSzPts val="1600"/>
              <a:buFont typeface="Noto Sans Symbols"/>
              <a:buChar char="❖"/>
            </a:pPr>
            <a:r>
              <a:rPr lang="es-PE"/>
              <a:t>Recurso de queja por procurador</a:t>
            </a:r>
            <a:endParaRPr/>
          </a:p>
          <a:p>
            <a:pPr marL="0" lvl="0" indent="0" algn="l" rtl="0">
              <a:spcBef>
                <a:spcPts val="1000"/>
              </a:spcBef>
              <a:spcAft>
                <a:spcPts val="0"/>
              </a:spcAft>
              <a:buSzPts val="1600"/>
              <a:buNone/>
            </a:pPr>
            <a:r>
              <a:rPr lang="es-PE"/>
              <a:t>Fiscal Superior Resuelve 🡪 ordena a Fiscal presente demanda</a:t>
            </a:r>
            <a:endParaRPr/>
          </a:p>
          <a:p>
            <a:pPr marL="0" lvl="0" indent="0" algn="l" rtl="0">
              <a:spcBef>
                <a:spcPts val="1000"/>
              </a:spcBef>
              <a:spcAft>
                <a:spcPts val="0"/>
              </a:spcAft>
              <a:buSzPts val="1600"/>
              <a:buNone/>
            </a:pPr>
            <a:r>
              <a:rPr lang="es-PE"/>
              <a:t>			                       🡪Continua indagación ante la insuficiencia probatoria</a:t>
            </a:r>
            <a:endParaRPr/>
          </a:p>
          <a:p>
            <a:pPr marL="342900" lvl="0" indent="-342900" algn="l" rtl="0">
              <a:spcBef>
                <a:spcPts val="1000"/>
              </a:spcBef>
              <a:spcAft>
                <a:spcPts val="0"/>
              </a:spcAft>
              <a:buSzPts val="1600"/>
              <a:buFont typeface="Noto Sans Symbols"/>
              <a:buChar char="❖"/>
            </a:pPr>
            <a:r>
              <a:rPr lang="es-PE"/>
              <a:t>Elevación en consulta ante fiscal superior: confirma u ordena</a:t>
            </a:r>
            <a:endParaRPr/>
          </a:p>
          <a:p>
            <a:pPr marL="0" lvl="0" indent="0" algn="l" rtl="0">
              <a:spcBef>
                <a:spcPts val="1000"/>
              </a:spcBef>
              <a:spcAft>
                <a:spcPts val="0"/>
              </a:spcAft>
              <a:buSzPts val="1600"/>
              <a:buNone/>
            </a:pPr>
            <a:r>
              <a:rPr lang="es-PE"/>
              <a:t>     presentar demanda.</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endParaRPr/>
          </a:p>
        </p:txBody>
      </p:sp>
      <p:sp>
        <p:nvSpPr>
          <p:cNvPr id="527" name="Google Shape;527;p33"/>
          <p:cNvSpPr txBox="1"/>
          <p:nvPr/>
        </p:nvSpPr>
        <p:spPr>
          <a:xfrm>
            <a:off x="1429882" y="452717"/>
            <a:ext cx="9404723" cy="140053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CONCLUSIÓN DE INDAGACIÓN PATRIMONIAL</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4"/>
          <p:cNvSpPr txBox="1">
            <a:spLocks noGrp="1"/>
          </p:cNvSpPr>
          <p:nvPr>
            <p:ph type="body" idx="1"/>
          </p:nvPr>
        </p:nvSpPr>
        <p:spPr>
          <a:xfrm>
            <a:off x="1358460" y="1642275"/>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Inicia con la presentación de la demanda Fiscal. </a:t>
            </a:r>
            <a:endParaRPr/>
          </a:p>
        </p:txBody>
      </p:sp>
      <p:grpSp>
        <p:nvGrpSpPr>
          <p:cNvPr id="533" name="Google Shape;533;p34"/>
          <p:cNvGrpSpPr/>
          <p:nvPr/>
        </p:nvGrpSpPr>
        <p:grpSpPr>
          <a:xfrm>
            <a:off x="2337760" y="2600536"/>
            <a:ext cx="6959598" cy="3839758"/>
            <a:chOff x="1" y="3948"/>
            <a:chExt cx="6959598" cy="3839758"/>
          </a:xfrm>
        </p:grpSpPr>
        <p:sp>
          <p:nvSpPr>
            <p:cNvPr id="534" name="Google Shape;534;p34"/>
            <p:cNvSpPr/>
            <p:nvPr/>
          </p:nvSpPr>
          <p:spPr>
            <a:xfrm rot="5400000">
              <a:off x="-129514" y="133463"/>
              <a:ext cx="863427" cy="604398"/>
            </a:xfrm>
            <a:prstGeom prst="chevron">
              <a:avLst>
                <a:gd name="adj" fmla="val 50000"/>
              </a:avLst>
            </a:prstGeom>
            <a:solidFill>
              <a:srgbClr val="E96210"/>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txBox="1"/>
            <p:nvPr/>
          </p:nvSpPr>
          <p:spPr>
            <a:xfrm>
              <a:off x="1" y="306147"/>
              <a:ext cx="604398" cy="25902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36" name="Google Shape;536;p34"/>
            <p:cNvSpPr/>
            <p:nvPr/>
          </p:nvSpPr>
          <p:spPr>
            <a:xfrm rot="5400000">
              <a:off x="3501385" y="-2893036"/>
              <a:ext cx="561227" cy="6355201"/>
            </a:xfrm>
            <a:prstGeom prst="round2SameRect">
              <a:avLst>
                <a:gd name="adj1" fmla="val 16667"/>
                <a:gd name="adj2" fmla="val 0"/>
              </a:avLst>
            </a:prstGeom>
            <a:solidFill>
              <a:schemeClr val="lt1">
                <a:alpha val="89803"/>
              </a:schemeClr>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txBox="1"/>
            <p:nvPr/>
          </p:nvSpPr>
          <p:spPr>
            <a:xfrm>
              <a:off x="604399" y="31347"/>
              <a:ext cx="6327804" cy="506433"/>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Petición y hechos.</a:t>
              </a:r>
              <a:endParaRPr sz="2000" b="0" i="0" u="none" strike="noStrike" cap="none">
                <a:solidFill>
                  <a:schemeClr val="lt1"/>
                </a:solidFill>
                <a:latin typeface="Century Gothic"/>
                <a:ea typeface="Century Gothic"/>
                <a:cs typeface="Century Gothic"/>
                <a:sym typeface="Century Gothic"/>
              </a:endParaRPr>
            </a:p>
          </p:txBody>
        </p:sp>
        <p:sp>
          <p:nvSpPr>
            <p:cNvPr id="538" name="Google Shape;538;p34"/>
            <p:cNvSpPr/>
            <p:nvPr/>
          </p:nvSpPr>
          <p:spPr>
            <a:xfrm rot="5400000">
              <a:off x="-129514" y="876558"/>
              <a:ext cx="863427" cy="604398"/>
            </a:xfrm>
            <a:prstGeom prst="chevron">
              <a:avLst>
                <a:gd name="adj" fmla="val 50000"/>
              </a:avLst>
            </a:prstGeom>
            <a:solidFill>
              <a:srgbClr val="E6B726"/>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txBox="1"/>
            <p:nvPr/>
          </p:nvSpPr>
          <p:spPr>
            <a:xfrm>
              <a:off x="1" y="1049242"/>
              <a:ext cx="604398" cy="25902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40" name="Google Shape;540;p34"/>
            <p:cNvSpPr/>
            <p:nvPr/>
          </p:nvSpPr>
          <p:spPr>
            <a:xfrm rot="5400000">
              <a:off x="3501385" y="-2149941"/>
              <a:ext cx="561227" cy="6355201"/>
            </a:xfrm>
            <a:prstGeom prst="round2SameRect">
              <a:avLst>
                <a:gd name="adj1" fmla="val 16667"/>
                <a:gd name="adj2" fmla="val 0"/>
              </a:avLst>
            </a:prstGeom>
            <a:solidFill>
              <a:schemeClr val="lt1">
                <a:alpha val="89803"/>
              </a:schemeClr>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txBox="1"/>
            <p:nvPr/>
          </p:nvSpPr>
          <p:spPr>
            <a:xfrm>
              <a:off x="604399" y="774442"/>
              <a:ext cx="6327804" cy="506433"/>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Valuación económica.</a:t>
              </a:r>
              <a:endParaRPr sz="2000" b="0" i="0" u="none" strike="noStrike" cap="none">
                <a:solidFill>
                  <a:schemeClr val="lt1"/>
                </a:solidFill>
                <a:latin typeface="Century Gothic"/>
                <a:ea typeface="Century Gothic"/>
                <a:cs typeface="Century Gothic"/>
                <a:sym typeface="Century Gothic"/>
              </a:endParaRPr>
            </a:p>
          </p:txBody>
        </p:sp>
        <p:sp>
          <p:nvSpPr>
            <p:cNvPr id="542" name="Google Shape;542;p34"/>
            <p:cNvSpPr/>
            <p:nvPr/>
          </p:nvSpPr>
          <p:spPr>
            <a:xfrm rot="5400000">
              <a:off x="-129514" y="1619654"/>
              <a:ext cx="863427" cy="604398"/>
            </a:xfrm>
            <a:prstGeom prst="chevron">
              <a:avLst>
                <a:gd name="adj" fmla="val 50000"/>
              </a:avLst>
            </a:prstGeom>
            <a:solidFill>
              <a:srgbClr val="6AAA8E"/>
            </a:solidFill>
            <a:ln w="19050" cap="rnd" cmpd="sng">
              <a:solidFill>
                <a:srgbClr val="6AA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4"/>
            <p:cNvSpPr txBox="1"/>
            <p:nvPr/>
          </p:nvSpPr>
          <p:spPr>
            <a:xfrm>
              <a:off x="1" y="1792338"/>
              <a:ext cx="604398" cy="25902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p:txBody>
        </p:sp>
        <p:sp>
          <p:nvSpPr>
            <p:cNvPr id="544" name="Google Shape;544;p34"/>
            <p:cNvSpPr/>
            <p:nvPr/>
          </p:nvSpPr>
          <p:spPr>
            <a:xfrm rot="5400000">
              <a:off x="3501385" y="-1406846"/>
              <a:ext cx="561227" cy="6355201"/>
            </a:xfrm>
            <a:prstGeom prst="round2SameRect">
              <a:avLst>
                <a:gd name="adj1" fmla="val 16667"/>
                <a:gd name="adj2" fmla="val 0"/>
              </a:avLst>
            </a:prstGeom>
            <a:solidFill>
              <a:schemeClr val="lt1">
                <a:alpha val="89803"/>
              </a:schemeClr>
            </a:solidFill>
            <a:ln w="19050" cap="rnd" cmpd="sng">
              <a:solidFill>
                <a:srgbClr val="6AA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txBox="1"/>
            <p:nvPr/>
          </p:nvSpPr>
          <p:spPr>
            <a:xfrm>
              <a:off x="604399" y="1517537"/>
              <a:ext cx="6327804" cy="506433"/>
            </a:xfrm>
            <a:prstGeom prst="rect">
              <a:avLst/>
            </a:prstGeom>
            <a:noFill/>
            <a:ln>
              <a:noFill/>
            </a:ln>
          </p:spPr>
          <p:txBody>
            <a:bodyPr spcFirstLastPara="1" wrap="square" lIns="142225" tIns="12700" rIns="12700" bIns="12700" anchor="ctr" anchorCtr="0">
              <a:noAutofit/>
            </a:bodyPr>
            <a:lstStyle/>
            <a:p>
              <a:pPr marL="228600" marR="0" lvl="1" indent="-101600" algn="l" rtl="0">
                <a:lnSpc>
                  <a:spcPct val="90000"/>
                </a:lnSpc>
                <a:spcBef>
                  <a:spcPts val="0"/>
                </a:spcBef>
                <a:spcAft>
                  <a:spcPts val="0"/>
                </a:spcAft>
                <a:buClr>
                  <a:schemeClr val="lt1"/>
                </a:buClr>
                <a:buSzPts val="2000"/>
                <a:buFont typeface="Century Gothic"/>
                <a:buNone/>
              </a:pPr>
              <a:endParaRPr sz="2000" b="0" i="0" u="none" strike="noStrike" cap="none">
                <a:solidFill>
                  <a:schemeClr val="lt1"/>
                </a:solidFill>
                <a:latin typeface="Century Gothic"/>
                <a:ea typeface="Century Gothic"/>
                <a:cs typeface="Century Gothic"/>
                <a:sym typeface="Century Gothic"/>
              </a:endParaRPr>
            </a:p>
            <a:p>
              <a:pPr marL="228600" marR="0" lvl="1" indent="-228600" algn="l" rtl="0">
                <a:lnSpc>
                  <a:spcPct val="90000"/>
                </a:lnSpc>
                <a:spcBef>
                  <a:spcPts val="30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Presupuesto que fundamenta demanda</a:t>
              </a:r>
              <a:endParaRPr sz="2000" b="0" i="0" u="none" strike="noStrike" cap="none">
                <a:solidFill>
                  <a:schemeClr val="lt1"/>
                </a:solidFill>
                <a:latin typeface="Century Gothic"/>
                <a:ea typeface="Century Gothic"/>
                <a:cs typeface="Century Gothic"/>
                <a:sym typeface="Century Gothic"/>
              </a:endParaRPr>
            </a:p>
          </p:txBody>
        </p:sp>
        <p:sp>
          <p:nvSpPr>
            <p:cNvPr id="546" name="Google Shape;546;p34"/>
            <p:cNvSpPr/>
            <p:nvPr/>
          </p:nvSpPr>
          <p:spPr>
            <a:xfrm rot="5400000">
              <a:off x="-129514" y="2362749"/>
              <a:ext cx="863427" cy="604398"/>
            </a:xfrm>
            <a:prstGeom prst="chevron">
              <a:avLst>
                <a:gd name="adj" fmla="val 50000"/>
              </a:avLst>
            </a:prstGeom>
            <a:solidFill>
              <a:srgbClr val="52849A"/>
            </a:solidFill>
            <a:ln w="19050" cap="rnd" cmpd="sng">
              <a:solidFill>
                <a:srgbClr val="5284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txBox="1"/>
            <p:nvPr/>
          </p:nvSpPr>
          <p:spPr>
            <a:xfrm>
              <a:off x="1" y="2535433"/>
              <a:ext cx="604398" cy="259029"/>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endParaRPr sz="2000">
                <a:solidFill>
                  <a:schemeClr val="lt1"/>
                </a:solidFill>
                <a:latin typeface="Century Gothic"/>
                <a:ea typeface="Century Gothic"/>
                <a:cs typeface="Century Gothic"/>
                <a:sym typeface="Century Gothic"/>
              </a:endParaRPr>
            </a:p>
          </p:txBody>
        </p:sp>
        <p:sp>
          <p:nvSpPr>
            <p:cNvPr id="548" name="Google Shape;548;p34"/>
            <p:cNvSpPr/>
            <p:nvPr/>
          </p:nvSpPr>
          <p:spPr>
            <a:xfrm rot="5400000">
              <a:off x="3501385" y="-663751"/>
              <a:ext cx="561227" cy="6355201"/>
            </a:xfrm>
            <a:prstGeom prst="round2SameRect">
              <a:avLst>
                <a:gd name="adj1" fmla="val 16667"/>
                <a:gd name="adj2" fmla="val 0"/>
              </a:avLst>
            </a:prstGeom>
            <a:solidFill>
              <a:schemeClr val="lt1">
                <a:alpha val="89803"/>
              </a:schemeClr>
            </a:solidFill>
            <a:ln w="19050" cap="rnd" cmpd="sng">
              <a:solidFill>
                <a:srgbClr val="5284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txBox="1"/>
            <p:nvPr/>
          </p:nvSpPr>
          <p:spPr>
            <a:xfrm>
              <a:off x="604399" y="2260632"/>
              <a:ext cx="6327804" cy="506433"/>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Nexo de relación entre bienes y actividad ilícita </a:t>
              </a:r>
              <a:endParaRPr sz="2000" b="0" i="0" u="none" strike="noStrike" cap="none">
                <a:solidFill>
                  <a:schemeClr val="lt1"/>
                </a:solidFill>
                <a:latin typeface="Century Gothic"/>
                <a:ea typeface="Century Gothic"/>
                <a:cs typeface="Century Gothic"/>
                <a:sym typeface="Century Gothic"/>
              </a:endParaRPr>
            </a:p>
          </p:txBody>
        </p:sp>
        <p:sp>
          <p:nvSpPr>
            <p:cNvPr id="550" name="Google Shape;550;p34"/>
            <p:cNvSpPr/>
            <p:nvPr/>
          </p:nvSpPr>
          <p:spPr>
            <a:xfrm rot="5400000">
              <a:off x="-129514" y="3109794"/>
              <a:ext cx="863427" cy="604398"/>
            </a:xfrm>
            <a:prstGeom prst="chevron">
              <a:avLst>
                <a:gd name="adj" fmla="val 50000"/>
              </a:avLst>
            </a:prstGeom>
            <a:solidFill>
              <a:schemeClr val="accent6"/>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4"/>
            <p:cNvSpPr txBox="1"/>
            <p:nvPr/>
          </p:nvSpPr>
          <p:spPr>
            <a:xfrm>
              <a:off x="1" y="3282478"/>
              <a:ext cx="604398" cy="259029"/>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endParaRPr sz="2000">
                <a:solidFill>
                  <a:schemeClr val="lt1"/>
                </a:solidFill>
                <a:latin typeface="Century Gothic"/>
                <a:ea typeface="Century Gothic"/>
                <a:cs typeface="Century Gothic"/>
                <a:sym typeface="Century Gothic"/>
              </a:endParaRPr>
            </a:p>
          </p:txBody>
        </p:sp>
        <p:sp>
          <p:nvSpPr>
            <p:cNvPr id="552" name="Google Shape;552;p34"/>
            <p:cNvSpPr/>
            <p:nvPr/>
          </p:nvSpPr>
          <p:spPr>
            <a:xfrm rot="5400000">
              <a:off x="3501385" y="79343"/>
              <a:ext cx="561227" cy="6355201"/>
            </a:xfrm>
            <a:prstGeom prst="round2SameRect">
              <a:avLst>
                <a:gd name="adj1" fmla="val 16667"/>
                <a:gd name="adj2" fmla="val 0"/>
              </a:avLst>
            </a:prstGeom>
            <a:blipFill rotWithShape="0">
              <a:blip r:embed="rId3">
                <a:alphaModFix/>
              </a:blip>
              <a:stretch>
                <a:fillRect/>
              </a:stretch>
            </a:blip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txBox="1"/>
            <p:nvPr/>
          </p:nvSpPr>
          <p:spPr>
            <a:xfrm>
              <a:off x="604399" y="3003727"/>
              <a:ext cx="6327804" cy="506433"/>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Datos de personas que tuvieran interés en asunto.</a:t>
              </a:r>
              <a:endParaRPr sz="2000" b="0" i="0" u="none" strike="noStrike" cap="none">
                <a:solidFill>
                  <a:schemeClr val="lt1"/>
                </a:solidFill>
                <a:latin typeface="Century Gothic"/>
                <a:ea typeface="Century Gothic"/>
                <a:cs typeface="Century Gothic"/>
                <a:sym typeface="Century Gothic"/>
              </a:endParaRPr>
            </a:p>
          </p:txBody>
        </p:sp>
      </p:grpSp>
      <p:sp>
        <p:nvSpPr>
          <p:cNvPr id="554" name="Google Shape;554;p34"/>
          <p:cNvSpPr/>
          <p:nvPr/>
        </p:nvSpPr>
        <p:spPr>
          <a:xfrm>
            <a:off x="2915728" y="6190039"/>
            <a:ext cx="6383548" cy="504060"/>
          </a:xfrm>
          <a:prstGeom prst="round2SameRect">
            <a:avLst>
              <a:gd name="adj1" fmla="val 16667"/>
              <a:gd name="adj2" fmla="val 0"/>
            </a:avLst>
          </a:prstGeom>
          <a:solidFill>
            <a:schemeClr val="lt1">
              <a:alpha val="89803"/>
            </a:schemeClr>
          </a:solidFill>
          <a:ln w="19050" cap="rnd" cmpd="sng">
            <a:solidFill>
              <a:srgbClr val="B012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PE" sz="1800">
                <a:solidFill>
                  <a:schemeClr val="dk1"/>
                </a:solidFill>
                <a:latin typeface="Century Gothic"/>
                <a:ea typeface="Century Gothic"/>
                <a:cs typeface="Century Gothic"/>
                <a:sym typeface="Century Gothic"/>
              </a:rPr>
              <a:t>Ofrecimiento de pruebas y/o medidas cautelares</a:t>
            </a:r>
            <a:endParaRPr sz="1800">
              <a:solidFill>
                <a:schemeClr val="dk1"/>
              </a:solidFill>
              <a:latin typeface="Century Gothic"/>
              <a:ea typeface="Century Gothic"/>
              <a:cs typeface="Century Gothic"/>
              <a:sym typeface="Century Gothic"/>
            </a:endParaRPr>
          </a:p>
        </p:txBody>
      </p:sp>
      <p:sp>
        <p:nvSpPr>
          <p:cNvPr id="555" name="Google Shape;555;p34"/>
          <p:cNvSpPr txBox="1"/>
          <p:nvPr/>
        </p:nvSpPr>
        <p:spPr>
          <a:xfrm>
            <a:off x="2700386" y="596857"/>
            <a:ext cx="6814232"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ETAPA JUDICIAL</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0" name="Google Shape;560;p35"/>
          <p:cNvGrpSpPr/>
          <p:nvPr/>
        </p:nvGrpSpPr>
        <p:grpSpPr>
          <a:xfrm>
            <a:off x="1572247" y="1384981"/>
            <a:ext cx="8938194" cy="4195762"/>
            <a:chOff x="4477" y="0"/>
            <a:chExt cx="8938194" cy="4195762"/>
          </a:xfrm>
        </p:grpSpPr>
        <p:sp>
          <p:nvSpPr>
            <p:cNvPr id="561" name="Google Shape;561;p35"/>
            <p:cNvSpPr/>
            <p:nvPr/>
          </p:nvSpPr>
          <p:spPr>
            <a:xfrm>
              <a:off x="671036" y="0"/>
              <a:ext cx="7605077" cy="4195762"/>
            </a:xfrm>
            <a:prstGeom prst="rightArrow">
              <a:avLst>
                <a:gd name="adj1" fmla="val 50000"/>
                <a:gd name="adj2" fmla="val 50000"/>
              </a:avLst>
            </a:prstGeom>
            <a:solidFill>
              <a:srgbClr val="F5D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4477" y="1258728"/>
              <a:ext cx="2153781" cy="1678304"/>
            </a:xfrm>
            <a:prstGeom prst="roundRect">
              <a:avLst>
                <a:gd name="adj" fmla="val 16667"/>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txBox="1"/>
            <p:nvPr/>
          </p:nvSpPr>
          <p:spPr>
            <a:xfrm>
              <a:off x="86405" y="1340656"/>
              <a:ext cx="1989925" cy="15144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s-PE" sz="2100">
                  <a:solidFill>
                    <a:schemeClr val="lt1"/>
                  </a:solidFill>
                  <a:latin typeface="Century Gothic"/>
                  <a:ea typeface="Century Gothic"/>
                  <a:cs typeface="Century Gothic"/>
                  <a:sym typeface="Century Gothic"/>
                </a:rPr>
                <a:t>Calificación de demanda</a:t>
              </a:r>
              <a:endParaRPr sz="2100">
                <a:solidFill>
                  <a:schemeClr val="lt1"/>
                </a:solidFill>
                <a:latin typeface="Century Gothic"/>
                <a:ea typeface="Century Gothic"/>
                <a:cs typeface="Century Gothic"/>
                <a:sym typeface="Century Gothic"/>
              </a:endParaRPr>
            </a:p>
          </p:txBody>
        </p:sp>
        <p:sp>
          <p:nvSpPr>
            <p:cNvPr id="564" name="Google Shape;564;p35"/>
            <p:cNvSpPr/>
            <p:nvPr/>
          </p:nvSpPr>
          <p:spPr>
            <a:xfrm>
              <a:off x="2265948" y="1258728"/>
              <a:ext cx="2153781" cy="1678304"/>
            </a:xfrm>
            <a:prstGeom prst="roundRect">
              <a:avLst>
                <a:gd name="adj" fmla="val 16667"/>
              </a:avLst>
            </a:prstGeom>
            <a:solidFill>
              <a:srgbClr val="EB801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txBox="1"/>
            <p:nvPr/>
          </p:nvSpPr>
          <p:spPr>
            <a:xfrm>
              <a:off x="2347876" y="1340656"/>
              <a:ext cx="1989925" cy="15144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s-PE" sz="2100">
                  <a:solidFill>
                    <a:schemeClr val="lt1"/>
                  </a:solidFill>
                  <a:latin typeface="Century Gothic"/>
                  <a:ea typeface="Century Gothic"/>
                  <a:cs typeface="Century Gothic"/>
                  <a:sym typeface="Century Gothic"/>
                </a:rPr>
                <a:t>Contestación de demanda</a:t>
              </a:r>
              <a:endParaRPr sz="2100">
                <a:solidFill>
                  <a:schemeClr val="lt1"/>
                </a:solidFill>
                <a:latin typeface="Century Gothic"/>
                <a:ea typeface="Century Gothic"/>
                <a:cs typeface="Century Gothic"/>
                <a:sym typeface="Century Gothic"/>
              </a:endParaRPr>
            </a:p>
          </p:txBody>
        </p:sp>
        <p:sp>
          <p:nvSpPr>
            <p:cNvPr id="566" name="Google Shape;566;p35"/>
            <p:cNvSpPr/>
            <p:nvPr/>
          </p:nvSpPr>
          <p:spPr>
            <a:xfrm>
              <a:off x="4527419" y="1258728"/>
              <a:ext cx="2153781" cy="1678304"/>
            </a:xfrm>
            <a:prstGeom prst="roundRect">
              <a:avLst>
                <a:gd name="adj" fmla="val 16667"/>
              </a:avLst>
            </a:prstGeom>
            <a:solidFill>
              <a:srgbClr val="E99D1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txBox="1"/>
            <p:nvPr/>
          </p:nvSpPr>
          <p:spPr>
            <a:xfrm>
              <a:off x="4609347" y="1340656"/>
              <a:ext cx="1989925" cy="15144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s-PE" sz="2100">
                  <a:solidFill>
                    <a:schemeClr val="lt1"/>
                  </a:solidFill>
                  <a:latin typeface="Century Gothic"/>
                  <a:ea typeface="Century Gothic"/>
                  <a:cs typeface="Century Gothic"/>
                  <a:sym typeface="Century Gothic"/>
                </a:rPr>
                <a:t>Audiencia inicial	</a:t>
              </a:r>
              <a:endParaRPr sz="2100">
                <a:solidFill>
                  <a:schemeClr val="lt1"/>
                </a:solidFill>
                <a:latin typeface="Century Gothic"/>
                <a:ea typeface="Century Gothic"/>
                <a:cs typeface="Century Gothic"/>
                <a:sym typeface="Century Gothic"/>
              </a:endParaRPr>
            </a:p>
          </p:txBody>
        </p:sp>
        <p:sp>
          <p:nvSpPr>
            <p:cNvPr id="568" name="Google Shape;568;p35"/>
            <p:cNvSpPr/>
            <p:nvPr/>
          </p:nvSpPr>
          <p:spPr>
            <a:xfrm>
              <a:off x="6788890" y="1224222"/>
              <a:ext cx="2153781" cy="1678304"/>
            </a:xfrm>
            <a:prstGeom prst="roundRect">
              <a:avLst>
                <a:gd name="adj" fmla="val 16667"/>
              </a:avLst>
            </a:prstGeom>
            <a:solidFill>
              <a:srgbClr val="E6B6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txBox="1"/>
            <p:nvPr/>
          </p:nvSpPr>
          <p:spPr>
            <a:xfrm>
              <a:off x="6870818" y="1306150"/>
              <a:ext cx="1989925" cy="151444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s-PE" sz="2100">
                  <a:solidFill>
                    <a:schemeClr val="lt1"/>
                  </a:solidFill>
                  <a:latin typeface="Century Gothic"/>
                  <a:ea typeface="Century Gothic"/>
                  <a:cs typeface="Century Gothic"/>
                  <a:sym typeface="Century Gothic"/>
                </a:rPr>
                <a:t>Audiencia de pruebas</a:t>
              </a:r>
              <a:endParaRPr sz="2100">
                <a:solidFill>
                  <a:schemeClr val="lt1"/>
                </a:solidFill>
                <a:latin typeface="Century Gothic"/>
                <a:ea typeface="Century Gothic"/>
                <a:cs typeface="Century Gothic"/>
                <a:sym typeface="Century Gothic"/>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6"/>
          <p:cNvSpPr txBox="1">
            <a:spLocks noGrp="1"/>
          </p:cNvSpPr>
          <p:nvPr>
            <p:ph type="body" idx="1"/>
          </p:nvPr>
        </p:nvSpPr>
        <p:spPr>
          <a:xfrm>
            <a:off x="2105300" y="2662519"/>
            <a:ext cx="8011660"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Actuación procesal que efectúa la parte demandada (requerido o tercero con interés) respecto a la pretensión de extinción de dominio.</a:t>
            </a:r>
            <a:endParaRPr/>
          </a:p>
          <a:p>
            <a:pPr marL="342900" lvl="0" indent="-342900" algn="just" rtl="0">
              <a:spcBef>
                <a:spcPts val="1000"/>
              </a:spcBef>
              <a:spcAft>
                <a:spcPts val="0"/>
              </a:spcAft>
              <a:buSzPts val="1600"/>
              <a:buChar char="►"/>
            </a:pPr>
            <a:r>
              <a:rPr lang="es-PE"/>
              <a:t>Se interpone excepciones: a) Competencia y b) Cosa Juzgada.</a:t>
            </a:r>
            <a:endParaRPr/>
          </a:p>
        </p:txBody>
      </p:sp>
      <p:sp>
        <p:nvSpPr>
          <p:cNvPr id="575" name="Google Shape;575;p36"/>
          <p:cNvSpPr txBox="1"/>
          <p:nvPr/>
        </p:nvSpPr>
        <p:spPr>
          <a:xfrm>
            <a:off x="2105300" y="1235487"/>
            <a:ext cx="7982128"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CONTESTACIÓN DE DEMANDA</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7"/>
          <p:cNvSpPr txBox="1">
            <a:spLocks noGrp="1"/>
          </p:cNvSpPr>
          <p:nvPr>
            <p:ph type="body" idx="1"/>
          </p:nvPr>
        </p:nvSpPr>
        <p:spPr>
          <a:xfrm>
            <a:off x="2243344" y="1957916"/>
            <a:ext cx="7822974" cy="4304339"/>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50000"/>
              </a:lnSpc>
              <a:spcBef>
                <a:spcPts val="0"/>
              </a:spcBef>
              <a:spcAft>
                <a:spcPts val="0"/>
              </a:spcAft>
              <a:buSzPts val="1600"/>
              <a:buChar char="►"/>
            </a:pPr>
            <a:r>
              <a:rPr lang="es-PE"/>
              <a:t>Estación de control.</a:t>
            </a:r>
            <a:endParaRPr/>
          </a:p>
          <a:p>
            <a:pPr marL="0" lvl="0" indent="0" algn="l" rtl="0">
              <a:lnSpc>
                <a:spcPct val="150000"/>
              </a:lnSpc>
              <a:spcBef>
                <a:spcPts val="1000"/>
              </a:spcBef>
              <a:spcAft>
                <a:spcPts val="0"/>
              </a:spcAft>
              <a:buSzPts val="1600"/>
              <a:buNone/>
            </a:pPr>
            <a:r>
              <a:rPr lang="es-PE"/>
              <a:t>- El juez decide lo concerniente a las excepciones.</a:t>
            </a:r>
            <a:endParaRPr/>
          </a:p>
          <a:p>
            <a:pPr marL="0" lvl="0" indent="0" algn="l" rtl="0">
              <a:lnSpc>
                <a:spcPct val="150000"/>
              </a:lnSpc>
              <a:spcBef>
                <a:spcPts val="1000"/>
              </a:spcBef>
              <a:spcAft>
                <a:spcPts val="0"/>
              </a:spcAft>
              <a:buSzPts val="1600"/>
              <a:buNone/>
            </a:pPr>
            <a:r>
              <a:rPr lang="es-PE"/>
              <a:t>-Admisibilidad o rechazo de las pruebas ofrecidas.</a:t>
            </a:r>
            <a:endParaRPr/>
          </a:p>
          <a:p>
            <a:pPr marL="0" lvl="0" indent="0" algn="l" rtl="0">
              <a:lnSpc>
                <a:spcPct val="150000"/>
              </a:lnSpc>
              <a:spcBef>
                <a:spcPts val="1000"/>
              </a:spcBef>
              <a:spcAft>
                <a:spcPts val="0"/>
              </a:spcAft>
              <a:buSzPts val="1600"/>
              <a:buNone/>
            </a:pPr>
            <a:r>
              <a:rPr lang="es-PE"/>
              <a:t>- Nulidades: Resuelve en audiencia.</a:t>
            </a:r>
            <a:endParaRPr/>
          </a:p>
          <a:p>
            <a:pPr marL="342900" lvl="0" indent="-342900" algn="l" rtl="0">
              <a:lnSpc>
                <a:spcPct val="150000"/>
              </a:lnSpc>
              <a:spcBef>
                <a:spcPts val="1000"/>
              </a:spcBef>
              <a:spcAft>
                <a:spcPts val="0"/>
              </a:spcAft>
              <a:buSzPts val="1600"/>
              <a:buChar char="►"/>
            </a:pPr>
            <a:r>
              <a:rPr lang="es-PE"/>
              <a:t>No están permitidas cuestiones previas, defensas previas u otro mecanismos procesal.</a:t>
            </a:r>
            <a:endParaRPr/>
          </a:p>
          <a:p>
            <a:pPr marL="342900" lvl="0" indent="-342900" algn="l" rtl="0">
              <a:lnSpc>
                <a:spcPct val="150000"/>
              </a:lnSpc>
              <a:spcBef>
                <a:spcPts val="1000"/>
              </a:spcBef>
              <a:spcAft>
                <a:spcPts val="0"/>
              </a:spcAft>
              <a:buSzPts val="1600"/>
              <a:buChar char="►"/>
            </a:pPr>
            <a:r>
              <a:rPr lang="es-PE"/>
              <a:t>El Juez fija fecha y hora para llevar a cabo audiencia de pruebas.</a:t>
            </a:r>
            <a:endParaRPr/>
          </a:p>
          <a:p>
            <a:pPr marL="342900" lvl="0" indent="-241300" algn="l" rtl="0">
              <a:lnSpc>
                <a:spcPct val="150000"/>
              </a:lnSpc>
              <a:spcBef>
                <a:spcPts val="1000"/>
              </a:spcBef>
              <a:spcAft>
                <a:spcPts val="0"/>
              </a:spcAft>
              <a:buSzPts val="1600"/>
              <a:buFont typeface="Century Gothic"/>
              <a:buNone/>
            </a:pPr>
            <a:endParaRPr/>
          </a:p>
        </p:txBody>
      </p:sp>
      <p:sp>
        <p:nvSpPr>
          <p:cNvPr id="581" name="Google Shape;581;p37"/>
          <p:cNvSpPr txBox="1"/>
          <p:nvPr/>
        </p:nvSpPr>
        <p:spPr>
          <a:xfrm>
            <a:off x="2511700" y="916171"/>
            <a:ext cx="6814232"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AUDIENCIA INICIAL</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8"/>
          <p:cNvSpPr txBox="1">
            <a:spLocks noGrp="1"/>
          </p:cNvSpPr>
          <p:nvPr>
            <p:ph type="body" idx="1"/>
          </p:nvPr>
        </p:nvSpPr>
        <p:spPr>
          <a:xfrm>
            <a:off x="2005837" y="1981666"/>
            <a:ext cx="8444449"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Actuación de medios probatorios admitidos y recaudados en indagación patrimonial.</a:t>
            </a:r>
            <a:endParaRPr/>
          </a:p>
          <a:p>
            <a:pPr marL="342900" lvl="0" indent="-342900" algn="just" rtl="0">
              <a:spcBef>
                <a:spcPts val="1000"/>
              </a:spcBef>
              <a:spcAft>
                <a:spcPts val="0"/>
              </a:spcAft>
              <a:buSzPts val="1600"/>
              <a:buChar char="►"/>
            </a:pPr>
            <a:r>
              <a:rPr lang="es-PE"/>
              <a:t>Prueba: testimonial, documental, pericial, prueba de oficio, prueba trasladada (practicada válidamente, contradicción y remitida en copias certificada), prueba anticipada y preconstituida (hasta antes de esta audiencia podrá practicarse)</a:t>
            </a:r>
            <a:endParaRPr/>
          </a:p>
          <a:p>
            <a:pPr marL="342900" lvl="0" indent="-342900" algn="just" rtl="0">
              <a:spcBef>
                <a:spcPts val="1000"/>
              </a:spcBef>
              <a:spcAft>
                <a:spcPts val="0"/>
              </a:spcAft>
              <a:buSzPts val="1600"/>
              <a:buChar char="►"/>
            </a:pPr>
            <a:r>
              <a:rPr lang="es-PE"/>
              <a:t>Se realizan alegatos de las partes: Fiscal, Procurador, abogado del requerido y tercero.</a:t>
            </a:r>
            <a:endParaRPr/>
          </a:p>
        </p:txBody>
      </p:sp>
      <p:sp>
        <p:nvSpPr>
          <p:cNvPr id="587" name="Google Shape;587;p38"/>
          <p:cNvSpPr txBox="1"/>
          <p:nvPr/>
        </p:nvSpPr>
        <p:spPr>
          <a:xfrm>
            <a:off x="2511700" y="916171"/>
            <a:ext cx="6814232"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AUDIENCIA DE PRUEBAS</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pSp>
        <p:nvGrpSpPr>
          <p:cNvPr id="592" name="Google Shape;592;p39"/>
          <p:cNvGrpSpPr/>
          <p:nvPr/>
        </p:nvGrpSpPr>
        <p:grpSpPr>
          <a:xfrm>
            <a:off x="-3496416" y="1463387"/>
            <a:ext cx="13633289" cy="5649904"/>
            <a:chOff x="-4742154" y="-727071"/>
            <a:chExt cx="13633289" cy="5649904"/>
          </a:xfrm>
        </p:grpSpPr>
        <p:sp>
          <p:nvSpPr>
            <p:cNvPr id="593" name="Google Shape;593;p39"/>
            <p:cNvSpPr/>
            <p:nvPr/>
          </p:nvSpPr>
          <p:spPr>
            <a:xfrm>
              <a:off x="-4742154" y="-727071"/>
              <a:ext cx="5649904" cy="5649904"/>
            </a:xfrm>
            <a:prstGeom prst="blockArc">
              <a:avLst>
                <a:gd name="adj1" fmla="val 18900000"/>
                <a:gd name="adj2" fmla="val 2700000"/>
                <a:gd name="adj3" fmla="val 382"/>
              </a:avLst>
            </a:prstGeom>
            <a:no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294332" y="190739"/>
              <a:ext cx="8596803" cy="381310"/>
            </a:xfrm>
            <a:prstGeom prst="rect">
              <a:avLst/>
            </a:prstGeom>
            <a:solidFill>
              <a:srgbClr val="E96210"/>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txBox="1"/>
            <p:nvPr/>
          </p:nvSpPr>
          <p:spPr>
            <a:xfrm>
              <a:off x="294332" y="190739"/>
              <a:ext cx="8596803"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Identificación bienes y personas</a:t>
              </a:r>
              <a:endParaRPr sz="1900">
                <a:solidFill>
                  <a:schemeClr val="lt1"/>
                </a:solidFill>
                <a:latin typeface="Century Gothic"/>
                <a:ea typeface="Century Gothic"/>
                <a:cs typeface="Century Gothic"/>
                <a:sym typeface="Century Gothic"/>
              </a:endParaRPr>
            </a:p>
          </p:txBody>
        </p:sp>
        <p:sp>
          <p:nvSpPr>
            <p:cNvPr id="596" name="Google Shape;596;p39"/>
            <p:cNvSpPr/>
            <p:nvPr/>
          </p:nvSpPr>
          <p:spPr>
            <a:xfrm>
              <a:off x="56013" y="143075"/>
              <a:ext cx="476638" cy="476638"/>
            </a:xfrm>
            <a:prstGeom prst="ellipse">
              <a:avLst/>
            </a:prstGeom>
            <a:solidFill>
              <a:schemeClr val="lt1"/>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639643" y="763041"/>
              <a:ext cx="8251492" cy="381310"/>
            </a:xfrm>
            <a:prstGeom prst="rect">
              <a:avLst/>
            </a:prstGeom>
            <a:solidFill>
              <a:srgbClr val="E6B726"/>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txBox="1"/>
            <p:nvPr/>
          </p:nvSpPr>
          <p:spPr>
            <a:xfrm>
              <a:off x="639643" y="763041"/>
              <a:ext cx="8251492"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Resumen de demanda y oposición</a:t>
              </a:r>
              <a:endParaRPr sz="1900">
                <a:solidFill>
                  <a:schemeClr val="lt1"/>
                </a:solidFill>
                <a:latin typeface="Century Gothic"/>
                <a:ea typeface="Century Gothic"/>
                <a:cs typeface="Century Gothic"/>
                <a:sym typeface="Century Gothic"/>
              </a:endParaRPr>
            </a:p>
          </p:txBody>
        </p:sp>
        <p:sp>
          <p:nvSpPr>
            <p:cNvPr id="599" name="Google Shape;599;p39"/>
            <p:cNvSpPr/>
            <p:nvPr/>
          </p:nvSpPr>
          <p:spPr>
            <a:xfrm>
              <a:off x="401324" y="715377"/>
              <a:ext cx="476638" cy="476638"/>
            </a:xfrm>
            <a:prstGeom prst="ellipse">
              <a:avLst/>
            </a:prstGeom>
            <a:solidFill>
              <a:schemeClr val="lt1"/>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828872" y="1334923"/>
              <a:ext cx="8062263" cy="381310"/>
            </a:xfrm>
            <a:prstGeom prst="rect">
              <a:avLst/>
            </a:prstGeom>
            <a:solidFill>
              <a:srgbClr val="6AAA8E"/>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txBox="1"/>
            <p:nvPr/>
          </p:nvSpPr>
          <p:spPr>
            <a:xfrm>
              <a:off x="828872" y="1334923"/>
              <a:ext cx="8062263"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Fundamentos de hecho y derecho</a:t>
              </a:r>
              <a:endParaRPr sz="1900">
                <a:solidFill>
                  <a:schemeClr val="lt1"/>
                </a:solidFill>
                <a:latin typeface="Century Gothic"/>
                <a:ea typeface="Century Gothic"/>
                <a:cs typeface="Century Gothic"/>
                <a:sym typeface="Century Gothic"/>
              </a:endParaRPr>
            </a:p>
          </p:txBody>
        </p:sp>
        <p:sp>
          <p:nvSpPr>
            <p:cNvPr id="602" name="Google Shape;602;p39"/>
            <p:cNvSpPr/>
            <p:nvPr/>
          </p:nvSpPr>
          <p:spPr>
            <a:xfrm>
              <a:off x="590553" y="1287259"/>
              <a:ext cx="476638" cy="476638"/>
            </a:xfrm>
            <a:prstGeom prst="ellipse">
              <a:avLst/>
            </a:prstGeom>
            <a:solidFill>
              <a:schemeClr val="lt1"/>
            </a:solidFill>
            <a:ln w="19050" cap="rnd" cmpd="sng">
              <a:solidFill>
                <a:srgbClr val="6AA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889291" y="1907225"/>
              <a:ext cx="8001844" cy="381310"/>
            </a:xfrm>
            <a:prstGeom prst="rect">
              <a:avLst/>
            </a:prstGeom>
            <a:solidFill>
              <a:srgbClr val="52849A"/>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txBox="1"/>
            <p:nvPr/>
          </p:nvSpPr>
          <p:spPr>
            <a:xfrm>
              <a:off x="889291" y="1907225"/>
              <a:ext cx="8001844"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Valoración de prueba</a:t>
              </a:r>
              <a:endParaRPr sz="1900">
                <a:solidFill>
                  <a:schemeClr val="lt1"/>
                </a:solidFill>
                <a:latin typeface="Century Gothic"/>
                <a:ea typeface="Century Gothic"/>
                <a:cs typeface="Century Gothic"/>
                <a:sym typeface="Century Gothic"/>
              </a:endParaRPr>
            </a:p>
          </p:txBody>
        </p:sp>
        <p:sp>
          <p:nvSpPr>
            <p:cNvPr id="605" name="Google Shape;605;p39"/>
            <p:cNvSpPr/>
            <p:nvPr/>
          </p:nvSpPr>
          <p:spPr>
            <a:xfrm>
              <a:off x="650972" y="1859561"/>
              <a:ext cx="476638" cy="476638"/>
            </a:xfrm>
            <a:prstGeom prst="ellipse">
              <a:avLst/>
            </a:prstGeom>
            <a:solidFill>
              <a:schemeClr val="lt1"/>
            </a:solidFill>
            <a:ln w="19050" cap="rnd" cmpd="sng">
              <a:solidFill>
                <a:srgbClr val="5284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828872" y="2479527"/>
              <a:ext cx="8062263" cy="381310"/>
            </a:xfrm>
            <a:prstGeom prst="rect">
              <a:avLst/>
            </a:prstGeom>
            <a:solidFill>
              <a:schemeClr val="accent6"/>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txBox="1"/>
            <p:nvPr/>
          </p:nvSpPr>
          <p:spPr>
            <a:xfrm>
              <a:off x="828872" y="2479527"/>
              <a:ext cx="8062263"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Declaración motivada de la pretensión de extinción de dominio.</a:t>
              </a:r>
              <a:endParaRPr sz="1900">
                <a:solidFill>
                  <a:schemeClr val="lt1"/>
                </a:solidFill>
                <a:latin typeface="Century Gothic"/>
                <a:ea typeface="Century Gothic"/>
                <a:cs typeface="Century Gothic"/>
                <a:sym typeface="Century Gothic"/>
              </a:endParaRPr>
            </a:p>
          </p:txBody>
        </p:sp>
        <p:sp>
          <p:nvSpPr>
            <p:cNvPr id="608" name="Google Shape;608;p39"/>
            <p:cNvSpPr/>
            <p:nvPr/>
          </p:nvSpPr>
          <p:spPr>
            <a:xfrm>
              <a:off x="590553" y="2431863"/>
              <a:ext cx="476638" cy="476638"/>
            </a:xfrm>
            <a:prstGeom prst="ellipse">
              <a:avLst/>
            </a:prstGeom>
            <a:solidFill>
              <a:schemeClr val="lt1"/>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639643" y="3051409"/>
              <a:ext cx="8251492" cy="381310"/>
            </a:xfrm>
            <a:prstGeom prst="rect">
              <a:avLst/>
            </a:prstGeom>
            <a:solidFill>
              <a:srgbClr val="E96210"/>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txBox="1"/>
            <p:nvPr/>
          </p:nvSpPr>
          <p:spPr>
            <a:xfrm>
              <a:off x="639643" y="3051409"/>
              <a:ext cx="8251492"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Declaración motivada de bienes equivalentes.</a:t>
              </a:r>
              <a:endParaRPr sz="1900">
                <a:solidFill>
                  <a:schemeClr val="lt1"/>
                </a:solidFill>
                <a:latin typeface="Century Gothic"/>
                <a:ea typeface="Century Gothic"/>
                <a:cs typeface="Century Gothic"/>
                <a:sym typeface="Century Gothic"/>
              </a:endParaRPr>
            </a:p>
          </p:txBody>
        </p:sp>
        <p:sp>
          <p:nvSpPr>
            <p:cNvPr id="611" name="Google Shape;611;p39"/>
            <p:cNvSpPr/>
            <p:nvPr/>
          </p:nvSpPr>
          <p:spPr>
            <a:xfrm>
              <a:off x="401324" y="3003746"/>
              <a:ext cx="476638" cy="476638"/>
            </a:xfrm>
            <a:prstGeom prst="ellipse">
              <a:avLst/>
            </a:prstGeom>
            <a:solidFill>
              <a:schemeClr val="lt1"/>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294332" y="3623711"/>
              <a:ext cx="8596803" cy="381310"/>
            </a:xfrm>
            <a:prstGeom prst="rect">
              <a:avLst/>
            </a:prstGeom>
            <a:solidFill>
              <a:srgbClr val="E6B726"/>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txBox="1"/>
            <p:nvPr/>
          </p:nvSpPr>
          <p:spPr>
            <a:xfrm>
              <a:off x="294332" y="3623711"/>
              <a:ext cx="8596803" cy="381310"/>
            </a:xfrm>
            <a:prstGeom prst="rect">
              <a:avLst/>
            </a:prstGeom>
            <a:noFill/>
            <a:ln>
              <a:noFill/>
            </a:ln>
          </p:spPr>
          <p:txBody>
            <a:bodyPr spcFirstLastPara="1" wrap="square" lIns="302650" tIns="48250" rIns="48250" bIns="48250"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s-PE" sz="1900">
                  <a:solidFill>
                    <a:schemeClr val="lt1"/>
                  </a:solidFill>
                  <a:latin typeface="Century Gothic"/>
                  <a:ea typeface="Century Gothic"/>
                  <a:cs typeface="Century Gothic"/>
                  <a:sym typeface="Century Gothic"/>
                </a:rPr>
                <a:t>Orden de inscripción de sentencia en rrpp respectivo.</a:t>
              </a:r>
              <a:endParaRPr sz="1900">
                <a:solidFill>
                  <a:schemeClr val="lt1"/>
                </a:solidFill>
                <a:latin typeface="Century Gothic"/>
                <a:ea typeface="Century Gothic"/>
                <a:cs typeface="Century Gothic"/>
                <a:sym typeface="Century Gothic"/>
              </a:endParaRPr>
            </a:p>
          </p:txBody>
        </p:sp>
        <p:sp>
          <p:nvSpPr>
            <p:cNvPr id="614" name="Google Shape;614;p39"/>
            <p:cNvSpPr/>
            <p:nvPr/>
          </p:nvSpPr>
          <p:spPr>
            <a:xfrm>
              <a:off x="56013" y="3576047"/>
              <a:ext cx="476638" cy="476638"/>
            </a:xfrm>
            <a:prstGeom prst="ellipse">
              <a:avLst/>
            </a:prstGeom>
            <a:solidFill>
              <a:schemeClr val="lt1"/>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39"/>
          <p:cNvSpPr txBox="1"/>
          <p:nvPr/>
        </p:nvSpPr>
        <p:spPr>
          <a:xfrm>
            <a:off x="1078302" y="1544127"/>
            <a:ext cx="92820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800">
                <a:solidFill>
                  <a:schemeClr val="lt1"/>
                </a:solidFill>
                <a:latin typeface="Century Gothic"/>
                <a:ea typeface="Century Gothic"/>
                <a:cs typeface="Century Gothic"/>
                <a:sym typeface="Century Gothic"/>
              </a:rPr>
              <a:t>Es declarativa(ilicitud del origen o destino) y constitutiva (derechos y bienes pasan a favor del estado)</a:t>
            </a:r>
            <a:endParaRPr sz="1800">
              <a:solidFill>
                <a:schemeClr val="lt1"/>
              </a:solidFill>
              <a:latin typeface="Century Gothic"/>
              <a:ea typeface="Century Gothic"/>
              <a:cs typeface="Century Gothic"/>
              <a:sym typeface="Century Gothic"/>
            </a:endParaRPr>
          </a:p>
        </p:txBody>
      </p:sp>
      <p:sp>
        <p:nvSpPr>
          <p:cNvPr id="616" name="Google Shape;616;p39"/>
          <p:cNvSpPr txBox="1"/>
          <p:nvPr/>
        </p:nvSpPr>
        <p:spPr>
          <a:xfrm>
            <a:off x="3770486" y="465396"/>
            <a:ext cx="4435364"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SENTENCIA</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body" idx="1"/>
          </p:nvPr>
        </p:nvSpPr>
        <p:spPr>
          <a:xfrm>
            <a:off x="1685526" y="1164398"/>
            <a:ext cx="7980988" cy="911145"/>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spcBef>
                <a:spcPts val="0"/>
              </a:spcBef>
              <a:spcAft>
                <a:spcPts val="0"/>
              </a:spcAft>
              <a:buSzPts val="1600"/>
              <a:buNone/>
            </a:pPr>
            <a:r>
              <a:rPr lang="es-PE" b="1"/>
              <a:t>Convención de Mérida Contra la Corrupción, realizada en Asamblea General de la ONU, año 2003.</a:t>
            </a:r>
            <a:endParaRPr/>
          </a:p>
          <a:p>
            <a:pPr marL="0" lvl="0" indent="0" algn="just" rtl="0">
              <a:spcBef>
                <a:spcPts val="1000"/>
              </a:spcBef>
              <a:spcAft>
                <a:spcPts val="0"/>
              </a:spcAft>
              <a:buSzPts val="1600"/>
              <a:buNone/>
            </a:pPr>
            <a:endParaRPr/>
          </a:p>
        </p:txBody>
      </p:sp>
      <p:sp>
        <p:nvSpPr>
          <p:cNvPr id="176" name="Google Shape;176;p4"/>
          <p:cNvSpPr/>
          <p:nvPr/>
        </p:nvSpPr>
        <p:spPr>
          <a:xfrm rot="5400000">
            <a:off x="1059541" y="1320801"/>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7" name="Google Shape;177;p4"/>
          <p:cNvSpPr/>
          <p:nvPr/>
        </p:nvSpPr>
        <p:spPr>
          <a:xfrm>
            <a:off x="1669143" y="2295997"/>
            <a:ext cx="8026400" cy="300082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TID </a:t>
            </a:r>
            <a:r>
              <a:rPr lang="es-PE" sz="1800">
                <a:solidFill>
                  <a:srgbClr val="FF0000"/>
                </a:solidFill>
                <a:latin typeface="Century Gothic"/>
                <a:ea typeface="Century Gothic"/>
                <a:cs typeface="Century Gothic"/>
                <a:sym typeface="Century Gothic"/>
              </a:rPr>
              <a:t>🡨🡪</a:t>
            </a:r>
            <a:r>
              <a:rPr lang="es-PE" sz="1800">
                <a:solidFill>
                  <a:schemeClr val="lt1"/>
                </a:solidFill>
                <a:latin typeface="Century Gothic"/>
                <a:ea typeface="Century Gothic"/>
                <a:cs typeface="Century Gothic"/>
                <a:sym typeface="Century Gothic"/>
              </a:rPr>
              <a:t> Crimen organizado</a:t>
            </a:r>
            <a:r>
              <a:rPr lang="es-PE" sz="1800">
                <a:solidFill>
                  <a:srgbClr val="FF0000"/>
                </a:solidFill>
                <a:latin typeface="Century Gothic"/>
                <a:ea typeface="Century Gothic"/>
                <a:cs typeface="Century Gothic"/>
                <a:sym typeface="Century Gothic"/>
              </a:rPr>
              <a:t>🡨🡪</a:t>
            </a:r>
            <a:r>
              <a:rPr lang="es-PE" sz="1800">
                <a:solidFill>
                  <a:schemeClr val="lt1"/>
                </a:solidFill>
                <a:latin typeface="Century Gothic"/>
                <a:ea typeface="Century Gothic"/>
                <a:cs typeface="Century Gothic"/>
                <a:sym typeface="Century Gothic"/>
              </a:rPr>
              <a:t>Corrupción </a:t>
            </a:r>
            <a:r>
              <a:rPr lang="es-PE" sz="1800">
                <a:solidFill>
                  <a:srgbClr val="FF0000"/>
                </a:solidFill>
                <a:latin typeface="Century Gothic"/>
                <a:ea typeface="Century Gothic"/>
                <a:cs typeface="Century Gothic"/>
                <a:sym typeface="Century Gothic"/>
              </a:rPr>
              <a:t>🡪</a:t>
            </a:r>
            <a:r>
              <a:rPr lang="es-PE" sz="1800">
                <a:solidFill>
                  <a:schemeClr val="lt1"/>
                </a:solidFill>
                <a:latin typeface="Century Gothic"/>
                <a:ea typeface="Century Gothic"/>
                <a:cs typeface="Century Gothic"/>
                <a:sym typeface="Century Gothic"/>
              </a:rPr>
              <a:t> delincuencia organizada.</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La recuperación de activos de procedencia ilícita, es importante pues el derecho penal lo trato como asunto secundario y dependiente de una declaración de responsabilidad judicial.</a:t>
            </a:r>
            <a:endParaRPr/>
          </a:p>
          <a:p>
            <a:pPr marL="285750" marR="0" lvl="0" indent="-285750" algn="just" rtl="0">
              <a:lnSpc>
                <a:spcPct val="150000"/>
              </a:lnSpc>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Mínima intervención en la limitación del derecho de propiedad del derecho penal.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0"/>
          <p:cNvSpPr txBox="1">
            <a:spLocks noGrp="1"/>
          </p:cNvSpPr>
          <p:nvPr>
            <p:ph type="body" idx="1"/>
          </p:nvPr>
        </p:nvSpPr>
        <p:spPr>
          <a:xfrm>
            <a:off x="1722714" y="1969791"/>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b="1">
                <a:solidFill>
                  <a:schemeClr val="accent3"/>
                </a:solidFill>
              </a:rPr>
              <a:t>Apelación: </a:t>
            </a:r>
            <a:r>
              <a:rPr lang="es-PE"/>
              <a:t>nueva prueba. Contra la apelación procede queja. No casación (inimpugnable).</a:t>
            </a:r>
            <a:endParaRPr/>
          </a:p>
          <a:p>
            <a:pPr marL="0" lvl="0" indent="0" algn="l" rtl="0">
              <a:spcBef>
                <a:spcPts val="1000"/>
              </a:spcBef>
              <a:spcAft>
                <a:spcPts val="0"/>
              </a:spcAft>
              <a:buSzPts val="1600"/>
              <a:buNone/>
            </a:pPr>
            <a:r>
              <a:rPr lang="es-PE"/>
              <a:t>    A) sentencias</a:t>
            </a:r>
            <a:endParaRPr/>
          </a:p>
          <a:p>
            <a:pPr marL="0" lvl="0" indent="0" algn="l" rtl="0">
              <a:spcBef>
                <a:spcPts val="1000"/>
              </a:spcBef>
              <a:spcAft>
                <a:spcPts val="0"/>
              </a:spcAft>
              <a:buSzPts val="1600"/>
              <a:buNone/>
            </a:pPr>
            <a:r>
              <a:rPr lang="es-PE"/>
              <a:t>    B)  Medida cautelar</a:t>
            </a:r>
            <a:endParaRPr/>
          </a:p>
          <a:p>
            <a:pPr marL="0" lvl="0" indent="0" algn="l" rtl="0">
              <a:spcBef>
                <a:spcPts val="1000"/>
              </a:spcBef>
              <a:spcAft>
                <a:spcPts val="0"/>
              </a:spcAft>
              <a:buSzPts val="1600"/>
              <a:buNone/>
            </a:pPr>
            <a:r>
              <a:rPr lang="es-PE"/>
              <a:t>    C) Improcedencia de demanda</a:t>
            </a:r>
            <a:endParaRPr/>
          </a:p>
          <a:p>
            <a:pPr marL="0" lvl="0" indent="0" algn="l" rtl="0">
              <a:spcBef>
                <a:spcPts val="1000"/>
              </a:spcBef>
              <a:spcAft>
                <a:spcPts val="0"/>
              </a:spcAft>
              <a:buSzPts val="1600"/>
              <a:buNone/>
            </a:pPr>
            <a:r>
              <a:rPr lang="es-PE"/>
              <a:t>    D) decide una excepción</a:t>
            </a:r>
            <a:endParaRPr/>
          </a:p>
          <a:p>
            <a:pPr marL="0" lvl="0" indent="0" algn="l" rtl="0">
              <a:spcBef>
                <a:spcPts val="1000"/>
              </a:spcBef>
              <a:spcAft>
                <a:spcPts val="0"/>
              </a:spcAft>
              <a:buSzPts val="1600"/>
              <a:buNone/>
            </a:pPr>
            <a:r>
              <a:rPr lang="es-PE"/>
              <a:t>    E) Nulidad.</a:t>
            </a:r>
            <a:endParaRPr/>
          </a:p>
          <a:p>
            <a:pPr marL="342900" lvl="0" indent="-342900" algn="l" rtl="0">
              <a:spcBef>
                <a:spcPts val="1000"/>
              </a:spcBef>
              <a:spcAft>
                <a:spcPts val="0"/>
              </a:spcAft>
              <a:buSzPts val="1600"/>
              <a:buChar char="►"/>
            </a:pPr>
            <a:r>
              <a:rPr lang="es-PE" b="1">
                <a:solidFill>
                  <a:schemeClr val="accent3"/>
                </a:solidFill>
              </a:rPr>
              <a:t>Reposición: </a:t>
            </a:r>
            <a:r>
              <a:rPr lang="es-PE"/>
              <a:t>Inimpugnable.</a:t>
            </a:r>
            <a:endParaRPr/>
          </a:p>
          <a:p>
            <a:pPr marL="0" lvl="0" indent="0" algn="l" rtl="0">
              <a:spcBef>
                <a:spcPts val="1000"/>
              </a:spcBef>
              <a:spcAft>
                <a:spcPts val="0"/>
              </a:spcAft>
              <a:buSzPts val="1600"/>
              <a:buNone/>
            </a:pPr>
            <a:r>
              <a:rPr lang="es-PE"/>
              <a:t>    A) Emitidos en audiencia inicial y actuación de medios probatorios.</a:t>
            </a:r>
            <a:endParaRPr/>
          </a:p>
          <a:p>
            <a:pPr marL="342900" lvl="0" indent="-241300" algn="l" rtl="0">
              <a:spcBef>
                <a:spcPts val="1000"/>
              </a:spcBef>
              <a:spcAft>
                <a:spcPts val="0"/>
              </a:spcAft>
              <a:buSzPts val="1600"/>
              <a:buNone/>
            </a:pPr>
            <a:endParaRPr/>
          </a:p>
        </p:txBody>
      </p:sp>
      <p:sp>
        <p:nvSpPr>
          <p:cNvPr id="622" name="Google Shape;622;p40"/>
          <p:cNvSpPr txBox="1"/>
          <p:nvPr/>
        </p:nvSpPr>
        <p:spPr>
          <a:xfrm>
            <a:off x="2511700" y="916171"/>
            <a:ext cx="7368570" cy="8836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RECURSOS IMPUGNATORIOS</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1"/>
          <p:cNvSpPr txBox="1">
            <a:spLocks noGrp="1"/>
          </p:cNvSpPr>
          <p:nvPr>
            <p:ph type="body" idx="1"/>
          </p:nvPr>
        </p:nvSpPr>
        <p:spPr>
          <a:xfrm>
            <a:off x="2088964" y="2302300"/>
            <a:ext cx="8946541"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Contra la sentencia: 10 D hábiles. La Sala fija fecha de vista de causa 15 Días. La Sala Resuelve dentro de los 15 o 10 dias hábiles.</a:t>
            </a:r>
            <a:endParaRPr/>
          </a:p>
          <a:p>
            <a:pPr marL="342900" lvl="0" indent="-342900" algn="just" rtl="0">
              <a:spcBef>
                <a:spcPts val="1000"/>
              </a:spcBef>
              <a:spcAft>
                <a:spcPts val="0"/>
              </a:spcAft>
              <a:buSzPts val="1600"/>
              <a:buChar char="►"/>
            </a:pPr>
            <a:r>
              <a:rPr lang="es-PE"/>
              <a:t>La nueva prueba se ofrece con el recurso de apelación y se actúa en la audiencia de apelación de sentencia.</a:t>
            </a:r>
            <a:endParaRPr/>
          </a:p>
          <a:p>
            <a:pPr marL="0" lvl="0" indent="0" algn="just" rtl="0">
              <a:spcBef>
                <a:spcPts val="1000"/>
              </a:spcBef>
              <a:spcAft>
                <a:spcPts val="0"/>
              </a:spcAft>
              <a:buSzPts val="1600"/>
              <a:buNone/>
            </a:pPr>
            <a:r>
              <a:rPr lang="es-PE"/>
              <a:t>Audiencia de apelación de sentencia:</a:t>
            </a:r>
            <a:endParaRPr/>
          </a:p>
          <a:p>
            <a:pPr marL="0" lvl="0" indent="0" algn="just" rtl="0">
              <a:spcBef>
                <a:spcPts val="1000"/>
              </a:spcBef>
              <a:spcAft>
                <a:spcPts val="0"/>
              </a:spcAft>
              <a:buSzPts val="1600"/>
              <a:buNone/>
            </a:pPr>
            <a:r>
              <a:rPr lang="es-PE"/>
              <a:t>- Da cuenta de resolución recurrida e impugnaciones</a:t>
            </a:r>
            <a:endParaRPr/>
          </a:p>
          <a:p>
            <a:pPr marL="0" lvl="0" indent="0" algn="just" rtl="0">
              <a:spcBef>
                <a:spcPts val="1000"/>
              </a:spcBef>
              <a:spcAft>
                <a:spcPts val="0"/>
              </a:spcAft>
              <a:buSzPts val="1600"/>
              <a:buNone/>
            </a:pPr>
            <a:r>
              <a:rPr lang="es-PE"/>
              <a:t>- Ratifica o desiste de recurso</a:t>
            </a:r>
            <a:endParaRPr/>
          </a:p>
          <a:p>
            <a:pPr marL="0" lvl="0" indent="0" algn="just" rtl="0">
              <a:spcBef>
                <a:spcPts val="1000"/>
              </a:spcBef>
              <a:spcAft>
                <a:spcPts val="0"/>
              </a:spcAft>
              <a:buSzPts val="1600"/>
              <a:buNone/>
            </a:pPr>
            <a:r>
              <a:rPr lang="es-PE"/>
              <a:t>- Lectura de piezas</a:t>
            </a:r>
            <a:endParaRPr/>
          </a:p>
          <a:p>
            <a:pPr marL="0" lvl="0" indent="0" algn="just" rtl="0">
              <a:spcBef>
                <a:spcPts val="1000"/>
              </a:spcBef>
              <a:spcAft>
                <a:spcPts val="0"/>
              </a:spcAft>
              <a:buSzPts val="1600"/>
              <a:buNone/>
            </a:pPr>
            <a:r>
              <a:rPr lang="es-PE"/>
              <a:t>- Alegatos</a:t>
            </a:r>
            <a:endParaRPr/>
          </a:p>
          <a:p>
            <a:pPr marL="342900" lvl="0" indent="-241300" algn="l" rtl="0">
              <a:spcBef>
                <a:spcPts val="1000"/>
              </a:spcBef>
              <a:spcAft>
                <a:spcPts val="0"/>
              </a:spcAft>
              <a:buSzPts val="1600"/>
              <a:buFont typeface="Century Gothic"/>
              <a:buNone/>
            </a:pPr>
            <a:endParaRPr/>
          </a:p>
          <a:p>
            <a:pPr marL="342900" lvl="0" indent="-241300" algn="l" rtl="0">
              <a:spcBef>
                <a:spcPts val="1000"/>
              </a:spcBef>
              <a:spcAft>
                <a:spcPts val="0"/>
              </a:spcAft>
              <a:buSzPts val="1600"/>
              <a:buFont typeface="Century Gothic"/>
              <a:buNone/>
            </a:pPr>
            <a:endParaRPr/>
          </a:p>
        </p:txBody>
      </p:sp>
      <p:sp>
        <p:nvSpPr>
          <p:cNvPr id="628" name="Google Shape;628;p41"/>
          <p:cNvSpPr txBox="1"/>
          <p:nvPr/>
        </p:nvSpPr>
        <p:spPr>
          <a:xfrm>
            <a:off x="2992582" y="583661"/>
            <a:ext cx="6495803" cy="154202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SENTENCIA DE SEGUNDA INSTANCIA</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2"/>
          <p:cNvSpPr txBox="1">
            <a:spLocks noGrp="1"/>
          </p:cNvSpPr>
          <p:nvPr>
            <p:ph type="body" idx="1"/>
          </p:nvPr>
        </p:nvSpPr>
        <p:spPr>
          <a:xfrm>
            <a:off x="1470074" y="1652096"/>
            <a:ext cx="8946541" cy="432902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880"/>
              <a:buNone/>
            </a:pPr>
            <a:endParaRPr sz="3600"/>
          </a:p>
          <a:p>
            <a:pPr marL="0" lvl="0" indent="0" algn="l" rtl="0">
              <a:spcBef>
                <a:spcPts val="1000"/>
              </a:spcBef>
              <a:spcAft>
                <a:spcPts val="0"/>
              </a:spcAft>
              <a:buSzPts val="2880"/>
              <a:buNone/>
            </a:pPr>
            <a:endParaRPr sz="3600"/>
          </a:p>
          <a:p>
            <a:pPr marL="0" lvl="0" indent="0" algn="l" rtl="0">
              <a:spcBef>
                <a:spcPts val="1000"/>
              </a:spcBef>
              <a:spcAft>
                <a:spcPts val="0"/>
              </a:spcAft>
              <a:buSzPts val="2880"/>
              <a:buNone/>
            </a:pPr>
            <a:endParaRPr sz="3600"/>
          </a:p>
          <a:p>
            <a:pPr marL="0" lvl="0" indent="0" algn="l" rtl="0">
              <a:spcBef>
                <a:spcPts val="1000"/>
              </a:spcBef>
              <a:spcAft>
                <a:spcPts val="0"/>
              </a:spcAft>
              <a:buSzPts val="2880"/>
              <a:buNone/>
            </a:pPr>
            <a:endParaRPr sz="3600"/>
          </a:p>
          <a:p>
            <a:pPr marL="0" lvl="0" indent="0" algn="l" rtl="0">
              <a:spcBef>
                <a:spcPts val="1000"/>
              </a:spcBef>
              <a:spcAft>
                <a:spcPts val="0"/>
              </a:spcAft>
              <a:buSzPts val="2880"/>
              <a:buNone/>
            </a:pPr>
            <a:endParaRPr sz="3600"/>
          </a:p>
          <a:p>
            <a:pPr marL="0" lvl="0" indent="0" algn="l" rtl="0">
              <a:spcBef>
                <a:spcPts val="1000"/>
              </a:spcBef>
              <a:spcAft>
                <a:spcPts val="0"/>
              </a:spcAft>
              <a:buSzPts val="2880"/>
              <a:buNone/>
            </a:pPr>
            <a:endParaRPr sz="3600"/>
          </a:p>
          <a:p>
            <a:pPr marL="0" lvl="0" indent="0" algn="ctr" rtl="0">
              <a:spcBef>
                <a:spcPts val="1000"/>
              </a:spcBef>
              <a:spcAft>
                <a:spcPts val="0"/>
              </a:spcAft>
              <a:buSzPts val="2880"/>
              <a:buNone/>
            </a:pPr>
            <a:r>
              <a:rPr lang="es-PE" sz="3600"/>
              <a:t>Previa orden judicial.</a:t>
            </a:r>
            <a:endParaRPr sz="3600"/>
          </a:p>
        </p:txBody>
      </p:sp>
      <p:pic>
        <p:nvPicPr>
          <p:cNvPr id="634" name="Google Shape;634;p42" descr="Resultado de imagen para extincion de dominio"/>
          <p:cNvPicPr preferRelativeResize="0"/>
          <p:nvPr/>
        </p:nvPicPr>
        <p:blipFill rotWithShape="1">
          <a:blip r:embed="rId3">
            <a:alphaModFix/>
          </a:blip>
          <a:srcRect/>
          <a:stretch/>
        </p:blipFill>
        <p:spPr>
          <a:xfrm>
            <a:off x="3376485" y="2052917"/>
            <a:ext cx="5133720" cy="294759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635" name="Google Shape;635;p42" descr="Resultado de imagen para poder judicial png"/>
          <p:cNvPicPr preferRelativeResize="0"/>
          <p:nvPr/>
        </p:nvPicPr>
        <p:blipFill rotWithShape="1">
          <a:blip r:embed="rId4">
            <a:alphaModFix/>
          </a:blip>
          <a:srcRect/>
          <a:stretch/>
        </p:blipFill>
        <p:spPr>
          <a:xfrm>
            <a:off x="249846" y="5342005"/>
            <a:ext cx="2148460" cy="1353530"/>
          </a:xfrm>
          <a:prstGeom prst="rect">
            <a:avLst/>
          </a:prstGeom>
          <a:noFill/>
          <a:ln>
            <a:noFill/>
          </a:ln>
        </p:spPr>
      </p:pic>
      <p:sp>
        <p:nvSpPr>
          <p:cNvPr id="636" name="Google Shape;636;p42"/>
          <p:cNvSpPr txBox="1"/>
          <p:nvPr/>
        </p:nvSpPr>
        <p:spPr>
          <a:xfrm>
            <a:off x="9055373" y="5436879"/>
            <a:ext cx="26500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2000" b="1">
                <a:solidFill>
                  <a:srgbClr val="EFD37E"/>
                </a:solidFill>
                <a:latin typeface="Century Gothic"/>
                <a:ea typeface="Century Gothic"/>
                <a:cs typeface="Century Gothic"/>
                <a:sym typeface="Century Gothic"/>
              </a:rPr>
              <a:t>Art. 4.2º de la Ley</a:t>
            </a:r>
            <a:endParaRPr sz="2000" b="1">
              <a:solidFill>
                <a:srgbClr val="EFD37E"/>
              </a:solidFill>
              <a:latin typeface="Century Gothic"/>
              <a:ea typeface="Century Gothic"/>
              <a:cs typeface="Century Gothic"/>
              <a:sym typeface="Century Gothic"/>
            </a:endParaRPr>
          </a:p>
        </p:txBody>
      </p:sp>
      <p:sp>
        <p:nvSpPr>
          <p:cNvPr id="637" name="Google Shape;637;p42"/>
          <p:cNvSpPr txBox="1"/>
          <p:nvPr/>
        </p:nvSpPr>
        <p:spPr>
          <a:xfrm>
            <a:off x="2398306" y="322404"/>
            <a:ext cx="7090079" cy="1387643"/>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ADOPCIÓN DE MEDIDAS LIMITATIVAS</a:t>
            </a:r>
            <a:endParaRPr sz="4200" b="1" i="0">
              <a:solidFill>
                <a:schemeClr val="lt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fade">
                                      <p:cBhvr>
                                        <p:cTn id="7" dur="5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gtEl>
                                        <p:attrNameLst>
                                          <p:attrName>style.visibility</p:attrName>
                                        </p:attrNameLst>
                                      </p:cBhvr>
                                      <p:to>
                                        <p:strVal val="visible"/>
                                      </p:to>
                                    </p:set>
                                    <p:animEffect transition="in" filter="fade">
                                      <p:cBhvr>
                                        <p:cTn id="12"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3"/>
          <p:cNvSpPr txBox="1">
            <a:spLocks noGrp="1"/>
          </p:cNvSpPr>
          <p:nvPr>
            <p:ph type="body" idx="1"/>
          </p:nvPr>
        </p:nvSpPr>
        <p:spPr>
          <a:xfrm>
            <a:off x="1388320" y="2064793"/>
            <a:ext cx="8946541" cy="419548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SzPct val="80000"/>
              <a:buChar char="►"/>
            </a:pPr>
            <a:r>
              <a:rPr lang="es-PE"/>
              <a:t>Finalidad: evitar que los bienes patrimoniales que son materia del proceso puedan ser ocultados, vendidos, gravados, transferidos, sufran deterioro, extravió o destrucción o suspendan su uso o destinación ilícita.</a:t>
            </a:r>
            <a:endParaRPr/>
          </a:p>
          <a:p>
            <a:pPr marL="342900" lvl="0" indent="-342900" algn="just" rtl="0">
              <a:spcBef>
                <a:spcPts val="1000"/>
              </a:spcBef>
              <a:spcAft>
                <a:spcPts val="0"/>
              </a:spcAft>
              <a:buSzPct val="80000"/>
              <a:buChar char="►"/>
            </a:pPr>
            <a:r>
              <a:rPr lang="es-PE"/>
              <a:t>Aseguran la ejecución de los pronunciamientos de naturaleza civil y de contenido patrimonial de la sentencia que declare la extinción de dominio.</a:t>
            </a:r>
            <a:endParaRPr/>
          </a:p>
          <a:p>
            <a:pPr marL="342900" lvl="0" indent="-342900" algn="just" rtl="0">
              <a:spcBef>
                <a:spcPts val="1000"/>
              </a:spcBef>
              <a:spcAft>
                <a:spcPts val="0"/>
              </a:spcAft>
              <a:buSzPct val="80000"/>
              <a:buChar char="►"/>
            </a:pPr>
            <a:r>
              <a:rPr lang="es-PE"/>
              <a:t>Los bienes patrimoniales sujetos de medida cautelar pasa a ser administrados por PRONABI</a:t>
            </a:r>
            <a:endParaRPr/>
          </a:p>
          <a:p>
            <a:pPr marL="342900" lvl="0" indent="-342900" algn="just" rtl="0">
              <a:spcBef>
                <a:spcPts val="1000"/>
              </a:spcBef>
              <a:spcAft>
                <a:spcPts val="0"/>
              </a:spcAft>
              <a:buSzPct val="80000"/>
              <a:buChar char="►"/>
            </a:pPr>
            <a:r>
              <a:rPr lang="es-PE"/>
              <a:t>Se podrán aplicar las medidas cautelares reales contenidas en el DL 1373 pudiendo dictar otras de acuerdo a la naturaleza del bien patrimonial, así como las establecidas en </a:t>
            </a:r>
            <a:r>
              <a:rPr lang="es-PE" b="1" u="sng"/>
              <a:t>el Código Procesal Civil, en el Código Procesal Penal o leyes Especiales</a:t>
            </a:r>
            <a:r>
              <a:rPr lang="es-PE"/>
              <a:t>.</a:t>
            </a:r>
            <a:endParaRPr/>
          </a:p>
        </p:txBody>
      </p:sp>
      <p:sp>
        <p:nvSpPr>
          <p:cNvPr id="643" name="Google Shape;643;p43"/>
          <p:cNvSpPr txBox="1"/>
          <p:nvPr/>
        </p:nvSpPr>
        <p:spPr>
          <a:xfrm>
            <a:off x="2885704" y="880544"/>
            <a:ext cx="6495803" cy="900755"/>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s-PE" sz="4200" b="1" i="0">
                <a:solidFill>
                  <a:schemeClr val="lt2"/>
                </a:solidFill>
                <a:latin typeface="Century Gothic"/>
                <a:ea typeface="Century Gothic"/>
                <a:cs typeface="Century Gothic"/>
                <a:sym typeface="Century Gothic"/>
              </a:rPr>
              <a:t>MEDIDAS CAUTELARES</a:t>
            </a:r>
            <a:endParaRPr sz="4200" b="1" i="0">
              <a:solidFill>
                <a:schemeClr val="lt2"/>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4"/>
          <p:cNvSpPr txBox="1">
            <a:spLocks noGrp="1"/>
          </p:cNvSpPr>
          <p:nvPr>
            <p:ph type="title"/>
          </p:nvPr>
        </p:nvSpPr>
        <p:spPr>
          <a:xfrm>
            <a:off x="1216127" y="298339"/>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s-PE" b="1"/>
              <a:t>Requisitos</a:t>
            </a:r>
            <a:endParaRPr/>
          </a:p>
        </p:txBody>
      </p:sp>
      <p:grpSp>
        <p:nvGrpSpPr>
          <p:cNvPr id="649" name="Google Shape;649;p44"/>
          <p:cNvGrpSpPr/>
          <p:nvPr/>
        </p:nvGrpSpPr>
        <p:grpSpPr>
          <a:xfrm>
            <a:off x="3679100" y="1068779"/>
            <a:ext cx="4200182" cy="4770207"/>
            <a:chOff x="3204087" y="0"/>
            <a:chExt cx="4200182" cy="4770207"/>
          </a:xfrm>
        </p:grpSpPr>
        <p:sp>
          <p:nvSpPr>
            <p:cNvPr id="650" name="Google Shape;650;p44"/>
            <p:cNvSpPr/>
            <p:nvPr/>
          </p:nvSpPr>
          <p:spPr>
            <a:xfrm>
              <a:off x="3399090" y="195008"/>
              <a:ext cx="3870168" cy="1344058"/>
            </a:xfrm>
            <a:prstGeom prst="ellipse">
              <a:avLst/>
            </a:prstGeom>
            <a:solidFill>
              <a:srgbClr val="F5C3B9">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4965158" y="3486151"/>
              <a:ext cx="750032" cy="480020"/>
            </a:xfrm>
            <a:prstGeom prst="downArrow">
              <a:avLst>
                <a:gd name="adj1" fmla="val 50000"/>
                <a:gd name="adj2" fmla="val 50000"/>
              </a:avLst>
            </a:prstGeom>
            <a:solidFill>
              <a:srgbClr val="F5D1C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3540096" y="3870168"/>
              <a:ext cx="3600156" cy="9000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txBox="1"/>
            <p:nvPr/>
          </p:nvSpPr>
          <p:spPr>
            <a:xfrm>
              <a:off x="3540096" y="3870168"/>
              <a:ext cx="3600156" cy="900039"/>
            </a:xfrm>
            <a:prstGeom prst="rect">
              <a:avLst/>
            </a:prstGeom>
            <a:noFill/>
            <a:ln>
              <a:noFill/>
            </a:ln>
          </p:spPr>
          <p:txBody>
            <a:bodyPr spcFirstLastPara="1" wrap="square" lIns="206225" tIns="206225" rIns="206225" bIns="206225" anchor="ctr" anchorCtr="0">
              <a:noAutofit/>
            </a:bodyPr>
            <a:lstStyle/>
            <a:p>
              <a:pPr marL="0" marR="0" lvl="0" indent="0" algn="ctr" rtl="0">
                <a:lnSpc>
                  <a:spcPct val="90000"/>
                </a:lnSpc>
                <a:spcBef>
                  <a:spcPts val="0"/>
                </a:spcBef>
                <a:spcAft>
                  <a:spcPts val="0"/>
                </a:spcAft>
                <a:buClr>
                  <a:schemeClr val="lt1"/>
                </a:buClr>
                <a:buSzPts val="2900"/>
                <a:buFont typeface="Century Gothic"/>
                <a:buNone/>
              </a:pPr>
              <a:r>
                <a:rPr lang="es-PE" sz="2900">
                  <a:solidFill>
                    <a:schemeClr val="lt1"/>
                  </a:solidFill>
                  <a:latin typeface="Century Gothic"/>
                  <a:ea typeface="Century Gothic"/>
                  <a:cs typeface="Century Gothic"/>
                  <a:sym typeface="Century Gothic"/>
                </a:rPr>
                <a:t>Medida Cautelar</a:t>
              </a:r>
              <a:endParaRPr/>
            </a:p>
          </p:txBody>
        </p:sp>
        <p:sp>
          <p:nvSpPr>
            <p:cNvPr id="654" name="Google Shape;654;p44"/>
            <p:cNvSpPr/>
            <p:nvPr/>
          </p:nvSpPr>
          <p:spPr>
            <a:xfrm>
              <a:off x="4806151" y="1642871"/>
              <a:ext cx="1350058" cy="1350058"/>
            </a:xfrm>
            <a:prstGeom prst="ellipse">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txBox="1"/>
            <p:nvPr/>
          </p:nvSpPr>
          <p:spPr>
            <a:xfrm>
              <a:off x="5003862" y="1840582"/>
              <a:ext cx="954636" cy="954636"/>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5700"/>
                <a:buFont typeface="Century Gothic"/>
                <a:buNone/>
              </a:pPr>
              <a:endParaRPr sz="5700">
                <a:solidFill>
                  <a:schemeClr val="lt1"/>
                </a:solidFill>
                <a:latin typeface="Century Gothic"/>
                <a:ea typeface="Century Gothic"/>
                <a:cs typeface="Century Gothic"/>
                <a:sym typeface="Century Gothic"/>
              </a:endParaRPr>
            </a:p>
          </p:txBody>
        </p:sp>
        <p:sp>
          <p:nvSpPr>
            <p:cNvPr id="656" name="Google Shape;656;p44"/>
            <p:cNvSpPr/>
            <p:nvPr/>
          </p:nvSpPr>
          <p:spPr>
            <a:xfrm>
              <a:off x="3840109" y="630027"/>
              <a:ext cx="1350058" cy="1350058"/>
            </a:xfrm>
            <a:prstGeom prst="ellipse">
              <a:avLst/>
            </a:prstGeom>
            <a:solidFill>
              <a:srgbClr val="E6B6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txBox="1"/>
            <p:nvPr/>
          </p:nvSpPr>
          <p:spPr>
            <a:xfrm>
              <a:off x="4037820" y="827738"/>
              <a:ext cx="954636" cy="95463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endParaRPr sz="1600">
                <a:solidFill>
                  <a:srgbClr val="000000"/>
                </a:solidFill>
                <a:latin typeface="Century Gothic"/>
                <a:ea typeface="Century Gothic"/>
                <a:cs typeface="Century Gothic"/>
                <a:sym typeface="Century Gothic"/>
              </a:endParaRPr>
            </a:p>
          </p:txBody>
        </p:sp>
        <p:sp>
          <p:nvSpPr>
            <p:cNvPr id="658" name="Google Shape;658;p44"/>
            <p:cNvSpPr/>
            <p:nvPr/>
          </p:nvSpPr>
          <p:spPr>
            <a:xfrm>
              <a:off x="3204087" y="0"/>
              <a:ext cx="4200182" cy="3360146"/>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w="9525"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44"/>
          <p:cNvSpPr/>
          <p:nvPr/>
        </p:nvSpPr>
        <p:spPr>
          <a:xfrm>
            <a:off x="8229600" y="3429000"/>
            <a:ext cx="1620982" cy="1156855"/>
          </a:xfrm>
          <a:prstGeom prst="ellipse">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Contra cautela</a:t>
            </a:r>
            <a:endParaRPr/>
          </a:p>
        </p:txBody>
      </p:sp>
      <p:sp>
        <p:nvSpPr>
          <p:cNvPr id="660" name="Google Shape;660;p44"/>
          <p:cNvSpPr txBox="1"/>
          <p:nvPr/>
        </p:nvSpPr>
        <p:spPr>
          <a:xfrm>
            <a:off x="4239490" y="2137559"/>
            <a:ext cx="18644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800">
                <a:solidFill>
                  <a:srgbClr val="000000"/>
                </a:solidFill>
                <a:latin typeface="Century Gothic"/>
                <a:ea typeface="Century Gothic"/>
                <a:cs typeface="Century Gothic"/>
                <a:sym typeface="Century Gothic"/>
              </a:rPr>
              <a:t>Verosimilitud</a:t>
            </a:r>
            <a:endParaRPr/>
          </a:p>
        </p:txBody>
      </p:sp>
      <p:sp>
        <p:nvSpPr>
          <p:cNvPr id="661" name="Google Shape;661;p44"/>
          <p:cNvSpPr txBox="1"/>
          <p:nvPr/>
        </p:nvSpPr>
        <p:spPr>
          <a:xfrm>
            <a:off x="5015880" y="3140968"/>
            <a:ext cx="18644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E" sz="1800">
                <a:solidFill>
                  <a:srgbClr val="000000"/>
                </a:solidFill>
                <a:latin typeface="Century Gothic"/>
                <a:ea typeface="Century Gothic"/>
                <a:cs typeface="Century Gothic"/>
                <a:sym typeface="Century Gothic"/>
              </a:rPr>
              <a:t>Peligro en la demora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5"/>
          <p:cNvSpPr txBox="1">
            <a:spLocks noGrp="1"/>
          </p:cNvSpPr>
          <p:nvPr>
            <p:ph type="title"/>
          </p:nvPr>
        </p:nvSpPr>
        <p:spPr>
          <a:xfrm>
            <a:off x="942994" y="500219"/>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200"/>
              <a:buFont typeface="Century Gothic"/>
              <a:buNone/>
            </a:pPr>
            <a:r>
              <a:rPr lang="es-PE" b="1">
                <a:solidFill>
                  <a:schemeClr val="lt1"/>
                </a:solidFill>
              </a:rPr>
              <a:t>¿Quién puede solicitar una medida cautelar?</a:t>
            </a:r>
            <a:endParaRPr/>
          </a:p>
        </p:txBody>
      </p:sp>
      <p:grpSp>
        <p:nvGrpSpPr>
          <p:cNvPr id="667" name="Google Shape;667;p45"/>
          <p:cNvGrpSpPr/>
          <p:nvPr/>
        </p:nvGrpSpPr>
        <p:grpSpPr>
          <a:xfrm>
            <a:off x="1117345" y="1846263"/>
            <a:ext cx="10017635" cy="4022725"/>
            <a:chOff x="20382" y="0"/>
            <a:chExt cx="10017635" cy="4022725"/>
          </a:xfrm>
        </p:grpSpPr>
        <p:sp>
          <p:nvSpPr>
            <p:cNvPr id="668" name="Google Shape;668;p45"/>
            <p:cNvSpPr/>
            <p:nvPr/>
          </p:nvSpPr>
          <p:spPr>
            <a:xfrm>
              <a:off x="754379" y="0"/>
              <a:ext cx="8549640" cy="4022725"/>
            </a:xfrm>
            <a:prstGeom prst="rightArrow">
              <a:avLst>
                <a:gd name="adj1" fmla="val 50000"/>
                <a:gd name="adj2" fmla="val 50000"/>
              </a:avLst>
            </a:prstGeom>
            <a:solidFill>
              <a:srgbClr val="F5D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5"/>
            <p:cNvSpPr/>
            <p:nvPr/>
          </p:nvSpPr>
          <p:spPr>
            <a:xfrm>
              <a:off x="20382" y="1206817"/>
              <a:ext cx="4777740" cy="1609090"/>
            </a:xfrm>
            <a:prstGeom prst="roundRect">
              <a:avLst>
                <a:gd name="adj" fmla="val 16667"/>
              </a:avLst>
            </a:prstGeom>
            <a:solidFill>
              <a:srgbClr val="76467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5"/>
            <p:cNvSpPr txBox="1"/>
            <p:nvPr/>
          </p:nvSpPr>
          <p:spPr>
            <a:xfrm>
              <a:off x="98931" y="1285366"/>
              <a:ext cx="4620642" cy="1451992"/>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entury Gothic"/>
                <a:buNone/>
              </a:pPr>
              <a:r>
                <a:rPr lang="es-PE" sz="6000">
                  <a:solidFill>
                    <a:schemeClr val="lt1"/>
                  </a:solidFill>
                  <a:latin typeface="Century Gothic"/>
                  <a:ea typeface="Century Gothic"/>
                  <a:cs typeface="Century Gothic"/>
                  <a:sym typeface="Century Gothic"/>
                </a:rPr>
                <a:t>Fiscal</a:t>
              </a:r>
              <a:endParaRPr/>
            </a:p>
          </p:txBody>
        </p:sp>
        <p:sp>
          <p:nvSpPr>
            <p:cNvPr id="671" name="Google Shape;671;p45"/>
            <p:cNvSpPr/>
            <p:nvPr/>
          </p:nvSpPr>
          <p:spPr>
            <a:xfrm>
              <a:off x="5260277" y="1206817"/>
              <a:ext cx="4777740" cy="1609090"/>
            </a:xfrm>
            <a:prstGeom prst="roundRect">
              <a:avLst>
                <a:gd name="adj" fmla="val 16667"/>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5"/>
            <p:cNvSpPr txBox="1"/>
            <p:nvPr/>
          </p:nvSpPr>
          <p:spPr>
            <a:xfrm>
              <a:off x="5338826" y="1285366"/>
              <a:ext cx="4620642" cy="1451992"/>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entury Gothic"/>
                <a:buNone/>
              </a:pPr>
              <a:r>
                <a:rPr lang="es-PE" sz="6000">
                  <a:solidFill>
                    <a:schemeClr val="lt1"/>
                  </a:solidFill>
                  <a:latin typeface="Century Gothic"/>
                  <a:ea typeface="Century Gothic"/>
                  <a:cs typeface="Century Gothic"/>
                  <a:sym typeface="Century Gothic"/>
                </a:rPr>
                <a:t>Procurador</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6"/>
          <p:cNvSpPr txBox="1">
            <a:spLocks noGrp="1"/>
          </p:cNvSpPr>
          <p:nvPr>
            <p:ph type="title"/>
          </p:nvPr>
        </p:nvSpPr>
        <p:spPr>
          <a:xfrm>
            <a:off x="1066800" y="74612"/>
            <a:ext cx="10058400" cy="74834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es-PE" b="1"/>
              <a:t>Clases de Medidas Cautelares</a:t>
            </a:r>
            <a:endParaRPr/>
          </a:p>
        </p:txBody>
      </p:sp>
      <p:grpSp>
        <p:nvGrpSpPr>
          <p:cNvPr id="678" name="Google Shape;678;p46"/>
          <p:cNvGrpSpPr/>
          <p:nvPr/>
        </p:nvGrpSpPr>
        <p:grpSpPr>
          <a:xfrm>
            <a:off x="436727" y="682388"/>
            <a:ext cx="10953362" cy="5960968"/>
            <a:chOff x="0" y="0"/>
            <a:chExt cx="10953362" cy="5960968"/>
          </a:xfrm>
        </p:grpSpPr>
        <p:sp>
          <p:nvSpPr>
            <p:cNvPr id="679" name="Google Shape;679;p46"/>
            <p:cNvSpPr/>
            <p:nvPr/>
          </p:nvSpPr>
          <p:spPr>
            <a:xfrm>
              <a:off x="4806584" y="0"/>
              <a:ext cx="1340193" cy="729351"/>
            </a:xfrm>
            <a:prstGeom prst="trapezoid">
              <a:avLst>
                <a:gd name="adj" fmla="val 91876"/>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txBox="1"/>
            <p:nvPr/>
          </p:nvSpPr>
          <p:spPr>
            <a:xfrm>
              <a:off x="4806584" y="0"/>
              <a:ext cx="1340193" cy="729351"/>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s-PE" sz="1700">
                  <a:solidFill>
                    <a:schemeClr val="dk1"/>
                  </a:solidFill>
                  <a:latin typeface="Century Gothic"/>
                  <a:ea typeface="Century Gothic"/>
                  <a:cs typeface="Century Gothic"/>
                  <a:sym typeface="Century Gothic"/>
                </a:rPr>
                <a:t>Incautación</a:t>
              </a:r>
              <a:endParaRPr/>
            </a:p>
          </p:txBody>
        </p:sp>
        <p:sp>
          <p:nvSpPr>
            <p:cNvPr id="681" name="Google Shape;681;p46"/>
            <p:cNvSpPr/>
            <p:nvPr/>
          </p:nvSpPr>
          <p:spPr>
            <a:xfrm>
              <a:off x="3966919" y="729351"/>
              <a:ext cx="3019523" cy="913914"/>
            </a:xfrm>
            <a:prstGeom prst="trapezoid">
              <a:avLst>
                <a:gd name="adj" fmla="val 91876"/>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txBox="1"/>
            <p:nvPr/>
          </p:nvSpPr>
          <p:spPr>
            <a:xfrm>
              <a:off x="4495336" y="729351"/>
              <a:ext cx="1962690" cy="91391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Intervención de las comunicaciones y telecomunicaciones</a:t>
              </a:r>
              <a:endParaRPr/>
            </a:p>
          </p:txBody>
        </p:sp>
        <p:sp>
          <p:nvSpPr>
            <p:cNvPr id="683" name="Google Shape;683;p46"/>
            <p:cNvSpPr/>
            <p:nvPr/>
          </p:nvSpPr>
          <p:spPr>
            <a:xfrm>
              <a:off x="3140449" y="1643265"/>
              <a:ext cx="4672464" cy="899553"/>
            </a:xfrm>
            <a:prstGeom prst="trapezoid">
              <a:avLst>
                <a:gd name="adj" fmla="val 91876"/>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txBox="1"/>
            <p:nvPr/>
          </p:nvSpPr>
          <p:spPr>
            <a:xfrm>
              <a:off x="3958130" y="1643265"/>
              <a:ext cx="3037102" cy="89955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Video vigilancia cuando es en interior del inmueble o lugares cerrados</a:t>
              </a:r>
              <a:endParaRPr/>
            </a:p>
          </p:txBody>
        </p:sp>
        <p:sp>
          <p:nvSpPr>
            <p:cNvPr id="685" name="Google Shape;685;p46"/>
            <p:cNvSpPr/>
            <p:nvPr/>
          </p:nvSpPr>
          <p:spPr>
            <a:xfrm>
              <a:off x="2644497" y="2542818"/>
              <a:ext cx="5664368" cy="539807"/>
            </a:xfrm>
            <a:prstGeom prst="trapezoid">
              <a:avLst>
                <a:gd name="adj" fmla="val 91876"/>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txBox="1"/>
            <p:nvPr/>
          </p:nvSpPr>
          <p:spPr>
            <a:xfrm>
              <a:off x="3635761" y="2542818"/>
              <a:ext cx="3681839" cy="53980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La interceptación e incautación postal</a:t>
              </a:r>
              <a:endParaRPr/>
            </a:p>
          </p:txBody>
        </p:sp>
        <p:sp>
          <p:nvSpPr>
            <p:cNvPr id="687" name="Google Shape;687;p46"/>
            <p:cNvSpPr/>
            <p:nvPr/>
          </p:nvSpPr>
          <p:spPr>
            <a:xfrm>
              <a:off x="2140389" y="3082626"/>
              <a:ext cx="6672583" cy="548683"/>
            </a:xfrm>
            <a:prstGeom prst="trapezoid">
              <a:avLst>
                <a:gd name="adj" fmla="val 91876"/>
              </a:avLst>
            </a:prstGeom>
            <a:solidFill>
              <a:schemeClr val="accent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txBox="1"/>
            <p:nvPr/>
          </p:nvSpPr>
          <p:spPr>
            <a:xfrm>
              <a:off x="3308091" y="3082626"/>
              <a:ext cx="4337179" cy="54868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Allanamiento y registro domiciliario</a:t>
              </a:r>
              <a:endParaRPr/>
            </a:p>
          </p:txBody>
        </p:sp>
        <p:sp>
          <p:nvSpPr>
            <p:cNvPr id="689" name="Google Shape;689;p46"/>
            <p:cNvSpPr/>
            <p:nvPr/>
          </p:nvSpPr>
          <p:spPr>
            <a:xfrm>
              <a:off x="1470293" y="3631310"/>
              <a:ext cx="8012776" cy="729351"/>
            </a:xfrm>
            <a:prstGeom prst="trapezoid">
              <a:avLst>
                <a:gd name="adj" fmla="val 91876"/>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txBox="1"/>
            <p:nvPr/>
          </p:nvSpPr>
          <p:spPr>
            <a:xfrm>
              <a:off x="2872528" y="3631310"/>
              <a:ext cx="5208305" cy="729351"/>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Levantamiento del secreto bancario y reserva tributaria</a:t>
              </a:r>
              <a:endParaRPr/>
            </a:p>
          </p:txBody>
        </p:sp>
        <p:sp>
          <p:nvSpPr>
            <p:cNvPr id="691" name="Google Shape;691;p46"/>
            <p:cNvSpPr/>
            <p:nvPr/>
          </p:nvSpPr>
          <p:spPr>
            <a:xfrm>
              <a:off x="955899" y="4360662"/>
              <a:ext cx="9041563" cy="559879"/>
            </a:xfrm>
            <a:prstGeom prst="trapezoid">
              <a:avLst>
                <a:gd name="adj" fmla="val 91876"/>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txBox="1"/>
            <p:nvPr/>
          </p:nvSpPr>
          <p:spPr>
            <a:xfrm>
              <a:off x="2538173" y="4360662"/>
              <a:ext cx="5877016" cy="55987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s-PE" sz="1400">
                  <a:solidFill>
                    <a:schemeClr val="dk1"/>
                  </a:solidFill>
                  <a:latin typeface="Century Gothic"/>
                  <a:ea typeface="Century Gothic"/>
                  <a:cs typeface="Century Gothic"/>
                  <a:sym typeface="Century Gothic"/>
                </a:rPr>
                <a:t>Orden de inmovilización</a:t>
              </a:r>
              <a:endParaRPr/>
            </a:p>
          </p:txBody>
        </p:sp>
        <p:sp>
          <p:nvSpPr>
            <p:cNvPr id="693" name="Google Shape;693;p46"/>
            <p:cNvSpPr/>
            <p:nvPr/>
          </p:nvSpPr>
          <p:spPr>
            <a:xfrm>
              <a:off x="496374" y="4920541"/>
              <a:ext cx="9960614" cy="500160"/>
            </a:xfrm>
            <a:prstGeom prst="trapezoid">
              <a:avLst>
                <a:gd name="adj" fmla="val 91876"/>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6"/>
            <p:cNvSpPr txBox="1"/>
            <p:nvPr/>
          </p:nvSpPr>
          <p:spPr>
            <a:xfrm>
              <a:off x="2239481" y="4920541"/>
              <a:ext cx="6474399" cy="50016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s-PE" sz="1700">
                  <a:solidFill>
                    <a:schemeClr val="dk1"/>
                  </a:solidFill>
                  <a:latin typeface="Century Gothic"/>
                  <a:ea typeface="Century Gothic"/>
                  <a:cs typeface="Century Gothic"/>
                  <a:sym typeface="Century Gothic"/>
                </a:rPr>
                <a:t>Inhibición</a:t>
              </a:r>
              <a:endParaRPr/>
            </a:p>
          </p:txBody>
        </p:sp>
        <p:sp>
          <p:nvSpPr>
            <p:cNvPr id="695" name="Google Shape;695;p46"/>
            <p:cNvSpPr/>
            <p:nvPr/>
          </p:nvSpPr>
          <p:spPr>
            <a:xfrm>
              <a:off x="0" y="5420701"/>
              <a:ext cx="10953362" cy="540267"/>
            </a:xfrm>
            <a:prstGeom prst="trapezoid">
              <a:avLst>
                <a:gd name="adj" fmla="val 91876"/>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6"/>
            <p:cNvSpPr txBox="1"/>
            <p:nvPr/>
          </p:nvSpPr>
          <p:spPr>
            <a:xfrm>
              <a:off x="1916838" y="5420701"/>
              <a:ext cx="7119685" cy="54026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s-PE" sz="1700">
                  <a:solidFill>
                    <a:schemeClr val="dk1"/>
                  </a:solidFill>
                  <a:latin typeface="Century Gothic"/>
                  <a:ea typeface="Century Gothic"/>
                  <a:cs typeface="Century Gothic"/>
                  <a:sym typeface="Century Gothic"/>
                </a:rPr>
                <a:t>Inscripción sobre cualquiera de los bienes</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47"/>
          <p:cNvSpPr txBox="1">
            <a:spLocks noGrp="1"/>
          </p:cNvSpPr>
          <p:nvPr>
            <p:ph type="title"/>
          </p:nvPr>
        </p:nvSpPr>
        <p:spPr>
          <a:xfrm>
            <a:off x="536928" y="739321"/>
            <a:ext cx="10299394" cy="1539855"/>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000"/>
              <a:buFont typeface="Century Gothic"/>
              <a:buNone/>
            </a:pPr>
            <a:r>
              <a:rPr lang="es-PE" sz="4000" b="1"/>
              <a:t>Medida cautelar de Orden de inhibición de disposición de bienes o activos</a:t>
            </a:r>
            <a:endParaRPr/>
          </a:p>
        </p:txBody>
      </p:sp>
      <p:sp>
        <p:nvSpPr>
          <p:cNvPr id="702" name="Google Shape;702;p47"/>
          <p:cNvSpPr txBox="1">
            <a:spLocks noGrp="1"/>
          </p:cNvSpPr>
          <p:nvPr>
            <p:ph type="body" idx="1"/>
          </p:nvPr>
        </p:nvSpPr>
        <p:spPr>
          <a:xfrm>
            <a:off x="1376267" y="2435055"/>
            <a:ext cx="8946541"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b="1" u="sng"/>
              <a:t>Limitación de la facultad de disponer de los bienes</a:t>
            </a:r>
            <a:r>
              <a:rPr lang="es-PE"/>
              <a:t>, destinada a evitar que durante el proceso el requerido venda, transfiera, traslade o grave los bienes de interés económico objeto de la extinción.</a:t>
            </a:r>
            <a:endParaRPr/>
          </a:p>
          <a:p>
            <a:pPr marL="342900" lvl="0" indent="-342900" algn="l" rtl="0">
              <a:spcBef>
                <a:spcPts val="1000"/>
              </a:spcBef>
              <a:spcAft>
                <a:spcPts val="0"/>
              </a:spcAft>
              <a:buSzPts val="1600"/>
              <a:buChar char="►"/>
            </a:pPr>
            <a:r>
              <a:rPr lang="es-PE"/>
              <a:t>Procede:</a:t>
            </a:r>
            <a:endParaRPr/>
          </a:p>
          <a:p>
            <a:pPr marL="342900" lvl="0" indent="-241300" algn="l" rtl="0">
              <a:spcBef>
                <a:spcPts val="1000"/>
              </a:spcBef>
              <a:spcAft>
                <a:spcPts val="0"/>
              </a:spcAft>
              <a:buSzPts val="1600"/>
              <a:buNone/>
            </a:pPr>
            <a:endParaRPr/>
          </a:p>
        </p:txBody>
      </p:sp>
      <p:grpSp>
        <p:nvGrpSpPr>
          <p:cNvPr id="703" name="Google Shape;703;p47"/>
          <p:cNvGrpSpPr/>
          <p:nvPr/>
        </p:nvGrpSpPr>
        <p:grpSpPr>
          <a:xfrm>
            <a:off x="2588491" y="4324071"/>
            <a:ext cx="7012825" cy="1765857"/>
            <a:chOff x="0" y="768071"/>
            <a:chExt cx="7012825" cy="1765857"/>
          </a:xfrm>
        </p:grpSpPr>
        <p:sp>
          <p:nvSpPr>
            <p:cNvPr id="704" name="Google Shape;704;p47"/>
            <p:cNvSpPr/>
            <p:nvPr/>
          </p:nvSpPr>
          <p:spPr>
            <a:xfrm>
              <a:off x="0" y="810403"/>
              <a:ext cx="2137388" cy="799616"/>
            </a:xfrm>
            <a:prstGeom prst="rect">
              <a:avLst/>
            </a:prstGeom>
            <a:solidFill>
              <a:srgbClr val="E96210"/>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p:cNvSpPr txBox="1"/>
            <p:nvPr/>
          </p:nvSpPr>
          <p:spPr>
            <a:xfrm>
              <a:off x="0" y="810403"/>
              <a:ext cx="2137388" cy="799616"/>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s-PE" sz="2200">
                  <a:solidFill>
                    <a:schemeClr val="lt1"/>
                  </a:solidFill>
                  <a:latin typeface="Century Gothic"/>
                  <a:ea typeface="Century Gothic"/>
                  <a:cs typeface="Century Gothic"/>
                  <a:sym typeface="Century Gothic"/>
                </a:rPr>
                <a:t>Bien mueble</a:t>
              </a:r>
              <a:endParaRPr/>
            </a:p>
          </p:txBody>
        </p:sp>
        <p:sp>
          <p:nvSpPr>
            <p:cNvPr id="706" name="Google Shape;706;p47"/>
            <p:cNvSpPr/>
            <p:nvPr/>
          </p:nvSpPr>
          <p:spPr>
            <a:xfrm>
              <a:off x="2192" y="1567688"/>
              <a:ext cx="2137388" cy="966240"/>
            </a:xfrm>
            <a:prstGeom prst="rect">
              <a:avLst/>
            </a:prstGeom>
            <a:solidFill>
              <a:srgbClr val="F5D1C9">
                <a:alpha val="89803"/>
              </a:srgbClr>
            </a:solidFill>
            <a:ln w="19050" cap="rnd" cmpd="sng">
              <a:solidFill>
                <a:srgbClr val="F5D1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7"/>
            <p:cNvSpPr txBox="1"/>
            <p:nvPr/>
          </p:nvSpPr>
          <p:spPr>
            <a:xfrm>
              <a:off x="2192" y="1567688"/>
              <a:ext cx="2137388" cy="96624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lt1"/>
                </a:buClr>
                <a:buSzPts val="2200"/>
                <a:buFont typeface="Century Gothic"/>
                <a:buChar char="•"/>
              </a:pPr>
              <a:r>
                <a:rPr lang="es-PE" sz="2200" b="0" i="0" u="none" strike="noStrike" cap="none">
                  <a:solidFill>
                    <a:schemeClr val="lt1"/>
                  </a:solidFill>
                  <a:latin typeface="Century Gothic"/>
                  <a:ea typeface="Century Gothic"/>
                  <a:cs typeface="Century Gothic"/>
                  <a:sym typeface="Century Gothic"/>
                </a:rPr>
                <a:t>Registrables</a:t>
              </a:r>
              <a:endParaRPr/>
            </a:p>
            <a:p>
              <a:pPr marL="228600" marR="0" lvl="1" indent="-88900" algn="l" rtl="0">
                <a:lnSpc>
                  <a:spcPct val="90000"/>
                </a:lnSpc>
                <a:spcBef>
                  <a:spcPts val="330"/>
                </a:spcBef>
                <a:spcAft>
                  <a:spcPts val="0"/>
                </a:spcAft>
                <a:buClr>
                  <a:schemeClr val="lt1"/>
                </a:buClr>
                <a:buSzPts val="2200"/>
                <a:buFont typeface="Century Gothic"/>
                <a:buNone/>
              </a:pPr>
              <a:endParaRPr sz="2200" b="0" i="0" u="none" strike="noStrike" cap="none">
                <a:solidFill>
                  <a:schemeClr val="lt1"/>
                </a:solidFill>
                <a:latin typeface="Century Gothic"/>
                <a:ea typeface="Century Gothic"/>
                <a:cs typeface="Century Gothic"/>
                <a:sym typeface="Century Gothic"/>
              </a:endParaRPr>
            </a:p>
          </p:txBody>
        </p:sp>
        <p:sp>
          <p:nvSpPr>
            <p:cNvPr id="708" name="Google Shape;708;p47"/>
            <p:cNvSpPr/>
            <p:nvPr/>
          </p:nvSpPr>
          <p:spPr>
            <a:xfrm>
              <a:off x="2438814" y="768071"/>
              <a:ext cx="2137388" cy="799616"/>
            </a:xfrm>
            <a:prstGeom prst="rect">
              <a:avLst/>
            </a:prstGeom>
            <a:solidFill>
              <a:srgbClr val="E98E19"/>
            </a:solidFill>
            <a:ln w="19050" cap="rnd" cmpd="sng">
              <a:solidFill>
                <a:srgbClr val="E98E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p:cNvSpPr txBox="1"/>
            <p:nvPr/>
          </p:nvSpPr>
          <p:spPr>
            <a:xfrm>
              <a:off x="2438814" y="768071"/>
              <a:ext cx="2137388" cy="799616"/>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s-PE" sz="2200">
                  <a:solidFill>
                    <a:schemeClr val="lt1"/>
                  </a:solidFill>
                  <a:latin typeface="Century Gothic"/>
                  <a:ea typeface="Century Gothic"/>
                  <a:cs typeface="Century Gothic"/>
                  <a:sym typeface="Century Gothic"/>
                </a:rPr>
                <a:t>Bien inmueble</a:t>
              </a:r>
              <a:endParaRPr/>
            </a:p>
          </p:txBody>
        </p:sp>
        <p:sp>
          <p:nvSpPr>
            <p:cNvPr id="710" name="Google Shape;710;p47"/>
            <p:cNvSpPr/>
            <p:nvPr/>
          </p:nvSpPr>
          <p:spPr>
            <a:xfrm>
              <a:off x="2438814" y="1567688"/>
              <a:ext cx="2137388" cy="966240"/>
            </a:xfrm>
            <a:prstGeom prst="rect">
              <a:avLst/>
            </a:prstGeom>
            <a:solidFill>
              <a:srgbClr val="F4DBC9">
                <a:alpha val="89803"/>
              </a:srgbClr>
            </a:solidFill>
            <a:ln w="19050" cap="rnd" cmpd="sng">
              <a:solidFill>
                <a:srgbClr val="F4DB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p:cNvSpPr txBox="1"/>
            <p:nvPr/>
          </p:nvSpPr>
          <p:spPr>
            <a:xfrm>
              <a:off x="2438814" y="1567688"/>
              <a:ext cx="2137388" cy="96624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lt1"/>
                </a:buClr>
                <a:buSzPts val="2200"/>
                <a:buFont typeface="Century Gothic"/>
                <a:buChar char="•"/>
              </a:pPr>
              <a:r>
                <a:rPr lang="es-PE" sz="2200" b="0" i="0" u="none" strike="noStrike" cap="none">
                  <a:solidFill>
                    <a:schemeClr val="lt1"/>
                  </a:solidFill>
                  <a:latin typeface="Century Gothic"/>
                  <a:ea typeface="Century Gothic"/>
                  <a:cs typeface="Century Gothic"/>
                  <a:sym typeface="Century Gothic"/>
                </a:rPr>
                <a:t>Registrables</a:t>
              </a:r>
              <a:endParaRPr/>
            </a:p>
            <a:p>
              <a:pPr marL="228600" marR="0" lvl="1" indent="-88900" algn="l" rtl="0">
                <a:lnSpc>
                  <a:spcPct val="90000"/>
                </a:lnSpc>
                <a:spcBef>
                  <a:spcPts val="330"/>
                </a:spcBef>
                <a:spcAft>
                  <a:spcPts val="0"/>
                </a:spcAft>
                <a:buClr>
                  <a:schemeClr val="lt1"/>
                </a:buClr>
                <a:buSzPts val="2200"/>
                <a:buFont typeface="Century Gothic"/>
                <a:buNone/>
              </a:pPr>
              <a:endParaRPr sz="2200" b="0" i="0" u="none" strike="noStrike" cap="none">
                <a:solidFill>
                  <a:schemeClr val="lt1"/>
                </a:solidFill>
                <a:latin typeface="Century Gothic"/>
                <a:ea typeface="Century Gothic"/>
                <a:cs typeface="Century Gothic"/>
                <a:sym typeface="Century Gothic"/>
              </a:endParaRPr>
            </a:p>
          </p:txBody>
        </p:sp>
        <p:sp>
          <p:nvSpPr>
            <p:cNvPr id="712" name="Google Shape;712;p47"/>
            <p:cNvSpPr/>
            <p:nvPr/>
          </p:nvSpPr>
          <p:spPr>
            <a:xfrm>
              <a:off x="4875437" y="768071"/>
              <a:ext cx="2137388" cy="799616"/>
            </a:xfrm>
            <a:prstGeom prst="rect">
              <a:avLst/>
            </a:prstGeom>
            <a:solidFill>
              <a:srgbClr val="E6B626"/>
            </a:solidFill>
            <a:ln w="19050" cap="rnd" cmpd="sng">
              <a:solidFill>
                <a:srgbClr val="E6B6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p:cNvSpPr txBox="1"/>
            <p:nvPr/>
          </p:nvSpPr>
          <p:spPr>
            <a:xfrm>
              <a:off x="4875437" y="768071"/>
              <a:ext cx="2137388" cy="799616"/>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s-PE" sz="2200">
                  <a:solidFill>
                    <a:schemeClr val="lt1"/>
                  </a:solidFill>
                  <a:latin typeface="Century Gothic"/>
                  <a:ea typeface="Century Gothic"/>
                  <a:cs typeface="Century Gothic"/>
                  <a:sym typeface="Century Gothic"/>
                </a:rPr>
                <a:t>Derechos o Acciones</a:t>
              </a:r>
              <a:endParaRPr/>
            </a:p>
          </p:txBody>
        </p:sp>
        <p:sp>
          <p:nvSpPr>
            <p:cNvPr id="714" name="Google Shape;714;p47"/>
            <p:cNvSpPr/>
            <p:nvPr/>
          </p:nvSpPr>
          <p:spPr>
            <a:xfrm>
              <a:off x="4875437" y="1567688"/>
              <a:ext cx="2137388" cy="966240"/>
            </a:xfrm>
            <a:prstGeom prst="rect">
              <a:avLst/>
            </a:prstGeom>
            <a:solidFill>
              <a:srgbClr val="F3E4CA">
                <a:alpha val="89803"/>
              </a:srgbClr>
            </a:solidFill>
            <a:ln w="19050" cap="rnd" cmpd="sng">
              <a:solidFill>
                <a:srgbClr val="F3E4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p:cNvSpPr txBox="1"/>
            <p:nvPr/>
          </p:nvSpPr>
          <p:spPr>
            <a:xfrm>
              <a:off x="4875437" y="1567688"/>
              <a:ext cx="2137388" cy="966240"/>
            </a:xfrm>
            <a:prstGeom prst="rect">
              <a:avLst/>
            </a:prstGeom>
            <a:noFill/>
            <a:ln>
              <a:noFill/>
            </a:ln>
          </p:spPr>
          <p:txBody>
            <a:bodyPr spcFirstLastPara="1" wrap="square" lIns="117325" tIns="117325" rIns="156450" bIns="176000" anchor="t" anchorCtr="0">
              <a:noAutofit/>
            </a:bodyPr>
            <a:lstStyle/>
            <a:p>
              <a:pPr marL="228600" marR="0" lvl="1" indent="-88900" algn="l" rtl="0">
                <a:lnSpc>
                  <a:spcPct val="90000"/>
                </a:lnSpc>
                <a:spcBef>
                  <a:spcPts val="0"/>
                </a:spcBef>
                <a:spcAft>
                  <a:spcPts val="0"/>
                </a:spcAft>
                <a:buClr>
                  <a:schemeClr val="lt1"/>
                </a:buClr>
                <a:buSzPts val="2200"/>
                <a:buFont typeface="Century Gothic"/>
                <a:buNone/>
              </a:pPr>
              <a:endParaRPr sz="22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8"/>
          <p:cNvSpPr txBox="1">
            <a:spLocks noGrp="1"/>
          </p:cNvSpPr>
          <p:nvPr>
            <p:ph type="title"/>
          </p:nvPr>
        </p:nvSpPr>
        <p:spPr>
          <a:xfrm>
            <a:off x="1082841" y="384479"/>
            <a:ext cx="9147838" cy="1298547"/>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000"/>
              <a:buFont typeface="Century Gothic"/>
              <a:buNone/>
            </a:pPr>
            <a:r>
              <a:rPr lang="es-PE" sz="4000" b="1"/>
              <a:t>Medida cautelar de Intervención en la Administración</a:t>
            </a:r>
            <a:endParaRPr/>
          </a:p>
        </p:txBody>
      </p:sp>
      <p:sp>
        <p:nvSpPr>
          <p:cNvPr id="721" name="Google Shape;721;p48"/>
          <p:cNvSpPr txBox="1">
            <a:spLocks noGrp="1"/>
          </p:cNvSpPr>
          <p:nvPr>
            <p:ph type="body" idx="1"/>
          </p:nvPr>
        </p:nvSpPr>
        <p:spPr>
          <a:xfrm>
            <a:off x="458414" y="1798115"/>
            <a:ext cx="11540215"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Cuando </a:t>
            </a:r>
            <a:r>
              <a:rPr lang="es-PE" b="1" u="sng"/>
              <a:t>el objeto </a:t>
            </a:r>
            <a:r>
              <a:rPr lang="es-PE"/>
              <a:t>del proceso de extinción de dominio </a:t>
            </a:r>
            <a:r>
              <a:rPr lang="es-PE" b="1" u="sng"/>
              <a:t>sea una persona jurídica</a:t>
            </a:r>
            <a:r>
              <a:rPr lang="es-PE"/>
              <a:t>, </a:t>
            </a:r>
            <a:r>
              <a:rPr lang="es-PE" b="1"/>
              <a:t>CONSISTE</a:t>
            </a:r>
            <a:r>
              <a:rPr lang="es-PE"/>
              <a:t> en la </a:t>
            </a:r>
            <a:r>
              <a:rPr lang="es-PE" b="1" u="sng"/>
              <a:t>designación de una o mas personas naturales </a:t>
            </a:r>
            <a:r>
              <a:rPr lang="es-PE"/>
              <a:t>o PJ para que </a:t>
            </a:r>
            <a:r>
              <a:rPr lang="es-PE" b="1" u="sng"/>
              <a:t>se hagan cargo de su administración en calidad de interventores (propuestos por PRONABI a solicitud del Fiscal ante el Juez)</a:t>
            </a:r>
            <a:r>
              <a:rPr lang="es-PE"/>
              <a:t>. cuando se presente las siguientes circunstancias</a:t>
            </a:r>
            <a:endParaRPr/>
          </a:p>
        </p:txBody>
      </p:sp>
      <p:grpSp>
        <p:nvGrpSpPr>
          <p:cNvPr id="722" name="Google Shape;722;p48"/>
          <p:cNvGrpSpPr/>
          <p:nvPr/>
        </p:nvGrpSpPr>
        <p:grpSpPr>
          <a:xfrm>
            <a:off x="1584355" y="3402723"/>
            <a:ext cx="8856693" cy="1984229"/>
            <a:chOff x="0" y="1042021"/>
            <a:chExt cx="8856693" cy="1984229"/>
          </a:xfrm>
        </p:grpSpPr>
        <p:sp>
          <p:nvSpPr>
            <p:cNvPr id="723" name="Google Shape;723;p48"/>
            <p:cNvSpPr/>
            <p:nvPr/>
          </p:nvSpPr>
          <p:spPr>
            <a:xfrm>
              <a:off x="0" y="1307701"/>
              <a:ext cx="8856693" cy="376106"/>
            </a:xfrm>
            <a:prstGeom prst="rect">
              <a:avLst/>
            </a:prstGeom>
            <a:solidFill>
              <a:schemeClr val="lt1">
                <a:alpha val="89803"/>
              </a:schemeClr>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a:off x="579740" y="1042021"/>
              <a:ext cx="8116364" cy="531360"/>
            </a:xfrm>
            <a:prstGeom prst="roundRect">
              <a:avLst>
                <a:gd name="adj" fmla="val 16667"/>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txBox="1"/>
            <p:nvPr/>
          </p:nvSpPr>
          <p:spPr>
            <a:xfrm>
              <a:off x="605679" y="1067960"/>
              <a:ext cx="8064486" cy="479482"/>
            </a:xfrm>
            <a:prstGeom prst="rect">
              <a:avLst/>
            </a:prstGeom>
            <a:noFill/>
            <a:ln>
              <a:noFill/>
            </a:ln>
          </p:spPr>
          <p:txBody>
            <a:bodyPr spcFirstLastPara="1" wrap="square" lIns="306775" tIns="0" rIns="306775" bIns="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PE" sz="1500">
                  <a:solidFill>
                    <a:schemeClr val="lt1"/>
                  </a:solidFill>
                  <a:latin typeface="Century Gothic"/>
                  <a:ea typeface="Century Gothic"/>
                  <a:cs typeface="Century Gothic"/>
                  <a:sym typeface="Century Gothic"/>
                </a:rPr>
                <a:t>Se constituyó con fondos ilícitos, brinda servicio público o proveedora de uno. </a:t>
              </a:r>
              <a:endParaRPr/>
            </a:p>
          </p:txBody>
        </p:sp>
        <p:sp>
          <p:nvSpPr>
            <p:cNvPr id="726" name="Google Shape;726;p48"/>
            <p:cNvSpPr/>
            <p:nvPr/>
          </p:nvSpPr>
          <p:spPr>
            <a:xfrm>
              <a:off x="0" y="2046688"/>
              <a:ext cx="8802545" cy="332937"/>
            </a:xfrm>
            <a:prstGeom prst="rect">
              <a:avLst/>
            </a:prstGeom>
            <a:solidFill>
              <a:schemeClr val="lt1">
                <a:alpha val="89803"/>
              </a:schemeClr>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579740" y="1781008"/>
              <a:ext cx="8116364" cy="531360"/>
            </a:xfrm>
            <a:prstGeom prst="roundRect">
              <a:avLst>
                <a:gd name="adj" fmla="val 16667"/>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txBox="1"/>
            <p:nvPr/>
          </p:nvSpPr>
          <p:spPr>
            <a:xfrm>
              <a:off x="605679" y="1806947"/>
              <a:ext cx="8064486" cy="479482"/>
            </a:xfrm>
            <a:prstGeom prst="rect">
              <a:avLst/>
            </a:prstGeom>
            <a:noFill/>
            <a:ln>
              <a:noFill/>
            </a:ln>
          </p:spPr>
          <p:txBody>
            <a:bodyPr spcFirstLastPara="1" wrap="square" lIns="306775" tIns="0" rIns="306775" bIns="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PE" sz="1500">
                  <a:solidFill>
                    <a:schemeClr val="lt1"/>
                  </a:solidFill>
                  <a:latin typeface="Century Gothic"/>
                  <a:ea typeface="Century Gothic"/>
                  <a:cs typeface="Century Gothic"/>
                  <a:sym typeface="Century Gothic"/>
                </a:rPr>
                <a:t>Este en riesgo la seguridad laboral o previsional de los trabajadores  que dependan de ella</a:t>
              </a:r>
              <a:endParaRPr/>
            </a:p>
          </p:txBody>
        </p:sp>
        <p:sp>
          <p:nvSpPr>
            <p:cNvPr id="729" name="Google Shape;729;p48"/>
            <p:cNvSpPr/>
            <p:nvPr/>
          </p:nvSpPr>
          <p:spPr>
            <a:xfrm rot="10800000" flipH="1">
              <a:off x="0" y="2742506"/>
              <a:ext cx="8821329" cy="283744"/>
            </a:xfrm>
            <a:prstGeom prst="rect">
              <a:avLst/>
            </a:prstGeom>
            <a:solidFill>
              <a:schemeClr val="lt1">
                <a:alpha val="89803"/>
              </a:schemeClr>
            </a:solidFill>
            <a:ln w="19050" cap="rnd" cmpd="sng">
              <a:solidFill>
                <a:srgbClr val="6AA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579740" y="2476826"/>
              <a:ext cx="8116364" cy="531360"/>
            </a:xfrm>
            <a:prstGeom prst="roundRect">
              <a:avLst>
                <a:gd name="adj" fmla="val 16667"/>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txBox="1"/>
            <p:nvPr/>
          </p:nvSpPr>
          <p:spPr>
            <a:xfrm>
              <a:off x="605679" y="2502765"/>
              <a:ext cx="8064486" cy="479482"/>
            </a:xfrm>
            <a:prstGeom prst="rect">
              <a:avLst/>
            </a:prstGeom>
            <a:noFill/>
            <a:ln>
              <a:noFill/>
            </a:ln>
          </p:spPr>
          <p:txBody>
            <a:bodyPr spcFirstLastPara="1" wrap="square" lIns="306775" tIns="0" rIns="306775" bIns="0"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s-PE" sz="1800">
                  <a:solidFill>
                    <a:schemeClr val="lt1"/>
                  </a:solidFill>
                  <a:latin typeface="Century Gothic"/>
                  <a:ea typeface="Century Gothic"/>
                  <a:cs typeface="Century Gothic"/>
                  <a:sym typeface="Century Gothic"/>
                </a:rPr>
                <a:t>Su actividad social sea rentable para los fines del proceso de E.D.</a:t>
              </a:r>
              <a:endParaRPr/>
            </a:p>
          </p:txBody>
        </p:sp>
      </p:grpSp>
      <p:sp>
        <p:nvSpPr>
          <p:cNvPr id="732" name="Google Shape;732;p48"/>
          <p:cNvSpPr/>
          <p:nvPr/>
        </p:nvSpPr>
        <p:spPr>
          <a:xfrm>
            <a:off x="480693" y="5745049"/>
            <a:ext cx="5747829" cy="731883"/>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PE" sz="1600">
                <a:solidFill>
                  <a:schemeClr val="lt1"/>
                </a:solidFill>
                <a:latin typeface="Century Gothic"/>
                <a:ea typeface="Century Gothic"/>
                <a:cs typeface="Century Gothic"/>
                <a:sym typeface="Century Gothic"/>
              </a:rPr>
              <a:t>No procede en caso que la PJ haya sido constituida con el único objetivo de desarrollar actividades ilícitas</a:t>
            </a:r>
            <a:endParaRPr/>
          </a:p>
        </p:txBody>
      </p:sp>
      <p:sp>
        <p:nvSpPr>
          <p:cNvPr id="733" name="Google Shape;733;p48"/>
          <p:cNvSpPr/>
          <p:nvPr/>
        </p:nvSpPr>
        <p:spPr>
          <a:xfrm>
            <a:off x="6525491" y="5882391"/>
            <a:ext cx="1080654" cy="457200"/>
          </a:xfrm>
          <a:prstGeom prst="rightArrow">
            <a:avLst>
              <a:gd name="adj1" fmla="val 50000"/>
              <a:gd name="adj2"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400">
                <a:solidFill>
                  <a:schemeClr val="lt1"/>
                </a:solidFill>
                <a:latin typeface="Century Gothic"/>
                <a:ea typeface="Century Gothic"/>
                <a:cs typeface="Century Gothic"/>
                <a:sym typeface="Century Gothic"/>
              </a:rPr>
              <a:t>procede</a:t>
            </a:r>
            <a:endParaRPr/>
          </a:p>
        </p:txBody>
      </p:sp>
      <p:sp>
        <p:nvSpPr>
          <p:cNvPr id="734" name="Google Shape;734;p48"/>
          <p:cNvSpPr/>
          <p:nvPr/>
        </p:nvSpPr>
        <p:spPr>
          <a:xfrm>
            <a:off x="7716980" y="5865537"/>
            <a:ext cx="3549535" cy="457200"/>
          </a:xfrm>
          <a:prstGeom prst="flowChartProcess">
            <a:avLst/>
          </a:prstGeom>
          <a:solidFill>
            <a:srgbClr val="764674"/>
          </a:solidFill>
          <a:ln w="285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Medida de Clausura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9"/>
          <p:cNvSpPr txBox="1">
            <a:spLocks noGrp="1"/>
          </p:cNvSpPr>
          <p:nvPr>
            <p:ph type="body" idx="1"/>
          </p:nvPr>
        </p:nvSpPr>
        <p:spPr>
          <a:xfrm>
            <a:off x="1232101" y="1563521"/>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La </a:t>
            </a:r>
            <a:r>
              <a:rPr lang="es-PE" b="1"/>
              <a:t>RESOLUCIÓN</a:t>
            </a:r>
            <a:r>
              <a:rPr lang="es-PE"/>
              <a:t> que disponga dicha medida cautelar debe establecer:</a:t>
            </a:r>
            <a:endParaRPr/>
          </a:p>
        </p:txBody>
      </p:sp>
      <p:grpSp>
        <p:nvGrpSpPr>
          <p:cNvPr id="740" name="Google Shape;740;p49"/>
          <p:cNvGrpSpPr/>
          <p:nvPr/>
        </p:nvGrpSpPr>
        <p:grpSpPr>
          <a:xfrm>
            <a:off x="-3421143" y="1666711"/>
            <a:ext cx="14107228" cy="5132473"/>
            <a:chOff x="-4307834" y="-660852"/>
            <a:chExt cx="14107228" cy="5132473"/>
          </a:xfrm>
        </p:grpSpPr>
        <p:sp>
          <p:nvSpPr>
            <p:cNvPr id="741" name="Google Shape;741;p49"/>
            <p:cNvSpPr/>
            <p:nvPr/>
          </p:nvSpPr>
          <p:spPr>
            <a:xfrm>
              <a:off x="-4307834" y="-660852"/>
              <a:ext cx="5132473" cy="5132473"/>
            </a:xfrm>
            <a:prstGeom prst="blockArc">
              <a:avLst>
                <a:gd name="adj1" fmla="val 18900000"/>
                <a:gd name="adj2" fmla="val 2700000"/>
                <a:gd name="adj3" fmla="val 421"/>
              </a:avLst>
            </a:prstGeom>
            <a:no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p:nvPr/>
          </p:nvSpPr>
          <p:spPr>
            <a:xfrm>
              <a:off x="530336" y="381076"/>
              <a:ext cx="9269058" cy="762153"/>
            </a:xfrm>
            <a:prstGeom prst="rect">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9"/>
            <p:cNvSpPr txBox="1"/>
            <p:nvPr/>
          </p:nvSpPr>
          <p:spPr>
            <a:xfrm>
              <a:off x="530336" y="381076"/>
              <a:ext cx="9269058" cy="762153"/>
            </a:xfrm>
            <a:prstGeom prst="rect">
              <a:avLst/>
            </a:prstGeom>
            <a:noFill/>
            <a:ln>
              <a:noFill/>
            </a:ln>
          </p:spPr>
          <p:txBody>
            <a:bodyPr spcFirstLastPara="1" wrap="square" lIns="604950"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s-PE" sz="2300">
                  <a:solidFill>
                    <a:schemeClr val="lt1"/>
                  </a:solidFill>
                  <a:latin typeface="Century Gothic"/>
                  <a:ea typeface="Century Gothic"/>
                  <a:cs typeface="Century Gothic"/>
                  <a:sym typeface="Century Gothic"/>
                </a:rPr>
                <a:t>Facultades generales de administración de interventores</a:t>
              </a:r>
              <a:endParaRPr/>
            </a:p>
          </p:txBody>
        </p:sp>
        <p:sp>
          <p:nvSpPr>
            <p:cNvPr id="744" name="Google Shape;744;p49"/>
            <p:cNvSpPr/>
            <p:nvPr/>
          </p:nvSpPr>
          <p:spPr>
            <a:xfrm>
              <a:off x="53990" y="285807"/>
              <a:ext cx="952692" cy="952692"/>
            </a:xfrm>
            <a:prstGeom prst="ellipse">
              <a:avLst/>
            </a:prstGeom>
            <a:solidFill>
              <a:schemeClr val="lt1"/>
            </a:solidFill>
            <a:ln w="19050" cap="rnd" cmpd="sng">
              <a:solidFill>
                <a:srgbClr val="5284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807379" y="1524307"/>
              <a:ext cx="8992015" cy="762153"/>
            </a:xfrm>
            <a:prstGeom prst="rect">
              <a:avLst/>
            </a:prstGeom>
            <a:solidFill>
              <a:srgbClr val="63579B"/>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txBox="1"/>
            <p:nvPr/>
          </p:nvSpPr>
          <p:spPr>
            <a:xfrm>
              <a:off x="807379" y="1524307"/>
              <a:ext cx="8992015" cy="762153"/>
            </a:xfrm>
            <a:prstGeom prst="rect">
              <a:avLst/>
            </a:prstGeom>
            <a:noFill/>
            <a:ln>
              <a:noFill/>
            </a:ln>
          </p:spPr>
          <p:txBody>
            <a:bodyPr spcFirstLastPara="1" wrap="square" lIns="604950"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s-PE" sz="2300">
                  <a:solidFill>
                    <a:schemeClr val="lt1"/>
                  </a:solidFill>
                  <a:latin typeface="Century Gothic"/>
                  <a:ea typeface="Century Gothic"/>
                  <a:cs typeface="Century Gothic"/>
                  <a:sym typeface="Century Gothic"/>
                </a:rPr>
                <a:t>Sueldo o contraprestación que perciban, acorde a naturaleza y complejidad del caso.</a:t>
              </a:r>
              <a:endParaRPr/>
            </a:p>
          </p:txBody>
        </p:sp>
        <p:sp>
          <p:nvSpPr>
            <p:cNvPr id="747" name="Google Shape;747;p49"/>
            <p:cNvSpPr/>
            <p:nvPr/>
          </p:nvSpPr>
          <p:spPr>
            <a:xfrm>
              <a:off x="331033" y="1429038"/>
              <a:ext cx="952692" cy="952692"/>
            </a:xfrm>
            <a:prstGeom prst="ellipse">
              <a:avLst/>
            </a:prstGeom>
            <a:solidFill>
              <a:schemeClr val="lt1"/>
            </a:solidFill>
            <a:ln w="19050" cap="rnd" cmpd="sng">
              <a:solidFill>
                <a:srgbClr val="6357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p:nvPr/>
          </p:nvSpPr>
          <p:spPr>
            <a:xfrm>
              <a:off x="530336" y="2667538"/>
              <a:ext cx="9269058" cy="762153"/>
            </a:xfrm>
            <a:prstGeom prst="rect">
              <a:avLst/>
            </a:prstGeom>
            <a:solidFill>
              <a:srgbClr val="9D5C9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9"/>
            <p:cNvSpPr txBox="1"/>
            <p:nvPr/>
          </p:nvSpPr>
          <p:spPr>
            <a:xfrm>
              <a:off x="530336" y="2667538"/>
              <a:ext cx="9269058" cy="762153"/>
            </a:xfrm>
            <a:prstGeom prst="rect">
              <a:avLst/>
            </a:prstGeom>
            <a:noFill/>
            <a:ln>
              <a:noFill/>
            </a:ln>
          </p:spPr>
          <p:txBody>
            <a:bodyPr spcFirstLastPara="1" wrap="square" lIns="604950"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s-PE" sz="2300">
                  <a:solidFill>
                    <a:schemeClr val="lt1"/>
                  </a:solidFill>
                  <a:latin typeface="Century Gothic"/>
                  <a:ea typeface="Century Gothic"/>
                  <a:cs typeface="Century Gothic"/>
                  <a:sym typeface="Century Gothic"/>
                </a:rPr>
                <a:t>Sera asumido por PRONABI.</a:t>
              </a:r>
              <a:endParaRPr/>
            </a:p>
          </p:txBody>
        </p:sp>
        <p:sp>
          <p:nvSpPr>
            <p:cNvPr id="750" name="Google Shape;750;p49"/>
            <p:cNvSpPr/>
            <p:nvPr/>
          </p:nvSpPr>
          <p:spPr>
            <a:xfrm>
              <a:off x="53990" y="2572269"/>
              <a:ext cx="952692" cy="952692"/>
            </a:xfrm>
            <a:prstGeom prst="ellipse">
              <a:avLst/>
            </a:prstGeom>
            <a:solidFill>
              <a:schemeClr val="lt1"/>
            </a:solidFill>
            <a:ln w="19050" cap="rnd" cmpd="sng">
              <a:solidFill>
                <a:srgbClr val="9D5C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body" idx="1"/>
          </p:nvPr>
        </p:nvSpPr>
        <p:spPr>
          <a:xfrm>
            <a:off x="1785484" y="1065948"/>
            <a:ext cx="8418060" cy="1691768"/>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spcBef>
                <a:spcPts val="0"/>
              </a:spcBef>
              <a:spcAft>
                <a:spcPts val="0"/>
              </a:spcAft>
              <a:buSzPts val="1600"/>
              <a:buNone/>
            </a:pPr>
            <a:r>
              <a:rPr lang="es-PE" b="1"/>
              <a:t>Las 40 recomendaciones del GAFI (Grupo de acción Financiera Internacional sobre el Lavado de activos) y GAFILAT, creada en 1989 (37 miembros, comisión europea, consejo de cooperación para los Estados Árabes del golfo pérsico y 8 grupos regionales como organismos asociados).</a:t>
            </a:r>
            <a:endParaRPr/>
          </a:p>
        </p:txBody>
      </p:sp>
      <p:sp>
        <p:nvSpPr>
          <p:cNvPr id="183" name="Google Shape;183;p5"/>
          <p:cNvSpPr/>
          <p:nvPr/>
        </p:nvSpPr>
        <p:spPr>
          <a:xfrm rot="5400000">
            <a:off x="1059541" y="1320801"/>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4" name="Google Shape;184;p5"/>
          <p:cNvSpPr/>
          <p:nvPr/>
        </p:nvSpPr>
        <p:spPr>
          <a:xfrm>
            <a:off x="1741713" y="2961198"/>
            <a:ext cx="8490857" cy="286232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Fundada en Paris es respuesta de siete países mas industrializados ante la preocupación del lavado de activos, que constituyen amenazas al sistema financiero.</a:t>
            </a:r>
            <a:endParaRPr/>
          </a:p>
          <a:p>
            <a:pPr marL="285750" marR="0" lvl="0" indent="-285750" algn="just" rtl="0">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Desarrolla pautas de estándar internacional para la lucha contra el lavado de activos, financiamiento del terrorismo y proliferación de armas de destrucción masiva. </a:t>
            </a:r>
            <a:endParaRPr/>
          </a:p>
          <a:p>
            <a:pPr marL="285750" marR="0" lvl="0" indent="-285750" algn="just" rtl="0">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Supervisa el progreso de sus miembros en la aplicación de las medidas necesarias para cumplir las 40 recomendaciones mediante evaluaciones periódicas. </a:t>
            </a:r>
            <a:endParaRPr/>
          </a:p>
          <a:p>
            <a:pPr marL="285750" marR="0" lvl="0" indent="-285750" algn="just" rtl="0">
              <a:spcBef>
                <a:spcPts val="0"/>
              </a:spcBef>
              <a:spcAft>
                <a:spcPts val="0"/>
              </a:spcAft>
              <a:buClr>
                <a:schemeClr val="lt1"/>
              </a:buClr>
              <a:buSzPts val="1800"/>
              <a:buFont typeface="Noto Sans Symbols"/>
              <a:buChar char="✔"/>
            </a:pPr>
            <a:r>
              <a:rPr lang="es-PE" sz="1800">
                <a:solidFill>
                  <a:schemeClr val="lt1"/>
                </a:solidFill>
                <a:latin typeface="Century Gothic"/>
                <a:ea typeface="Century Gothic"/>
                <a:cs typeface="Century Gothic"/>
                <a:sym typeface="Century Gothic"/>
              </a:rPr>
              <a:t>En caso de Perú el GAFILAT.</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grpSp>
        <p:nvGrpSpPr>
          <p:cNvPr id="755" name="Google Shape;755;p50"/>
          <p:cNvGrpSpPr/>
          <p:nvPr/>
        </p:nvGrpSpPr>
        <p:grpSpPr>
          <a:xfrm>
            <a:off x="554235" y="652033"/>
            <a:ext cx="10875711" cy="5083649"/>
            <a:chOff x="53" y="402651"/>
            <a:chExt cx="10875711" cy="5083649"/>
          </a:xfrm>
        </p:grpSpPr>
        <p:sp>
          <p:nvSpPr>
            <p:cNvPr id="756" name="Google Shape;756;p50"/>
            <p:cNvSpPr/>
            <p:nvPr/>
          </p:nvSpPr>
          <p:spPr>
            <a:xfrm>
              <a:off x="53" y="402651"/>
              <a:ext cx="5082108" cy="1872000"/>
            </a:xfrm>
            <a:prstGeom prst="rect">
              <a:avLst/>
            </a:prstGeom>
            <a:solidFill>
              <a:srgbClr val="4A856C"/>
            </a:solid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txBox="1"/>
            <p:nvPr/>
          </p:nvSpPr>
          <p:spPr>
            <a:xfrm>
              <a:off x="53" y="402651"/>
              <a:ext cx="5082108" cy="1872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Responsabilidad de PRONABI</a:t>
              </a:r>
              <a:endParaRPr/>
            </a:p>
          </p:txBody>
        </p:sp>
        <p:sp>
          <p:nvSpPr>
            <p:cNvPr id="758" name="Google Shape;758;p50"/>
            <p:cNvSpPr/>
            <p:nvPr/>
          </p:nvSpPr>
          <p:spPr>
            <a:xfrm>
              <a:off x="53" y="2274651"/>
              <a:ext cx="5082108" cy="3211649"/>
            </a:xfrm>
            <a:prstGeom prst="rect">
              <a:avLst/>
            </a:prstGeom>
            <a:solidFill>
              <a:srgbClr val="F5D1C9">
                <a:alpha val="89803"/>
              </a:srgbClr>
            </a:solidFill>
            <a:ln w="19050" cap="rnd" cmpd="sng">
              <a:solidFill>
                <a:srgbClr val="F5D1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txBox="1"/>
            <p:nvPr/>
          </p:nvSpPr>
          <p:spPr>
            <a:xfrm>
              <a:off x="53" y="2274651"/>
              <a:ext cx="5082108" cy="3211649"/>
            </a:xfrm>
            <a:prstGeom prst="rect">
              <a:avLst/>
            </a:prstGeom>
            <a:noFill/>
            <a:ln>
              <a:noFill/>
            </a:ln>
          </p:spPr>
          <p:txBody>
            <a:bodyPr spcFirstLastPara="1" wrap="square" lIns="106675" tIns="106675" rIns="142225" bIns="160000" anchor="t" anchorCtr="0">
              <a:noAutofit/>
            </a:bodyPr>
            <a:lstStyle/>
            <a:p>
              <a:pPr marL="228600" marR="0" lvl="1" indent="-228600" algn="just"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PRONABI como ente responsable de la Administración de bienes patrimoniales, efectuara las coordinaciones y comunicaciones con el interventor (es).</a:t>
              </a:r>
              <a:endParaRPr/>
            </a:p>
            <a:p>
              <a:pPr marL="228600" marR="0" lvl="1" indent="-228600" algn="just" rtl="0">
                <a:lnSpc>
                  <a:spcPct val="90000"/>
                </a:lnSpc>
                <a:spcBef>
                  <a:spcPts val="30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Debe recibir toda la información respecto a los resultados de su gestión.</a:t>
              </a:r>
              <a:endParaRPr/>
            </a:p>
            <a:p>
              <a:pPr marL="228600" marR="0" lvl="1" indent="-228600" algn="just" rtl="0">
                <a:lnSpc>
                  <a:spcPct val="90000"/>
                </a:lnSpc>
                <a:spcBef>
                  <a:spcPts val="30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PRONABI traslada dicha información al Fiscal con conocimiento del Juez.</a:t>
              </a:r>
              <a:endParaRPr/>
            </a:p>
          </p:txBody>
        </p:sp>
        <p:sp>
          <p:nvSpPr>
            <p:cNvPr id="760" name="Google Shape;760;p50"/>
            <p:cNvSpPr/>
            <p:nvPr/>
          </p:nvSpPr>
          <p:spPr>
            <a:xfrm>
              <a:off x="5793656" y="402651"/>
              <a:ext cx="5082108" cy="1872000"/>
            </a:xfrm>
            <a:prstGeom prst="rect">
              <a:avLst/>
            </a:prstGeom>
            <a:solidFill>
              <a:srgbClr val="E6B726"/>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txBox="1"/>
            <p:nvPr/>
          </p:nvSpPr>
          <p:spPr>
            <a:xfrm>
              <a:off x="5793656" y="402651"/>
              <a:ext cx="5082108" cy="1872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Requisitos del interventor</a:t>
              </a:r>
              <a:endParaRPr/>
            </a:p>
          </p:txBody>
        </p:sp>
        <p:sp>
          <p:nvSpPr>
            <p:cNvPr id="762" name="Google Shape;762;p50"/>
            <p:cNvSpPr/>
            <p:nvPr/>
          </p:nvSpPr>
          <p:spPr>
            <a:xfrm>
              <a:off x="5793656" y="2274651"/>
              <a:ext cx="5082108" cy="3211649"/>
            </a:xfrm>
            <a:prstGeom prst="rect">
              <a:avLst/>
            </a:prstGeom>
            <a:solidFill>
              <a:srgbClr val="F5E5CB">
                <a:alpha val="89803"/>
              </a:srgbClr>
            </a:solidFill>
            <a:ln w="19050" cap="rnd" cmpd="sng">
              <a:solidFill>
                <a:srgbClr val="F5E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txBox="1"/>
            <p:nvPr/>
          </p:nvSpPr>
          <p:spPr>
            <a:xfrm>
              <a:off x="5793656" y="2274651"/>
              <a:ext cx="5082108" cy="321164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Idoneidad y experiencia en el cargo</a:t>
              </a:r>
              <a:endParaRPr/>
            </a:p>
            <a:p>
              <a:pPr marL="228600" marR="0" lvl="1" indent="-228600" algn="l" rtl="0">
                <a:lnSpc>
                  <a:spcPct val="90000"/>
                </a:lnSpc>
                <a:spcBef>
                  <a:spcPts val="30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No tener ningún conflicto de interés</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1"/>
          <p:cNvSpPr txBox="1">
            <a:spLocks noGrp="1"/>
          </p:cNvSpPr>
          <p:nvPr>
            <p:ph type="body" idx="1"/>
          </p:nvPr>
        </p:nvSpPr>
        <p:spPr>
          <a:xfrm>
            <a:off x="1110159" y="2103312"/>
            <a:ext cx="10058400" cy="13269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La anotación de demanda de extinción en los RRPP tiene por </a:t>
            </a:r>
            <a:r>
              <a:rPr lang="es-PE" b="1" u="sng"/>
              <a:t>objeto asegurar la publicidad </a:t>
            </a:r>
            <a:r>
              <a:rPr lang="es-PE"/>
              <a:t>del </a:t>
            </a:r>
            <a:r>
              <a:rPr lang="es-PE" b="1"/>
              <a:t>PROCESO</a:t>
            </a:r>
            <a:r>
              <a:rPr lang="es-PE"/>
              <a:t> respecto a los </a:t>
            </a:r>
            <a:r>
              <a:rPr lang="es-PE" b="1" u="sng"/>
              <a:t>bienes</a:t>
            </a:r>
            <a:r>
              <a:rPr lang="es-PE"/>
              <a:t> patrimoniales que </a:t>
            </a:r>
            <a:r>
              <a:rPr lang="es-PE" b="1" u="sng"/>
              <a:t>sean registrables</a:t>
            </a:r>
            <a:r>
              <a:rPr lang="es-PE"/>
              <a:t>.</a:t>
            </a:r>
            <a:endParaRPr/>
          </a:p>
        </p:txBody>
      </p:sp>
      <p:sp>
        <p:nvSpPr>
          <p:cNvPr id="769" name="Google Shape;769;p51"/>
          <p:cNvSpPr txBox="1"/>
          <p:nvPr/>
        </p:nvSpPr>
        <p:spPr>
          <a:xfrm>
            <a:off x="1208116" y="4900085"/>
            <a:ext cx="10058400" cy="1326957"/>
          </a:xfrm>
          <a:prstGeom prst="rect">
            <a:avLst/>
          </a:prstGeom>
          <a:noFill/>
          <a:ln>
            <a:noFill/>
          </a:ln>
        </p:spPr>
        <p:txBody>
          <a:bodyPr spcFirstLastPara="1" wrap="square" lIns="0" tIns="45700" rIns="0" bIns="45700" anchor="t" anchorCtr="0">
            <a:normAutofit/>
          </a:bodyPr>
          <a:lstStyle/>
          <a:p>
            <a:pPr marL="91440" marR="0" lvl="0" indent="-127000" algn="l" rtl="0">
              <a:lnSpc>
                <a:spcPct val="90000"/>
              </a:lnSpc>
              <a:spcBef>
                <a:spcPts val="0"/>
              </a:spcBef>
              <a:spcAft>
                <a:spcPts val="0"/>
              </a:spcAft>
              <a:buClr>
                <a:schemeClr val="accent3"/>
              </a:buClr>
              <a:buSzPts val="2000"/>
              <a:buFont typeface="Calibri"/>
              <a:buChar char=" "/>
            </a:pPr>
            <a:r>
              <a:rPr lang="es-PE" sz="2000">
                <a:solidFill>
                  <a:srgbClr val="FEFEFE"/>
                </a:solidFill>
                <a:latin typeface="Century Gothic"/>
                <a:ea typeface="Century Gothic"/>
                <a:cs typeface="Century Gothic"/>
                <a:sym typeface="Century Gothic"/>
              </a:rPr>
              <a:t>La inmovilización recae sobre los </a:t>
            </a:r>
            <a:r>
              <a:rPr lang="es-PE" sz="2000" b="1">
                <a:solidFill>
                  <a:srgbClr val="FEFEFE"/>
                </a:solidFill>
                <a:latin typeface="Century Gothic"/>
                <a:ea typeface="Century Gothic"/>
                <a:cs typeface="Century Gothic"/>
                <a:sym typeface="Century Gothic"/>
              </a:rPr>
              <a:t>bienes</a:t>
            </a:r>
            <a:r>
              <a:rPr lang="es-PE" sz="2000">
                <a:solidFill>
                  <a:srgbClr val="FEFEFE"/>
                </a:solidFill>
                <a:latin typeface="Century Gothic"/>
                <a:ea typeface="Century Gothic"/>
                <a:cs typeface="Century Gothic"/>
                <a:sym typeface="Century Gothic"/>
              </a:rPr>
              <a:t> patrimoniales que por su </a:t>
            </a:r>
            <a:r>
              <a:rPr lang="es-PE" sz="2000" b="1">
                <a:solidFill>
                  <a:srgbClr val="FEFEFE"/>
                </a:solidFill>
                <a:latin typeface="Century Gothic"/>
                <a:ea typeface="Century Gothic"/>
                <a:cs typeface="Century Gothic"/>
                <a:sym typeface="Century Gothic"/>
              </a:rPr>
              <a:t>naturaleza</a:t>
            </a:r>
            <a:r>
              <a:rPr lang="es-PE" sz="2000">
                <a:solidFill>
                  <a:srgbClr val="FEFEFE"/>
                </a:solidFill>
                <a:latin typeface="Century Gothic"/>
                <a:ea typeface="Century Gothic"/>
                <a:cs typeface="Century Gothic"/>
                <a:sym typeface="Century Gothic"/>
              </a:rPr>
              <a:t> o </a:t>
            </a:r>
            <a:r>
              <a:rPr lang="es-PE" sz="2000" b="1">
                <a:solidFill>
                  <a:srgbClr val="FEFEFE"/>
                </a:solidFill>
                <a:latin typeface="Century Gothic"/>
                <a:ea typeface="Century Gothic"/>
                <a:cs typeface="Century Gothic"/>
                <a:sym typeface="Century Gothic"/>
              </a:rPr>
              <a:t>dimensión</a:t>
            </a:r>
            <a:r>
              <a:rPr lang="es-PE" sz="2000">
                <a:solidFill>
                  <a:srgbClr val="FEFEFE"/>
                </a:solidFill>
                <a:latin typeface="Century Gothic"/>
                <a:ea typeface="Century Gothic"/>
                <a:cs typeface="Century Gothic"/>
                <a:sym typeface="Century Gothic"/>
              </a:rPr>
              <a:t> </a:t>
            </a:r>
            <a:r>
              <a:rPr lang="es-PE" sz="2000" b="1">
                <a:solidFill>
                  <a:srgbClr val="FEFEFE"/>
                </a:solidFill>
                <a:latin typeface="Century Gothic"/>
                <a:ea typeface="Century Gothic"/>
                <a:cs typeface="Century Gothic"/>
                <a:sym typeface="Century Gothic"/>
              </a:rPr>
              <a:t>NO</a:t>
            </a:r>
            <a:r>
              <a:rPr lang="es-PE" sz="2000">
                <a:solidFill>
                  <a:srgbClr val="FEFEFE"/>
                </a:solidFill>
                <a:latin typeface="Century Gothic"/>
                <a:ea typeface="Century Gothic"/>
                <a:cs typeface="Century Gothic"/>
                <a:sym typeface="Century Gothic"/>
              </a:rPr>
              <a:t> pueden ser </a:t>
            </a:r>
            <a:r>
              <a:rPr lang="es-PE" sz="2000" b="1">
                <a:solidFill>
                  <a:srgbClr val="FEFEFE"/>
                </a:solidFill>
                <a:latin typeface="Century Gothic"/>
                <a:ea typeface="Century Gothic"/>
                <a:cs typeface="Century Gothic"/>
                <a:sym typeface="Century Gothic"/>
              </a:rPr>
              <a:t>internados</a:t>
            </a:r>
            <a:r>
              <a:rPr lang="es-PE" sz="2000">
                <a:solidFill>
                  <a:srgbClr val="FEFEFE"/>
                </a:solidFill>
                <a:latin typeface="Century Gothic"/>
                <a:ea typeface="Century Gothic"/>
                <a:cs typeface="Century Gothic"/>
                <a:sym typeface="Century Gothic"/>
              </a:rPr>
              <a:t> en </a:t>
            </a:r>
            <a:r>
              <a:rPr lang="es-PE" sz="2000" b="1">
                <a:solidFill>
                  <a:srgbClr val="FEFEFE"/>
                </a:solidFill>
                <a:latin typeface="Century Gothic"/>
                <a:ea typeface="Century Gothic"/>
                <a:cs typeface="Century Gothic"/>
                <a:sym typeface="Century Gothic"/>
              </a:rPr>
              <a:t>deposito</a:t>
            </a:r>
            <a:r>
              <a:rPr lang="es-PE" sz="2000">
                <a:solidFill>
                  <a:srgbClr val="FEFEFE"/>
                </a:solidFill>
                <a:latin typeface="Century Gothic"/>
                <a:ea typeface="Century Gothic"/>
                <a:cs typeface="Century Gothic"/>
                <a:sym typeface="Century Gothic"/>
              </a:rPr>
              <a:t>.</a:t>
            </a:r>
            <a:endParaRPr/>
          </a:p>
        </p:txBody>
      </p:sp>
      <p:sp>
        <p:nvSpPr>
          <p:cNvPr id="770" name="Google Shape;770;p51"/>
          <p:cNvSpPr txBox="1"/>
          <p:nvPr/>
        </p:nvSpPr>
        <p:spPr>
          <a:xfrm>
            <a:off x="2071508" y="626848"/>
            <a:ext cx="8125553" cy="1298547"/>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000"/>
              <a:buFont typeface="Century Gothic"/>
              <a:buNone/>
            </a:pPr>
            <a:r>
              <a:rPr lang="es-PE" sz="4000" b="1" i="0">
                <a:solidFill>
                  <a:schemeClr val="lt2"/>
                </a:solidFill>
                <a:latin typeface="Century Gothic"/>
                <a:ea typeface="Century Gothic"/>
                <a:cs typeface="Century Gothic"/>
                <a:sym typeface="Century Gothic"/>
              </a:rPr>
              <a:t>Medida cautelar de Anotación de Demanda</a:t>
            </a:r>
            <a:endParaRPr/>
          </a:p>
        </p:txBody>
      </p:sp>
      <p:sp>
        <p:nvSpPr>
          <p:cNvPr id="771" name="Google Shape;771;p51"/>
          <p:cNvSpPr txBox="1">
            <a:spLocks noGrp="1"/>
          </p:cNvSpPr>
          <p:nvPr>
            <p:ph type="title"/>
          </p:nvPr>
        </p:nvSpPr>
        <p:spPr>
          <a:xfrm>
            <a:off x="1456329" y="3844236"/>
            <a:ext cx="9147838" cy="895189"/>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000"/>
              <a:buFont typeface="Century Gothic"/>
              <a:buNone/>
            </a:pPr>
            <a:r>
              <a:rPr lang="es-PE" sz="4000" b="1"/>
              <a:t>Medida cautelar de Inmovilización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52"/>
          <p:cNvSpPr txBox="1">
            <a:spLocks noGrp="1"/>
          </p:cNvSpPr>
          <p:nvPr>
            <p:ph type="body" idx="1"/>
          </p:nvPr>
        </p:nvSpPr>
        <p:spPr>
          <a:xfrm>
            <a:off x="1369437" y="1782462"/>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Procede contra los efectos, objetos, instrumentos, o ganancias </a:t>
            </a:r>
            <a:r>
              <a:rPr lang="es-PE" b="1" u="sng"/>
              <a:t>provenientes de la actividad ilícita con que se hubieren ejecutado</a:t>
            </a:r>
            <a:r>
              <a:rPr lang="es-PE"/>
              <a:t> o destinado a estas.</a:t>
            </a:r>
            <a:endParaRPr/>
          </a:p>
          <a:p>
            <a:pPr marL="342900" lvl="0" indent="-241300" algn="l" rtl="0">
              <a:spcBef>
                <a:spcPts val="1000"/>
              </a:spcBef>
              <a:spcAft>
                <a:spcPts val="0"/>
              </a:spcAft>
              <a:buSzPts val="1600"/>
              <a:buNone/>
            </a:pPr>
            <a:endParaRPr/>
          </a:p>
          <a:p>
            <a:pPr marL="342900" lvl="0" indent="-342900" algn="l" rtl="0">
              <a:spcBef>
                <a:spcPts val="1000"/>
              </a:spcBef>
              <a:spcAft>
                <a:spcPts val="0"/>
              </a:spcAft>
              <a:buSzPts val="1600"/>
              <a:buChar char="►"/>
            </a:pPr>
            <a:r>
              <a:rPr lang="es-PE"/>
              <a:t>Procede:</a:t>
            </a:r>
            <a:endParaRPr/>
          </a:p>
          <a:p>
            <a:pPr marL="342900" lvl="0" indent="-241300" algn="l" rtl="0">
              <a:spcBef>
                <a:spcPts val="1000"/>
              </a:spcBef>
              <a:spcAft>
                <a:spcPts val="0"/>
              </a:spcAft>
              <a:buSzPts val="1600"/>
              <a:buNone/>
            </a:pPr>
            <a:endParaRPr/>
          </a:p>
        </p:txBody>
      </p:sp>
      <p:grpSp>
        <p:nvGrpSpPr>
          <p:cNvPr id="777" name="Google Shape;777;p52"/>
          <p:cNvGrpSpPr/>
          <p:nvPr/>
        </p:nvGrpSpPr>
        <p:grpSpPr>
          <a:xfrm>
            <a:off x="1946850" y="3640515"/>
            <a:ext cx="8123302" cy="2607299"/>
            <a:chOff x="39" y="51016"/>
            <a:chExt cx="8123302" cy="2607299"/>
          </a:xfrm>
        </p:grpSpPr>
        <p:sp>
          <p:nvSpPr>
            <p:cNvPr id="778" name="Google Shape;778;p52"/>
            <p:cNvSpPr/>
            <p:nvPr/>
          </p:nvSpPr>
          <p:spPr>
            <a:xfrm>
              <a:off x="39" y="51016"/>
              <a:ext cx="3795935" cy="576000"/>
            </a:xfrm>
            <a:prstGeom prst="rect">
              <a:avLst/>
            </a:prstGeom>
            <a:solidFill>
              <a:srgbClr val="764674"/>
            </a:solidFill>
            <a:ln w="190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2"/>
            <p:cNvSpPr txBox="1"/>
            <p:nvPr/>
          </p:nvSpPr>
          <p:spPr>
            <a:xfrm>
              <a:off x="39" y="51016"/>
              <a:ext cx="3795935"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Indagación Patrimonial</a:t>
              </a:r>
              <a:endParaRPr/>
            </a:p>
          </p:txBody>
        </p:sp>
        <p:sp>
          <p:nvSpPr>
            <p:cNvPr id="780" name="Google Shape;780;p52"/>
            <p:cNvSpPr/>
            <p:nvPr/>
          </p:nvSpPr>
          <p:spPr>
            <a:xfrm>
              <a:off x="39" y="627016"/>
              <a:ext cx="3795935" cy="2031299"/>
            </a:xfrm>
            <a:prstGeom prst="rect">
              <a:avLst/>
            </a:prstGeom>
            <a:solidFill>
              <a:srgbClr val="F5D1C9">
                <a:alpha val="89803"/>
              </a:srgbClr>
            </a:solidFill>
            <a:ln w="19050" cap="rnd" cmpd="sng">
              <a:solidFill>
                <a:srgbClr val="F5D1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2"/>
            <p:cNvSpPr txBox="1"/>
            <p:nvPr/>
          </p:nvSpPr>
          <p:spPr>
            <a:xfrm>
              <a:off x="39" y="627016"/>
              <a:ext cx="3795935" cy="2031299"/>
            </a:xfrm>
            <a:prstGeom prst="rect">
              <a:avLst/>
            </a:prstGeom>
            <a:noFill/>
            <a:ln>
              <a:noFill/>
            </a:ln>
          </p:spPr>
          <p:txBody>
            <a:bodyPr spcFirstLastPara="1" wrap="square" lIns="106675" tIns="106675" rIns="142225" bIns="160000" anchor="t" anchorCtr="0">
              <a:noAutofit/>
            </a:bodyPr>
            <a:lstStyle/>
            <a:p>
              <a:pPr marL="228600" marR="0" lvl="1" indent="-228600" algn="just"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Existe Peligro en la demora.</a:t>
              </a:r>
              <a:endParaRPr/>
            </a:p>
            <a:p>
              <a:pPr marL="228600" marR="0" lvl="1" indent="-228600" algn="just" rtl="0">
                <a:lnSpc>
                  <a:spcPct val="90000"/>
                </a:lnSpc>
                <a:spcBef>
                  <a:spcPts val="30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Solicita en 24hr expedición de Resolución confirmatoria. (PRONABI administra) </a:t>
              </a:r>
              <a:endParaRPr/>
            </a:p>
          </p:txBody>
        </p:sp>
        <p:sp>
          <p:nvSpPr>
            <p:cNvPr id="782" name="Google Shape;782;p52"/>
            <p:cNvSpPr/>
            <p:nvPr/>
          </p:nvSpPr>
          <p:spPr>
            <a:xfrm>
              <a:off x="4327406" y="51016"/>
              <a:ext cx="3795935" cy="576000"/>
            </a:xfrm>
            <a:prstGeom prst="rect">
              <a:avLst/>
            </a:prstGeom>
            <a:solidFill>
              <a:srgbClr val="E6B626"/>
            </a:solidFill>
            <a:ln w="19050" cap="rnd" cmpd="sng">
              <a:solidFill>
                <a:srgbClr val="E6B6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2"/>
            <p:cNvSpPr txBox="1"/>
            <p:nvPr/>
          </p:nvSpPr>
          <p:spPr>
            <a:xfrm>
              <a:off x="4327406" y="51016"/>
              <a:ext cx="3795935"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PE" sz="2000">
                  <a:solidFill>
                    <a:schemeClr val="lt1"/>
                  </a:solidFill>
                  <a:latin typeface="Century Gothic"/>
                  <a:ea typeface="Century Gothic"/>
                  <a:cs typeface="Century Gothic"/>
                  <a:sym typeface="Century Gothic"/>
                </a:rPr>
                <a:t>Etapa Judicial</a:t>
              </a:r>
              <a:endParaRPr/>
            </a:p>
          </p:txBody>
        </p:sp>
        <p:sp>
          <p:nvSpPr>
            <p:cNvPr id="784" name="Google Shape;784;p52"/>
            <p:cNvSpPr/>
            <p:nvPr/>
          </p:nvSpPr>
          <p:spPr>
            <a:xfrm>
              <a:off x="4327406" y="627016"/>
              <a:ext cx="3795935" cy="2031299"/>
            </a:xfrm>
            <a:prstGeom prst="rect">
              <a:avLst/>
            </a:prstGeom>
            <a:solidFill>
              <a:srgbClr val="F3E4CA">
                <a:alpha val="89803"/>
              </a:srgbClr>
            </a:solidFill>
            <a:ln w="19050" cap="rnd" cmpd="sng">
              <a:solidFill>
                <a:srgbClr val="F3E4C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2"/>
            <p:cNvSpPr txBox="1"/>
            <p:nvPr/>
          </p:nvSpPr>
          <p:spPr>
            <a:xfrm>
              <a:off x="4327406" y="627016"/>
              <a:ext cx="3795935" cy="20312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lt1"/>
                </a:buClr>
                <a:buSzPts val="2000"/>
                <a:buFont typeface="Century Gothic"/>
                <a:buChar char="•"/>
              </a:pPr>
              <a:r>
                <a:rPr lang="es-PE" sz="2000" b="0" i="0" u="none" strike="noStrike" cap="none">
                  <a:solidFill>
                    <a:schemeClr val="lt1"/>
                  </a:solidFill>
                  <a:latin typeface="Century Gothic"/>
                  <a:ea typeface="Century Gothic"/>
                  <a:cs typeface="Century Gothic"/>
                  <a:sym typeface="Century Gothic"/>
                </a:rPr>
                <a:t>Expedición de medida de incautación.</a:t>
              </a:r>
              <a:endParaRPr/>
            </a:p>
          </p:txBody>
        </p:sp>
      </p:grpSp>
      <p:sp>
        <p:nvSpPr>
          <p:cNvPr id="786" name="Google Shape;786;p52"/>
          <p:cNvSpPr txBox="1"/>
          <p:nvPr/>
        </p:nvSpPr>
        <p:spPr>
          <a:xfrm>
            <a:off x="1701027" y="713835"/>
            <a:ext cx="8614951" cy="864772"/>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000"/>
              <a:buFont typeface="Century Gothic"/>
              <a:buNone/>
            </a:pPr>
            <a:r>
              <a:rPr lang="es-PE" sz="4000" b="1" i="0">
                <a:solidFill>
                  <a:schemeClr val="lt2"/>
                </a:solidFill>
                <a:latin typeface="Century Gothic"/>
                <a:ea typeface="Century Gothic"/>
                <a:cs typeface="Century Gothic"/>
                <a:sym typeface="Century Gothic"/>
              </a:rPr>
              <a:t>Medida cautelar de Incautación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3"/>
          <p:cNvSpPr txBox="1">
            <a:spLocks noGrp="1"/>
          </p:cNvSpPr>
          <p:nvPr>
            <p:ph type="title"/>
          </p:nvPr>
        </p:nvSpPr>
        <p:spPr>
          <a:xfrm>
            <a:off x="1174144"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200"/>
              <a:buFont typeface="Century Gothic"/>
              <a:buNone/>
            </a:pPr>
            <a:r>
              <a:rPr lang="es-PE" b="1">
                <a:solidFill>
                  <a:schemeClr val="lt1"/>
                </a:solidFill>
              </a:rPr>
              <a:t>Rechazo de la medida cautelar</a:t>
            </a:r>
            <a:endParaRPr/>
          </a:p>
        </p:txBody>
      </p:sp>
      <p:grpSp>
        <p:nvGrpSpPr>
          <p:cNvPr id="792" name="Google Shape;792;p53"/>
          <p:cNvGrpSpPr/>
          <p:nvPr/>
        </p:nvGrpSpPr>
        <p:grpSpPr>
          <a:xfrm>
            <a:off x="1101595" y="2081780"/>
            <a:ext cx="10049135" cy="3551690"/>
            <a:chOff x="4632" y="235517"/>
            <a:chExt cx="10049135" cy="3551690"/>
          </a:xfrm>
        </p:grpSpPr>
        <p:sp>
          <p:nvSpPr>
            <p:cNvPr id="793" name="Google Shape;793;p53"/>
            <p:cNvSpPr/>
            <p:nvPr/>
          </p:nvSpPr>
          <p:spPr>
            <a:xfrm>
              <a:off x="201674" y="448979"/>
              <a:ext cx="4729019" cy="1477818"/>
            </a:xfrm>
            <a:prstGeom prst="rect">
              <a:avLst/>
            </a:prstGeom>
            <a:solidFill>
              <a:srgbClr val="FFFFFF">
                <a:alpha val="83921"/>
              </a:srgbClr>
            </a:solidFill>
            <a:ln w="9525"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3"/>
            <p:cNvSpPr txBox="1"/>
            <p:nvPr/>
          </p:nvSpPr>
          <p:spPr>
            <a:xfrm>
              <a:off x="201674" y="448979"/>
              <a:ext cx="4729019" cy="1477818"/>
            </a:xfrm>
            <a:prstGeom prst="rect">
              <a:avLst/>
            </a:prstGeom>
            <a:noFill/>
            <a:ln>
              <a:noFill/>
            </a:ln>
          </p:spPr>
          <p:txBody>
            <a:bodyPr spcFirstLastPara="1" wrap="square" lIns="1000975" tIns="60950" rIns="60950" bIns="60950" anchor="ctr" anchorCtr="0">
              <a:noAutofit/>
            </a:bodyPr>
            <a:lstStyle/>
            <a:p>
              <a:pPr marL="0" marR="0" lvl="0" indent="0" algn="just"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No existen elementos de juicio suficientes para considerar que probablemente los bienes patrimoniales tengan vinculo algunos con los presupuestos del art. 7 DL</a:t>
              </a:r>
              <a:endParaRPr/>
            </a:p>
          </p:txBody>
        </p:sp>
        <p:sp>
          <p:nvSpPr>
            <p:cNvPr id="795" name="Google Shape;795;p53"/>
            <p:cNvSpPr/>
            <p:nvPr/>
          </p:nvSpPr>
          <p:spPr>
            <a:xfrm>
              <a:off x="4632" y="235517"/>
              <a:ext cx="1034473" cy="1551709"/>
            </a:xfrm>
            <a:prstGeom prst="rect">
              <a:avLst/>
            </a:prstGeom>
            <a:solidFill>
              <a:srgbClr val="F5C3B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5324748" y="448979"/>
              <a:ext cx="4729019" cy="1477818"/>
            </a:xfrm>
            <a:prstGeom prst="rect">
              <a:avLst/>
            </a:prstGeom>
            <a:solidFill>
              <a:srgbClr val="FFFFFF">
                <a:alpha val="75686"/>
              </a:srgbClr>
            </a:solidFill>
            <a:ln w="9525"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txBox="1"/>
            <p:nvPr/>
          </p:nvSpPr>
          <p:spPr>
            <a:xfrm>
              <a:off x="5324748" y="448979"/>
              <a:ext cx="4729019" cy="1477818"/>
            </a:xfrm>
            <a:prstGeom prst="rect">
              <a:avLst/>
            </a:prstGeom>
            <a:noFill/>
            <a:ln>
              <a:noFill/>
            </a:ln>
          </p:spPr>
          <p:txBody>
            <a:bodyPr spcFirstLastPara="1" wrap="square" lIns="1000975" tIns="60950" rIns="60950" bIns="60950" anchor="ctr" anchorCtr="0">
              <a:noAutofit/>
            </a:bodyPr>
            <a:lstStyle/>
            <a:p>
              <a:pPr marL="0" marR="0" lvl="0" indent="0" algn="just"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Cuando ejecución de medida cautelar no se muestre necesaria, razonable, proporcional.</a:t>
              </a:r>
              <a:endParaRPr/>
            </a:p>
          </p:txBody>
        </p:sp>
        <p:sp>
          <p:nvSpPr>
            <p:cNvPr id="798" name="Google Shape;798;p53"/>
            <p:cNvSpPr/>
            <p:nvPr/>
          </p:nvSpPr>
          <p:spPr>
            <a:xfrm>
              <a:off x="5127705" y="235517"/>
              <a:ext cx="1034473" cy="1551709"/>
            </a:xfrm>
            <a:prstGeom prst="rect">
              <a:avLst/>
            </a:prstGeom>
            <a:solidFill>
              <a:srgbClr val="F3D0B8"/>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2763211" y="2309389"/>
              <a:ext cx="4729019" cy="1477818"/>
            </a:xfrm>
            <a:prstGeom prst="rect">
              <a:avLst/>
            </a:prstGeom>
            <a:solidFill>
              <a:srgbClr val="FFFFFF">
                <a:alpha val="74901"/>
              </a:srgbClr>
            </a:solidFill>
            <a:ln w="9525"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3"/>
            <p:cNvSpPr txBox="1"/>
            <p:nvPr/>
          </p:nvSpPr>
          <p:spPr>
            <a:xfrm>
              <a:off x="2763211" y="2309389"/>
              <a:ext cx="4729019" cy="1477818"/>
            </a:xfrm>
            <a:prstGeom prst="rect">
              <a:avLst/>
            </a:prstGeom>
            <a:noFill/>
            <a:ln>
              <a:noFill/>
            </a:ln>
          </p:spPr>
          <p:txBody>
            <a:bodyPr spcFirstLastPara="1" wrap="square" lIns="1000975" tIns="60950" rIns="60950" bIns="60950" anchor="ctr" anchorCtr="0">
              <a:noAutofit/>
            </a:bodyPr>
            <a:lstStyle/>
            <a:p>
              <a:pPr marL="0" marR="0" lvl="0" indent="0" algn="just" rtl="0">
                <a:lnSpc>
                  <a:spcPct val="90000"/>
                </a:lnSpc>
                <a:spcBef>
                  <a:spcPts val="0"/>
                </a:spcBef>
                <a:spcAft>
                  <a:spcPts val="0"/>
                </a:spcAft>
                <a:buClr>
                  <a:schemeClr val="lt1"/>
                </a:buClr>
                <a:buSzPts val="1600"/>
                <a:buFont typeface="Century Gothic"/>
                <a:buNone/>
              </a:pPr>
              <a:r>
                <a:rPr lang="es-PE" sz="1600">
                  <a:solidFill>
                    <a:schemeClr val="lt1"/>
                  </a:solidFill>
                  <a:latin typeface="Century Gothic"/>
                  <a:ea typeface="Century Gothic"/>
                  <a:cs typeface="Century Gothic"/>
                  <a:sym typeface="Century Gothic"/>
                </a:rPr>
                <a:t>La decisión de medida no haya sido adecuadamente motivada.</a:t>
              </a:r>
              <a:endParaRPr/>
            </a:p>
          </p:txBody>
        </p:sp>
        <p:sp>
          <p:nvSpPr>
            <p:cNvPr id="801" name="Google Shape;801;p53"/>
            <p:cNvSpPr/>
            <p:nvPr/>
          </p:nvSpPr>
          <p:spPr>
            <a:xfrm>
              <a:off x="2566168" y="2095926"/>
              <a:ext cx="1034473" cy="1551709"/>
            </a:xfrm>
            <a:prstGeom prst="rect">
              <a:avLst/>
            </a:prstGeom>
            <a:solidFill>
              <a:srgbClr val="F2DCB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4"/>
          <p:cNvSpPr txBox="1">
            <a:spLocks noGrp="1"/>
          </p:cNvSpPr>
          <p:nvPr>
            <p:ph type="title"/>
          </p:nvPr>
        </p:nvSpPr>
        <p:spPr>
          <a:xfrm>
            <a:off x="1238540" y="401202"/>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200"/>
              <a:buFont typeface="Century Gothic"/>
              <a:buNone/>
            </a:pPr>
            <a:r>
              <a:rPr lang="es-PE" b="1">
                <a:solidFill>
                  <a:schemeClr val="lt1"/>
                </a:solidFill>
              </a:rPr>
              <a:t>¿En que etapa solicitar una medida cautelar?</a:t>
            </a:r>
            <a:endParaRPr/>
          </a:p>
        </p:txBody>
      </p:sp>
      <p:grpSp>
        <p:nvGrpSpPr>
          <p:cNvPr id="807" name="Google Shape;807;p54"/>
          <p:cNvGrpSpPr/>
          <p:nvPr/>
        </p:nvGrpSpPr>
        <p:grpSpPr>
          <a:xfrm>
            <a:off x="1098258" y="1846436"/>
            <a:ext cx="10055809" cy="4022377"/>
            <a:chOff x="1295" y="173"/>
            <a:chExt cx="10055809" cy="4022377"/>
          </a:xfrm>
        </p:grpSpPr>
        <p:sp>
          <p:nvSpPr>
            <p:cNvPr id="808" name="Google Shape;808;p54"/>
            <p:cNvSpPr/>
            <p:nvPr/>
          </p:nvSpPr>
          <p:spPr>
            <a:xfrm rot="-5400000">
              <a:off x="1295" y="173"/>
              <a:ext cx="4022377" cy="4022377"/>
            </a:xfrm>
            <a:prstGeom prst="downArrow">
              <a:avLst>
                <a:gd name="adj1" fmla="val 50000"/>
                <a:gd name="adj2" fmla="val 35000"/>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4"/>
            <p:cNvSpPr txBox="1"/>
            <p:nvPr/>
          </p:nvSpPr>
          <p:spPr>
            <a:xfrm>
              <a:off x="1295" y="1005767"/>
              <a:ext cx="3318461" cy="2011189"/>
            </a:xfrm>
            <a:prstGeom prst="rect">
              <a:avLst/>
            </a:prstGeom>
            <a:noFill/>
            <a:ln>
              <a:noFill/>
            </a:ln>
          </p:spPr>
          <p:txBody>
            <a:bodyPr spcFirstLastPara="1" wrap="square" lIns="270250" tIns="270250" rIns="270250" bIns="270250" anchor="ctr" anchorCtr="0">
              <a:noAutofit/>
            </a:bodyPr>
            <a:lstStyle/>
            <a:p>
              <a:pPr marL="0" marR="0" lvl="0" indent="0" algn="ctr" rtl="0">
                <a:lnSpc>
                  <a:spcPct val="90000"/>
                </a:lnSpc>
                <a:spcBef>
                  <a:spcPts val="0"/>
                </a:spcBef>
                <a:spcAft>
                  <a:spcPts val="0"/>
                </a:spcAft>
                <a:buClr>
                  <a:schemeClr val="lt1"/>
                </a:buClr>
                <a:buSzPts val="3800"/>
                <a:buFont typeface="Century Gothic"/>
                <a:buNone/>
              </a:pPr>
              <a:r>
                <a:rPr lang="es-PE" sz="3800">
                  <a:solidFill>
                    <a:schemeClr val="lt1"/>
                  </a:solidFill>
                  <a:latin typeface="Century Gothic"/>
                  <a:ea typeface="Century Gothic"/>
                  <a:cs typeface="Century Gothic"/>
                  <a:sym typeface="Century Gothic"/>
                </a:rPr>
                <a:t>Indagación Patrimonial</a:t>
              </a:r>
              <a:endParaRPr/>
            </a:p>
          </p:txBody>
        </p:sp>
        <p:sp>
          <p:nvSpPr>
            <p:cNvPr id="810" name="Google Shape;810;p54"/>
            <p:cNvSpPr/>
            <p:nvPr/>
          </p:nvSpPr>
          <p:spPr>
            <a:xfrm rot="5400000">
              <a:off x="6034727" y="173"/>
              <a:ext cx="4022377" cy="4022377"/>
            </a:xfrm>
            <a:prstGeom prst="downArrow">
              <a:avLst>
                <a:gd name="adj1" fmla="val 50000"/>
                <a:gd name="adj2" fmla="val 35000"/>
              </a:avLst>
            </a:prstGeom>
            <a:solidFill>
              <a:srgbClr val="9D5C99"/>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4"/>
            <p:cNvSpPr txBox="1"/>
            <p:nvPr/>
          </p:nvSpPr>
          <p:spPr>
            <a:xfrm>
              <a:off x="6738643" y="1005767"/>
              <a:ext cx="3318461" cy="2011189"/>
            </a:xfrm>
            <a:prstGeom prst="rect">
              <a:avLst/>
            </a:prstGeom>
            <a:noFill/>
            <a:ln>
              <a:noFill/>
            </a:ln>
          </p:spPr>
          <p:txBody>
            <a:bodyPr spcFirstLastPara="1" wrap="square" lIns="270250" tIns="270250" rIns="270250" bIns="270250" anchor="ctr" anchorCtr="0">
              <a:noAutofit/>
            </a:bodyPr>
            <a:lstStyle/>
            <a:p>
              <a:pPr marL="0" marR="0" lvl="0" indent="0" algn="ctr" rtl="0">
                <a:lnSpc>
                  <a:spcPct val="90000"/>
                </a:lnSpc>
                <a:spcBef>
                  <a:spcPts val="0"/>
                </a:spcBef>
                <a:spcAft>
                  <a:spcPts val="0"/>
                </a:spcAft>
                <a:buClr>
                  <a:schemeClr val="lt1"/>
                </a:buClr>
                <a:buSzPts val="3800"/>
                <a:buFont typeface="Century Gothic"/>
                <a:buNone/>
              </a:pPr>
              <a:r>
                <a:rPr lang="es-PE" sz="3800">
                  <a:solidFill>
                    <a:schemeClr val="lt1"/>
                  </a:solidFill>
                  <a:latin typeface="Century Gothic"/>
                  <a:ea typeface="Century Gothic"/>
                  <a:cs typeface="Century Gothic"/>
                  <a:sym typeface="Century Gothic"/>
                </a:rPr>
                <a:t>Etapa Judicial</a:t>
              </a:r>
              <a:endParaRPr/>
            </a:p>
          </p:txBody>
        </p:sp>
      </p:grpSp>
      <p:sp>
        <p:nvSpPr>
          <p:cNvPr id="812" name="Google Shape;812;p54"/>
          <p:cNvSpPr/>
          <p:nvPr/>
        </p:nvSpPr>
        <p:spPr>
          <a:xfrm>
            <a:off x="4807528" y="1955168"/>
            <a:ext cx="2632364" cy="4022724"/>
          </a:xfrm>
          <a:prstGeom prst="downArrow">
            <a:avLst>
              <a:gd name="adj1" fmla="val 50000"/>
              <a:gd name="adj2" fmla="val 50000"/>
            </a:avLst>
          </a:prstGeom>
          <a:solidFill>
            <a:schemeClr val="accent3"/>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1800">
                <a:solidFill>
                  <a:schemeClr val="lt1"/>
                </a:solidFill>
                <a:latin typeface="Century Gothic"/>
                <a:ea typeface="Century Gothic"/>
                <a:cs typeface="Century Gothic"/>
                <a:sym typeface="Century Gothic"/>
              </a:rPr>
              <a:t>En la demanda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55"/>
          <p:cNvSpPr txBox="1">
            <a:spLocks noGrp="1"/>
          </p:cNvSpPr>
          <p:nvPr>
            <p:ph type="title"/>
          </p:nvPr>
        </p:nvSpPr>
        <p:spPr>
          <a:xfrm>
            <a:off x="1199902" y="34968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200"/>
              <a:buFont typeface="Century Gothic"/>
              <a:buNone/>
            </a:pPr>
            <a:r>
              <a:rPr lang="es-PE" b="1">
                <a:solidFill>
                  <a:schemeClr val="lt1"/>
                </a:solidFill>
              </a:rPr>
              <a:t>Etapa judicial</a:t>
            </a:r>
            <a:endParaRPr/>
          </a:p>
        </p:txBody>
      </p:sp>
      <p:sp>
        <p:nvSpPr>
          <p:cNvPr id="818" name="Google Shape;818;p55"/>
          <p:cNvSpPr txBox="1">
            <a:spLocks noGrp="1"/>
          </p:cNvSpPr>
          <p:nvPr>
            <p:ph type="body" idx="1"/>
          </p:nvPr>
        </p:nvSpPr>
        <p:spPr>
          <a:xfrm>
            <a:off x="1412405" y="1190034"/>
            <a:ext cx="8946541"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es-PE"/>
              <a:t>Es necesaria la autorización judicial previo requerimiento Fiscal, en los siguientes supuestos:</a:t>
            </a:r>
            <a:endParaRPr/>
          </a:p>
        </p:txBody>
      </p:sp>
      <p:grpSp>
        <p:nvGrpSpPr>
          <p:cNvPr id="819" name="Google Shape;819;p55"/>
          <p:cNvGrpSpPr/>
          <p:nvPr/>
        </p:nvGrpSpPr>
        <p:grpSpPr>
          <a:xfrm>
            <a:off x="4256578" y="1882853"/>
            <a:ext cx="5210449" cy="4530826"/>
            <a:chOff x="2226987" y="0"/>
            <a:chExt cx="5210449" cy="4530826"/>
          </a:xfrm>
        </p:grpSpPr>
        <p:sp>
          <p:nvSpPr>
            <p:cNvPr id="820" name="Google Shape;820;p55"/>
            <p:cNvSpPr/>
            <p:nvPr/>
          </p:nvSpPr>
          <p:spPr>
            <a:xfrm>
              <a:off x="2226987" y="0"/>
              <a:ext cx="4530826" cy="4530826"/>
            </a:xfrm>
            <a:prstGeom prst="triangle">
              <a:avLst>
                <a:gd name="adj" fmla="val 50000"/>
              </a:avLst>
            </a:prstGeom>
            <a:solidFill>
              <a:srgbClr val="EFD37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5"/>
            <p:cNvSpPr/>
            <p:nvPr/>
          </p:nvSpPr>
          <p:spPr>
            <a:xfrm>
              <a:off x="4492400" y="455516"/>
              <a:ext cx="2945036" cy="536265"/>
            </a:xfrm>
            <a:prstGeom prst="roundRect">
              <a:avLst>
                <a:gd name="adj" fmla="val 16667"/>
              </a:avLst>
            </a:prstGeom>
            <a:solidFill>
              <a:schemeClr val="lt1">
                <a:alpha val="89803"/>
              </a:schemeClr>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5"/>
            <p:cNvSpPr txBox="1"/>
            <p:nvPr/>
          </p:nvSpPr>
          <p:spPr>
            <a:xfrm>
              <a:off x="4518578" y="481694"/>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Intervención de las comunicaciones y telecomunicaciones</a:t>
              </a:r>
              <a:endParaRPr/>
            </a:p>
          </p:txBody>
        </p:sp>
        <p:sp>
          <p:nvSpPr>
            <p:cNvPr id="823" name="Google Shape;823;p55"/>
            <p:cNvSpPr/>
            <p:nvPr/>
          </p:nvSpPr>
          <p:spPr>
            <a:xfrm>
              <a:off x="4492400" y="1058815"/>
              <a:ext cx="2945036" cy="536265"/>
            </a:xfrm>
            <a:prstGeom prst="roundRect">
              <a:avLst>
                <a:gd name="adj" fmla="val 16667"/>
              </a:avLst>
            </a:prstGeom>
            <a:solidFill>
              <a:schemeClr val="lt1">
                <a:alpha val="89803"/>
              </a:schemeClr>
            </a:solidFill>
            <a:ln w="19050" cap="rnd" cmpd="sng">
              <a:solidFill>
                <a:srgbClr val="EB741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5"/>
            <p:cNvSpPr txBox="1"/>
            <p:nvPr/>
          </p:nvSpPr>
          <p:spPr>
            <a:xfrm>
              <a:off x="4518578" y="1084993"/>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Video vigilancia cuando es en interior del inmueble o lugares cerrados</a:t>
              </a:r>
              <a:endParaRPr/>
            </a:p>
          </p:txBody>
        </p:sp>
        <p:sp>
          <p:nvSpPr>
            <p:cNvPr id="825" name="Google Shape;825;p55"/>
            <p:cNvSpPr/>
            <p:nvPr/>
          </p:nvSpPr>
          <p:spPr>
            <a:xfrm>
              <a:off x="4492400" y="1662114"/>
              <a:ext cx="2945036" cy="536265"/>
            </a:xfrm>
            <a:prstGeom prst="roundRect">
              <a:avLst>
                <a:gd name="adj" fmla="val 16667"/>
              </a:avLst>
            </a:prstGeom>
            <a:solidFill>
              <a:schemeClr val="lt1">
                <a:alpha val="89803"/>
              </a:schemeClr>
            </a:solidFill>
            <a:ln w="19050" cap="rnd" cmpd="sng">
              <a:solidFill>
                <a:srgbClr val="EA85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5"/>
            <p:cNvSpPr txBox="1"/>
            <p:nvPr/>
          </p:nvSpPr>
          <p:spPr>
            <a:xfrm>
              <a:off x="4518578" y="1688292"/>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La interceptación e incautación postal</a:t>
              </a:r>
              <a:endParaRPr/>
            </a:p>
          </p:txBody>
        </p:sp>
        <p:sp>
          <p:nvSpPr>
            <p:cNvPr id="827" name="Google Shape;827;p55"/>
            <p:cNvSpPr/>
            <p:nvPr/>
          </p:nvSpPr>
          <p:spPr>
            <a:xfrm>
              <a:off x="4492400" y="2265412"/>
              <a:ext cx="2945036" cy="536265"/>
            </a:xfrm>
            <a:prstGeom prst="roundRect">
              <a:avLst>
                <a:gd name="adj" fmla="val 16667"/>
              </a:avLst>
            </a:prstGeom>
            <a:solidFill>
              <a:schemeClr val="lt1">
                <a:alpha val="89803"/>
              </a:schemeClr>
            </a:solidFill>
            <a:ln w="19050" cap="rnd" cmpd="sng">
              <a:solidFill>
                <a:srgbClr val="EA97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5"/>
            <p:cNvSpPr txBox="1"/>
            <p:nvPr/>
          </p:nvSpPr>
          <p:spPr>
            <a:xfrm>
              <a:off x="4518578" y="2291590"/>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Allanamiento y registro domiciliario</a:t>
              </a:r>
              <a:endParaRPr/>
            </a:p>
          </p:txBody>
        </p:sp>
        <p:sp>
          <p:nvSpPr>
            <p:cNvPr id="829" name="Google Shape;829;p55"/>
            <p:cNvSpPr/>
            <p:nvPr/>
          </p:nvSpPr>
          <p:spPr>
            <a:xfrm>
              <a:off x="4492400" y="2868711"/>
              <a:ext cx="2945036" cy="536265"/>
            </a:xfrm>
            <a:prstGeom prst="roundRect">
              <a:avLst>
                <a:gd name="adj" fmla="val 16667"/>
              </a:avLst>
            </a:prstGeom>
            <a:solidFill>
              <a:schemeClr val="lt1">
                <a:alpha val="89803"/>
              </a:schemeClr>
            </a:solidFill>
            <a:ln w="19050" cap="rnd" cmpd="sng">
              <a:solidFill>
                <a:srgbClr val="E8A7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5"/>
            <p:cNvSpPr txBox="1"/>
            <p:nvPr/>
          </p:nvSpPr>
          <p:spPr>
            <a:xfrm>
              <a:off x="4518578" y="2894889"/>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Levantamiento del secreto bancario y reserva tributaria</a:t>
              </a:r>
              <a:endParaRPr/>
            </a:p>
          </p:txBody>
        </p:sp>
        <p:sp>
          <p:nvSpPr>
            <p:cNvPr id="831" name="Google Shape;831;p55"/>
            <p:cNvSpPr/>
            <p:nvPr/>
          </p:nvSpPr>
          <p:spPr>
            <a:xfrm>
              <a:off x="4492400" y="3472010"/>
              <a:ext cx="2945036" cy="536265"/>
            </a:xfrm>
            <a:prstGeom prst="roundRect">
              <a:avLst>
                <a:gd name="adj" fmla="val 16667"/>
              </a:avLst>
            </a:prstGeom>
            <a:solidFill>
              <a:schemeClr val="lt1">
                <a:alpha val="89803"/>
              </a:schemeClr>
            </a:solidFill>
            <a:ln w="19050" cap="rnd" cmpd="sng">
              <a:solidFill>
                <a:srgbClr val="E6B6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5"/>
            <p:cNvSpPr txBox="1"/>
            <p:nvPr/>
          </p:nvSpPr>
          <p:spPr>
            <a:xfrm>
              <a:off x="4518578" y="3498188"/>
              <a:ext cx="2892680" cy="48390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s-PE" sz="1300">
                  <a:solidFill>
                    <a:schemeClr val="lt1"/>
                  </a:solidFill>
                  <a:latin typeface="Century Gothic"/>
                  <a:ea typeface="Century Gothic"/>
                  <a:cs typeface="Century Gothic"/>
                  <a:sym typeface="Century Gothic"/>
                </a:rPr>
                <a:t>Previstas en el NCPP o leyes especiales</a:t>
              </a: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6"/>
          <p:cNvSpPr txBox="1">
            <a:spLocks noGrp="1"/>
          </p:cNvSpPr>
          <p:nvPr>
            <p:ph type="title"/>
          </p:nvPr>
        </p:nvSpPr>
        <p:spPr>
          <a:xfrm>
            <a:off x="1109751" y="529991"/>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200"/>
              <a:buFont typeface="Century Gothic"/>
              <a:buNone/>
            </a:pPr>
            <a:r>
              <a:rPr lang="es-PE" b="1">
                <a:solidFill>
                  <a:schemeClr val="lt1"/>
                </a:solidFill>
              </a:rPr>
              <a:t>Etapa de indagación patrimonial</a:t>
            </a:r>
            <a:endParaRPr/>
          </a:p>
        </p:txBody>
      </p:sp>
      <p:sp>
        <p:nvSpPr>
          <p:cNvPr id="838" name="Google Shape;838;p56"/>
          <p:cNvSpPr txBox="1">
            <a:spLocks noGrp="1"/>
          </p:cNvSpPr>
          <p:nvPr>
            <p:ph type="body" idx="1"/>
          </p:nvPr>
        </p:nvSpPr>
        <p:spPr>
          <a:xfrm>
            <a:off x="1154828" y="1537763"/>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s-PE"/>
              <a:t>Durante la indagación patrimonial el Fiscal esta facultado para ejecutar:</a:t>
            </a:r>
            <a:endParaRPr/>
          </a:p>
          <a:p>
            <a:pPr marL="342900" lvl="0" indent="-241300" algn="l" rtl="0">
              <a:spcBef>
                <a:spcPts val="1000"/>
              </a:spcBef>
              <a:spcAft>
                <a:spcPts val="0"/>
              </a:spcAft>
              <a:buSzPts val="1600"/>
              <a:buNone/>
            </a:pPr>
            <a:endParaRPr/>
          </a:p>
        </p:txBody>
      </p:sp>
      <p:grpSp>
        <p:nvGrpSpPr>
          <p:cNvPr id="839" name="Google Shape;839;p56"/>
          <p:cNvGrpSpPr/>
          <p:nvPr/>
        </p:nvGrpSpPr>
        <p:grpSpPr>
          <a:xfrm>
            <a:off x="-2782756" y="1695828"/>
            <a:ext cx="13303911" cy="5113853"/>
            <a:chOff x="-4292160" y="-658469"/>
            <a:chExt cx="13303911" cy="5113853"/>
          </a:xfrm>
        </p:grpSpPr>
        <p:sp>
          <p:nvSpPr>
            <p:cNvPr id="840" name="Google Shape;840;p56"/>
            <p:cNvSpPr/>
            <p:nvPr/>
          </p:nvSpPr>
          <p:spPr>
            <a:xfrm>
              <a:off x="-4292160" y="-658469"/>
              <a:ext cx="5113853" cy="5113853"/>
            </a:xfrm>
            <a:prstGeom prst="blockArc">
              <a:avLst>
                <a:gd name="adj1" fmla="val 18900000"/>
                <a:gd name="adj2" fmla="val 2700000"/>
                <a:gd name="adj3" fmla="val 422"/>
              </a:avLst>
            </a:prstGeom>
            <a:no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430480" y="291906"/>
              <a:ext cx="8581271" cy="584117"/>
            </a:xfrm>
            <a:prstGeom prst="rect">
              <a:avLst/>
            </a:prstGeom>
            <a:solidFill>
              <a:srgbClr val="E96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txBox="1"/>
            <p:nvPr/>
          </p:nvSpPr>
          <p:spPr>
            <a:xfrm>
              <a:off x="430480" y="291906"/>
              <a:ext cx="8581271" cy="584117"/>
            </a:xfrm>
            <a:prstGeom prst="rect">
              <a:avLst/>
            </a:prstGeom>
            <a:noFill/>
            <a:ln>
              <a:noFill/>
            </a:ln>
          </p:spPr>
          <p:txBody>
            <a:bodyPr spcFirstLastPara="1" wrap="square" lIns="46362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PE" sz="3000">
                  <a:solidFill>
                    <a:schemeClr val="lt1"/>
                  </a:solidFill>
                  <a:latin typeface="Century Gothic"/>
                  <a:ea typeface="Century Gothic"/>
                  <a:cs typeface="Century Gothic"/>
                  <a:sym typeface="Century Gothic"/>
                </a:rPr>
                <a:t>Orden de inmovilización</a:t>
              </a:r>
              <a:endParaRPr/>
            </a:p>
          </p:txBody>
        </p:sp>
        <p:sp>
          <p:nvSpPr>
            <p:cNvPr id="843" name="Google Shape;843;p56"/>
            <p:cNvSpPr/>
            <p:nvPr/>
          </p:nvSpPr>
          <p:spPr>
            <a:xfrm>
              <a:off x="65407" y="218892"/>
              <a:ext cx="730146" cy="730146"/>
            </a:xfrm>
            <a:prstGeom prst="ellipse">
              <a:avLst/>
            </a:prstGeom>
            <a:solidFill>
              <a:schemeClr val="lt1"/>
            </a:solidFill>
            <a:ln w="19050" cap="rnd" cmpd="sng">
              <a:solidFill>
                <a:srgbClr val="E962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6"/>
            <p:cNvSpPr/>
            <p:nvPr/>
          </p:nvSpPr>
          <p:spPr>
            <a:xfrm>
              <a:off x="765368" y="1168234"/>
              <a:ext cx="8246383" cy="584117"/>
            </a:xfrm>
            <a:prstGeom prst="rect">
              <a:avLst/>
            </a:prstGeom>
            <a:solidFill>
              <a:srgbClr val="E6B72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6"/>
            <p:cNvSpPr txBox="1"/>
            <p:nvPr/>
          </p:nvSpPr>
          <p:spPr>
            <a:xfrm>
              <a:off x="765368" y="1168234"/>
              <a:ext cx="8246383" cy="584117"/>
            </a:xfrm>
            <a:prstGeom prst="rect">
              <a:avLst/>
            </a:prstGeom>
            <a:noFill/>
            <a:ln>
              <a:noFill/>
            </a:ln>
          </p:spPr>
          <p:txBody>
            <a:bodyPr spcFirstLastPara="1" wrap="square" lIns="46362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PE" sz="3000">
                  <a:solidFill>
                    <a:schemeClr val="lt1"/>
                  </a:solidFill>
                  <a:latin typeface="Century Gothic"/>
                  <a:ea typeface="Century Gothic"/>
                  <a:cs typeface="Century Gothic"/>
                  <a:sym typeface="Century Gothic"/>
                </a:rPr>
                <a:t>incautación</a:t>
              </a:r>
              <a:endParaRPr/>
            </a:p>
          </p:txBody>
        </p:sp>
        <p:sp>
          <p:nvSpPr>
            <p:cNvPr id="846" name="Google Shape;846;p56"/>
            <p:cNvSpPr/>
            <p:nvPr/>
          </p:nvSpPr>
          <p:spPr>
            <a:xfrm>
              <a:off x="400295" y="1095220"/>
              <a:ext cx="730146" cy="730146"/>
            </a:xfrm>
            <a:prstGeom prst="ellipse">
              <a:avLst/>
            </a:prstGeom>
            <a:solidFill>
              <a:schemeClr val="lt1"/>
            </a:solidFill>
            <a:ln w="19050" cap="rnd" cmpd="sng">
              <a:solidFill>
                <a:srgbClr val="E6B7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6"/>
            <p:cNvSpPr/>
            <p:nvPr/>
          </p:nvSpPr>
          <p:spPr>
            <a:xfrm>
              <a:off x="765368" y="2044562"/>
              <a:ext cx="8246383" cy="584117"/>
            </a:xfrm>
            <a:prstGeom prst="rect">
              <a:avLst/>
            </a:prstGeom>
            <a:solidFill>
              <a:srgbClr val="6AAA8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6"/>
            <p:cNvSpPr txBox="1"/>
            <p:nvPr/>
          </p:nvSpPr>
          <p:spPr>
            <a:xfrm>
              <a:off x="765368" y="2044562"/>
              <a:ext cx="8246383" cy="584117"/>
            </a:xfrm>
            <a:prstGeom prst="rect">
              <a:avLst/>
            </a:prstGeom>
            <a:noFill/>
            <a:ln>
              <a:noFill/>
            </a:ln>
          </p:spPr>
          <p:txBody>
            <a:bodyPr spcFirstLastPara="1" wrap="square" lIns="46362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PE" sz="3000">
                  <a:solidFill>
                    <a:schemeClr val="lt1"/>
                  </a:solidFill>
                  <a:latin typeface="Century Gothic"/>
                  <a:ea typeface="Century Gothic"/>
                  <a:cs typeface="Century Gothic"/>
                  <a:sym typeface="Century Gothic"/>
                </a:rPr>
                <a:t>inhibición</a:t>
              </a:r>
              <a:endParaRPr/>
            </a:p>
          </p:txBody>
        </p:sp>
        <p:sp>
          <p:nvSpPr>
            <p:cNvPr id="849" name="Google Shape;849;p56"/>
            <p:cNvSpPr/>
            <p:nvPr/>
          </p:nvSpPr>
          <p:spPr>
            <a:xfrm>
              <a:off x="400295" y="1971548"/>
              <a:ext cx="730146" cy="730146"/>
            </a:xfrm>
            <a:prstGeom prst="ellipse">
              <a:avLst/>
            </a:prstGeom>
            <a:solidFill>
              <a:schemeClr val="lt1"/>
            </a:solidFill>
            <a:ln w="19050" cap="rnd" cmpd="sng">
              <a:solidFill>
                <a:srgbClr val="6AA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6"/>
            <p:cNvSpPr/>
            <p:nvPr/>
          </p:nvSpPr>
          <p:spPr>
            <a:xfrm>
              <a:off x="430480" y="2920890"/>
              <a:ext cx="8581271" cy="584117"/>
            </a:xfrm>
            <a:prstGeom prst="rect">
              <a:avLst/>
            </a:prstGeom>
            <a:solidFill>
              <a:srgbClr val="52849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6"/>
            <p:cNvSpPr txBox="1"/>
            <p:nvPr/>
          </p:nvSpPr>
          <p:spPr>
            <a:xfrm>
              <a:off x="430480" y="2920890"/>
              <a:ext cx="8581271" cy="584117"/>
            </a:xfrm>
            <a:prstGeom prst="rect">
              <a:avLst/>
            </a:prstGeom>
            <a:noFill/>
            <a:ln>
              <a:noFill/>
            </a:ln>
          </p:spPr>
          <p:txBody>
            <a:bodyPr spcFirstLastPara="1" wrap="square" lIns="46362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entury Gothic"/>
                <a:buNone/>
              </a:pPr>
              <a:r>
                <a:rPr lang="es-PE" sz="3000">
                  <a:solidFill>
                    <a:schemeClr val="lt1"/>
                  </a:solidFill>
                  <a:latin typeface="Century Gothic"/>
                  <a:ea typeface="Century Gothic"/>
                  <a:cs typeface="Century Gothic"/>
                  <a:sym typeface="Century Gothic"/>
                </a:rPr>
                <a:t>Inscripción sobre cualquiera de los bienes</a:t>
              </a:r>
              <a:endParaRPr/>
            </a:p>
          </p:txBody>
        </p:sp>
        <p:sp>
          <p:nvSpPr>
            <p:cNvPr id="852" name="Google Shape;852;p56"/>
            <p:cNvSpPr/>
            <p:nvPr/>
          </p:nvSpPr>
          <p:spPr>
            <a:xfrm>
              <a:off x="65407" y="2847876"/>
              <a:ext cx="730146" cy="730146"/>
            </a:xfrm>
            <a:prstGeom prst="ellipse">
              <a:avLst/>
            </a:prstGeom>
            <a:solidFill>
              <a:schemeClr val="lt1"/>
            </a:solidFill>
            <a:ln w="19050" cap="rnd" cmpd="sng">
              <a:solidFill>
                <a:srgbClr val="5284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553255" y="2227090"/>
            <a:ext cx="9027659" cy="419548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SzPct val="80000"/>
              <a:buFont typeface="Noto Sans Symbols"/>
              <a:buChar char="❖"/>
            </a:pPr>
            <a:r>
              <a:rPr lang="es-PE"/>
              <a:t>Decreto Legislativo 992 :publicada 22 de julio 2007 (pérdida de dominio: </a:t>
            </a:r>
            <a:endParaRPr/>
          </a:p>
          <a:p>
            <a:pPr marL="342900" lvl="0" indent="-342900" algn="just" rtl="0">
              <a:spcBef>
                <a:spcPts val="1000"/>
              </a:spcBef>
              <a:spcAft>
                <a:spcPts val="0"/>
              </a:spcAft>
              <a:buSzPct val="80000"/>
              <a:buFont typeface="Noto Sans Symbols"/>
              <a:buChar char="❖"/>
            </a:pPr>
            <a:r>
              <a:rPr lang="es-PE"/>
              <a:t>Ley 29212 publicada el 18 abril del 2008 (modifica el Decreto Legislativo 992).</a:t>
            </a:r>
            <a:endParaRPr/>
          </a:p>
          <a:p>
            <a:pPr marL="342900" lvl="0" indent="-342900" algn="just" rtl="0">
              <a:spcBef>
                <a:spcPts val="1000"/>
              </a:spcBef>
              <a:spcAft>
                <a:spcPts val="0"/>
              </a:spcAft>
              <a:buSzPct val="80000"/>
              <a:buFont typeface="Noto Sans Symbols"/>
              <a:buChar char="❖"/>
            </a:pPr>
            <a:r>
              <a:rPr lang="es-PE"/>
              <a:t>Decreto Legislativo 1104 publicado el 19 de abril del 2012 (modifica perdida de dominio)</a:t>
            </a:r>
            <a:endParaRPr/>
          </a:p>
          <a:p>
            <a:pPr marL="457200" lvl="0" indent="-457200" algn="just" rtl="0">
              <a:spcBef>
                <a:spcPts val="1000"/>
              </a:spcBef>
              <a:spcAft>
                <a:spcPts val="0"/>
              </a:spcAft>
              <a:buSzPct val="80000"/>
              <a:buAutoNum type="alphaLcParenR"/>
            </a:pPr>
            <a:r>
              <a:rPr lang="es-PE"/>
              <a:t>No cautelaba la autonomía o independencia. En su artículo 2 y 8 negaba dichos principios; relacionaba la acción de perdida de dominio a la afectación de bienes por el proceso penal. Luego, la ley regulaba excepciones ligadas al proceso civil y penal o las sujeta a normas del Código Procesal Penal o Código Procesal Civil, era un proceso residual.</a:t>
            </a:r>
            <a:endParaRPr/>
          </a:p>
          <a:p>
            <a:pPr marL="457200" lvl="0" indent="-457200" algn="just" rtl="0">
              <a:spcBef>
                <a:spcPts val="1000"/>
              </a:spcBef>
              <a:spcAft>
                <a:spcPts val="0"/>
              </a:spcAft>
              <a:buSzPct val="80000"/>
              <a:buAutoNum type="alphaLcParenR"/>
            </a:pPr>
            <a:r>
              <a:rPr lang="es-PE"/>
              <a:t>Falta de operadores de Justicia: ahora 23 juzgados y 3 salas nacionales.</a:t>
            </a:r>
            <a:endParaRPr/>
          </a:p>
        </p:txBody>
      </p:sp>
      <p:sp>
        <p:nvSpPr>
          <p:cNvPr id="190" name="Google Shape;190;p6"/>
          <p:cNvSpPr txBox="1"/>
          <p:nvPr/>
        </p:nvSpPr>
        <p:spPr>
          <a:xfrm>
            <a:off x="1427008" y="575130"/>
            <a:ext cx="9153906" cy="1456869"/>
          </a:xfrm>
          <a:prstGeom prst="rect">
            <a:avLst/>
          </a:prstGeom>
          <a:solidFill>
            <a:srgbClr val="B7CDD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00"/>
              <a:buFont typeface="Century Gothic"/>
              <a:buNone/>
            </a:pPr>
            <a:r>
              <a:rPr lang="es-PE" sz="4200" b="1" i="0">
                <a:solidFill>
                  <a:schemeClr val="dk1"/>
                </a:solidFill>
                <a:latin typeface="Century Gothic"/>
                <a:ea typeface="Century Gothic"/>
                <a:cs typeface="Century Gothic"/>
                <a:sym typeface="Century Gothic"/>
              </a:rPr>
              <a:t>ANTECEDENTES LEGISLATIVOS AL DL 1373 EN EL PERÚ</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a:spLocks noGrp="1"/>
          </p:cNvSpPr>
          <p:nvPr>
            <p:ph type="body" idx="1"/>
          </p:nvPr>
        </p:nvSpPr>
        <p:spPr>
          <a:xfrm>
            <a:off x="825005" y="421697"/>
            <a:ext cx="10453254" cy="601604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s-PE"/>
              <a:t>Las deficiencias del modelo anterior, permitió lo siguiente:</a:t>
            </a: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a:p>
            <a:pPr marL="342900" lvl="0" indent="-241300" algn="l" rtl="0">
              <a:spcBef>
                <a:spcPts val="1000"/>
              </a:spcBef>
              <a:spcAft>
                <a:spcPts val="0"/>
              </a:spcAft>
              <a:buSzPts val="1600"/>
              <a:buNone/>
            </a:pPr>
            <a:endParaRPr/>
          </a:p>
        </p:txBody>
      </p:sp>
      <p:pic>
        <p:nvPicPr>
          <p:cNvPr id="196" name="Google Shape;196;p7"/>
          <p:cNvPicPr preferRelativeResize="0"/>
          <p:nvPr/>
        </p:nvPicPr>
        <p:blipFill rotWithShape="1">
          <a:blip r:embed="rId3">
            <a:alphaModFix/>
          </a:blip>
          <a:srcRect l="21275" t="28344" r="16520" b="9608"/>
          <a:stretch/>
        </p:blipFill>
        <p:spPr>
          <a:xfrm>
            <a:off x="1241262" y="1175461"/>
            <a:ext cx="9677316" cy="54296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body" idx="1"/>
          </p:nvPr>
        </p:nvSpPr>
        <p:spPr>
          <a:xfrm>
            <a:off x="2382760" y="3214060"/>
            <a:ext cx="7445601" cy="2809368"/>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600"/>
              <a:buNone/>
            </a:pPr>
            <a:endParaRPr/>
          </a:p>
          <a:p>
            <a:pPr marL="0" lvl="0" indent="0" algn="just" rtl="0">
              <a:spcBef>
                <a:spcPts val="0"/>
              </a:spcBef>
              <a:spcAft>
                <a:spcPts val="0"/>
              </a:spcAft>
              <a:buSzPts val="1600"/>
              <a:buNone/>
            </a:pPr>
            <a:r>
              <a:rPr lang="es-PE"/>
              <a:t>Decreto Legislativo 1373 (04 de agosto del 2018)</a:t>
            </a:r>
            <a:endParaRPr/>
          </a:p>
          <a:p>
            <a:pPr marL="0" lvl="0" indent="0" algn="just" rtl="0">
              <a:spcBef>
                <a:spcPts val="0"/>
              </a:spcBef>
              <a:spcAft>
                <a:spcPts val="0"/>
              </a:spcAft>
              <a:buSzPts val="1600"/>
              <a:buNone/>
            </a:pPr>
            <a:endParaRPr/>
          </a:p>
          <a:p>
            <a:pPr marL="0" lvl="0" indent="0" algn="just" rtl="0">
              <a:spcBef>
                <a:spcPts val="0"/>
              </a:spcBef>
              <a:spcAft>
                <a:spcPts val="0"/>
              </a:spcAft>
              <a:buSzPts val="1600"/>
              <a:buNone/>
            </a:pPr>
            <a:r>
              <a:rPr lang="es-PE"/>
              <a:t>Reglamento Decreto Supremo 007-2019-JUS.</a:t>
            </a:r>
            <a:endParaRPr/>
          </a:p>
        </p:txBody>
      </p:sp>
      <p:sp>
        <p:nvSpPr>
          <p:cNvPr id="202" name="Google Shape;202;p8"/>
          <p:cNvSpPr txBox="1"/>
          <p:nvPr/>
        </p:nvSpPr>
        <p:spPr>
          <a:xfrm>
            <a:off x="1775351" y="1402444"/>
            <a:ext cx="8660421" cy="1456869"/>
          </a:xfrm>
          <a:prstGeom prst="rect">
            <a:avLst/>
          </a:prstGeom>
          <a:solidFill>
            <a:srgbClr val="B7CDD8"/>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200"/>
              <a:buFont typeface="Century Gothic"/>
              <a:buNone/>
            </a:pPr>
            <a:r>
              <a:rPr lang="es-PE" sz="4200" b="1" i="0">
                <a:solidFill>
                  <a:schemeClr val="dk1"/>
                </a:solidFill>
                <a:latin typeface="Century Gothic"/>
                <a:ea typeface="Century Gothic"/>
                <a:cs typeface="Century Gothic"/>
                <a:sym typeface="Century Gothic"/>
              </a:rPr>
              <a:t>EL PROCESO DE EXTINCIÓN DE DOMINIO EN EL PERÚ</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705654" y="568832"/>
            <a:ext cx="2996976" cy="897111"/>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s-PE" b="1"/>
              <a:t>FINALIDAD</a:t>
            </a:r>
            <a:endParaRPr b="1"/>
          </a:p>
        </p:txBody>
      </p:sp>
      <p:sp>
        <p:nvSpPr>
          <p:cNvPr id="208" name="Google Shape;208;p9"/>
          <p:cNvSpPr txBox="1">
            <a:spLocks noGrp="1"/>
          </p:cNvSpPr>
          <p:nvPr>
            <p:ph type="body" idx="1"/>
          </p:nvPr>
        </p:nvSpPr>
        <p:spPr>
          <a:xfrm>
            <a:off x="1324076" y="1805128"/>
            <a:ext cx="7012269" cy="3798134"/>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ts val="2560"/>
              <a:buNone/>
            </a:pPr>
            <a:r>
              <a:rPr lang="es-PE" sz="3200"/>
              <a:t>Garantizar la licitud de los derechos reales que recaen sobre los bienes patrimoniales, evitando el ingreso al comercio en el territorio nacional o extrayendo de éste los bienes que provengan de actividades ilícitas o estén destinadas a ellas. </a:t>
            </a:r>
            <a:r>
              <a:rPr lang="es-PE" sz="3200" b="1">
                <a:solidFill>
                  <a:srgbClr val="EFD37E"/>
                </a:solidFill>
              </a:rPr>
              <a:t>(Art. 1º)</a:t>
            </a:r>
            <a:endParaRPr sz="3200" b="1">
              <a:solidFill>
                <a:srgbClr val="EFD37E"/>
              </a:solidFill>
            </a:endParaRPr>
          </a:p>
        </p:txBody>
      </p:sp>
      <p:pic>
        <p:nvPicPr>
          <p:cNvPr id="209" name="Google Shape;209;p9" descr="Resultado de imagen para extincion de dominio"/>
          <p:cNvPicPr preferRelativeResize="0"/>
          <p:nvPr/>
        </p:nvPicPr>
        <p:blipFill rotWithShape="1">
          <a:blip r:embed="rId3">
            <a:alphaModFix/>
          </a:blip>
          <a:srcRect/>
          <a:stretch/>
        </p:blipFill>
        <p:spPr>
          <a:xfrm>
            <a:off x="8894224" y="2343062"/>
            <a:ext cx="2455650" cy="272197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10" name="Google Shape;210;p9" descr="Resultado de imagen para poder judicial png"/>
          <p:cNvPicPr preferRelativeResize="0"/>
          <p:nvPr/>
        </p:nvPicPr>
        <p:blipFill rotWithShape="1">
          <a:blip r:embed="rId4">
            <a:alphaModFix/>
          </a:blip>
          <a:srcRect/>
          <a:stretch/>
        </p:blipFill>
        <p:spPr>
          <a:xfrm>
            <a:off x="249846" y="5342005"/>
            <a:ext cx="2148460" cy="1353530"/>
          </a:xfrm>
          <a:prstGeom prst="rect">
            <a:avLst/>
          </a:prstGeom>
          <a:noFill/>
          <a:ln>
            <a:noFill/>
          </a:ln>
        </p:spPr>
      </p:pic>
      <p:sp>
        <p:nvSpPr>
          <p:cNvPr id="211" name="Google Shape;211;p9"/>
          <p:cNvSpPr/>
          <p:nvPr/>
        </p:nvSpPr>
        <p:spPr>
          <a:xfrm rot="5400000">
            <a:off x="1045026" y="696686"/>
            <a:ext cx="435430" cy="435429"/>
          </a:xfrm>
          <a:prstGeom prst="triangle">
            <a:avLst>
              <a:gd name="adj" fmla="val 5000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8">
                                            <p:txEl>
                                              <p:pRg st="0" end="0"/>
                                            </p:txEl>
                                          </p:spTgt>
                                        </p:tgtEl>
                                        <p:attrNameLst>
                                          <p:attrName>style.visibility</p:attrName>
                                        </p:attrNameLst>
                                      </p:cBhvr>
                                      <p:to>
                                        <p:strVal val="visible"/>
                                      </p:to>
                                    </p:set>
                                    <p:animEffect transition="in" filter="fade">
                                      <p:cBhvr>
                                        <p:cTn id="11" dur="500"/>
                                        <p:tgtEl>
                                          <p:spTgt spid="20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9"/>
                                        </p:tgtEl>
                                        <p:attrNameLst>
                                          <p:attrName>style.visibility</p:attrName>
                                        </p:attrNameLst>
                                      </p:cBhvr>
                                      <p:to>
                                        <p:strVal val="visible"/>
                                      </p:to>
                                    </p:set>
                                    <p:animEffect transition="in" filter="fade">
                                      <p:cBhvr>
                                        <p:cTn id="16"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2864</Words>
  <Application>Microsoft Office PowerPoint</Application>
  <PresentationFormat>Panorámica</PresentationFormat>
  <Paragraphs>318</Paragraphs>
  <Slides>56</Slides>
  <Notes>56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Noto Sans Symbols</vt:lpstr>
      <vt:lpstr>Calibri</vt:lpstr>
      <vt:lpstr>Arial</vt:lpstr>
      <vt:lpstr>Algerian</vt:lpstr>
      <vt:lpstr>Century Gothic</vt:lpstr>
      <vt:lpstr>Ion</vt:lpstr>
      <vt:lpstr> EXTINCIÓN DE DOMINIO D.L. Nº 1373 y su reglamento</vt:lpstr>
      <vt:lpstr>ANTECEDENTES INTERNACIONALES</vt:lpstr>
      <vt:lpstr>Presentación de PowerPoint</vt:lpstr>
      <vt:lpstr>Presentación de PowerPoint</vt:lpstr>
      <vt:lpstr>Presentación de PowerPoint</vt:lpstr>
      <vt:lpstr>Presentación de PowerPoint</vt:lpstr>
      <vt:lpstr>Presentación de PowerPoint</vt:lpstr>
      <vt:lpstr>Presentación de PowerPoint</vt:lpstr>
      <vt:lpstr>FINALIDAD</vt:lpstr>
      <vt:lpstr>Presentación de PowerPoint</vt:lpstr>
      <vt:lpstr>Presentación de PowerPoint</vt:lpstr>
      <vt:lpstr>Presentación de PowerPoint</vt:lpstr>
      <vt:lpstr>Presentación de PowerPoint</vt:lpstr>
      <vt:lpstr>Principio de Carga de Prueba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INICIO DEL PROCESO DE EXTINCIÓN DE DOMINIO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Requisitos</vt:lpstr>
      <vt:lpstr>¿Quién puede solicitar una medida cautelar?</vt:lpstr>
      <vt:lpstr>Clases de Medidas Cautelares</vt:lpstr>
      <vt:lpstr>Medida cautelar de Orden de inhibición de disposición de bienes o activos</vt:lpstr>
      <vt:lpstr>Medida cautelar de Intervención en la Administración</vt:lpstr>
      <vt:lpstr>Presentación de PowerPoint</vt:lpstr>
      <vt:lpstr>Presentación de PowerPoint</vt:lpstr>
      <vt:lpstr>Medida cautelar de Inmovilización</vt:lpstr>
      <vt:lpstr>Presentación de PowerPoint</vt:lpstr>
      <vt:lpstr>Rechazo de la medida cautelar</vt:lpstr>
      <vt:lpstr>¿En que etapa solicitar una medida cautelar?</vt:lpstr>
      <vt:lpstr>Etapa judicial</vt:lpstr>
      <vt:lpstr>Etapa de indagación patrimonial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EXTINCIÓN DE DOMINIO D.L. Nº 1373 y su reglamento</dc:title>
  <dc:creator>Orlando Abril Paredes</dc:creator>
  <cp:lastModifiedBy>CELIS MENDOZA AYMA</cp:lastModifiedBy>
  <cp:revision>3</cp:revision>
  <dcterms:modified xsi:type="dcterms:W3CDTF">2024-05-28T23:02:58Z</dcterms:modified>
</cp:coreProperties>
</file>