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326" r:id="rId3"/>
    <p:sldId id="304" r:id="rId4"/>
    <p:sldId id="327" r:id="rId5"/>
    <p:sldId id="328" r:id="rId6"/>
    <p:sldId id="329" r:id="rId7"/>
    <p:sldId id="332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7" r:id="rId21"/>
    <p:sldId id="345" r:id="rId22"/>
    <p:sldId id="346" r:id="rId23"/>
    <p:sldId id="344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66" r:id="rId32"/>
    <p:sldId id="367" r:id="rId33"/>
    <p:sldId id="362" r:id="rId34"/>
    <p:sldId id="363" r:id="rId35"/>
    <p:sldId id="364" r:id="rId36"/>
    <p:sldId id="365" r:id="rId37"/>
    <p:sldId id="357" r:id="rId38"/>
    <p:sldId id="358" r:id="rId39"/>
    <p:sldId id="359" r:id="rId40"/>
    <p:sldId id="360" r:id="rId41"/>
    <p:sldId id="361" r:id="rId42"/>
    <p:sldId id="356" r:id="rId43"/>
  </p:sldIdLst>
  <p:sldSz cx="18288000" cy="10287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DM Sans" pitchFamily="2" charset="0"/>
      <p:regular r:id="rId49"/>
      <p:bold r:id="rId50"/>
      <p:italic r:id="rId51"/>
      <p:boldItalic r:id="rId52"/>
    </p:embeddedFont>
    <p:embeddedFont>
      <p:font typeface="DM Sans Bold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22" autoAdjust="0"/>
  </p:normalViewPr>
  <p:slideViewPr>
    <p:cSldViewPr>
      <p:cViewPr>
        <p:scale>
          <a:sx n="60" d="100"/>
          <a:sy n="60" d="100"/>
        </p:scale>
        <p:origin x="264" y="-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8002E-5841-410B-A6D8-455CF7368B55}" type="datetimeFigureOut">
              <a:rPr lang="es-PE" smtClean="0"/>
              <a:t>26/10/2024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D11BA-141D-485D-8A15-33785B8FF6A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55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83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11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6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12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6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13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3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14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3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15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53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16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9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17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18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208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19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51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20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9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3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7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21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92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22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35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23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24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792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25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31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26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46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27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222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28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40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29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652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30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2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4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0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5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9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6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3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7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478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8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8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9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71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61D6239F-BE9C-4C36-9B33-ED2A332CF8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A26F5648-5283-48DD-91BE-1947BEBC1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PE" altLang="es-PE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9F388C5A-47E1-4B5B-9390-0F916A363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 indent="-273050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953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3352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indent="-219075" defTabSz="947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indent="-219075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B88856-873F-418E-B994-9A653C019454}" type="slidenum">
              <a:rPr lang="es-PE" altLang="es-PE">
                <a:latin typeface="Calibri" panose="020F0502020204030204" pitchFamily="34" charset="0"/>
              </a:rPr>
              <a:pPr/>
              <a:t>10</a:t>
            </a:fld>
            <a:endParaRPr lang="es-PE" altLang="es-P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4109FA6-675C-4245-940D-314329F5BA48}"/>
              </a:ext>
            </a:extLst>
          </p:cNvPr>
          <p:cNvSpPr/>
          <p:nvPr userDrawn="1"/>
        </p:nvSpPr>
        <p:spPr>
          <a:xfrm flipV="1">
            <a:off x="0" y="0"/>
            <a:ext cx="914400" cy="2105025"/>
          </a:xfrm>
          <a:prstGeom prst="rect">
            <a:avLst/>
          </a:prstGeom>
          <a:solidFill>
            <a:srgbClr val="DC0D1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MX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12153850" y="2659224"/>
            <a:ext cx="5470524" cy="3564732"/>
          </a:xfrm>
        </p:spPr>
        <p:txBody>
          <a:bodyPr/>
          <a:lstStyle/>
          <a:p>
            <a:pPr lvl="0"/>
            <a:endParaRPr lang="es-PE" noProof="0" dirty="0"/>
          </a:p>
        </p:txBody>
      </p:sp>
      <p:sp>
        <p:nvSpPr>
          <p:cNvPr id="12" name="Marcador de texto 48"/>
          <p:cNvSpPr>
            <a:spLocks noGrp="1"/>
          </p:cNvSpPr>
          <p:nvPr>
            <p:ph type="body" sz="quarter" idx="14"/>
          </p:nvPr>
        </p:nvSpPr>
        <p:spPr>
          <a:xfrm>
            <a:off x="914400" y="2659225"/>
            <a:ext cx="10533856" cy="6155531"/>
          </a:xfrm>
        </p:spPr>
        <p:txBody>
          <a:bodyPr/>
          <a:lstStyle>
            <a:lvl1pPr marL="1078707" indent="-1078707">
              <a:buClr>
                <a:schemeClr val="tx1"/>
              </a:buClr>
              <a:buSzPct val="120000"/>
              <a:buFont typeface="Wingdings" panose="05000000000000000000" pitchFamily="2" charset="2"/>
              <a:buChar char=""/>
              <a:defRPr lang="es-PE" b="0" i="0" smtClean="0">
                <a:solidFill>
                  <a:schemeClr val="accent2"/>
                </a:solidFill>
                <a:effectLst/>
                <a:latin typeface="+mn-lt"/>
              </a:defRPr>
            </a:lvl1pPr>
            <a:lvl2pPr marL="2019300" indent="-940595">
              <a:buClr>
                <a:schemeClr val="tx1"/>
              </a:buClr>
              <a:buSzPct val="110000"/>
              <a:buFont typeface="Wingdings" panose="05000000000000000000" pitchFamily="2" charset="2"/>
              <a:buChar char=""/>
              <a:defRPr sz="3900">
                <a:solidFill>
                  <a:schemeClr val="accent2"/>
                </a:solidFill>
                <a:latin typeface="+mn-lt"/>
              </a:defRPr>
            </a:lvl2pPr>
          </a:lstStyle>
          <a:p>
            <a:pPr lvl="0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55756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>
              <a:defRPr lang="es-PE" sz="6000" b="1" baseline="0">
                <a:solidFill>
                  <a:srgbClr val="DC0D15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97B0C-7D06-4677-B7B1-F661FBADC1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9677400"/>
            <a:ext cx="1079500" cy="609600"/>
          </a:xfrm>
        </p:spPr>
        <p:txBody>
          <a:bodyPr/>
          <a:lstStyle>
            <a:lvl1pPr algn="ctr">
              <a:defRPr>
                <a:latin typeface="Calibri" panose="020F0502020204030204" pitchFamily="34" charset="0"/>
              </a:defRPr>
            </a:lvl1pPr>
          </a:lstStyle>
          <a:p>
            <a:fld id="{BDB3D37D-4CDD-4DD4-95FD-80C2253AF845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9324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1148847" y="3147847"/>
            <a:ext cx="6110453" cy="6110453"/>
          </a:xfrm>
          <a:custGeom>
            <a:avLst/>
            <a:gdLst/>
            <a:ahLst/>
            <a:cxnLst/>
            <a:rect l="l" t="t" r="r" b="b"/>
            <a:pathLst>
              <a:path w="6110453" h="6110453">
                <a:moveTo>
                  <a:pt x="0" y="0"/>
                </a:moveTo>
                <a:lnTo>
                  <a:pt x="6110453" y="0"/>
                </a:lnTo>
                <a:lnTo>
                  <a:pt x="6110453" y="6110453"/>
                </a:lnTo>
                <a:lnTo>
                  <a:pt x="0" y="6110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53996" y="3257934"/>
            <a:ext cx="8115300" cy="415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9"/>
              </a:lnSpc>
            </a:pPr>
            <a:r>
              <a:rPr lang="es-ES" sz="4900" dirty="0">
                <a:solidFill>
                  <a:srgbClr val="FFFFFF"/>
                </a:solidFill>
                <a:latin typeface="DM Sans Bold"/>
              </a:rPr>
              <a:t>RESPONSABILIDAD FUNCIONAL DE LOS AUXILIARES JURISDICCONALES EN EL EXPEDIENTE JUDICIAL ELECTRONICO</a:t>
            </a:r>
            <a:endParaRPr lang="en-US" sz="4900" dirty="0">
              <a:solidFill>
                <a:srgbClr val="FFFFFF"/>
              </a:solidFill>
              <a:latin typeface="DM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8302197"/>
            <a:ext cx="5829300" cy="1342967"/>
            <a:chOff x="0" y="19050"/>
            <a:chExt cx="7772399" cy="1790622"/>
          </a:xfrm>
        </p:grpSpPr>
        <p:sp>
          <p:nvSpPr>
            <p:cNvPr id="8" name="TextBox 8"/>
            <p:cNvSpPr txBox="1"/>
            <p:nvPr/>
          </p:nvSpPr>
          <p:spPr>
            <a:xfrm>
              <a:off x="0" y="19050"/>
              <a:ext cx="5050867" cy="544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07"/>
                </a:lnSpc>
              </a:pPr>
              <a:r>
                <a:rPr lang="en-US" sz="2799">
                  <a:solidFill>
                    <a:srgbClr val="FFFFFF"/>
                  </a:solidFill>
                  <a:latin typeface="DM Sans Bold"/>
                </a:rPr>
                <a:t>Ponente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49554"/>
              <a:ext cx="7772399" cy="10601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107"/>
                </a:lnSpc>
              </a:pPr>
              <a:r>
                <a:rPr lang="en-US" sz="2799" dirty="0">
                  <a:solidFill>
                    <a:srgbClr val="FFFFFF"/>
                  </a:solidFill>
                  <a:latin typeface="DM Sans"/>
                </a:rPr>
                <a:t>Lucas </a:t>
              </a:r>
              <a:r>
                <a:rPr lang="en-US" sz="2799" dirty="0" err="1">
                  <a:solidFill>
                    <a:srgbClr val="FFFFFF"/>
                  </a:solidFill>
                  <a:latin typeface="DM Sans"/>
                </a:rPr>
                <a:t>Olivera</a:t>
              </a:r>
              <a:r>
                <a:rPr lang="en-US" sz="2799" dirty="0">
                  <a:solidFill>
                    <a:srgbClr val="FFFFFF"/>
                  </a:solidFill>
                  <a:latin typeface="DM Sans"/>
                </a:rPr>
                <a:t> Coronado</a:t>
              </a:r>
            </a:p>
            <a:p>
              <a:pPr>
                <a:lnSpc>
                  <a:spcPts val="3107"/>
                </a:lnSpc>
              </a:pPr>
              <a:r>
                <a:rPr lang="es-ES" sz="2799" dirty="0">
                  <a:solidFill>
                    <a:srgbClr val="FFFFFF"/>
                  </a:solidFill>
                  <a:latin typeface="DM Sans"/>
                </a:rPr>
                <a:t>Juez del Juzgado Civil de Motupe</a:t>
              </a:r>
              <a:endParaRPr lang="en-US" sz="2799" dirty="0">
                <a:solidFill>
                  <a:srgbClr val="FFFFFF"/>
                </a:solidFill>
                <a:latin typeface="DM San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590847"/>
            <a:ext cx="3370166" cy="40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7"/>
              </a:lnSpc>
            </a:pPr>
            <a:r>
              <a:rPr lang="en-US" sz="2799" dirty="0">
                <a:solidFill>
                  <a:srgbClr val="FFFFFF"/>
                </a:solidFill>
                <a:latin typeface="DM Sans"/>
              </a:rPr>
              <a:t>27 de </a:t>
            </a:r>
            <a:r>
              <a:rPr lang="en-US" sz="2799" dirty="0" err="1">
                <a:solidFill>
                  <a:srgbClr val="FFFFFF"/>
                </a:solidFill>
                <a:latin typeface="DM Sans"/>
              </a:rPr>
              <a:t>Octubre</a:t>
            </a:r>
            <a:r>
              <a:rPr lang="en-US" sz="2799" dirty="0">
                <a:solidFill>
                  <a:srgbClr val="FFFFFF"/>
                </a:solidFill>
                <a:latin typeface="DM Sans"/>
              </a:rPr>
              <a:t>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882112" y="1409700"/>
            <a:ext cx="3868476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Elementos de motivación del uso del Expediente Judicial Electrónico como elemento de transformación digital en el Poder Judicial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94726"/>
            <a:ext cx="11201400" cy="91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443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079500" y="3009900"/>
            <a:ext cx="386847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Medidas del Poder Judicial para enfrentar la pandemia y brindar acceso a la justicia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026" y="1726168"/>
            <a:ext cx="13030200" cy="791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106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1676400" y="342900"/>
            <a:ext cx="5257800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12"/>
              </a:lnSpc>
            </a:pPr>
            <a:r>
              <a:rPr lang="es-ES" sz="6000" b="1" u="sng" dirty="0"/>
              <a:t>BENEFICIOS</a:t>
            </a:r>
            <a:endParaRPr lang="en-US" sz="6000" b="1" u="sng" dirty="0">
              <a:latin typeface="DM Sans Bold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6576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Aporte de la introducción de las TIC en la administración de justicia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33" y="2095519"/>
            <a:ext cx="14064317" cy="758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9546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6576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Beneficios para la labor jurisdiccional y el justiciable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459" y="2933700"/>
            <a:ext cx="13911541" cy="56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2225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2933700"/>
            <a:ext cx="36576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Buenas prácticas en el uso del Expediente Judicial Electrónico en el despacho judicial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83" y="2476500"/>
            <a:ext cx="13954417" cy="63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410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2933700"/>
            <a:ext cx="36576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Resultado del Expediente Judicial Electrónico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8006"/>
            <a:ext cx="13183164" cy="83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727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2933700"/>
            <a:ext cx="36576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Ahorro de papel en beneficio de la conservación del medio ambiente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1562100"/>
            <a:ext cx="14683433" cy="77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232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57400" y="647700"/>
            <a:ext cx="860425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5400" b="1" u="sng" dirty="0"/>
              <a:t>PREDICTIBILIDAD DEL SISTEMA</a:t>
            </a:r>
            <a:endParaRPr lang="en-US" sz="5400" b="1" u="sng" dirty="0">
              <a:latin typeface="DM Sans Bold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539750" y="3467100"/>
            <a:ext cx="47244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Fortalecimiento de la institucionalidad nacional y la predictibilidad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2460908"/>
            <a:ext cx="13321381" cy="636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35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524000" y="723900"/>
            <a:ext cx="433705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Videoconferencias desarrolladas en época de pandemia por CSJ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49" y="3432334"/>
            <a:ext cx="9004453" cy="65879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-850" r="28234" b="-1"/>
          <a:stretch/>
        </p:blipFill>
        <p:spPr>
          <a:xfrm>
            <a:off x="8686800" y="1712843"/>
            <a:ext cx="9144000" cy="826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0663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57400" y="647700"/>
            <a:ext cx="86042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5400" b="1" u="sng" dirty="0"/>
              <a:t>SISTEMA DE NOTIFICACIONES</a:t>
            </a:r>
            <a:endParaRPr lang="en-US" sz="5400" b="1" u="sng" dirty="0">
              <a:latin typeface="DM Sans Bold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539750" y="3467100"/>
            <a:ext cx="342265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Modelo de notificación judicial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335" y="1943100"/>
            <a:ext cx="12810630" cy="80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1879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12812332" cy="9677400"/>
          </a:xfrm>
          <a:prstGeom prst="rect">
            <a:avLst/>
          </a:prstGeom>
        </p:spPr>
      </p:pic>
      <p:sp>
        <p:nvSpPr>
          <p:cNvPr id="8" name="TextBox 18"/>
          <p:cNvSpPr txBox="1"/>
          <p:nvPr/>
        </p:nvSpPr>
        <p:spPr>
          <a:xfrm>
            <a:off x="1079500" y="2527399"/>
            <a:ext cx="4627117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12"/>
              </a:lnSpc>
            </a:pPr>
            <a:r>
              <a:rPr lang="es-ES" sz="6000" b="1" u="sng" dirty="0"/>
              <a:t>EXPEDIENTE JUDICIAL ELECTRÓNICO (EJE) </a:t>
            </a:r>
            <a:endParaRPr lang="en-US" sz="6000" b="1" u="sng" dirty="0">
              <a:latin typeface="DM Sans Bold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295400" y="7579149"/>
            <a:ext cx="4627117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12"/>
              </a:lnSpc>
            </a:pPr>
            <a:r>
              <a:rPr lang="es-ES" sz="4400" b="1" dirty="0"/>
              <a:t>Antecedentes</a:t>
            </a:r>
            <a:endParaRPr lang="en-US" sz="4400" b="1" u="sng" dirty="0"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84076072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057400" y="876300"/>
            <a:ext cx="1341120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5400" b="1" u="sng" dirty="0"/>
              <a:t>USO DE LA MESA DE PARTES ELECTRÓNICA EN EL MARCO DE LA RESOLUCIÓN ADMINISTRATIVA N.O 133-2020-CE-PJ</a:t>
            </a:r>
            <a:endParaRPr lang="en-US" sz="5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9" y="3695700"/>
            <a:ext cx="17748251" cy="412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254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8218"/>
            <a:ext cx="13030200" cy="93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4242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20700" y="3238500"/>
            <a:ext cx="46609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ETAPAS DE IMPLEMENTACIÓN DE LA MESA DE PARTES ELECTRÓNICA A NIVEL NACIONAL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927" y="647700"/>
            <a:ext cx="13417173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5927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438400" y="1409700"/>
            <a:ext cx="5410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5400" b="1" u="sng" dirty="0"/>
              <a:t>PROYECCIONES </a:t>
            </a:r>
            <a:endParaRPr lang="en-US" sz="5400" b="1" u="sng" dirty="0">
              <a:latin typeface="DM Sans 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2552700"/>
            <a:ext cx="12625937" cy="41984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107" y="6751168"/>
            <a:ext cx="13217580" cy="27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302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667000" y="1790700"/>
            <a:ext cx="1260798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400" b="1" u="sng" dirty="0">
                <a:latin typeface="DM Sans Bold"/>
              </a:rPr>
              <a:t>RESOLUCION ADMINISTRATIVA </a:t>
            </a:r>
            <a:r>
              <a:rPr lang="es-ES" sz="5400" b="1" u="sng" dirty="0"/>
              <a:t>nº 484-2019-CE-PJ</a:t>
            </a:r>
            <a:endParaRPr lang="en-US" sz="5400" b="1" u="sng" dirty="0">
              <a:latin typeface="DM Sans Bold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2819400" y="4000500"/>
            <a:ext cx="1260798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dirty="0"/>
              <a:t>Estableció la Comisión Nacional de Gestión e Innovación Tecnológica del Poder Judicial, que tendrá como funciones: </a:t>
            </a:r>
          </a:p>
          <a:p>
            <a:pPr marL="742950" indent="-742950">
              <a:buAutoNum type="alphaLcParenR"/>
            </a:pPr>
            <a:r>
              <a:rPr lang="es-ES" sz="4000" dirty="0"/>
              <a:t>La implementación de nuevas tecnologías en el trámite de los expedientes judiciales.</a:t>
            </a:r>
          </a:p>
          <a:p>
            <a:pPr marL="742950" indent="-742950">
              <a:buAutoNum type="alphaLcParenR"/>
            </a:pPr>
            <a:r>
              <a:rPr lang="es-ES" sz="4000" dirty="0"/>
              <a:t> La reorganización de los despachos judiciales. </a:t>
            </a:r>
          </a:p>
          <a:p>
            <a:pPr marL="742950" indent="-742950">
              <a:buAutoNum type="alphaLcParenR"/>
            </a:pPr>
            <a:r>
              <a:rPr lang="es-ES" sz="4000" dirty="0"/>
              <a:t>Una reforma en el soporte de gestión administrativa.</a:t>
            </a:r>
            <a:endParaRPr lang="en-US" sz="4000" u="sng" dirty="0"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6807800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20700" y="3238500"/>
            <a:ext cx="46609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Resultados de la transformación digital de la justicia peruana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720672"/>
            <a:ext cx="13264180" cy="84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881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415562" y="2400300"/>
            <a:ext cx="46609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b="1" dirty="0"/>
              <a:t>Tareas desarrolladas por los componentes de las actividades del Poder Judicial en el proceso de modernización de los servicios de justicia en el aspecto tecnológico en tiempos de la COVID-19</a:t>
            </a:r>
            <a:endParaRPr lang="en-US" sz="40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62" y="903684"/>
            <a:ext cx="13211538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625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415562" y="2400300"/>
            <a:ext cx="46609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b="1" dirty="0"/>
              <a:t>Conformación de la Comisión Nacional de Gestión e Innovación Tecnológica del Poder Judicial</a:t>
            </a:r>
            <a:endParaRPr lang="en-US" sz="40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7210"/>
            <a:ext cx="12513616" cy="96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0765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981200" y="897017"/>
            <a:ext cx="89916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5400" b="1" u="sng" dirty="0"/>
              <a:t>RESOLUCION ADMINISTRATIVA N° 000373-2020-CE-PJ</a:t>
            </a:r>
            <a:endParaRPr lang="en-US" sz="5400" b="1" u="sng" dirty="0">
              <a:latin typeface="DM Sans Bold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1371600" y="4076700"/>
            <a:ext cx="472440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b="1" dirty="0"/>
              <a:t>Organización de documentos jurisdiccionales y administrativos generados en los Archivos del Poder Judicial</a:t>
            </a:r>
            <a:endParaRPr lang="en-US" sz="40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8175" t="2502"/>
          <a:stretch/>
        </p:blipFill>
        <p:spPr>
          <a:xfrm>
            <a:off x="6096000" y="3086100"/>
            <a:ext cx="11982535" cy="59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4809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1981200" y="897017"/>
            <a:ext cx="159258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u="sng" dirty="0">
                <a:latin typeface="DM Sans Bold"/>
              </a:rPr>
              <a:t>Plan de actividades de capacitación y difusión para las cortes superiores de justicia implementadas con el Expediente Judicial Electrónico (EJE) la Mesa de Partes Electrónica (MPE)</a:t>
            </a:r>
            <a:endParaRPr lang="en-US" sz="4400" b="1" u="sng" dirty="0">
              <a:latin typeface="DM Sans Bold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914400" y="4305300"/>
            <a:ext cx="8610600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dirty="0"/>
              <a:t>La Comisión de Trabajo del Expediente Judicial Electrónico desde su conformación en el año 2017 al 29.01.2024, a través de su Secretaría Técnica, ha venido desarrollando actividades de implementación del Expediente Judicial Electrónico (EJE) y la Mesa de Partes Electrónica (MPE) en 35 Cortes Superiores de Justicia (34 no penal y 1 penal), concretado en 1283 órganos jurisdiccionales (1267 no penal y 16 penal) que ya disponen de los beneficios de expediente judicial electrónico.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82600" y="3967163"/>
            <a:ext cx="9404350" cy="54864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Expediente electrónico judicial — Grupo Casa L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533900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864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613103"/>
            <a:ext cx="11594034" cy="6110566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539750" y="2476500"/>
            <a:ext cx="6398260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7"/>
              </a:lnSpc>
            </a:pPr>
            <a:r>
              <a:rPr lang="es-ES" sz="6600" b="1" dirty="0"/>
              <a:t>Componentes De La Modernización Del Despacho Judicial</a:t>
            </a:r>
            <a:endParaRPr lang="en-US" sz="6600" b="1" dirty="0">
              <a:solidFill>
                <a:srgbClr val="112C6E"/>
              </a:solidFill>
              <a:latin typeface="DM Sans Bold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18"/>
          <p:cNvSpPr txBox="1"/>
          <p:nvPr/>
        </p:nvSpPr>
        <p:spPr>
          <a:xfrm>
            <a:off x="914400" y="2475428"/>
            <a:ext cx="8763000" cy="640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dirty="0"/>
              <a:t>En las especialidades laboral – Nueva Ley Procesal del Trabajo (NLPT), contencioso administrativo subespecialidades tributario, aduanero y temas de mercado, civil subespecialidad comercial y oralidad civil y familia subespecialidad violencia contra las mujeres e integrantes del grupo familiar (VCMIGF), así como en familia civil, proceso único en materia de alimentos para niñas, niños y adolescentes; en la etapa intermedia para la Corte Superior Nacional de Justicia Penal Especializada; y en la Corte Suprema de Justicia de la Republica en la Sala Penal Permanente, Sala Penal Especial y Juzgado de Investigación Preparatoria.</a:t>
            </a:r>
            <a:endParaRPr lang="en-US" sz="3200" b="1" u="sng" dirty="0">
              <a:latin typeface="DM Sans Bold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39750" y="2095500"/>
            <a:ext cx="9290050" cy="6934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Expediente Judicial Electrónico::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100" y="30099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826586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04ADE-4A85-9F86-B1FF-69971B206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2507700"/>
            <a:ext cx="11315700" cy="7588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3700" dirty="0">
                <a:solidFill>
                  <a:schemeClr val="tx1"/>
                </a:solidFill>
              </a:rPr>
              <a:t>Atender e informar al público sobre el estado de los procesos y sobre los servicios del módulo.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Recibir y registrar los pedidos y requerimientos formulados por los usuarios sobre la tramitación y ejecución de los procesos, encauzando la atención y solución de los mismos por el personal correspondiente del área de apoyo a la función jurisdiccional, sin necesidad de entrevista del público con los jueces, e impidiendo el contacto entre el público y el personal del Módulo.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Orientar al público respecto a la fecha, hora y ubicación de los ambientes donde se llevarán a cabo las audiencias.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Entregar a los justiciables los oficios, partes, edictos, exhortos, etc. ordenados por el Juez.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Usar de manera obligatoria el Sistema Integrado Judicial - SIJ, así como las demás herramientas informáticas, según corresponda.</a:t>
            </a:r>
          </a:p>
          <a:p>
            <a:pPr algn="just"/>
            <a:endParaRPr lang="es-MX" sz="3700" dirty="0">
              <a:solidFill>
                <a:schemeClr val="tx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A05E6C-95CA-2541-17C0-C25543C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Asistente Judicial</a:t>
            </a:r>
            <a:br>
              <a:rPr lang="es-PE" dirty="0"/>
            </a:b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Área de apoyo en la atención al público</a:t>
            </a:r>
            <a:endParaRPr lang="es-PE" dirty="0"/>
          </a:p>
        </p:txBody>
      </p:sp>
      <p:pic>
        <p:nvPicPr>
          <p:cNvPr id="4098" name="Picture 2" descr="PJ atendió a más de un millón y medio de personas en módulos de ...">
            <a:extLst>
              <a:ext uri="{FF2B5EF4-FFF2-40B4-BE49-F238E27FC236}">
                <a16:creationId xmlns:a16="http://schemas.microsoft.com/office/drawing/2014/main" id="{73AC562A-DF4B-4381-B58B-7E4B6EA03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3455670"/>
            <a:ext cx="5059322" cy="337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55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04ADE-4A85-9F86-B1FF-69971B206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2507700"/>
            <a:ext cx="11315700" cy="758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3700" dirty="0">
                <a:solidFill>
                  <a:schemeClr val="tx1"/>
                </a:solidFill>
              </a:rPr>
              <a:t>Recibir la documentación y/o expedientes en la zona de atención al público, debiendo firmar y sellar el cargo correspondiente sin dilación.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Fotocopiar la documentación que le sean requeridas.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Apoyar en la distribución de los documentos y/o expedientes que ingresan a la Oficina Judicial.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Elaborar razones cuando corresponda.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Apoyar en el seguimiento de los expedientes.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Apoyar en la atención e información al público usuario.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Controlar y custodiar los cargos de recepción de documentos archivados según corresponda.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Usar de manera obligatoria el Sistema Integrado Judicial - SIJ, así como las demás herramientas informáticas, según corresponda.</a:t>
            </a:r>
          </a:p>
          <a:p>
            <a:pPr algn="just"/>
            <a:endParaRPr lang="es-MX" sz="3700" dirty="0">
              <a:solidFill>
                <a:schemeClr val="tx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A05E6C-95CA-2541-17C0-C25543C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Auxiliar Judicial</a:t>
            </a:r>
            <a:br>
              <a:rPr lang="es-PE" dirty="0"/>
            </a:b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Área de apoyo en la atención al público</a:t>
            </a:r>
            <a:endParaRPr lang="es-PE" dirty="0"/>
          </a:p>
        </p:txBody>
      </p:sp>
      <p:pic>
        <p:nvPicPr>
          <p:cNvPr id="5124" name="Picture 4" descr="Icono plano mostrador atencion al publico en circulo color azul ...">
            <a:extLst>
              <a:ext uri="{FF2B5EF4-FFF2-40B4-BE49-F238E27FC236}">
                <a16:creationId xmlns:a16="http://schemas.microsoft.com/office/drawing/2014/main" id="{0143179E-821D-F453-20EE-9AB825C9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3238500"/>
            <a:ext cx="4610100" cy="461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72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04ADE-4A85-9F86-B1FF-69971B206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13487400" cy="73390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3400" dirty="0">
                <a:solidFill>
                  <a:schemeClr val="tx1"/>
                </a:solidFill>
              </a:rPr>
              <a:t>Verificar el cabal ingreso de datos y la correcta clasificación de los expedientes en el sistema informático.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Redactar proyectos de resoluciones respecto de las demandas interpuestas, tales como autos admisorios, de inadmisibilidad, de improcedencia, de rechazo de demanda, de abstención y de incompetencia.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Redactar proyectos de resolución respecto de cualquier petición, articulación o incidencia promovida durante la etapa </a:t>
            </a:r>
            <a:r>
              <a:rPr lang="es-MX" sz="3400" dirty="0" err="1">
                <a:solidFill>
                  <a:schemeClr val="tx1"/>
                </a:solidFill>
              </a:rPr>
              <a:t>postulatoria</a:t>
            </a:r>
            <a:r>
              <a:rPr lang="es-MX" sz="3400" dirty="0">
                <a:solidFill>
                  <a:schemeClr val="tx1"/>
                </a:solidFill>
              </a:rPr>
              <a:t> de los procesos, hasta antes de la admisión a trámite de la demanda, tales como nulidad, autos </a:t>
            </a:r>
            <a:r>
              <a:rPr lang="es-MX" sz="3400" dirty="0" err="1">
                <a:solidFill>
                  <a:schemeClr val="tx1"/>
                </a:solidFill>
              </a:rPr>
              <a:t>concesorios</a:t>
            </a:r>
            <a:r>
              <a:rPr lang="es-MX" sz="3400" dirty="0">
                <a:solidFill>
                  <a:schemeClr val="tx1"/>
                </a:solidFill>
              </a:rPr>
              <a:t> de apelación de los antedichos actos procesales, entre otros.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Redactar proyectos de resolución de nulidad de </a:t>
            </a:r>
            <a:r>
              <a:rPr lang="es-MX" sz="3400" dirty="0" err="1">
                <a:solidFill>
                  <a:schemeClr val="tx1"/>
                </a:solidFill>
              </a:rPr>
              <a:t>concesorios</a:t>
            </a:r>
            <a:r>
              <a:rPr lang="es-MX" sz="3400" dirty="0">
                <a:solidFill>
                  <a:schemeClr val="tx1"/>
                </a:solidFill>
              </a:rPr>
              <a:t> de apelación, de convocatoria a audiencia de Vista y de Autos de Vista.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Guardar secreto en todos los asuntos a su cargo, hasta cuando se hayan traducido en actos procesales concretos.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Usar de manera obligatoria el Sistema Integrado Judicial - SIJ, así como las demás herramientas informáticas (Servicio de Edicto Judicial Electrónico, Sistema de Notificaciones Electrónicas – SINOE, etc.), según corresponda.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A05E6C-95CA-2541-17C0-C25543C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Secretario Judicial</a:t>
            </a:r>
            <a:br>
              <a:rPr lang="es-PE" dirty="0"/>
            </a:b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ESPECÍFICAS</a:t>
            </a:r>
            <a:b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7" name="Rectángulo redondeado 5">
            <a:extLst>
              <a:ext uri="{FF2B5EF4-FFF2-40B4-BE49-F238E27FC236}">
                <a16:creationId xmlns:a16="http://schemas.microsoft.com/office/drawing/2014/main" id="{046864F7-E97C-8F0D-E0DE-36B381D3B459}"/>
              </a:ext>
            </a:extLst>
          </p:cNvPr>
          <p:cNvSpPr/>
          <p:nvPr/>
        </p:nvSpPr>
        <p:spPr>
          <a:xfrm>
            <a:off x="14401800" y="2247900"/>
            <a:ext cx="2819400" cy="6477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F2B8F97-3B25-8F09-58EB-86542CF073E1}"/>
              </a:ext>
            </a:extLst>
          </p:cNvPr>
          <p:cNvSpPr txBox="1"/>
          <p:nvPr/>
        </p:nvSpPr>
        <p:spPr>
          <a:xfrm>
            <a:off x="14249400" y="4041302"/>
            <a:ext cx="31242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b="1" dirty="0"/>
              <a:t>Especialista de calificación</a:t>
            </a:r>
            <a:endParaRPr lang="en-US" sz="4400" b="1" dirty="0"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94589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04ADE-4A85-9F86-B1FF-69971B206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1600" y="2649617"/>
            <a:ext cx="12268200" cy="6629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MX" sz="4000" dirty="0">
                <a:solidFill>
                  <a:schemeClr val="tx1"/>
                </a:solidFill>
              </a:rPr>
              <a:t>Recibir diariamente los escritos y documentación de los expedientes delos procesos judiciales a su cargo, que le serán entregados por el Centro de Distribución Modular.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Redactar proyectos de resolución de autos y decretos derivados de los expedientes asignados y en la etapa de trámite.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Realizar el seguimiento de los procesos en trámite, controlando e informando al Juez y Administrador del Módulo, los plazos procesales respectivos.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Redactar el decreto de convocatoria a Audiencia Preliminar y/o de esclarecimiento de los hechos en los procesos civiles de conocimiento y abreviados, previa disposición del Juez.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Registrar adecuadamente en los sistemas informáticos, los actos procesales e hitos estadísticos de acuerdo al estado de la causa.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Oficiar a las entidades que corresponda para el cumplimiento de los mandatos judiciales.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Elevar o devolver a las instancias pertinentes, dentro del plazo de ley, las causas que contengan sentencias o autos apelados.</a:t>
            </a:r>
          </a:p>
          <a:p>
            <a:pPr algn="just"/>
            <a:r>
              <a:rPr lang="es-MX" sz="4000" dirty="0">
                <a:solidFill>
                  <a:schemeClr val="tx1"/>
                </a:solidFill>
              </a:rPr>
              <a:t>Vigilar la conservación de los expedientes a su cargo, siendo responsable por su pérdida, mutilaciones o alteraciones, sin perjuicio de las responsabilidades del personal auxiliar</a:t>
            </a:r>
            <a:r>
              <a:rPr lang="es-MX" sz="3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A05E6C-95CA-2541-17C0-C25543C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Secretario Judicial</a:t>
            </a:r>
            <a:br>
              <a:rPr lang="es-PE" dirty="0"/>
            </a:b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ESPECÍFICAS</a:t>
            </a:r>
            <a:b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7" name="Rectángulo redondeado 5">
            <a:extLst>
              <a:ext uri="{FF2B5EF4-FFF2-40B4-BE49-F238E27FC236}">
                <a16:creationId xmlns:a16="http://schemas.microsoft.com/office/drawing/2014/main" id="{046864F7-E97C-8F0D-E0DE-36B381D3B459}"/>
              </a:ext>
            </a:extLst>
          </p:cNvPr>
          <p:cNvSpPr/>
          <p:nvPr/>
        </p:nvSpPr>
        <p:spPr>
          <a:xfrm>
            <a:off x="14401800" y="2247900"/>
            <a:ext cx="2819400" cy="6477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F2B8F97-3B25-8F09-58EB-86542CF073E1}"/>
              </a:ext>
            </a:extLst>
          </p:cNvPr>
          <p:cNvSpPr txBox="1"/>
          <p:nvPr/>
        </p:nvSpPr>
        <p:spPr>
          <a:xfrm>
            <a:off x="14249400" y="4610100"/>
            <a:ext cx="31242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b="1" dirty="0"/>
              <a:t>Especialista de trámite</a:t>
            </a:r>
            <a:endParaRPr lang="en-US" sz="4400" b="1" dirty="0"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847709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04ADE-4A85-9F86-B1FF-69971B206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2400300"/>
            <a:ext cx="13487400" cy="7239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sz="3400" dirty="0">
                <a:solidFill>
                  <a:schemeClr val="tx1"/>
                </a:solidFill>
              </a:rPr>
              <a:t>Efectuar el inventario periódico de expedientes y remitir al archivo central los expedientes depurados por sentencia consentida, abandono u otra forma de conclusión del proceso que no requieran ejecución proceso.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Redactar el acta de otorgamiento de poderes.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Registrar oportuna y debidamente en el sistema informático el estado de las causas, y derivar al despacho respectivo, los procesos que pasen a la etapa de ejecución.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Apoyar en la liquidación de los expedientes judiciales bajo el modelo de despacho tradicional.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Organizar y mantener actualizado el expediente judicial.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Guardar secreto en todos los asuntos a su cargo, hasta cuando se hayan traducido en actos procesales concretos.</a:t>
            </a:r>
          </a:p>
          <a:p>
            <a:pPr algn="just"/>
            <a:r>
              <a:rPr lang="es-MX" sz="3400" dirty="0">
                <a:solidFill>
                  <a:schemeClr val="tx1"/>
                </a:solidFill>
              </a:rPr>
              <a:t>Usar de manera obligatoria el Sistema Integrado Judicial - SIJ, así como las demás herramientas informáticas (Servicio de Edicto Judicial Electrónico, Sistema de Notificaciones Electrónicas – SINOE, etc.), según corresponda.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A05E6C-95CA-2541-17C0-C25543C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Secretario Judicial</a:t>
            </a:r>
            <a:br>
              <a:rPr lang="es-PE" dirty="0"/>
            </a:b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ESPECÍFICAS</a:t>
            </a:r>
            <a:b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  <p:sp>
        <p:nvSpPr>
          <p:cNvPr id="7" name="Rectángulo redondeado 5">
            <a:extLst>
              <a:ext uri="{FF2B5EF4-FFF2-40B4-BE49-F238E27FC236}">
                <a16:creationId xmlns:a16="http://schemas.microsoft.com/office/drawing/2014/main" id="{046864F7-E97C-8F0D-E0DE-36B381D3B459}"/>
              </a:ext>
            </a:extLst>
          </p:cNvPr>
          <p:cNvSpPr/>
          <p:nvPr/>
        </p:nvSpPr>
        <p:spPr>
          <a:xfrm>
            <a:off x="14401800" y="2247900"/>
            <a:ext cx="2819400" cy="6477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7F2B8F97-3B25-8F09-58EB-86542CF073E1}"/>
              </a:ext>
            </a:extLst>
          </p:cNvPr>
          <p:cNvSpPr txBox="1"/>
          <p:nvPr/>
        </p:nvSpPr>
        <p:spPr>
          <a:xfrm>
            <a:off x="14249400" y="4610100"/>
            <a:ext cx="31242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b="1" dirty="0"/>
              <a:t>Especialista de trámite</a:t>
            </a:r>
            <a:endParaRPr lang="en-US" sz="4400" b="1" dirty="0">
              <a:latin typeface="DM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1366158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904ADE-4A85-9F86-B1FF-69971B2064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4900" y="2324100"/>
            <a:ext cx="16344900" cy="72466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3700" dirty="0">
                <a:solidFill>
                  <a:schemeClr val="tx1"/>
                </a:solidFill>
              </a:rPr>
              <a:t>Formar cuadernos de demanda, solicitudes de medida cautelar, de excepciones y demás incidentes derivados del expediente principal, y su entrega al personal de trámite o ejecución, o al archivo Modular, según corresponda.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Elevar cuadernos de apelación de autos de inadmisibilidad, de improcedencia y de rechazo de demanda o solicitudes de medidas cautelares, dentro de un plazo no menor de dos (02) días hábiles, desde la fecha de notificación del auto </a:t>
            </a:r>
            <a:r>
              <a:rPr lang="es-MX" sz="3700" dirty="0" err="1">
                <a:solidFill>
                  <a:schemeClr val="tx1"/>
                </a:solidFill>
              </a:rPr>
              <a:t>concesorio</a:t>
            </a:r>
            <a:r>
              <a:rPr lang="es-MX" sz="3700" dirty="0">
                <a:solidFill>
                  <a:schemeClr val="tx1"/>
                </a:solidFill>
              </a:rPr>
              <a:t> de apelación.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Apoyar en la realización de las notificaciones electrónicas en forma oportuna.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Preparar la notificación por cédula, en los casos excepcionales que corresponda, para su remisión a la Coordinación del Servicio de Notificaciones.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Revisar los cargos de notificación por cédula, registrarlos en el sistema informático e incorporarlos al expediente físico.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Remitir los expedientes físicos al Archivo Modular para su custodia.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Organizar y mantener actualizado el expediente judicial.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Guardar secreto en todos los asuntos a su cargo, hasta cuando se hayan traducido en actos procesales concretos.</a:t>
            </a:r>
          </a:p>
          <a:p>
            <a:pPr algn="just"/>
            <a:r>
              <a:rPr lang="es-MX" sz="3700" dirty="0">
                <a:solidFill>
                  <a:schemeClr val="tx1"/>
                </a:solidFill>
              </a:rPr>
              <a:t>Usar de manera obligatoria el Sistema Integrado Judicial - SIJ, así como las demás herramientas informáticas (Servicio de Edicto Judicial Electrónico, Sistema de Notificaciones Electrónicas – SINOE, etc.), según corresponda.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A0A05E6C-95CA-2541-17C0-C25543C6F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Asistente Judicial</a:t>
            </a:r>
            <a:br>
              <a:rPr lang="es-PE" dirty="0"/>
            </a:b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FUNCIONES ESPECÍFICAS</a:t>
            </a:r>
            <a:b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32298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401B431-9C90-8941-5733-8DA3481E5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18475"/>
            <a:ext cx="15773400" cy="1557569"/>
          </a:xfrm>
        </p:spPr>
        <p:txBody>
          <a:bodyPr/>
          <a:lstStyle/>
          <a:p>
            <a:r>
              <a:rPr lang="es-MX" dirty="0"/>
              <a:t>REGIMEN DISCIPLINARIO DE LOS AUXILAIRES JURISDICCIONALES DEL PODER JUDICIAL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5627A6D-ACE8-F56B-C417-4E026B8F5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00300"/>
            <a:ext cx="9296400" cy="7215117"/>
          </a:xfrm>
          <a:prstGeom prst="rect">
            <a:avLst/>
          </a:prstGeom>
        </p:spPr>
      </p:pic>
      <p:sp>
        <p:nvSpPr>
          <p:cNvPr id="7" name="Rectángulo redondeado 5">
            <a:extLst>
              <a:ext uri="{FF2B5EF4-FFF2-40B4-BE49-F238E27FC236}">
                <a16:creationId xmlns:a16="http://schemas.microsoft.com/office/drawing/2014/main" id="{DFF4BF2C-9C41-02A5-BF7D-0051BE0E5943}"/>
              </a:ext>
            </a:extLst>
          </p:cNvPr>
          <p:cNvSpPr/>
          <p:nvPr/>
        </p:nvSpPr>
        <p:spPr>
          <a:xfrm>
            <a:off x="2171700" y="3087065"/>
            <a:ext cx="1828800" cy="6477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3EECBC2D-F83B-C20B-D00F-221E0CB52103}"/>
              </a:ext>
            </a:extLst>
          </p:cNvPr>
          <p:cNvSpPr txBox="1"/>
          <p:nvPr/>
        </p:nvSpPr>
        <p:spPr>
          <a:xfrm>
            <a:off x="2876550" y="4017241"/>
            <a:ext cx="1828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000" b="1" dirty="0">
                <a:latin typeface="DM Sans Bold"/>
              </a:rPr>
              <a:t>F</a:t>
            </a:r>
          </a:p>
          <a:p>
            <a:r>
              <a:rPr lang="en-US" sz="5000" b="1" dirty="0">
                <a:latin typeface="DM Sans Bold"/>
              </a:rPr>
              <a:t>A</a:t>
            </a:r>
          </a:p>
          <a:p>
            <a:r>
              <a:rPr lang="en-US" sz="5000" b="1" dirty="0">
                <a:latin typeface="DM Sans Bold"/>
              </a:rPr>
              <a:t>L</a:t>
            </a:r>
          </a:p>
          <a:p>
            <a:r>
              <a:rPr lang="en-US" sz="5000" b="1" dirty="0">
                <a:latin typeface="DM Sans Bold"/>
              </a:rPr>
              <a:t>T</a:t>
            </a:r>
          </a:p>
          <a:p>
            <a:r>
              <a:rPr lang="en-US" sz="5000" b="1" dirty="0">
                <a:latin typeface="DM Sans Bold"/>
              </a:rPr>
              <a:t>A</a:t>
            </a:r>
          </a:p>
          <a:p>
            <a:r>
              <a:rPr lang="en-US" sz="5000" b="1" dirty="0">
                <a:latin typeface="DM Sans Bold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87998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3742E89-A68B-06F6-5FED-40913E71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00300"/>
            <a:ext cx="9375183" cy="46482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E7ED0-9CD2-F97E-C55B-A7C4ED3A3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363" y="1943100"/>
            <a:ext cx="8166252" cy="6019800"/>
          </a:xfrm>
          <a:prstGeom prst="rect">
            <a:avLst/>
          </a:prstGeom>
        </p:spPr>
      </p:pic>
      <p:pic>
        <p:nvPicPr>
          <p:cNvPr id="1028" name="Picture 4" descr="Lo que debes saber sobre el proceso por faltas. Bien explicado | Juris.pe">
            <a:extLst>
              <a:ext uri="{FF2B5EF4-FFF2-40B4-BE49-F238E27FC236}">
                <a16:creationId xmlns:a16="http://schemas.microsoft.com/office/drawing/2014/main" id="{FBC05DB2-9827-78CC-FC32-31A57DFA3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6" t="21111" r="69583" b="57408"/>
          <a:stretch/>
        </p:blipFill>
        <p:spPr bwMode="auto">
          <a:xfrm>
            <a:off x="3276600" y="7505700"/>
            <a:ext cx="3886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69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6728DC0-264C-DAC0-7DC9-7D88212F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239"/>
          <a:stretch/>
        </p:blipFill>
        <p:spPr>
          <a:xfrm>
            <a:off x="4419600" y="1811507"/>
            <a:ext cx="11248133" cy="6359183"/>
          </a:xfrm>
          <a:prstGeom prst="rect">
            <a:avLst/>
          </a:prstGeom>
        </p:spPr>
      </p:pic>
      <p:pic>
        <p:nvPicPr>
          <p:cNvPr id="9" name="Picture 2" descr="Lo que debes saber sobre el proceso por faltas. Bien explicado | Juris.pe">
            <a:extLst>
              <a:ext uri="{FF2B5EF4-FFF2-40B4-BE49-F238E27FC236}">
                <a16:creationId xmlns:a16="http://schemas.microsoft.com/office/drawing/2014/main" id="{75761776-E06B-4A95-D41F-E7751E650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7778" r="42083" b="72963"/>
          <a:stretch/>
        </p:blipFill>
        <p:spPr bwMode="auto">
          <a:xfrm>
            <a:off x="990600" y="4004507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3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34198" y="3009900"/>
            <a:ext cx="4260850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37"/>
              </a:lnSpc>
            </a:pPr>
            <a:r>
              <a:rPr lang="es-ES" sz="6600" b="1" dirty="0"/>
              <a:t>Tecnología en los procesos judiciales</a:t>
            </a:r>
            <a:endParaRPr lang="en-US" sz="6600" b="1" dirty="0">
              <a:solidFill>
                <a:srgbClr val="112C6E"/>
              </a:solidFill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616" b="2884"/>
          <a:stretch/>
        </p:blipFill>
        <p:spPr>
          <a:xfrm>
            <a:off x="5300128" y="1579880"/>
            <a:ext cx="12972632" cy="81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7125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E5CE8DF-7C63-8766-0653-052D7C80E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61"/>
          <a:stretch/>
        </p:blipFill>
        <p:spPr>
          <a:xfrm>
            <a:off x="4320988" y="1132481"/>
            <a:ext cx="10985952" cy="4011019"/>
          </a:xfrm>
          <a:prstGeom prst="rect">
            <a:avLst/>
          </a:prstGeom>
        </p:spPr>
      </p:pic>
      <p:pic>
        <p:nvPicPr>
          <p:cNvPr id="9" name="Picture 2" descr="Lo que debes saber sobre el proceso por faltas. Bien explicado | Juris.pe">
            <a:extLst>
              <a:ext uri="{FF2B5EF4-FFF2-40B4-BE49-F238E27FC236}">
                <a16:creationId xmlns:a16="http://schemas.microsoft.com/office/drawing/2014/main" id="{75761776-E06B-4A95-D41F-E7751E650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7778" r="42083" b="72963"/>
          <a:stretch/>
        </p:blipFill>
        <p:spPr bwMode="auto">
          <a:xfrm>
            <a:off x="990600" y="4004507"/>
            <a:ext cx="2514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BF3979A-BD76-8EF5-148E-628A2DE07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388" y="5143500"/>
            <a:ext cx="10985952" cy="31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71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41D061B-A6C8-74BF-676F-3FC86527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SANCIONES DISCIPLINARIAS</a:t>
            </a:r>
            <a:endParaRPr lang="es-PE" dirty="0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9951DC8E-5BD6-F8D7-66F5-BB03C3539A78}"/>
              </a:ext>
            </a:extLst>
          </p:cNvPr>
          <p:cNvSpPr txBox="1"/>
          <p:nvPr/>
        </p:nvSpPr>
        <p:spPr>
          <a:xfrm>
            <a:off x="3276600" y="1894249"/>
            <a:ext cx="12725400" cy="6686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000" b="1" dirty="0"/>
              <a:t>Las sanciones disciplinarias aplicables a los auxiliares jurisdiccionales son:</a:t>
            </a:r>
            <a:endParaRPr lang="es-ES" sz="4000" b="1" u="sng" dirty="0">
              <a:latin typeface="DM Sans Bold"/>
            </a:endParaRPr>
          </a:p>
          <a:p>
            <a:pPr marL="742950" indent="-742950" algn="r">
              <a:lnSpc>
                <a:spcPct val="150000"/>
              </a:lnSpc>
              <a:buFont typeface="+mj-lt"/>
              <a:buAutoNum type="arabicPeriod"/>
            </a:pPr>
            <a:r>
              <a:rPr lang="es-ES" sz="4000" b="1" u="sng" dirty="0">
                <a:latin typeface="DM Sans Bold"/>
              </a:rPr>
              <a:t>AMONESTACION</a:t>
            </a:r>
          </a:p>
          <a:p>
            <a:pPr algn="r">
              <a:lnSpc>
                <a:spcPct val="150000"/>
              </a:lnSpc>
            </a:pPr>
            <a:r>
              <a:rPr lang="es-ES" sz="4000" dirty="0">
                <a:latin typeface="DM Sans Bold"/>
              </a:rPr>
              <a:t>1.1. Amonestación Verbal</a:t>
            </a:r>
          </a:p>
          <a:p>
            <a:pPr algn="r">
              <a:lnSpc>
                <a:spcPct val="150000"/>
              </a:lnSpc>
            </a:pPr>
            <a:r>
              <a:rPr lang="es-ES" sz="4000" dirty="0">
                <a:latin typeface="DM Sans Bold"/>
              </a:rPr>
              <a:t>1.2. Amonestación Escrita</a:t>
            </a:r>
          </a:p>
          <a:p>
            <a:pPr algn="r">
              <a:lnSpc>
                <a:spcPct val="150000"/>
              </a:lnSpc>
            </a:pPr>
            <a:r>
              <a:rPr lang="es-ES" sz="4000" b="1" u="sng" dirty="0">
                <a:latin typeface="DM Sans Bold"/>
              </a:rPr>
              <a:t>2. MULTA</a:t>
            </a:r>
          </a:p>
          <a:p>
            <a:pPr algn="r">
              <a:lnSpc>
                <a:spcPct val="150000"/>
              </a:lnSpc>
            </a:pPr>
            <a:r>
              <a:rPr lang="es-ES" sz="4000" b="1" u="sng" dirty="0">
                <a:latin typeface="DM Sans Bold"/>
              </a:rPr>
              <a:t>3. SUSPENSION</a:t>
            </a:r>
          </a:p>
          <a:p>
            <a:pPr algn="r">
              <a:lnSpc>
                <a:spcPct val="150000"/>
              </a:lnSpc>
            </a:pPr>
            <a:r>
              <a:rPr lang="es-ES" sz="4000" b="1" u="sng" dirty="0">
                <a:latin typeface="DM Sans Bold"/>
              </a:rPr>
              <a:t>4. DESTITUCION</a:t>
            </a:r>
            <a:endParaRPr lang="en-US" sz="4000" b="1" u="sng" dirty="0">
              <a:latin typeface="DM Sans Bold"/>
            </a:endParaRPr>
          </a:p>
        </p:txBody>
      </p:sp>
      <p:pic>
        <p:nvPicPr>
          <p:cNvPr id="2050" name="Picture 2" descr="SCJ expresa criterio ante faltas disciplinarias cometidas por jueces ...">
            <a:extLst>
              <a:ext uri="{FF2B5EF4-FFF2-40B4-BE49-F238E27FC236}">
                <a16:creationId xmlns:a16="http://schemas.microsoft.com/office/drawing/2014/main" id="{8B850662-8B91-25E7-1EFE-09847C267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2500"/>
            <a:ext cx="5486400" cy="365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044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C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95400" y="5219700"/>
            <a:ext cx="15429004" cy="1248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39"/>
              </a:lnSpc>
            </a:pPr>
            <a:r>
              <a:rPr lang="en-US" sz="19900" dirty="0">
                <a:solidFill>
                  <a:srgbClr val="FFFFFF"/>
                </a:solidFill>
                <a:latin typeface="DM Sans Bold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16683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1676400" y="342900"/>
            <a:ext cx="17208500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12"/>
              </a:lnSpc>
            </a:pPr>
            <a:r>
              <a:rPr lang="es-ES" sz="6000" b="1" u="sng" dirty="0"/>
              <a:t>IMPLEMENTACIÓN DEL EXPEDIENTE JUDICIAL ELECTRÓNICO (EJE)</a:t>
            </a:r>
            <a:endParaRPr lang="en-US" sz="6000" b="1" u="sng" dirty="0">
              <a:latin typeface="DM Sans Bold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6576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Componentes del Expediente Judicial Electrónico (EJE)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59001"/>
            <a:ext cx="13716000" cy="70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6766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868476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Evolución del proceso de implementación del EJE en las cortes superiores de justicia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26" y="723900"/>
            <a:ext cx="13884854" cy="83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1571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868476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Proceso de modernización de los servicios de justicia</a:t>
            </a:r>
          </a:p>
          <a:p>
            <a:endParaRPr lang="en-US" sz="4400" b="1" u="sng" dirty="0">
              <a:latin typeface="DM Sans Bold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430672"/>
            <a:ext cx="14026699" cy="74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1798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86847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Plan Estratégico Institucional (PEI) del Poder Judicial para el periodo 2020-2030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35" y="647700"/>
            <a:ext cx="1390716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269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F211D46-62AB-4E1F-AB79-05A3B7A8FE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82730E-CD5E-4BC0-A2A3-5168ACD492D0}" type="slidenum">
              <a:rPr lang="es-PE" altLang="es-PE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es-PE" altLang="es-PE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539750" y="3467100"/>
            <a:ext cx="3868476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4400" b="1" dirty="0"/>
              <a:t>Metodología de las tareas de implementación del Expediente Judicial Electrónico en la justicia peruana</a:t>
            </a:r>
            <a:endParaRPr lang="en-US" sz="4400" b="1" u="sng" dirty="0">
              <a:latin typeface="DM Sans Bol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404622"/>
            <a:ext cx="13335000" cy="82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11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1733</Words>
  <Application>Microsoft Office PowerPoint</Application>
  <PresentationFormat>Personalizado</PresentationFormat>
  <Paragraphs>174</Paragraphs>
  <Slides>42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Wingdings</vt:lpstr>
      <vt:lpstr>DM Sans</vt:lpstr>
      <vt:lpstr>Arial</vt:lpstr>
      <vt:lpstr>DM Sans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Asistente Judicial Área de apoyo en la atención al público</vt:lpstr>
      <vt:lpstr>Auxiliar Judicial Área de apoyo en la atención al público</vt:lpstr>
      <vt:lpstr>Secretario Judicial FUNCIONES ESPECÍFICAS </vt:lpstr>
      <vt:lpstr>Secretario Judicial FUNCIONES ESPECÍFICAS </vt:lpstr>
      <vt:lpstr>Secretario Judicial FUNCIONES ESPECÍFICAS </vt:lpstr>
      <vt:lpstr>Asistente Judicial FUNCIONES ESPECÍFICAS </vt:lpstr>
      <vt:lpstr>REGIMEN DISCIPLINARIO DE LOS AUXILAIRES JURISDICCIONALES DEL PODER JUDICIAL</vt:lpstr>
      <vt:lpstr>Presentación de PowerPoint</vt:lpstr>
      <vt:lpstr>Presentación de PowerPoint</vt:lpstr>
      <vt:lpstr>Presentación de PowerPoint</vt:lpstr>
      <vt:lpstr>SANCIONES DISCIPLINARIAS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Justicia e inteligencia artificial</dc:title>
  <dc:creator>User</dc:creator>
  <cp:lastModifiedBy>ROSABET SEGOVIA</cp:lastModifiedBy>
  <cp:revision>25</cp:revision>
  <dcterms:created xsi:type="dcterms:W3CDTF">2006-08-16T00:00:00Z</dcterms:created>
  <dcterms:modified xsi:type="dcterms:W3CDTF">2024-10-26T23:30:07Z</dcterms:modified>
  <dc:identifier>DAGFmC-kf-A</dc:identifier>
</cp:coreProperties>
</file>