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451" r:id="rId2"/>
    <p:sldId id="256" r:id="rId3"/>
    <p:sldId id="259" r:id="rId4"/>
    <p:sldId id="257" r:id="rId5"/>
    <p:sldId id="452" r:id="rId6"/>
    <p:sldId id="456" r:id="rId7"/>
    <p:sldId id="453" r:id="rId8"/>
    <p:sldId id="457" r:id="rId9"/>
    <p:sldId id="458" r:id="rId10"/>
    <p:sldId id="460" r:id="rId11"/>
    <p:sldId id="459" r:id="rId12"/>
    <p:sldId id="455" r:id="rId13"/>
    <p:sldId id="454" r:id="rId14"/>
    <p:sldId id="461" r:id="rId15"/>
    <p:sldId id="462" r:id="rId16"/>
    <p:sldId id="463" r:id="rId17"/>
    <p:sldId id="470" r:id="rId18"/>
    <p:sldId id="471" r:id="rId19"/>
    <p:sldId id="464" r:id="rId20"/>
    <p:sldId id="465" r:id="rId21"/>
    <p:sldId id="467" r:id="rId22"/>
    <p:sldId id="466" r:id="rId23"/>
    <p:sldId id="469" r:id="rId24"/>
    <p:sldId id="476" r:id="rId25"/>
    <p:sldId id="468" r:id="rId26"/>
    <p:sldId id="472" r:id="rId27"/>
    <p:sldId id="473" r:id="rId28"/>
    <p:sldId id="474" r:id="rId29"/>
    <p:sldId id="477" r:id="rId30"/>
    <p:sldId id="492" r:id="rId31"/>
    <p:sldId id="479" r:id="rId32"/>
    <p:sldId id="482" r:id="rId33"/>
    <p:sldId id="493" r:id="rId34"/>
    <p:sldId id="511" r:id="rId35"/>
    <p:sldId id="512" r:id="rId36"/>
    <p:sldId id="535" r:id="rId37"/>
    <p:sldId id="513" r:id="rId38"/>
    <p:sldId id="514" r:id="rId39"/>
    <p:sldId id="481" r:id="rId40"/>
    <p:sldId id="515" r:id="rId41"/>
    <p:sldId id="485" r:id="rId42"/>
    <p:sldId id="486" r:id="rId43"/>
    <p:sldId id="494" r:id="rId44"/>
    <p:sldId id="518" r:id="rId45"/>
    <p:sldId id="520" r:id="rId46"/>
    <p:sldId id="496" r:id="rId47"/>
    <p:sldId id="525" r:id="rId48"/>
    <p:sldId id="526" r:id="rId49"/>
    <p:sldId id="502" r:id="rId50"/>
    <p:sldId id="506" r:id="rId51"/>
    <p:sldId id="521" r:id="rId52"/>
    <p:sldId id="509" r:id="rId53"/>
    <p:sldId id="503" r:id="rId54"/>
    <p:sldId id="528" r:id="rId55"/>
    <p:sldId id="488" r:id="rId56"/>
    <p:sldId id="529" r:id="rId57"/>
    <p:sldId id="531" r:id="rId58"/>
    <p:sldId id="491" r:id="rId59"/>
    <p:sldId id="532" r:id="rId60"/>
    <p:sldId id="533" r:id="rId61"/>
    <p:sldId id="534" r:id="rId62"/>
    <p:sldId id="358"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3" d="100"/>
          <a:sy n="83" d="100"/>
        </p:scale>
        <p:origin x="61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66EDD-0C55-4F93-88B0-172A6FD2B983}"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s-PE"/>
        </a:p>
      </dgm:t>
    </dgm:pt>
    <dgm:pt modelId="{1E6B9F60-E67A-4327-B873-D047300844FB}">
      <dgm:prSet phldrT="[Texto]" custT="1"/>
      <dgm:spPr>
        <a:solidFill>
          <a:srgbClr val="C00000"/>
        </a:solidFill>
      </dgm:spPr>
      <dgm:t>
        <a:bodyPr/>
        <a:lstStyle/>
        <a:p>
          <a:pPr algn="ctr"/>
          <a:r>
            <a:rPr lang="es-ES" sz="2000" b="1" dirty="0"/>
            <a:t>Delitos Contra la Administración Pública</a:t>
          </a:r>
        </a:p>
        <a:p>
          <a:pPr algn="ctr"/>
          <a:r>
            <a:rPr lang="es-ES" sz="2000" b="0" dirty="0"/>
            <a:t>Título XVIII - CP</a:t>
          </a:r>
        </a:p>
      </dgm:t>
    </dgm:pt>
    <dgm:pt modelId="{DE396D54-D8B2-4B43-9876-1470E1CCEF82}" type="parTrans" cxnId="{361A5714-0519-4563-9066-C21518B50849}">
      <dgm:prSet/>
      <dgm:spPr/>
      <dgm:t>
        <a:bodyPr/>
        <a:lstStyle/>
        <a:p>
          <a:endParaRPr lang="es-PE"/>
        </a:p>
      </dgm:t>
    </dgm:pt>
    <dgm:pt modelId="{98186831-8650-4D94-9F06-4D1D9D5D1D79}" type="sibTrans" cxnId="{361A5714-0519-4563-9066-C21518B50849}">
      <dgm:prSet/>
      <dgm:spPr/>
      <dgm:t>
        <a:bodyPr/>
        <a:lstStyle/>
        <a:p>
          <a:endParaRPr lang="es-PE"/>
        </a:p>
      </dgm:t>
    </dgm:pt>
    <dgm:pt modelId="{87B5C8D5-C67A-4E6B-866B-95FF2B17BBE9}">
      <dgm:prSet phldrT="[Texto]" custT="1"/>
      <dgm:spPr>
        <a:solidFill>
          <a:srgbClr val="C00000"/>
        </a:solidFill>
      </dgm:spPr>
      <dgm:t>
        <a:bodyPr/>
        <a:lstStyle/>
        <a:p>
          <a:pPr algn="ctr"/>
          <a:r>
            <a:rPr lang="es-ES" sz="1800" b="1" dirty="0"/>
            <a:t>Delitos Cometidos Por Particulares</a:t>
          </a:r>
        </a:p>
        <a:p>
          <a:pPr algn="just"/>
          <a:r>
            <a:rPr lang="es-ES" sz="1800" dirty="0"/>
            <a:t>El sujeto activo puede ser cualquier persona</a:t>
          </a:r>
          <a:endParaRPr lang="es-PE" sz="1800" dirty="0"/>
        </a:p>
      </dgm:t>
    </dgm:pt>
    <dgm:pt modelId="{DC7DEF56-0D82-4E44-AD17-A9F0D2A7C991}" type="parTrans" cxnId="{348DC164-52F1-405E-AF52-8B715F5F228A}">
      <dgm:prSet/>
      <dgm:spPr/>
      <dgm:t>
        <a:bodyPr/>
        <a:lstStyle/>
        <a:p>
          <a:endParaRPr lang="es-PE" dirty="0"/>
        </a:p>
      </dgm:t>
    </dgm:pt>
    <dgm:pt modelId="{896A8163-CC64-4334-BAE4-B85088E28BD4}" type="sibTrans" cxnId="{348DC164-52F1-405E-AF52-8B715F5F228A}">
      <dgm:prSet/>
      <dgm:spPr/>
      <dgm:t>
        <a:bodyPr/>
        <a:lstStyle/>
        <a:p>
          <a:endParaRPr lang="es-PE"/>
        </a:p>
      </dgm:t>
    </dgm:pt>
    <dgm:pt modelId="{8C51ED87-6B0B-452E-B17D-08C3AFA6E858}">
      <dgm:prSet phldrT="[Texto]" custT="1"/>
      <dgm:spPr>
        <a:solidFill>
          <a:srgbClr val="C00000"/>
        </a:solidFill>
      </dgm:spPr>
      <dgm:t>
        <a:bodyPr/>
        <a:lstStyle/>
        <a:p>
          <a:pPr algn="just"/>
          <a:r>
            <a:rPr lang="es-ES" sz="1800" dirty="0"/>
            <a:t>- Usurpación de autoridad (art. 361)</a:t>
          </a:r>
        </a:p>
        <a:p>
          <a:pPr algn="just"/>
          <a:r>
            <a:rPr lang="es-PE" sz="1800" dirty="0"/>
            <a:t>- Usurpación de títulos u honores (art. 362)</a:t>
          </a:r>
        </a:p>
        <a:p>
          <a:pPr algn="just"/>
          <a:r>
            <a:rPr lang="es-PE" sz="1800" dirty="0"/>
            <a:t>- Ejercicio ilegal de la profesión (art. 363)</a:t>
          </a:r>
        </a:p>
        <a:p>
          <a:pPr algn="just"/>
          <a:r>
            <a:rPr lang="es-PE" sz="1800" dirty="0"/>
            <a:t>- Violencia y resistencia a la autoridad (365 y </a:t>
          </a:r>
          <a:r>
            <a:rPr lang="es-PE" sz="1800" dirty="0" err="1"/>
            <a:t>ss</a:t>
          </a:r>
          <a:r>
            <a:rPr lang="es-PE" sz="1800" dirty="0"/>
            <a:t>)</a:t>
          </a:r>
        </a:p>
        <a:p>
          <a:pPr algn="just"/>
          <a:r>
            <a:rPr lang="es-PE" sz="1800" dirty="0"/>
            <a:t>- Delitos que afectan la administración de justicia; omisión a comparecer en juicio, ocultamiento de pruebas o sustracción de objetos requisados.</a:t>
          </a:r>
        </a:p>
      </dgm:t>
    </dgm:pt>
    <dgm:pt modelId="{3EFB292D-FD6E-4CD0-9B6C-2DC334BD172A}" type="parTrans" cxnId="{27172C6A-38FB-47CC-AED0-BE86BEF3E4CC}">
      <dgm:prSet/>
      <dgm:spPr/>
      <dgm:t>
        <a:bodyPr/>
        <a:lstStyle/>
        <a:p>
          <a:endParaRPr lang="es-PE" dirty="0"/>
        </a:p>
      </dgm:t>
    </dgm:pt>
    <dgm:pt modelId="{24CE8BC2-500D-43E7-B019-2CBD8E4DAC61}" type="sibTrans" cxnId="{27172C6A-38FB-47CC-AED0-BE86BEF3E4CC}">
      <dgm:prSet/>
      <dgm:spPr/>
      <dgm:t>
        <a:bodyPr/>
        <a:lstStyle/>
        <a:p>
          <a:endParaRPr lang="es-PE"/>
        </a:p>
      </dgm:t>
    </dgm:pt>
    <dgm:pt modelId="{D648E731-5451-4A2E-A7A6-F17776528D6E}">
      <dgm:prSet phldrT="[Texto]" custT="1"/>
      <dgm:spPr>
        <a:solidFill>
          <a:srgbClr val="C00000"/>
        </a:solidFill>
      </dgm:spPr>
      <dgm:t>
        <a:bodyPr/>
        <a:lstStyle/>
        <a:p>
          <a:pPr algn="ctr"/>
          <a:r>
            <a:rPr lang="es-ES" sz="1800" b="1" dirty="0"/>
            <a:t>Delitos cometidos por funcionarios públicos</a:t>
          </a:r>
        </a:p>
        <a:p>
          <a:pPr algn="just"/>
          <a:r>
            <a:rPr lang="es-ES" sz="1800" dirty="0"/>
            <a:t>El sujeto activo –usualmente- un funcionario público.</a:t>
          </a:r>
          <a:endParaRPr lang="es-PE" sz="1800" dirty="0"/>
        </a:p>
      </dgm:t>
    </dgm:pt>
    <dgm:pt modelId="{355DE9B7-F1E7-4500-AC1C-BDA545F72A90}" type="parTrans" cxnId="{C0BDD4A2-8F80-4EAD-A9E8-F1101642C361}">
      <dgm:prSet/>
      <dgm:spPr/>
      <dgm:t>
        <a:bodyPr/>
        <a:lstStyle/>
        <a:p>
          <a:endParaRPr lang="es-PE" dirty="0"/>
        </a:p>
      </dgm:t>
    </dgm:pt>
    <dgm:pt modelId="{0224B52C-E78B-418C-9C86-265DFB422C62}" type="sibTrans" cxnId="{C0BDD4A2-8F80-4EAD-A9E8-F1101642C361}">
      <dgm:prSet/>
      <dgm:spPr/>
      <dgm:t>
        <a:bodyPr/>
        <a:lstStyle/>
        <a:p>
          <a:endParaRPr lang="es-PE"/>
        </a:p>
      </dgm:t>
    </dgm:pt>
    <dgm:pt modelId="{3EDBCF5B-00FE-4C2A-A49E-B4176CCB4737}">
      <dgm:prSet phldrT="[Texto]" custT="1"/>
      <dgm:spPr>
        <a:solidFill>
          <a:srgbClr val="C00000"/>
        </a:solidFill>
      </dgm:spPr>
      <dgm:t>
        <a:bodyPr/>
        <a:lstStyle/>
        <a:p>
          <a:pPr algn="just"/>
          <a:r>
            <a:rPr lang="es-ES" sz="1800" dirty="0"/>
            <a:t>- Abuso de autoridad (art. 376)</a:t>
          </a:r>
        </a:p>
        <a:p>
          <a:pPr algn="just"/>
          <a:r>
            <a:rPr lang="es-ES" sz="1800" dirty="0"/>
            <a:t>- Concusión (art. 382)</a:t>
          </a:r>
        </a:p>
        <a:p>
          <a:pPr algn="just"/>
          <a:r>
            <a:rPr lang="es-ES" sz="1800" dirty="0"/>
            <a:t>- Cobro indebido (art. 383)</a:t>
          </a:r>
        </a:p>
        <a:p>
          <a:pPr algn="just"/>
          <a:r>
            <a:rPr lang="es-ES" sz="1800" dirty="0"/>
            <a:t>- Cohecho (art. 384)</a:t>
          </a:r>
        </a:p>
        <a:p>
          <a:pPr algn="just"/>
          <a:r>
            <a:rPr lang="es-ES" sz="1800" dirty="0"/>
            <a:t>- Patrocinio Ilegal (art. 385)</a:t>
          </a:r>
        </a:p>
        <a:p>
          <a:pPr algn="just"/>
          <a:r>
            <a:rPr lang="es-ES" sz="1800" dirty="0"/>
            <a:t>- Peculado (art. 387)</a:t>
          </a:r>
        </a:p>
        <a:p>
          <a:pPr algn="just"/>
          <a:r>
            <a:rPr lang="es-ES" sz="1800" dirty="0"/>
            <a:t>- </a:t>
          </a:r>
          <a:r>
            <a:rPr lang="es-ES" sz="1800" b="1" u="sng" dirty="0"/>
            <a:t>Corrupción de funcionarios (art. 393 y ss.)</a:t>
          </a:r>
        </a:p>
        <a:p>
          <a:pPr algn="just"/>
          <a:r>
            <a:rPr lang="es-ES" sz="1800" dirty="0"/>
            <a:t>- </a:t>
          </a:r>
          <a:r>
            <a:rPr lang="es-ES" sz="1800" u="sng" dirty="0"/>
            <a:t>Tráfico de influencias (art. 400)</a:t>
          </a:r>
        </a:p>
        <a:p>
          <a:pPr algn="just"/>
          <a:r>
            <a:rPr lang="es-ES" sz="1800" u="none" dirty="0"/>
            <a:t>- </a:t>
          </a:r>
          <a:r>
            <a:rPr lang="es-ES" sz="1800" u="sng" dirty="0"/>
            <a:t>Enriquecimiento ilícito (art. 401</a:t>
          </a:r>
          <a:r>
            <a:rPr lang="es-ES" sz="1800" dirty="0"/>
            <a:t>)</a:t>
          </a:r>
          <a:endParaRPr lang="es-PE" sz="1800" dirty="0"/>
        </a:p>
      </dgm:t>
    </dgm:pt>
    <dgm:pt modelId="{DEF712D7-17CD-47E7-BCE4-04240D057F51}" type="parTrans" cxnId="{01C67755-782C-4F4B-89A7-98AB7801A79B}">
      <dgm:prSet/>
      <dgm:spPr/>
      <dgm:t>
        <a:bodyPr/>
        <a:lstStyle/>
        <a:p>
          <a:endParaRPr lang="es-PE" b="1" dirty="0"/>
        </a:p>
      </dgm:t>
    </dgm:pt>
    <dgm:pt modelId="{01E7AE38-AFBE-4E1A-9474-BEAEE9A7E832}" type="sibTrans" cxnId="{01C67755-782C-4F4B-89A7-98AB7801A79B}">
      <dgm:prSet/>
      <dgm:spPr/>
      <dgm:t>
        <a:bodyPr/>
        <a:lstStyle/>
        <a:p>
          <a:endParaRPr lang="es-PE"/>
        </a:p>
      </dgm:t>
    </dgm:pt>
    <dgm:pt modelId="{96B3B49D-8BBD-4933-BCD5-63767F9767FC}" type="pres">
      <dgm:prSet presAssocID="{A2B66EDD-0C55-4F93-88B0-172A6FD2B983}" presName="diagram" presStyleCnt="0">
        <dgm:presLayoutVars>
          <dgm:chPref val="1"/>
          <dgm:dir/>
          <dgm:animOne val="branch"/>
          <dgm:animLvl val="lvl"/>
          <dgm:resizeHandles val="exact"/>
        </dgm:presLayoutVars>
      </dgm:prSet>
      <dgm:spPr/>
    </dgm:pt>
    <dgm:pt modelId="{42E0C1BA-2BBC-4479-A4D3-08304588EA1E}" type="pres">
      <dgm:prSet presAssocID="{1E6B9F60-E67A-4327-B873-D047300844FB}" presName="root1" presStyleCnt="0"/>
      <dgm:spPr/>
    </dgm:pt>
    <dgm:pt modelId="{C9C8175E-A13A-45FF-83DB-CCA63A74519E}" type="pres">
      <dgm:prSet presAssocID="{1E6B9F60-E67A-4327-B873-D047300844FB}" presName="LevelOneTextNode" presStyleLbl="node0" presStyleIdx="0" presStyleCnt="1" custScaleX="58592">
        <dgm:presLayoutVars>
          <dgm:chPref val="3"/>
        </dgm:presLayoutVars>
      </dgm:prSet>
      <dgm:spPr/>
    </dgm:pt>
    <dgm:pt modelId="{91BB889A-93B5-4109-AA03-E6E6EF48673F}" type="pres">
      <dgm:prSet presAssocID="{1E6B9F60-E67A-4327-B873-D047300844FB}" presName="level2hierChild" presStyleCnt="0"/>
      <dgm:spPr/>
    </dgm:pt>
    <dgm:pt modelId="{7B068E96-9394-42C7-98FA-52C4744C1104}" type="pres">
      <dgm:prSet presAssocID="{DC7DEF56-0D82-4E44-AD17-A9F0D2A7C991}" presName="conn2-1" presStyleLbl="parChTrans1D2" presStyleIdx="0" presStyleCnt="2"/>
      <dgm:spPr/>
    </dgm:pt>
    <dgm:pt modelId="{E65680F6-7C28-41C0-B20E-B4037DFB2189}" type="pres">
      <dgm:prSet presAssocID="{DC7DEF56-0D82-4E44-AD17-A9F0D2A7C991}" presName="connTx" presStyleLbl="parChTrans1D2" presStyleIdx="0" presStyleCnt="2"/>
      <dgm:spPr/>
    </dgm:pt>
    <dgm:pt modelId="{424BCB71-4F9A-439F-A97B-C104A1F13960}" type="pres">
      <dgm:prSet presAssocID="{87B5C8D5-C67A-4E6B-866B-95FF2B17BBE9}" presName="root2" presStyleCnt="0"/>
      <dgm:spPr/>
    </dgm:pt>
    <dgm:pt modelId="{C33F54FB-FFCA-41BD-AEEC-40A7DF092618}" type="pres">
      <dgm:prSet presAssocID="{87B5C8D5-C67A-4E6B-866B-95FF2B17BBE9}" presName="LevelTwoTextNode" presStyleLbl="node2" presStyleIdx="0" presStyleCnt="2" custScaleX="69914" custScaleY="131584">
        <dgm:presLayoutVars>
          <dgm:chPref val="3"/>
        </dgm:presLayoutVars>
      </dgm:prSet>
      <dgm:spPr/>
    </dgm:pt>
    <dgm:pt modelId="{00FC7019-9A8F-4557-8519-31188F2D69BD}" type="pres">
      <dgm:prSet presAssocID="{87B5C8D5-C67A-4E6B-866B-95FF2B17BBE9}" presName="level3hierChild" presStyleCnt="0"/>
      <dgm:spPr/>
    </dgm:pt>
    <dgm:pt modelId="{C2E9C2E0-3D51-4FB8-B4E8-5E07812A9D8C}" type="pres">
      <dgm:prSet presAssocID="{3EFB292D-FD6E-4CD0-9B6C-2DC334BD172A}" presName="conn2-1" presStyleLbl="parChTrans1D3" presStyleIdx="0" presStyleCnt="2"/>
      <dgm:spPr/>
    </dgm:pt>
    <dgm:pt modelId="{660D13CC-E405-42C6-8A36-06DF08914C46}" type="pres">
      <dgm:prSet presAssocID="{3EFB292D-FD6E-4CD0-9B6C-2DC334BD172A}" presName="connTx" presStyleLbl="parChTrans1D3" presStyleIdx="0" presStyleCnt="2"/>
      <dgm:spPr/>
    </dgm:pt>
    <dgm:pt modelId="{D64BF903-494B-4AFA-AD0E-7A70C80B5250}" type="pres">
      <dgm:prSet presAssocID="{8C51ED87-6B0B-452E-B17D-08C3AFA6E858}" presName="root2" presStyleCnt="0"/>
      <dgm:spPr/>
    </dgm:pt>
    <dgm:pt modelId="{EAB12526-2A85-48B5-BBF0-9995ED5C96BF}" type="pres">
      <dgm:prSet presAssocID="{8C51ED87-6B0B-452E-B17D-08C3AFA6E858}" presName="LevelTwoTextNode" presStyleLbl="node3" presStyleIdx="0" presStyleCnt="2" custScaleX="136859" custScaleY="165501">
        <dgm:presLayoutVars>
          <dgm:chPref val="3"/>
        </dgm:presLayoutVars>
      </dgm:prSet>
      <dgm:spPr/>
    </dgm:pt>
    <dgm:pt modelId="{5E2CCEBC-B8FC-42F7-8C02-50F28521980F}" type="pres">
      <dgm:prSet presAssocID="{8C51ED87-6B0B-452E-B17D-08C3AFA6E858}" presName="level3hierChild" presStyleCnt="0"/>
      <dgm:spPr/>
    </dgm:pt>
    <dgm:pt modelId="{C26BBBF1-7CE7-4CC9-BD33-9A3EA66E85B2}" type="pres">
      <dgm:prSet presAssocID="{355DE9B7-F1E7-4500-AC1C-BDA545F72A90}" presName="conn2-1" presStyleLbl="parChTrans1D2" presStyleIdx="1" presStyleCnt="2"/>
      <dgm:spPr/>
    </dgm:pt>
    <dgm:pt modelId="{06C77C80-B8B5-4741-A8E2-CD23F6165EF8}" type="pres">
      <dgm:prSet presAssocID="{355DE9B7-F1E7-4500-AC1C-BDA545F72A90}" presName="connTx" presStyleLbl="parChTrans1D2" presStyleIdx="1" presStyleCnt="2"/>
      <dgm:spPr/>
    </dgm:pt>
    <dgm:pt modelId="{5EA7CB8A-C87B-4D36-8648-05E5DB196AE8}" type="pres">
      <dgm:prSet presAssocID="{D648E731-5451-4A2E-A7A6-F17776528D6E}" presName="root2" presStyleCnt="0"/>
      <dgm:spPr/>
    </dgm:pt>
    <dgm:pt modelId="{3F30C9C1-361F-474B-82DF-FA4158739A2E}" type="pres">
      <dgm:prSet presAssocID="{D648E731-5451-4A2E-A7A6-F17776528D6E}" presName="LevelTwoTextNode" presStyleLbl="node2" presStyleIdx="1" presStyleCnt="2" custScaleX="70664" custScaleY="127069">
        <dgm:presLayoutVars>
          <dgm:chPref val="3"/>
        </dgm:presLayoutVars>
      </dgm:prSet>
      <dgm:spPr/>
    </dgm:pt>
    <dgm:pt modelId="{DEA760DF-ACAA-45CD-B058-A9A0349E0F58}" type="pres">
      <dgm:prSet presAssocID="{D648E731-5451-4A2E-A7A6-F17776528D6E}" presName="level3hierChild" presStyleCnt="0"/>
      <dgm:spPr/>
    </dgm:pt>
    <dgm:pt modelId="{3BB15489-1999-423F-A27F-6E1A73E99F45}" type="pres">
      <dgm:prSet presAssocID="{DEF712D7-17CD-47E7-BCE4-04240D057F51}" presName="conn2-1" presStyleLbl="parChTrans1D3" presStyleIdx="1" presStyleCnt="2"/>
      <dgm:spPr/>
    </dgm:pt>
    <dgm:pt modelId="{22AE4378-C46F-4E44-96A3-8B68B62DAD57}" type="pres">
      <dgm:prSet presAssocID="{DEF712D7-17CD-47E7-BCE4-04240D057F51}" presName="connTx" presStyleLbl="parChTrans1D3" presStyleIdx="1" presStyleCnt="2"/>
      <dgm:spPr/>
    </dgm:pt>
    <dgm:pt modelId="{0BEAB99E-3FD0-4E84-B91E-7E4553DA39B0}" type="pres">
      <dgm:prSet presAssocID="{3EDBCF5B-00FE-4C2A-A49E-B4176CCB4737}" presName="root2" presStyleCnt="0"/>
      <dgm:spPr/>
    </dgm:pt>
    <dgm:pt modelId="{CA8D47F7-5C5A-4AC9-B960-99730ADCD792}" type="pres">
      <dgm:prSet presAssocID="{3EDBCF5B-00FE-4C2A-A49E-B4176CCB4737}" presName="LevelTwoTextNode" presStyleLbl="node3" presStyleIdx="1" presStyleCnt="2" custScaleX="136131" custScaleY="186486">
        <dgm:presLayoutVars>
          <dgm:chPref val="3"/>
        </dgm:presLayoutVars>
      </dgm:prSet>
      <dgm:spPr/>
    </dgm:pt>
    <dgm:pt modelId="{55B248A4-2112-446D-8137-B6EFE74C8425}" type="pres">
      <dgm:prSet presAssocID="{3EDBCF5B-00FE-4C2A-A49E-B4176CCB4737}" presName="level3hierChild" presStyleCnt="0"/>
      <dgm:spPr/>
    </dgm:pt>
  </dgm:ptLst>
  <dgm:cxnLst>
    <dgm:cxn modelId="{361A5714-0519-4563-9066-C21518B50849}" srcId="{A2B66EDD-0C55-4F93-88B0-172A6FD2B983}" destId="{1E6B9F60-E67A-4327-B873-D047300844FB}" srcOrd="0" destOrd="0" parTransId="{DE396D54-D8B2-4B43-9876-1470E1CCEF82}" sibTransId="{98186831-8650-4D94-9F06-4D1D9D5D1D79}"/>
    <dgm:cxn modelId="{93B72915-ACF5-46CA-8FB9-BEBF171F4FBF}" type="presOf" srcId="{3EDBCF5B-00FE-4C2A-A49E-B4176CCB4737}" destId="{CA8D47F7-5C5A-4AC9-B960-99730ADCD792}" srcOrd="0" destOrd="0" presId="urn:microsoft.com/office/officeart/2005/8/layout/hierarchy2"/>
    <dgm:cxn modelId="{0F2C5217-30B8-4EBF-9D2A-862EBF702380}" type="presOf" srcId="{355DE9B7-F1E7-4500-AC1C-BDA545F72A90}" destId="{06C77C80-B8B5-4741-A8E2-CD23F6165EF8}" srcOrd="1" destOrd="0" presId="urn:microsoft.com/office/officeart/2005/8/layout/hierarchy2"/>
    <dgm:cxn modelId="{8853051B-8917-4C02-B32B-A06BA36BEE67}" type="presOf" srcId="{DC7DEF56-0D82-4E44-AD17-A9F0D2A7C991}" destId="{E65680F6-7C28-41C0-B20E-B4037DFB2189}" srcOrd="1" destOrd="0" presId="urn:microsoft.com/office/officeart/2005/8/layout/hierarchy2"/>
    <dgm:cxn modelId="{70C25563-F81B-47A9-8EDF-BF1578009382}" type="presOf" srcId="{DC7DEF56-0D82-4E44-AD17-A9F0D2A7C991}" destId="{7B068E96-9394-42C7-98FA-52C4744C1104}" srcOrd="0" destOrd="0" presId="urn:microsoft.com/office/officeart/2005/8/layout/hierarchy2"/>
    <dgm:cxn modelId="{348DC164-52F1-405E-AF52-8B715F5F228A}" srcId="{1E6B9F60-E67A-4327-B873-D047300844FB}" destId="{87B5C8D5-C67A-4E6B-866B-95FF2B17BBE9}" srcOrd="0" destOrd="0" parTransId="{DC7DEF56-0D82-4E44-AD17-A9F0D2A7C991}" sibTransId="{896A8163-CC64-4334-BAE4-B85088E28BD4}"/>
    <dgm:cxn modelId="{27172C6A-38FB-47CC-AED0-BE86BEF3E4CC}" srcId="{87B5C8D5-C67A-4E6B-866B-95FF2B17BBE9}" destId="{8C51ED87-6B0B-452E-B17D-08C3AFA6E858}" srcOrd="0" destOrd="0" parTransId="{3EFB292D-FD6E-4CD0-9B6C-2DC334BD172A}" sibTransId="{24CE8BC2-500D-43E7-B019-2CBD8E4DAC61}"/>
    <dgm:cxn modelId="{BFCD794D-F57A-4497-ABDF-2272F36A5778}" type="presOf" srcId="{DEF712D7-17CD-47E7-BCE4-04240D057F51}" destId="{22AE4378-C46F-4E44-96A3-8B68B62DAD57}" srcOrd="1" destOrd="0" presId="urn:microsoft.com/office/officeart/2005/8/layout/hierarchy2"/>
    <dgm:cxn modelId="{D1697671-D5F7-4F24-AE31-054450BC65C0}" type="presOf" srcId="{8C51ED87-6B0B-452E-B17D-08C3AFA6E858}" destId="{EAB12526-2A85-48B5-BBF0-9995ED5C96BF}" srcOrd="0" destOrd="0" presId="urn:microsoft.com/office/officeart/2005/8/layout/hierarchy2"/>
    <dgm:cxn modelId="{9C80BF51-2AB0-4C15-B9D5-661FCD101B44}" type="presOf" srcId="{DEF712D7-17CD-47E7-BCE4-04240D057F51}" destId="{3BB15489-1999-423F-A27F-6E1A73E99F45}" srcOrd="0" destOrd="0" presId="urn:microsoft.com/office/officeart/2005/8/layout/hierarchy2"/>
    <dgm:cxn modelId="{11759172-AFE6-4D4E-9B3C-D7754534D724}" type="presOf" srcId="{1E6B9F60-E67A-4327-B873-D047300844FB}" destId="{C9C8175E-A13A-45FF-83DB-CCA63A74519E}" srcOrd="0" destOrd="0" presId="urn:microsoft.com/office/officeart/2005/8/layout/hierarchy2"/>
    <dgm:cxn modelId="{01C67755-782C-4F4B-89A7-98AB7801A79B}" srcId="{D648E731-5451-4A2E-A7A6-F17776528D6E}" destId="{3EDBCF5B-00FE-4C2A-A49E-B4176CCB4737}" srcOrd="0" destOrd="0" parTransId="{DEF712D7-17CD-47E7-BCE4-04240D057F51}" sibTransId="{01E7AE38-AFBE-4E1A-9474-BEAEE9A7E832}"/>
    <dgm:cxn modelId="{A6CC4A82-A6A6-4F90-A43B-604114716246}" type="presOf" srcId="{D648E731-5451-4A2E-A7A6-F17776528D6E}" destId="{3F30C9C1-361F-474B-82DF-FA4158739A2E}" srcOrd="0" destOrd="0" presId="urn:microsoft.com/office/officeart/2005/8/layout/hierarchy2"/>
    <dgm:cxn modelId="{C0BDD4A2-8F80-4EAD-A9E8-F1101642C361}" srcId="{1E6B9F60-E67A-4327-B873-D047300844FB}" destId="{D648E731-5451-4A2E-A7A6-F17776528D6E}" srcOrd="1" destOrd="0" parTransId="{355DE9B7-F1E7-4500-AC1C-BDA545F72A90}" sibTransId="{0224B52C-E78B-418C-9C86-265DFB422C62}"/>
    <dgm:cxn modelId="{4D9D8CAA-FB8E-4CFE-86BB-F2CEB21A6FFE}" type="presOf" srcId="{3EFB292D-FD6E-4CD0-9B6C-2DC334BD172A}" destId="{C2E9C2E0-3D51-4FB8-B4E8-5E07812A9D8C}" srcOrd="0" destOrd="0" presId="urn:microsoft.com/office/officeart/2005/8/layout/hierarchy2"/>
    <dgm:cxn modelId="{A60A4DB8-EE73-44FE-AD66-9A35E9C6F4C7}" type="presOf" srcId="{3EFB292D-FD6E-4CD0-9B6C-2DC334BD172A}" destId="{660D13CC-E405-42C6-8A36-06DF08914C46}" srcOrd="1" destOrd="0" presId="urn:microsoft.com/office/officeart/2005/8/layout/hierarchy2"/>
    <dgm:cxn modelId="{DC3110E1-5460-44F6-8BA9-378553386568}" type="presOf" srcId="{87B5C8D5-C67A-4E6B-866B-95FF2B17BBE9}" destId="{C33F54FB-FFCA-41BD-AEEC-40A7DF092618}" srcOrd="0" destOrd="0" presId="urn:microsoft.com/office/officeart/2005/8/layout/hierarchy2"/>
    <dgm:cxn modelId="{C14172F1-57B9-45B1-9FB1-17BDACE7E4B7}" type="presOf" srcId="{355DE9B7-F1E7-4500-AC1C-BDA545F72A90}" destId="{C26BBBF1-7CE7-4CC9-BD33-9A3EA66E85B2}" srcOrd="0" destOrd="0" presId="urn:microsoft.com/office/officeart/2005/8/layout/hierarchy2"/>
    <dgm:cxn modelId="{C7B29DFC-EE68-48A3-A628-1E08853D216C}" type="presOf" srcId="{A2B66EDD-0C55-4F93-88B0-172A6FD2B983}" destId="{96B3B49D-8BBD-4933-BCD5-63767F9767FC}" srcOrd="0" destOrd="0" presId="urn:microsoft.com/office/officeart/2005/8/layout/hierarchy2"/>
    <dgm:cxn modelId="{1E291582-2748-4572-8159-7B1EE54BEA3F}" type="presParOf" srcId="{96B3B49D-8BBD-4933-BCD5-63767F9767FC}" destId="{42E0C1BA-2BBC-4479-A4D3-08304588EA1E}" srcOrd="0" destOrd="0" presId="urn:microsoft.com/office/officeart/2005/8/layout/hierarchy2"/>
    <dgm:cxn modelId="{B96CC481-418A-4189-8878-9B6E873A240B}" type="presParOf" srcId="{42E0C1BA-2BBC-4479-A4D3-08304588EA1E}" destId="{C9C8175E-A13A-45FF-83DB-CCA63A74519E}" srcOrd="0" destOrd="0" presId="urn:microsoft.com/office/officeart/2005/8/layout/hierarchy2"/>
    <dgm:cxn modelId="{99DCBFD6-2884-4795-AAC1-1F71C3B79AEB}" type="presParOf" srcId="{42E0C1BA-2BBC-4479-A4D3-08304588EA1E}" destId="{91BB889A-93B5-4109-AA03-E6E6EF48673F}" srcOrd="1" destOrd="0" presId="urn:microsoft.com/office/officeart/2005/8/layout/hierarchy2"/>
    <dgm:cxn modelId="{1D9B6754-B274-4A3C-9305-61A1D671FFD4}" type="presParOf" srcId="{91BB889A-93B5-4109-AA03-E6E6EF48673F}" destId="{7B068E96-9394-42C7-98FA-52C4744C1104}" srcOrd="0" destOrd="0" presId="urn:microsoft.com/office/officeart/2005/8/layout/hierarchy2"/>
    <dgm:cxn modelId="{699D0CD2-4A98-4820-96C5-168A3E190C78}" type="presParOf" srcId="{7B068E96-9394-42C7-98FA-52C4744C1104}" destId="{E65680F6-7C28-41C0-B20E-B4037DFB2189}" srcOrd="0" destOrd="0" presId="urn:microsoft.com/office/officeart/2005/8/layout/hierarchy2"/>
    <dgm:cxn modelId="{B12ACEF9-0F6E-45CC-8330-7F5D31B4BFD3}" type="presParOf" srcId="{91BB889A-93B5-4109-AA03-E6E6EF48673F}" destId="{424BCB71-4F9A-439F-A97B-C104A1F13960}" srcOrd="1" destOrd="0" presId="urn:microsoft.com/office/officeart/2005/8/layout/hierarchy2"/>
    <dgm:cxn modelId="{AE67F8DF-936A-49F7-88B9-7094DA31CCA5}" type="presParOf" srcId="{424BCB71-4F9A-439F-A97B-C104A1F13960}" destId="{C33F54FB-FFCA-41BD-AEEC-40A7DF092618}" srcOrd="0" destOrd="0" presId="urn:microsoft.com/office/officeart/2005/8/layout/hierarchy2"/>
    <dgm:cxn modelId="{A95E5469-42FE-4816-9AA1-269FE90387E9}" type="presParOf" srcId="{424BCB71-4F9A-439F-A97B-C104A1F13960}" destId="{00FC7019-9A8F-4557-8519-31188F2D69BD}" srcOrd="1" destOrd="0" presId="urn:microsoft.com/office/officeart/2005/8/layout/hierarchy2"/>
    <dgm:cxn modelId="{87BD932C-1816-43CA-A989-2C1A11FD56B2}" type="presParOf" srcId="{00FC7019-9A8F-4557-8519-31188F2D69BD}" destId="{C2E9C2E0-3D51-4FB8-B4E8-5E07812A9D8C}" srcOrd="0" destOrd="0" presId="urn:microsoft.com/office/officeart/2005/8/layout/hierarchy2"/>
    <dgm:cxn modelId="{732C8CF9-E5CE-4AAC-AF47-FE2ACDBB7EB3}" type="presParOf" srcId="{C2E9C2E0-3D51-4FB8-B4E8-5E07812A9D8C}" destId="{660D13CC-E405-42C6-8A36-06DF08914C46}" srcOrd="0" destOrd="0" presId="urn:microsoft.com/office/officeart/2005/8/layout/hierarchy2"/>
    <dgm:cxn modelId="{E4F40F25-41C8-4743-83EC-C0AA1D16DE8B}" type="presParOf" srcId="{00FC7019-9A8F-4557-8519-31188F2D69BD}" destId="{D64BF903-494B-4AFA-AD0E-7A70C80B5250}" srcOrd="1" destOrd="0" presId="urn:microsoft.com/office/officeart/2005/8/layout/hierarchy2"/>
    <dgm:cxn modelId="{8441B220-1ACD-4BC0-A91B-5DAAB07E06FD}" type="presParOf" srcId="{D64BF903-494B-4AFA-AD0E-7A70C80B5250}" destId="{EAB12526-2A85-48B5-BBF0-9995ED5C96BF}" srcOrd="0" destOrd="0" presId="urn:microsoft.com/office/officeart/2005/8/layout/hierarchy2"/>
    <dgm:cxn modelId="{30600B66-016C-4CAE-8EE9-D53C9C13CB43}" type="presParOf" srcId="{D64BF903-494B-4AFA-AD0E-7A70C80B5250}" destId="{5E2CCEBC-B8FC-42F7-8C02-50F28521980F}" srcOrd="1" destOrd="0" presId="urn:microsoft.com/office/officeart/2005/8/layout/hierarchy2"/>
    <dgm:cxn modelId="{87DDA86B-D7D8-48D5-A0F7-A0A8F35F7540}" type="presParOf" srcId="{91BB889A-93B5-4109-AA03-E6E6EF48673F}" destId="{C26BBBF1-7CE7-4CC9-BD33-9A3EA66E85B2}" srcOrd="2" destOrd="0" presId="urn:microsoft.com/office/officeart/2005/8/layout/hierarchy2"/>
    <dgm:cxn modelId="{0DC890BD-B46E-4C26-B312-8001E83E16D1}" type="presParOf" srcId="{C26BBBF1-7CE7-4CC9-BD33-9A3EA66E85B2}" destId="{06C77C80-B8B5-4741-A8E2-CD23F6165EF8}" srcOrd="0" destOrd="0" presId="urn:microsoft.com/office/officeart/2005/8/layout/hierarchy2"/>
    <dgm:cxn modelId="{E528FE35-D7F0-4B74-937E-A4CF46522B80}" type="presParOf" srcId="{91BB889A-93B5-4109-AA03-E6E6EF48673F}" destId="{5EA7CB8A-C87B-4D36-8648-05E5DB196AE8}" srcOrd="3" destOrd="0" presId="urn:microsoft.com/office/officeart/2005/8/layout/hierarchy2"/>
    <dgm:cxn modelId="{2707E400-47EC-4EF6-9BAC-B7AD0536BE3D}" type="presParOf" srcId="{5EA7CB8A-C87B-4D36-8648-05E5DB196AE8}" destId="{3F30C9C1-361F-474B-82DF-FA4158739A2E}" srcOrd="0" destOrd="0" presId="urn:microsoft.com/office/officeart/2005/8/layout/hierarchy2"/>
    <dgm:cxn modelId="{A2E1AC11-BD21-421D-8B9E-60F80C7EE27A}" type="presParOf" srcId="{5EA7CB8A-C87B-4D36-8648-05E5DB196AE8}" destId="{DEA760DF-ACAA-45CD-B058-A9A0349E0F58}" srcOrd="1" destOrd="0" presId="urn:microsoft.com/office/officeart/2005/8/layout/hierarchy2"/>
    <dgm:cxn modelId="{CC15AFE3-F712-47E1-9FD1-41085273DD0C}" type="presParOf" srcId="{DEA760DF-ACAA-45CD-B058-A9A0349E0F58}" destId="{3BB15489-1999-423F-A27F-6E1A73E99F45}" srcOrd="0" destOrd="0" presId="urn:microsoft.com/office/officeart/2005/8/layout/hierarchy2"/>
    <dgm:cxn modelId="{A1FB3BDA-E62F-46F7-A10F-CB3CD5823303}" type="presParOf" srcId="{3BB15489-1999-423F-A27F-6E1A73E99F45}" destId="{22AE4378-C46F-4E44-96A3-8B68B62DAD57}" srcOrd="0" destOrd="0" presId="urn:microsoft.com/office/officeart/2005/8/layout/hierarchy2"/>
    <dgm:cxn modelId="{045A308E-3CA8-482E-8577-7BBDFDA1314E}" type="presParOf" srcId="{DEA760DF-ACAA-45CD-B058-A9A0349E0F58}" destId="{0BEAB99E-3FD0-4E84-B91E-7E4553DA39B0}" srcOrd="1" destOrd="0" presId="urn:microsoft.com/office/officeart/2005/8/layout/hierarchy2"/>
    <dgm:cxn modelId="{BD714CEF-403B-4B39-A559-53477F08F4B7}" type="presParOf" srcId="{0BEAB99E-3FD0-4E84-B91E-7E4553DA39B0}" destId="{CA8D47F7-5C5A-4AC9-B960-99730ADCD792}" srcOrd="0" destOrd="0" presId="urn:microsoft.com/office/officeart/2005/8/layout/hierarchy2"/>
    <dgm:cxn modelId="{3C9850B5-AF14-4F86-8F66-E4D12CF64347}" type="presParOf" srcId="{0BEAB99E-3FD0-4E84-B91E-7E4553DA39B0}" destId="{55B248A4-2112-446D-8137-B6EFE74C8425}" srcOrd="1" destOrd="0" presId="urn:microsoft.com/office/officeart/2005/8/layout/hierarchy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046804B-EBD3-4417-ABD2-32F624866FF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57AB7AF2-E8D9-48A5-ADF3-61B9172FC949}">
      <dgm:prSet phldrT="[Texto]"/>
      <dgm:spPr>
        <a:solidFill>
          <a:srgbClr val="C00000"/>
        </a:solidFill>
      </dgm:spPr>
      <dgm:t>
        <a:bodyPr/>
        <a:lstStyle/>
        <a:p>
          <a:pPr algn="just"/>
          <a:r>
            <a:rPr lang="es-ES" b="1" dirty="0"/>
            <a:t>Cohecho pasivo propio en el ejercicio de la función (art. 395-A)</a:t>
          </a:r>
          <a:endParaRPr lang="es-PE" b="1" dirty="0"/>
        </a:p>
      </dgm:t>
    </dgm:pt>
    <dgm:pt modelId="{505793B8-0A7D-4269-B634-498D7E803174}" type="parTrans" cxnId="{F1677BE0-B321-4266-BB13-3BFC8A98C448}">
      <dgm:prSet/>
      <dgm:spPr/>
      <dgm:t>
        <a:bodyPr/>
        <a:lstStyle/>
        <a:p>
          <a:pPr algn="just"/>
          <a:endParaRPr lang="es-PE"/>
        </a:p>
      </dgm:t>
    </dgm:pt>
    <dgm:pt modelId="{B820580B-6299-45C4-AAB2-A87759EC9EAF}" type="sibTrans" cxnId="{F1677BE0-B321-4266-BB13-3BFC8A98C448}">
      <dgm:prSet/>
      <dgm:spPr/>
      <dgm:t>
        <a:bodyPr/>
        <a:lstStyle/>
        <a:p>
          <a:pPr algn="just"/>
          <a:endParaRPr lang="es-PE"/>
        </a:p>
      </dgm:t>
    </dgm:pt>
    <dgm:pt modelId="{7EC97BB5-8B70-4E74-8499-72E4358C0982}">
      <dgm:prSet phldrT="[Texto]"/>
      <dgm:spPr>
        <a:solidFill>
          <a:srgbClr val="C00000"/>
        </a:solidFill>
      </dgm:spPr>
      <dgm:t>
        <a:bodyPr/>
        <a:lstStyle/>
        <a:p>
          <a:pPr algn="just"/>
          <a:r>
            <a:rPr lang="es-ES" dirty="0"/>
            <a:t>Sujeto activo: Policía Nacional del Perú</a:t>
          </a:r>
          <a:endParaRPr lang="es-PE" dirty="0"/>
        </a:p>
      </dgm:t>
    </dgm:pt>
    <dgm:pt modelId="{B9D0C6F4-6BB2-4B7B-9A41-3D066224A8D5}" type="parTrans" cxnId="{26808C7D-0F45-4658-B08C-2FAE4E526B67}">
      <dgm:prSet/>
      <dgm:spPr/>
      <dgm:t>
        <a:bodyPr/>
        <a:lstStyle/>
        <a:p>
          <a:pPr algn="just"/>
          <a:endParaRPr lang="es-PE"/>
        </a:p>
      </dgm:t>
    </dgm:pt>
    <dgm:pt modelId="{6D461C38-505B-48F7-9ACA-F0336C530F1C}" type="sibTrans" cxnId="{26808C7D-0F45-4658-B08C-2FAE4E526B67}">
      <dgm:prSet/>
      <dgm:spPr/>
      <dgm:t>
        <a:bodyPr/>
        <a:lstStyle/>
        <a:p>
          <a:pPr algn="just"/>
          <a:endParaRPr lang="es-PE"/>
        </a:p>
      </dgm:t>
    </dgm:pt>
    <dgm:pt modelId="{395B8616-1C30-4ECE-B364-DCD74887EECF}">
      <dgm:prSet phldrT="[Texto]"/>
      <dgm:spPr>
        <a:solidFill>
          <a:srgbClr val="C00000"/>
        </a:solidFill>
      </dgm:spPr>
      <dgm:t>
        <a:bodyPr/>
        <a:lstStyle/>
        <a:p>
          <a:pPr algn="just"/>
          <a:r>
            <a:rPr lang="es-ES" b="1" dirty="0"/>
            <a:t>Cohecho pasivo impropio en el ejercicio de la función policial (art. 395-B)</a:t>
          </a:r>
          <a:endParaRPr lang="es-PE" b="1" dirty="0"/>
        </a:p>
      </dgm:t>
    </dgm:pt>
    <dgm:pt modelId="{0E4F1DA4-9885-4E47-9D23-D3E39A817D4C}" type="parTrans" cxnId="{19341B47-3E9E-499E-9788-787B24E76421}">
      <dgm:prSet/>
      <dgm:spPr/>
      <dgm:t>
        <a:bodyPr/>
        <a:lstStyle/>
        <a:p>
          <a:pPr algn="just"/>
          <a:endParaRPr lang="es-PE"/>
        </a:p>
      </dgm:t>
    </dgm:pt>
    <dgm:pt modelId="{FAE6396A-6410-4071-9E46-9B3FBB3BEFFF}" type="sibTrans" cxnId="{19341B47-3E9E-499E-9788-787B24E76421}">
      <dgm:prSet/>
      <dgm:spPr/>
      <dgm:t>
        <a:bodyPr/>
        <a:lstStyle/>
        <a:p>
          <a:pPr algn="just"/>
          <a:endParaRPr lang="es-PE"/>
        </a:p>
      </dgm:t>
    </dgm:pt>
    <dgm:pt modelId="{733A2AF0-9EFD-4AB8-B653-60C192528BD0}">
      <dgm:prSet phldrT="[Texto]"/>
      <dgm:spPr>
        <a:solidFill>
          <a:srgbClr val="C00000"/>
        </a:solidFill>
      </dgm:spPr>
      <dgm:t>
        <a:bodyPr/>
        <a:lstStyle/>
        <a:p>
          <a:pPr algn="just"/>
          <a:r>
            <a:rPr lang="es-ES" dirty="0"/>
            <a:t>Sujeto activo: PNP</a:t>
          </a:r>
          <a:endParaRPr lang="es-PE" dirty="0"/>
        </a:p>
      </dgm:t>
    </dgm:pt>
    <dgm:pt modelId="{83B7F7B4-EA2E-482E-9D13-9A42D997944F}" type="parTrans" cxnId="{6B5DCC90-CA82-4763-B4C3-7FE06A1C6CA2}">
      <dgm:prSet/>
      <dgm:spPr/>
      <dgm:t>
        <a:bodyPr/>
        <a:lstStyle/>
        <a:p>
          <a:pPr algn="just"/>
          <a:endParaRPr lang="es-PE"/>
        </a:p>
      </dgm:t>
    </dgm:pt>
    <dgm:pt modelId="{C542A6FB-3DB2-485C-A744-202D4B6BC9DB}" type="sibTrans" cxnId="{6B5DCC90-CA82-4763-B4C3-7FE06A1C6CA2}">
      <dgm:prSet/>
      <dgm:spPr/>
      <dgm:t>
        <a:bodyPr/>
        <a:lstStyle/>
        <a:p>
          <a:pPr algn="just"/>
          <a:endParaRPr lang="es-PE"/>
        </a:p>
      </dgm:t>
    </dgm:pt>
    <dgm:pt modelId="{E2AF9A16-E0E7-4E46-8EDF-648026179943}">
      <dgm:prSet/>
      <dgm:spPr>
        <a:solidFill>
          <a:srgbClr val="C00000"/>
        </a:solidFill>
      </dgm:spPr>
      <dgm:t>
        <a:bodyPr/>
        <a:lstStyle/>
        <a:p>
          <a:pPr algn="l"/>
          <a:r>
            <a:rPr lang="es-ES" b="1" dirty="0"/>
            <a:t>Corrupción pasiva de auxiliares jurisdiccionales (art. 396)</a:t>
          </a:r>
          <a:endParaRPr lang="es-PE" b="1" dirty="0"/>
        </a:p>
      </dgm:t>
    </dgm:pt>
    <dgm:pt modelId="{618FD976-912C-4C77-854E-9EA455006083}" type="parTrans" cxnId="{BB3F46DC-CA49-4803-A563-B67E8A555243}">
      <dgm:prSet/>
      <dgm:spPr/>
      <dgm:t>
        <a:bodyPr/>
        <a:lstStyle/>
        <a:p>
          <a:endParaRPr lang="es-PE"/>
        </a:p>
      </dgm:t>
    </dgm:pt>
    <dgm:pt modelId="{1D4B1F7D-D11D-4AD2-9296-DA2CF6E10D40}" type="sibTrans" cxnId="{BB3F46DC-CA49-4803-A563-B67E8A555243}">
      <dgm:prSet/>
      <dgm:spPr/>
      <dgm:t>
        <a:bodyPr/>
        <a:lstStyle/>
        <a:p>
          <a:endParaRPr lang="es-PE"/>
        </a:p>
      </dgm:t>
    </dgm:pt>
    <dgm:pt modelId="{3B13F569-6CDA-4308-9F29-CD8BF172598E}">
      <dgm:prSet/>
      <dgm:spPr>
        <a:solidFill>
          <a:srgbClr val="C00000"/>
        </a:solidFill>
      </dgm:spPr>
      <dgm:t>
        <a:bodyPr/>
        <a:lstStyle/>
        <a:p>
          <a:pPr algn="just"/>
          <a:r>
            <a:rPr lang="es-ES" dirty="0"/>
            <a:t>Sujeto activo: auxiliares jurisdiccionales, secretario judicial, relator, especialista o auxiliar de tribunal administrativo, judicial o arbitral.</a:t>
          </a:r>
          <a:endParaRPr lang="es-PE" dirty="0"/>
        </a:p>
      </dgm:t>
    </dgm:pt>
    <dgm:pt modelId="{609309EA-B68A-435F-93C2-BB6DA48CD373}" type="parTrans" cxnId="{D5D6B06D-E2CF-4E9C-9F05-02DA9B8E586F}">
      <dgm:prSet/>
      <dgm:spPr/>
      <dgm:t>
        <a:bodyPr/>
        <a:lstStyle/>
        <a:p>
          <a:endParaRPr lang="es-PE"/>
        </a:p>
      </dgm:t>
    </dgm:pt>
    <dgm:pt modelId="{76E9B351-9B87-45A6-8AB1-DD7CFE50A209}" type="sibTrans" cxnId="{D5D6B06D-E2CF-4E9C-9F05-02DA9B8E586F}">
      <dgm:prSet/>
      <dgm:spPr/>
      <dgm:t>
        <a:bodyPr/>
        <a:lstStyle/>
        <a:p>
          <a:endParaRPr lang="es-PE"/>
        </a:p>
      </dgm:t>
    </dgm:pt>
    <dgm:pt modelId="{D1408F76-8C56-4B38-B267-9D835AA6E242}">
      <dgm:prSet phldrT="[Texto]"/>
      <dgm:spPr>
        <a:solidFill>
          <a:srgbClr val="C00000"/>
        </a:solidFill>
      </dgm:spPr>
      <dgm:t>
        <a:bodyPr/>
        <a:lstStyle/>
        <a:p>
          <a:pPr algn="just"/>
          <a:r>
            <a:rPr lang="es-ES" dirty="0"/>
            <a:t>Conductas: i. aceptar o recibir para otro, </a:t>
          </a:r>
          <a:r>
            <a:rPr lang="es-ES" dirty="0" err="1"/>
            <a:t>ii</a:t>
          </a:r>
          <a:r>
            <a:rPr lang="es-ES" dirty="0"/>
            <a:t> Solicitar – directa o indirectamente- Finalidad realizar acto en violación de sus funciones, </a:t>
          </a:r>
          <a:r>
            <a:rPr lang="es-ES" dirty="0" err="1"/>
            <a:t>iii</a:t>
          </a:r>
          <a:r>
            <a:rPr lang="es-ES" dirty="0"/>
            <a:t> condiciona su conducta funcional</a:t>
          </a:r>
          <a:endParaRPr lang="es-PE" dirty="0"/>
        </a:p>
      </dgm:t>
    </dgm:pt>
    <dgm:pt modelId="{ACC59B8F-5054-4834-916D-064A802670DE}" type="parTrans" cxnId="{6FC5E76E-B18E-4504-9FC0-EED1A7BFE647}">
      <dgm:prSet/>
      <dgm:spPr/>
      <dgm:t>
        <a:bodyPr/>
        <a:lstStyle/>
        <a:p>
          <a:endParaRPr lang="es-PE"/>
        </a:p>
      </dgm:t>
    </dgm:pt>
    <dgm:pt modelId="{6ACA65DC-2981-410B-900A-578B4E59EB50}" type="sibTrans" cxnId="{6FC5E76E-B18E-4504-9FC0-EED1A7BFE647}">
      <dgm:prSet/>
      <dgm:spPr/>
      <dgm:t>
        <a:bodyPr/>
        <a:lstStyle/>
        <a:p>
          <a:endParaRPr lang="es-PE"/>
        </a:p>
      </dgm:t>
    </dgm:pt>
    <dgm:pt modelId="{D801AC03-A73E-4EFB-AD77-25A3D74B3316}">
      <dgm:prSet phldrT="[Texto]"/>
      <dgm:spPr>
        <a:solidFill>
          <a:srgbClr val="C00000"/>
        </a:solidFill>
      </dgm:spPr>
      <dgm:t>
        <a:bodyPr/>
        <a:lstStyle/>
        <a:p>
          <a:pPr algn="just"/>
          <a:r>
            <a:rPr lang="es-ES" dirty="0"/>
            <a:t>Conductas: Aceptar o recibir para sí o para otro y Solicitar directa o indirectamente. Finalidad realizar acto en violación de sus funciones.</a:t>
          </a:r>
          <a:endParaRPr lang="es-PE" dirty="0"/>
        </a:p>
      </dgm:t>
    </dgm:pt>
    <dgm:pt modelId="{0E290BC2-C6A8-4E71-8FA9-3BFBCE131381}" type="parTrans" cxnId="{5ACEB562-33AA-4A14-A6CA-2AAA6DC0E63F}">
      <dgm:prSet/>
      <dgm:spPr/>
      <dgm:t>
        <a:bodyPr/>
        <a:lstStyle/>
        <a:p>
          <a:endParaRPr lang="es-PE"/>
        </a:p>
      </dgm:t>
    </dgm:pt>
    <dgm:pt modelId="{65E29E1C-6DBC-448C-9017-85407349D0D1}" type="sibTrans" cxnId="{5ACEB562-33AA-4A14-A6CA-2AAA6DC0E63F}">
      <dgm:prSet/>
      <dgm:spPr/>
      <dgm:t>
        <a:bodyPr/>
        <a:lstStyle/>
        <a:p>
          <a:endParaRPr lang="es-PE"/>
        </a:p>
      </dgm:t>
    </dgm:pt>
    <dgm:pt modelId="{841C47A0-9AE9-4E35-BA35-2D5E932EBFC6}">
      <dgm:prSet/>
      <dgm:spPr>
        <a:solidFill>
          <a:srgbClr val="C00000"/>
        </a:solidFill>
      </dgm:spPr>
      <dgm:t>
        <a:bodyPr/>
        <a:lstStyle/>
        <a:p>
          <a:pPr algn="l"/>
          <a:r>
            <a:rPr lang="es-ES" dirty="0"/>
            <a:t>Conducta: aceptar, recibir o solicitar</a:t>
          </a:r>
          <a:endParaRPr lang="es-PE" dirty="0"/>
        </a:p>
      </dgm:t>
    </dgm:pt>
    <dgm:pt modelId="{E55CF3FB-0BD8-4016-96C5-7C0F2D3F3AF8}" type="parTrans" cxnId="{AAE077D9-C610-4DF9-B8FE-0FA52461CBBC}">
      <dgm:prSet/>
      <dgm:spPr/>
      <dgm:t>
        <a:bodyPr/>
        <a:lstStyle/>
        <a:p>
          <a:endParaRPr lang="es-PE"/>
        </a:p>
      </dgm:t>
    </dgm:pt>
    <dgm:pt modelId="{1A7AE580-6A2E-4029-A1B5-2D23F928771B}" type="sibTrans" cxnId="{AAE077D9-C610-4DF9-B8FE-0FA52461CBBC}">
      <dgm:prSet/>
      <dgm:spPr/>
      <dgm:t>
        <a:bodyPr/>
        <a:lstStyle/>
        <a:p>
          <a:endParaRPr lang="es-PE"/>
        </a:p>
      </dgm:t>
    </dgm:pt>
    <dgm:pt modelId="{5D29B749-C5E9-4AF9-A6CA-CB305A3EE5D2}" type="pres">
      <dgm:prSet presAssocID="{E046804B-EBD3-4417-ABD2-32F624866FF1}" presName="Name0" presStyleCnt="0">
        <dgm:presLayoutVars>
          <dgm:dir/>
          <dgm:resizeHandles val="exact"/>
        </dgm:presLayoutVars>
      </dgm:prSet>
      <dgm:spPr/>
    </dgm:pt>
    <dgm:pt modelId="{847A8F31-2A99-4535-9B41-189F3942C629}" type="pres">
      <dgm:prSet presAssocID="{57AB7AF2-E8D9-48A5-ADF3-61B9172FC949}" presName="node" presStyleLbl="node1" presStyleIdx="0" presStyleCnt="3">
        <dgm:presLayoutVars>
          <dgm:bulletEnabled val="1"/>
        </dgm:presLayoutVars>
      </dgm:prSet>
      <dgm:spPr/>
    </dgm:pt>
    <dgm:pt modelId="{8895B353-B16A-4E63-B3A8-58E2C7F8F6D6}" type="pres">
      <dgm:prSet presAssocID="{B820580B-6299-45C4-AAB2-A87759EC9EAF}" presName="sibTrans" presStyleCnt="0"/>
      <dgm:spPr/>
    </dgm:pt>
    <dgm:pt modelId="{8959E22D-20AA-4B2F-B0C9-263B0B769EF8}" type="pres">
      <dgm:prSet presAssocID="{395B8616-1C30-4ECE-B364-DCD74887EECF}" presName="node" presStyleLbl="node1" presStyleIdx="1" presStyleCnt="3">
        <dgm:presLayoutVars>
          <dgm:bulletEnabled val="1"/>
        </dgm:presLayoutVars>
      </dgm:prSet>
      <dgm:spPr/>
    </dgm:pt>
    <dgm:pt modelId="{3F760645-9606-42F6-B269-34AFAE3C462B}" type="pres">
      <dgm:prSet presAssocID="{FAE6396A-6410-4071-9E46-9B3FBB3BEFFF}" presName="sibTrans" presStyleCnt="0"/>
      <dgm:spPr/>
    </dgm:pt>
    <dgm:pt modelId="{7729797A-46C8-4083-A2B0-4A4253354788}" type="pres">
      <dgm:prSet presAssocID="{E2AF9A16-E0E7-4E46-8EDF-648026179943}" presName="node" presStyleLbl="node1" presStyleIdx="2" presStyleCnt="3">
        <dgm:presLayoutVars>
          <dgm:bulletEnabled val="1"/>
        </dgm:presLayoutVars>
      </dgm:prSet>
      <dgm:spPr/>
    </dgm:pt>
  </dgm:ptLst>
  <dgm:cxnLst>
    <dgm:cxn modelId="{ACA5E428-B20C-4F4D-9B70-D6912880B3D3}" type="presOf" srcId="{733A2AF0-9EFD-4AB8-B653-60C192528BD0}" destId="{8959E22D-20AA-4B2F-B0C9-263B0B769EF8}" srcOrd="0" destOrd="1" presId="urn:microsoft.com/office/officeart/2005/8/layout/hList6"/>
    <dgm:cxn modelId="{F2FD0436-222B-408F-B04B-4E14ACDD057E}" type="presOf" srcId="{841C47A0-9AE9-4E35-BA35-2D5E932EBFC6}" destId="{7729797A-46C8-4083-A2B0-4A4253354788}" srcOrd="0" destOrd="2" presId="urn:microsoft.com/office/officeart/2005/8/layout/hList6"/>
    <dgm:cxn modelId="{DB9AD83C-B7CC-4C6C-8DF2-923B6ACFC99C}" type="presOf" srcId="{E2AF9A16-E0E7-4E46-8EDF-648026179943}" destId="{7729797A-46C8-4083-A2B0-4A4253354788}" srcOrd="0" destOrd="0" presId="urn:microsoft.com/office/officeart/2005/8/layout/hList6"/>
    <dgm:cxn modelId="{5ACEB562-33AA-4A14-A6CA-2AAA6DC0E63F}" srcId="{395B8616-1C30-4ECE-B364-DCD74887EECF}" destId="{D801AC03-A73E-4EFB-AD77-25A3D74B3316}" srcOrd="1" destOrd="0" parTransId="{0E290BC2-C6A8-4E71-8FA9-3BFBCE131381}" sibTransId="{65E29E1C-6DBC-448C-9017-85407349D0D1}"/>
    <dgm:cxn modelId="{19341B47-3E9E-499E-9788-787B24E76421}" srcId="{E046804B-EBD3-4417-ABD2-32F624866FF1}" destId="{395B8616-1C30-4ECE-B364-DCD74887EECF}" srcOrd="1" destOrd="0" parTransId="{0E4F1DA4-9885-4E47-9D23-D3E39A817D4C}" sibTransId="{FAE6396A-6410-4071-9E46-9B3FBB3BEFFF}"/>
    <dgm:cxn modelId="{D5D6B06D-E2CF-4E9C-9F05-02DA9B8E586F}" srcId="{E2AF9A16-E0E7-4E46-8EDF-648026179943}" destId="{3B13F569-6CDA-4308-9F29-CD8BF172598E}" srcOrd="0" destOrd="0" parTransId="{609309EA-B68A-435F-93C2-BB6DA48CD373}" sibTransId="{76E9B351-9B87-45A6-8AB1-DD7CFE50A209}"/>
    <dgm:cxn modelId="{6FC5E76E-B18E-4504-9FC0-EED1A7BFE647}" srcId="{57AB7AF2-E8D9-48A5-ADF3-61B9172FC949}" destId="{D1408F76-8C56-4B38-B267-9D835AA6E242}" srcOrd="1" destOrd="0" parTransId="{ACC59B8F-5054-4834-916D-064A802670DE}" sibTransId="{6ACA65DC-2981-410B-900A-578B4E59EB50}"/>
    <dgm:cxn modelId="{26808C7D-0F45-4658-B08C-2FAE4E526B67}" srcId="{57AB7AF2-E8D9-48A5-ADF3-61B9172FC949}" destId="{7EC97BB5-8B70-4E74-8499-72E4358C0982}" srcOrd="0" destOrd="0" parTransId="{B9D0C6F4-6BB2-4B7B-9A41-3D066224A8D5}" sibTransId="{6D461C38-505B-48F7-9ACA-F0336C530F1C}"/>
    <dgm:cxn modelId="{1A5F618C-1202-446D-8407-69E7D6AA82DD}" type="presOf" srcId="{395B8616-1C30-4ECE-B364-DCD74887EECF}" destId="{8959E22D-20AA-4B2F-B0C9-263B0B769EF8}" srcOrd="0" destOrd="0" presId="urn:microsoft.com/office/officeart/2005/8/layout/hList6"/>
    <dgm:cxn modelId="{6B5DCC90-CA82-4763-B4C3-7FE06A1C6CA2}" srcId="{395B8616-1C30-4ECE-B364-DCD74887EECF}" destId="{733A2AF0-9EFD-4AB8-B653-60C192528BD0}" srcOrd="0" destOrd="0" parTransId="{83B7F7B4-EA2E-482E-9D13-9A42D997944F}" sibTransId="{C542A6FB-3DB2-485C-A744-202D4B6BC9DB}"/>
    <dgm:cxn modelId="{6B83AFAF-4E43-4779-A5F1-B4CCA63902A7}" type="presOf" srcId="{D801AC03-A73E-4EFB-AD77-25A3D74B3316}" destId="{8959E22D-20AA-4B2F-B0C9-263B0B769EF8}" srcOrd="0" destOrd="2" presId="urn:microsoft.com/office/officeart/2005/8/layout/hList6"/>
    <dgm:cxn modelId="{B37C8CBF-EFC2-43FE-924E-63AC66D24211}" type="presOf" srcId="{D1408F76-8C56-4B38-B267-9D835AA6E242}" destId="{847A8F31-2A99-4535-9B41-189F3942C629}" srcOrd="0" destOrd="2" presId="urn:microsoft.com/office/officeart/2005/8/layout/hList6"/>
    <dgm:cxn modelId="{C97C68C7-27DE-4DEF-AB52-80DDAD78CB4F}" type="presOf" srcId="{57AB7AF2-E8D9-48A5-ADF3-61B9172FC949}" destId="{847A8F31-2A99-4535-9B41-189F3942C629}" srcOrd="0" destOrd="0" presId="urn:microsoft.com/office/officeart/2005/8/layout/hList6"/>
    <dgm:cxn modelId="{E73666D3-3312-4B84-8C8E-95F7EBD32922}" type="presOf" srcId="{3B13F569-6CDA-4308-9F29-CD8BF172598E}" destId="{7729797A-46C8-4083-A2B0-4A4253354788}" srcOrd="0" destOrd="1" presId="urn:microsoft.com/office/officeart/2005/8/layout/hList6"/>
    <dgm:cxn modelId="{9CED51D3-88D2-41F2-BA13-32662E090320}" type="presOf" srcId="{E046804B-EBD3-4417-ABD2-32F624866FF1}" destId="{5D29B749-C5E9-4AF9-A6CA-CB305A3EE5D2}" srcOrd="0" destOrd="0" presId="urn:microsoft.com/office/officeart/2005/8/layout/hList6"/>
    <dgm:cxn modelId="{AAE077D9-C610-4DF9-B8FE-0FA52461CBBC}" srcId="{E2AF9A16-E0E7-4E46-8EDF-648026179943}" destId="{841C47A0-9AE9-4E35-BA35-2D5E932EBFC6}" srcOrd="1" destOrd="0" parTransId="{E55CF3FB-0BD8-4016-96C5-7C0F2D3F3AF8}" sibTransId="{1A7AE580-6A2E-4029-A1B5-2D23F928771B}"/>
    <dgm:cxn modelId="{BB3F46DC-CA49-4803-A563-B67E8A555243}" srcId="{E046804B-EBD3-4417-ABD2-32F624866FF1}" destId="{E2AF9A16-E0E7-4E46-8EDF-648026179943}" srcOrd="2" destOrd="0" parTransId="{618FD976-912C-4C77-854E-9EA455006083}" sibTransId="{1D4B1F7D-D11D-4AD2-9296-DA2CF6E10D40}"/>
    <dgm:cxn modelId="{F1677BE0-B321-4266-BB13-3BFC8A98C448}" srcId="{E046804B-EBD3-4417-ABD2-32F624866FF1}" destId="{57AB7AF2-E8D9-48A5-ADF3-61B9172FC949}" srcOrd="0" destOrd="0" parTransId="{505793B8-0A7D-4269-B634-498D7E803174}" sibTransId="{B820580B-6299-45C4-AAB2-A87759EC9EAF}"/>
    <dgm:cxn modelId="{4AE7F2F8-EF63-4EB3-8D52-C499AD101D73}" type="presOf" srcId="{7EC97BB5-8B70-4E74-8499-72E4358C0982}" destId="{847A8F31-2A99-4535-9B41-189F3942C629}" srcOrd="0" destOrd="1" presId="urn:microsoft.com/office/officeart/2005/8/layout/hList6"/>
    <dgm:cxn modelId="{C680B460-EE12-41FC-88F4-2DFC0373FDCF}" type="presParOf" srcId="{5D29B749-C5E9-4AF9-A6CA-CB305A3EE5D2}" destId="{847A8F31-2A99-4535-9B41-189F3942C629}" srcOrd="0" destOrd="0" presId="urn:microsoft.com/office/officeart/2005/8/layout/hList6"/>
    <dgm:cxn modelId="{74BEC58B-E0E9-46BA-8BA1-9CE85800BDEC}" type="presParOf" srcId="{5D29B749-C5E9-4AF9-A6CA-CB305A3EE5D2}" destId="{8895B353-B16A-4E63-B3A8-58E2C7F8F6D6}" srcOrd="1" destOrd="0" presId="urn:microsoft.com/office/officeart/2005/8/layout/hList6"/>
    <dgm:cxn modelId="{6D5C8C18-DBDF-4CA2-AEDB-510894504E9B}" type="presParOf" srcId="{5D29B749-C5E9-4AF9-A6CA-CB305A3EE5D2}" destId="{8959E22D-20AA-4B2F-B0C9-263B0B769EF8}" srcOrd="2" destOrd="0" presId="urn:microsoft.com/office/officeart/2005/8/layout/hList6"/>
    <dgm:cxn modelId="{C2731D85-C187-4610-8213-91A3D0C289B9}" type="presParOf" srcId="{5D29B749-C5E9-4AF9-A6CA-CB305A3EE5D2}" destId="{3F760645-9606-42F6-B269-34AFAE3C462B}" srcOrd="3" destOrd="0" presId="urn:microsoft.com/office/officeart/2005/8/layout/hList6"/>
    <dgm:cxn modelId="{E49AF3DF-8387-412E-B86B-08995880228B}" type="presParOf" srcId="{5D29B749-C5E9-4AF9-A6CA-CB305A3EE5D2}" destId="{7729797A-46C8-4083-A2B0-4A4253354788}"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400" b="1" dirty="0"/>
            <a:t>Sujeto activo:</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400" dirty="0"/>
            <a:t>Delito común – el particular</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400" b="1" dirty="0"/>
            <a:t>Sujeto pasivo:</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400" dirty="0"/>
            <a:t>El Estado</a:t>
          </a:r>
          <a:endParaRPr lang="es-PE" sz="2400" dirty="0"/>
        </a:p>
      </dgm:t>
    </dgm:pt>
    <dgm:pt modelId="{9CBF3EC5-8799-4185-B3E5-10FD6D62851D}" type="parTrans" cxnId="{9BA58442-AB56-4145-AA91-CA4C854B7F0E}">
      <dgm:prSet/>
      <dgm:spPr/>
      <dgm:t>
        <a:bodyPr/>
        <a:lstStyle/>
        <a:p>
          <a:pPr algn="just"/>
          <a:endParaRPr lang="es-PE"/>
        </a:p>
      </dgm:t>
    </dgm:pt>
    <dgm:pt modelId="{E14A2E13-85DB-4A2C-B751-0135458C6CA1}" type="sibTrans" cxnId="{9BA58442-AB56-4145-AA91-CA4C854B7F0E}">
      <dgm:prSet/>
      <dgm:spPr/>
      <dgm:t>
        <a:bodyPr/>
        <a:lstStyle/>
        <a:p>
          <a:pPr algn="just"/>
          <a:endParaRPr lang="es-PE"/>
        </a:p>
      </dgm:t>
    </dgm:pt>
    <dgm:pt modelId="{A559DE1F-6751-423D-9C5C-77529776F1FF}">
      <dgm:prSet/>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b="1" dirty="0"/>
            <a:t>Conductas:</a:t>
          </a:r>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 Ofrecer y prometer</a:t>
          </a:r>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Sugerencia, oferta o proposición de una ventaja o beneficio a un funcionario.</a:t>
          </a:r>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 Dar</a:t>
          </a:r>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Es el acto concreta de entrega del soborno.</a:t>
          </a:r>
          <a:endParaRPr lang="es-PE" dirty="0"/>
        </a:p>
      </dgm:t>
    </dgm:pt>
    <dgm:pt modelId="{B565BEFD-4A32-4F82-A36B-C22D56972266}" type="parTrans" cxnId="{1CC27411-647E-4F10-BD42-DD89EBAD7354}">
      <dgm:prSet/>
      <dgm:spPr/>
      <dgm:t>
        <a:bodyPr/>
        <a:lstStyle/>
        <a:p>
          <a:pPr algn="just"/>
          <a:endParaRPr lang="es-PE"/>
        </a:p>
      </dgm:t>
    </dgm:pt>
    <dgm:pt modelId="{56656E2D-0703-4659-98D9-16541DB6B1E3}" type="sibTrans" cxnId="{1CC27411-647E-4F10-BD42-DD89EBAD7354}">
      <dgm:prSet/>
      <dgm:spPr/>
      <dgm:t>
        <a:bodyPr/>
        <a:lstStyle/>
        <a:p>
          <a:pPr algn="just"/>
          <a:endParaRPr lang="es-PE"/>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2" custScaleY="75418" custLinFactNeighborX="16" custLinFactNeighborY="-85874">
        <dgm:presLayoutVars>
          <dgm:chMax val="0"/>
          <dgm:bulletEnabled val="1"/>
        </dgm:presLayoutVars>
      </dgm:prSet>
      <dgm:spPr/>
    </dgm:pt>
    <dgm:pt modelId="{29019680-9725-4528-BC64-E349D0C7944B}" type="pres">
      <dgm:prSet presAssocID="{E14A2E13-85DB-4A2C-B751-0135458C6CA1}" presName="spacer" presStyleCnt="0"/>
      <dgm:spPr/>
    </dgm:pt>
    <dgm:pt modelId="{42B87D6F-4DD9-4B4F-95B6-513505F27F85}" type="pres">
      <dgm:prSet presAssocID="{A559DE1F-6751-423D-9C5C-77529776F1FF}" presName="parentText" presStyleLbl="node1" presStyleIdx="1" presStyleCnt="2">
        <dgm:presLayoutVars>
          <dgm:chMax val="0"/>
          <dgm:bulletEnabled val="1"/>
        </dgm:presLayoutVars>
      </dgm:prSet>
      <dgm:spPr/>
    </dgm:pt>
  </dgm:ptLst>
  <dgm:cxnLst>
    <dgm:cxn modelId="{1CC27411-647E-4F10-BD42-DD89EBAD7354}" srcId="{DB264A1D-7D2D-4F3F-9FAB-422457A3592B}" destId="{A559DE1F-6751-423D-9C5C-77529776F1FF}" srcOrd="1" destOrd="0" parTransId="{B565BEFD-4A32-4F82-A36B-C22D56972266}" sibTransId="{56656E2D-0703-4659-98D9-16541DB6B1E3}"/>
    <dgm:cxn modelId="{9BA58442-AB56-4145-AA91-CA4C854B7F0E}" srcId="{DB264A1D-7D2D-4F3F-9FAB-422457A3592B}" destId="{BEF663B1-55A7-43E8-B902-B469022026F4}" srcOrd="0" destOrd="0" parTransId="{9CBF3EC5-8799-4185-B3E5-10FD6D62851D}" sibTransId="{E14A2E13-85DB-4A2C-B751-0135458C6CA1}"/>
    <dgm:cxn modelId="{ACF29D82-4441-46B3-BE15-0B97CE1F6472}" type="presOf" srcId="{A559DE1F-6751-423D-9C5C-77529776F1FF}" destId="{42B87D6F-4DD9-4B4F-95B6-513505F27F85}" srcOrd="0" destOrd="0" presId="urn:microsoft.com/office/officeart/2005/8/layout/vList2"/>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54CF712C-758F-4716-BE23-3CF44DD3E00A}" type="presParOf" srcId="{658A7A42-6965-4098-8ED3-298B0F64117B}" destId="{42B87D6F-4DD9-4B4F-95B6-513505F27F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58FE277-7B1E-484C-9773-7FB7AE23E2C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7926E0C-75F6-4539-9A80-9049B20272A6}">
      <dgm:prSet phldrT="[Texto]"/>
      <dgm:spPr>
        <a:solidFill>
          <a:srgbClr val="C00000"/>
        </a:solidFill>
      </dgm:spPr>
      <dgm:t>
        <a:bodyPr/>
        <a:lstStyle/>
        <a:p>
          <a:r>
            <a:rPr lang="es-ES" dirty="0"/>
            <a:t>Funcionario Público</a:t>
          </a:r>
          <a:endParaRPr lang="es-PE" dirty="0"/>
        </a:p>
      </dgm:t>
    </dgm:pt>
    <dgm:pt modelId="{A694606F-A3CB-4D63-9E84-BDFFD60D743E}" type="parTrans" cxnId="{48207EC5-4C0B-47F9-A291-8C1A47F15ACE}">
      <dgm:prSet/>
      <dgm:spPr/>
      <dgm:t>
        <a:bodyPr/>
        <a:lstStyle/>
        <a:p>
          <a:endParaRPr lang="es-PE"/>
        </a:p>
      </dgm:t>
    </dgm:pt>
    <dgm:pt modelId="{63646920-109D-43C3-90A2-95435800B17D}" type="sibTrans" cxnId="{48207EC5-4C0B-47F9-A291-8C1A47F15ACE}">
      <dgm:prSet/>
      <dgm:spPr>
        <a:solidFill>
          <a:srgbClr val="C00000"/>
        </a:solidFill>
      </dgm:spPr>
      <dgm:t>
        <a:bodyPr/>
        <a:lstStyle/>
        <a:p>
          <a:endParaRPr lang="es-PE"/>
        </a:p>
      </dgm:t>
    </dgm:pt>
    <dgm:pt modelId="{C8AC2A0F-D974-49B0-98F4-D3E68CF5E0CE}">
      <dgm:prSet phldrT="[Texto]"/>
      <dgm:spPr>
        <a:solidFill>
          <a:srgbClr val="C00000"/>
        </a:solidFill>
      </dgm:spPr>
      <dgm:t>
        <a:bodyPr/>
        <a:lstStyle/>
        <a:p>
          <a:r>
            <a:rPr lang="es-ES" dirty="0"/>
            <a:t>Tiene a su cargo el contrato o negociación</a:t>
          </a:r>
          <a:endParaRPr lang="es-PE" dirty="0"/>
        </a:p>
      </dgm:t>
    </dgm:pt>
    <dgm:pt modelId="{9279DC4A-7B1F-4180-9667-D8EE03587ACF}" type="parTrans" cxnId="{62487E32-ADE3-42DC-83E5-6514A5121C6D}">
      <dgm:prSet/>
      <dgm:spPr/>
      <dgm:t>
        <a:bodyPr/>
        <a:lstStyle/>
        <a:p>
          <a:endParaRPr lang="es-PE"/>
        </a:p>
      </dgm:t>
    </dgm:pt>
    <dgm:pt modelId="{BB3F9BBB-164A-4359-841F-64C917DDDD4D}" type="sibTrans" cxnId="{62487E32-ADE3-42DC-83E5-6514A5121C6D}">
      <dgm:prSet/>
      <dgm:spPr>
        <a:solidFill>
          <a:srgbClr val="C00000"/>
        </a:solidFill>
      </dgm:spPr>
      <dgm:t>
        <a:bodyPr/>
        <a:lstStyle/>
        <a:p>
          <a:endParaRPr lang="es-PE"/>
        </a:p>
      </dgm:t>
    </dgm:pt>
    <dgm:pt modelId="{D553A9F1-B038-414F-BC77-823525EA1DA1}">
      <dgm:prSet phldrT="[Texto]"/>
      <dgm:spPr>
        <a:solidFill>
          <a:srgbClr val="C00000"/>
        </a:solidFill>
      </dgm:spPr>
      <dgm:t>
        <a:bodyPr/>
        <a:lstStyle/>
        <a:p>
          <a:r>
            <a:rPr lang="es-ES" dirty="0"/>
            <a:t>Sujeto activo</a:t>
          </a:r>
          <a:endParaRPr lang="es-PE" dirty="0"/>
        </a:p>
      </dgm:t>
    </dgm:pt>
    <dgm:pt modelId="{51779AAC-957C-4EDD-A53B-580397A6DD3E}" type="parTrans" cxnId="{A8956918-7CB5-4EAC-88DA-2A8573EE2430}">
      <dgm:prSet/>
      <dgm:spPr/>
      <dgm:t>
        <a:bodyPr/>
        <a:lstStyle/>
        <a:p>
          <a:endParaRPr lang="es-PE"/>
        </a:p>
      </dgm:t>
    </dgm:pt>
    <dgm:pt modelId="{FAE596B8-40BE-4455-93AE-EDEDF959C2DE}" type="sibTrans" cxnId="{A8956918-7CB5-4EAC-88DA-2A8573EE2430}">
      <dgm:prSet/>
      <dgm:spPr/>
      <dgm:t>
        <a:bodyPr/>
        <a:lstStyle/>
        <a:p>
          <a:endParaRPr lang="es-PE"/>
        </a:p>
      </dgm:t>
    </dgm:pt>
    <dgm:pt modelId="{E5559501-8F40-4908-8862-870271F3A5FB}" type="pres">
      <dgm:prSet presAssocID="{958FE277-7B1E-484C-9773-7FB7AE23E2C2}" presName="Name0" presStyleCnt="0">
        <dgm:presLayoutVars>
          <dgm:dir/>
          <dgm:resizeHandles val="exact"/>
        </dgm:presLayoutVars>
      </dgm:prSet>
      <dgm:spPr/>
    </dgm:pt>
    <dgm:pt modelId="{81C10EAC-4B2A-4227-81AD-8AB3197E93A0}" type="pres">
      <dgm:prSet presAssocID="{958FE277-7B1E-484C-9773-7FB7AE23E2C2}" presName="vNodes" presStyleCnt="0"/>
      <dgm:spPr/>
    </dgm:pt>
    <dgm:pt modelId="{41193779-785E-46A0-AD44-EA30E5789B57}" type="pres">
      <dgm:prSet presAssocID="{B7926E0C-75F6-4539-9A80-9049B20272A6}" presName="node" presStyleLbl="node1" presStyleIdx="0" presStyleCnt="3">
        <dgm:presLayoutVars>
          <dgm:bulletEnabled val="1"/>
        </dgm:presLayoutVars>
      </dgm:prSet>
      <dgm:spPr/>
    </dgm:pt>
    <dgm:pt modelId="{736266AD-1E99-475B-AD74-CAFE151D44A3}" type="pres">
      <dgm:prSet presAssocID="{63646920-109D-43C3-90A2-95435800B17D}" presName="spacerT" presStyleCnt="0"/>
      <dgm:spPr/>
    </dgm:pt>
    <dgm:pt modelId="{C125DF8D-74F9-4D1B-ADA2-5DB33AA81481}" type="pres">
      <dgm:prSet presAssocID="{63646920-109D-43C3-90A2-95435800B17D}" presName="sibTrans" presStyleLbl="sibTrans2D1" presStyleIdx="0" presStyleCnt="2"/>
      <dgm:spPr/>
    </dgm:pt>
    <dgm:pt modelId="{92048F68-3F63-4E83-B185-4455F32926B4}" type="pres">
      <dgm:prSet presAssocID="{63646920-109D-43C3-90A2-95435800B17D}" presName="spacerB" presStyleCnt="0"/>
      <dgm:spPr/>
    </dgm:pt>
    <dgm:pt modelId="{4A5EE7F0-26C9-4987-95B1-5DED0DCF6622}" type="pres">
      <dgm:prSet presAssocID="{C8AC2A0F-D974-49B0-98F4-D3E68CF5E0CE}" presName="node" presStyleLbl="node1" presStyleIdx="1" presStyleCnt="3">
        <dgm:presLayoutVars>
          <dgm:bulletEnabled val="1"/>
        </dgm:presLayoutVars>
      </dgm:prSet>
      <dgm:spPr/>
    </dgm:pt>
    <dgm:pt modelId="{AE83C4C1-57C6-4115-B8B9-6C0AB8A69DF2}" type="pres">
      <dgm:prSet presAssocID="{958FE277-7B1E-484C-9773-7FB7AE23E2C2}" presName="sibTransLast" presStyleLbl="sibTrans2D1" presStyleIdx="1" presStyleCnt="2"/>
      <dgm:spPr/>
    </dgm:pt>
    <dgm:pt modelId="{B952DF24-780E-45F6-AD57-6D0828514E9B}" type="pres">
      <dgm:prSet presAssocID="{958FE277-7B1E-484C-9773-7FB7AE23E2C2}" presName="connectorText" presStyleLbl="sibTrans2D1" presStyleIdx="1" presStyleCnt="2"/>
      <dgm:spPr/>
    </dgm:pt>
    <dgm:pt modelId="{EE246BD9-F0BD-40F6-88FF-16F21A794744}" type="pres">
      <dgm:prSet presAssocID="{958FE277-7B1E-484C-9773-7FB7AE23E2C2}" presName="lastNode" presStyleLbl="node1" presStyleIdx="2" presStyleCnt="3">
        <dgm:presLayoutVars>
          <dgm:bulletEnabled val="1"/>
        </dgm:presLayoutVars>
      </dgm:prSet>
      <dgm:spPr/>
    </dgm:pt>
  </dgm:ptLst>
  <dgm:cxnLst>
    <dgm:cxn modelId="{8D5C1207-787B-4B73-905E-E085D2D6E01B}" type="presOf" srcId="{958FE277-7B1E-484C-9773-7FB7AE23E2C2}" destId="{E5559501-8F40-4908-8862-870271F3A5FB}" srcOrd="0" destOrd="0" presId="urn:microsoft.com/office/officeart/2005/8/layout/equation2"/>
    <dgm:cxn modelId="{A8956918-7CB5-4EAC-88DA-2A8573EE2430}" srcId="{958FE277-7B1E-484C-9773-7FB7AE23E2C2}" destId="{D553A9F1-B038-414F-BC77-823525EA1DA1}" srcOrd="2" destOrd="0" parTransId="{51779AAC-957C-4EDD-A53B-580397A6DD3E}" sibTransId="{FAE596B8-40BE-4455-93AE-EDEDF959C2DE}"/>
    <dgm:cxn modelId="{62487E32-ADE3-42DC-83E5-6514A5121C6D}" srcId="{958FE277-7B1E-484C-9773-7FB7AE23E2C2}" destId="{C8AC2A0F-D974-49B0-98F4-D3E68CF5E0CE}" srcOrd="1" destOrd="0" parTransId="{9279DC4A-7B1F-4180-9667-D8EE03587ACF}" sibTransId="{BB3F9BBB-164A-4359-841F-64C917DDDD4D}"/>
    <dgm:cxn modelId="{7967CB6C-C181-4B55-B219-A695EF8F78EB}" type="presOf" srcId="{BB3F9BBB-164A-4359-841F-64C917DDDD4D}" destId="{AE83C4C1-57C6-4115-B8B9-6C0AB8A69DF2}" srcOrd="0" destOrd="0" presId="urn:microsoft.com/office/officeart/2005/8/layout/equation2"/>
    <dgm:cxn modelId="{291C2E78-DA89-462E-B614-832C61F3F2DB}" type="presOf" srcId="{B7926E0C-75F6-4539-9A80-9049B20272A6}" destId="{41193779-785E-46A0-AD44-EA30E5789B57}" srcOrd="0" destOrd="0" presId="urn:microsoft.com/office/officeart/2005/8/layout/equation2"/>
    <dgm:cxn modelId="{9FC10159-8F64-45D0-B0F0-8AF9364AE036}" type="presOf" srcId="{C8AC2A0F-D974-49B0-98F4-D3E68CF5E0CE}" destId="{4A5EE7F0-26C9-4987-95B1-5DED0DCF6622}" srcOrd="0" destOrd="0" presId="urn:microsoft.com/office/officeart/2005/8/layout/equation2"/>
    <dgm:cxn modelId="{E4E0787F-6DEE-4DA3-A9EB-8D7EF4872424}" type="presOf" srcId="{D553A9F1-B038-414F-BC77-823525EA1DA1}" destId="{EE246BD9-F0BD-40F6-88FF-16F21A794744}" srcOrd="0" destOrd="0" presId="urn:microsoft.com/office/officeart/2005/8/layout/equation2"/>
    <dgm:cxn modelId="{F3B9F5BE-97FB-4579-BF90-12E00CD10D94}" type="presOf" srcId="{BB3F9BBB-164A-4359-841F-64C917DDDD4D}" destId="{B952DF24-780E-45F6-AD57-6D0828514E9B}" srcOrd="1" destOrd="0" presId="urn:microsoft.com/office/officeart/2005/8/layout/equation2"/>
    <dgm:cxn modelId="{48207EC5-4C0B-47F9-A291-8C1A47F15ACE}" srcId="{958FE277-7B1E-484C-9773-7FB7AE23E2C2}" destId="{B7926E0C-75F6-4539-9A80-9049B20272A6}" srcOrd="0" destOrd="0" parTransId="{A694606F-A3CB-4D63-9E84-BDFFD60D743E}" sibTransId="{63646920-109D-43C3-90A2-95435800B17D}"/>
    <dgm:cxn modelId="{A0FC86D0-DA48-4F03-9EB3-54AAB9727109}" type="presOf" srcId="{63646920-109D-43C3-90A2-95435800B17D}" destId="{C125DF8D-74F9-4D1B-ADA2-5DB33AA81481}" srcOrd="0" destOrd="0" presId="urn:microsoft.com/office/officeart/2005/8/layout/equation2"/>
    <dgm:cxn modelId="{156B0F7F-15A7-42C9-9C1A-0672FB4A9A01}" type="presParOf" srcId="{E5559501-8F40-4908-8862-870271F3A5FB}" destId="{81C10EAC-4B2A-4227-81AD-8AB3197E93A0}" srcOrd="0" destOrd="0" presId="urn:microsoft.com/office/officeart/2005/8/layout/equation2"/>
    <dgm:cxn modelId="{7D0C8754-C38B-4C14-89B1-465331483443}" type="presParOf" srcId="{81C10EAC-4B2A-4227-81AD-8AB3197E93A0}" destId="{41193779-785E-46A0-AD44-EA30E5789B57}" srcOrd="0" destOrd="0" presId="urn:microsoft.com/office/officeart/2005/8/layout/equation2"/>
    <dgm:cxn modelId="{6360AC7F-6134-4628-8E74-800069495B40}" type="presParOf" srcId="{81C10EAC-4B2A-4227-81AD-8AB3197E93A0}" destId="{736266AD-1E99-475B-AD74-CAFE151D44A3}" srcOrd="1" destOrd="0" presId="urn:microsoft.com/office/officeart/2005/8/layout/equation2"/>
    <dgm:cxn modelId="{035A25C6-92F7-43CA-8164-B12531D87486}" type="presParOf" srcId="{81C10EAC-4B2A-4227-81AD-8AB3197E93A0}" destId="{C125DF8D-74F9-4D1B-ADA2-5DB33AA81481}" srcOrd="2" destOrd="0" presId="urn:microsoft.com/office/officeart/2005/8/layout/equation2"/>
    <dgm:cxn modelId="{5C28B7AC-FA34-4564-979A-72507470E302}" type="presParOf" srcId="{81C10EAC-4B2A-4227-81AD-8AB3197E93A0}" destId="{92048F68-3F63-4E83-B185-4455F32926B4}" srcOrd="3" destOrd="0" presId="urn:microsoft.com/office/officeart/2005/8/layout/equation2"/>
    <dgm:cxn modelId="{EAB63CF4-91CF-4F99-87A3-6BC2A8B37D34}" type="presParOf" srcId="{81C10EAC-4B2A-4227-81AD-8AB3197E93A0}" destId="{4A5EE7F0-26C9-4987-95B1-5DED0DCF6622}" srcOrd="4" destOrd="0" presId="urn:microsoft.com/office/officeart/2005/8/layout/equation2"/>
    <dgm:cxn modelId="{0D5E16C1-C473-4BA0-8DFB-B56A3E0ADCC4}" type="presParOf" srcId="{E5559501-8F40-4908-8862-870271F3A5FB}" destId="{AE83C4C1-57C6-4115-B8B9-6C0AB8A69DF2}" srcOrd="1" destOrd="0" presId="urn:microsoft.com/office/officeart/2005/8/layout/equation2"/>
    <dgm:cxn modelId="{EC685340-84ED-4152-A82B-D61561403D69}" type="presParOf" srcId="{AE83C4C1-57C6-4115-B8B9-6C0AB8A69DF2}" destId="{B952DF24-780E-45F6-AD57-6D0828514E9B}" srcOrd="0" destOrd="0" presId="urn:microsoft.com/office/officeart/2005/8/layout/equation2"/>
    <dgm:cxn modelId="{85DAC52E-9841-44BC-AE78-26A74034049C}" type="presParOf" srcId="{E5559501-8F40-4908-8862-870271F3A5FB}" destId="{EE246BD9-F0BD-40F6-88FF-16F21A79474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400" b="1" dirty="0"/>
            <a:t>Interés indebido</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400" dirty="0"/>
            <a:t>No procura un beneficio para la administración pública</a:t>
          </a:r>
          <a:endParaRPr lang="es-PE" sz="2400" dirty="0"/>
        </a:p>
        <a:p>
          <a:pPr marL="0" lvl="0" algn="just" defTabSz="1200150">
            <a:lnSpc>
              <a:spcPct val="90000"/>
            </a:lnSpc>
            <a:spcBef>
              <a:spcPct val="0"/>
            </a:spcBef>
            <a:spcAft>
              <a:spcPct val="35000"/>
            </a:spcAft>
            <a:buNone/>
          </a:pPr>
          <a:endParaRPr lang="es-PE" sz="2400" dirty="0"/>
        </a:p>
      </dgm:t>
    </dgm:pt>
    <dgm:pt modelId="{9CBF3EC5-8799-4185-B3E5-10FD6D62851D}" type="parTrans" cxnId="{9BA58442-AB56-4145-AA91-CA4C854B7F0E}">
      <dgm:prSet/>
      <dgm:spPr/>
      <dgm:t>
        <a:bodyPr/>
        <a:lstStyle/>
        <a:p>
          <a:pPr algn="just"/>
          <a:endParaRPr lang="es-PE" sz="2400"/>
        </a:p>
      </dgm:t>
    </dgm:pt>
    <dgm:pt modelId="{E14A2E13-85DB-4A2C-B751-0135458C6CA1}" type="sibTrans" cxnId="{9BA58442-AB56-4145-AA91-CA4C854B7F0E}">
      <dgm:prSet/>
      <dgm:spPr/>
      <dgm:t>
        <a:bodyPr/>
        <a:lstStyle/>
        <a:p>
          <a:pPr algn="just"/>
          <a:endParaRPr lang="es-PE" sz="2400"/>
        </a:p>
      </dgm:t>
    </dgm:pt>
    <dgm:pt modelId="{A559DE1F-6751-423D-9C5C-77529776F1FF}">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400" b="1" dirty="0"/>
            <a:t>Formas de intervención</a:t>
          </a:r>
          <a:endParaRPr lang="es-ES" sz="2400" dirty="0"/>
        </a:p>
        <a:p>
          <a:pPr marL="0" marR="0" lvl="0" indent="0" algn="just" defTabSz="914400" eaLnBrk="1" fontAlgn="auto" latinLnBrk="0" hangingPunct="1">
            <a:lnSpc>
              <a:spcPct val="100000"/>
            </a:lnSpc>
            <a:spcBef>
              <a:spcPts val="0"/>
            </a:spcBef>
            <a:spcAft>
              <a:spcPts val="0"/>
            </a:spcAft>
            <a:buClrTx/>
            <a:buSzTx/>
            <a:buFontTx/>
            <a:buNone/>
            <a:tabLst/>
            <a:defRPr/>
          </a:pPr>
          <a:r>
            <a:rPr lang="es-PE" sz="2400" dirty="0"/>
            <a:t>- Directa: actuación o intervención del funcionario</a:t>
          </a:r>
        </a:p>
        <a:p>
          <a:pPr marL="0" marR="0" lvl="0" indent="0" algn="just" defTabSz="914400" eaLnBrk="1" fontAlgn="auto" latinLnBrk="0" hangingPunct="1">
            <a:lnSpc>
              <a:spcPct val="100000"/>
            </a:lnSpc>
            <a:spcBef>
              <a:spcPts val="0"/>
            </a:spcBef>
            <a:spcAft>
              <a:spcPts val="0"/>
            </a:spcAft>
            <a:buClrTx/>
            <a:buSzTx/>
            <a:buFontTx/>
            <a:buNone/>
            <a:tabLst/>
            <a:defRPr/>
          </a:pPr>
          <a:r>
            <a:rPr lang="es-PE" sz="2400" dirty="0"/>
            <a:t>- Indirecta: actúa a través de otro</a:t>
          </a:r>
        </a:p>
      </dgm:t>
    </dgm:pt>
    <dgm:pt modelId="{B565BEFD-4A32-4F82-A36B-C22D56972266}" type="parTrans" cxnId="{1CC27411-647E-4F10-BD42-DD89EBAD7354}">
      <dgm:prSet/>
      <dgm:spPr/>
      <dgm:t>
        <a:bodyPr/>
        <a:lstStyle/>
        <a:p>
          <a:pPr algn="just"/>
          <a:endParaRPr lang="es-PE" sz="2400"/>
        </a:p>
      </dgm:t>
    </dgm:pt>
    <dgm:pt modelId="{56656E2D-0703-4659-98D9-16541DB6B1E3}" type="sibTrans" cxnId="{1CC27411-647E-4F10-BD42-DD89EBAD7354}">
      <dgm:prSet/>
      <dgm:spPr/>
      <dgm:t>
        <a:bodyPr/>
        <a:lstStyle/>
        <a:p>
          <a:pPr algn="just"/>
          <a:endParaRPr lang="es-PE" sz="2400"/>
        </a:p>
      </dgm:t>
    </dgm:pt>
    <dgm:pt modelId="{EDBF3004-0410-454E-A254-18BEC7941C69}">
      <dgm:prSet custT="1"/>
      <dgm:spPr>
        <a:solidFill>
          <a:srgbClr val="C00000"/>
        </a:solidFill>
      </dgm:spPr>
      <dgm:t>
        <a:bodyPr/>
        <a:lstStyle/>
        <a:p>
          <a:endParaRPr lang="es-ES" sz="2400" b="1" dirty="0"/>
        </a:p>
        <a:p>
          <a:r>
            <a:rPr lang="es-ES" sz="2400" b="1" dirty="0"/>
            <a:t>Provecho Propio</a:t>
          </a:r>
        </a:p>
        <a:p>
          <a:r>
            <a:rPr lang="es-ES" sz="2400" dirty="0"/>
            <a:t>Es unilateral.</a:t>
          </a:r>
        </a:p>
        <a:p>
          <a:endParaRPr lang="es-ES" sz="2400" dirty="0"/>
        </a:p>
        <a:p>
          <a:endParaRPr lang="es-PE" sz="2400" dirty="0"/>
        </a:p>
      </dgm:t>
    </dgm:pt>
    <dgm:pt modelId="{370BCCA3-B272-4FB0-9548-B9B5506598E4}" type="parTrans" cxnId="{8213336D-3081-480E-852E-09428CF4A1B2}">
      <dgm:prSet/>
      <dgm:spPr/>
      <dgm:t>
        <a:bodyPr/>
        <a:lstStyle/>
        <a:p>
          <a:endParaRPr lang="es-PE" sz="2400"/>
        </a:p>
      </dgm:t>
    </dgm:pt>
    <dgm:pt modelId="{E5D45D2E-1158-46BA-B148-B64A0317852F}" type="sibTrans" cxnId="{8213336D-3081-480E-852E-09428CF4A1B2}">
      <dgm:prSet/>
      <dgm:spPr/>
      <dgm:t>
        <a:bodyPr/>
        <a:lstStyle/>
        <a:p>
          <a:endParaRPr lang="es-PE" sz="2400"/>
        </a:p>
      </dgm:t>
    </dgm:pt>
    <dgm:pt modelId="{902A3154-0219-4A44-A737-3FBB86EDC5AC}">
      <dgm:prSet custT="1"/>
      <dgm:spPr>
        <a:solidFill>
          <a:srgbClr val="C00000"/>
        </a:solidFill>
      </dgm:spPr>
      <dgm:t>
        <a:bodyPr/>
        <a:lstStyle/>
        <a:p>
          <a:r>
            <a:rPr lang="es-ES" sz="2400" b="1" dirty="0"/>
            <a:t>El objeto de interés, contrato u operación</a:t>
          </a:r>
        </a:p>
        <a:p>
          <a:r>
            <a:rPr lang="es-PE" sz="2400" dirty="0"/>
            <a:t>Cualquier convenio que compromete al Estado con carácter económico</a:t>
          </a:r>
        </a:p>
      </dgm:t>
    </dgm:pt>
    <dgm:pt modelId="{19F21270-23E6-4A5A-AAE0-70F19523D4DD}" type="parTrans" cxnId="{8299D851-8CB9-44A1-AA52-744AD3C36C3F}">
      <dgm:prSet/>
      <dgm:spPr/>
      <dgm:t>
        <a:bodyPr/>
        <a:lstStyle/>
        <a:p>
          <a:endParaRPr lang="es-PE" sz="2400"/>
        </a:p>
      </dgm:t>
    </dgm:pt>
    <dgm:pt modelId="{AEC1E245-9BAA-4142-88E0-0E6102DF7993}" type="sibTrans" cxnId="{8299D851-8CB9-44A1-AA52-744AD3C36C3F}">
      <dgm:prSet/>
      <dgm:spPr/>
      <dgm:t>
        <a:bodyPr/>
        <a:lstStyle/>
        <a:p>
          <a:endParaRPr lang="es-PE" sz="2400"/>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4" custLinFactNeighborY="-81023">
        <dgm:presLayoutVars>
          <dgm:chMax val="0"/>
          <dgm:bulletEnabled val="1"/>
        </dgm:presLayoutVars>
      </dgm:prSet>
      <dgm:spPr/>
    </dgm:pt>
    <dgm:pt modelId="{29019680-9725-4528-BC64-E349D0C7944B}" type="pres">
      <dgm:prSet presAssocID="{E14A2E13-85DB-4A2C-B751-0135458C6CA1}" presName="spacer" presStyleCnt="0"/>
      <dgm:spPr/>
    </dgm:pt>
    <dgm:pt modelId="{116FB062-FEE8-47EB-8E4C-2FB3801D35E8}" type="pres">
      <dgm:prSet presAssocID="{EDBF3004-0410-454E-A254-18BEC7941C69}" presName="parentText" presStyleLbl="node1" presStyleIdx="1" presStyleCnt="4">
        <dgm:presLayoutVars>
          <dgm:chMax val="0"/>
          <dgm:bulletEnabled val="1"/>
        </dgm:presLayoutVars>
      </dgm:prSet>
      <dgm:spPr/>
    </dgm:pt>
    <dgm:pt modelId="{6395295E-5B72-44AA-9D6D-CF46808409BE}" type="pres">
      <dgm:prSet presAssocID="{E5D45D2E-1158-46BA-B148-B64A0317852F}" presName="spacer" presStyleCnt="0"/>
      <dgm:spPr/>
    </dgm:pt>
    <dgm:pt modelId="{A17E9139-D11A-4283-9FFC-661AD9F4769F}" type="pres">
      <dgm:prSet presAssocID="{902A3154-0219-4A44-A737-3FBB86EDC5AC}" presName="parentText" presStyleLbl="node1" presStyleIdx="2" presStyleCnt="4">
        <dgm:presLayoutVars>
          <dgm:chMax val="0"/>
          <dgm:bulletEnabled val="1"/>
        </dgm:presLayoutVars>
      </dgm:prSet>
      <dgm:spPr/>
    </dgm:pt>
    <dgm:pt modelId="{580AF857-9792-4898-9E60-1BCFE3332E10}" type="pres">
      <dgm:prSet presAssocID="{AEC1E245-9BAA-4142-88E0-0E6102DF7993}" presName="spacer" presStyleCnt="0"/>
      <dgm:spPr/>
    </dgm:pt>
    <dgm:pt modelId="{42B87D6F-4DD9-4B4F-95B6-513505F27F85}" type="pres">
      <dgm:prSet presAssocID="{A559DE1F-6751-423D-9C5C-77529776F1FF}" presName="parentText" presStyleLbl="node1" presStyleIdx="3" presStyleCnt="4">
        <dgm:presLayoutVars>
          <dgm:chMax val="0"/>
          <dgm:bulletEnabled val="1"/>
        </dgm:presLayoutVars>
      </dgm:prSet>
      <dgm:spPr/>
    </dgm:pt>
  </dgm:ptLst>
  <dgm:cxnLst>
    <dgm:cxn modelId="{7590150D-17C2-4E46-8C3F-291068C2463A}" type="presOf" srcId="{902A3154-0219-4A44-A737-3FBB86EDC5AC}" destId="{A17E9139-D11A-4283-9FFC-661AD9F4769F}" srcOrd="0" destOrd="0" presId="urn:microsoft.com/office/officeart/2005/8/layout/vList2"/>
    <dgm:cxn modelId="{1CC27411-647E-4F10-BD42-DD89EBAD7354}" srcId="{DB264A1D-7D2D-4F3F-9FAB-422457A3592B}" destId="{A559DE1F-6751-423D-9C5C-77529776F1FF}" srcOrd="3" destOrd="0" parTransId="{B565BEFD-4A32-4F82-A36B-C22D56972266}" sibTransId="{56656E2D-0703-4659-98D9-16541DB6B1E3}"/>
    <dgm:cxn modelId="{78D84720-D3ED-41F8-A8E0-CFE7B1162152}" type="presOf" srcId="{EDBF3004-0410-454E-A254-18BEC7941C69}" destId="{116FB062-FEE8-47EB-8E4C-2FB3801D35E8}" srcOrd="0" destOrd="0" presId="urn:microsoft.com/office/officeart/2005/8/layout/vList2"/>
    <dgm:cxn modelId="{9BA58442-AB56-4145-AA91-CA4C854B7F0E}" srcId="{DB264A1D-7D2D-4F3F-9FAB-422457A3592B}" destId="{BEF663B1-55A7-43E8-B902-B469022026F4}" srcOrd="0" destOrd="0" parTransId="{9CBF3EC5-8799-4185-B3E5-10FD6D62851D}" sibTransId="{E14A2E13-85DB-4A2C-B751-0135458C6CA1}"/>
    <dgm:cxn modelId="{8213336D-3081-480E-852E-09428CF4A1B2}" srcId="{DB264A1D-7D2D-4F3F-9FAB-422457A3592B}" destId="{EDBF3004-0410-454E-A254-18BEC7941C69}" srcOrd="1" destOrd="0" parTransId="{370BCCA3-B272-4FB0-9548-B9B5506598E4}" sibTransId="{E5D45D2E-1158-46BA-B148-B64A0317852F}"/>
    <dgm:cxn modelId="{8299D851-8CB9-44A1-AA52-744AD3C36C3F}" srcId="{DB264A1D-7D2D-4F3F-9FAB-422457A3592B}" destId="{902A3154-0219-4A44-A737-3FBB86EDC5AC}" srcOrd="2" destOrd="0" parTransId="{19F21270-23E6-4A5A-AAE0-70F19523D4DD}" sibTransId="{AEC1E245-9BAA-4142-88E0-0E6102DF7993}"/>
    <dgm:cxn modelId="{ACF29D82-4441-46B3-BE15-0B97CE1F6472}" type="presOf" srcId="{A559DE1F-6751-423D-9C5C-77529776F1FF}" destId="{42B87D6F-4DD9-4B4F-95B6-513505F27F85}" srcOrd="0" destOrd="0" presId="urn:microsoft.com/office/officeart/2005/8/layout/vList2"/>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EBD2682F-B303-40D2-996A-7A6CE6637B78}" type="presParOf" srcId="{658A7A42-6965-4098-8ED3-298B0F64117B}" destId="{116FB062-FEE8-47EB-8E4C-2FB3801D35E8}" srcOrd="2" destOrd="0" presId="urn:microsoft.com/office/officeart/2005/8/layout/vList2"/>
    <dgm:cxn modelId="{10DE7CA9-BE7A-43AC-B7CC-4816140D5FEE}" type="presParOf" srcId="{658A7A42-6965-4098-8ED3-298B0F64117B}" destId="{6395295E-5B72-44AA-9D6D-CF46808409BE}" srcOrd="3" destOrd="0" presId="urn:microsoft.com/office/officeart/2005/8/layout/vList2"/>
    <dgm:cxn modelId="{85B49228-1749-409C-A72C-88FBC87C6266}" type="presParOf" srcId="{658A7A42-6965-4098-8ED3-298B0F64117B}" destId="{A17E9139-D11A-4283-9FFC-661AD9F4769F}" srcOrd="4" destOrd="0" presId="urn:microsoft.com/office/officeart/2005/8/layout/vList2"/>
    <dgm:cxn modelId="{95699DCB-BBCE-4065-8EFC-9D4E10E69896}" type="presParOf" srcId="{658A7A42-6965-4098-8ED3-298B0F64117B}" destId="{580AF857-9792-4898-9E60-1BCFE3332E10}" srcOrd="5" destOrd="0" presId="urn:microsoft.com/office/officeart/2005/8/layout/vList2"/>
    <dgm:cxn modelId="{54CF712C-758F-4716-BE23-3CF44DD3E00A}" type="presParOf" srcId="{658A7A42-6965-4098-8ED3-298B0F64117B}" destId="{42B87D6F-4DD9-4B4F-95B6-513505F27F8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E046804B-EBD3-4417-ABD2-32F624866FF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57AB7AF2-E8D9-48A5-ADF3-61B9172FC949}">
      <dgm:prSet phldrT="[Texto]"/>
      <dgm:spPr>
        <a:solidFill>
          <a:srgbClr val="C00000"/>
        </a:solidFill>
      </dgm:spPr>
      <dgm:t>
        <a:bodyPr/>
        <a:lstStyle/>
        <a:p>
          <a:pPr algn="just"/>
          <a:r>
            <a:rPr lang="es-ES" b="1" dirty="0"/>
            <a:t>Sujeto Activo</a:t>
          </a:r>
          <a:endParaRPr lang="es-PE" b="1" dirty="0"/>
        </a:p>
      </dgm:t>
    </dgm:pt>
    <dgm:pt modelId="{505793B8-0A7D-4269-B634-498D7E803174}" type="parTrans" cxnId="{F1677BE0-B321-4266-BB13-3BFC8A98C448}">
      <dgm:prSet/>
      <dgm:spPr/>
      <dgm:t>
        <a:bodyPr/>
        <a:lstStyle/>
        <a:p>
          <a:pPr algn="just"/>
          <a:endParaRPr lang="es-PE"/>
        </a:p>
      </dgm:t>
    </dgm:pt>
    <dgm:pt modelId="{B820580B-6299-45C4-AAB2-A87759EC9EAF}" type="sibTrans" cxnId="{F1677BE0-B321-4266-BB13-3BFC8A98C448}">
      <dgm:prSet/>
      <dgm:spPr/>
      <dgm:t>
        <a:bodyPr/>
        <a:lstStyle/>
        <a:p>
          <a:pPr algn="just"/>
          <a:endParaRPr lang="es-PE"/>
        </a:p>
      </dgm:t>
    </dgm:pt>
    <dgm:pt modelId="{7EC97BB5-8B70-4E74-8499-72E4358C0982}">
      <dgm:prSet phldrT="[Texto]"/>
      <dgm:spPr>
        <a:solidFill>
          <a:srgbClr val="C00000"/>
        </a:solidFill>
      </dgm:spPr>
      <dgm:t>
        <a:bodyPr/>
        <a:lstStyle/>
        <a:p>
          <a:pPr algn="just"/>
          <a:r>
            <a:rPr lang="es-ES" dirty="0"/>
            <a:t>Cualquiera que venda la influencia.</a:t>
          </a:r>
          <a:endParaRPr lang="es-PE" dirty="0"/>
        </a:p>
      </dgm:t>
    </dgm:pt>
    <dgm:pt modelId="{B9D0C6F4-6BB2-4B7B-9A41-3D066224A8D5}" type="parTrans" cxnId="{26808C7D-0F45-4658-B08C-2FAE4E526B67}">
      <dgm:prSet/>
      <dgm:spPr/>
      <dgm:t>
        <a:bodyPr/>
        <a:lstStyle/>
        <a:p>
          <a:pPr algn="just"/>
          <a:endParaRPr lang="es-PE"/>
        </a:p>
      </dgm:t>
    </dgm:pt>
    <dgm:pt modelId="{6D461C38-505B-48F7-9ACA-F0336C530F1C}" type="sibTrans" cxnId="{26808C7D-0F45-4658-B08C-2FAE4E526B67}">
      <dgm:prSet/>
      <dgm:spPr/>
      <dgm:t>
        <a:bodyPr/>
        <a:lstStyle/>
        <a:p>
          <a:pPr algn="just"/>
          <a:endParaRPr lang="es-PE"/>
        </a:p>
      </dgm:t>
    </dgm:pt>
    <dgm:pt modelId="{395B8616-1C30-4ECE-B364-DCD74887EECF}">
      <dgm:prSet phldrT="[Texto]"/>
      <dgm:spPr>
        <a:solidFill>
          <a:srgbClr val="C00000"/>
        </a:solidFill>
      </dgm:spPr>
      <dgm:t>
        <a:bodyPr/>
        <a:lstStyle/>
        <a:p>
          <a:pPr algn="just"/>
          <a:r>
            <a:rPr lang="es-ES" b="1" dirty="0"/>
            <a:t>Sujeto Pasivo</a:t>
          </a:r>
          <a:endParaRPr lang="es-PE" b="1" dirty="0"/>
        </a:p>
      </dgm:t>
    </dgm:pt>
    <dgm:pt modelId="{0E4F1DA4-9885-4E47-9D23-D3E39A817D4C}" type="parTrans" cxnId="{19341B47-3E9E-499E-9788-787B24E76421}">
      <dgm:prSet/>
      <dgm:spPr/>
      <dgm:t>
        <a:bodyPr/>
        <a:lstStyle/>
        <a:p>
          <a:pPr algn="just"/>
          <a:endParaRPr lang="es-PE"/>
        </a:p>
      </dgm:t>
    </dgm:pt>
    <dgm:pt modelId="{FAE6396A-6410-4071-9E46-9B3FBB3BEFFF}" type="sibTrans" cxnId="{19341B47-3E9E-499E-9788-787B24E76421}">
      <dgm:prSet/>
      <dgm:spPr/>
      <dgm:t>
        <a:bodyPr/>
        <a:lstStyle/>
        <a:p>
          <a:pPr algn="just"/>
          <a:endParaRPr lang="es-PE"/>
        </a:p>
      </dgm:t>
    </dgm:pt>
    <dgm:pt modelId="{733A2AF0-9EFD-4AB8-B653-60C192528BD0}">
      <dgm:prSet phldrT="[Texto]"/>
      <dgm:spPr>
        <a:solidFill>
          <a:srgbClr val="C00000"/>
        </a:solidFill>
      </dgm:spPr>
      <dgm:t>
        <a:bodyPr/>
        <a:lstStyle/>
        <a:p>
          <a:pPr algn="just"/>
          <a:r>
            <a:rPr lang="es-ES" dirty="0"/>
            <a:t>Estado</a:t>
          </a:r>
          <a:endParaRPr lang="es-PE" dirty="0"/>
        </a:p>
      </dgm:t>
    </dgm:pt>
    <dgm:pt modelId="{83B7F7B4-EA2E-482E-9D13-9A42D997944F}" type="parTrans" cxnId="{6B5DCC90-CA82-4763-B4C3-7FE06A1C6CA2}">
      <dgm:prSet/>
      <dgm:spPr/>
      <dgm:t>
        <a:bodyPr/>
        <a:lstStyle/>
        <a:p>
          <a:pPr algn="just"/>
          <a:endParaRPr lang="es-PE"/>
        </a:p>
      </dgm:t>
    </dgm:pt>
    <dgm:pt modelId="{C542A6FB-3DB2-485C-A744-202D4B6BC9DB}" type="sibTrans" cxnId="{6B5DCC90-CA82-4763-B4C3-7FE06A1C6CA2}">
      <dgm:prSet/>
      <dgm:spPr/>
      <dgm:t>
        <a:bodyPr/>
        <a:lstStyle/>
        <a:p>
          <a:pPr algn="just"/>
          <a:endParaRPr lang="es-PE"/>
        </a:p>
      </dgm:t>
    </dgm:pt>
    <dgm:pt modelId="{2E4F1296-4757-4F7A-9459-DDE47A44DA03}">
      <dgm:prSet phldrT="[Texto]"/>
      <dgm:spPr>
        <a:solidFill>
          <a:srgbClr val="C00000"/>
        </a:solidFill>
      </dgm:spPr>
      <dgm:t>
        <a:bodyPr/>
        <a:lstStyle/>
        <a:p>
          <a:pPr algn="just"/>
          <a:r>
            <a:rPr lang="es-ES" dirty="0"/>
            <a:t>Agravante: funcionario público</a:t>
          </a:r>
          <a:endParaRPr lang="es-PE" dirty="0"/>
        </a:p>
      </dgm:t>
    </dgm:pt>
    <dgm:pt modelId="{B3645AF4-FB6C-435B-864C-7FDD46EFA458}" type="parTrans" cxnId="{BB750E9A-D285-476C-AD7E-1C0CBB23C2B8}">
      <dgm:prSet/>
      <dgm:spPr/>
    </dgm:pt>
    <dgm:pt modelId="{44A2C3CD-EFDA-43CE-BC54-A288ACE4D200}" type="sibTrans" cxnId="{BB750E9A-D285-476C-AD7E-1C0CBB23C2B8}">
      <dgm:prSet/>
      <dgm:spPr/>
    </dgm:pt>
    <dgm:pt modelId="{5D29B749-C5E9-4AF9-A6CA-CB305A3EE5D2}" type="pres">
      <dgm:prSet presAssocID="{E046804B-EBD3-4417-ABD2-32F624866FF1}" presName="Name0" presStyleCnt="0">
        <dgm:presLayoutVars>
          <dgm:dir/>
          <dgm:resizeHandles val="exact"/>
        </dgm:presLayoutVars>
      </dgm:prSet>
      <dgm:spPr/>
    </dgm:pt>
    <dgm:pt modelId="{847A8F31-2A99-4535-9B41-189F3942C629}" type="pres">
      <dgm:prSet presAssocID="{57AB7AF2-E8D9-48A5-ADF3-61B9172FC949}" presName="node" presStyleLbl="node1" presStyleIdx="0" presStyleCnt="2">
        <dgm:presLayoutVars>
          <dgm:bulletEnabled val="1"/>
        </dgm:presLayoutVars>
      </dgm:prSet>
      <dgm:spPr/>
    </dgm:pt>
    <dgm:pt modelId="{8895B353-B16A-4E63-B3A8-58E2C7F8F6D6}" type="pres">
      <dgm:prSet presAssocID="{B820580B-6299-45C4-AAB2-A87759EC9EAF}" presName="sibTrans" presStyleCnt="0"/>
      <dgm:spPr/>
    </dgm:pt>
    <dgm:pt modelId="{8959E22D-20AA-4B2F-B0C9-263B0B769EF8}" type="pres">
      <dgm:prSet presAssocID="{395B8616-1C30-4ECE-B364-DCD74887EECF}" presName="node" presStyleLbl="node1" presStyleIdx="1" presStyleCnt="2">
        <dgm:presLayoutVars>
          <dgm:bulletEnabled val="1"/>
        </dgm:presLayoutVars>
      </dgm:prSet>
      <dgm:spPr/>
    </dgm:pt>
  </dgm:ptLst>
  <dgm:cxnLst>
    <dgm:cxn modelId="{ACA5E428-B20C-4F4D-9B70-D6912880B3D3}" type="presOf" srcId="{733A2AF0-9EFD-4AB8-B653-60C192528BD0}" destId="{8959E22D-20AA-4B2F-B0C9-263B0B769EF8}" srcOrd="0" destOrd="1" presId="urn:microsoft.com/office/officeart/2005/8/layout/hList6"/>
    <dgm:cxn modelId="{19341B47-3E9E-499E-9788-787B24E76421}" srcId="{E046804B-EBD3-4417-ABD2-32F624866FF1}" destId="{395B8616-1C30-4ECE-B364-DCD74887EECF}" srcOrd="1" destOrd="0" parTransId="{0E4F1DA4-9885-4E47-9D23-D3E39A817D4C}" sibTransId="{FAE6396A-6410-4071-9E46-9B3FBB3BEFFF}"/>
    <dgm:cxn modelId="{190FAF76-2BCE-4FCD-89B5-753EB2E723E0}" type="presOf" srcId="{2E4F1296-4757-4F7A-9459-DDE47A44DA03}" destId="{847A8F31-2A99-4535-9B41-189F3942C629}" srcOrd="0" destOrd="2" presId="urn:microsoft.com/office/officeart/2005/8/layout/hList6"/>
    <dgm:cxn modelId="{26808C7D-0F45-4658-B08C-2FAE4E526B67}" srcId="{57AB7AF2-E8D9-48A5-ADF3-61B9172FC949}" destId="{7EC97BB5-8B70-4E74-8499-72E4358C0982}" srcOrd="0" destOrd="0" parTransId="{B9D0C6F4-6BB2-4B7B-9A41-3D066224A8D5}" sibTransId="{6D461C38-505B-48F7-9ACA-F0336C530F1C}"/>
    <dgm:cxn modelId="{1A5F618C-1202-446D-8407-69E7D6AA82DD}" type="presOf" srcId="{395B8616-1C30-4ECE-B364-DCD74887EECF}" destId="{8959E22D-20AA-4B2F-B0C9-263B0B769EF8}" srcOrd="0" destOrd="0" presId="urn:microsoft.com/office/officeart/2005/8/layout/hList6"/>
    <dgm:cxn modelId="{6B5DCC90-CA82-4763-B4C3-7FE06A1C6CA2}" srcId="{395B8616-1C30-4ECE-B364-DCD74887EECF}" destId="{733A2AF0-9EFD-4AB8-B653-60C192528BD0}" srcOrd="0" destOrd="0" parTransId="{83B7F7B4-EA2E-482E-9D13-9A42D997944F}" sibTransId="{C542A6FB-3DB2-485C-A744-202D4B6BC9DB}"/>
    <dgm:cxn modelId="{BB750E9A-D285-476C-AD7E-1C0CBB23C2B8}" srcId="{57AB7AF2-E8D9-48A5-ADF3-61B9172FC949}" destId="{2E4F1296-4757-4F7A-9459-DDE47A44DA03}" srcOrd="1" destOrd="0" parTransId="{B3645AF4-FB6C-435B-864C-7FDD46EFA458}" sibTransId="{44A2C3CD-EFDA-43CE-BC54-A288ACE4D200}"/>
    <dgm:cxn modelId="{C97C68C7-27DE-4DEF-AB52-80DDAD78CB4F}" type="presOf" srcId="{57AB7AF2-E8D9-48A5-ADF3-61B9172FC949}" destId="{847A8F31-2A99-4535-9B41-189F3942C629}" srcOrd="0" destOrd="0" presId="urn:microsoft.com/office/officeart/2005/8/layout/hList6"/>
    <dgm:cxn modelId="{9CED51D3-88D2-41F2-BA13-32662E090320}" type="presOf" srcId="{E046804B-EBD3-4417-ABD2-32F624866FF1}" destId="{5D29B749-C5E9-4AF9-A6CA-CB305A3EE5D2}" srcOrd="0" destOrd="0" presId="urn:microsoft.com/office/officeart/2005/8/layout/hList6"/>
    <dgm:cxn modelId="{F1677BE0-B321-4266-BB13-3BFC8A98C448}" srcId="{E046804B-EBD3-4417-ABD2-32F624866FF1}" destId="{57AB7AF2-E8D9-48A5-ADF3-61B9172FC949}" srcOrd="0" destOrd="0" parTransId="{505793B8-0A7D-4269-B634-498D7E803174}" sibTransId="{B820580B-6299-45C4-AAB2-A87759EC9EAF}"/>
    <dgm:cxn modelId="{4AE7F2F8-EF63-4EB3-8D52-C499AD101D73}" type="presOf" srcId="{7EC97BB5-8B70-4E74-8499-72E4358C0982}" destId="{847A8F31-2A99-4535-9B41-189F3942C629}" srcOrd="0" destOrd="1" presId="urn:microsoft.com/office/officeart/2005/8/layout/hList6"/>
    <dgm:cxn modelId="{C680B460-EE12-41FC-88F4-2DFC0373FDCF}" type="presParOf" srcId="{5D29B749-C5E9-4AF9-A6CA-CB305A3EE5D2}" destId="{847A8F31-2A99-4535-9B41-189F3942C629}" srcOrd="0" destOrd="0" presId="urn:microsoft.com/office/officeart/2005/8/layout/hList6"/>
    <dgm:cxn modelId="{74BEC58B-E0E9-46BA-8BA1-9CE85800BDEC}" type="presParOf" srcId="{5D29B749-C5E9-4AF9-A6CA-CB305A3EE5D2}" destId="{8895B353-B16A-4E63-B3A8-58E2C7F8F6D6}" srcOrd="1" destOrd="0" presId="urn:microsoft.com/office/officeart/2005/8/layout/hList6"/>
    <dgm:cxn modelId="{6D5C8C18-DBDF-4CA2-AEDB-510894504E9B}" type="presParOf" srcId="{5D29B749-C5E9-4AF9-A6CA-CB305A3EE5D2}" destId="{8959E22D-20AA-4B2F-B0C9-263B0B769EF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400" b="1" dirty="0"/>
            <a:t>La conducta: invocar influencia</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400" dirty="0"/>
            <a:t>Interceder (actuar o pedir a nombre del interesado) ante el funcionario o servidor público que este conociendo o hay conocido.</a:t>
          </a:r>
          <a:endParaRPr lang="es-PE" sz="2400" dirty="0"/>
        </a:p>
        <a:p>
          <a:pPr marL="0" lvl="0" algn="just" defTabSz="1200150">
            <a:lnSpc>
              <a:spcPct val="90000"/>
            </a:lnSpc>
            <a:spcBef>
              <a:spcPct val="0"/>
            </a:spcBef>
            <a:spcAft>
              <a:spcPct val="35000"/>
            </a:spcAft>
            <a:buNone/>
          </a:pPr>
          <a:endParaRPr lang="es-PE" sz="2400" dirty="0"/>
        </a:p>
      </dgm:t>
    </dgm:pt>
    <dgm:pt modelId="{9CBF3EC5-8799-4185-B3E5-10FD6D62851D}" type="parTrans" cxnId="{9BA58442-AB56-4145-AA91-CA4C854B7F0E}">
      <dgm:prSet/>
      <dgm:spPr/>
      <dgm:t>
        <a:bodyPr/>
        <a:lstStyle/>
        <a:p>
          <a:pPr algn="just"/>
          <a:endParaRPr lang="es-PE" sz="2400"/>
        </a:p>
      </dgm:t>
    </dgm:pt>
    <dgm:pt modelId="{E14A2E13-85DB-4A2C-B751-0135458C6CA1}" type="sibTrans" cxnId="{9BA58442-AB56-4145-AA91-CA4C854B7F0E}">
      <dgm:prSet/>
      <dgm:spPr/>
      <dgm:t>
        <a:bodyPr/>
        <a:lstStyle/>
        <a:p>
          <a:pPr algn="just"/>
          <a:endParaRPr lang="es-PE" sz="2400"/>
        </a:p>
      </dgm:t>
    </dgm:pt>
    <dgm:pt modelId="{EDBF3004-0410-454E-A254-18BEC7941C69}">
      <dgm:prSet custT="1"/>
      <dgm:spPr>
        <a:solidFill>
          <a:srgbClr val="C00000"/>
        </a:solidFill>
      </dgm:spPr>
      <dgm:t>
        <a:bodyPr/>
        <a:lstStyle/>
        <a:p>
          <a:pPr algn="just"/>
          <a:endParaRPr lang="es-ES" sz="2400" b="1" dirty="0"/>
        </a:p>
        <a:p>
          <a:pPr algn="just"/>
          <a:r>
            <a:rPr lang="es-ES" sz="2400" b="1" dirty="0"/>
            <a:t>El medio: ventaja o beneficio</a:t>
          </a:r>
        </a:p>
        <a:p>
          <a:pPr algn="just"/>
          <a:r>
            <a:rPr lang="es-ES" sz="2400" dirty="0"/>
            <a:t>Donativo, promesa o cualquier otra ventaja y con ofrecimiento de algo</a:t>
          </a:r>
        </a:p>
        <a:p>
          <a:pPr algn="just"/>
          <a:endParaRPr lang="es-ES" sz="2400" dirty="0"/>
        </a:p>
        <a:p>
          <a:pPr algn="just"/>
          <a:endParaRPr lang="es-PE" sz="2400" dirty="0"/>
        </a:p>
      </dgm:t>
    </dgm:pt>
    <dgm:pt modelId="{370BCCA3-B272-4FB0-9548-B9B5506598E4}" type="parTrans" cxnId="{8213336D-3081-480E-852E-09428CF4A1B2}">
      <dgm:prSet/>
      <dgm:spPr/>
      <dgm:t>
        <a:bodyPr/>
        <a:lstStyle/>
        <a:p>
          <a:pPr algn="just"/>
          <a:endParaRPr lang="es-PE" sz="2400"/>
        </a:p>
      </dgm:t>
    </dgm:pt>
    <dgm:pt modelId="{E5D45D2E-1158-46BA-B148-B64A0317852F}" type="sibTrans" cxnId="{8213336D-3081-480E-852E-09428CF4A1B2}">
      <dgm:prSet/>
      <dgm:spPr/>
      <dgm:t>
        <a:bodyPr/>
        <a:lstStyle/>
        <a:p>
          <a:pPr algn="just"/>
          <a:endParaRPr lang="es-PE" sz="2400"/>
        </a:p>
      </dgm:t>
    </dgm:pt>
    <dgm:pt modelId="{902A3154-0219-4A44-A737-3FBB86EDC5AC}">
      <dgm:prSet custT="1"/>
      <dgm:spPr>
        <a:solidFill>
          <a:srgbClr val="C00000"/>
        </a:solidFill>
      </dgm:spPr>
      <dgm:t>
        <a:bodyPr/>
        <a:lstStyle/>
        <a:p>
          <a:pPr algn="just"/>
          <a:r>
            <a:rPr lang="es-ES" sz="2400" b="1" dirty="0"/>
            <a:t>Objeto material</a:t>
          </a:r>
        </a:p>
        <a:p>
          <a:pPr algn="just"/>
          <a:r>
            <a:rPr lang="es-PE" sz="2400" dirty="0"/>
            <a:t>Cualquier procedimiento, en cualquiera de sus fases, que culmine en un acto administrativo propio de la voluntad expresa de la administración.</a:t>
          </a:r>
        </a:p>
      </dgm:t>
    </dgm:pt>
    <dgm:pt modelId="{19F21270-23E6-4A5A-AAE0-70F19523D4DD}" type="parTrans" cxnId="{8299D851-8CB9-44A1-AA52-744AD3C36C3F}">
      <dgm:prSet/>
      <dgm:spPr/>
      <dgm:t>
        <a:bodyPr/>
        <a:lstStyle/>
        <a:p>
          <a:pPr algn="just"/>
          <a:endParaRPr lang="es-PE" sz="2400"/>
        </a:p>
      </dgm:t>
    </dgm:pt>
    <dgm:pt modelId="{AEC1E245-9BAA-4142-88E0-0E6102DF7993}" type="sibTrans" cxnId="{8299D851-8CB9-44A1-AA52-744AD3C36C3F}">
      <dgm:prSet/>
      <dgm:spPr/>
      <dgm:t>
        <a:bodyPr/>
        <a:lstStyle/>
        <a:p>
          <a:pPr algn="just"/>
          <a:endParaRPr lang="es-PE" sz="2400"/>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3" custLinFactNeighborY="-81023">
        <dgm:presLayoutVars>
          <dgm:chMax val="0"/>
          <dgm:bulletEnabled val="1"/>
        </dgm:presLayoutVars>
      </dgm:prSet>
      <dgm:spPr/>
    </dgm:pt>
    <dgm:pt modelId="{29019680-9725-4528-BC64-E349D0C7944B}" type="pres">
      <dgm:prSet presAssocID="{E14A2E13-85DB-4A2C-B751-0135458C6CA1}" presName="spacer" presStyleCnt="0"/>
      <dgm:spPr/>
    </dgm:pt>
    <dgm:pt modelId="{116FB062-FEE8-47EB-8E4C-2FB3801D35E8}" type="pres">
      <dgm:prSet presAssocID="{EDBF3004-0410-454E-A254-18BEC7941C69}" presName="parentText" presStyleLbl="node1" presStyleIdx="1" presStyleCnt="3">
        <dgm:presLayoutVars>
          <dgm:chMax val="0"/>
          <dgm:bulletEnabled val="1"/>
        </dgm:presLayoutVars>
      </dgm:prSet>
      <dgm:spPr/>
    </dgm:pt>
    <dgm:pt modelId="{6395295E-5B72-44AA-9D6D-CF46808409BE}" type="pres">
      <dgm:prSet presAssocID="{E5D45D2E-1158-46BA-B148-B64A0317852F}" presName="spacer" presStyleCnt="0"/>
      <dgm:spPr/>
    </dgm:pt>
    <dgm:pt modelId="{A17E9139-D11A-4283-9FFC-661AD9F4769F}" type="pres">
      <dgm:prSet presAssocID="{902A3154-0219-4A44-A737-3FBB86EDC5AC}" presName="parentText" presStyleLbl="node1" presStyleIdx="2" presStyleCnt="3">
        <dgm:presLayoutVars>
          <dgm:chMax val="0"/>
          <dgm:bulletEnabled val="1"/>
        </dgm:presLayoutVars>
      </dgm:prSet>
      <dgm:spPr/>
    </dgm:pt>
  </dgm:ptLst>
  <dgm:cxnLst>
    <dgm:cxn modelId="{7590150D-17C2-4E46-8C3F-291068C2463A}" type="presOf" srcId="{902A3154-0219-4A44-A737-3FBB86EDC5AC}" destId="{A17E9139-D11A-4283-9FFC-661AD9F4769F}" srcOrd="0" destOrd="0" presId="urn:microsoft.com/office/officeart/2005/8/layout/vList2"/>
    <dgm:cxn modelId="{78D84720-D3ED-41F8-A8E0-CFE7B1162152}" type="presOf" srcId="{EDBF3004-0410-454E-A254-18BEC7941C69}" destId="{116FB062-FEE8-47EB-8E4C-2FB3801D35E8}" srcOrd="0" destOrd="0" presId="urn:microsoft.com/office/officeart/2005/8/layout/vList2"/>
    <dgm:cxn modelId="{9BA58442-AB56-4145-AA91-CA4C854B7F0E}" srcId="{DB264A1D-7D2D-4F3F-9FAB-422457A3592B}" destId="{BEF663B1-55A7-43E8-B902-B469022026F4}" srcOrd="0" destOrd="0" parTransId="{9CBF3EC5-8799-4185-B3E5-10FD6D62851D}" sibTransId="{E14A2E13-85DB-4A2C-B751-0135458C6CA1}"/>
    <dgm:cxn modelId="{8213336D-3081-480E-852E-09428CF4A1B2}" srcId="{DB264A1D-7D2D-4F3F-9FAB-422457A3592B}" destId="{EDBF3004-0410-454E-A254-18BEC7941C69}" srcOrd="1" destOrd="0" parTransId="{370BCCA3-B272-4FB0-9548-B9B5506598E4}" sibTransId="{E5D45D2E-1158-46BA-B148-B64A0317852F}"/>
    <dgm:cxn modelId="{8299D851-8CB9-44A1-AA52-744AD3C36C3F}" srcId="{DB264A1D-7D2D-4F3F-9FAB-422457A3592B}" destId="{902A3154-0219-4A44-A737-3FBB86EDC5AC}" srcOrd="2" destOrd="0" parTransId="{19F21270-23E6-4A5A-AAE0-70F19523D4DD}" sibTransId="{AEC1E245-9BAA-4142-88E0-0E6102DF7993}"/>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EBD2682F-B303-40D2-996A-7A6CE6637B78}" type="presParOf" srcId="{658A7A42-6965-4098-8ED3-298B0F64117B}" destId="{116FB062-FEE8-47EB-8E4C-2FB3801D35E8}" srcOrd="2" destOrd="0" presId="urn:microsoft.com/office/officeart/2005/8/layout/vList2"/>
    <dgm:cxn modelId="{10DE7CA9-BE7A-43AC-B7CC-4816140D5FEE}" type="presParOf" srcId="{658A7A42-6965-4098-8ED3-298B0F64117B}" destId="{6395295E-5B72-44AA-9D6D-CF46808409BE}" srcOrd="3" destOrd="0" presId="urn:microsoft.com/office/officeart/2005/8/layout/vList2"/>
    <dgm:cxn modelId="{85B49228-1749-409C-A72C-88FBC87C6266}" type="presParOf" srcId="{658A7A42-6965-4098-8ED3-298B0F64117B}" destId="{A17E9139-D11A-4283-9FFC-661AD9F4769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58FE277-7B1E-484C-9773-7FB7AE23E2C2}"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B7926E0C-75F6-4539-9A80-9049B20272A6}">
      <dgm:prSet phldrT="[Texto]"/>
      <dgm:spPr>
        <a:solidFill>
          <a:srgbClr val="C00000"/>
        </a:solidFill>
      </dgm:spPr>
      <dgm:t>
        <a:bodyPr/>
        <a:lstStyle/>
        <a:p>
          <a:r>
            <a:rPr lang="es-ES" dirty="0"/>
            <a:t>Funcionario Público</a:t>
          </a:r>
          <a:endParaRPr lang="es-PE" dirty="0"/>
        </a:p>
      </dgm:t>
    </dgm:pt>
    <dgm:pt modelId="{A694606F-A3CB-4D63-9E84-BDFFD60D743E}" type="parTrans" cxnId="{48207EC5-4C0B-47F9-A291-8C1A47F15ACE}">
      <dgm:prSet/>
      <dgm:spPr/>
      <dgm:t>
        <a:bodyPr/>
        <a:lstStyle/>
        <a:p>
          <a:endParaRPr lang="es-PE"/>
        </a:p>
      </dgm:t>
    </dgm:pt>
    <dgm:pt modelId="{63646920-109D-43C3-90A2-95435800B17D}" type="sibTrans" cxnId="{48207EC5-4C0B-47F9-A291-8C1A47F15ACE}">
      <dgm:prSet/>
      <dgm:spPr>
        <a:solidFill>
          <a:srgbClr val="C00000"/>
        </a:solidFill>
      </dgm:spPr>
      <dgm:t>
        <a:bodyPr/>
        <a:lstStyle/>
        <a:p>
          <a:endParaRPr lang="es-PE"/>
        </a:p>
      </dgm:t>
    </dgm:pt>
    <dgm:pt modelId="{C8AC2A0F-D974-49B0-98F4-D3E68CF5E0CE}">
      <dgm:prSet phldrT="[Texto]"/>
      <dgm:spPr>
        <a:solidFill>
          <a:srgbClr val="C00000"/>
        </a:solidFill>
      </dgm:spPr>
      <dgm:t>
        <a:bodyPr/>
        <a:lstStyle/>
        <a:p>
          <a:r>
            <a:rPr lang="es-ES" dirty="0"/>
            <a:t>Ejercicio de su función</a:t>
          </a:r>
          <a:endParaRPr lang="es-PE" dirty="0"/>
        </a:p>
      </dgm:t>
    </dgm:pt>
    <dgm:pt modelId="{9279DC4A-7B1F-4180-9667-D8EE03587ACF}" type="parTrans" cxnId="{62487E32-ADE3-42DC-83E5-6514A5121C6D}">
      <dgm:prSet/>
      <dgm:spPr/>
      <dgm:t>
        <a:bodyPr/>
        <a:lstStyle/>
        <a:p>
          <a:endParaRPr lang="es-PE"/>
        </a:p>
      </dgm:t>
    </dgm:pt>
    <dgm:pt modelId="{BB3F9BBB-164A-4359-841F-64C917DDDD4D}" type="sibTrans" cxnId="{62487E32-ADE3-42DC-83E5-6514A5121C6D}">
      <dgm:prSet/>
      <dgm:spPr>
        <a:solidFill>
          <a:srgbClr val="C00000"/>
        </a:solidFill>
      </dgm:spPr>
      <dgm:t>
        <a:bodyPr/>
        <a:lstStyle/>
        <a:p>
          <a:endParaRPr lang="es-PE"/>
        </a:p>
      </dgm:t>
    </dgm:pt>
    <dgm:pt modelId="{D553A9F1-B038-414F-BC77-823525EA1DA1}">
      <dgm:prSet phldrT="[Texto]"/>
      <dgm:spPr>
        <a:solidFill>
          <a:srgbClr val="C00000"/>
        </a:solidFill>
      </dgm:spPr>
      <dgm:t>
        <a:bodyPr/>
        <a:lstStyle/>
        <a:p>
          <a:r>
            <a:rPr lang="es-ES" dirty="0"/>
            <a:t>Sujeto activo</a:t>
          </a:r>
          <a:endParaRPr lang="es-PE" dirty="0"/>
        </a:p>
      </dgm:t>
    </dgm:pt>
    <dgm:pt modelId="{51779AAC-957C-4EDD-A53B-580397A6DD3E}" type="parTrans" cxnId="{A8956918-7CB5-4EAC-88DA-2A8573EE2430}">
      <dgm:prSet/>
      <dgm:spPr/>
      <dgm:t>
        <a:bodyPr/>
        <a:lstStyle/>
        <a:p>
          <a:endParaRPr lang="es-PE"/>
        </a:p>
      </dgm:t>
    </dgm:pt>
    <dgm:pt modelId="{FAE596B8-40BE-4455-93AE-EDEDF959C2DE}" type="sibTrans" cxnId="{A8956918-7CB5-4EAC-88DA-2A8573EE2430}">
      <dgm:prSet/>
      <dgm:spPr/>
      <dgm:t>
        <a:bodyPr/>
        <a:lstStyle/>
        <a:p>
          <a:endParaRPr lang="es-PE"/>
        </a:p>
      </dgm:t>
    </dgm:pt>
    <dgm:pt modelId="{91290B02-C5DD-4585-8C97-4EA6FCE96504}">
      <dgm:prSet/>
      <dgm:spPr>
        <a:solidFill>
          <a:srgbClr val="C00000"/>
        </a:solidFill>
      </dgm:spPr>
      <dgm:t>
        <a:bodyPr/>
        <a:lstStyle/>
        <a:p>
          <a:r>
            <a:rPr lang="es-ES" dirty="0"/>
            <a:t>Incrementa su patrimonio</a:t>
          </a:r>
          <a:endParaRPr lang="es-PE" dirty="0"/>
        </a:p>
      </dgm:t>
    </dgm:pt>
    <dgm:pt modelId="{16ADAC9F-31CE-484F-8357-A5114502A57C}" type="parTrans" cxnId="{F6E099DE-777E-43C0-8651-A0CD94FFDC19}">
      <dgm:prSet/>
      <dgm:spPr/>
      <dgm:t>
        <a:bodyPr/>
        <a:lstStyle/>
        <a:p>
          <a:endParaRPr lang="es-PE"/>
        </a:p>
      </dgm:t>
    </dgm:pt>
    <dgm:pt modelId="{FCBB51EC-597A-4DFD-BCB1-3CA7D942AB51}" type="sibTrans" cxnId="{F6E099DE-777E-43C0-8651-A0CD94FFDC19}">
      <dgm:prSet/>
      <dgm:spPr>
        <a:solidFill>
          <a:srgbClr val="C00000"/>
        </a:solidFill>
      </dgm:spPr>
      <dgm:t>
        <a:bodyPr/>
        <a:lstStyle/>
        <a:p>
          <a:endParaRPr lang="es-PE"/>
        </a:p>
      </dgm:t>
    </dgm:pt>
    <dgm:pt modelId="{E5559501-8F40-4908-8862-870271F3A5FB}" type="pres">
      <dgm:prSet presAssocID="{958FE277-7B1E-484C-9773-7FB7AE23E2C2}" presName="Name0" presStyleCnt="0">
        <dgm:presLayoutVars>
          <dgm:dir/>
          <dgm:resizeHandles val="exact"/>
        </dgm:presLayoutVars>
      </dgm:prSet>
      <dgm:spPr/>
    </dgm:pt>
    <dgm:pt modelId="{81C10EAC-4B2A-4227-81AD-8AB3197E93A0}" type="pres">
      <dgm:prSet presAssocID="{958FE277-7B1E-484C-9773-7FB7AE23E2C2}" presName="vNodes" presStyleCnt="0"/>
      <dgm:spPr/>
    </dgm:pt>
    <dgm:pt modelId="{41193779-785E-46A0-AD44-EA30E5789B57}" type="pres">
      <dgm:prSet presAssocID="{B7926E0C-75F6-4539-9A80-9049B20272A6}" presName="node" presStyleLbl="node1" presStyleIdx="0" presStyleCnt="4">
        <dgm:presLayoutVars>
          <dgm:bulletEnabled val="1"/>
        </dgm:presLayoutVars>
      </dgm:prSet>
      <dgm:spPr/>
    </dgm:pt>
    <dgm:pt modelId="{736266AD-1E99-475B-AD74-CAFE151D44A3}" type="pres">
      <dgm:prSet presAssocID="{63646920-109D-43C3-90A2-95435800B17D}" presName="spacerT" presStyleCnt="0"/>
      <dgm:spPr/>
    </dgm:pt>
    <dgm:pt modelId="{C125DF8D-74F9-4D1B-ADA2-5DB33AA81481}" type="pres">
      <dgm:prSet presAssocID="{63646920-109D-43C3-90A2-95435800B17D}" presName="sibTrans" presStyleLbl="sibTrans2D1" presStyleIdx="0" presStyleCnt="3"/>
      <dgm:spPr/>
    </dgm:pt>
    <dgm:pt modelId="{92048F68-3F63-4E83-B185-4455F32926B4}" type="pres">
      <dgm:prSet presAssocID="{63646920-109D-43C3-90A2-95435800B17D}" presName="spacerB" presStyleCnt="0"/>
      <dgm:spPr/>
    </dgm:pt>
    <dgm:pt modelId="{4A5EE7F0-26C9-4987-95B1-5DED0DCF6622}" type="pres">
      <dgm:prSet presAssocID="{C8AC2A0F-D974-49B0-98F4-D3E68CF5E0CE}" presName="node" presStyleLbl="node1" presStyleIdx="1" presStyleCnt="4">
        <dgm:presLayoutVars>
          <dgm:bulletEnabled val="1"/>
        </dgm:presLayoutVars>
      </dgm:prSet>
      <dgm:spPr/>
    </dgm:pt>
    <dgm:pt modelId="{171EAA62-BBB4-4D34-B225-133C32D2E063}" type="pres">
      <dgm:prSet presAssocID="{BB3F9BBB-164A-4359-841F-64C917DDDD4D}" presName="spacerT" presStyleCnt="0"/>
      <dgm:spPr/>
    </dgm:pt>
    <dgm:pt modelId="{295B162F-7FA7-474A-9047-BF26142F39C3}" type="pres">
      <dgm:prSet presAssocID="{BB3F9BBB-164A-4359-841F-64C917DDDD4D}" presName="sibTrans" presStyleLbl="sibTrans2D1" presStyleIdx="1" presStyleCnt="3"/>
      <dgm:spPr/>
    </dgm:pt>
    <dgm:pt modelId="{28D8596A-57FE-4DDC-9E83-B05501FB40AC}" type="pres">
      <dgm:prSet presAssocID="{BB3F9BBB-164A-4359-841F-64C917DDDD4D}" presName="spacerB" presStyleCnt="0"/>
      <dgm:spPr/>
    </dgm:pt>
    <dgm:pt modelId="{BC236E2B-F000-4756-9EE1-279D643C3F8C}" type="pres">
      <dgm:prSet presAssocID="{91290B02-C5DD-4585-8C97-4EA6FCE96504}" presName="node" presStyleLbl="node1" presStyleIdx="2" presStyleCnt="4">
        <dgm:presLayoutVars>
          <dgm:bulletEnabled val="1"/>
        </dgm:presLayoutVars>
      </dgm:prSet>
      <dgm:spPr/>
    </dgm:pt>
    <dgm:pt modelId="{AE83C4C1-57C6-4115-B8B9-6C0AB8A69DF2}" type="pres">
      <dgm:prSet presAssocID="{958FE277-7B1E-484C-9773-7FB7AE23E2C2}" presName="sibTransLast" presStyleLbl="sibTrans2D1" presStyleIdx="2" presStyleCnt="3"/>
      <dgm:spPr/>
    </dgm:pt>
    <dgm:pt modelId="{B952DF24-780E-45F6-AD57-6D0828514E9B}" type="pres">
      <dgm:prSet presAssocID="{958FE277-7B1E-484C-9773-7FB7AE23E2C2}" presName="connectorText" presStyleLbl="sibTrans2D1" presStyleIdx="2" presStyleCnt="3"/>
      <dgm:spPr/>
    </dgm:pt>
    <dgm:pt modelId="{EE246BD9-F0BD-40F6-88FF-16F21A794744}" type="pres">
      <dgm:prSet presAssocID="{958FE277-7B1E-484C-9773-7FB7AE23E2C2}" presName="lastNode" presStyleLbl="node1" presStyleIdx="3" presStyleCnt="4">
        <dgm:presLayoutVars>
          <dgm:bulletEnabled val="1"/>
        </dgm:presLayoutVars>
      </dgm:prSet>
      <dgm:spPr/>
    </dgm:pt>
  </dgm:ptLst>
  <dgm:cxnLst>
    <dgm:cxn modelId="{50911E00-4C4A-4039-91A0-993B4E55EFF9}" type="presOf" srcId="{FCBB51EC-597A-4DFD-BCB1-3CA7D942AB51}" destId="{AE83C4C1-57C6-4115-B8B9-6C0AB8A69DF2}" srcOrd="0" destOrd="0" presId="urn:microsoft.com/office/officeart/2005/8/layout/equation2"/>
    <dgm:cxn modelId="{8D5C1207-787B-4B73-905E-E085D2D6E01B}" type="presOf" srcId="{958FE277-7B1E-484C-9773-7FB7AE23E2C2}" destId="{E5559501-8F40-4908-8862-870271F3A5FB}" srcOrd="0" destOrd="0" presId="urn:microsoft.com/office/officeart/2005/8/layout/equation2"/>
    <dgm:cxn modelId="{A8956918-7CB5-4EAC-88DA-2A8573EE2430}" srcId="{958FE277-7B1E-484C-9773-7FB7AE23E2C2}" destId="{D553A9F1-B038-414F-BC77-823525EA1DA1}" srcOrd="3" destOrd="0" parTransId="{51779AAC-957C-4EDD-A53B-580397A6DD3E}" sibTransId="{FAE596B8-40BE-4455-93AE-EDEDF959C2DE}"/>
    <dgm:cxn modelId="{62487E32-ADE3-42DC-83E5-6514A5121C6D}" srcId="{958FE277-7B1E-484C-9773-7FB7AE23E2C2}" destId="{C8AC2A0F-D974-49B0-98F4-D3E68CF5E0CE}" srcOrd="1" destOrd="0" parTransId="{9279DC4A-7B1F-4180-9667-D8EE03587ACF}" sibTransId="{BB3F9BBB-164A-4359-841F-64C917DDDD4D}"/>
    <dgm:cxn modelId="{291C2E78-DA89-462E-B614-832C61F3F2DB}" type="presOf" srcId="{B7926E0C-75F6-4539-9A80-9049B20272A6}" destId="{41193779-785E-46A0-AD44-EA30E5789B57}" srcOrd="0" destOrd="0" presId="urn:microsoft.com/office/officeart/2005/8/layout/equation2"/>
    <dgm:cxn modelId="{9FC10159-8F64-45D0-B0F0-8AF9364AE036}" type="presOf" srcId="{C8AC2A0F-D974-49B0-98F4-D3E68CF5E0CE}" destId="{4A5EE7F0-26C9-4987-95B1-5DED0DCF6622}" srcOrd="0" destOrd="0" presId="urn:microsoft.com/office/officeart/2005/8/layout/equation2"/>
    <dgm:cxn modelId="{E4E0787F-6DEE-4DA3-A9EB-8D7EF4872424}" type="presOf" srcId="{D553A9F1-B038-414F-BC77-823525EA1DA1}" destId="{EE246BD9-F0BD-40F6-88FF-16F21A794744}" srcOrd="0" destOrd="0" presId="urn:microsoft.com/office/officeart/2005/8/layout/equation2"/>
    <dgm:cxn modelId="{EC91A08B-DD06-4311-9BB0-68B91450700D}" type="presOf" srcId="{FCBB51EC-597A-4DFD-BCB1-3CA7D942AB51}" destId="{B952DF24-780E-45F6-AD57-6D0828514E9B}" srcOrd="1" destOrd="0" presId="urn:microsoft.com/office/officeart/2005/8/layout/equation2"/>
    <dgm:cxn modelId="{5D99DD98-A194-4412-807F-B833F3051AE7}" type="presOf" srcId="{BB3F9BBB-164A-4359-841F-64C917DDDD4D}" destId="{295B162F-7FA7-474A-9047-BF26142F39C3}" srcOrd="0" destOrd="0" presId="urn:microsoft.com/office/officeart/2005/8/layout/equation2"/>
    <dgm:cxn modelId="{48207EC5-4C0B-47F9-A291-8C1A47F15ACE}" srcId="{958FE277-7B1E-484C-9773-7FB7AE23E2C2}" destId="{B7926E0C-75F6-4539-9A80-9049B20272A6}" srcOrd="0" destOrd="0" parTransId="{A694606F-A3CB-4D63-9E84-BDFFD60D743E}" sibTransId="{63646920-109D-43C3-90A2-95435800B17D}"/>
    <dgm:cxn modelId="{A0FC86D0-DA48-4F03-9EB3-54AAB9727109}" type="presOf" srcId="{63646920-109D-43C3-90A2-95435800B17D}" destId="{C125DF8D-74F9-4D1B-ADA2-5DB33AA81481}" srcOrd="0" destOrd="0" presId="urn:microsoft.com/office/officeart/2005/8/layout/equation2"/>
    <dgm:cxn modelId="{F6E099DE-777E-43C0-8651-A0CD94FFDC19}" srcId="{958FE277-7B1E-484C-9773-7FB7AE23E2C2}" destId="{91290B02-C5DD-4585-8C97-4EA6FCE96504}" srcOrd="2" destOrd="0" parTransId="{16ADAC9F-31CE-484F-8357-A5114502A57C}" sibTransId="{FCBB51EC-597A-4DFD-BCB1-3CA7D942AB51}"/>
    <dgm:cxn modelId="{AC26B1EC-5340-4D0B-ABBC-3C3A5211065F}" type="presOf" srcId="{91290B02-C5DD-4585-8C97-4EA6FCE96504}" destId="{BC236E2B-F000-4756-9EE1-279D643C3F8C}" srcOrd="0" destOrd="0" presId="urn:microsoft.com/office/officeart/2005/8/layout/equation2"/>
    <dgm:cxn modelId="{156B0F7F-15A7-42C9-9C1A-0672FB4A9A01}" type="presParOf" srcId="{E5559501-8F40-4908-8862-870271F3A5FB}" destId="{81C10EAC-4B2A-4227-81AD-8AB3197E93A0}" srcOrd="0" destOrd="0" presId="urn:microsoft.com/office/officeart/2005/8/layout/equation2"/>
    <dgm:cxn modelId="{7D0C8754-C38B-4C14-89B1-465331483443}" type="presParOf" srcId="{81C10EAC-4B2A-4227-81AD-8AB3197E93A0}" destId="{41193779-785E-46A0-AD44-EA30E5789B57}" srcOrd="0" destOrd="0" presId="urn:microsoft.com/office/officeart/2005/8/layout/equation2"/>
    <dgm:cxn modelId="{6360AC7F-6134-4628-8E74-800069495B40}" type="presParOf" srcId="{81C10EAC-4B2A-4227-81AD-8AB3197E93A0}" destId="{736266AD-1E99-475B-AD74-CAFE151D44A3}" srcOrd="1" destOrd="0" presId="urn:microsoft.com/office/officeart/2005/8/layout/equation2"/>
    <dgm:cxn modelId="{035A25C6-92F7-43CA-8164-B12531D87486}" type="presParOf" srcId="{81C10EAC-4B2A-4227-81AD-8AB3197E93A0}" destId="{C125DF8D-74F9-4D1B-ADA2-5DB33AA81481}" srcOrd="2" destOrd="0" presId="urn:microsoft.com/office/officeart/2005/8/layout/equation2"/>
    <dgm:cxn modelId="{5C28B7AC-FA34-4564-979A-72507470E302}" type="presParOf" srcId="{81C10EAC-4B2A-4227-81AD-8AB3197E93A0}" destId="{92048F68-3F63-4E83-B185-4455F32926B4}" srcOrd="3" destOrd="0" presId="urn:microsoft.com/office/officeart/2005/8/layout/equation2"/>
    <dgm:cxn modelId="{EAB63CF4-91CF-4F99-87A3-6BC2A8B37D34}" type="presParOf" srcId="{81C10EAC-4B2A-4227-81AD-8AB3197E93A0}" destId="{4A5EE7F0-26C9-4987-95B1-5DED0DCF6622}" srcOrd="4" destOrd="0" presId="urn:microsoft.com/office/officeart/2005/8/layout/equation2"/>
    <dgm:cxn modelId="{84FD8791-55AA-4757-80B0-676873309F35}" type="presParOf" srcId="{81C10EAC-4B2A-4227-81AD-8AB3197E93A0}" destId="{171EAA62-BBB4-4D34-B225-133C32D2E063}" srcOrd="5" destOrd="0" presId="urn:microsoft.com/office/officeart/2005/8/layout/equation2"/>
    <dgm:cxn modelId="{044CF4CA-90A8-4E26-95D5-0CB9A8D049EB}" type="presParOf" srcId="{81C10EAC-4B2A-4227-81AD-8AB3197E93A0}" destId="{295B162F-7FA7-474A-9047-BF26142F39C3}" srcOrd="6" destOrd="0" presId="urn:microsoft.com/office/officeart/2005/8/layout/equation2"/>
    <dgm:cxn modelId="{184B266E-42CC-472C-AEA7-08C16C1763E5}" type="presParOf" srcId="{81C10EAC-4B2A-4227-81AD-8AB3197E93A0}" destId="{28D8596A-57FE-4DDC-9E83-B05501FB40AC}" srcOrd="7" destOrd="0" presId="urn:microsoft.com/office/officeart/2005/8/layout/equation2"/>
    <dgm:cxn modelId="{0C38450C-58FE-4A9F-A861-11C7AFC1843B}" type="presParOf" srcId="{81C10EAC-4B2A-4227-81AD-8AB3197E93A0}" destId="{BC236E2B-F000-4756-9EE1-279D643C3F8C}" srcOrd="8" destOrd="0" presId="urn:microsoft.com/office/officeart/2005/8/layout/equation2"/>
    <dgm:cxn modelId="{0D5E16C1-C473-4BA0-8DFB-B56A3E0ADCC4}" type="presParOf" srcId="{E5559501-8F40-4908-8862-870271F3A5FB}" destId="{AE83C4C1-57C6-4115-B8B9-6C0AB8A69DF2}" srcOrd="1" destOrd="0" presId="urn:microsoft.com/office/officeart/2005/8/layout/equation2"/>
    <dgm:cxn modelId="{EC685340-84ED-4152-A82B-D61561403D69}" type="presParOf" srcId="{AE83C4C1-57C6-4115-B8B9-6C0AB8A69DF2}" destId="{B952DF24-780E-45F6-AD57-6D0828514E9B}" srcOrd="0" destOrd="0" presId="urn:microsoft.com/office/officeart/2005/8/layout/equation2"/>
    <dgm:cxn modelId="{85DAC52E-9841-44BC-AE78-26A74034049C}" type="presParOf" srcId="{E5559501-8F40-4908-8862-870271F3A5FB}" destId="{EE246BD9-F0BD-40F6-88FF-16F21A794744}"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800" b="1" dirty="0"/>
            <a:t>Abusando del cargo:</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800" dirty="0"/>
            <a:t>El aprovechamiento indebido de la cuota de poder: se vale y utiliza su puesto para lucrar con él.</a:t>
          </a:r>
        </a:p>
      </dgm:t>
    </dgm:pt>
    <dgm:pt modelId="{9CBF3EC5-8799-4185-B3E5-10FD6D62851D}" type="parTrans" cxnId="{9BA58442-AB56-4145-AA91-CA4C854B7F0E}">
      <dgm:prSet/>
      <dgm:spPr/>
      <dgm:t>
        <a:bodyPr/>
        <a:lstStyle/>
        <a:p>
          <a:pPr algn="just"/>
          <a:endParaRPr lang="es-PE" sz="2800"/>
        </a:p>
      </dgm:t>
    </dgm:pt>
    <dgm:pt modelId="{E14A2E13-85DB-4A2C-B751-0135458C6CA1}" type="sibTrans" cxnId="{9BA58442-AB56-4145-AA91-CA4C854B7F0E}">
      <dgm:prSet/>
      <dgm:spPr/>
      <dgm:t>
        <a:bodyPr/>
        <a:lstStyle/>
        <a:p>
          <a:pPr algn="just"/>
          <a:endParaRPr lang="es-PE" sz="2800"/>
        </a:p>
      </dgm:t>
    </dgm:pt>
    <dgm:pt modelId="{A559DE1F-6751-423D-9C5C-77529776F1FF}">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800" b="1" dirty="0"/>
            <a:t>Incremento ilícito del patrimonio:</a:t>
          </a:r>
        </a:p>
        <a:p>
          <a:pPr marL="0" marR="0" lvl="0" indent="0" algn="just" defTabSz="914400" eaLnBrk="1" fontAlgn="auto" latinLnBrk="0" hangingPunct="1">
            <a:lnSpc>
              <a:spcPct val="100000"/>
            </a:lnSpc>
            <a:spcBef>
              <a:spcPts val="0"/>
            </a:spcBef>
            <a:spcAft>
              <a:spcPts val="0"/>
            </a:spcAft>
            <a:buClrTx/>
            <a:buSzTx/>
            <a:buFontTx/>
            <a:buNone/>
            <a:tabLst/>
            <a:defRPr/>
          </a:pPr>
          <a:r>
            <a:rPr lang="es-PE" sz="2800" dirty="0"/>
            <a:t>El incremento del patrimonio de un funcionario público con significativo exceso respecto de sus ingresos legítimos durante el ejercicio de sus funciones y que no pueda ser razonablemente justificado por el.</a:t>
          </a:r>
        </a:p>
      </dgm:t>
    </dgm:pt>
    <dgm:pt modelId="{B565BEFD-4A32-4F82-A36B-C22D56972266}" type="parTrans" cxnId="{1CC27411-647E-4F10-BD42-DD89EBAD7354}">
      <dgm:prSet/>
      <dgm:spPr/>
      <dgm:t>
        <a:bodyPr/>
        <a:lstStyle/>
        <a:p>
          <a:pPr algn="just"/>
          <a:endParaRPr lang="es-PE" sz="2800"/>
        </a:p>
      </dgm:t>
    </dgm:pt>
    <dgm:pt modelId="{56656E2D-0703-4659-98D9-16541DB6B1E3}" type="sibTrans" cxnId="{1CC27411-647E-4F10-BD42-DD89EBAD7354}">
      <dgm:prSet/>
      <dgm:spPr/>
      <dgm:t>
        <a:bodyPr/>
        <a:lstStyle/>
        <a:p>
          <a:pPr algn="just"/>
          <a:endParaRPr lang="es-PE" sz="2800"/>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2" custScaleY="75418" custLinFactNeighborX="16" custLinFactNeighborY="-85874">
        <dgm:presLayoutVars>
          <dgm:chMax val="0"/>
          <dgm:bulletEnabled val="1"/>
        </dgm:presLayoutVars>
      </dgm:prSet>
      <dgm:spPr/>
    </dgm:pt>
    <dgm:pt modelId="{29019680-9725-4528-BC64-E349D0C7944B}" type="pres">
      <dgm:prSet presAssocID="{E14A2E13-85DB-4A2C-B751-0135458C6CA1}" presName="spacer" presStyleCnt="0"/>
      <dgm:spPr/>
    </dgm:pt>
    <dgm:pt modelId="{42B87D6F-4DD9-4B4F-95B6-513505F27F85}" type="pres">
      <dgm:prSet presAssocID="{A559DE1F-6751-423D-9C5C-77529776F1FF}" presName="parentText" presStyleLbl="node1" presStyleIdx="1" presStyleCnt="2">
        <dgm:presLayoutVars>
          <dgm:chMax val="0"/>
          <dgm:bulletEnabled val="1"/>
        </dgm:presLayoutVars>
      </dgm:prSet>
      <dgm:spPr/>
    </dgm:pt>
  </dgm:ptLst>
  <dgm:cxnLst>
    <dgm:cxn modelId="{1CC27411-647E-4F10-BD42-DD89EBAD7354}" srcId="{DB264A1D-7D2D-4F3F-9FAB-422457A3592B}" destId="{A559DE1F-6751-423D-9C5C-77529776F1FF}" srcOrd="1" destOrd="0" parTransId="{B565BEFD-4A32-4F82-A36B-C22D56972266}" sibTransId="{56656E2D-0703-4659-98D9-16541DB6B1E3}"/>
    <dgm:cxn modelId="{9BA58442-AB56-4145-AA91-CA4C854B7F0E}" srcId="{DB264A1D-7D2D-4F3F-9FAB-422457A3592B}" destId="{BEF663B1-55A7-43E8-B902-B469022026F4}" srcOrd="0" destOrd="0" parTransId="{9CBF3EC5-8799-4185-B3E5-10FD6D62851D}" sibTransId="{E14A2E13-85DB-4A2C-B751-0135458C6CA1}"/>
    <dgm:cxn modelId="{ACF29D82-4441-46B3-BE15-0B97CE1F6472}" type="presOf" srcId="{A559DE1F-6751-423D-9C5C-77529776F1FF}" destId="{42B87D6F-4DD9-4B4F-95B6-513505F27F85}" srcOrd="0" destOrd="0" presId="urn:microsoft.com/office/officeart/2005/8/layout/vList2"/>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54CF712C-758F-4716-BE23-3CF44DD3E00A}" type="presParOf" srcId="{658A7A42-6965-4098-8ED3-298B0F64117B}" destId="{42B87D6F-4DD9-4B4F-95B6-513505F27F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2BDDB87-E8CB-4BE2-8F6F-EC67EE32973C}"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PE"/>
        </a:p>
      </dgm:t>
    </dgm:pt>
    <dgm:pt modelId="{BD3CA89B-B7CC-44DF-83BF-9AB8E534262F}">
      <dgm:prSet phldrT="[Texto]"/>
      <dgm:spPr>
        <a:solidFill>
          <a:srgbClr val="C00000"/>
        </a:solidFill>
      </dgm:spPr>
      <dgm:t>
        <a:bodyPr/>
        <a:lstStyle/>
        <a:p>
          <a:r>
            <a:rPr lang="es-ES" dirty="0"/>
            <a:t>425. CP</a:t>
          </a:r>
          <a:endParaRPr lang="es-PE" dirty="0"/>
        </a:p>
      </dgm:t>
    </dgm:pt>
    <dgm:pt modelId="{8EF5BD90-5BB6-4BE7-9DA7-95EBE4E09B7C}" type="parTrans" cxnId="{0918349F-8A3A-4C7F-B034-47B9BCDA4D3E}">
      <dgm:prSet/>
      <dgm:spPr/>
      <dgm:t>
        <a:bodyPr/>
        <a:lstStyle/>
        <a:p>
          <a:endParaRPr lang="es-PE"/>
        </a:p>
      </dgm:t>
    </dgm:pt>
    <dgm:pt modelId="{F3740BB4-7814-4D56-B9C4-2E8EB9190206}" type="sibTrans" cxnId="{0918349F-8A3A-4C7F-B034-47B9BCDA4D3E}">
      <dgm:prSet/>
      <dgm:spPr/>
      <dgm:t>
        <a:bodyPr/>
        <a:lstStyle/>
        <a:p>
          <a:endParaRPr lang="es-PE"/>
        </a:p>
      </dgm:t>
    </dgm:pt>
    <dgm:pt modelId="{35EDB0DE-B37E-44A9-8452-BE353F5EC39A}">
      <dgm:prSet phldrT="[Texto]" custT="1"/>
      <dgm:spPr>
        <a:solidFill>
          <a:srgbClr val="C00000"/>
        </a:solidFill>
      </dgm:spPr>
      <dgm:t>
        <a:bodyPr/>
        <a:lstStyle/>
        <a:p>
          <a:pPr algn="l"/>
          <a:r>
            <a:rPr lang="es-ES" sz="1800" b="0" i="0" dirty="0"/>
            <a:t>1. Los que están comprendidos en la carrera administrativa.</a:t>
          </a:r>
          <a:endParaRPr lang="es-PE" sz="1800" dirty="0"/>
        </a:p>
      </dgm:t>
    </dgm:pt>
    <dgm:pt modelId="{0058D917-E375-49A0-8170-4E42BC87776A}" type="parTrans" cxnId="{CC75C3D9-420F-47FB-B034-9451734888BD}">
      <dgm:prSet/>
      <dgm:spPr/>
      <dgm:t>
        <a:bodyPr/>
        <a:lstStyle/>
        <a:p>
          <a:endParaRPr lang="es-PE"/>
        </a:p>
      </dgm:t>
    </dgm:pt>
    <dgm:pt modelId="{05EBDB04-3A8A-40FA-A96C-8E9CE9BF6557}" type="sibTrans" cxnId="{CC75C3D9-420F-47FB-B034-9451734888BD}">
      <dgm:prSet/>
      <dgm:spPr/>
      <dgm:t>
        <a:bodyPr/>
        <a:lstStyle/>
        <a:p>
          <a:endParaRPr lang="es-PE"/>
        </a:p>
      </dgm:t>
    </dgm:pt>
    <dgm:pt modelId="{1D62377D-F239-40E6-A3D5-2AC86D16A635}">
      <dgm:prSet phldrT="[Texto]" custT="1"/>
      <dgm:spPr>
        <a:solidFill>
          <a:srgbClr val="C00000"/>
        </a:solidFill>
      </dgm:spPr>
      <dgm:t>
        <a:bodyPr/>
        <a:lstStyle/>
        <a:p>
          <a:pPr algn="just"/>
          <a:r>
            <a:rPr lang="es-ES" sz="1800" b="0" i="0" dirty="0"/>
            <a:t>2. Los que desempeñan cargos políticos o de confianza, incluso si emanan de elección popular.</a:t>
          </a:r>
          <a:endParaRPr lang="es-PE" sz="1800" dirty="0"/>
        </a:p>
      </dgm:t>
    </dgm:pt>
    <dgm:pt modelId="{821F2A41-3C06-440A-9E07-F60C50071899}" type="parTrans" cxnId="{A7399935-7D4C-4F36-8425-6DAA40BB2AD0}">
      <dgm:prSet/>
      <dgm:spPr/>
      <dgm:t>
        <a:bodyPr/>
        <a:lstStyle/>
        <a:p>
          <a:endParaRPr lang="es-PE"/>
        </a:p>
      </dgm:t>
    </dgm:pt>
    <dgm:pt modelId="{48169498-A01A-4F80-82D9-DBA0932BC2E5}" type="sibTrans" cxnId="{A7399935-7D4C-4F36-8425-6DAA40BB2AD0}">
      <dgm:prSet/>
      <dgm:spPr/>
      <dgm:t>
        <a:bodyPr/>
        <a:lstStyle/>
        <a:p>
          <a:endParaRPr lang="es-PE"/>
        </a:p>
      </dgm:t>
    </dgm:pt>
    <dgm:pt modelId="{4C3DFE03-F3D3-4DD2-BBD5-52819BCDADCB}">
      <dgm:prSet phldrT="[Texto]" custT="1"/>
      <dgm:spPr>
        <a:solidFill>
          <a:srgbClr val="C00000"/>
        </a:solidFill>
      </dgm:spPr>
      <dgm:t>
        <a:bodyPr/>
        <a:lstStyle/>
        <a:p>
          <a:pPr algn="just"/>
          <a:r>
            <a:rPr lang="es-ES" sz="1400" b="1" i="0" dirty="0"/>
            <a:t>3. Todo aquel que, independientemente del régimen laboral en que se encuentre, mantiene vínculo laboral o contractual de cualquier naturaleza con entidades u organismos del Estado, incluidas las empresas del Estado o sociedades de economía mixta comprendidas en la actividad empresarial del Estado, y que en virtud de ello ejerce funciones en dichas entidades u organismos.</a:t>
          </a:r>
          <a:endParaRPr lang="es-PE" sz="1400" b="1" dirty="0"/>
        </a:p>
      </dgm:t>
    </dgm:pt>
    <dgm:pt modelId="{9A2D9F7C-4D3B-4C8D-9FF1-456E108611E6}" type="parTrans" cxnId="{3742EB03-BD1F-4D1A-B52E-67B13520653E}">
      <dgm:prSet/>
      <dgm:spPr/>
      <dgm:t>
        <a:bodyPr/>
        <a:lstStyle/>
        <a:p>
          <a:endParaRPr lang="es-PE"/>
        </a:p>
      </dgm:t>
    </dgm:pt>
    <dgm:pt modelId="{20BB2835-37C1-4305-8047-600E02CD52E6}" type="sibTrans" cxnId="{3742EB03-BD1F-4D1A-B52E-67B13520653E}">
      <dgm:prSet/>
      <dgm:spPr/>
      <dgm:t>
        <a:bodyPr/>
        <a:lstStyle/>
        <a:p>
          <a:endParaRPr lang="es-PE"/>
        </a:p>
      </dgm:t>
    </dgm:pt>
    <dgm:pt modelId="{6DC38C03-EA7F-4051-BA26-075A41DC39BF}">
      <dgm:prSet custT="1"/>
      <dgm:spPr>
        <a:solidFill>
          <a:srgbClr val="C00000"/>
        </a:solidFill>
      </dgm:spPr>
      <dgm:t>
        <a:bodyPr/>
        <a:lstStyle/>
        <a:p>
          <a:pPr algn="just"/>
          <a:r>
            <a:rPr lang="es-ES" sz="1800" b="0" i="0" dirty="0"/>
            <a:t>4. Los administradores y depositarios de caudales embargados o depositados por autoridad competente, aunque pertenezcan a particulares.</a:t>
          </a:r>
          <a:endParaRPr lang="es-ES" sz="1800" dirty="0"/>
        </a:p>
      </dgm:t>
    </dgm:pt>
    <dgm:pt modelId="{DB0334CC-8F52-481E-83F1-85412CAA0824}" type="parTrans" cxnId="{BC9E624F-7061-432D-B8A7-C1645DAD2FAC}">
      <dgm:prSet/>
      <dgm:spPr/>
      <dgm:t>
        <a:bodyPr/>
        <a:lstStyle/>
        <a:p>
          <a:endParaRPr lang="es-PE"/>
        </a:p>
      </dgm:t>
    </dgm:pt>
    <dgm:pt modelId="{052DB615-63DF-4A1F-A037-1504A073C283}" type="sibTrans" cxnId="{BC9E624F-7061-432D-B8A7-C1645DAD2FAC}">
      <dgm:prSet/>
      <dgm:spPr/>
      <dgm:t>
        <a:bodyPr/>
        <a:lstStyle/>
        <a:p>
          <a:endParaRPr lang="es-PE"/>
        </a:p>
      </dgm:t>
    </dgm:pt>
    <dgm:pt modelId="{B35D2855-D671-4655-9EBE-8E88CDE11DD8}">
      <dgm:prSet custT="1"/>
      <dgm:spPr>
        <a:solidFill>
          <a:srgbClr val="C00000"/>
        </a:solidFill>
      </dgm:spPr>
      <dgm:t>
        <a:bodyPr/>
        <a:lstStyle/>
        <a:p>
          <a:pPr algn="just"/>
          <a:r>
            <a:rPr lang="es-ES" sz="1800" b="0" i="0"/>
            <a:t>5. Los miembros de las Fuerzas Armadas y Policía Nacional.</a:t>
          </a:r>
          <a:endParaRPr lang="es-ES" sz="1800"/>
        </a:p>
      </dgm:t>
    </dgm:pt>
    <dgm:pt modelId="{3E9E9630-AF06-4D12-9602-0BD70781EA71}" type="parTrans" cxnId="{DD3BC0E6-D5D8-4A1A-9D04-4250A4536531}">
      <dgm:prSet/>
      <dgm:spPr/>
      <dgm:t>
        <a:bodyPr/>
        <a:lstStyle/>
        <a:p>
          <a:endParaRPr lang="es-PE"/>
        </a:p>
      </dgm:t>
    </dgm:pt>
    <dgm:pt modelId="{F5F385DE-B92D-47A4-A60A-299F0F8599FE}" type="sibTrans" cxnId="{DD3BC0E6-D5D8-4A1A-9D04-4250A4536531}">
      <dgm:prSet/>
      <dgm:spPr/>
      <dgm:t>
        <a:bodyPr/>
        <a:lstStyle/>
        <a:p>
          <a:endParaRPr lang="es-PE"/>
        </a:p>
      </dgm:t>
    </dgm:pt>
    <dgm:pt modelId="{FDC6C808-31B4-4D99-8237-A0775B657EAA}">
      <dgm:prSet custT="1"/>
      <dgm:spPr>
        <a:solidFill>
          <a:srgbClr val="C00000"/>
        </a:solidFill>
      </dgm:spPr>
      <dgm:t>
        <a:bodyPr/>
        <a:lstStyle/>
        <a:p>
          <a:pPr algn="just"/>
          <a:r>
            <a:rPr lang="es-PE" sz="1800" b="0" i="0" dirty="0"/>
            <a:t>6. Los designados, elegidos o proclamados, por autoridad competente, para desempeñar actividades o funciones en nombre o al servicio del Estado o sus entidades.</a:t>
          </a:r>
          <a:endParaRPr lang="es-PE" sz="1800" dirty="0"/>
        </a:p>
      </dgm:t>
    </dgm:pt>
    <dgm:pt modelId="{724F8C2A-B67F-4EA9-8FA6-E3391DA624DD}" type="parTrans" cxnId="{93E107BB-6219-4302-8FB7-9FC4DEE0BE08}">
      <dgm:prSet/>
      <dgm:spPr/>
      <dgm:t>
        <a:bodyPr/>
        <a:lstStyle/>
        <a:p>
          <a:endParaRPr lang="es-PE"/>
        </a:p>
      </dgm:t>
    </dgm:pt>
    <dgm:pt modelId="{68B70E6F-38BF-441B-BB85-044C055E9667}" type="sibTrans" cxnId="{93E107BB-6219-4302-8FB7-9FC4DEE0BE08}">
      <dgm:prSet/>
      <dgm:spPr/>
      <dgm:t>
        <a:bodyPr/>
        <a:lstStyle/>
        <a:p>
          <a:endParaRPr lang="es-PE"/>
        </a:p>
      </dgm:t>
    </dgm:pt>
    <dgm:pt modelId="{D744ABA0-4BFF-4B18-A465-A61A7AA26895}">
      <dgm:prSet custT="1"/>
      <dgm:spPr>
        <a:solidFill>
          <a:srgbClr val="C00000"/>
        </a:solidFill>
      </dgm:spPr>
      <dgm:t>
        <a:bodyPr/>
        <a:lstStyle/>
        <a:p>
          <a:pPr algn="just"/>
          <a:r>
            <a:rPr lang="es-ES" sz="1800" b="0" i="0"/>
            <a:t>7. Los demás indicados por la Constitución Política y la ley</a:t>
          </a:r>
          <a:endParaRPr lang="es-ES" sz="1800"/>
        </a:p>
      </dgm:t>
    </dgm:pt>
    <dgm:pt modelId="{6EF26010-D93B-40FE-807A-CBC95679B50C}" type="parTrans" cxnId="{D1E758BD-2612-4CA5-989E-7D8F65109BB1}">
      <dgm:prSet/>
      <dgm:spPr/>
      <dgm:t>
        <a:bodyPr/>
        <a:lstStyle/>
        <a:p>
          <a:endParaRPr lang="es-PE"/>
        </a:p>
      </dgm:t>
    </dgm:pt>
    <dgm:pt modelId="{9D175AF8-6047-4F3E-AB4B-19FD2F926DCE}" type="sibTrans" cxnId="{D1E758BD-2612-4CA5-989E-7D8F65109BB1}">
      <dgm:prSet/>
      <dgm:spPr/>
      <dgm:t>
        <a:bodyPr/>
        <a:lstStyle/>
        <a:p>
          <a:endParaRPr lang="es-PE"/>
        </a:p>
      </dgm:t>
    </dgm:pt>
    <dgm:pt modelId="{601A6ABB-DF4D-426B-8640-53B59BABB9FD}" type="pres">
      <dgm:prSet presAssocID="{C2BDDB87-E8CB-4BE2-8F6F-EC67EE32973C}" presName="Name0" presStyleCnt="0">
        <dgm:presLayoutVars>
          <dgm:chPref val="1"/>
          <dgm:dir/>
          <dgm:animOne val="branch"/>
          <dgm:animLvl val="lvl"/>
          <dgm:resizeHandles val="exact"/>
        </dgm:presLayoutVars>
      </dgm:prSet>
      <dgm:spPr/>
    </dgm:pt>
    <dgm:pt modelId="{6099C41D-E2B7-4A7C-90FB-73C80C938F21}" type="pres">
      <dgm:prSet presAssocID="{BD3CA89B-B7CC-44DF-83BF-9AB8E534262F}" presName="root1" presStyleCnt="0"/>
      <dgm:spPr/>
    </dgm:pt>
    <dgm:pt modelId="{047729D2-617A-496A-BD9E-571AE5B2CB13}" type="pres">
      <dgm:prSet presAssocID="{BD3CA89B-B7CC-44DF-83BF-9AB8E534262F}" presName="LevelOneTextNode" presStyleLbl="node0" presStyleIdx="0" presStyleCnt="1">
        <dgm:presLayoutVars>
          <dgm:chPref val="3"/>
        </dgm:presLayoutVars>
      </dgm:prSet>
      <dgm:spPr/>
    </dgm:pt>
    <dgm:pt modelId="{C73D20A8-A0C3-465D-811E-037F1A69FD9C}" type="pres">
      <dgm:prSet presAssocID="{BD3CA89B-B7CC-44DF-83BF-9AB8E534262F}" presName="level2hierChild" presStyleCnt="0"/>
      <dgm:spPr/>
    </dgm:pt>
    <dgm:pt modelId="{81A64ED0-537B-4D71-A7B1-8C74077DDD8C}" type="pres">
      <dgm:prSet presAssocID="{0058D917-E375-49A0-8170-4E42BC87776A}" presName="conn2-1" presStyleLbl="parChTrans1D2" presStyleIdx="0" presStyleCnt="7"/>
      <dgm:spPr/>
    </dgm:pt>
    <dgm:pt modelId="{5DF67EBB-6427-4922-BB53-44FDB298DF82}" type="pres">
      <dgm:prSet presAssocID="{0058D917-E375-49A0-8170-4E42BC87776A}" presName="connTx" presStyleLbl="parChTrans1D2" presStyleIdx="0" presStyleCnt="7"/>
      <dgm:spPr/>
    </dgm:pt>
    <dgm:pt modelId="{21E432A0-53CC-4708-8FAA-C0CFD61FE63B}" type="pres">
      <dgm:prSet presAssocID="{35EDB0DE-B37E-44A9-8452-BE353F5EC39A}" presName="root2" presStyleCnt="0"/>
      <dgm:spPr/>
    </dgm:pt>
    <dgm:pt modelId="{DD54234E-E56D-4F73-A2D9-0E9F41D9EAF0}" type="pres">
      <dgm:prSet presAssocID="{35EDB0DE-B37E-44A9-8452-BE353F5EC39A}" presName="LevelTwoTextNode" presStyleLbl="node2" presStyleIdx="0" presStyleCnt="7" custScaleX="412051">
        <dgm:presLayoutVars>
          <dgm:chPref val="3"/>
        </dgm:presLayoutVars>
      </dgm:prSet>
      <dgm:spPr/>
    </dgm:pt>
    <dgm:pt modelId="{809DD105-C735-4F0F-8BEF-E6C1F80F3D8F}" type="pres">
      <dgm:prSet presAssocID="{35EDB0DE-B37E-44A9-8452-BE353F5EC39A}" presName="level3hierChild" presStyleCnt="0"/>
      <dgm:spPr/>
    </dgm:pt>
    <dgm:pt modelId="{A579A490-22E0-4576-8B0D-94FAD11A4F4A}" type="pres">
      <dgm:prSet presAssocID="{821F2A41-3C06-440A-9E07-F60C50071899}" presName="conn2-1" presStyleLbl="parChTrans1D2" presStyleIdx="1" presStyleCnt="7"/>
      <dgm:spPr/>
    </dgm:pt>
    <dgm:pt modelId="{C8BAA45C-D9B0-4982-BFFF-A57BFFB17923}" type="pres">
      <dgm:prSet presAssocID="{821F2A41-3C06-440A-9E07-F60C50071899}" presName="connTx" presStyleLbl="parChTrans1D2" presStyleIdx="1" presStyleCnt="7"/>
      <dgm:spPr/>
    </dgm:pt>
    <dgm:pt modelId="{1EE35C30-A2B6-4AB8-A604-F2278411C56E}" type="pres">
      <dgm:prSet presAssocID="{1D62377D-F239-40E6-A3D5-2AC86D16A635}" presName="root2" presStyleCnt="0"/>
      <dgm:spPr/>
    </dgm:pt>
    <dgm:pt modelId="{E53912A2-77E2-49C4-AED6-F48A8EF363B1}" type="pres">
      <dgm:prSet presAssocID="{1D62377D-F239-40E6-A3D5-2AC86D16A635}" presName="LevelTwoTextNode" presStyleLbl="node2" presStyleIdx="1" presStyleCnt="7" custScaleX="414170">
        <dgm:presLayoutVars>
          <dgm:chPref val="3"/>
        </dgm:presLayoutVars>
      </dgm:prSet>
      <dgm:spPr/>
    </dgm:pt>
    <dgm:pt modelId="{5CBEF158-525A-47E0-8A8B-A91B65950ACB}" type="pres">
      <dgm:prSet presAssocID="{1D62377D-F239-40E6-A3D5-2AC86D16A635}" presName="level3hierChild" presStyleCnt="0"/>
      <dgm:spPr/>
    </dgm:pt>
    <dgm:pt modelId="{F5761A66-1995-4ABD-9CC7-299B3255430F}" type="pres">
      <dgm:prSet presAssocID="{9A2D9F7C-4D3B-4C8D-9FF1-456E108611E6}" presName="conn2-1" presStyleLbl="parChTrans1D2" presStyleIdx="2" presStyleCnt="7"/>
      <dgm:spPr/>
    </dgm:pt>
    <dgm:pt modelId="{51BCBA28-D291-4117-A23E-8BA7B4239E9A}" type="pres">
      <dgm:prSet presAssocID="{9A2D9F7C-4D3B-4C8D-9FF1-456E108611E6}" presName="connTx" presStyleLbl="parChTrans1D2" presStyleIdx="2" presStyleCnt="7"/>
      <dgm:spPr/>
    </dgm:pt>
    <dgm:pt modelId="{C0DE58DD-6DC5-411E-B241-6C572C8EEF4C}" type="pres">
      <dgm:prSet presAssocID="{4C3DFE03-F3D3-4DD2-BBD5-52819BCDADCB}" presName="root2" presStyleCnt="0"/>
      <dgm:spPr/>
    </dgm:pt>
    <dgm:pt modelId="{ECC5F3BF-3DA4-4876-ACBE-84E05158E199}" type="pres">
      <dgm:prSet presAssocID="{4C3DFE03-F3D3-4DD2-BBD5-52819BCDADCB}" presName="LevelTwoTextNode" presStyleLbl="node2" presStyleIdx="2" presStyleCnt="7" custScaleX="417644">
        <dgm:presLayoutVars>
          <dgm:chPref val="3"/>
        </dgm:presLayoutVars>
      </dgm:prSet>
      <dgm:spPr/>
    </dgm:pt>
    <dgm:pt modelId="{7CEB64C5-B2FE-44F0-899A-178CA72FF2A5}" type="pres">
      <dgm:prSet presAssocID="{4C3DFE03-F3D3-4DD2-BBD5-52819BCDADCB}" presName="level3hierChild" presStyleCnt="0"/>
      <dgm:spPr/>
    </dgm:pt>
    <dgm:pt modelId="{F6DD56FC-4D1A-4C93-9FE4-16CF81727AAC}" type="pres">
      <dgm:prSet presAssocID="{DB0334CC-8F52-481E-83F1-85412CAA0824}" presName="conn2-1" presStyleLbl="parChTrans1D2" presStyleIdx="3" presStyleCnt="7"/>
      <dgm:spPr/>
    </dgm:pt>
    <dgm:pt modelId="{452A8D28-CC63-4578-8276-B20F4E0C261B}" type="pres">
      <dgm:prSet presAssocID="{DB0334CC-8F52-481E-83F1-85412CAA0824}" presName="connTx" presStyleLbl="parChTrans1D2" presStyleIdx="3" presStyleCnt="7"/>
      <dgm:spPr/>
    </dgm:pt>
    <dgm:pt modelId="{2509B942-C9B8-4CB6-9CC6-23C348E5A380}" type="pres">
      <dgm:prSet presAssocID="{6DC38C03-EA7F-4051-BA26-075A41DC39BF}" presName="root2" presStyleCnt="0"/>
      <dgm:spPr/>
    </dgm:pt>
    <dgm:pt modelId="{493108E2-5196-4E9F-A611-E78866D877FD}" type="pres">
      <dgm:prSet presAssocID="{6DC38C03-EA7F-4051-BA26-075A41DC39BF}" presName="LevelTwoTextNode" presStyleLbl="node2" presStyleIdx="3" presStyleCnt="7" custScaleX="415260">
        <dgm:presLayoutVars>
          <dgm:chPref val="3"/>
        </dgm:presLayoutVars>
      </dgm:prSet>
      <dgm:spPr/>
    </dgm:pt>
    <dgm:pt modelId="{B9F9AB31-5ACC-43E7-BE53-8A9251D4870D}" type="pres">
      <dgm:prSet presAssocID="{6DC38C03-EA7F-4051-BA26-075A41DC39BF}" presName="level3hierChild" presStyleCnt="0"/>
      <dgm:spPr/>
    </dgm:pt>
    <dgm:pt modelId="{98BDC606-BE1D-40B9-930D-EEDBEE2CD1B8}" type="pres">
      <dgm:prSet presAssocID="{3E9E9630-AF06-4D12-9602-0BD70781EA71}" presName="conn2-1" presStyleLbl="parChTrans1D2" presStyleIdx="4" presStyleCnt="7"/>
      <dgm:spPr/>
    </dgm:pt>
    <dgm:pt modelId="{3ACA75FC-A0E0-45CB-B8ED-2D7E385F73D1}" type="pres">
      <dgm:prSet presAssocID="{3E9E9630-AF06-4D12-9602-0BD70781EA71}" presName="connTx" presStyleLbl="parChTrans1D2" presStyleIdx="4" presStyleCnt="7"/>
      <dgm:spPr/>
    </dgm:pt>
    <dgm:pt modelId="{239977A2-6C64-4D07-B0AC-337AF34762AC}" type="pres">
      <dgm:prSet presAssocID="{B35D2855-D671-4655-9EBE-8E88CDE11DD8}" presName="root2" presStyleCnt="0"/>
      <dgm:spPr/>
    </dgm:pt>
    <dgm:pt modelId="{6B5E8A89-F158-4E99-8402-E5DA8D7685CD}" type="pres">
      <dgm:prSet presAssocID="{B35D2855-D671-4655-9EBE-8E88CDE11DD8}" presName="LevelTwoTextNode" presStyleLbl="node2" presStyleIdx="4" presStyleCnt="7" custScaleX="418524">
        <dgm:presLayoutVars>
          <dgm:chPref val="3"/>
        </dgm:presLayoutVars>
      </dgm:prSet>
      <dgm:spPr/>
    </dgm:pt>
    <dgm:pt modelId="{856753BB-3E51-42C1-B02B-834C23845B7B}" type="pres">
      <dgm:prSet presAssocID="{B35D2855-D671-4655-9EBE-8E88CDE11DD8}" presName="level3hierChild" presStyleCnt="0"/>
      <dgm:spPr/>
    </dgm:pt>
    <dgm:pt modelId="{E82FEB90-01D7-4999-BE4C-3C562234C65E}" type="pres">
      <dgm:prSet presAssocID="{724F8C2A-B67F-4EA9-8FA6-E3391DA624DD}" presName="conn2-1" presStyleLbl="parChTrans1D2" presStyleIdx="5" presStyleCnt="7"/>
      <dgm:spPr/>
    </dgm:pt>
    <dgm:pt modelId="{8A7841A1-0F15-417C-847F-A055BB525E77}" type="pres">
      <dgm:prSet presAssocID="{724F8C2A-B67F-4EA9-8FA6-E3391DA624DD}" presName="connTx" presStyleLbl="parChTrans1D2" presStyleIdx="5" presStyleCnt="7"/>
      <dgm:spPr/>
    </dgm:pt>
    <dgm:pt modelId="{9A3550A5-B023-467D-8FAF-5223B9FC653A}" type="pres">
      <dgm:prSet presAssocID="{FDC6C808-31B4-4D99-8237-A0775B657EAA}" presName="root2" presStyleCnt="0"/>
      <dgm:spPr/>
    </dgm:pt>
    <dgm:pt modelId="{619C6A27-121F-4512-A889-1E6E8DFC4CF4}" type="pres">
      <dgm:prSet presAssocID="{FDC6C808-31B4-4D99-8237-A0775B657EAA}" presName="LevelTwoTextNode" presStyleLbl="node2" presStyleIdx="5" presStyleCnt="7" custScaleX="418524">
        <dgm:presLayoutVars>
          <dgm:chPref val="3"/>
        </dgm:presLayoutVars>
      </dgm:prSet>
      <dgm:spPr/>
    </dgm:pt>
    <dgm:pt modelId="{6D4E9F9E-EB36-43B1-A08A-4B6782F40C18}" type="pres">
      <dgm:prSet presAssocID="{FDC6C808-31B4-4D99-8237-A0775B657EAA}" presName="level3hierChild" presStyleCnt="0"/>
      <dgm:spPr/>
    </dgm:pt>
    <dgm:pt modelId="{84AEF33B-DB60-4ACD-A636-6A481E28A725}" type="pres">
      <dgm:prSet presAssocID="{6EF26010-D93B-40FE-807A-CBC95679B50C}" presName="conn2-1" presStyleLbl="parChTrans1D2" presStyleIdx="6" presStyleCnt="7"/>
      <dgm:spPr/>
    </dgm:pt>
    <dgm:pt modelId="{49A492C7-BFFA-42F2-9FD2-4A0C0953F066}" type="pres">
      <dgm:prSet presAssocID="{6EF26010-D93B-40FE-807A-CBC95679B50C}" presName="connTx" presStyleLbl="parChTrans1D2" presStyleIdx="6" presStyleCnt="7"/>
      <dgm:spPr/>
    </dgm:pt>
    <dgm:pt modelId="{BBD0E6A0-84F0-43B8-A0D1-64F78F9859C4}" type="pres">
      <dgm:prSet presAssocID="{D744ABA0-4BFF-4B18-A465-A61A7AA26895}" presName="root2" presStyleCnt="0"/>
      <dgm:spPr/>
    </dgm:pt>
    <dgm:pt modelId="{66599D5D-B6DE-4161-B396-56B0AB9FF0F4}" type="pres">
      <dgm:prSet presAssocID="{D744ABA0-4BFF-4B18-A465-A61A7AA26895}" presName="LevelTwoTextNode" presStyleLbl="node2" presStyleIdx="6" presStyleCnt="7" custScaleX="420724">
        <dgm:presLayoutVars>
          <dgm:chPref val="3"/>
        </dgm:presLayoutVars>
      </dgm:prSet>
      <dgm:spPr/>
    </dgm:pt>
    <dgm:pt modelId="{CAD2DEF7-AACC-4A2F-A970-A8E7C2BB6075}" type="pres">
      <dgm:prSet presAssocID="{D744ABA0-4BFF-4B18-A465-A61A7AA26895}" presName="level3hierChild" presStyleCnt="0"/>
      <dgm:spPr/>
    </dgm:pt>
  </dgm:ptLst>
  <dgm:cxnLst>
    <dgm:cxn modelId="{D1BF0803-533C-4F1F-8FA1-D6BA63BDF9E3}" type="presOf" srcId="{DB0334CC-8F52-481E-83F1-85412CAA0824}" destId="{452A8D28-CC63-4578-8276-B20F4E0C261B}" srcOrd="1" destOrd="0" presId="urn:microsoft.com/office/officeart/2008/layout/HorizontalMultiLevelHierarchy"/>
    <dgm:cxn modelId="{3742EB03-BD1F-4D1A-B52E-67B13520653E}" srcId="{BD3CA89B-B7CC-44DF-83BF-9AB8E534262F}" destId="{4C3DFE03-F3D3-4DD2-BBD5-52819BCDADCB}" srcOrd="2" destOrd="0" parTransId="{9A2D9F7C-4D3B-4C8D-9FF1-456E108611E6}" sibTransId="{20BB2835-37C1-4305-8047-600E02CD52E6}"/>
    <dgm:cxn modelId="{ABE02813-D498-4C0E-B3AD-A082FDDF4AE4}" type="presOf" srcId="{3E9E9630-AF06-4D12-9602-0BD70781EA71}" destId="{3ACA75FC-A0E0-45CB-B8ED-2D7E385F73D1}" srcOrd="1" destOrd="0" presId="urn:microsoft.com/office/officeart/2008/layout/HorizontalMultiLevelHierarchy"/>
    <dgm:cxn modelId="{AAD1A734-BE38-43D1-A226-11F4B85BBA4E}" type="presOf" srcId="{D744ABA0-4BFF-4B18-A465-A61A7AA26895}" destId="{66599D5D-B6DE-4161-B396-56B0AB9FF0F4}" srcOrd="0" destOrd="0" presId="urn:microsoft.com/office/officeart/2008/layout/HorizontalMultiLevelHierarchy"/>
    <dgm:cxn modelId="{A7399935-7D4C-4F36-8425-6DAA40BB2AD0}" srcId="{BD3CA89B-B7CC-44DF-83BF-9AB8E534262F}" destId="{1D62377D-F239-40E6-A3D5-2AC86D16A635}" srcOrd="1" destOrd="0" parTransId="{821F2A41-3C06-440A-9E07-F60C50071899}" sibTransId="{48169498-A01A-4F80-82D9-DBA0932BC2E5}"/>
    <dgm:cxn modelId="{C0FF9D38-B495-4817-A2B0-480F270B1C85}" type="presOf" srcId="{724F8C2A-B67F-4EA9-8FA6-E3391DA624DD}" destId="{E82FEB90-01D7-4999-BE4C-3C562234C65E}" srcOrd="0" destOrd="0" presId="urn:microsoft.com/office/officeart/2008/layout/HorizontalMultiLevelHierarchy"/>
    <dgm:cxn modelId="{BE94F460-B531-4BAC-B439-5ED0D88C7B5E}" type="presOf" srcId="{0058D917-E375-49A0-8170-4E42BC87776A}" destId="{81A64ED0-537B-4D71-A7B1-8C74077DDD8C}" srcOrd="0" destOrd="0" presId="urn:microsoft.com/office/officeart/2008/layout/HorizontalMultiLevelHierarchy"/>
    <dgm:cxn modelId="{F6FBBF63-553F-4338-8F67-F497BECAE10C}" type="presOf" srcId="{9A2D9F7C-4D3B-4C8D-9FF1-456E108611E6}" destId="{51BCBA28-D291-4117-A23E-8BA7B4239E9A}" srcOrd="1" destOrd="0" presId="urn:microsoft.com/office/officeart/2008/layout/HorizontalMultiLevelHierarchy"/>
    <dgm:cxn modelId="{BC9E624F-7061-432D-B8A7-C1645DAD2FAC}" srcId="{BD3CA89B-B7CC-44DF-83BF-9AB8E534262F}" destId="{6DC38C03-EA7F-4051-BA26-075A41DC39BF}" srcOrd="3" destOrd="0" parTransId="{DB0334CC-8F52-481E-83F1-85412CAA0824}" sibTransId="{052DB615-63DF-4A1F-A037-1504A073C283}"/>
    <dgm:cxn modelId="{D50C5B71-EF06-4AA9-9674-C4A61700F031}" type="presOf" srcId="{DB0334CC-8F52-481E-83F1-85412CAA0824}" destId="{F6DD56FC-4D1A-4C93-9FE4-16CF81727AAC}" srcOrd="0" destOrd="0" presId="urn:microsoft.com/office/officeart/2008/layout/HorizontalMultiLevelHierarchy"/>
    <dgm:cxn modelId="{21008576-92BC-4E19-A6C5-BEC807BFA8B8}" type="presOf" srcId="{6EF26010-D93B-40FE-807A-CBC95679B50C}" destId="{84AEF33B-DB60-4ACD-A636-6A481E28A725}" srcOrd="0" destOrd="0" presId="urn:microsoft.com/office/officeart/2008/layout/HorizontalMultiLevelHierarchy"/>
    <dgm:cxn modelId="{BB044881-164D-47B5-8F4F-7AF007CE3667}" type="presOf" srcId="{FDC6C808-31B4-4D99-8237-A0775B657EAA}" destId="{619C6A27-121F-4512-A889-1E6E8DFC4CF4}" srcOrd="0" destOrd="0" presId="urn:microsoft.com/office/officeart/2008/layout/HorizontalMultiLevelHierarchy"/>
    <dgm:cxn modelId="{3F071B95-3869-42EF-B1F8-59A541EB6180}" type="presOf" srcId="{3E9E9630-AF06-4D12-9602-0BD70781EA71}" destId="{98BDC606-BE1D-40B9-930D-EEDBEE2CD1B8}" srcOrd="0" destOrd="0" presId="urn:microsoft.com/office/officeart/2008/layout/HorizontalMultiLevelHierarchy"/>
    <dgm:cxn modelId="{DE72779B-1AB5-4F02-90D2-CAC38733C863}" type="presOf" srcId="{6EF26010-D93B-40FE-807A-CBC95679B50C}" destId="{49A492C7-BFFA-42F2-9FD2-4A0C0953F066}" srcOrd="1" destOrd="0" presId="urn:microsoft.com/office/officeart/2008/layout/HorizontalMultiLevelHierarchy"/>
    <dgm:cxn modelId="{0918349F-8A3A-4C7F-B034-47B9BCDA4D3E}" srcId="{C2BDDB87-E8CB-4BE2-8F6F-EC67EE32973C}" destId="{BD3CA89B-B7CC-44DF-83BF-9AB8E534262F}" srcOrd="0" destOrd="0" parTransId="{8EF5BD90-5BB6-4BE7-9DA7-95EBE4E09B7C}" sibTransId="{F3740BB4-7814-4D56-B9C4-2E8EB9190206}"/>
    <dgm:cxn modelId="{4784A5A9-9DF6-4F8A-B364-97773E6A49B1}" type="presOf" srcId="{1D62377D-F239-40E6-A3D5-2AC86D16A635}" destId="{E53912A2-77E2-49C4-AED6-F48A8EF363B1}" srcOrd="0" destOrd="0" presId="urn:microsoft.com/office/officeart/2008/layout/HorizontalMultiLevelHierarchy"/>
    <dgm:cxn modelId="{4E9F4BAB-3434-46ED-859E-D00B6DD20C7E}" type="presOf" srcId="{821F2A41-3C06-440A-9E07-F60C50071899}" destId="{C8BAA45C-D9B0-4982-BFFF-A57BFFB17923}" srcOrd="1" destOrd="0" presId="urn:microsoft.com/office/officeart/2008/layout/HorizontalMultiLevelHierarchy"/>
    <dgm:cxn modelId="{014FA9B8-965A-4631-B2F9-42A458E45A86}" type="presOf" srcId="{BD3CA89B-B7CC-44DF-83BF-9AB8E534262F}" destId="{047729D2-617A-496A-BD9E-571AE5B2CB13}" srcOrd="0" destOrd="0" presId="urn:microsoft.com/office/officeart/2008/layout/HorizontalMultiLevelHierarchy"/>
    <dgm:cxn modelId="{93E107BB-6219-4302-8FB7-9FC4DEE0BE08}" srcId="{BD3CA89B-B7CC-44DF-83BF-9AB8E534262F}" destId="{FDC6C808-31B4-4D99-8237-A0775B657EAA}" srcOrd="5" destOrd="0" parTransId="{724F8C2A-B67F-4EA9-8FA6-E3391DA624DD}" sibTransId="{68B70E6F-38BF-441B-BB85-044C055E9667}"/>
    <dgm:cxn modelId="{D1E758BD-2612-4CA5-989E-7D8F65109BB1}" srcId="{BD3CA89B-B7CC-44DF-83BF-9AB8E534262F}" destId="{D744ABA0-4BFF-4B18-A465-A61A7AA26895}" srcOrd="6" destOrd="0" parTransId="{6EF26010-D93B-40FE-807A-CBC95679B50C}" sibTransId="{9D175AF8-6047-4F3E-AB4B-19FD2F926DCE}"/>
    <dgm:cxn modelId="{26789DC4-9FF8-4156-B063-0BC3B1FC9CD6}" type="presOf" srcId="{4C3DFE03-F3D3-4DD2-BBD5-52819BCDADCB}" destId="{ECC5F3BF-3DA4-4876-ACBE-84E05158E199}" srcOrd="0" destOrd="0" presId="urn:microsoft.com/office/officeart/2008/layout/HorizontalMultiLevelHierarchy"/>
    <dgm:cxn modelId="{BC1669CE-978E-4CCF-BFC0-52B9A68244F0}" type="presOf" srcId="{C2BDDB87-E8CB-4BE2-8F6F-EC67EE32973C}" destId="{601A6ABB-DF4D-426B-8640-53B59BABB9FD}" srcOrd="0" destOrd="0" presId="urn:microsoft.com/office/officeart/2008/layout/HorizontalMultiLevelHierarchy"/>
    <dgm:cxn modelId="{810133D3-FDFD-47E7-BE1A-8511C2A74011}" type="presOf" srcId="{9A2D9F7C-4D3B-4C8D-9FF1-456E108611E6}" destId="{F5761A66-1995-4ABD-9CC7-299B3255430F}" srcOrd="0" destOrd="0" presId="urn:microsoft.com/office/officeart/2008/layout/HorizontalMultiLevelHierarchy"/>
    <dgm:cxn modelId="{D8910BD5-B184-4EB8-A816-1A751D84E59C}" type="presOf" srcId="{821F2A41-3C06-440A-9E07-F60C50071899}" destId="{A579A490-22E0-4576-8B0D-94FAD11A4F4A}" srcOrd="0" destOrd="0" presId="urn:microsoft.com/office/officeart/2008/layout/HorizontalMultiLevelHierarchy"/>
    <dgm:cxn modelId="{9E9790D7-5EF3-43F5-8B35-7EE1F6BBC3B6}" type="presOf" srcId="{B35D2855-D671-4655-9EBE-8E88CDE11DD8}" destId="{6B5E8A89-F158-4E99-8402-E5DA8D7685CD}" srcOrd="0" destOrd="0" presId="urn:microsoft.com/office/officeart/2008/layout/HorizontalMultiLevelHierarchy"/>
    <dgm:cxn modelId="{CC75C3D9-420F-47FB-B034-9451734888BD}" srcId="{BD3CA89B-B7CC-44DF-83BF-9AB8E534262F}" destId="{35EDB0DE-B37E-44A9-8452-BE353F5EC39A}" srcOrd="0" destOrd="0" parTransId="{0058D917-E375-49A0-8170-4E42BC87776A}" sibTransId="{05EBDB04-3A8A-40FA-A96C-8E9CE9BF6557}"/>
    <dgm:cxn modelId="{307F36E0-4181-4C29-B14F-AC61168C5E32}" type="presOf" srcId="{0058D917-E375-49A0-8170-4E42BC87776A}" destId="{5DF67EBB-6427-4922-BB53-44FDB298DF82}" srcOrd="1" destOrd="0" presId="urn:microsoft.com/office/officeart/2008/layout/HorizontalMultiLevelHierarchy"/>
    <dgm:cxn modelId="{DD3BC0E6-D5D8-4A1A-9D04-4250A4536531}" srcId="{BD3CA89B-B7CC-44DF-83BF-9AB8E534262F}" destId="{B35D2855-D671-4655-9EBE-8E88CDE11DD8}" srcOrd="4" destOrd="0" parTransId="{3E9E9630-AF06-4D12-9602-0BD70781EA71}" sibTransId="{F5F385DE-B92D-47A4-A60A-299F0F8599FE}"/>
    <dgm:cxn modelId="{B6D2C9E9-C4AD-4D35-8013-678BBADDF946}" type="presOf" srcId="{35EDB0DE-B37E-44A9-8452-BE353F5EC39A}" destId="{DD54234E-E56D-4F73-A2D9-0E9F41D9EAF0}" srcOrd="0" destOrd="0" presId="urn:microsoft.com/office/officeart/2008/layout/HorizontalMultiLevelHierarchy"/>
    <dgm:cxn modelId="{0F5664EC-1CB2-47AF-A15F-ADC5566831A2}" type="presOf" srcId="{6DC38C03-EA7F-4051-BA26-075A41DC39BF}" destId="{493108E2-5196-4E9F-A611-E78866D877FD}" srcOrd="0" destOrd="0" presId="urn:microsoft.com/office/officeart/2008/layout/HorizontalMultiLevelHierarchy"/>
    <dgm:cxn modelId="{DA15AFFA-FF5A-4786-A8DF-D0426DA55614}" type="presOf" srcId="{724F8C2A-B67F-4EA9-8FA6-E3391DA624DD}" destId="{8A7841A1-0F15-417C-847F-A055BB525E77}" srcOrd="1" destOrd="0" presId="urn:microsoft.com/office/officeart/2008/layout/HorizontalMultiLevelHierarchy"/>
    <dgm:cxn modelId="{39E70798-A8CE-448F-9997-E18BF7A7AB99}" type="presParOf" srcId="{601A6ABB-DF4D-426B-8640-53B59BABB9FD}" destId="{6099C41D-E2B7-4A7C-90FB-73C80C938F21}" srcOrd="0" destOrd="0" presId="urn:microsoft.com/office/officeart/2008/layout/HorizontalMultiLevelHierarchy"/>
    <dgm:cxn modelId="{AC946955-EF09-421D-8992-0D24182D7E82}" type="presParOf" srcId="{6099C41D-E2B7-4A7C-90FB-73C80C938F21}" destId="{047729D2-617A-496A-BD9E-571AE5B2CB13}" srcOrd="0" destOrd="0" presId="urn:microsoft.com/office/officeart/2008/layout/HorizontalMultiLevelHierarchy"/>
    <dgm:cxn modelId="{896D4F98-43A1-45A2-81CD-C81750A6A40B}" type="presParOf" srcId="{6099C41D-E2B7-4A7C-90FB-73C80C938F21}" destId="{C73D20A8-A0C3-465D-811E-037F1A69FD9C}" srcOrd="1" destOrd="0" presId="urn:microsoft.com/office/officeart/2008/layout/HorizontalMultiLevelHierarchy"/>
    <dgm:cxn modelId="{DD905784-58C6-41F2-82C0-9805DFD9419A}" type="presParOf" srcId="{C73D20A8-A0C3-465D-811E-037F1A69FD9C}" destId="{81A64ED0-537B-4D71-A7B1-8C74077DDD8C}" srcOrd="0" destOrd="0" presId="urn:microsoft.com/office/officeart/2008/layout/HorizontalMultiLevelHierarchy"/>
    <dgm:cxn modelId="{7E052E75-EC80-484F-B2A0-9ED6A81BC830}" type="presParOf" srcId="{81A64ED0-537B-4D71-A7B1-8C74077DDD8C}" destId="{5DF67EBB-6427-4922-BB53-44FDB298DF82}" srcOrd="0" destOrd="0" presId="urn:microsoft.com/office/officeart/2008/layout/HorizontalMultiLevelHierarchy"/>
    <dgm:cxn modelId="{97D760A0-4FB3-4E6E-B543-3056A4A1FC23}" type="presParOf" srcId="{C73D20A8-A0C3-465D-811E-037F1A69FD9C}" destId="{21E432A0-53CC-4708-8FAA-C0CFD61FE63B}" srcOrd="1" destOrd="0" presId="urn:microsoft.com/office/officeart/2008/layout/HorizontalMultiLevelHierarchy"/>
    <dgm:cxn modelId="{278F0070-FF7F-4CD9-9AD3-C79793EE147D}" type="presParOf" srcId="{21E432A0-53CC-4708-8FAA-C0CFD61FE63B}" destId="{DD54234E-E56D-4F73-A2D9-0E9F41D9EAF0}" srcOrd="0" destOrd="0" presId="urn:microsoft.com/office/officeart/2008/layout/HorizontalMultiLevelHierarchy"/>
    <dgm:cxn modelId="{63204348-C144-49F7-B092-59FEDB7F665C}" type="presParOf" srcId="{21E432A0-53CC-4708-8FAA-C0CFD61FE63B}" destId="{809DD105-C735-4F0F-8BEF-E6C1F80F3D8F}" srcOrd="1" destOrd="0" presId="urn:microsoft.com/office/officeart/2008/layout/HorizontalMultiLevelHierarchy"/>
    <dgm:cxn modelId="{EF529A3B-2922-4967-B2F0-A3D67A657006}" type="presParOf" srcId="{C73D20A8-A0C3-465D-811E-037F1A69FD9C}" destId="{A579A490-22E0-4576-8B0D-94FAD11A4F4A}" srcOrd="2" destOrd="0" presId="urn:microsoft.com/office/officeart/2008/layout/HorizontalMultiLevelHierarchy"/>
    <dgm:cxn modelId="{9E97E8AF-1A75-4A0A-A48A-C99015399975}" type="presParOf" srcId="{A579A490-22E0-4576-8B0D-94FAD11A4F4A}" destId="{C8BAA45C-D9B0-4982-BFFF-A57BFFB17923}" srcOrd="0" destOrd="0" presId="urn:microsoft.com/office/officeart/2008/layout/HorizontalMultiLevelHierarchy"/>
    <dgm:cxn modelId="{C4341FB5-1772-4972-8039-08C0985864C5}" type="presParOf" srcId="{C73D20A8-A0C3-465D-811E-037F1A69FD9C}" destId="{1EE35C30-A2B6-4AB8-A604-F2278411C56E}" srcOrd="3" destOrd="0" presId="urn:microsoft.com/office/officeart/2008/layout/HorizontalMultiLevelHierarchy"/>
    <dgm:cxn modelId="{E454AF94-5D9E-4513-ACEF-108C30135EDA}" type="presParOf" srcId="{1EE35C30-A2B6-4AB8-A604-F2278411C56E}" destId="{E53912A2-77E2-49C4-AED6-F48A8EF363B1}" srcOrd="0" destOrd="0" presId="urn:microsoft.com/office/officeart/2008/layout/HorizontalMultiLevelHierarchy"/>
    <dgm:cxn modelId="{5DA3AA9D-45AB-488F-A86E-FBD544692FC1}" type="presParOf" srcId="{1EE35C30-A2B6-4AB8-A604-F2278411C56E}" destId="{5CBEF158-525A-47E0-8A8B-A91B65950ACB}" srcOrd="1" destOrd="0" presId="urn:microsoft.com/office/officeart/2008/layout/HorizontalMultiLevelHierarchy"/>
    <dgm:cxn modelId="{136361AC-BEA8-4BEE-A547-530868716C04}" type="presParOf" srcId="{C73D20A8-A0C3-465D-811E-037F1A69FD9C}" destId="{F5761A66-1995-4ABD-9CC7-299B3255430F}" srcOrd="4" destOrd="0" presId="urn:microsoft.com/office/officeart/2008/layout/HorizontalMultiLevelHierarchy"/>
    <dgm:cxn modelId="{DD5F509C-1415-42C0-B26A-1554BAE37D8A}" type="presParOf" srcId="{F5761A66-1995-4ABD-9CC7-299B3255430F}" destId="{51BCBA28-D291-4117-A23E-8BA7B4239E9A}" srcOrd="0" destOrd="0" presId="urn:microsoft.com/office/officeart/2008/layout/HorizontalMultiLevelHierarchy"/>
    <dgm:cxn modelId="{F2D66973-5457-4EDA-9AE1-56762B5D0E62}" type="presParOf" srcId="{C73D20A8-A0C3-465D-811E-037F1A69FD9C}" destId="{C0DE58DD-6DC5-411E-B241-6C572C8EEF4C}" srcOrd="5" destOrd="0" presId="urn:microsoft.com/office/officeart/2008/layout/HorizontalMultiLevelHierarchy"/>
    <dgm:cxn modelId="{4D507AAB-6B85-4605-BD02-C70D3E4498C8}" type="presParOf" srcId="{C0DE58DD-6DC5-411E-B241-6C572C8EEF4C}" destId="{ECC5F3BF-3DA4-4876-ACBE-84E05158E199}" srcOrd="0" destOrd="0" presId="urn:microsoft.com/office/officeart/2008/layout/HorizontalMultiLevelHierarchy"/>
    <dgm:cxn modelId="{EA2A0B45-075F-4DBE-B441-1959193C843C}" type="presParOf" srcId="{C0DE58DD-6DC5-411E-B241-6C572C8EEF4C}" destId="{7CEB64C5-B2FE-44F0-899A-178CA72FF2A5}" srcOrd="1" destOrd="0" presId="urn:microsoft.com/office/officeart/2008/layout/HorizontalMultiLevelHierarchy"/>
    <dgm:cxn modelId="{3FEB37D4-3DAF-46A0-83B6-3B67CDF1C46E}" type="presParOf" srcId="{C73D20A8-A0C3-465D-811E-037F1A69FD9C}" destId="{F6DD56FC-4D1A-4C93-9FE4-16CF81727AAC}" srcOrd="6" destOrd="0" presId="urn:microsoft.com/office/officeart/2008/layout/HorizontalMultiLevelHierarchy"/>
    <dgm:cxn modelId="{6B66EB12-B55A-42B2-8911-5F3B2EB1C6CA}" type="presParOf" srcId="{F6DD56FC-4D1A-4C93-9FE4-16CF81727AAC}" destId="{452A8D28-CC63-4578-8276-B20F4E0C261B}" srcOrd="0" destOrd="0" presId="urn:microsoft.com/office/officeart/2008/layout/HorizontalMultiLevelHierarchy"/>
    <dgm:cxn modelId="{8AD37844-03CC-40C4-84C0-FC90524E2E77}" type="presParOf" srcId="{C73D20A8-A0C3-465D-811E-037F1A69FD9C}" destId="{2509B942-C9B8-4CB6-9CC6-23C348E5A380}" srcOrd="7" destOrd="0" presId="urn:microsoft.com/office/officeart/2008/layout/HorizontalMultiLevelHierarchy"/>
    <dgm:cxn modelId="{1354FC52-2E4D-4225-81CD-9243BF0A65E0}" type="presParOf" srcId="{2509B942-C9B8-4CB6-9CC6-23C348E5A380}" destId="{493108E2-5196-4E9F-A611-E78866D877FD}" srcOrd="0" destOrd="0" presId="urn:microsoft.com/office/officeart/2008/layout/HorizontalMultiLevelHierarchy"/>
    <dgm:cxn modelId="{C347CED4-44F9-4CEF-88F7-C62D963E87C0}" type="presParOf" srcId="{2509B942-C9B8-4CB6-9CC6-23C348E5A380}" destId="{B9F9AB31-5ACC-43E7-BE53-8A9251D4870D}" srcOrd="1" destOrd="0" presId="urn:microsoft.com/office/officeart/2008/layout/HorizontalMultiLevelHierarchy"/>
    <dgm:cxn modelId="{05D35CD8-2DDB-44F9-927C-9FE44293FE78}" type="presParOf" srcId="{C73D20A8-A0C3-465D-811E-037F1A69FD9C}" destId="{98BDC606-BE1D-40B9-930D-EEDBEE2CD1B8}" srcOrd="8" destOrd="0" presId="urn:microsoft.com/office/officeart/2008/layout/HorizontalMultiLevelHierarchy"/>
    <dgm:cxn modelId="{B21CB36F-1AB7-4F65-9797-1355379FE085}" type="presParOf" srcId="{98BDC606-BE1D-40B9-930D-EEDBEE2CD1B8}" destId="{3ACA75FC-A0E0-45CB-B8ED-2D7E385F73D1}" srcOrd="0" destOrd="0" presId="urn:microsoft.com/office/officeart/2008/layout/HorizontalMultiLevelHierarchy"/>
    <dgm:cxn modelId="{EA54D0F7-0F27-4DA5-ABD3-F91B3DD890FF}" type="presParOf" srcId="{C73D20A8-A0C3-465D-811E-037F1A69FD9C}" destId="{239977A2-6C64-4D07-B0AC-337AF34762AC}" srcOrd="9" destOrd="0" presId="urn:microsoft.com/office/officeart/2008/layout/HorizontalMultiLevelHierarchy"/>
    <dgm:cxn modelId="{8F40868B-CA08-4CE7-B1E7-5785950B4F3B}" type="presParOf" srcId="{239977A2-6C64-4D07-B0AC-337AF34762AC}" destId="{6B5E8A89-F158-4E99-8402-E5DA8D7685CD}" srcOrd="0" destOrd="0" presId="urn:microsoft.com/office/officeart/2008/layout/HorizontalMultiLevelHierarchy"/>
    <dgm:cxn modelId="{D699881C-4223-4C18-BF95-72BB2BD9377E}" type="presParOf" srcId="{239977A2-6C64-4D07-B0AC-337AF34762AC}" destId="{856753BB-3E51-42C1-B02B-834C23845B7B}" srcOrd="1" destOrd="0" presId="urn:microsoft.com/office/officeart/2008/layout/HorizontalMultiLevelHierarchy"/>
    <dgm:cxn modelId="{374E72EF-B55B-4290-8CE0-80787D01FBAE}" type="presParOf" srcId="{C73D20A8-A0C3-465D-811E-037F1A69FD9C}" destId="{E82FEB90-01D7-4999-BE4C-3C562234C65E}" srcOrd="10" destOrd="0" presId="urn:microsoft.com/office/officeart/2008/layout/HorizontalMultiLevelHierarchy"/>
    <dgm:cxn modelId="{DDC0927C-4BD6-43DA-879F-DC7F2E2D673B}" type="presParOf" srcId="{E82FEB90-01D7-4999-BE4C-3C562234C65E}" destId="{8A7841A1-0F15-417C-847F-A055BB525E77}" srcOrd="0" destOrd="0" presId="urn:microsoft.com/office/officeart/2008/layout/HorizontalMultiLevelHierarchy"/>
    <dgm:cxn modelId="{739158F0-00F7-419A-A6DA-E2A883BA987C}" type="presParOf" srcId="{C73D20A8-A0C3-465D-811E-037F1A69FD9C}" destId="{9A3550A5-B023-467D-8FAF-5223B9FC653A}" srcOrd="11" destOrd="0" presId="urn:microsoft.com/office/officeart/2008/layout/HorizontalMultiLevelHierarchy"/>
    <dgm:cxn modelId="{163F1FF2-E556-41EC-9323-CEB28CC4FE77}" type="presParOf" srcId="{9A3550A5-B023-467D-8FAF-5223B9FC653A}" destId="{619C6A27-121F-4512-A889-1E6E8DFC4CF4}" srcOrd="0" destOrd="0" presId="urn:microsoft.com/office/officeart/2008/layout/HorizontalMultiLevelHierarchy"/>
    <dgm:cxn modelId="{8876FAE7-B5D3-43FF-8210-25A568288B7C}" type="presParOf" srcId="{9A3550A5-B023-467D-8FAF-5223B9FC653A}" destId="{6D4E9F9E-EB36-43B1-A08A-4B6782F40C18}" srcOrd="1" destOrd="0" presId="urn:microsoft.com/office/officeart/2008/layout/HorizontalMultiLevelHierarchy"/>
    <dgm:cxn modelId="{ECB39C2E-5ADE-403F-88B6-AB6AC96A4254}" type="presParOf" srcId="{C73D20A8-A0C3-465D-811E-037F1A69FD9C}" destId="{84AEF33B-DB60-4ACD-A636-6A481E28A725}" srcOrd="12" destOrd="0" presId="urn:microsoft.com/office/officeart/2008/layout/HorizontalMultiLevelHierarchy"/>
    <dgm:cxn modelId="{62A219F1-8573-42DB-9077-8FAFD04A26A1}" type="presParOf" srcId="{84AEF33B-DB60-4ACD-A636-6A481E28A725}" destId="{49A492C7-BFFA-42F2-9FD2-4A0C0953F066}" srcOrd="0" destOrd="0" presId="urn:microsoft.com/office/officeart/2008/layout/HorizontalMultiLevelHierarchy"/>
    <dgm:cxn modelId="{B573E6B2-BB29-4498-A94B-A7170D07E28D}" type="presParOf" srcId="{C73D20A8-A0C3-465D-811E-037F1A69FD9C}" destId="{BBD0E6A0-84F0-43B8-A0D1-64F78F9859C4}" srcOrd="13" destOrd="0" presId="urn:microsoft.com/office/officeart/2008/layout/HorizontalMultiLevelHierarchy"/>
    <dgm:cxn modelId="{654139C0-D6CA-48C4-B7A1-1071231E5E41}" type="presParOf" srcId="{BBD0E6A0-84F0-43B8-A0D1-64F78F9859C4}" destId="{66599D5D-B6DE-4161-B396-56B0AB9FF0F4}" srcOrd="0" destOrd="0" presId="urn:microsoft.com/office/officeart/2008/layout/HorizontalMultiLevelHierarchy"/>
    <dgm:cxn modelId="{06D21E67-03EC-4A07-A278-7766955252EC}" type="presParOf" srcId="{BBD0E6A0-84F0-43B8-A0D1-64F78F9859C4}" destId="{CAD2DEF7-AACC-4A2F-A970-A8E7C2BB6075}" srcOrd="1" destOrd="0" presId="urn:microsoft.com/office/officeart/2008/layout/HorizontalMultiLevelHierarchy"/>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C1CE9F-0A52-4C24-AF2B-02C1963E63A1}" type="doc">
      <dgm:prSet loTypeId="urn:microsoft.com/office/officeart/2005/8/layout/process1" loCatId="process" qsTypeId="urn:microsoft.com/office/officeart/2005/8/quickstyle/simple1" qsCatId="simple" csTypeId="urn:microsoft.com/office/officeart/2005/8/colors/accent1_2" csCatId="accent1" phldr="1"/>
      <dgm:spPr/>
    </dgm:pt>
    <dgm:pt modelId="{F7C1EA6F-1F83-4958-AF77-70D2C4C940AD}">
      <dgm:prSet phldrT="[Texto]" custT="1"/>
      <dgm:spPr>
        <a:solidFill>
          <a:srgbClr val="C00000"/>
        </a:solidFill>
      </dgm:spPr>
      <dgm:t>
        <a:bodyPr/>
        <a:lstStyle/>
        <a:p>
          <a:r>
            <a:rPr lang="es-ES" sz="2400" dirty="0"/>
            <a:t>Funcionario público</a:t>
          </a:r>
          <a:endParaRPr lang="es-PE" sz="2400" dirty="0"/>
        </a:p>
      </dgm:t>
    </dgm:pt>
    <dgm:pt modelId="{C25A767C-5656-4C76-ABA7-A1D043B99459}" type="parTrans" cxnId="{00864C3C-31F8-4923-AC8D-EA547EE117D0}">
      <dgm:prSet/>
      <dgm:spPr/>
      <dgm:t>
        <a:bodyPr/>
        <a:lstStyle/>
        <a:p>
          <a:endParaRPr lang="es-PE" sz="2400"/>
        </a:p>
      </dgm:t>
    </dgm:pt>
    <dgm:pt modelId="{C6F2C177-5449-454F-807E-559B4654EAEA}" type="sibTrans" cxnId="{00864C3C-31F8-4923-AC8D-EA547EE117D0}">
      <dgm:prSet custT="1"/>
      <dgm:spPr>
        <a:solidFill>
          <a:srgbClr val="C00000"/>
        </a:solidFill>
      </dgm:spPr>
      <dgm:t>
        <a:bodyPr/>
        <a:lstStyle/>
        <a:p>
          <a:endParaRPr lang="es-PE" sz="2400"/>
        </a:p>
      </dgm:t>
    </dgm:pt>
    <dgm:pt modelId="{7EA20082-457D-4D66-8414-595BD1263CBA}">
      <dgm:prSet phldrT="[Texto]" custT="1"/>
      <dgm:spPr>
        <a:solidFill>
          <a:srgbClr val="C00000"/>
        </a:solidFill>
      </dgm:spPr>
      <dgm:t>
        <a:bodyPr/>
        <a:lstStyle/>
        <a:p>
          <a:r>
            <a:rPr lang="es-ES" sz="2400" dirty="0"/>
            <a:t>Acepte/reciba/solicite</a:t>
          </a:r>
          <a:endParaRPr lang="es-PE" sz="2400" dirty="0"/>
        </a:p>
      </dgm:t>
    </dgm:pt>
    <dgm:pt modelId="{211F2DBE-FFA2-4A9B-B17A-8F2C205BFEF2}" type="parTrans" cxnId="{869B0DE0-57D3-4FF0-B1BF-1AD50F4CF57D}">
      <dgm:prSet/>
      <dgm:spPr/>
      <dgm:t>
        <a:bodyPr/>
        <a:lstStyle/>
        <a:p>
          <a:endParaRPr lang="es-PE" sz="2400"/>
        </a:p>
      </dgm:t>
    </dgm:pt>
    <dgm:pt modelId="{25F32992-75C1-4ED3-BE15-C9FF56E1566A}" type="sibTrans" cxnId="{869B0DE0-57D3-4FF0-B1BF-1AD50F4CF57D}">
      <dgm:prSet custT="1"/>
      <dgm:spPr>
        <a:solidFill>
          <a:srgbClr val="C00000"/>
        </a:solidFill>
      </dgm:spPr>
      <dgm:t>
        <a:bodyPr/>
        <a:lstStyle/>
        <a:p>
          <a:endParaRPr lang="es-PE" sz="2400"/>
        </a:p>
      </dgm:t>
    </dgm:pt>
    <dgm:pt modelId="{B5FE21A4-8C7C-406D-A275-C76ADFB62B02}">
      <dgm:prSet phldrT="[Texto]" custT="1"/>
      <dgm:spPr>
        <a:solidFill>
          <a:srgbClr val="C00000"/>
        </a:solidFill>
      </dgm:spPr>
      <dgm:t>
        <a:bodyPr/>
        <a:lstStyle/>
        <a:p>
          <a:r>
            <a:rPr lang="es-ES" sz="2400" dirty="0"/>
            <a:t>Promesa/donativo o cualquier otra ventaja</a:t>
          </a:r>
          <a:endParaRPr lang="es-PE" sz="2400" dirty="0"/>
        </a:p>
      </dgm:t>
    </dgm:pt>
    <dgm:pt modelId="{45EFF786-AC7F-4123-8E30-DD461F2253B9}" type="parTrans" cxnId="{1DD3AEC3-129B-402B-9718-F0C46B718351}">
      <dgm:prSet/>
      <dgm:spPr/>
      <dgm:t>
        <a:bodyPr/>
        <a:lstStyle/>
        <a:p>
          <a:endParaRPr lang="es-PE" sz="2400"/>
        </a:p>
      </dgm:t>
    </dgm:pt>
    <dgm:pt modelId="{3ACE260E-C557-4A98-A392-872427EFE422}" type="sibTrans" cxnId="{1DD3AEC3-129B-402B-9718-F0C46B718351}">
      <dgm:prSet/>
      <dgm:spPr/>
      <dgm:t>
        <a:bodyPr/>
        <a:lstStyle/>
        <a:p>
          <a:endParaRPr lang="es-PE" sz="2400"/>
        </a:p>
      </dgm:t>
    </dgm:pt>
    <dgm:pt modelId="{08F2EB35-0B9B-4922-A5CE-5335AB970821}">
      <dgm:prSet custT="1"/>
      <dgm:spPr>
        <a:solidFill>
          <a:srgbClr val="C00000"/>
        </a:solidFill>
      </dgm:spPr>
      <dgm:t>
        <a:bodyPr/>
        <a:lstStyle/>
        <a:p>
          <a:r>
            <a:rPr lang="es-ES" sz="2400" dirty="0"/>
            <a:t>Directa/indirecta</a:t>
          </a:r>
          <a:endParaRPr lang="es-PE" sz="2400" dirty="0"/>
        </a:p>
      </dgm:t>
    </dgm:pt>
    <dgm:pt modelId="{094A2E39-6619-4292-9C7E-D391ACC75614}" type="parTrans" cxnId="{C0EAC6F2-E4E9-4F2B-AAF6-1C6A0A2FCEFB}">
      <dgm:prSet/>
      <dgm:spPr/>
      <dgm:t>
        <a:bodyPr/>
        <a:lstStyle/>
        <a:p>
          <a:endParaRPr lang="es-PE" sz="2400"/>
        </a:p>
      </dgm:t>
    </dgm:pt>
    <dgm:pt modelId="{01DBEEE0-22E5-47B9-B5EC-10F191D863FF}" type="sibTrans" cxnId="{C0EAC6F2-E4E9-4F2B-AAF6-1C6A0A2FCEFB}">
      <dgm:prSet custT="1"/>
      <dgm:spPr>
        <a:solidFill>
          <a:srgbClr val="C00000"/>
        </a:solidFill>
      </dgm:spPr>
      <dgm:t>
        <a:bodyPr/>
        <a:lstStyle/>
        <a:p>
          <a:endParaRPr lang="es-PE" sz="2400"/>
        </a:p>
      </dgm:t>
    </dgm:pt>
    <dgm:pt modelId="{2649C9D1-C1C1-4A1D-A989-77B3920A2EA0}" type="pres">
      <dgm:prSet presAssocID="{DDC1CE9F-0A52-4C24-AF2B-02C1963E63A1}" presName="Name0" presStyleCnt="0">
        <dgm:presLayoutVars>
          <dgm:dir/>
          <dgm:resizeHandles val="exact"/>
        </dgm:presLayoutVars>
      </dgm:prSet>
      <dgm:spPr/>
    </dgm:pt>
    <dgm:pt modelId="{A59C4522-1E9C-4792-A633-4EC74303EAE7}" type="pres">
      <dgm:prSet presAssocID="{F7C1EA6F-1F83-4958-AF77-70D2C4C940AD}" presName="node" presStyleLbl="node1" presStyleIdx="0" presStyleCnt="4">
        <dgm:presLayoutVars>
          <dgm:bulletEnabled val="1"/>
        </dgm:presLayoutVars>
      </dgm:prSet>
      <dgm:spPr/>
    </dgm:pt>
    <dgm:pt modelId="{B0A49370-FD3E-4636-90A1-472B529B94B9}" type="pres">
      <dgm:prSet presAssocID="{C6F2C177-5449-454F-807E-559B4654EAEA}" presName="sibTrans" presStyleLbl="sibTrans2D1" presStyleIdx="0" presStyleCnt="3"/>
      <dgm:spPr/>
    </dgm:pt>
    <dgm:pt modelId="{3A323611-6B49-4AC0-A627-F677DB111A14}" type="pres">
      <dgm:prSet presAssocID="{C6F2C177-5449-454F-807E-559B4654EAEA}" presName="connectorText" presStyleLbl="sibTrans2D1" presStyleIdx="0" presStyleCnt="3"/>
      <dgm:spPr/>
    </dgm:pt>
    <dgm:pt modelId="{0B8536EE-6264-464A-839B-5EF20CD57125}" type="pres">
      <dgm:prSet presAssocID="{7EA20082-457D-4D66-8414-595BD1263CBA}" presName="node" presStyleLbl="node1" presStyleIdx="1" presStyleCnt="4">
        <dgm:presLayoutVars>
          <dgm:bulletEnabled val="1"/>
        </dgm:presLayoutVars>
      </dgm:prSet>
      <dgm:spPr/>
    </dgm:pt>
    <dgm:pt modelId="{FD803176-4457-44A5-A861-840748E3DD41}" type="pres">
      <dgm:prSet presAssocID="{25F32992-75C1-4ED3-BE15-C9FF56E1566A}" presName="sibTrans" presStyleLbl="sibTrans2D1" presStyleIdx="1" presStyleCnt="3"/>
      <dgm:spPr/>
    </dgm:pt>
    <dgm:pt modelId="{5C1E9AD6-3363-4083-93A5-B78F0401AE7A}" type="pres">
      <dgm:prSet presAssocID="{25F32992-75C1-4ED3-BE15-C9FF56E1566A}" presName="connectorText" presStyleLbl="sibTrans2D1" presStyleIdx="1" presStyleCnt="3"/>
      <dgm:spPr/>
    </dgm:pt>
    <dgm:pt modelId="{91A1D64A-972F-492C-AA7D-903769CA690C}" type="pres">
      <dgm:prSet presAssocID="{08F2EB35-0B9B-4922-A5CE-5335AB970821}" presName="node" presStyleLbl="node1" presStyleIdx="2" presStyleCnt="4" custScaleX="111888">
        <dgm:presLayoutVars>
          <dgm:bulletEnabled val="1"/>
        </dgm:presLayoutVars>
      </dgm:prSet>
      <dgm:spPr/>
    </dgm:pt>
    <dgm:pt modelId="{EB613921-70E8-4E3A-8F9B-31B5C93E75CE}" type="pres">
      <dgm:prSet presAssocID="{01DBEEE0-22E5-47B9-B5EC-10F191D863FF}" presName="sibTrans" presStyleLbl="sibTrans2D1" presStyleIdx="2" presStyleCnt="3"/>
      <dgm:spPr/>
    </dgm:pt>
    <dgm:pt modelId="{70FB1792-738D-49A9-A6D2-37F1C56AE325}" type="pres">
      <dgm:prSet presAssocID="{01DBEEE0-22E5-47B9-B5EC-10F191D863FF}" presName="connectorText" presStyleLbl="sibTrans2D1" presStyleIdx="2" presStyleCnt="3"/>
      <dgm:spPr/>
    </dgm:pt>
    <dgm:pt modelId="{ED1F5933-F540-4317-B4D5-65D197F1E037}" type="pres">
      <dgm:prSet presAssocID="{B5FE21A4-8C7C-406D-A275-C76ADFB62B02}" presName="node" presStyleLbl="node1" presStyleIdx="3" presStyleCnt="4" custScaleX="132781">
        <dgm:presLayoutVars>
          <dgm:bulletEnabled val="1"/>
        </dgm:presLayoutVars>
      </dgm:prSet>
      <dgm:spPr/>
    </dgm:pt>
  </dgm:ptLst>
  <dgm:cxnLst>
    <dgm:cxn modelId="{F92E2E08-7817-4D09-9556-A912A661919B}" type="presOf" srcId="{25F32992-75C1-4ED3-BE15-C9FF56E1566A}" destId="{5C1E9AD6-3363-4083-93A5-B78F0401AE7A}" srcOrd="1" destOrd="0" presId="urn:microsoft.com/office/officeart/2005/8/layout/process1"/>
    <dgm:cxn modelId="{AC662915-60E4-4A5F-B481-ECE8CE946C78}" type="presOf" srcId="{B5FE21A4-8C7C-406D-A275-C76ADFB62B02}" destId="{ED1F5933-F540-4317-B4D5-65D197F1E037}" srcOrd="0" destOrd="0" presId="urn:microsoft.com/office/officeart/2005/8/layout/process1"/>
    <dgm:cxn modelId="{00864C3C-31F8-4923-AC8D-EA547EE117D0}" srcId="{DDC1CE9F-0A52-4C24-AF2B-02C1963E63A1}" destId="{F7C1EA6F-1F83-4958-AF77-70D2C4C940AD}" srcOrd="0" destOrd="0" parTransId="{C25A767C-5656-4C76-ABA7-A1D043B99459}" sibTransId="{C6F2C177-5449-454F-807E-559B4654EAEA}"/>
    <dgm:cxn modelId="{F9DF7A6E-A91C-4F54-9AC1-E090A0585F97}" type="presOf" srcId="{C6F2C177-5449-454F-807E-559B4654EAEA}" destId="{3A323611-6B49-4AC0-A627-F677DB111A14}" srcOrd="1" destOrd="0" presId="urn:microsoft.com/office/officeart/2005/8/layout/process1"/>
    <dgm:cxn modelId="{9800297F-B3B8-40C9-8E36-E66353E1322A}" type="presOf" srcId="{DDC1CE9F-0A52-4C24-AF2B-02C1963E63A1}" destId="{2649C9D1-C1C1-4A1D-A989-77B3920A2EA0}" srcOrd="0" destOrd="0" presId="urn:microsoft.com/office/officeart/2005/8/layout/process1"/>
    <dgm:cxn modelId="{35BB6F9E-A6C8-4DEB-9789-1DEEC46AA566}" type="presOf" srcId="{08F2EB35-0B9B-4922-A5CE-5335AB970821}" destId="{91A1D64A-972F-492C-AA7D-903769CA690C}" srcOrd="0" destOrd="0" presId="urn:microsoft.com/office/officeart/2005/8/layout/process1"/>
    <dgm:cxn modelId="{5439BFA1-A377-44F7-AE58-B9C9B6B1A7B7}" type="presOf" srcId="{01DBEEE0-22E5-47B9-B5EC-10F191D863FF}" destId="{EB613921-70E8-4E3A-8F9B-31B5C93E75CE}" srcOrd="0" destOrd="0" presId="urn:microsoft.com/office/officeart/2005/8/layout/process1"/>
    <dgm:cxn modelId="{1DC130AC-0DBB-490B-9EBE-9DBAE2C2A914}" type="presOf" srcId="{C6F2C177-5449-454F-807E-559B4654EAEA}" destId="{B0A49370-FD3E-4636-90A1-472B529B94B9}" srcOrd="0" destOrd="0" presId="urn:microsoft.com/office/officeart/2005/8/layout/process1"/>
    <dgm:cxn modelId="{631ED9B8-D8F8-44AD-8438-2EA573C6613D}" type="presOf" srcId="{F7C1EA6F-1F83-4958-AF77-70D2C4C940AD}" destId="{A59C4522-1E9C-4792-A633-4EC74303EAE7}" srcOrd="0" destOrd="0" presId="urn:microsoft.com/office/officeart/2005/8/layout/process1"/>
    <dgm:cxn modelId="{1DD3AEC3-129B-402B-9718-F0C46B718351}" srcId="{DDC1CE9F-0A52-4C24-AF2B-02C1963E63A1}" destId="{B5FE21A4-8C7C-406D-A275-C76ADFB62B02}" srcOrd="3" destOrd="0" parTransId="{45EFF786-AC7F-4123-8E30-DD461F2253B9}" sibTransId="{3ACE260E-C557-4A98-A392-872427EFE422}"/>
    <dgm:cxn modelId="{A84459C8-8E3C-4F58-9B03-764FA934ABCF}" type="presOf" srcId="{7EA20082-457D-4D66-8414-595BD1263CBA}" destId="{0B8536EE-6264-464A-839B-5EF20CD57125}" srcOrd="0" destOrd="0" presId="urn:microsoft.com/office/officeart/2005/8/layout/process1"/>
    <dgm:cxn modelId="{097D76CB-07E6-424F-8AD0-B7763BBA43A0}" type="presOf" srcId="{01DBEEE0-22E5-47B9-B5EC-10F191D863FF}" destId="{70FB1792-738D-49A9-A6D2-37F1C56AE325}" srcOrd="1" destOrd="0" presId="urn:microsoft.com/office/officeart/2005/8/layout/process1"/>
    <dgm:cxn modelId="{869B0DE0-57D3-4FF0-B1BF-1AD50F4CF57D}" srcId="{DDC1CE9F-0A52-4C24-AF2B-02C1963E63A1}" destId="{7EA20082-457D-4D66-8414-595BD1263CBA}" srcOrd="1" destOrd="0" parTransId="{211F2DBE-FFA2-4A9B-B17A-8F2C205BFEF2}" sibTransId="{25F32992-75C1-4ED3-BE15-C9FF56E1566A}"/>
    <dgm:cxn modelId="{BBFA27EC-EEAE-44AB-AB91-6C94E1012EA5}" type="presOf" srcId="{25F32992-75C1-4ED3-BE15-C9FF56E1566A}" destId="{FD803176-4457-44A5-A861-840748E3DD41}" srcOrd="0" destOrd="0" presId="urn:microsoft.com/office/officeart/2005/8/layout/process1"/>
    <dgm:cxn modelId="{C0EAC6F2-E4E9-4F2B-AAF6-1C6A0A2FCEFB}" srcId="{DDC1CE9F-0A52-4C24-AF2B-02C1963E63A1}" destId="{08F2EB35-0B9B-4922-A5CE-5335AB970821}" srcOrd="2" destOrd="0" parTransId="{094A2E39-6619-4292-9C7E-D391ACC75614}" sibTransId="{01DBEEE0-22E5-47B9-B5EC-10F191D863FF}"/>
    <dgm:cxn modelId="{EF502B5C-607C-4931-8FAD-CD8453191BD0}" type="presParOf" srcId="{2649C9D1-C1C1-4A1D-A989-77B3920A2EA0}" destId="{A59C4522-1E9C-4792-A633-4EC74303EAE7}" srcOrd="0" destOrd="0" presId="urn:microsoft.com/office/officeart/2005/8/layout/process1"/>
    <dgm:cxn modelId="{05A2C86A-6419-4072-85D5-4D000F43BD2B}" type="presParOf" srcId="{2649C9D1-C1C1-4A1D-A989-77B3920A2EA0}" destId="{B0A49370-FD3E-4636-90A1-472B529B94B9}" srcOrd="1" destOrd="0" presId="urn:microsoft.com/office/officeart/2005/8/layout/process1"/>
    <dgm:cxn modelId="{2DCE0DEC-C621-4F47-81DD-35AE0A86CF9D}" type="presParOf" srcId="{B0A49370-FD3E-4636-90A1-472B529B94B9}" destId="{3A323611-6B49-4AC0-A627-F677DB111A14}" srcOrd="0" destOrd="0" presId="urn:microsoft.com/office/officeart/2005/8/layout/process1"/>
    <dgm:cxn modelId="{25CA9361-FED0-42CA-8688-A372A03018C8}" type="presParOf" srcId="{2649C9D1-C1C1-4A1D-A989-77B3920A2EA0}" destId="{0B8536EE-6264-464A-839B-5EF20CD57125}" srcOrd="2" destOrd="0" presId="urn:microsoft.com/office/officeart/2005/8/layout/process1"/>
    <dgm:cxn modelId="{1C63FA44-A7B4-4814-A945-A958E2949D7B}" type="presParOf" srcId="{2649C9D1-C1C1-4A1D-A989-77B3920A2EA0}" destId="{FD803176-4457-44A5-A861-840748E3DD41}" srcOrd="3" destOrd="0" presId="urn:microsoft.com/office/officeart/2005/8/layout/process1"/>
    <dgm:cxn modelId="{CE19E822-AFAF-4BF7-8C22-768C4156A022}" type="presParOf" srcId="{FD803176-4457-44A5-A861-840748E3DD41}" destId="{5C1E9AD6-3363-4083-93A5-B78F0401AE7A}" srcOrd="0" destOrd="0" presId="urn:microsoft.com/office/officeart/2005/8/layout/process1"/>
    <dgm:cxn modelId="{56A4E36D-042B-456A-9F0F-2102E83AC249}" type="presParOf" srcId="{2649C9D1-C1C1-4A1D-A989-77B3920A2EA0}" destId="{91A1D64A-972F-492C-AA7D-903769CA690C}" srcOrd="4" destOrd="0" presId="urn:microsoft.com/office/officeart/2005/8/layout/process1"/>
    <dgm:cxn modelId="{6BD15D29-D728-4E08-9C9B-744F0F5BB25A}" type="presParOf" srcId="{2649C9D1-C1C1-4A1D-A989-77B3920A2EA0}" destId="{EB613921-70E8-4E3A-8F9B-31B5C93E75CE}" srcOrd="5" destOrd="0" presId="urn:microsoft.com/office/officeart/2005/8/layout/process1"/>
    <dgm:cxn modelId="{F86555AB-034B-42BB-8649-B81FBA9252A3}" type="presParOf" srcId="{EB613921-70E8-4E3A-8F9B-31B5C93E75CE}" destId="{70FB1792-738D-49A9-A6D2-37F1C56AE325}" srcOrd="0" destOrd="0" presId="urn:microsoft.com/office/officeart/2005/8/layout/process1"/>
    <dgm:cxn modelId="{99F377E0-F4AC-4429-86CB-7412B641D220}" type="presParOf" srcId="{2649C9D1-C1C1-4A1D-A989-77B3920A2EA0}" destId="{ED1F5933-F540-4317-B4D5-65D197F1E03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DC1CE9F-0A52-4C24-AF2B-02C1963E63A1}" type="doc">
      <dgm:prSet loTypeId="urn:microsoft.com/office/officeart/2005/8/layout/process1" loCatId="process" qsTypeId="urn:microsoft.com/office/officeart/2005/8/quickstyle/simple1" qsCatId="simple" csTypeId="urn:microsoft.com/office/officeart/2005/8/colors/accent1_2" csCatId="accent1" phldr="1"/>
      <dgm:spPr/>
    </dgm:pt>
    <dgm:pt modelId="{F7C1EA6F-1F83-4958-AF77-70D2C4C940AD}">
      <dgm:prSet phldrT="[Texto]" custT="1"/>
      <dgm:spPr>
        <a:solidFill>
          <a:srgbClr val="C00000"/>
        </a:solidFill>
      </dgm:spPr>
      <dgm:t>
        <a:bodyPr/>
        <a:lstStyle/>
        <a:p>
          <a:r>
            <a:rPr lang="es-ES" sz="2400" dirty="0"/>
            <a:t>Funcionario público</a:t>
          </a:r>
          <a:endParaRPr lang="es-PE" sz="2400" dirty="0"/>
        </a:p>
      </dgm:t>
    </dgm:pt>
    <dgm:pt modelId="{C25A767C-5656-4C76-ABA7-A1D043B99459}" type="parTrans" cxnId="{00864C3C-31F8-4923-AC8D-EA547EE117D0}">
      <dgm:prSet/>
      <dgm:spPr/>
      <dgm:t>
        <a:bodyPr/>
        <a:lstStyle/>
        <a:p>
          <a:endParaRPr lang="es-PE" sz="2400"/>
        </a:p>
      </dgm:t>
    </dgm:pt>
    <dgm:pt modelId="{C6F2C177-5449-454F-807E-559B4654EAEA}" type="sibTrans" cxnId="{00864C3C-31F8-4923-AC8D-EA547EE117D0}">
      <dgm:prSet custT="1"/>
      <dgm:spPr>
        <a:solidFill>
          <a:srgbClr val="C00000"/>
        </a:solidFill>
      </dgm:spPr>
      <dgm:t>
        <a:bodyPr/>
        <a:lstStyle/>
        <a:p>
          <a:endParaRPr lang="es-PE" sz="2400"/>
        </a:p>
      </dgm:t>
    </dgm:pt>
    <dgm:pt modelId="{7EA20082-457D-4D66-8414-595BD1263CBA}">
      <dgm:prSet phldrT="[Texto]" custT="1"/>
      <dgm:spPr>
        <a:solidFill>
          <a:srgbClr val="C00000"/>
        </a:solidFill>
      </dgm:spPr>
      <dgm:t>
        <a:bodyPr/>
        <a:lstStyle/>
        <a:p>
          <a:r>
            <a:rPr lang="es-ES" sz="2400" dirty="0"/>
            <a:t>Acepte/reciba/solicite</a:t>
          </a:r>
          <a:endParaRPr lang="es-PE" sz="2400" dirty="0"/>
        </a:p>
      </dgm:t>
    </dgm:pt>
    <dgm:pt modelId="{211F2DBE-FFA2-4A9B-B17A-8F2C205BFEF2}" type="parTrans" cxnId="{869B0DE0-57D3-4FF0-B1BF-1AD50F4CF57D}">
      <dgm:prSet/>
      <dgm:spPr/>
      <dgm:t>
        <a:bodyPr/>
        <a:lstStyle/>
        <a:p>
          <a:endParaRPr lang="es-PE" sz="2400"/>
        </a:p>
      </dgm:t>
    </dgm:pt>
    <dgm:pt modelId="{25F32992-75C1-4ED3-BE15-C9FF56E1566A}" type="sibTrans" cxnId="{869B0DE0-57D3-4FF0-B1BF-1AD50F4CF57D}">
      <dgm:prSet custT="1"/>
      <dgm:spPr>
        <a:solidFill>
          <a:srgbClr val="C00000"/>
        </a:solidFill>
      </dgm:spPr>
      <dgm:t>
        <a:bodyPr/>
        <a:lstStyle/>
        <a:p>
          <a:endParaRPr lang="es-PE" sz="2400"/>
        </a:p>
      </dgm:t>
    </dgm:pt>
    <dgm:pt modelId="{B5FE21A4-8C7C-406D-A275-C76ADFB62B02}">
      <dgm:prSet phldrT="[Texto]" custT="1"/>
      <dgm:spPr>
        <a:solidFill>
          <a:srgbClr val="C00000"/>
        </a:solidFill>
      </dgm:spPr>
      <dgm:t>
        <a:bodyPr/>
        <a:lstStyle/>
        <a:p>
          <a:r>
            <a:rPr lang="es-ES" sz="2400" dirty="0"/>
            <a:t>Promesa/donativo o cualquier otra ventaja</a:t>
          </a:r>
          <a:endParaRPr lang="es-PE" sz="2400" dirty="0"/>
        </a:p>
      </dgm:t>
    </dgm:pt>
    <dgm:pt modelId="{45EFF786-AC7F-4123-8E30-DD461F2253B9}" type="parTrans" cxnId="{1DD3AEC3-129B-402B-9718-F0C46B718351}">
      <dgm:prSet/>
      <dgm:spPr/>
      <dgm:t>
        <a:bodyPr/>
        <a:lstStyle/>
        <a:p>
          <a:endParaRPr lang="es-PE" sz="2400"/>
        </a:p>
      </dgm:t>
    </dgm:pt>
    <dgm:pt modelId="{3ACE260E-C557-4A98-A392-872427EFE422}" type="sibTrans" cxnId="{1DD3AEC3-129B-402B-9718-F0C46B718351}">
      <dgm:prSet/>
      <dgm:spPr/>
      <dgm:t>
        <a:bodyPr/>
        <a:lstStyle/>
        <a:p>
          <a:endParaRPr lang="es-PE" sz="2400"/>
        </a:p>
      </dgm:t>
    </dgm:pt>
    <dgm:pt modelId="{08F2EB35-0B9B-4922-A5CE-5335AB970821}">
      <dgm:prSet custT="1"/>
      <dgm:spPr>
        <a:solidFill>
          <a:srgbClr val="C00000"/>
        </a:solidFill>
      </dgm:spPr>
      <dgm:t>
        <a:bodyPr/>
        <a:lstStyle/>
        <a:p>
          <a:r>
            <a:rPr lang="es-ES" sz="2400" dirty="0"/>
            <a:t>Directa/indirecta</a:t>
          </a:r>
          <a:endParaRPr lang="es-PE" sz="2400" dirty="0"/>
        </a:p>
      </dgm:t>
    </dgm:pt>
    <dgm:pt modelId="{094A2E39-6619-4292-9C7E-D391ACC75614}" type="parTrans" cxnId="{C0EAC6F2-E4E9-4F2B-AAF6-1C6A0A2FCEFB}">
      <dgm:prSet/>
      <dgm:spPr/>
      <dgm:t>
        <a:bodyPr/>
        <a:lstStyle/>
        <a:p>
          <a:endParaRPr lang="es-PE" sz="2400"/>
        </a:p>
      </dgm:t>
    </dgm:pt>
    <dgm:pt modelId="{01DBEEE0-22E5-47B9-B5EC-10F191D863FF}" type="sibTrans" cxnId="{C0EAC6F2-E4E9-4F2B-AAF6-1C6A0A2FCEFB}">
      <dgm:prSet custT="1"/>
      <dgm:spPr>
        <a:solidFill>
          <a:srgbClr val="C00000"/>
        </a:solidFill>
      </dgm:spPr>
      <dgm:t>
        <a:bodyPr/>
        <a:lstStyle/>
        <a:p>
          <a:endParaRPr lang="es-PE" sz="2400"/>
        </a:p>
      </dgm:t>
    </dgm:pt>
    <dgm:pt modelId="{2649C9D1-C1C1-4A1D-A989-77B3920A2EA0}" type="pres">
      <dgm:prSet presAssocID="{DDC1CE9F-0A52-4C24-AF2B-02C1963E63A1}" presName="Name0" presStyleCnt="0">
        <dgm:presLayoutVars>
          <dgm:dir/>
          <dgm:resizeHandles val="exact"/>
        </dgm:presLayoutVars>
      </dgm:prSet>
      <dgm:spPr/>
    </dgm:pt>
    <dgm:pt modelId="{A59C4522-1E9C-4792-A633-4EC74303EAE7}" type="pres">
      <dgm:prSet presAssocID="{F7C1EA6F-1F83-4958-AF77-70D2C4C940AD}" presName="node" presStyleLbl="node1" presStyleIdx="0" presStyleCnt="4">
        <dgm:presLayoutVars>
          <dgm:bulletEnabled val="1"/>
        </dgm:presLayoutVars>
      </dgm:prSet>
      <dgm:spPr/>
    </dgm:pt>
    <dgm:pt modelId="{B0A49370-FD3E-4636-90A1-472B529B94B9}" type="pres">
      <dgm:prSet presAssocID="{C6F2C177-5449-454F-807E-559B4654EAEA}" presName="sibTrans" presStyleLbl="sibTrans2D1" presStyleIdx="0" presStyleCnt="3"/>
      <dgm:spPr/>
    </dgm:pt>
    <dgm:pt modelId="{3A323611-6B49-4AC0-A627-F677DB111A14}" type="pres">
      <dgm:prSet presAssocID="{C6F2C177-5449-454F-807E-559B4654EAEA}" presName="connectorText" presStyleLbl="sibTrans2D1" presStyleIdx="0" presStyleCnt="3"/>
      <dgm:spPr/>
    </dgm:pt>
    <dgm:pt modelId="{0B8536EE-6264-464A-839B-5EF20CD57125}" type="pres">
      <dgm:prSet presAssocID="{7EA20082-457D-4D66-8414-595BD1263CBA}" presName="node" presStyleLbl="node1" presStyleIdx="1" presStyleCnt="4">
        <dgm:presLayoutVars>
          <dgm:bulletEnabled val="1"/>
        </dgm:presLayoutVars>
      </dgm:prSet>
      <dgm:spPr/>
    </dgm:pt>
    <dgm:pt modelId="{FD803176-4457-44A5-A861-840748E3DD41}" type="pres">
      <dgm:prSet presAssocID="{25F32992-75C1-4ED3-BE15-C9FF56E1566A}" presName="sibTrans" presStyleLbl="sibTrans2D1" presStyleIdx="1" presStyleCnt="3"/>
      <dgm:spPr/>
    </dgm:pt>
    <dgm:pt modelId="{5C1E9AD6-3363-4083-93A5-B78F0401AE7A}" type="pres">
      <dgm:prSet presAssocID="{25F32992-75C1-4ED3-BE15-C9FF56E1566A}" presName="connectorText" presStyleLbl="sibTrans2D1" presStyleIdx="1" presStyleCnt="3"/>
      <dgm:spPr/>
    </dgm:pt>
    <dgm:pt modelId="{91A1D64A-972F-492C-AA7D-903769CA690C}" type="pres">
      <dgm:prSet presAssocID="{08F2EB35-0B9B-4922-A5CE-5335AB970821}" presName="node" presStyleLbl="node1" presStyleIdx="2" presStyleCnt="4" custScaleX="111888">
        <dgm:presLayoutVars>
          <dgm:bulletEnabled val="1"/>
        </dgm:presLayoutVars>
      </dgm:prSet>
      <dgm:spPr/>
    </dgm:pt>
    <dgm:pt modelId="{EB613921-70E8-4E3A-8F9B-31B5C93E75CE}" type="pres">
      <dgm:prSet presAssocID="{01DBEEE0-22E5-47B9-B5EC-10F191D863FF}" presName="sibTrans" presStyleLbl="sibTrans2D1" presStyleIdx="2" presStyleCnt="3"/>
      <dgm:spPr/>
    </dgm:pt>
    <dgm:pt modelId="{70FB1792-738D-49A9-A6D2-37F1C56AE325}" type="pres">
      <dgm:prSet presAssocID="{01DBEEE0-22E5-47B9-B5EC-10F191D863FF}" presName="connectorText" presStyleLbl="sibTrans2D1" presStyleIdx="2" presStyleCnt="3"/>
      <dgm:spPr/>
    </dgm:pt>
    <dgm:pt modelId="{ED1F5933-F540-4317-B4D5-65D197F1E037}" type="pres">
      <dgm:prSet presAssocID="{B5FE21A4-8C7C-406D-A275-C76ADFB62B02}" presName="node" presStyleLbl="node1" presStyleIdx="3" presStyleCnt="4" custScaleX="132781">
        <dgm:presLayoutVars>
          <dgm:bulletEnabled val="1"/>
        </dgm:presLayoutVars>
      </dgm:prSet>
      <dgm:spPr/>
    </dgm:pt>
  </dgm:ptLst>
  <dgm:cxnLst>
    <dgm:cxn modelId="{F92E2E08-7817-4D09-9556-A912A661919B}" type="presOf" srcId="{25F32992-75C1-4ED3-BE15-C9FF56E1566A}" destId="{5C1E9AD6-3363-4083-93A5-B78F0401AE7A}" srcOrd="1" destOrd="0" presId="urn:microsoft.com/office/officeart/2005/8/layout/process1"/>
    <dgm:cxn modelId="{AC662915-60E4-4A5F-B481-ECE8CE946C78}" type="presOf" srcId="{B5FE21A4-8C7C-406D-A275-C76ADFB62B02}" destId="{ED1F5933-F540-4317-B4D5-65D197F1E037}" srcOrd="0" destOrd="0" presId="urn:microsoft.com/office/officeart/2005/8/layout/process1"/>
    <dgm:cxn modelId="{00864C3C-31F8-4923-AC8D-EA547EE117D0}" srcId="{DDC1CE9F-0A52-4C24-AF2B-02C1963E63A1}" destId="{F7C1EA6F-1F83-4958-AF77-70D2C4C940AD}" srcOrd="0" destOrd="0" parTransId="{C25A767C-5656-4C76-ABA7-A1D043B99459}" sibTransId="{C6F2C177-5449-454F-807E-559B4654EAEA}"/>
    <dgm:cxn modelId="{F9DF7A6E-A91C-4F54-9AC1-E090A0585F97}" type="presOf" srcId="{C6F2C177-5449-454F-807E-559B4654EAEA}" destId="{3A323611-6B49-4AC0-A627-F677DB111A14}" srcOrd="1" destOrd="0" presId="urn:microsoft.com/office/officeart/2005/8/layout/process1"/>
    <dgm:cxn modelId="{9800297F-B3B8-40C9-8E36-E66353E1322A}" type="presOf" srcId="{DDC1CE9F-0A52-4C24-AF2B-02C1963E63A1}" destId="{2649C9D1-C1C1-4A1D-A989-77B3920A2EA0}" srcOrd="0" destOrd="0" presId="urn:microsoft.com/office/officeart/2005/8/layout/process1"/>
    <dgm:cxn modelId="{35BB6F9E-A6C8-4DEB-9789-1DEEC46AA566}" type="presOf" srcId="{08F2EB35-0B9B-4922-A5CE-5335AB970821}" destId="{91A1D64A-972F-492C-AA7D-903769CA690C}" srcOrd="0" destOrd="0" presId="urn:microsoft.com/office/officeart/2005/8/layout/process1"/>
    <dgm:cxn modelId="{5439BFA1-A377-44F7-AE58-B9C9B6B1A7B7}" type="presOf" srcId="{01DBEEE0-22E5-47B9-B5EC-10F191D863FF}" destId="{EB613921-70E8-4E3A-8F9B-31B5C93E75CE}" srcOrd="0" destOrd="0" presId="urn:microsoft.com/office/officeart/2005/8/layout/process1"/>
    <dgm:cxn modelId="{1DC130AC-0DBB-490B-9EBE-9DBAE2C2A914}" type="presOf" srcId="{C6F2C177-5449-454F-807E-559B4654EAEA}" destId="{B0A49370-FD3E-4636-90A1-472B529B94B9}" srcOrd="0" destOrd="0" presId="urn:microsoft.com/office/officeart/2005/8/layout/process1"/>
    <dgm:cxn modelId="{631ED9B8-D8F8-44AD-8438-2EA573C6613D}" type="presOf" srcId="{F7C1EA6F-1F83-4958-AF77-70D2C4C940AD}" destId="{A59C4522-1E9C-4792-A633-4EC74303EAE7}" srcOrd="0" destOrd="0" presId="urn:microsoft.com/office/officeart/2005/8/layout/process1"/>
    <dgm:cxn modelId="{1DD3AEC3-129B-402B-9718-F0C46B718351}" srcId="{DDC1CE9F-0A52-4C24-AF2B-02C1963E63A1}" destId="{B5FE21A4-8C7C-406D-A275-C76ADFB62B02}" srcOrd="3" destOrd="0" parTransId="{45EFF786-AC7F-4123-8E30-DD461F2253B9}" sibTransId="{3ACE260E-C557-4A98-A392-872427EFE422}"/>
    <dgm:cxn modelId="{A84459C8-8E3C-4F58-9B03-764FA934ABCF}" type="presOf" srcId="{7EA20082-457D-4D66-8414-595BD1263CBA}" destId="{0B8536EE-6264-464A-839B-5EF20CD57125}" srcOrd="0" destOrd="0" presId="urn:microsoft.com/office/officeart/2005/8/layout/process1"/>
    <dgm:cxn modelId="{097D76CB-07E6-424F-8AD0-B7763BBA43A0}" type="presOf" srcId="{01DBEEE0-22E5-47B9-B5EC-10F191D863FF}" destId="{70FB1792-738D-49A9-A6D2-37F1C56AE325}" srcOrd="1" destOrd="0" presId="urn:microsoft.com/office/officeart/2005/8/layout/process1"/>
    <dgm:cxn modelId="{869B0DE0-57D3-4FF0-B1BF-1AD50F4CF57D}" srcId="{DDC1CE9F-0A52-4C24-AF2B-02C1963E63A1}" destId="{7EA20082-457D-4D66-8414-595BD1263CBA}" srcOrd="1" destOrd="0" parTransId="{211F2DBE-FFA2-4A9B-B17A-8F2C205BFEF2}" sibTransId="{25F32992-75C1-4ED3-BE15-C9FF56E1566A}"/>
    <dgm:cxn modelId="{BBFA27EC-EEAE-44AB-AB91-6C94E1012EA5}" type="presOf" srcId="{25F32992-75C1-4ED3-BE15-C9FF56E1566A}" destId="{FD803176-4457-44A5-A861-840748E3DD41}" srcOrd="0" destOrd="0" presId="urn:microsoft.com/office/officeart/2005/8/layout/process1"/>
    <dgm:cxn modelId="{C0EAC6F2-E4E9-4F2B-AAF6-1C6A0A2FCEFB}" srcId="{DDC1CE9F-0A52-4C24-AF2B-02C1963E63A1}" destId="{08F2EB35-0B9B-4922-A5CE-5335AB970821}" srcOrd="2" destOrd="0" parTransId="{094A2E39-6619-4292-9C7E-D391ACC75614}" sibTransId="{01DBEEE0-22E5-47B9-B5EC-10F191D863FF}"/>
    <dgm:cxn modelId="{EF502B5C-607C-4931-8FAD-CD8453191BD0}" type="presParOf" srcId="{2649C9D1-C1C1-4A1D-A989-77B3920A2EA0}" destId="{A59C4522-1E9C-4792-A633-4EC74303EAE7}" srcOrd="0" destOrd="0" presId="urn:microsoft.com/office/officeart/2005/8/layout/process1"/>
    <dgm:cxn modelId="{05A2C86A-6419-4072-85D5-4D000F43BD2B}" type="presParOf" srcId="{2649C9D1-C1C1-4A1D-A989-77B3920A2EA0}" destId="{B0A49370-FD3E-4636-90A1-472B529B94B9}" srcOrd="1" destOrd="0" presId="urn:microsoft.com/office/officeart/2005/8/layout/process1"/>
    <dgm:cxn modelId="{2DCE0DEC-C621-4F47-81DD-35AE0A86CF9D}" type="presParOf" srcId="{B0A49370-FD3E-4636-90A1-472B529B94B9}" destId="{3A323611-6B49-4AC0-A627-F677DB111A14}" srcOrd="0" destOrd="0" presId="urn:microsoft.com/office/officeart/2005/8/layout/process1"/>
    <dgm:cxn modelId="{25CA9361-FED0-42CA-8688-A372A03018C8}" type="presParOf" srcId="{2649C9D1-C1C1-4A1D-A989-77B3920A2EA0}" destId="{0B8536EE-6264-464A-839B-5EF20CD57125}" srcOrd="2" destOrd="0" presId="urn:microsoft.com/office/officeart/2005/8/layout/process1"/>
    <dgm:cxn modelId="{1C63FA44-A7B4-4814-A945-A958E2949D7B}" type="presParOf" srcId="{2649C9D1-C1C1-4A1D-A989-77B3920A2EA0}" destId="{FD803176-4457-44A5-A861-840748E3DD41}" srcOrd="3" destOrd="0" presId="urn:microsoft.com/office/officeart/2005/8/layout/process1"/>
    <dgm:cxn modelId="{CE19E822-AFAF-4BF7-8C22-768C4156A022}" type="presParOf" srcId="{FD803176-4457-44A5-A861-840748E3DD41}" destId="{5C1E9AD6-3363-4083-93A5-B78F0401AE7A}" srcOrd="0" destOrd="0" presId="urn:microsoft.com/office/officeart/2005/8/layout/process1"/>
    <dgm:cxn modelId="{56A4E36D-042B-456A-9F0F-2102E83AC249}" type="presParOf" srcId="{2649C9D1-C1C1-4A1D-A989-77B3920A2EA0}" destId="{91A1D64A-972F-492C-AA7D-903769CA690C}" srcOrd="4" destOrd="0" presId="urn:microsoft.com/office/officeart/2005/8/layout/process1"/>
    <dgm:cxn modelId="{6BD15D29-D728-4E08-9C9B-744F0F5BB25A}" type="presParOf" srcId="{2649C9D1-C1C1-4A1D-A989-77B3920A2EA0}" destId="{EB613921-70E8-4E3A-8F9B-31B5C93E75CE}" srcOrd="5" destOrd="0" presId="urn:microsoft.com/office/officeart/2005/8/layout/process1"/>
    <dgm:cxn modelId="{F86555AB-034B-42BB-8649-B81FBA9252A3}" type="presParOf" srcId="{EB613921-70E8-4E3A-8F9B-31B5C93E75CE}" destId="{70FB1792-738D-49A9-A6D2-37F1C56AE325}" srcOrd="0" destOrd="0" presId="urn:microsoft.com/office/officeart/2005/8/layout/process1"/>
    <dgm:cxn modelId="{99F377E0-F4AC-4429-86CB-7412B641D220}" type="presParOf" srcId="{2649C9D1-C1C1-4A1D-A989-77B3920A2EA0}" destId="{ED1F5933-F540-4317-B4D5-65D197F1E037}" srcOrd="6"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487B995-5EA3-44C9-B338-FBD20C7A852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PE"/>
        </a:p>
      </dgm:t>
    </dgm:pt>
    <dgm:pt modelId="{E24928FB-B233-495D-AA47-3F859DE1D688}">
      <dgm:prSet phldrT="[Texto]" custT="1"/>
      <dgm:spPr>
        <a:solidFill>
          <a:srgbClr val="C00000"/>
        </a:solidFill>
      </dgm:spPr>
      <dgm:t>
        <a:bodyPr/>
        <a:lstStyle/>
        <a:p>
          <a:r>
            <a:rPr lang="es-ES" sz="2400" dirty="0"/>
            <a:t>ROF</a:t>
          </a:r>
          <a:endParaRPr lang="es-PE" sz="2400" dirty="0"/>
        </a:p>
      </dgm:t>
    </dgm:pt>
    <dgm:pt modelId="{956ECBFC-293B-4176-8764-C9C95EEBE6D0}" type="parTrans" cxnId="{558C2626-B293-47C5-B95A-11F8676A6027}">
      <dgm:prSet/>
      <dgm:spPr/>
      <dgm:t>
        <a:bodyPr/>
        <a:lstStyle/>
        <a:p>
          <a:endParaRPr lang="es-PE" sz="2400"/>
        </a:p>
      </dgm:t>
    </dgm:pt>
    <dgm:pt modelId="{5E179078-8B96-4BF4-9F48-D32252299DD9}" type="sibTrans" cxnId="{558C2626-B293-47C5-B95A-11F8676A6027}">
      <dgm:prSet/>
      <dgm:spPr/>
      <dgm:t>
        <a:bodyPr/>
        <a:lstStyle/>
        <a:p>
          <a:endParaRPr lang="es-PE" sz="2400"/>
        </a:p>
      </dgm:t>
    </dgm:pt>
    <dgm:pt modelId="{A51B3ED2-AD81-4D2B-9105-6565C8422B0F}">
      <dgm:prSet phldrT="[Texto]" custT="1"/>
      <dgm:spPr>
        <a:solidFill>
          <a:srgbClr val="C00000"/>
        </a:solidFill>
      </dgm:spPr>
      <dgm:t>
        <a:bodyPr/>
        <a:lstStyle/>
        <a:p>
          <a:r>
            <a:rPr lang="es-ES" sz="2400" dirty="0"/>
            <a:t>MOF</a:t>
          </a:r>
          <a:endParaRPr lang="es-PE" sz="2400" dirty="0"/>
        </a:p>
      </dgm:t>
    </dgm:pt>
    <dgm:pt modelId="{32806F24-D4B3-4802-84C3-1E9E7C4224C9}" type="parTrans" cxnId="{4BEDF022-B5C3-4B69-BEBA-74821120A5E7}">
      <dgm:prSet/>
      <dgm:spPr/>
      <dgm:t>
        <a:bodyPr/>
        <a:lstStyle/>
        <a:p>
          <a:endParaRPr lang="es-PE" sz="2400"/>
        </a:p>
      </dgm:t>
    </dgm:pt>
    <dgm:pt modelId="{C0170415-99FF-4196-8FB8-DE9FD2D2C222}" type="sibTrans" cxnId="{4BEDF022-B5C3-4B69-BEBA-74821120A5E7}">
      <dgm:prSet/>
      <dgm:spPr/>
      <dgm:t>
        <a:bodyPr/>
        <a:lstStyle/>
        <a:p>
          <a:endParaRPr lang="es-PE" sz="2400"/>
        </a:p>
      </dgm:t>
    </dgm:pt>
    <dgm:pt modelId="{81CCB966-7544-413D-80A1-3EC160A3964C}">
      <dgm:prSet phldrT="[Texto]" custT="1"/>
      <dgm:spPr>
        <a:solidFill>
          <a:srgbClr val="C00000"/>
        </a:solidFill>
      </dgm:spPr>
      <dgm:t>
        <a:bodyPr/>
        <a:lstStyle/>
        <a:p>
          <a:r>
            <a:rPr lang="es-ES" sz="2400" dirty="0"/>
            <a:t>DIRECTIVA</a:t>
          </a:r>
          <a:endParaRPr lang="es-PE" sz="2400" dirty="0"/>
        </a:p>
      </dgm:t>
    </dgm:pt>
    <dgm:pt modelId="{D8025273-D8DC-4C5E-9589-B197E21A595F}" type="parTrans" cxnId="{F5EE18F0-32D1-4957-A3B7-7D2F08D8E6C2}">
      <dgm:prSet/>
      <dgm:spPr/>
      <dgm:t>
        <a:bodyPr/>
        <a:lstStyle/>
        <a:p>
          <a:endParaRPr lang="es-PE" sz="2400"/>
        </a:p>
      </dgm:t>
    </dgm:pt>
    <dgm:pt modelId="{FBF0D292-C3A7-4FF1-9686-22783E9EAA0F}" type="sibTrans" cxnId="{F5EE18F0-32D1-4957-A3B7-7D2F08D8E6C2}">
      <dgm:prSet/>
      <dgm:spPr/>
      <dgm:t>
        <a:bodyPr/>
        <a:lstStyle/>
        <a:p>
          <a:endParaRPr lang="es-PE" sz="2400"/>
        </a:p>
      </dgm:t>
    </dgm:pt>
    <dgm:pt modelId="{870669D5-1F18-4E12-BEBC-3DD82ECAC232}">
      <dgm:prSet phldrT="[Texto]" custT="1"/>
      <dgm:spPr>
        <a:solidFill>
          <a:srgbClr val="C00000"/>
        </a:solidFill>
      </dgm:spPr>
      <dgm:t>
        <a:bodyPr/>
        <a:lstStyle/>
        <a:p>
          <a:r>
            <a:rPr lang="es-ES" sz="2400" dirty="0"/>
            <a:t>REGLAMENTO</a:t>
          </a:r>
          <a:endParaRPr lang="es-PE" sz="2400" dirty="0"/>
        </a:p>
      </dgm:t>
    </dgm:pt>
    <dgm:pt modelId="{958FDCA3-A6EE-44B7-B551-C9D732346C8A}" type="parTrans" cxnId="{751CFEAC-56BE-466B-AF47-8498AD4E86E4}">
      <dgm:prSet/>
      <dgm:spPr/>
      <dgm:t>
        <a:bodyPr/>
        <a:lstStyle/>
        <a:p>
          <a:endParaRPr lang="es-PE" sz="2400"/>
        </a:p>
      </dgm:t>
    </dgm:pt>
    <dgm:pt modelId="{8FD0915A-1286-493E-8B8A-F49159637D59}" type="sibTrans" cxnId="{751CFEAC-56BE-466B-AF47-8498AD4E86E4}">
      <dgm:prSet/>
      <dgm:spPr/>
      <dgm:t>
        <a:bodyPr/>
        <a:lstStyle/>
        <a:p>
          <a:endParaRPr lang="es-PE" sz="2400"/>
        </a:p>
      </dgm:t>
    </dgm:pt>
    <dgm:pt modelId="{056246F4-9209-4A55-879E-5D8B79668DF4}">
      <dgm:prSet phldrT="[Texto]" custT="1"/>
      <dgm:spPr>
        <a:solidFill>
          <a:srgbClr val="C00000"/>
        </a:solidFill>
      </dgm:spPr>
      <dgm:t>
        <a:bodyPr/>
        <a:lstStyle/>
        <a:p>
          <a:r>
            <a:rPr lang="es-ES" sz="2400" dirty="0"/>
            <a:t>OFICIOS/ENCARGATURA/OTROS</a:t>
          </a:r>
          <a:endParaRPr lang="es-PE" sz="2400" dirty="0"/>
        </a:p>
      </dgm:t>
    </dgm:pt>
    <dgm:pt modelId="{A7A2AB4F-D5D9-4755-B648-18DB4A321F04}" type="parTrans" cxnId="{6655A49C-759E-4737-AC1C-8E5BC71DFF6C}">
      <dgm:prSet/>
      <dgm:spPr/>
      <dgm:t>
        <a:bodyPr/>
        <a:lstStyle/>
        <a:p>
          <a:endParaRPr lang="es-PE" sz="2400"/>
        </a:p>
      </dgm:t>
    </dgm:pt>
    <dgm:pt modelId="{FE62DBBB-1285-4814-962F-6D34633F6729}" type="sibTrans" cxnId="{6655A49C-759E-4737-AC1C-8E5BC71DFF6C}">
      <dgm:prSet/>
      <dgm:spPr/>
      <dgm:t>
        <a:bodyPr/>
        <a:lstStyle/>
        <a:p>
          <a:endParaRPr lang="es-PE" sz="2400"/>
        </a:p>
      </dgm:t>
    </dgm:pt>
    <dgm:pt modelId="{782F8B45-A8B9-4F82-B33D-D6149468D00C}" type="pres">
      <dgm:prSet presAssocID="{5487B995-5EA3-44C9-B338-FBD20C7A8526}" presName="diagram" presStyleCnt="0">
        <dgm:presLayoutVars>
          <dgm:dir/>
          <dgm:resizeHandles val="exact"/>
        </dgm:presLayoutVars>
      </dgm:prSet>
      <dgm:spPr/>
    </dgm:pt>
    <dgm:pt modelId="{339D17CD-C384-4DAE-BCB7-436A5EE80FBE}" type="pres">
      <dgm:prSet presAssocID="{E24928FB-B233-495D-AA47-3F859DE1D688}" presName="node" presStyleLbl="node1" presStyleIdx="0" presStyleCnt="5">
        <dgm:presLayoutVars>
          <dgm:bulletEnabled val="1"/>
        </dgm:presLayoutVars>
      </dgm:prSet>
      <dgm:spPr/>
    </dgm:pt>
    <dgm:pt modelId="{34CD8DBD-E6EA-4B9F-B191-74148729BEAF}" type="pres">
      <dgm:prSet presAssocID="{5E179078-8B96-4BF4-9F48-D32252299DD9}" presName="sibTrans" presStyleCnt="0"/>
      <dgm:spPr/>
    </dgm:pt>
    <dgm:pt modelId="{5763F18F-D079-499F-BFD7-A42B8CA7F881}" type="pres">
      <dgm:prSet presAssocID="{A51B3ED2-AD81-4D2B-9105-6565C8422B0F}" presName="node" presStyleLbl="node1" presStyleIdx="1" presStyleCnt="5">
        <dgm:presLayoutVars>
          <dgm:bulletEnabled val="1"/>
        </dgm:presLayoutVars>
      </dgm:prSet>
      <dgm:spPr/>
    </dgm:pt>
    <dgm:pt modelId="{46E455CE-BF20-42EF-86D0-A0FB2C9D4FF8}" type="pres">
      <dgm:prSet presAssocID="{C0170415-99FF-4196-8FB8-DE9FD2D2C222}" presName="sibTrans" presStyleCnt="0"/>
      <dgm:spPr/>
    </dgm:pt>
    <dgm:pt modelId="{ECA6A2BE-786C-4EA2-BFA4-701ED9332C4C}" type="pres">
      <dgm:prSet presAssocID="{81CCB966-7544-413D-80A1-3EC160A3964C}" presName="node" presStyleLbl="node1" presStyleIdx="2" presStyleCnt="5">
        <dgm:presLayoutVars>
          <dgm:bulletEnabled val="1"/>
        </dgm:presLayoutVars>
      </dgm:prSet>
      <dgm:spPr/>
    </dgm:pt>
    <dgm:pt modelId="{D3E0118B-E603-49D8-A176-4CE7A432DB0E}" type="pres">
      <dgm:prSet presAssocID="{FBF0D292-C3A7-4FF1-9686-22783E9EAA0F}" presName="sibTrans" presStyleCnt="0"/>
      <dgm:spPr/>
    </dgm:pt>
    <dgm:pt modelId="{003EAAA4-3034-49C9-A13B-409531129414}" type="pres">
      <dgm:prSet presAssocID="{870669D5-1F18-4E12-BEBC-3DD82ECAC232}" presName="node" presStyleLbl="node1" presStyleIdx="3" presStyleCnt="5">
        <dgm:presLayoutVars>
          <dgm:bulletEnabled val="1"/>
        </dgm:presLayoutVars>
      </dgm:prSet>
      <dgm:spPr/>
    </dgm:pt>
    <dgm:pt modelId="{719D1FC2-94FB-4A22-8589-47F702C58A5E}" type="pres">
      <dgm:prSet presAssocID="{8FD0915A-1286-493E-8B8A-F49159637D59}" presName="sibTrans" presStyleCnt="0"/>
      <dgm:spPr/>
    </dgm:pt>
    <dgm:pt modelId="{6E5033CA-E7EE-4FC1-BF07-7AE9A92F90CC}" type="pres">
      <dgm:prSet presAssocID="{056246F4-9209-4A55-879E-5D8B79668DF4}" presName="node" presStyleLbl="node1" presStyleIdx="4" presStyleCnt="5">
        <dgm:presLayoutVars>
          <dgm:bulletEnabled val="1"/>
        </dgm:presLayoutVars>
      </dgm:prSet>
      <dgm:spPr/>
    </dgm:pt>
  </dgm:ptLst>
  <dgm:cxnLst>
    <dgm:cxn modelId="{4BEDF022-B5C3-4B69-BEBA-74821120A5E7}" srcId="{5487B995-5EA3-44C9-B338-FBD20C7A8526}" destId="{A51B3ED2-AD81-4D2B-9105-6565C8422B0F}" srcOrd="1" destOrd="0" parTransId="{32806F24-D4B3-4802-84C3-1E9E7C4224C9}" sibTransId="{C0170415-99FF-4196-8FB8-DE9FD2D2C222}"/>
    <dgm:cxn modelId="{558C2626-B293-47C5-B95A-11F8676A6027}" srcId="{5487B995-5EA3-44C9-B338-FBD20C7A8526}" destId="{E24928FB-B233-495D-AA47-3F859DE1D688}" srcOrd="0" destOrd="0" parTransId="{956ECBFC-293B-4176-8764-C9C95EEBE6D0}" sibTransId="{5E179078-8B96-4BF4-9F48-D32252299DD9}"/>
    <dgm:cxn modelId="{7AEB4D67-E69F-4C23-952E-70FEBEFBE1BD}" type="presOf" srcId="{5487B995-5EA3-44C9-B338-FBD20C7A8526}" destId="{782F8B45-A8B9-4F82-B33D-D6149468D00C}" srcOrd="0" destOrd="0" presId="urn:microsoft.com/office/officeart/2005/8/layout/default"/>
    <dgm:cxn modelId="{4149687C-432A-48B6-903C-08A789104432}" type="presOf" srcId="{81CCB966-7544-413D-80A1-3EC160A3964C}" destId="{ECA6A2BE-786C-4EA2-BFA4-701ED9332C4C}" srcOrd="0" destOrd="0" presId="urn:microsoft.com/office/officeart/2005/8/layout/default"/>
    <dgm:cxn modelId="{6655A49C-759E-4737-AC1C-8E5BC71DFF6C}" srcId="{5487B995-5EA3-44C9-B338-FBD20C7A8526}" destId="{056246F4-9209-4A55-879E-5D8B79668DF4}" srcOrd="4" destOrd="0" parTransId="{A7A2AB4F-D5D9-4755-B648-18DB4A321F04}" sibTransId="{FE62DBBB-1285-4814-962F-6D34633F6729}"/>
    <dgm:cxn modelId="{751CFEAC-56BE-466B-AF47-8498AD4E86E4}" srcId="{5487B995-5EA3-44C9-B338-FBD20C7A8526}" destId="{870669D5-1F18-4E12-BEBC-3DD82ECAC232}" srcOrd="3" destOrd="0" parTransId="{958FDCA3-A6EE-44B7-B551-C9D732346C8A}" sibTransId="{8FD0915A-1286-493E-8B8A-F49159637D59}"/>
    <dgm:cxn modelId="{41DFF7B6-B5AB-48AD-A6F9-166F923451BA}" type="presOf" srcId="{056246F4-9209-4A55-879E-5D8B79668DF4}" destId="{6E5033CA-E7EE-4FC1-BF07-7AE9A92F90CC}" srcOrd="0" destOrd="0" presId="urn:microsoft.com/office/officeart/2005/8/layout/default"/>
    <dgm:cxn modelId="{B81064B9-4ED1-453C-9602-D209AC891A1E}" type="presOf" srcId="{A51B3ED2-AD81-4D2B-9105-6565C8422B0F}" destId="{5763F18F-D079-499F-BFD7-A42B8CA7F881}" srcOrd="0" destOrd="0" presId="urn:microsoft.com/office/officeart/2005/8/layout/default"/>
    <dgm:cxn modelId="{19EE00C4-BB25-4709-9F89-5B224FE635E9}" type="presOf" srcId="{870669D5-1F18-4E12-BEBC-3DD82ECAC232}" destId="{003EAAA4-3034-49C9-A13B-409531129414}" srcOrd="0" destOrd="0" presId="urn:microsoft.com/office/officeart/2005/8/layout/default"/>
    <dgm:cxn modelId="{F5EE18F0-32D1-4957-A3B7-7D2F08D8E6C2}" srcId="{5487B995-5EA3-44C9-B338-FBD20C7A8526}" destId="{81CCB966-7544-413D-80A1-3EC160A3964C}" srcOrd="2" destOrd="0" parTransId="{D8025273-D8DC-4C5E-9589-B197E21A595F}" sibTransId="{FBF0D292-C3A7-4FF1-9686-22783E9EAA0F}"/>
    <dgm:cxn modelId="{0C7713FE-13EB-4B4A-8687-66AF13ABAE3F}" type="presOf" srcId="{E24928FB-B233-495D-AA47-3F859DE1D688}" destId="{339D17CD-C384-4DAE-BCB7-436A5EE80FBE}" srcOrd="0" destOrd="0" presId="urn:microsoft.com/office/officeart/2005/8/layout/default"/>
    <dgm:cxn modelId="{4C57644B-08BD-4203-AFB6-E41B49D22482}" type="presParOf" srcId="{782F8B45-A8B9-4F82-B33D-D6149468D00C}" destId="{339D17CD-C384-4DAE-BCB7-436A5EE80FBE}" srcOrd="0" destOrd="0" presId="urn:microsoft.com/office/officeart/2005/8/layout/default"/>
    <dgm:cxn modelId="{BAB1AABD-8F47-46A9-B514-F36F2221F944}" type="presParOf" srcId="{782F8B45-A8B9-4F82-B33D-D6149468D00C}" destId="{34CD8DBD-E6EA-4B9F-B191-74148729BEAF}" srcOrd="1" destOrd="0" presId="urn:microsoft.com/office/officeart/2005/8/layout/default"/>
    <dgm:cxn modelId="{E3FCC670-66FA-4145-82D9-568D2B3E8EE0}" type="presParOf" srcId="{782F8B45-A8B9-4F82-B33D-D6149468D00C}" destId="{5763F18F-D079-499F-BFD7-A42B8CA7F881}" srcOrd="2" destOrd="0" presId="urn:microsoft.com/office/officeart/2005/8/layout/default"/>
    <dgm:cxn modelId="{6CD6CB85-9197-4C5F-9B50-D1E5EB660A88}" type="presParOf" srcId="{782F8B45-A8B9-4F82-B33D-D6149468D00C}" destId="{46E455CE-BF20-42EF-86D0-A0FB2C9D4FF8}" srcOrd="3" destOrd="0" presId="urn:microsoft.com/office/officeart/2005/8/layout/default"/>
    <dgm:cxn modelId="{DF815E3F-A73D-4AE6-9D01-A5977DB0BA40}" type="presParOf" srcId="{782F8B45-A8B9-4F82-B33D-D6149468D00C}" destId="{ECA6A2BE-786C-4EA2-BFA4-701ED9332C4C}" srcOrd="4" destOrd="0" presId="urn:microsoft.com/office/officeart/2005/8/layout/default"/>
    <dgm:cxn modelId="{1243F2BD-C40C-4CDA-83C9-EFC7170F4D50}" type="presParOf" srcId="{782F8B45-A8B9-4F82-B33D-D6149468D00C}" destId="{D3E0118B-E603-49D8-A176-4CE7A432DB0E}" srcOrd="5" destOrd="0" presId="urn:microsoft.com/office/officeart/2005/8/layout/default"/>
    <dgm:cxn modelId="{29BC3174-64A3-448F-91E8-035DE9A53D28}" type="presParOf" srcId="{782F8B45-A8B9-4F82-B33D-D6149468D00C}" destId="{003EAAA4-3034-49C9-A13B-409531129414}" srcOrd="6" destOrd="0" presId="urn:microsoft.com/office/officeart/2005/8/layout/default"/>
    <dgm:cxn modelId="{D629F55C-4D9C-4B91-8273-1B19CE5611A9}" type="presParOf" srcId="{782F8B45-A8B9-4F82-B33D-D6149468D00C}" destId="{719D1FC2-94FB-4A22-8589-47F702C58A5E}" srcOrd="7" destOrd="0" presId="urn:microsoft.com/office/officeart/2005/8/layout/default"/>
    <dgm:cxn modelId="{910E3337-9882-445E-B258-1DA7867AA1CF}" type="presParOf" srcId="{782F8B45-A8B9-4F82-B33D-D6149468D00C}" destId="{6E5033CA-E7EE-4FC1-BF07-7AE9A92F90C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b="1" dirty="0"/>
            <a:t>Rojas Vargas</a:t>
          </a:r>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Correcto funcionamiento, prestigio y la imparcialidad de la administración pública.</a:t>
          </a:r>
          <a:endParaRPr lang="es-PE" dirty="0"/>
        </a:p>
        <a:p>
          <a:pPr marL="0" lvl="0" algn="just" defTabSz="1200150">
            <a:lnSpc>
              <a:spcPct val="90000"/>
            </a:lnSpc>
            <a:spcBef>
              <a:spcPct val="0"/>
            </a:spcBef>
            <a:spcAft>
              <a:spcPct val="35000"/>
            </a:spcAft>
            <a:buNone/>
          </a:pPr>
          <a:endParaRPr lang="es-PE" dirty="0"/>
        </a:p>
      </dgm:t>
    </dgm:pt>
    <dgm:pt modelId="{9CBF3EC5-8799-4185-B3E5-10FD6D62851D}" type="parTrans" cxnId="{9BA58442-AB56-4145-AA91-CA4C854B7F0E}">
      <dgm:prSet/>
      <dgm:spPr/>
      <dgm:t>
        <a:bodyPr/>
        <a:lstStyle/>
        <a:p>
          <a:pPr algn="just"/>
          <a:endParaRPr lang="es-PE"/>
        </a:p>
      </dgm:t>
    </dgm:pt>
    <dgm:pt modelId="{E14A2E13-85DB-4A2C-B751-0135458C6CA1}" type="sibTrans" cxnId="{9BA58442-AB56-4145-AA91-CA4C854B7F0E}">
      <dgm:prSet/>
      <dgm:spPr/>
      <dgm:t>
        <a:bodyPr/>
        <a:lstStyle/>
        <a:p>
          <a:pPr algn="just"/>
          <a:endParaRPr lang="es-PE"/>
        </a:p>
      </dgm:t>
    </dgm:pt>
    <dgm:pt modelId="{A559DE1F-6751-423D-9C5C-77529776F1FF}">
      <dgm:prSet/>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b="1" dirty="0"/>
            <a:t>Abanto Vásquez</a:t>
          </a:r>
          <a:endParaRPr lang="es-ES" dirty="0"/>
        </a:p>
        <a:p>
          <a:pPr marL="0" marR="0" lvl="0" indent="0" algn="just" defTabSz="914400" eaLnBrk="1" fontAlgn="auto" latinLnBrk="0" hangingPunct="1">
            <a:lnSpc>
              <a:spcPct val="100000"/>
            </a:lnSpc>
            <a:spcBef>
              <a:spcPts val="0"/>
            </a:spcBef>
            <a:spcAft>
              <a:spcPts val="0"/>
            </a:spcAft>
            <a:buClrTx/>
            <a:buSzTx/>
            <a:buFontTx/>
            <a:buNone/>
            <a:tabLst/>
            <a:defRPr/>
          </a:pPr>
          <a:r>
            <a:rPr lang="es-ES" dirty="0"/>
            <a:t>La imparcialidad de la actuación administrativa, el deber de la objetividad o indiferencia del funcionario.</a:t>
          </a:r>
          <a:endParaRPr lang="es-PE" dirty="0"/>
        </a:p>
        <a:p>
          <a:pPr marL="0" lvl="0" algn="just" defTabSz="844550">
            <a:lnSpc>
              <a:spcPct val="90000"/>
            </a:lnSpc>
            <a:spcBef>
              <a:spcPct val="0"/>
            </a:spcBef>
            <a:spcAft>
              <a:spcPct val="35000"/>
            </a:spcAft>
            <a:buNone/>
          </a:pPr>
          <a:endParaRPr lang="es-PE" dirty="0"/>
        </a:p>
      </dgm:t>
    </dgm:pt>
    <dgm:pt modelId="{B565BEFD-4A32-4F82-A36B-C22D56972266}" type="parTrans" cxnId="{1CC27411-647E-4F10-BD42-DD89EBAD7354}">
      <dgm:prSet/>
      <dgm:spPr/>
      <dgm:t>
        <a:bodyPr/>
        <a:lstStyle/>
        <a:p>
          <a:pPr algn="just"/>
          <a:endParaRPr lang="es-PE"/>
        </a:p>
      </dgm:t>
    </dgm:pt>
    <dgm:pt modelId="{56656E2D-0703-4659-98D9-16541DB6B1E3}" type="sibTrans" cxnId="{1CC27411-647E-4F10-BD42-DD89EBAD7354}">
      <dgm:prSet/>
      <dgm:spPr/>
      <dgm:t>
        <a:bodyPr/>
        <a:lstStyle/>
        <a:p>
          <a:pPr algn="just"/>
          <a:endParaRPr lang="es-PE"/>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2">
        <dgm:presLayoutVars>
          <dgm:chMax val="0"/>
          <dgm:bulletEnabled val="1"/>
        </dgm:presLayoutVars>
      </dgm:prSet>
      <dgm:spPr/>
    </dgm:pt>
    <dgm:pt modelId="{29019680-9725-4528-BC64-E349D0C7944B}" type="pres">
      <dgm:prSet presAssocID="{E14A2E13-85DB-4A2C-B751-0135458C6CA1}" presName="spacer" presStyleCnt="0"/>
      <dgm:spPr/>
    </dgm:pt>
    <dgm:pt modelId="{42B87D6F-4DD9-4B4F-95B6-513505F27F85}" type="pres">
      <dgm:prSet presAssocID="{A559DE1F-6751-423D-9C5C-77529776F1FF}" presName="parentText" presStyleLbl="node1" presStyleIdx="1" presStyleCnt="2">
        <dgm:presLayoutVars>
          <dgm:chMax val="0"/>
          <dgm:bulletEnabled val="1"/>
        </dgm:presLayoutVars>
      </dgm:prSet>
      <dgm:spPr/>
    </dgm:pt>
  </dgm:ptLst>
  <dgm:cxnLst>
    <dgm:cxn modelId="{1CC27411-647E-4F10-BD42-DD89EBAD7354}" srcId="{DB264A1D-7D2D-4F3F-9FAB-422457A3592B}" destId="{A559DE1F-6751-423D-9C5C-77529776F1FF}" srcOrd="1" destOrd="0" parTransId="{B565BEFD-4A32-4F82-A36B-C22D56972266}" sibTransId="{56656E2D-0703-4659-98D9-16541DB6B1E3}"/>
    <dgm:cxn modelId="{9BA58442-AB56-4145-AA91-CA4C854B7F0E}" srcId="{DB264A1D-7D2D-4F3F-9FAB-422457A3592B}" destId="{BEF663B1-55A7-43E8-B902-B469022026F4}" srcOrd="0" destOrd="0" parTransId="{9CBF3EC5-8799-4185-B3E5-10FD6D62851D}" sibTransId="{E14A2E13-85DB-4A2C-B751-0135458C6CA1}"/>
    <dgm:cxn modelId="{ACF29D82-4441-46B3-BE15-0B97CE1F6472}" type="presOf" srcId="{A559DE1F-6751-423D-9C5C-77529776F1FF}" destId="{42B87D6F-4DD9-4B4F-95B6-513505F27F85}" srcOrd="0" destOrd="0" presId="urn:microsoft.com/office/officeart/2005/8/layout/vList2"/>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54CF712C-758F-4716-BE23-3CF44DD3E00A}" type="presParOf" srcId="{658A7A42-6965-4098-8ED3-298B0F64117B}" destId="{42B87D6F-4DD9-4B4F-95B6-513505F27F8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046804B-EBD3-4417-ABD2-32F624866FF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PE"/>
        </a:p>
      </dgm:t>
    </dgm:pt>
    <dgm:pt modelId="{57AB7AF2-E8D9-48A5-ADF3-61B9172FC949}">
      <dgm:prSet phldrT="[Texto]"/>
      <dgm:spPr>
        <a:solidFill>
          <a:srgbClr val="C00000"/>
        </a:solidFill>
      </dgm:spPr>
      <dgm:t>
        <a:bodyPr/>
        <a:lstStyle/>
        <a:p>
          <a:pPr algn="just"/>
          <a:r>
            <a:rPr lang="es-ES" b="1" dirty="0"/>
            <a:t>Sujeto Activo</a:t>
          </a:r>
          <a:endParaRPr lang="es-PE" b="1" dirty="0"/>
        </a:p>
      </dgm:t>
    </dgm:pt>
    <dgm:pt modelId="{505793B8-0A7D-4269-B634-498D7E803174}" type="parTrans" cxnId="{F1677BE0-B321-4266-BB13-3BFC8A98C448}">
      <dgm:prSet/>
      <dgm:spPr/>
      <dgm:t>
        <a:bodyPr/>
        <a:lstStyle/>
        <a:p>
          <a:pPr algn="just"/>
          <a:endParaRPr lang="es-PE"/>
        </a:p>
      </dgm:t>
    </dgm:pt>
    <dgm:pt modelId="{B820580B-6299-45C4-AAB2-A87759EC9EAF}" type="sibTrans" cxnId="{F1677BE0-B321-4266-BB13-3BFC8A98C448}">
      <dgm:prSet/>
      <dgm:spPr/>
      <dgm:t>
        <a:bodyPr/>
        <a:lstStyle/>
        <a:p>
          <a:pPr algn="just"/>
          <a:endParaRPr lang="es-PE"/>
        </a:p>
      </dgm:t>
    </dgm:pt>
    <dgm:pt modelId="{7EC97BB5-8B70-4E74-8499-72E4358C0982}">
      <dgm:prSet phldrT="[Texto]"/>
      <dgm:spPr>
        <a:solidFill>
          <a:srgbClr val="C00000"/>
        </a:solidFill>
      </dgm:spPr>
      <dgm:t>
        <a:bodyPr/>
        <a:lstStyle/>
        <a:p>
          <a:pPr algn="just"/>
          <a:r>
            <a:rPr lang="es-ES" dirty="0"/>
            <a:t>Funcionario público que actúa en violación a sus obligaciones (Se excluyen: arts. 393-A, 395 y 395-A)</a:t>
          </a:r>
          <a:endParaRPr lang="es-PE" dirty="0"/>
        </a:p>
      </dgm:t>
    </dgm:pt>
    <dgm:pt modelId="{B9D0C6F4-6BB2-4B7B-9A41-3D066224A8D5}" type="parTrans" cxnId="{26808C7D-0F45-4658-B08C-2FAE4E526B67}">
      <dgm:prSet/>
      <dgm:spPr/>
      <dgm:t>
        <a:bodyPr/>
        <a:lstStyle/>
        <a:p>
          <a:pPr algn="just"/>
          <a:endParaRPr lang="es-PE"/>
        </a:p>
      </dgm:t>
    </dgm:pt>
    <dgm:pt modelId="{6D461C38-505B-48F7-9ACA-F0336C530F1C}" type="sibTrans" cxnId="{26808C7D-0F45-4658-B08C-2FAE4E526B67}">
      <dgm:prSet/>
      <dgm:spPr/>
      <dgm:t>
        <a:bodyPr/>
        <a:lstStyle/>
        <a:p>
          <a:pPr algn="just"/>
          <a:endParaRPr lang="es-PE"/>
        </a:p>
      </dgm:t>
    </dgm:pt>
    <dgm:pt modelId="{395B8616-1C30-4ECE-B364-DCD74887EECF}">
      <dgm:prSet phldrT="[Texto]"/>
      <dgm:spPr>
        <a:solidFill>
          <a:srgbClr val="C00000"/>
        </a:solidFill>
      </dgm:spPr>
      <dgm:t>
        <a:bodyPr/>
        <a:lstStyle/>
        <a:p>
          <a:pPr algn="just"/>
          <a:r>
            <a:rPr lang="es-ES" b="1" dirty="0"/>
            <a:t>Sujeto Pasivo</a:t>
          </a:r>
          <a:endParaRPr lang="es-PE" b="1" dirty="0"/>
        </a:p>
      </dgm:t>
    </dgm:pt>
    <dgm:pt modelId="{0E4F1DA4-9885-4E47-9D23-D3E39A817D4C}" type="parTrans" cxnId="{19341B47-3E9E-499E-9788-787B24E76421}">
      <dgm:prSet/>
      <dgm:spPr/>
      <dgm:t>
        <a:bodyPr/>
        <a:lstStyle/>
        <a:p>
          <a:pPr algn="just"/>
          <a:endParaRPr lang="es-PE"/>
        </a:p>
      </dgm:t>
    </dgm:pt>
    <dgm:pt modelId="{FAE6396A-6410-4071-9E46-9B3FBB3BEFFF}" type="sibTrans" cxnId="{19341B47-3E9E-499E-9788-787B24E76421}">
      <dgm:prSet/>
      <dgm:spPr/>
      <dgm:t>
        <a:bodyPr/>
        <a:lstStyle/>
        <a:p>
          <a:pPr algn="just"/>
          <a:endParaRPr lang="es-PE"/>
        </a:p>
      </dgm:t>
    </dgm:pt>
    <dgm:pt modelId="{733A2AF0-9EFD-4AB8-B653-60C192528BD0}">
      <dgm:prSet phldrT="[Texto]"/>
      <dgm:spPr>
        <a:solidFill>
          <a:srgbClr val="C00000"/>
        </a:solidFill>
      </dgm:spPr>
      <dgm:t>
        <a:bodyPr/>
        <a:lstStyle/>
        <a:p>
          <a:pPr algn="just"/>
          <a:r>
            <a:rPr lang="es-ES" dirty="0"/>
            <a:t>Estado</a:t>
          </a:r>
          <a:endParaRPr lang="es-PE" dirty="0"/>
        </a:p>
      </dgm:t>
    </dgm:pt>
    <dgm:pt modelId="{83B7F7B4-EA2E-482E-9D13-9A42D997944F}" type="parTrans" cxnId="{6B5DCC90-CA82-4763-B4C3-7FE06A1C6CA2}">
      <dgm:prSet/>
      <dgm:spPr/>
      <dgm:t>
        <a:bodyPr/>
        <a:lstStyle/>
        <a:p>
          <a:pPr algn="just"/>
          <a:endParaRPr lang="es-PE"/>
        </a:p>
      </dgm:t>
    </dgm:pt>
    <dgm:pt modelId="{C542A6FB-3DB2-485C-A744-202D4B6BC9DB}" type="sibTrans" cxnId="{6B5DCC90-CA82-4763-B4C3-7FE06A1C6CA2}">
      <dgm:prSet/>
      <dgm:spPr/>
      <dgm:t>
        <a:bodyPr/>
        <a:lstStyle/>
        <a:p>
          <a:pPr algn="just"/>
          <a:endParaRPr lang="es-PE"/>
        </a:p>
      </dgm:t>
    </dgm:pt>
    <dgm:pt modelId="{5D29B749-C5E9-4AF9-A6CA-CB305A3EE5D2}" type="pres">
      <dgm:prSet presAssocID="{E046804B-EBD3-4417-ABD2-32F624866FF1}" presName="Name0" presStyleCnt="0">
        <dgm:presLayoutVars>
          <dgm:dir/>
          <dgm:resizeHandles val="exact"/>
        </dgm:presLayoutVars>
      </dgm:prSet>
      <dgm:spPr/>
    </dgm:pt>
    <dgm:pt modelId="{847A8F31-2A99-4535-9B41-189F3942C629}" type="pres">
      <dgm:prSet presAssocID="{57AB7AF2-E8D9-48A5-ADF3-61B9172FC949}" presName="node" presStyleLbl="node1" presStyleIdx="0" presStyleCnt="2">
        <dgm:presLayoutVars>
          <dgm:bulletEnabled val="1"/>
        </dgm:presLayoutVars>
      </dgm:prSet>
      <dgm:spPr/>
    </dgm:pt>
    <dgm:pt modelId="{8895B353-B16A-4E63-B3A8-58E2C7F8F6D6}" type="pres">
      <dgm:prSet presAssocID="{B820580B-6299-45C4-AAB2-A87759EC9EAF}" presName="sibTrans" presStyleCnt="0"/>
      <dgm:spPr/>
    </dgm:pt>
    <dgm:pt modelId="{8959E22D-20AA-4B2F-B0C9-263B0B769EF8}" type="pres">
      <dgm:prSet presAssocID="{395B8616-1C30-4ECE-B364-DCD74887EECF}" presName="node" presStyleLbl="node1" presStyleIdx="1" presStyleCnt="2">
        <dgm:presLayoutVars>
          <dgm:bulletEnabled val="1"/>
        </dgm:presLayoutVars>
      </dgm:prSet>
      <dgm:spPr/>
    </dgm:pt>
  </dgm:ptLst>
  <dgm:cxnLst>
    <dgm:cxn modelId="{ACA5E428-B20C-4F4D-9B70-D6912880B3D3}" type="presOf" srcId="{733A2AF0-9EFD-4AB8-B653-60C192528BD0}" destId="{8959E22D-20AA-4B2F-B0C9-263B0B769EF8}" srcOrd="0" destOrd="1" presId="urn:microsoft.com/office/officeart/2005/8/layout/hList6"/>
    <dgm:cxn modelId="{19341B47-3E9E-499E-9788-787B24E76421}" srcId="{E046804B-EBD3-4417-ABD2-32F624866FF1}" destId="{395B8616-1C30-4ECE-B364-DCD74887EECF}" srcOrd="1" destOrd="0" parTransId="{0E4F1DA4-9885-4E47-9D23-D3E39A817D4C}" sibTransId="{FAE6396A-6410-4071-9E46-9B3FBB3BEFFF}"/>
    <dgm:cxn modelId="{26808C7D-0F45-4658-B08C-2FAE4E526B67}" srcId="{57AB7AF2-E8D9-48A5-ADF3-61B9172FC949}" destId="{7EC97BB5-8B70-4E74-8499-72E4358C0982}" srcOrd="0" destOrd="0" parTransId="{B9D0C6F4-6BB2-4B7B-9A41-3D066224A8D5}" sibTransId="{6D461C38-505B-48F7-9ACA-F0336C530F1C}"/>
    <dgm:cxn modelId="{1A5F618C-1202-446D-8407-69E7D6AA82DD}" type="presOf" srcId="{395B8616-1C30-4ECE-B364-DCD74887EECF}" destId="{8959E22D-20AA-4B2F-B0C9-263B0B769EF8}" srcOrd="0" destOrd="0" presId="urn:microsoft.com/office/officeart/2005/8/layout/hList6"/>
    <dgm:cxn modelId="{6B5DCC90-CA82-4763-B4C3-7FE06A1C6CA2}" srcId="{395B8616-1C30-4ECE-B364-DCD74887EECF}" destId="{733A2AF0-9EFD-4AB8-B653-60C192528BD0}" srcOrd="0" destOrd="0" parTransId="{83B7F7B4-EA2E-482E-9D13-9A42D997944F}" sibTransId="{C542A6FB-3DB2-485C-A744-202D4B6BC9DB}"/>
    <dgm:cxn modelId="{C97C68C7-27DE-4DEF-AB52-80DDAD78CB4F}" type="presOf" srcId="{57AB7AF2-E8D9-48A5-ADF3-61B9172FC949}" destId="{847A8F31-2A99-4535-9B41-189F3942C629}" srcOrd="0" destOrd="0" presId="urn:microsoft.com/office/officeart/2005/8/layout/hList6"/>
    <dgm:cxn modelId="{9CED51D3-88D2-41F2-BA13-32662E090320}" type="presOf" srcId="{E046804B-EBD3-4417-ABD2-32F624866FF1}" destId="{5D29B749-C5E9-4AF9-A6CA-CB305A3EE5D2}" srcOrd="0" destOrd="0" presId="urn:microsoft.com/office/officeart/2005/8/layout/hList6"/>
    <dgm:cxn modelId="{F1677BE0-B321-4266-BB13-3BFC8A98C448}" srcId="{E046804B-EBD3-4417-ABD2-32F624866FF1}" destId="{57AB7AF2-E8D9-48A5-ADF3-61B9172FC949}" srcOrd="0" destOrd="0" parTransId="{505793B8-0A7D-4269-B634-498D7E803174}" sibTransId="{B820580B-6299-45C4-AAB2-A87759EC9EAF}"/>
    <dgm:cxn modelId="{4AE7F2F8-EF63-4EB3-8D52-C499AD101D73}" type="presOf" srcId="{7EC97BB5-8B70-4E74-8499-72E4358C0982}" destId="{847A8F31-2A99-4535-9B41-189F3942C629}" srcOrd="0" destOrd="1" presId="urn:microsoft.com/office/officeart/2005/8/layout/hList6"/>
    <dgm:cxn modelId="{C680B460-EE12-41FC-88F4-2DFC0373FDCF}" type="presParOf" srcId="{5D29B749-C5E9-4AF9-A6CA-CB305A3EE5D2}" destId="{847A8F31-2A99-4535-9B41-189F3942C629}" srcOrd="0" destOrd="0" presId="urn:microsoft.com/office/officeart/2005/8/layout/hList6"/>
    <dgm:cxn modelId="{74BEC58B-E0E9-46BA-8BA1-9CE85800BDEC}" type="presParOf" srcId="{5D29B749-C5E9-4AF9-A6CA-CB305A3EE5D2}" destId="{8895B353-B16A-4E63-B3A8-58E2C7F8F6D6}" srcOrd="1" destOrd="0" presId="urn:microsoft.com/office/officeart/2005/8/layout/hList6"/>
    <dgm:cxn modelId="{6D5C8C18-DBDF-4CA2-AEDB-510894504E9B}" type="presParOf" srcId="{5D29B749-C5E9-4AF9-A6CA-CB305A3EE5D2}" destId="{8959E22D-20AA-4B2F-B0C9-263B0B769EF8}" srcOrd="2"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B264A1D-7D2D-4F3F-9FAB-422457A3592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PE"/>
        </a:p>
      </dgm:t>
    </dgm:pt>
    <dgm:pt modelId="{BEF663B1-55A7-43E8-B902-B469022026F4}">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000" b="1" dirty="0"/>
            <a:t>Aceptar</a:t>
          </a:r>
        </a:p>
        <a:p>
          <a:pPr marL="0" marR="0" lvl="0" indent="0" algn="just" defTabSz="914400" eaLnBrk="1" fontAlgn="auto" latinLnBrk="0" hangingPunct="1">
            <a:lnSpc>
              <a:spcPct val="100000"/>
            </a:lnSpc>
            <a:spcBef>
              <a:spcPts val="0"/>
            </a:spcBef>
            <a:spcAft>
              <a:spcPts val="0"/>
            </a:spcAft>
            <a:buClrTx/>
            <a:buSzTx/>
            <a:buFontTx/>
            <a:buNone/>
            <a:tabLst/>
            <a:defRPr/>
          </a:pPr>
          <a:r>
            <a:rPr lang="es-ES" sz="2000" dirty="0"/>
            <a:t>Admitir voluntariamente la propuesta ilícita (donativo, promesa o cualquier ventaja)</a:t>
          </a:r>
          <a:endParaRPr lang="es-PE" sz="2000" dirty="0"/>
        </a:p>
        <a:p>
          <a:pPr marL="0" lvl="0" algn="just" defTabSz="1200150">
            <a:lnSpc>
              <a:spcPct val="90000"/>
            </a:lnSpc>
            <a:spcBef>
              <a:spcPct val="0"/>
            </a:spcBef>
            <a:spcAft>
              <a:spcPct val="35000"/>
            </a:spcAft>
            <a:buNone/>
          </a:pPr>
          <a:endParaRPr lang="es-PE" sz="2000" dirty="0"/>
        </a:p>
      </dgm:t>
    </dgm:pt>
    <dgm:pt modelId="{9CBF3EC5-8799-4185-B3E5-10FD6D62851D}" type="parTrans" cxnId="{9BA58442-AB56-4145-AA91-CA4C854B7F0E}">
      <dgm:prSet/>
      <dgm:spPr/>
      <dgm:t>
        <a:bodyPr/>
        <a:lstStyle/>
        <a:p>
          <a:pPr algn="just"/>
          <a:endParaRPr lang="es-PE" sz="2000"/>
        </a:p>
      </dgm:t>
    </dgm:pt>
    <dgm:pt modelId="{E14A2E13-85DB-4A2C-B751-0135458C6CA1}" type="sibTrans" cxnId="{9BA58442-AB56-4145-AA91-CA4C854B7F0E}">
      <dgm:prSet/>
      <dgm:spPr/>
      <dgm:t>
        <a:bodyPr/>
        <a:lstStyle/>
        <a:p>
          <a:pPr algn="just"/>
          <a:endParaRPr lang="es-PE" sz="2000"/>
        </a:p>
      </dgm:t>
    </dgm:pt>
    <dgm:pt modelId="{A559DE1F-6751-423D-9C5C-77529776F1FF}">
      <dgm:prSet custT="1"/>
      <dgm:spPr>
        <a:solidFill>
          <a:srgbClr val="C00000"/>
        </a:solidFill>
      </dgm:spPr>
      <dgm:t>
        <a:bodyPr/>
        <a:lstStyle/>
        <a:p>
          <a:pPr marL="0" marR="0" lvl="0" indent="0" algn="just" defTabSz="914400" eaLnBrk="1" fontAlgn="auto" latinLnBrk="0" hangingPunct="1">
            <a:lnSpc>
              <a:spcPct val="100000"/>
            </a:lnSpc>
            <a:spcBef>
              <a:spcPts val="0"/>
            </a:spcBef>
            <a:spcAft>
              <a:spcPts val="0"/>
            </a:spcAft>
            <a:buClrTx/>
            <a:buSzTx/>
            <a:buFontTx/>
            <a:buNone/>
            <a:tabLst/>
            <a:defRPr/>
          </a:pPr>
          <a:r>
            <a:rPr lang="es-ES" sz="2000" b="1" dirty="0"/>
            <a:t>Condicionar</a:t>
          </a:r>
          <a:endParaRPr lang="es-ES" sz="2000" dirty="0"/>
        </a:p>
        <a:p>
          <a:pPr marL="0" marR="0" lvl="0" indent="0" algn="just" defTabSz="914400" eaLnBrk="1" fontAlgn="auto" latinLnBrk="0" hangingPunct="1">
            <a:lnSpc>
              <a:spcPct val="100000"/>
            </a:lnSpc>
            <a:spcBef>
              <a:spcPts val="0"/>
            </a:spcBef>
            <a:spcAft>
              <a:spcPts val="0"/>
            </a:spcAft>
            <a:buClrTx/>
            <a:buSzTx/>
            <a:buFontTx/>
            <a:buNone/>
            <a:tabLst/>
            <a:defRPr/>
          </a:pPr>
          <a:r>
            <a:rPr lang="es-ES" sz="2000" dirty="0"/>
            <a:t>El funcionario o servidor le afirma al particular interesado, que si le hace la promesa de entregarle en el futuro inmediato un bien o donativo realizará el acto funcional en su beneficio, en cambio, si no le hace tal promesa, realizará el acto funcional en su perjuicio.</a:t>
          </a:r>
          <a:endParaRPr lang="es-PE" sz="2000" dirty="0"/>
        </a:p>
        <a:p>
          <a:pPr marL="0" lvl="0" algn="just" defTabSz="844550">
            <a:lnSpc>
              <a:spcPct val="90000"/>
            </a:lnSpc>
            <a:spcBef>
              <a:spcPct val="0"/>
            </a:spcBef>
            <a:spcAft>
              <a:spcPct val="35000"/>
            </a:spcAft>
            <a:buNone/>
          </a:pPr>
          <a:endParaRPr lang="es-PE" sz="2000" dirty="0"/>
        </a:p>
      </dgm:t>
    </dgm:pt>
    <dgm:pt modelId="{B565BEFD-4A32-4F82-A36B-C22D56972266}" type="parTrans" cxnId="{1CC27411-647E-4F10-BD42-DD89EBAD7354}">
      <dgm:prSet/>
      <dgm:spPr/>
      <dgm:t>
        <a:bodyPr/>
        <a:lstStyle/>
        <a:p>
          <a:pPr algn="just"/>
          <a:endParaRPr lang="es-PE" sz="2000"/>
        </a:p>
      </dgm:t>
    </dgm:pt>
    <dgm:pt modelId="{56656E2D-0703-4659-98D9-16541DB6B1E3}" type="sibTrans" cxnId="{1CC27411-647E-4F10-BD42-DD89EBAD7354}">
      <dgm:prSet/>
      <dgm:spPr/>
      <dgm:t>
        <a:bodyPr/>
        <a:lstStyle/>
        <a:p>
          <a:pPr algn="just"/>
          <a:endParaRPr lang="es-PE" sz="2000"/>
        </a:p>
      </dgm:t>
    </dgm:pt>
    <dgm:pt modelId="{EDBF3004-0410-454E-A254-18BEC7941C69}">
      <dgm:prSet custT="1"/>
      <dgm:spPr>
        <a:solidFill>
          <a:srgbClr val="C00000"/>
        </a:solidFill>
      </dgm:spPr>
      <dgm:t>
        <a:bodyPr/>
        <a:lstStyle/>
        <a:p>
          <a:endParaRPr lang="es-ES" sz="2000" b="1" dirty="0"/>
        </a:p>
        <a:p>
          <a:r>
            <a:rPr lang="es-ES" sz="2000" b="1" dirty="0"/>
            <a:t>Recibir</a:t>
          </a:r>
        </a:p>
        <a:p>
          <a:r>
            <a:rPr lang="es-ES" sz="2000" dirty="0"/>
            <a:t>Incorporar a la esfera de dominio el beneficio o ventaja.</a:t>
          </a:r>
        </a:p>
        <a:p>
          <a:endParaRPr lang="es-ES" sz="2000" dirty="0"/>
        </a:p>
        <a:p>
          <a:endParaRPr lang="es-PE" sz="2000" dirty="0"/>
        </a:p>
      </dgm:t>
    </dgm:pt>
    <dgm:pt modelId="{370BCCA3-B272-4FB0-9548-B9B5506598E4}" type="parTrans" cxnId="{8213336D-3081-480E-852E-09428CF4A1B2}">
      <dgm:prSet/>
      <dgm:spPr/>
      <dgm:t>
        <a:bodyPr/>
        <a:lstStyle/>
        <a:p>
          <a:endParaRPr lang="es-PE" sz="2000"/>
        </a:p>
      </dgm:t>
    </dgm:pt>
    <dgm:pt modelId="{E5D45D2E-1158-46BA-B148-B64A0317852F}" type="sibTrans" cxnId="{8213336D-3081-480E-852E-09428CF4A1B2}">
      <dgm:prSet/>
      <dgm:spPr/>
      <dgm:t>
        <a:bodyPr/>
        <a:lstStyle/>
        <a:p>
          <a:endParaRPr lang="es-PE" sz="2000"/>
        </a:p>
      </dgm:t>
    </dgm:pt>
    <dgm:pt modelId="{902A3154-0219-4A44-A737-3FBB86EDC5AC}">
      <dgm:prSet custT="1"/>
      <dgm:spPr>
        <a:solidFill>
          <a:srgbClr val="C00000"/>
        </a:solidFill>
      </dgm:spPr>
      <dgm:t>
        <a:bodyPr/>
        <a:lstStyle/>
        <a:p>
          <a:r>
            <a:rPr lang="es-ES" sz="2000" b="1" dirty="0"/>
            <a:t>Solicitar</a:t>
          </a:r>
        </a:p>
        <a:p>
          <a:r>
            <a:rPr lang="es-ES" sz="2000" dirty="0"/>
            <a:t>El funcionario requiere al interesado un determinado bien o ventaja</a:t>
          </a:r>
          <a:endParaRPr lang="es-PE" sz="2000" dirty="0"/>
        </a:p>
      </dgm:t>
    </dgm:pt>
    <dgm:pt modelId="{19F21270-23E6-4A5A-AAE0-70F19523D4DD}" type="parTrans" cxnId="{8299D851-8CB9-44A1-AA52-744AD3C36C3F}">
      <dgm:prSet/>
      <dgm:spPr/>
      <dgm:t>
        <a:bodyPr/>
        <a:lstStyle/>
        <a:p>
          <a:endParaRPr lang="es-PE" sz="2000"/>
        </a:p>
      </dgm:t>
    </dgm:pt>
    <dgm:pt modelId="{AEC1E245-9BAA-4142-88E0-0E6102DF7993}" type="sibTrans" cxnId="{8299D851-8CB9-44A1-AA52-744AD3C36C3F}">
      <dgm:prSet/>
      <dgm:spPr/>
      <dgm:t>
        <a:bodyPr/>
        <a:lstStyle/>
        <a:p>
          <a:endParaRPr lang="es-PE" sz="2000"/>
        </a:p>
      </dgm:t>
    </dgm:pt>
    <dgm:pt modelId="{658A7A42-6965-4098-8ED3-298B0F64117B}" type="pres">
      <dgm:prSet presAssocID="{DB264A1D-7D2D-4F3F-9FAB-422457A3592B}" presName="linear" presStyleCnt="0">
        <dgm:presLayoutVars>
          <dgm:animLvl val="lvl"/>
          <dgm:resizeHandles val="exact"/>
        </dgm:presLayoutVars>
      </dgm:prSet>
      <dgm:spPr/>
    </dgm:pt>
    <dgm:pt modelId="{01ACDB76-73A0-4093-BB48-C997DD82784D}" type="pres">
      <dgm:prSet presAssocID="{BEF663B1-55A7-43E8-B902-B469022026F4}" presName="parentText" presStyleLbl="node1" presStyleIdx="0" presStyleCnt="4" custLinFactNeighborY="-81023">
        <dgm:presLayoutVars>
          <dgm:chMax val="0"/>
          <dgm:bulletEnabled val="1"/>
        </dgm:presLayoutVars>
      </dgm:prSet>
      <dgm:spPr/>
    </dgm:pt>
    <dgm:pt modelId="{29019680-9725-4528-BC64-E349D0C7944B}" type="pres">
      <dgm:prSet presAssocID="{E14A2E13-85DB-4A2C-B751-0135458C6CA1}" presName="spacer" presStyleCnt="0"/>
      <dgm:spPr/>
    </dgm:pt>
    <dgm:pt modelId="{116FB062-FEE8-47EB-8E4C-2FB3801D35E8}" type="pres">
      <dgm:prSet presAssocID="{EDBF3004-0410-454E-A254-18BEC7941C69}" presName="parentText" presStyleLbl="node1" presStyleIdx="1" presStyleCnt="4">
        <dgm:presLayoutVars>
          <dgm:chMax val="0"/>
          <dgm:bulletEnabled val="1"/>
        </dgm:presLayoutVars>
      </dgm:prSet>
      <dgm:spPr/>
    </dgm:pt>
    <dgm:pt modelId="{6395295E-5B72-44AA-9D6D-CF46808409BE}" type="pres">
      <dgm:prSet presAssocID="{E5D45D2E-1158-46BA-B148-B64A0317852F}" presName="spacer" presStyleCnt="0"/>
      <dgm:spPr/>
    </dgm:pt>
    <dgm:pt modelId="{A17E9139-D11A-4283-9FFC-661AD9F4769F}" type="pres">
      <dgm:prSet presAssocID="{902A3154-0219-4A44-A737-3FBB86EDC5AC}" presName="parentText" presStyleLbl="node1" presStyleIdx="2" presStyleCnt="4">
        <dgm:presLayoutVars>
          <dgm:chMax val="0"/>
          <dgm:bulletEnabled val="1"/>
        </dgm:presLayoutVars>
      </dgm:prSet>
      <dgm:spPr/>
    </dgm:pt>
    <dgm:pt modelId="{580AF857-9792-4898-9E60-1BCFE3332E10}" type="pres">
      <dgm:prSet presAssocID="{AEC1E245-9BAA-4142-88E0-0E6102DF7993}" presName="spacer" presStyleCnt="0"/>
      <dgm:spPr/>
    </dgm:pt>
    <dgm:pt modelId="{42B87D6F-4DD9-4B4F-95B6-513505F27F85}" type="pres">
      <dgm:prSet presAssocID="{A559DE1F-6751-423D-9C5C-77529776F1FF}" presName="parentText" presStyleLbl="node1" presStyleIdx="3" presStyleCnt="4">
        <dgm:presLayoutVars>
          <dgm:chMax val="0"/>
          <dgm:bulletEnabled val="1"/>
        </dgm:presLayoutVars>
      </dgm:prSet>
      <dgm:spPr/>
    </dgm:pt>
  </dgm:ptLst>
  <dgm:cxnLst>
    <dgm:cxn modelId="{7590150D-17C2-4E46-8C3F-291068C2463A}" type="presOf" srcId="{902A3154-0219-4A44-A737-3FBB86EDC5AC}" destId="{A17E9139-D11A-4283-9FFC-661AD9F4769F}" srcOrd="0" destOrd="0" presId="urn:microsoft.com/office/officeart/2005/8/layout/vList2"/>
    <dgm:cxn modelId="{1CC27411-647E-4F10-BD42-DD89EBAD7354}" srcId="{DB264A1D-7D2D-4F3F-9FAB-422457A3592B}" destId="{A559DE1F-6751-423D-9C5C-77529776F1FF}" srcOrd="3" destOrd="0" parTransId="{B565BEFD-4A32-4F82-A36B-C22D56972266}" sibTransId="{56656E2D-0703-4659-98D9-16541DB6B1E3}"/>
    <dgm:cxn modelId="{78D84720-D3ED-41F8-A8E0-CFE7B1162152}" type="presOf" srcId="{EDBF3004-0410-454E-A254-18BEC7941C69}" destId="{116FB062-FEE8-47EB-8E4C-2FB3801D35E8}" srcOrd="0" destOrd="0" presId="urn:microsoft.com/office/officeart/2005/8/layout/vList2"/>
    <dgm:cxn modelId="{9BA58442-AB56-4145-AA91-CA4C854B7F0E}" srcId="{DB264A1D-7D2D-4F3F-9FAB-422457A3592B}" destId="{BEF663B1-55A7-43E8-B902-B469022026F4}" srcOrd="0" destOrd="0" parTransId="{9CBF3EC5-8799-4185-B3E5-10FD6D62851D}" sibTransId="{E14A2E13-85DB-4A2C-B751-0135458C6CA1}"/>
    <dgm:cxn modelId="{8213336D-3081-480E-852E-09428CF4A1B2}" srcId="{DB264A1D-7D2D-4F3F-9FAB-422457A3592B}" destId="{EDBF3004-0410-454E-A254-18BEC7941C69}" srcOrd="1" destOrd="0" parTransId="{370BCCA3-B272-4FB0-9548-B9B5506598E4}" sibTransId="{E5D45D2E-1158-46BA-B148-B64A0317852F}"/>
    <dgm:cxn modelId="{8299D851-8CB9-44A1-AA52-744AD3C36C3F}" srcId="{DB264A1D-7D2D-4F3F-9FAB-422457A3592B}" destId="{902A3154-0219-4A44-A737-3FBB86EDC5AC}" srcOrd="2" destOrd="0" parTransId="{19F21270-23E6-4A5A-AAE0-70F19523D4DD}" sibTransId="{AEC1E245-9BAA-4142-88E0-0E6102DF7993}"/>
    <dgm:cxn modelId="{ACF29D82-4441-46B3-BE15-0B97CE1F6472}" type="presOf" srcId="{A559DE1F-6751-423D-9C5C-77529776F1FF}" destId="{42B87D6F-4DD9-4B4F-95B6-513505F27F85}" srcOrd="0" destOrd="0" presId="urn:microsoft.com/office/officeart/2005/8/layout/vList2"/>
    <dgm:cxn modelId="{BD87F3B0-8267-4E23-BCFF-DAF11F02C064}" type="presOf" srcId="{DB264A1D-7D2D-4F3F-9FAB-422457A3592B}" destId="{658A7A42-6965-4098-8ED3-298B0F64117B}" srcOrd="0" destOrd="0" presId="urn:microsoft.com/office/officeart/2005/8/layout/vList2"/>
    <dgm:cxn modelId="{2B6448DA-9ECD-4739-8464-49B9D62E526D}" type="presOf" srcId="{BEF663B1-55A7-43E8-B902-B469022026F4}" destId="{01ACDB76-73A0-4093-BB48-C997DD82784D}" srcOrd="0" destOrd="0" presId="urn:microsoft.com/office/officeart/2005/8/layout/vList2"/>
    <dgm:cxn modelId="{623B027D-41C3-4944-8B31-11FDB33C4930}" type="presParOf" srcId="{658A7A42-6965-4098-8ED3-298B0F64117B}" destId="{01ACDB76-73A0-4093-BB48-C997DD82784D}" srcOrd="0" destOrd="0" presId="urn:microsoft.com/office/officeart/2005/8/layout/vList2"/>
    <dgm:cxn modelId="{3CE814B4-E9DF-4548-873A-0BD7C24AFE3E}" type="presParOf" srcId="{658A7A42-6965-4098-8ED3-298B0F64117B}" destId="{29019680-9725-4528-BC64-E349D0C7944B}" srcOrd="1" destOrd="0" presId="urn:microsoft.com/office/officeart/2005/8/layout/vList2"/>
    <dgm:cxn modelId="{EBD2682F-B303-40D2-996A-7A6CE6637B78}" type="presParOf" srcId="{658A7A42-6965-4098-8ED3-298B0F64117B}" destId="{116FB062-FEE8-47EB-8E4C-2FB3801D35E8}" srcOrd="2" destOrd="0" presId="urn:microsoft.com/office/officeart/2005/8/layout/vList2"/>
    <dgm:cxn modelId="{10DE7CA9-BE7A-43AC-B7CC-4816140D5FEE}" type="presParOf" srcId="{658A7A42-6965-4098-8ED3-298B0F64117B}" destId="{6395295E-5B72-44AA-9D6D-CF46808409BE}" srcOrd="3" destOrd="0" presId="urn:microsoft.com/office/officeart/2005/8/layout/vList2"/>
    <dgm:cxn modelId="{85B49228-1749-409C-A72C-88FBC87C6266}" type="presParOf" srcId="{658A7A42-6965-4098-8ED3-298B0F64117B}" destId="{A17E9139-D11A-4283-9FFC-661AD9F4769F}" srcOrd="4" destOrd="0" presId="urn:microsoft.com/office/officeart/2005/8/layout/vList2"/>
    <dgm:cxn modelId="{95699DCB-BBCE-4065-8EFC-9D4E10E69896}" type="presParOf" srcId="{658A7A42-6965-4098-8ED3-298B0F64117B}" destId="{580AF857-9792-4898-9E60-1BCFE3332E10}" srcOrd="5" destOrd="0" presId="urn:microsoft.com/office/officeart/2005/8/layout/vList2"/>
    <dgm:cxn modelId="{54CF712C-758F-4716-BE23-3CF44DD3E00A}" type="presParOf" srcId="{658A7A42-6965-4098-8ED3-298B0F64117B}" destId="{42B87D6F-4DD9-4B4F-95B6-513505F27F85}"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CEEEAD00-A395-4E9A-8360-91F4ADD8551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PE"/>
        </a:p>
      </dgm:t>
    </dgm:pt>
    <dgm:pt modelId="{1C4A9E59-1230-4796-BC3F-C9F4C5EFAD28}">
      <dgm:prSet phldrT="[Texto]"/>
      <dgm:spPr>
        <a:solidFill>
          <a:srgbClr val="C00000"/>
        </a:solidFill>
      </dgm:spPr>
      <dgm:t>
        <a:bodyPr/>
        <a:lstStyle/>
        <a:p>
          <a:r>
            <a:rPr lang="es-ES" dirty="0"/>
            <a:t>Sujeto activo</a:t>
          </a:r>
          <a:endParaRPr lang="es-PE" dirty="0"/>
        </a:p>
      </dgm:t>
    </dgm:pt>
    <dgm:pt modelId="{94BA20CC-5855-4649-A727-B6868F3CD68F}" type="parTrans" cxnId="{1BDBBE6D-E271-40C2-ADDF-0D349D82B3DA}">
      <dgm:prSet/>
      <dgm:spPr/>
      <dgm:t>
        <a:bodyPr/>
        <a:lstStyle/>
        <a:p>
          <a:endParaRPr lang="es-PE"/>
        </a:p>
      </dgm:t>
    </dgm:pt>
    <dgm:pt modelId="{6334F074-DAC7-4FB8-90C9-9768D03ACF77}" type="sibTrans" cxnId="{1BDBBE6D-E271-40C2-ADDF-0D349D82B3DA}">
      <dgm:prSet/>
      <dgm:spPr/>
      <dgm:t>
        <a:bodyPr/>
        <a:lstStyle/>
        <a:p>
          <a:endParaRPr lang="es-PE"/>
        </a:p>
      </dgm:t>
    </dgm:pt>
    <dgm:pt modelId="{BE359F3C-AEE7-40E4-B7F9-A14D4D388966}">
      <dgm:prSet phldrT="[Texto]"/>
      <dgm:spPr>
        <a:solidFill>
          <a:srgbClr val="C00000"/>
        </a:solidFill>
      </dgm:spPr>
      <dgm:t>
        <a:bodyPr/>
        <a:lstStyle/>
        <a:p>
          <a:r>
            <a:rPr lang="es-ES" dirty="0"/>
            <a:t>Magistrado judicial o administrativo</a:t>
          </a:r>
          <a:endParaRPr lang="es-PE" dirty="0"/>
        </a:p>
      </dgm:t>
    </dgm:pt>
    <dgm:pt modelId="{DEADAD64-DB32-4383-8B25-54F1A6A2BE28}" type="parTrans" cxnId="{C0DFF5C8-3294-4350-9D22-D707E7A19C8B}">
      <dgm:prSet/>
      <dgm:spPr/>
      <dgm:t>
        <a:bodyPr/>
        <a:lstStyle/>
        <a:p>
          <a:endParaRPr lang="es-PE"/>
        </a:p>
      </dgm:t>
    </dgm:pt>
    <dgm:pt modelId="{61E7F804-128F-492D-8187-E3C1B307D7CC}" type="sibTrans" cxnId="{C0DFF5C8-3294-4350-9D22-D707E7A19C8B}">
      <dgm:prSet/>
      <dgm:spPr/>
      <dgm:t>
        <a:bodyPr/>
        <a:lstStyle/>
        <a:p>
          <a:endParaRPr lang="es-PE"/>
        </a:p>
      </dgm:t>
    </dgm:pt>
    <dgm:pt modelId="{F1F36F89-5EC6-4372-9D55-857275C06B4B}">
      <dgm:prSet phldrT="[Texto]"/>
      <dgm:spPr>
        <a:solidFill>
          <a:srgbClr val="C00000"/>
        </a:solidFill>
      </dgm:spPr>
      <dgm:t>
        <a:bodyPr/>
        <a:lstStyle/>
        <a:p>
          <a:r>
            <a:rPr lang="es-ES" dirty="0"/>
            <a:t>Fiscal</a:t>
          </a:r>
          <a:endParaRPr lang="es-PE" dirty="0"/>
        </a:p>
      </dgm:t>
    </dgm:pt>
    <dgm:pt modelId="{449BC2B2-6784-49D0-A9A2-52FE9C59D0D9}" type="parTrans" cxnId="{E05DE0FE-A062-4BDF-8E9B-A061CD78A14D}">
      <dgm:prSet/>
      <dgm:spPr/>
      <dgm:t>
        <a:bodyPr/>
        <a:lstStyle/>
        <a:p>
          <a:endParaRPr lang="es-PE"/>
        </a:p>
      </dgm:t>
    </dgm:pt>
    <dgm:pt modelId="{AB452CAB-6D60-47CB-B97A-A0879802265B}" type="sibTrans" cxnId="{E05DE0FE-A062-4BDF-8E9B-A061CD78A14D}">
      <dgm:prSet/>
      <dgm:spPr/>
      <dgm:t>
        <a:bodyPr/>
        <a:lstStyle/>
        <a:p>
          <a:endParaRPr lang="es-PE"/>
        </a:p>
      </dgm:t>
    </dgm:pt>
    <dgm:pt modelId="{B67A21BF-4EC0-4DEC-A918-9E29FF553917}">
      <dgm:prSet phldrT="[Texto]"/>
      <dgm:spPr>
        <a:solidFill>
          <a:srgbClr val="C00000"/>
        </a:solidFill>
      </dgm:spPr>
      <dgm:t>
        <a:bodyPr/>
        <a:lstStyle/>
        <a:p>
          <a:r>
            <a:rPr lang="es-ES" dirty="0"/>
            <a:t>Perito</a:t>
          </a:r>
          <a:endParaRPr lang="es-PE" dirty="0"/>
        </a:p>
      </dgm:t>
    </dgm:pt>
    <dgm:pt modelId="{4D166683-E000-47EF-8B3F-481F84F03614}" type="parTrans" cxnId="{06EA2C0D-0C5E-4F75-949C-A9058B4081FD}">
      <dgm:prSet/>
      <dgm:spPr/>
      <dgm:t>
        <a:bodyPr/>
        <a:lstStyle/>
        <a:p>
          <a:endParaRPr lang="es-PE"/>
        </a:p>
      </dgm:t>
    </dgm:pt>
    <dgm:pt modelId="{B4D63F35-18DC-4DDA-B78D-B08EE2451E3B}" type="sibTrans" cxnId="{06EA2C0D-0C5E-4F75-949C-A9058B4081FD}">
      <dgm:prSet/>
      <dgm:spPr/>
      <dgm:t>
        <a:bodyPr/>
        <a:lstStyle/>
        <a:p>
          <a:endParaRPr lang="es-PE"/>
        </a:p>
      </dgm:t>
    </dgm:pt>
    <dgm:pt modelId="{4E62BEFF-E94F-4E60-B400-6E2E34F55E32}">
      <dgm:prSet/>
      <dgm:spPr>
        <a:solidFill>
          <a:srgbClr val="C00000"/>
        </a:solidFill>
      </dgm:spPr>
      <dgm:t>
        <a:bodyPr/>
        <a:lstStyle/>
        <a:p>
          <a:r>
            <a:rPr lang="es-ES" dirty="0"/>
            <a:t>Miembro de Tribunal Administrativo</a:t>
          </a:r>
          <a:endParaRPr lang="es-PE" dirty="0"/>
        </a:p>
      </dgm:t>
    </dgm:pt>
    <dgm:pt modelId="{BCF233D2-4717-4B7A-9827-03B92FC53688}" type="parTrans" cxnId="{507D800E-E28B-42B7-BA29-48B511B7067D}">
      <dgm:prSet/>
      <dgm:spPr/>
      <dgm:t>
        <a:bodyPr/>
        <a:lstStyle/>
        <a:p>
          <a:endParaRPr lang="es-PE"/>
        </a:p>
      </dgm:t>
    </dgm:pt>
    <dgm:pt modelId="{C5ECBC7A-8FD0-44FA-B298-5778329B0924}" type="sibTrans" cxnId="{507D800E-E28B-42B7-BA29-48B511B7067D}">
      <dgm:prSet/>
      <dgm:spPr/>
      <dgm:t>
        <a:bodyPr/>
        <a:lstStyle/>
        <a:p>
          <a:endParaRPr lang="es-PE"/>
        </a:p>
      </dgm:t>
    </dgm:pt>
    <dgm:pt modelId="{5FBED219-96B8-48AB-B22C-71A3DA19E4CA}">
      <dgm:prSet/>
      <dgm:spPr>
        <a:solidFill>
          <a:srgbClr val="C00000"/>
        </a:solidFill>
      </dgm:spPr>
      <dgm:t>
        <a:bodyPr/>
        <a:lstStyle/>
        <a:p>
          <a:r>
            <a:rPr lang="es-ES" dirty="0"/>
            <a:t>Análogo</a:t>
          </a:r>
          <a:endParaRPr lang="es-PE" dirty="0"/>
        </a:p>
      </dgm:t>
    </dgm:pt>
    <dgm:pt modelId="{4275C80F-8CF3-45BA-AFEC-D263B0F01D29}" type="parTrans" cxnId="{AD8EA43C-9F10-41B2-8C3C-33769037A3D3}">
      <dgm:prSet/>
      <dgm:spPr/>
      <dgm:t>
        <a:bodyPr/>
        <a:lstStyle/>
        <a:p>
          <a:endParaRPr lang="es-PE"/>
        </a:p>
      </dgm:t>
    </dgm:pt>
    <dgm:pt modelId="{6AD7F05C-C3A9-43B7-8381-98AE137A85FD}" type="sibTrans" cxnId="{AD8EA43C-9F10-41B2-8C3C-33769037A3D3}">
      <dgm:prSet/>
      <dgm:spPr/>
      <dgm:t>
        <a:bodyPr/>
        <a:lstStyle/>
        <a:p>
          <a:endParaRPr lang="es-PE"/>
        </a:p>
      </dgm:t>
    </dgm:pt>
    <dgm:pt modelId="{3060F8EC-C188-4D1D-94B9-95F94F021E68}" type="pres">
      <dgm:prSet presAssocID="{CEEEAD00-A395-4E9A-8360-91F4ADD85512}" presName="hierChild1" presStyleCnt="0">
        <dgm:presLayoutVars>
          <dgm:orgChart val="1"/>
          <dgm:chPref val="1"/>
          <dgm:dir/>
          <dgm:animOne val="branch"/>
          <dgm:animLvl val="lvl"/>
          <dgm:resizeHandles/>
        </dgm:presLayoutVars>
      </dgm:prSet>
      <dgm:spPr/>
    </dgm:pt>
    <dgm:pt modelId="{D98BDD6E-5F2D-4042-A5E0-659E389C1F6A}" type="pres">
      <dgm:prSet presAssocID="{1C4A9E59-1230-4796-BC3F-C9F4C5EFAD28}" presName="hierRoot1" presStyleCnt="0">
        <dgm:presLayoutVars>
          <dgm:hierBranch val="init"/>
        </dgm:presLayoutVars>
      </dgm:prSet>
      <dgm:spPr/>
    </dgm:pt>
    <dgm:pt modelId="{B203FB8F-523E-4AB9-BF5C-98BEA355DCE0}" type="pres">
      <dgm:prSet presAssocID="{1C4A9E59-1230-4796-BC3F-C9F4C5EFAD28}" presName="rootComposite1" presStyleCnt="0"/>
      <dgm:spPr/>
    </dgm:pt>
    <dgm:pt modelId="{376DC35E-6E0A-491E-BCEC-A3FBD006BAA3}" type="pres">
      <dgm:prSet presAssocID="{1C4A9E59-1230-4796-BC3F-C9F4C5EFAD28}" presName="rootText1" presStyleLbl="node0" presStyleIdx="0" presStyleCnt="1">
        <dgm:presLayoutVars>
          <dgm:chPref val="3"/>
        </dgm:presLayoutVars>
      </dgm:prSet>
      <dgm:spPr/>
    </dgm:pt>
    <dgm:pt modelId="{635CBC7D-B536-4CD0-8036-130CE6DC4FA1}" type="pres">
      <dgm:prSet presAssocID="{1C4A9E59-1230-4796-BC3F-C9F4C5EFAD28}" presName="rootConnector1" presStyleLbl="node1" presStyleIdx="0" presStyleCnt="0"/>
      <dgm:spPr/>
    </dgm:pt>
    <dgm:pt modelId="{770C4BBB-C2AB-4F5A-AB51-E21A50564F42}" type="pres">
      <dgm:prSet presAssocID="{1C4A9E59-1230-4796-BC3F-C9F4C5EFAD28}" presName="hierChild2" presStyleCnt="0"/>
      <dgm:spPr/>
    </dgm:pt>
    <dgm:pt modelId="{EFFA295A-8296-4965-98D7-65D55B074514}" type="pres">
      <dgm:prSet presAssocID="{DEADAD64-DB32-4383-8B25-54F1A6A2BE28}" presName="Name37" presStyleLbl="parChTrans1D2" presStyleIdx="0" presStyleCnt="5"/>
      <dgm:spPr/>
    </dgm:pt>
    <dgm:pt modelId="{9941D4EB-9207-4227-A89E-177EBD32B6A1}" type="pres">
      <dgm:prSet presAssocID="{BE359F3C-AEE7-40E4-B7F9-A14D4D388966}" presName="hierRoot2" presStyleCnt="0">
        <dgm:presLayoutVars>
          <dgm:hierBranch val="init"/>
        </dgm:presLayoutVars>
      </dgm:prSet>
      <dgm:spPr/>
    </dgm:pt>
    <dgm:pt modelId="{99FEDECB-B336-4587-B2CA-CFC2B8E49552}" type="pres">
      <dgm:prSet presAssocID="{BE359F3C-AEE7-40E4-B7F9-A14D4D388966}" presName="rootComposite" presStyleCnt="0"/>
      <dgm:spPr/>
    </dgm:pt>
    <dgm:pt modelId="{1CDAF9C9-F947-41C7-AF8E-554CE2EDB7EB}" type="pres">
      <dgm:prSet presAssocID="{BE359F3C-AEE7-40E4-B7F9-A14D4D388966}" presName="rootText" presStyleLbl="node2" presStyleIdx="0" presStyleCnt="5">
        <dgm:presLayoutVars>
          <dgm:chPref val="3"/>
        </dgm:presLayoutVars>
      </dgm:prSet>
      <dgm:spPr/>
    </dgm:pt>
    <dgm:pt modelId="{79F77746-B668-4759-8F35-D3BB522A9EB2}" type="pres">
      <dgm:prSet presAssocID="{BE359F3C-AEE7-40E4-B7F9-A14D4D388966}" presName="rootConnector" presStyleLbl="node2" presStyleIdx="0" presStyleCnt="5"/>
      <dgm:spPr/>
    </dgm:pt>
    <dgm:pt modelId="{A05EC882-4BE7-47CE-951A-8D5C40F93196}" type="pres">
      <dgm:prSet presAssocID="{BE359F3C-AEE7-40E4-B7F9-A14D4D388966}" presName="hierChild4" presStyleCnt="0"/>
      <dgm:spPr/>
    </dgm:pt>
    <dgm:pt modelId="{36B85420-1CE1-4568-ABB8-EF9097D8D7F0}" type="pres">
      <dgm:prSet presAssocID="{BE359F3C-AEE7-40E4-B7F9-A14D4D388966}" presName="hierChild5" presStyleCnt="0"/>
      <dgm:spPr/>
    </dgm:pt>
    <dgm:pt modelId="{1E320F4B-753C-431F-8832-2E1F8618E8A0}" type="pres">
      <dgm:prSet presAssocID="{449BC2B2-6784-49D0-A9A2-52FE9C59D0D9}" presName="Name37" presStyleLbl="parChTrans1D2" presStyleIdx="1" presStyleCnt="5"/>
      <dgm:spPr/>
    </dgm:pt>
    <dgm:pt modelId="{036F0D27-1315-4C55-BF2F-6252C958B2F2}" type="pres">
      <dgm:prSet presAssocID="{F1F36F89-5EC6-4372-9D55-857275C06B4B}" presName="hierRoot2" presStyleCnt="0">
        <dgm:presLayoutVars>
          <dgm:hierBranch val="init"/>
        </dgm:presLayoutVars>
      </dgm:prSet>
      <dgm:spPr/>
    </dgm:pt>
    <dgm:pt modelId="{43EEED81-B236-4D41-81E1-BAB1F8C975C8}" type="pres">
      <dgm:prSet presAssocID="{F1F36F89-5EC6-4372-9D55-857275C06B4B}" presName="rootComposite" presStyleCnt="0"/>
      <dgm:spPr/>
    </dgm:pt>
    <dgm:pt modelId="{41D4DA87-15F5-4363-9463-E9969D0BC6A2}" type="pres">
      <dgm:prSet presAssocID="{F1F36F89-5EC6-4372-9D55-857275C06B4B}" presName="rootText" presStyleLbl="node2" presStyleIdx="1" presStyleCnt="5">
        <dgm:presLayoutVars>
          <dgm:chPref val="3"/>
        </dgm:presLayoutVars>
      </dgm:prSet>
      <dgm:spPr/>
    </dgm:pt>
    <dgm:pt modelId="{FD0D9342-B6E1-4BA0-907C-3FC1EBA7244B}" type="pres">
      <dgm:prSet presAssocID="{F1F36F89-5EC6-4372-9D55-857275C06B4B}" presName="rootConnector" presStyleLbl="node2" presStyleIdx="1" presStyleCnt="5"/>
      <dgm:spPr/>
    </dgm:pt>
    <dgm:pt modelId="{C15548F1-428A-4BEE-A39F-DBE3F0982EF2}" type="pres">
      <dgm:prSet presAssocID="{F1F36F89-5EC6-4372-9D55-857275C06B4B}" presName="hierChild4" presStyleCnt="0"/>
      <dgm:spPr/>
    </dgm:pt>
    <dgm:pt modelId="{67EE0DC7-4669-4ED8-83CA-9D671744BD21}" type="pres">
      <dgm:prSet presAssocID="{F1F36F89-5EC6-4372-9D55-857275C06B4B}" presName="hierChild5" presStyleCnt="0"/>
      <dgm:spPr/>
    </dgm:pt>
    <dgm:pt modelId="{47531BB0-F220-4A47-A118-26419261D76D}" type="pres">
      <dgm:prSet presAssocID="{4D166683-E000-47EF-8B3F-481F84F03614}" presName="Name37" presStyleLbl="parChTrans1D2" presStyleIdx="2" presStyleCnt="5"/>
      <dgm:spPr/>
    </dgm:pt>
    <dgm:pt modelId="{21F64134-EEA6-4EAE-B81A-CD2C733EA29B}" type="pres">
      <dgm:prSet presAssocID="{B67A21BF-4EC0-4DEC-A918-9E29FF553917}" presName="hierRoot2" presStyleCnt="0">
        <dgm:presLayoutVars>
          <dgm:hierBranch val="init"/>
        </dgm:presLayoutVars>
      </dgm:prSet>
      <dgm:spPr/>
    </dgm:pt>
    <dgm:pt modelId="{ED850FDB-743D-47F6-B7BE-F054BDABACA8}" type="pres">
      <dgm:prSet presAssocID="{B67A21BF-4EC0-4DEC-A918-9E29FF553917}" presName="rootComposite" presStyleCnt="0"/>
      <dgm:spPr/>
    </dgm:pt>
    <dgm:pt modelId="{DC89E9FF-EA68-49F4-BCB3-06D1CFB5AE9F}" type="pres">
      <dgm:prSet presAssocID="{B67A21BF-4EC0-4DEC-A918-9E29FF553917}" presName="rootText" presStyleLbl="node2" presStyleIdx="2" presStyleCnt="5">
        <dgm:presLayoutVars>
          <dgm:chPref val="3"/>
        </dgm:presLayoutVars>
      </dgm:prSet>
      <dgm:spPr/>
    </dgm:pt>
    <dgm:pt modelId="{ACFD01A9-4498-4182-ABF5-00E8E3F346F1}" type="pres">
      <dgm:prSet presAssocID="{B67A21BF-4EC0-4DEC-A918-9E29FF553917}" presName="rootConnector" presStyleLbl="node2" presStyleIdx="2" presStyleCnt="5"/>
      <dgm:spPr/>
    </dgm:pt>
    <dgm:pt modelId="{496E01A0-3242-4513-8483-7E781DA8B21C}" type="pres">
      <dgm:prSet presAssocID="{B67A21BF-4EC0-4DEC-A918-9E29FF553917}" presName="hierChild4" presStyleCnt="0"/>
      <dgm:spPr/>
    </dgm:pt>
    <dgm:pt modelId="{FE44F1A2-432A-4428-A909-E77FBA08F365}" type="pres">
      <dgm:prSet presAssocID="{B67A21BF-4EC0-4DEC-A918-9E29FF553917}" presName="hierChild5" presStyleCnt="0"/>
      <dgm:spPr/>
    </dgm:pt>
    <dgm:pt modelId="{0F7FCAA7-3B29-430E-9BB2-538703C9308D}" type="pres">
      <dgm:prSet presAssocID="{BCF233D2-4717-4B7A-9827-03B92FC53688}" presName="Name37" presStyleLbl="parChTrans1D2" presStyleIdx="3" presStyleCnt="5"/>
      <dgm:spPr/>
    </dgm:pt>
    <dgm:pt modelId="{057EA3D3-384E-44B8-B49C-790B32D94E26}" type="pres">
      <dgm:prSet presAssocID="{4E62BEFF-E94F-4E60-B400-6E2E34F55E32}" presName="hierRoot2" presStyleCnt="0">
        <dgm:presLayoutVars>
          <dgm:hierBranch val="init"/>
        </dgm:presLayoutVars>
      </dgm:prSet>
      <dgm:spPr/>
    </dgm:pt>
    <dgm:pt modelId="{024EE1FF-4DDC-4758-9EFC-777D55B4EAE2}" type="pres">
      <dgm:prSet presAssocID="{4E62BEFF-E94F-4E60-B400-6E2E34F55E32}" presName="rootComposite" presStyleCnt="0"/>
      <dgm:spPr/>
    </dgm:pt>
    <dgm:pt modelId="{88F85C0A-A328-4354-9DEF-1CCBF88F17C1}" type="pres">
      <dgm:prSet presAssocID="{4E62BEFF-E94F-4E60-B400-6E2E34F55E32}" presName="rootText" presStyleLbl="node2" presStyleIdx="3" presStyleCnt="5">
        <dgm:presLayoutVars>
          <dgm:chPref val="3"/>
        </dgm:presLayoutVars>
      </dgm:prSet>
      <dgm:spPr/>
    </dgm:pt>
    <dgm:pt modelId="{7502E6B5-35C0-4931-B529-6D4D387A20C8}" type="pres">
      <dgm:prSet presAssocID="{4E62BEFF-E94F-4E60-B400-6E2E34F55E32}" presName="rootConnector" presStyleLbl="node2" presStyleIdx="3" presStyleCnt="5"/>
      <dgm:spPr/>
    </dgm:pt>
    <dgm:pt modelId="{DF221273-2BDD-4875-97B0-B7248E21AF14}" type="pres">
      <dgm:prSet presAssocID="{4E62BEFF-E94F-4E60-B400-6E2E34F55E32}" presName="hierChild4" presStyleCnt="0"/>
      <dgm:spPr/>
    </dgm:pt>
    <dgm:pt modelId="{AB6CAC3D-446F-41EA-9266-2CEA17C6A3B5}" type="pres">
      <dgm:prSet presAssocID="{4E62BEFF-E94F-4E60-B400-6E2E34F55E32}" presName="hierChild5" presStyleCnt="0"/>
      <dgm:spPr/>
    </dgm:pt>
    <dgm:pt modelId="{76C44C47-0CBB-4C64-9DD3-DB00E8DCC073}" type="pres">
      <dgm:prSet presAssocID="{4275C80F-8CF3-45BA-AFEC-D263B0F01D29}" presName="Name37" presStyleLbl="parChTrans1D2" presStyleIdx="4" presStyleCnt="5"/>
      <dgm:spPr/>
    </dgm:pt>
    <dgm:pt modelId="{1613E28A-A1EB-4F1D-94A4-F852DBDE3319}" type="pres">
      <dgm:prSet presAssocID="{5FBED219-96B8-48AB-B22C-71A3DA19E4CA}" presName="hierRoot2" presStyleCnt="0">
        <dgm:presLayoutVars>
          <dgm:hierBranch val="init"/>
        </dgm:presLayoutVars>
      </dgm:prSet>
      <dgm:spPr/>
    </dgm:pt>
    <dgm:pt modelId="{5252E60B-0FF4-4E59-A3FB-B2F13531AA72}" type="pres">
      <dgm:prSet presAssocID="{5FBED219-96B8-48AB-B22C-71A3DA19E4CA}" presName="rootComposite" presStyleCnt="0"/>
      <dgm:spPr/>
    </dgm:pt>
    <dgm:pt modelId="{49A9AAFA-A611-4958-99C2-EED54AFB2122}" type="pres">
      <dgm:prSet presAssocID="{5FBED219-96B8-48AB-B22C-71A3DA19E4CA}" presName="rootText" presStyleLbl="node2" presStyleIdx="4" presStyleCnt="5">
        <dgm:presLayoutVars>
          <dgm:chPref val="3"/>
        </dgm:presLayoutVars>
      </dgm:prSet>
      <dgm:spPr/>
    </dgm:pt>
    <dgm:pt modelId="{44ECB919-3F97-4AF3-9EDB-FDF23A9C9831}" type="pres">
      <dgm:prSet presAssocID="{5FBED219-96B8-48AB-B22C-71A3DA19E4CA}" presName="rootConnector" presStyleLbl="node2" presStyleIdx="4" presStyleCnt="5"/>
      <dgm:spPr/>
    </dgm:pt>
    <dgm:pt modelId="{69612292-F817-475A-8D96-DAACBE9ABE8E}" type="pres">
      <dgm:prSet presAssocID="{5FBED219-96B8-48AB-B22C-71A3DA19E4CA}" presName="hierChild4" presStyleCnt="0"/>
      <dgm:spPr/>
    </dgm:pt>
    <dgm:pt modelId="{3E0FA395-1630-47F3-BA8B-B12937EE2C49}" type="pres">
      <dgm:prSet presAssocID="{5FBED219-96B8-48AB-B22C-71A3DA19E4CA}" presName="hierChild5" presStyleCnt="0"/>
      <dgm:spPr/>
    </dgm:pt>
    <dgm:pt modelId="{AA0AF5BC-98BE-4894-890B-3B3FCE1ACFBB}" type="pres">
      <dgm:prSet presAssocID="{1C4A9E59-1230-4796-BC3F-C9F4C5EFAD28}" presName="hierChild3" presStyleCnt="0"/>
      <dgm:spPr/>
    </dgm:pt>
  </dgm:ptLst>
  <dgm:cxnLst>
    <dgm:cxn modelId="{C721920C-9A19-4793-9DB4-1F036BB8245F}" type="presOf" srcId="{BCF233D2-4717-4B7A-9827-03B92FC53688}" destId="{0F7FCAA7-3B29-430E-9BB2-538703C9308D}" srcOrd="0" destOrd="0" presId="urn:microsoft.com/office/officeart/2005/8/layout/orgChart1"/>
    <dgm:cxn modelId="{06EA2C0D-0C5E-4F75-949C-A9058B4081FD}" srcId="{1C4A9E59-1230-4796-BC3F-C9F4C5EFAD28}" destId="{B67A21BF-4EC0-4DEC-A918-9E29FF553917}" srcOrd="2" destOrd="0" parTransId="{4D166683-E000-47EF-8B3F-481F84F03614}" sibTransId="{B4D63F35-18DC-4DDA-B78D-B08EE2451E3B}"/>
    <dgm:cxn modelId="{507D800E-E28B-42B7-BA29-48B511B7067D}" srcId="{1C4A9E59-1230-4796-BC3F-C9F4C5EFAD28}" destId="{4E62BEFF-E94F-4E60-B400-6E2E34F55E32}" srcOrd="3" destOrd="0" parTransId="{BCF233D2-4717-4B7A-9827-03B92FC53688}" sibTransId="{C5ECBC7A-8FD0-44FA-B298-5778329B0924}"/>
    <dgm:cxn modelId="{9B89CD18-87B1-4DEA-8528-A88E56B01E42}" type="presOf" srcId="{5FBED219-96B8-48AB-B22C-71A3DA19E4CA}" destId="{44ECB919-3F97-4AF3-9EDB-FDF23A9C9831}" srcOrd="1" destOrd="0" presId="urn:microsoft.com/office/officeart/2005/8/layout/orgChart1"/>
    <dgm:cxn modelId="{F149701D-DF6B-40C0-BC69-663C4D2BDA59}" type="presOf" srcId="{B67A21BF-4EC0-4DEC-A918-9E29FF553917}" destId="{DC89E9FF-EA68-49F4-BCB3-06D1CFB5AE9F}" srcOrd="0" destOrd="0" presId="urn:microsoft.com/office/officeart/2005/8/layout/orgChart1"/>
    <dgm:cxn modelId="{3A747B25-AAE6-4790-BC69-DBAD833EEB5E}" type="presOf" srcId="{BE359F3C-AEE7-40E4-B7F9-A14D4D388966}" destId="{1CDAF9C9-F947-41C7-AF8E-554CE2EDB7EB}" srcOrd="0" destOrd="0" presId="urn:microsoft.com/office/officeart/2005/8/layout/orgChart1"/>
    <dgm:cxn modelId="{DA945934-AAFE-459C-BCF7-F2C79FEDEA97}" type="presOf" srcId="{449BC2B2-6784-49D0-A9A2-52FE9C59D0D9}" destId="{1E320F4B-753C-431F-8832-2E1F8618E8A0}" srcOrd="0" destOrd="0" presId="urn:microsoft.com/office/officeart/2005/8/layout/orgChart1"/>
    <dgm:cxn modelId="{AD8EA43C-9F10-41B2-8C3C-33769037A3D3}" srcId="{1C4A9E59-1230-4796-BC3F-C9F4C5EFAD28}" destId="{5FBED219-96B8-48AB-B22C-71A3DA19E4CA}" srcOrd="4" destOrd="0" parTransId="{4275C80F-8CF3-45BA-AFEC-D263B0F01D29}" sibTransId="{6AD7F05C-C3A9-43B7-8381-98AE137A85FD}"/>
    <dgm:cxn modelId="{00D2115C-510D-4960-991B-BCC85F20028A}" type="presOf" srcId="{4D166683-E000-47EF-8B3F-481F84F03614}" destId="{47531BB0-F220-4A47-A118-26419261D76D}" srcOrd="0" destOrd="0" presId="urn:microsoft.com/office/officeart/2005/8/layout/orgChart1"/>
    <dgm:cxn modelId="{C377615C-B227-442B-94D0-68C84478D674}" type="presOf" srcId="{B67A21BF-4EC0-4DEC-A918-9E29FF553917}" destId="{ACFD01A9-4498-4182-ABF5-00E8E3F346F1}" srcOrd="1" destOrd="0" presId="urn:microsoft.com/office/officeart/2005/8/layout/orgChart1"/>
    <dgm:cxn modelId="{8082EB49-834D-4F32-AC26-2F760439C33C}" type="presOf" srcId="{4E62BEFF-E94F-4E60-B400-6E2E34F55E32}" destId="{88F85C0A-A328-4354-9DEF-1CCBF88F17C1}" srcOrd="0" destOrd="0" presId="urn:microsoft.com/office/officeart/2005/8/layout/orgChart1"/>
    <dgm:cxn modelId="{1BDBBE6D-E271-40C2-ADDF-0D349D82B3DA}" srcId="{CEEEAD00-A395-4E9A-8360-91F4ADD85512}" destId="{1C4A9E59-1230-4796-BC3F-C9F4C5EFAD28}" srcOrd="0" destOrd="0" parTransId="{94BA20CC-5855-4649-A727-B6868F3CD68F}" sibTransId="{6334F074-DAC7-4FB8-90C9-9768D03ACF77}"/>
    <dgm:cxn modelId="{AAEE375A-9538-4979-AF73-74025A37391E}" type="presOf" srcId="{1C4A9E59-1230-4796-BC3F-C9F4C5EFAD28}" destId="{376DC35E-6E0A-491E-BCEC-A3FBD006BAA3}" srcOrd="0" destOrd="0" presId="urn:microsoft.com/office/officeart/2005/8/layout/orgChart1"/>
    <dgm:cxn modelId="{4FA24C7B-9576-4FAB-B948-5778149AA659}" type="presOf" srcId="{4275C80F-8CF3-45BA-AFEC-D263B0F01D29}" destId="{76C44C47-0CBB-4C64-9DD3-DB00E8DCC073}" srcOrd="0" destOrd="0" presId="urn:microsoft.com/office/officeart/2005/8/layout/orgChart1"/>
    <dgm:cxn modelId="{B1B6498E-66A5-4AB3-8003-035079EFFFC9}" type="presOf" srcId="{4E62BEFF-E94F-4E60-B400-6E2E34F55E32}" destId="{7502E6B5-35C0-4931-B529-6D4D387A20C8}" srcOrd="1" destOrd="0" presId="urn:microsoft.com/office/officeart/2005/8/layout/orgChart1"/>
    <dgm:cxn modelId="{82037A93-982F-4BB1-A619-B13FC41E2F4E}" type="presOf" srcId="{F1F36F89-5EC6-4372-9D55-857275C06B4B}" destId="{41D4DA87-15F5-4363-9463-E9969D0BC6A2}" srcOrd="0" destOrd="0" presId="urn:microsoft.com/office/officeart/2005/8/layout/orgChart1"/>
    <dgm:cxn modelId="{81045896-4371-47FE-AA0D-FD5734CE1D90}" type="presOf" srcId="{1C4A9E59-1230-4796-BC3F-C9F4C5EFAD28}" destId="{635CBC7D-B536-4CD0-8036-130CE6DC4FA1}" srcOrd="1" destOrd="0" presId="urn:microsoft.com/office/officeart/2005/8/layout/orgChart1"/>
    <dgm:cxn modelId="{EEF4E398-4321-45F1-9901-9F901CBD0CD7}" type="presOf" srcId="{BE359F3C-AEE7-40E4-B7F9-A14D4D388966}" destId="{79F77746-B668-4759-8F35-D3BB522A9EB2}" srcOrd="1" destOrd="0" presId="urn:microsoft.com/office/officeart/2005/8/layout/orgChart1"/>
    <dgm:cxn modelId="{EC6B9BA2-2968-4A57-AB49-800DF7EE0946}" type="presOf" srcId="{5FBED219-96B8-48AB-B22C-71A3DA19E4CA}" destId="{49A9AAFA-A611-4958-99C2-EED54AFB2122}" srcOrd="0" destOrd="0" presId="urn:microsoft.com/office/officeart/2005/8/layout/orgChart1"/>
    <dgm:cxn modelId="{F792B4AD-302A-4888-B90D-107F699A22D0}" type="presOf" srcId="{DEADAD64-DB32-4383-8B25-54F1A6A2BE28}" destId="{EFFA295A-8296-4965-98D7-65D55B074514}" srcOrd="0" destOrd="0" presId="urn:microsoft.com/office/officeart/2005/8/layout/orgChart1"/>
    <dgm:cxn modelId="{78A89AB0-0004-42EF-959F-76A0D906FDB1}" type="presOf" srcId="{F1F36F89-5EC6-4372-9D55-857275C06B4B}" destId="{FD0D9342-B6E1-4BA0-907C-3FC1EBA7244B}" srcOrd="1" destOrd="0" presId="urn:microsoft.com/office/officeart/2005/8/layout/orgChart1"/>
    <dgm:cxn modelId="{732798BB-58E6-4F55-A3CE-7BDD34DC5A6D}" type="presOf" srcId="{CEEEAD00-A395-4E9A-8360-91F4ADD85512}" destId="{3060F8EC-C188-4D1D-94B9-95F94F021E68}" srcOrd="0" destOrd="0" presId="urn:microsoft.com/office/officeart/2005/8/layout/orgChart1"/>
    <dgm:cxn modelId="{C0DFF5C8-3294-4350-9D22-D707E7A19C8B}" srcId="{1C4A9E59-1230-4796-BC3F-C9F4C5EFAD28}" destId="{BE359F3C-AEE7-40E4-B7F9-A14D4D388966}" srcOrd="0" destOrd="0" parTransId="{DEADAD64-DB32-4383-8B25-54F1A6A2BE28}" sibTransId="{61E7F804-128F-492D-8187-E3C1B307D7CC}"/>
    <dgm:cxn modelId="{E05DE0FE-A062-4BDF-8E9B-A061CD78A14D}" srcId="{1C4A9E59-1230-4796-BC3F-C9F4C5EFAD28}" destId="{F1F36F89-5EC6-4372-9D55-857275C06B4B}" srcOrd="1" destOrd="0" parTransId="{449BC2B2-6784-49D0-A9A2-52FE9C59D0D9}" sibTransId="{AB452CAB-6D60-47CB-B97A-A0879802265B}"/>
    <dgm:cxn modelId="{A4C35ECA-01CB-4191-87B6-FE655EE0AE12}" type="presParOf" srcId="{3060F8EC-C188-4D1D-94B9-95F94F021E68}" destId="{D98BDD6E-5F2D-4042-A5E0-659E389C1F6A}" srcOrd="0" destOrd="0" presId="urn:microsoft.com/office/officeart/2005/8/layout/orgChart1"/>
    <dgm:cxn modelId="{2A356889-D860-4C57-B076-1D81A47DE965}" type="presParOf" srcId="{D98BDD6E-5F2D-4042-A5E0-659E389C1F6A}" destId="{B203FB8F-523E-4AB9-BF5C-98BEA355DCE0}" srcOrd="0" destOrd="0" presId="urn:microsoft.com/office/officeart/2005/8/layout/orgChart1"/>
    <dgm:cxn modelId="{70E5590A-EC4C-469C-A6A2-7A472E5B6912}" type="presParOf" srcId="{B203FB8F-523E-4AB9-BF5C-98BEA355DCE0}" destId="{376DC35E-6E0A-491E-BCEC-A3FBD006BAA3}" srcOrd="0" destOrd="0" presId="urn:microsoft.com/office/officeart/2005/8/layout/orgChart1"/>
    <dgm:cxn modelId="{E4D71884-F69F-483F-86EB-8AECD09A4391}" type="presParOf" srcId="{B203FB8F-523E-4AB9-BF5C-98BEA355DCE0}" destId="{635CBC7D-B536-4CD0-8036-130CE6DC4FA1}" srcOrd="1" destOrd="0" presId="urn:microsoft.com/office/officeart/2005/8/layout/orgChart1"/>
    <dgm:cxn modelId="{A25F92E6-8DF4-4CC2-A8FC-833DF19D1C51}" type="presParOf" srcId="{D98BDD6E-5F2D-4042-A5E0-659E389C1F6A}" destId="{770C4BBB-C2AB-4F5A-AB51-E21A50564F42}" srcOrd="1" destOrd="0" presId="urn:microsoft.com/office/officeart/2005/8/layout/orgChart1"/>
    <dgm:cxn modelId="{785C8579-61A3-4999-B011-F632D576A60E}" type="presParOf" srcId="{770C4BBB-C2AB-4F5A-AB51-E21A50564F42}" destId="{EFFA295A-8296-4965-98D7-65D55B074514}" srcOrd="0" destOrd="0" presId="urn:microsoft.com/office/officeart/2005/8/layout/orgChart1"/>
    <dgm:cxn modelId="{AA6B635B-BAED-44C5-99A2-4E33D63E4A0B}" type="presParOf" srcId="{770C4BBB-C2AB-4F5A-AB51-E21A50564F42}" destId="{9941D4EB-9207-4227-A89E-177EBD32B6A1}" srcOrd="1" destOrd="0" presId="urn:microsoft.com/office/officeart/2005/8/layout/orgChart1"/>
    <dgm:cxn modelId="{3A1993A8-3E89-46F1-9133-5A2EC8DAC3AC}" type="presParOf" srcId="{9941D4EB-9207-4227-A89E-177EBD32B6A1}" destId="{99FEDECB-B336-4587-B2CA-CFC2B8E49552}" srcOrd="0" destOrd="0" presId="urn:microsoft.com/office/officeart/2005/8/layout/orgChart1"/>
    <dgm:cxn modelId="{9BA5CA76-DE08-46CA-8A2D-48C058C4EC04}" type="presParOf" srcId="{99FEDECB-B336-4587-B2CA-CFC2B8E49552}" destId="{1CDAF9C9-F947-41C7-AF8E-554CE2EDB7EB}" srcOrd="0" destOrd="0" presId="urn:microsoft.com/office/officeart/2005/8/layout/orgChart1"/>
    <dgm:cxn modelId="{16BCCBFE-6668-4C8A-BD83-DF2254FE61CD}" type="presParOf" srcId="{99FEDECB-B336-4587-B2CA-CFC2B8E49552}" destId="{79F77746-B668-4759-8F35-D3BB522A9EB2}" srcOrd="1" destOrd="0" presId="urn:microsoft.com/office/officeart/2005/8/layout/orgChart1"/>
    <dgm:cxn modelId="{AB3B96CF-F65B-4A83-86D8-558E0E22B58F}" type="presParOf" srcId="{9941D4EB-9207-4227-A89E-177EBD32B6A1}" destId="{A05EC882-4BE7-47CE-951A-8D5C40F93196}" srcOrd="1" destOrd="0" presId="urn:microsoft.com/office/officeart/2005/8/layout/orgChart1"/>
    <dgm:cxn modelId="{76CC9FAC-2806-4C22-BB52-3B03B734161D}" type="presParOf" srcId="{9941D4EB-9207-4227-A89E-177EBD32B6A1}" destId="{36B85420-1CE1-4568-ABB8-EF9097D8D7F0}" srcOrd="2" destOrd="0" presId="urn:microsoft.com/office/officeart/2005/8/layout/orgChart1"/>
    <dgm:cxn modelId="{15E0CDCD-4259-48E6-B8BC-016CF6B2E335}" type="presParOf" srcId="{770C4BBB-C2AB-4F5A-AB51-E21A50564F42}" destId="{1E320F4B-753C-431F-8832-2E1F8618E8A0}" srcOrd="2" destOrd="0" presId="urn:microsoft.com/office/officeart/2005/8/layout/orgChart1"/>
    <dgm:cxn modelId="{9AC1437B-ADFD-41A8-BA8A-AF7148FF1878}" type="presParOf" srcId="{770C4BBB-C2AB-4F5A-AB51-E21A50564F42}" destId="{036F0D27-1315-4C55-BF2F-6252C958B2F2}" srcOrd="3" destOrd="0" presId="urn:microsoft.com/office/officeart/2005/8/layout/orgChart1"/>
    <dgm:cxn modelId="{3131AE2F-38BA-40D6-B030-8BBD5B499012}" type="presParOf" srcId="{036F0D27-1315-4C55-BF2F-6252C958B2F2}" destId="{43EEED81-B236-4D41-81E1-BAB1F8C975C8}" srcOrd="0" destOrd="0" presId="urn:microsoft.com/office/officeart/2005/8/layout/orgChart1"/>
    <dgm:cxn modelId="{7B329E8E-323C-4872-A16B-B8C69FFE4AD9}" type="presParOf" srcId="{43EEED81-B236-4D41-81E1-BAB1F8C975C8}" destId="{41D4DA87-15F5-4363-9463-E9969D0BC6A2}" srcOrd="0" destOrd="0" presId="urn:microsoft.com/office/officeart/2005/8/layout/orgChart1"/>
    <dgm:cxn modelId="{D1BC182C-A444-4114-9D4A-0C47E79B19E3}" type="presParOf" srcId="{43EEED81-B236-4D41-81E1-BAB1F8C975C8}" destId="{FD0D9342-B6E1-4BA0-907C-3FC1EBA7244B}" srcOrd="1" destOrd="0" presId="urn:microsoft.com/office/officeart/2005/8/layout/orgChart1"/>
    <dgm:cxn modelId="{050E987E-3D04-492F-9929-25168B07A021}" type="presParOf" srcId="{036F0D27-1315-4C55-BF2F-6252C958B2F2}" destId="{C15548F1-428A-4BEE-A39F-DBE3F0982EF2}" srcOrd="1" destOrd="0" presId="urn:microsoft.com/office/officeart/2005/8/layout/orgChart1"/>
    <dgm:cxn modelId="{C4E98433-E897-4907-BB32-F2537D93436C}" type="presParOf" srcId="{036F0D27-1315-4C55-BF2F-6252C958B2F2}" destId="{67EE0DC7-4669-4ED8-83CA-9D671744BD21}" srcOrd="2" destOrd="0" presId="urn:microsoft.com/office/officeart/2005/8/layout/orgChart1"/>
    <dgm:cxn modelId="{CF798396-A45F-46F4-90BC-8EE7B5F64EF3}" type="presParOf" srcId="{770C4BBB-C2AB-4F5A-AB51-E21A50564F42}" destId="{47531BB0-F220-4A47-A118-26419261D76D}" srcOrd="4" destOrd="0" presId="urn:microsoft.com/office/officeart/2005/8/layout/orgChart1"/>
    <dgm:cxn modelId="{31BDCC7E-8F5F-499C-9B6A-1A4E18AE85F0}" type="presParOf" srcId="{770C4BBB-C2AB-4F5A-AB51-E21A50564F42}" destId="{21F64134-EEA6-4EAE-B81A-CD2C733EA29B}" srcOrd="5" destOrd="0" presId="urn:microsoft.com/office/officeart/2005/8/layout/orgChart1"/>
    <dgm:cxn modelId="{4D645FDE-E8D7-4003-A2E8-73A552B929EC}" type="presParOf" srcId="{21F64134-EEA6-4EAE-B81A-CD2C733EA29B}" destId="{ED850FDB-743D-47F6-B7BE-F054BDABACA8}" srcOrd="0" destOrd="0" presId="urn:microsoft.com/office/officeart/2005/8/layout/orgChart1"/>
    <dgm:cxn modelId="{C7D9FF9C-C593-4A12-B327-C89CA5FFC081}" type="presParOf" srcId="{ED850FDB-743D-47F6-B7BE-F054BDABACA8}" destId="{DC89E9FF-EA68-49F4-BCB3-06D1CFB5AE9F}" srcOrd="0" destOrd="0" presId="urn:microsoft.com/office/officeart/2005/8/layout/orgChart1"/>
    <dgm:cxn modelId="{C06E2267-0FC4-4A93-80F8-98DD9A558E22}" type="presParOf" srcId="{ED850FDB-743D-47F6-B7BE-F054BDABACA8}" destId="{ACFD01A9-4498-4182-ABF5-00E8E3F346F1}" srcOrd="1" destOrd="0" presId="urn:microsoft.com/office/officeart/2005/8/layout/orgChart1"/>
    <dgm:cxn modelId="{230A3409-9666-44EE-BED6-1891FC7329F9}" type="presParOf" srcId="{21F64134-EEA6-4EAE-B81A-CD2C733EA29B}" destId="{496E01A0-3242-4513-8483-7E781DA8B21C}" srcOrd="1" destOrd="0" presId="urn:microsoft.com/office/officeart/2005/8/layout/orgChart1"/>
    <dgm:cxn modelId="{EDB401D0-8667-447B-BB97-39D843D136FF}" type="presParOf" srcId="{21F64134-EEA6-4EAE-B81A-CD2C733EA29B}" destId="{FE44F1A2-432A-4428-A909-E77FBA08F365}" srcOrd="2" destOrd="0" presId="urn:microsoft.com/office/officeart/2005/8/layout/orgChart1"/>
    <dgm:cxn modelId="{C690BD59-A7C6-4FFA-A8AF-5FBF2A93E7A6}" type="presParOf" srcId="{770C4BBB-C2AB-4F5A-AB51-E21A50564F42}" destId="{0F7FCAA7-3B29-430E-9BB2-538703C9308D}" srcOrd="6" destOrd="0" presId="urn:microsoft.com/office/officeart/2005/8/layout/orgChart1"/>
    <dgm:cxn modelId="{CD478A2C-1CDF-4126-A643-0274F6850321}" type="presParOf" srcId="{770C4BBB-C2AB-4F5A-AB51-E21A50564F42}" destId="{057EA3D3-384E-44B8-B49C-790B32D94E26}" srcOrd="7" destOrd="0" presId="urn:microsoft.com/office/officeart/2005/8/layout/orgChart1"/>
    <dgm:cxn modelId="{C1E7C3AC-9519-41C3-BB80-083D839D2BA3}" type="presParOf" srcId="{057EA3D3-384E-44B8-B49C-790B32D94E26}" destId="{024EE1FF-4DDC-4758-9EFC-777D55B4EAE2}" srcOrd="0" destOrd="0" presId="urn:microsoft.com/office/officeart/2005/8/layout/orgChart1"/>
    <dgm:cxn modelId="{222862C7-3A13-438E-A024-375F02F6B058}" type="presParOf" srcId="{024EE1FF-4DDC-4758-9EFC-777D55B4EAE2}" destId="{88F85C0A-A328-4354-9DEF-1CCBF88F17C1}" srcOrd="0" destOrd="0" presId="urn:microsoft.com/office/officeart/2005/8/layout/orgChart1"/>
    <dgm:cxn modelId="{CCE42CC5-ABDE-4F13-9402-9EE6B9D81DAB}" type="presParOf" srcId="{024EE1FF-4DDC-4758-9EFC-777D55B4EAE2}" destId="{7502E6B5-35C0-4931-B529-6D4D387A20C8}" srcOrd="1" destOrd="0" presId="urn:microsoft.com/office/officeart/2005/8/layout/orgChart1"/>
    <dgm:cxn modelId="{5E8B4773-F669-4925-B9B1-88D38E9A004A}" type="presParOf" srcId="{057EA3D3-384E-44B8-B49C-790B32D94E26}" destId="{DF221273-2BDD-4875-97B0-B7248E21AF14}" srcOrd="1" destOrd="0" presId="urn:microsoft.com/office/officeart/2005/8/layout/orgChart1"/>
    <dgm:cxn modelId="{AC6775C5-DBFD-4304-8B8E-8A41598BC527}" type="presParOf" srcId="{057EA3D3-384E-44B8-B49C-790B32D94E26}" destId="{AB6CAC3D-446F-41EA-9266-2CEA17C6A3B5}" srcOrd="2" destOrd="0" presId="urn:microsoft.com/office/officeart/2005/8/layout/orgChart1"/>
    <dgm:cxn modelId="{2F099B96-99A2-494B-BF7B-310647F38BBA}" type="presParOf" srcId="{770C4BBB-C2AB-4F5A-AB51-E21A50564F42}" destId="{76C44C47-0CBB-4C64-9DD3-DB00E8DCC073}" srcOrd="8" destOrd="0" presId="urn:microsoft.com/office/officeart/2005/8/layout/orgChart1"/>
    <dgm:cxn modelId="{3E6A5E01-7EE1-4A1A-A765-348CE63717B7}" type="presParOf" srcId="{770C4BBB-C2AB-4F5A-AB51-E21A50564F42}" destId="{1613E28A-A1EB-4F1D-94A4-F852DBDE3319}" srcOrd="9" destOrd="0" presId="urn:microsoft.com/office/officeart/2005/8/layout/orgChart1"/>
    <dgm:cxn modelId="{1D874EEC-7095-4642-882D-674DE269D76C}" type="presParOf" srcId="{1613E28A-A1EB-4F1D-94A4-F852DBDE3319}" destId="{5252E60B-0FF4-4E59-A3FB-B2F13531AA72}" srcOrd="0" destOrd="0" presId="urn:microsoft.com/office/officeart/2005/8/layout/orgChart1"/>
    <dgm:cxn modelId="{E1718EC6-287F-4894-AD64-314FED5FD103}" type="presParOf" srcId="{5252E60B-0FF4-4E59-A3FB-B2F13531AA72}" destId="{49A9AAFA-A611-4958-99C2-EED54AFB2122}" srcOrd="0" destOrd="0" presId="urn:microsoft.com/office/officeart/2005/8/layout/orgChart1"/>
    <dgm:cxn modelId="{7427FD8E-9377-45D2-8091-4F6F83D90961}" type="presParOf" srcId="{5252E60B-0FF4-4E59-A3FB-B2F13531AA72}" destId="{44ECB919-3F97-4AF3-9EDB-FDF23A9C9831}" srcOrd="1" destOrd="0" presId="urn:microsoft.com/office/officeart/2005/8/layout/orgChart1"/>
    <dgm:cxn modelId="{8AF3A726-E52E-4305-9C74-7D23B2053751}" type="presParOf" srcId="{1613E28A-A1EB-4F1D-94A4-F852DBDE3319}" destId="{69612292-F817-475A-8D96-DAACBE9ABE8E}" srcOrd="1" destOrd="0" presId="urn:microsoft.com/office/officeart/2005/8/layout/orgChart1"/>
    <dgm:cxn modelId="{C725144E-A12E-4362-A89E-A80A1BF0A674}" type="presParOf" srcId="{1613E28A-A1EB-4F1D-94A4-F852DBDE3319}" destId="{3E0FA395-1630-47F3-BA8B-B12937EE2C49}" srcOrd="2" destOrd="0" presId="urn:microsoft.com/office/officeart/2005/8/layout/orgChart1"/>
    <dgm:cxn modelId="{47AC26BD-4843-45B1-A212-49F7E5024804}" type="presParOf" srcId="{D98BDD6E-5F2D-4042-A5E0-659E389C1F6A}" destId="{AA0AF5BC-98BE-4894-890B-3B3FCE1ACFB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C8175E-A13A-45FF-83DB-CCA63A74519E}">
      <dsp:nvSpPr>
        <dsp:cNvPr id="0" name=""/>
        <dsp:cNvSpPr/>
      </dsp:nvSpPr>
      <dsp:spPr>
        <a:xfrm>
          <a:off x="10802" y="2315708"/>
          <a:ext cx="2022906" cy="1726264"/>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Delitos Contra la Administración Pública</a:t>
          </a:r>
        </a:p>
        <a:p>
          <a:pPr marL="0" lvl="0" indent="0" algn="ctr" defTabSz="889000">
            <a:lnSpc>
              <a:spcPct val="90000"/>
            </a:lnSpc>
            <a:spcBef>
              <a:spcPct val="0"/>
            </a:spcBef>
            <a:spcAft>
              <a:spcPct val="35000"/>
            </a:spcAft>
            <a:buNone/>
          </a:pPr>
          <a:r>
            <a:rPr lang="es-ES" sz="2000" b="0" kern="1200" dirty="0"/>
            <a:t>Título XVIII - CP</a:t>
          </a:r>
        </a:p>
      </dsp:txBody>
      <dsp:txXfrm>
        <a:off x="61363" y="2366269"/>
        <a:ext cx="1921784" cy="1625142"/>
      </dsp:txXfrm>
    </dsp:sp>
    <dsp:sp modelId="{7B068E96-9394-42C7-98FA-52C4744C1104}">
      <dsp:nvSpPr>
        <dsp:cNvPr id="0" name=""/>
        <dsp:cNvSpPr/>
      </dsp:nvSpPr>
      <dsp:spPr>
        <a:xfrm rot="18617367">
          <a:off x="1656393" y="2340700"/>
          <a:ext cx="2135642" cy="47238"/>
        </a:xfrm>
        <a:custGeom>
          <a:avLst/>
          <a:gdLst/>
          <a:ahLst/>
          <a:cxnLst/>
          <a:rect l="0" t="0" r="0" b="0"/>
          <a:pathLst>
            <a:path>
              <a:moveTo>
                <a:pt x="0" y="23619"/>
              </a:moveTo>
              <a:lnTo>
                <a:pt x="2135642" y="236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PE" sz="800" kern="1200" dirty="0"/>
        </a:p>
      </dsp:txBody>
      <dsp:txXfrm>
        <a:off x="2670823" y="2310929"/>
        <a:ext cx="106782" cy="106782"/>
      </dsp:txXfrm>
    </dsp:sp>
    <dsp:sp modelId="{C33F54FB-FFCA-41BD-AEEC-40A7DF092618}">
      <dsp:nvSpPr>
        <dsp:cNvPr id="0" name=""/>
        <dsp:cNvSpPr/>
      </dsp:nvSpPr>
      <dsp:spPr>
        <a:xfrm>
          <a:off x="3414720" y="414055"/>
          <a:ext cx="2413801" cy="2271488"/>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Delitos Cometidos Por Particulares</a:t>
          </a:r>
        </a:p>
        <a:p>
          <a:pPr marL="0" lvl="0" indent="0" algn="just" defTabSz="800100">
            <a:lnSpc>
              <a:spcPct val="90000"/>
            </a:lnSpc>
            <a:spcBef>
              <a:spcPct val="0"/>
            </a:spcBef>
            <a:spcAft>
              <a:spcPct val="35000"/>
            </a:spcAft>
            <a:buNone/>
          </a:pPr>
          <a:r>
            <a:rPr lang="es-ES" sz="1800" kern="1200" dirty="0"/>
            <a:t>El sujeto activo puede ser cualquier persona</a:t>
          </a:r>
          <a:endParaRPr lang="es-PE" sz="1800" kern="1200" dirty="0"/>
        </a:p>
      </dsp:txBody>
      <dsp:txXfrm>
        <a:off x="3481250" y="480585"/>
        <a:ext cx="2280741" cy="2138428"/>
      </dsp:txXfrm>
    </dsp:sp>
    <dsp:sp modelId="{C2E9C2E0-3D51-4FB8-B4E8-5E07812A9D8C}">
      <dsp:nvSpPr>
        <dsp:cNvPr id="0" name=""/>
        <dsp:cNvSpPr/>
      </dsp:nvSpPr>
      <dsp:spPr>
        <a:xfrm>
          <a:off x="5828521" y="1526180"/>
          <a:ext cx="1381011" cy="47238"/>
        </a:xfrm>
        <a:custGeom>
          <a:avLst/>
          <a:gdLst/>
          <a:ahLst/>
          <a:cxnLst/>
          <a:rect l="0" t="0" r="0" b="0"/>
          <a:pathLst>
            <a:path>
              <a:moveTo>
                <a:pt x="0" y="23619"/>
              </a:moveTo>
              <a:lnTo>
                <a:pt x="1381011" y="236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dirty="0"/>
        </a:p>
      </dsp:txBody>
      <dsp:txXfrm>
        <a:off x="6484502" y="1515274"/>
        <a:ext cx="69050" cy="69050"/>
      </dsp:txXfrm>
    </dsp:sp>
    <dsp:sp modelId="{EAB12526-2A85-48B5-BBF0-9995ED5C96BF}">
      <dsp:nvSpPr>
        <dsp:cNvPr id="0" name=""/>
        <dsp:cNvSpPr/>
      </dsp:nvSpPr>
      <dsp:spPr>
        <a:xfrm>
          <a:off x="7209533" y="121306"/>
          <a:ext cx="4725097" cy="2856985"/>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kern="1200" dirty="0"/>
            <a:t>- Usurpación de autoridad (art. 361)</a:t>
          </a:r>
        </a:p>
        <a:p>
          <a:pPr marL="0" lvl="0" indent="0" algn="just" defTabSz="800100">
            <a:lnSpc>
              <a:spcPct val="90000"/>
            </a:lnSpc>
            <a:spcBef>
              <a:spcPct val="0"/>
            </a:spcBef>
            <a:spcAft>
              <a:spcPct val="35000"/>
            </a:spcAft>
            <a:buNone/>
          </a:pPr>
          <a:r>
            <a:rPr lang="es-PE" sz="1800" kern="1200" dirty="0"/>
            <a:t>- Usurpación de títulos u honores (art. 362)</a:t>
          </a:r>
        </a:p>
        <a:p>
          <a:pPr marL="0" lvl="0" indent="0" algn="just" defTabSz="800100">
            <a:lnSpc>
              <a:spcPct val="90000"/>
            </a:lnSpc>
            <a:spcBef>
              <a:spcPct val="0"/>
            </a:spcBef>
            <a:spcAft>
              <a:spcPct val="35000"/>
            </a:spcAft>
            <a:buNone/>
          </a:pPr>
          <a:r>
            <a:rPr lang="es-PE" sz="1800" kern="1200" dirty="0"/>
            <a:t>- Ejercicio ilegal de la profesión (art. 363)</a:t>
          </a:r>
        </a:p>
        <a:p>
          <a:pPr marL="0" lvl="0" indent="0" algn="just" defTabSz="800100">
            <a:lnSpc>
              <a:spcPct val="90000"/>
            </a:lnSpc>
            <a:spcBef>
              <a:spcPct val="0"/>
            </a:spcBef>
            <a:spcAft>
              <a:spcPct val="35000"/>
            </a:spcAft>
            <a:buNone/>
          </a:pPr>
          <a:r>
            <a:rPr lang="es-PE" sz="1800" kern="1200" dirty="0"/>
            <a:t>- Violencia y resistencia a la autoridad (365 y </a:t>
          </a:r>
          <a:r>
            <a:rPr lang="es-PE" sz="1800" kern="1200" dirty="0" err="1"/>
            <a:t>ss</a:t>
          </a:r>
          <a:r>
            <a:rPr lang="es-PE" sz="1800" kern="1200" dirty="0"/>
            <a:t>)</a:t>
          </a:r>
        </a:p>
        <a:p>
          <a:pPr marL="0" lvl="0" indent="0" algn="just" defTabSz="800100">
            <a:lnSpc>
              <a:spcPct val="90000"/>
            </a:lnSpc>
            <a:spcBef>
              <a:spcPct val="0"/>
            </a:spcBef>
            <a:spcAft>
              <a:spcPct val="35000"/>
            </a:spcAft>
            <a:buNone/>
          </a:pPr>
          <a:r>
            <a:rPr lang="es-PE" sz="1800" kern="1200" dirty="0"/>
            <a:t>- Delitos que afectan la administración de justicia; omisión a comparecer en juicio, ocultamiento de pruebas o sustracción de objetos requisados.</a:t>
          </a:r>
        </a:p>
      </dsp:txBody>
      <dsp:txXfrm>
        <a:off x="7293211" y="204984"/>
        <a:ext cx="4557741" cy="2689629"/>
      </dsp:txXfrm>
    </dsp:sp>
    <dsp:sp modelId="{C26BBBF1-7CE7-4CC9-BD33-9A3EA66E85B2}">
      <dsp:nvSpPr>
        <dsp:cNvPr id="0" name=""/>
        <dsp:cNvSpPr/>
      </dsp:nvSpPr>
      <dsp:spPr>
        <a:xfrm rot="3022639">
          <a:off x="1641456" y="3989227"/>
          <a:ext cx="2165515" cy="47238"/>
        </a:xfrm>
        <a:custGeom>
          <a:avLst/>
          <a:gdLst/>
          <a:ahLst/>
          <a:cxnLst/>
          <a:rect l="0" t="0" r="0" b="0"/>
          <a:pathLst>
            <a:path>
              <a:moveTo>
                <a:pt x="0" y="23619"/>
              </a:moveTo>
              <a:lnTo>
                <a:pt x="2165515" y="2361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s-PE" sz="800" kern="1200" dirty="0"/>
        </a:p>
      </dsp:txBody>
      <dsp:txXfrm>
        <a:off x="2670076" y="3958709"/>
        <a:ext cx="108275" cy="108275"/>
      </dsp:txXfrm>
    </dsp:sp>
    <dsp:sp modelId="{3F30C9C1-361F-474B-82DF-FA4158739A2E}">
      <dsp:nvSpPr>
        <dsp:cNvPr id="0" name=""/>
        <dsp:cNvSpPr/>
      </dsp:nvSpPr>
      <dsp:spPr>
        <a:xfrm>
          <a:off x="3414720" y="3750079"/>
          <a:ext cx="2439695" cy="2193547"/>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s-ES" sz="1800" b="1" kern="1200" dirty="0"/>
            <a:t>Delitos cometidos por funcionarios públicos</a:t>
          </a:r>
        </a:p>
        <a:p>
          <a:pPr marL="0" lvl="0" indent="0" algn="just" defTabSz="800100">
            <a:lnSpc>
              <a:spcPct val="90000"/>
            </a:lnSpc>
            <a:spcBef>
              <a:spcPct val="0"/>
            </a:spcBef>
            <a:spcAft>
              <a:spcPct val="35000"/>
            </a:spcAft>
            <a:buNone/>
          </a:pPr>
          <a:r>
            <a:rPr lang="es-ES" sz="1800" kern="1200" dirty="0"/>
            <a:t>El sujeto activo –usualmente- un funcionario público.</a:t>
          </a:r>
          <a:endParaRPr lang="es-PE" sz="1800" kern="1200" dirty="0"/>
        </a:p>
      </dsp:txBody>
      <dsp:txXfrm>
        <a:off x="3478967" y="3814326"/>
        <a:ext cx="2311201" cy="2065053"/>
      </dsp:txXfrm>
    </dsp:sp>
    <dsp:sp modelId="{3BB15489-1999-423F-A27F-6E1A73E99F45}">
      <dsp:nvSpPr>
        <dsp:cNvPr id="0" name=""/>
        <dsp:cNvSpPr/>
      </dsp:nvSpPr>
      <dsp:spPr>
        <a:xfrm>
          <a:off x="5854415" y="4823233"/>
          <a:ext cx="1381011" cy="47238"/>
        </a:xfrm>
        <a:custGeom>
          <a:avLst/>
          <a:gdLst/>
          <a:ahLst/>
          <a:cxnLst/>
          <a:rect l="0" t="0" r="0" b="0"/>
          <a:pathLst>
            <a:path>
              <a:moveTo>
                <a:pt x="0" y="23619"/>
              </a:moveTo>
              <a:lnTo>
                <a:pt x="1381011" y="2361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b="1" kern="1200" dirty="0"/>
        </a:p>
      </dsp:txBody>
      <dsp:txXfrm>
        <a:off x="6510396" y="4812327"/>
        <a:ext cx="69050" cy="69050"/>
      </dsp:txXfrm>
    </dsp:sp>
    <dsp:sp modelId="{CA8D47F7-5C5A-4AC9-B960-99730ADCD792}">
      <dsp:nvSpPr>
        <dsp:cNvPr id="0" name=""/>
        <dsp:cNvSpPr/>
      </dsp:nvSpPr>
      <dsp:spPr>
        <a:xfrm>
          <a:off x="7235427" y="3237232"/>
          <a:ext cx="4699963" cy="3219242"/>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kern="1200" dirty="0"/>
            <a:t>- Abuso de autoridad (art. 376)</a:t>
          </a:r>
        </a:p>
        <a:p>
          <a:pPr marL="0" lvl="0" indent="0" algn="just" defTabSz="800100">
            <a:lnSpc>
              <a:spcPct val="90000"/>
            </a:lnSpc>
            <a:spcBef>
              <a:spcPct val="0"/>
            </a:spcBef>
            <a:spcAft>
              <a:spcPct val="35000"/>
            </a:spcAft>
            <a:buNone/>
          </a:pPr>
          <a:r>
            <a:rPr lang="es-ES" sz="1800" kern="1200" dirty="0"/>
            <a:t>- Concusión (art. 382)</a:t>
          </a:r>
        </a:p>
        <a:p>
          <a:pPr marL="0" lvl="0" indent="0" algn="just" defTabSz="800100">
            <a:lnSpc>
              <a:spcPct val="90000"/>
            </a:lnSpc>
            <a:spcBef>
              <a:spcPct val="0"/>
            </a:spcBef>
            <a:spcAft>
              <a:spcPct val="35000"/>
            </a:spcAft>
            <a:buNone/>
          </a:pPr>
          <a:r>
            <a:rPr lang="es-ES" sz="1800" kern="1200" dirty="0"/>
            <a:t>- Cobro indebido (art. 383)</a:t>
          </a:r>
        </a:p>
        <a:p>
          <a:pPr marL="0" lvl="0" indent="0" algn="just" defTabSz="800100">
            <a:lnSpc>
              <a:spcPct val="90000"/>
            </a:lnSpc>
            <a:spcBef>
              <a:spcPct val="0"/>
            </a:spcBef>
            <a:spcAft>
              <a:spcPct val="35000"/>
            </a:spcAft>
            <a:buNone/>
          </a:pPr>
          <a:r>
            <a:rPr lang="es-ES" sz="1800" kern="1200" dirty="0"/>
            <a:t>- Cohecho (art. 384)</a:t>
          </a:r>
        </a:p>
        <a:p>
          <a:pPr marL="0" lvl="0" indent="0" algn="just" defTabSz="800100">
            <a:lnSpc>
              <a:spcPct val="90000"/>
            </a:lnSpc>
            <a:spcBef>
              <a:spcPct val="0"/>
            </a:spcBef>
            <a:spcAft>
              <a:spcPct val="35000"/>
            </a:spcAft>
            <a:buNone/>
          </a:pPr>
          <a:r>
            <a:rPr lang="es-ES" sz="1800" kern="1200" dirty="0"/>
            <a:t>- Patrocinio Ilegal (art. 385)</a:t>
          </a:r>
        </a:p>
        <a:p>
          <a:pPr marL="0" lvl="0" indent="0" algn="just" defTabSz="800100">
            <a:lnSpc>
              <a:spcPct val="90000"/>
            </a:lnSpc>
            <a:spcBef>
              <a:spcPct val="0"/>
            </a:spcBef>
            <a:spcAft>
              <a:spcPct val="35000"/>
            </a:spcAft>
            <a:buNone/>
          </a:pPr>
          <a:r>
            <a:rPr lang="es-ES" sz="1800" kern="1200" dirty="0"/>
            <a:t>- Peculado (art. 387)</a:t>
          </a:r>
        </a:p>
        <a:p>
          <a:pPr marL="0" lvl="0" indent="0" algn="just" defTabSz="800100">
            <a:lnSpc>
              <a:spcPct val="90000"/>
            </a:lnSpc>
            <a:spcBef>
              <a:spcPct val="0"/>
            </a:spcBef>
            <a:spcAft>
              <a:spcPct val="35000"/>
            </a:spcAft>
            <a:buNone/>
          </a:pPr>
          <a:r>
            <a:rPr lang="es-ES" sz="1800" kern="1200" dirty="0"/>
            <a:t>- </a:t>
          </a:r>
          <a:r>
            <a:rPr lang="es-ES" sz="1800" b="1" u="sng" kern="1200" dirty="0"/>
            <a:t>Corrupción de funcionarios (art. 393 y ss.)</a:t>
          </a:r>
        </a:p>
        <a:p>
          <a:pPr marL="0" lvl="0" indent="0" algn="just" defTabSz="800100">
            <a:lnSpc>
              <a:spcPct val="90000"/>
            </a:lnSpc>
            <a:spcBef>
              <a:spcPct val="0"/>
            </a:spcBef>
            <a:spcAft>
              <a:spcPct val="35000"/>
            </a:spcAft>
            <a:buNone/>
          </a:pPr>
          <a:r>
            <a:rPr lang="es-ES" sz="1800" kern="1200" dirty="0"/>
            <a:t>- </a:t>
          </a:r>
          <a:r>
            <a:rPr lang="es-ES" sz="1800" u="sng" kern="1200" dirty="0"/>
            <a:t>Tráfico de influencias (art. 400)</a:t>
          </a:r>
        </a:p>
        <a:p>
          <a:pPr marL="0" lvl="0" indent="0" algn="just" defTabSz="800100">
            <a:lnSpc>
              <a:spcPct val="90000"/>
            </a:lnSpc>
            <a:spcBef>
              <a:spcPct val="0"/>
            </a:spcBef>
            <a:spcAft>
              <a:spcPct val="35000"/>
            </a:spcAft>
            <a:buNone/>
          </a:pPr>
          <a:r>
            <a:rPr lang="es-ES" sz="1800" u="none" kern="1200" dirty="0"/>
            <a:t>- </a:t>
          </a:r>
          <a:r>
            <a:rPr lang="es-ES" sz="1800" u="sng" kern="1200" dirty="0"/>
            <a:t>Enriquecimiento ilícito (art. 401</a:t>
          </a:r>
          <a:r>
            <a:rPr lang="es-ES" sz="1800" kern="1200" dirty="0"/>
            <a:t>)</a:t>
          </a:r>
          <a:endParaRPr lang="es-PE" sz="1800" kern="1200" dirty="0"/>
        </a:p>
      </dsp:txBody>
      <dsp:txXfrm>
        <a:off x="7329715" y="3331520"/>
        <a:ext cx="4511387" cy="303066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A8F31-2A99-4535-9B41-189F3942C629}">
      <dsp:nvSpPr>
        <dsp:cNvPr id="0" name=""/>
        <dsp:cNvSpPr/>
      </dsp:nvSpPr>
      <dsp:spPr>
        <a:xfrm rot="16200000">
          <a:off x="-1146051" y="1147486"/>
          <a:ext cx="6026726" cy="3731752"/>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741" bIns="0" numCol="1" spcCol="1270" anchor="t" anchorCtr="0">
          <a:noAutofit/>
        </a:bodyPr>
        <a:lstStyle/>
        <a:p>
          <a:pPr marL="0" lvl="0" indent="0" algn="just" defTabSz="1200150">
            <a:lnSpc>
              <a:spcPct val="90000"/>
            </a:lnSpc>
            <a:spcBef>
              <a:spcPct val="0"/>
            </a:spcBef>
            <a:spcAft>
              <a:spcPct val="35000"/>
            </a:spcAft>
            <a:buNone/>
          </a:pPr>
          <a:r>
            <a:rPr lang="es-ES" sz="2700" b="1" kern="1200" dirty="0"/>
            <a:t>Cohecho pasivo propio en el ejercicio de la función (art. 395-A)</a:t>
          </a:r>
          <a:endParaRPr lang="es-PE" sz="2700" b="1" kern="1200" dirty="0"/>
        </a:p>
        <a:p>
          <a:pPr marL="228600" lvl="1" indent="-228600" algn="just" defTabSz="933450">
            <a:lnSpc>
              <a:spcPct val="90000"/>
            </a:lnSpc>
            <a:spcBef>
              <a:spcPct val="0"/>
            </a:spcBef>
            <a:spcAft>
              <a:spcPct val="15000"/>
            </a:spcAft>
            <a:buChar char="•"/>
          </a:pPr>
          <a:r>
            <a:rPr lang="es-ES" sz="2100" kern="1200" dirty="0"/>
            <a:t>Sujeto activo: Policía Nacional del Perú</a:t>
          </a:r>
          <a:endParaRPr lang="es-PE" sz="2100" kern="1200" dirty="0"/>
        </a:p>
        <a:p>
          <a:pPr marL="228600" lvl="1" indent="-228600" algn="just" defTabSz="933450">
            <a:lnSpc>
              <a:spcPct val="90000"/>
            </a:lnSpc>
            <a:spcBef>
              <a:spcPct val="0"/>
            </a:spcBef>
            <a:spcAft>
              <a:spcPct val="15000"/>
            </a:spcAft>
            <a:buChar char="•"/>
          </a:pPr>
          <a:r>
            <a:rPr lang="es-ES" sz="2100" kern="1200" dirty="0"/>
            <a:t>Conductas: i. aceptar o recibir para otro, </a:t>
          </a:r>
          <a:r>
            <a:rPr lang="es-ES" sz="2100" kern="1200" dirty="0" err="1"/>
            <a:t>ii</a:t>
          </a:r>
          <a:r>
            <a:rPr lang="es-ES" sz="2100" kern="1200" dirty="0"/>
            <a:t> Solicitar – directa o indirectamente- Finalidad realizar acto en violación de sus funciones, </a:t>
          </a:r>
          <a:r>
            <a:rPr lang="es-ES" sz="2100" kern="1200" dirty="0" err="1"/>
            <a:t>iii</a:t>
          </a:r>
          <a:r>
            <a:rPr lang="es-ES" sz="2100" kern="1200" dirty="0"/>
            <a:t> condiciona su conducta funcional</a:t>
          </a:r>
          <a:endParaRPr lang="es-PE" sz="2100" kern="1200" dirty="0"/>
        </a:p>
      </dsp:txBody>
      <dsp:txXfrm rot="5400000">
        <a:off x="1436" y="1205344"/>
        <a:ext cx="3731752" cy="3616036"/>
      </dsp:txXfrm>
    </dsp:sp>
    <dsp:sp modelId="{8959E22D-20AA-4B2F-B0C9-263B0B769EF8}">
      <dsp:nvSpPr>
        <dsp:cNvPr id="0" name=""/>
        <dsp:cNvSpPr/>
      </dsp:nvSpPr>
      <dsp:spPr>
        <a:xfrm rot="16200000">
          <a:off x="2865582" y="1147486"/>
          <a:ext cx="6026726" cy="3731752"/>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741" bIns="0" numCol="1" spcCol="1270" anchor="t" anchorCtr="0">
          <a:noAutofit/>
        </a:bodyPr>
        <a:lstStyle/>
        <a:p>
          <a:pPr marL="0" lvl="0" indent="0" algn="just" defTabSz="1200150">
            <a:lnSpc>
              <a:spcPct val="90000"/>
            </a:lnSpc>
            <a:spcBef>
              <a:spcPct val="0"/>
            </a:spcBef>
            <a:spcAft>
              <a:spcPct val="35000"/>
            </a:spcAft>
            <a:buNone/>
          </a:pPr>
          <a:r>
            <a:rPr lang="es-ES" sz="2700" b="1" kern="1200" dirty="0"/>
            <a:t>Cohecho pasivo impropio en el ejercicio de la función policial (art. 395-B)</a:t>
          </a:r>
          <a:endParaRPr lang="es-PE" sz="2700" b="1" kern="1200" dirty="0"/>
        </a:p>
        <a:p>
          <a:pPr marL="228600" lvl="1" indent="-228600" algn="just" defTabSz="933450">
            <a:lnSpc>
              <a:spcPct val="90000"/>
            </a:lnSpc>
            <a:spcBef>
              <a:spcPct val="0"/>
            </a:spcBef>
            <a:spcAft>
              <a:spcPct val="15000"/>
            </a:spcAft>
            <a:buChar char="•"/>
          </a:pPr>
          <a:r>
            <a:rPr lang="es-ES" sz="2100" kern="1200" dirty="0"/>
            <a:t>Sujeto activo: PNP</a:t>
          </a:r>
          <a:endParaRPr lang="es-PE" sz="2100" kern="1200" dirty="0"/>
        </a:p>
        <a:p>
          <a:pPr marL="228600" lvl="1" indent="-228600" algn="just" defTabSz="933450">
            <a:lnSpc>
              <a:spcPct val="90000"/>
            </a:lnSpc>
            <a:spcBef>
              <a:spcPct val="0"/>
            </a:spcBef>
            <a:spcAft>
              <a:spcPct val="15000"/>
            </a:spcAft>
            <a:buChar char="•"/>
          </a:pPr>
          <a:r>
            <a:rPr lang="es-ES" sz="2100" kern="1200" dirty="0"/>
            <a:t>Conductas: Aceptar o recibir para sí o para otro y Solicitar directa o indirectamente. Finalidad realizar acto en violación de sus funciones.</a:t>
          </a:r>
          <a:endParaRPr lang="es-PE" sz="2100" kern="1200" dirty="0"/>
        </a:p>
      </dsp:txBody>
      <dsp:txXfrm rot="5400000">
        <a:off x="4013069" y="1205344"/>
        <a:ext cx="3731752" cy="3616036"/>
      </dsp:txXfrm>
    </dsp:sp>
    <dsp:sp modelId="{7729797A-46C8-4083-A2B0-4A4253354788}">
      <dsp:nvSpPr>
        <dsp:cNvPr id="0" name=""/>
        <dsp:cNvSpPr/>
      </dsp:nvSpPr>
      <dsp:spPr>
        <a:xfrm rot="16200000">
          <a:off x="6877216" y="1147486"/>
          <a:ext cx="6026726" cy="3731752"/>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0" rIns="171741" bIns="0" numCol="1" spcCol="1270" anchor="t" anchorCtr="0">
          <a:noAutofit/>
        </a:bodyPr>
        <a:lstStyle/>
        <a:p>
          <a:pPr marL="0" lvl="0" indent="0" algn="l" defTabSz="1200150">
            <a:lnSpc>
              <a:spcPct val="90000"/>
            </a:lnSpc>
            <a:spcBef>
              <a:spcPct val="0"/>
            </a:spcBef>
            <a:spcAft>
              <a:spcPct val="35000"/>
            </a:spcAft>
            <a:buNone/>
          </a:pPr>
          <a:r>
            <a:rPr lang="es-ES" sz="2700" b="1" kern="1200" dirty="0"/>
            <a:t>Corrupción pasiva de auxiliares jurisdiccionales (art. 396)</a:t>
          </a:r>
          <a:endParaRPr lang="es-PE" sz="2700" b="1" kern="1200" dirty="0"/>
        </a:p>
        <a:p>
          <a:pPr marL="228600" lvl="1" indent="-228600" algn="just" defTabSz="933450">
            <a:lnSpc>
              <a:spcPct val="90000"/>
            </a:lnSpc>
            <a:spcBef>
              <a:spcPct val="0"/>
            </a:spcBef>
            <a:spcAft>
              <a:spcPct val="15000"/>
            </a:spcAft>
            <a:buChar char="•"/>
          </a:pPr>
          <a:r>
            <a:rPr lang="es-ES" sz="2100" kern="1200" dirty="0"/>
            <a:t>Sujeto activo: auxiliares jurisdiccionales, secretario judicial, relator, especialista o auxiliar de tribunal administrativo, judicial o arbitral.</a:t>
          </a:r>
          <a:endParaRPr lang="es-PE" sz="2100" kern="1200" dirty="0"/>
        </a:p>
        <a:p>
          <a:pPr marL="228600" lvl="1" indent="-228600" algn="l" defTabSz="933450">
            <a:lnSpc>
              <a:spcPct val="90000"/>
            </a:lnSpc>
            <a:spcBef>
              <a:spcPct val="0"/>
            </a:spcBef>
            <a:spcAft>
              <a:spcPct val="15000"/>
            </a:spcAft>
            <a:buChar char="•"/>
          </a:pPr>
          <a:r>
            <a:rPr lang="es-ES" sz="2100" kern="1200" dirty="0"/>
            <a:t>Conducta: aceptar, recibir o solicitar</a:t>
          </a:r>
          <a:endParaRPr lang="es-PE" sz="2100" kern="1200" dirty="0"/>
        </a:p>
      </dsp:txBody>
      <dsp:txXfrm rot="5400000">
        <a:off x="8024703" y="1205344"/>
        <a:ext cx="3731752" cy="361603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152382"/>
          <a:ext cx="10224654" cy="1639316"/>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400" b="1" kern="1200" dirty="0"/>
            <a:t>Sujeto activo:</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400" kern="1200" dirty="0"/>
            <a:t>Delito común – el particular</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400" b="1" kern="1200" dirty="0"/>
            <a:t>Sujeto pasivo:</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400" kern="1200" dirty="0"/>
            <a:t>El Estado</a:t>
          </a:r>
          <a:endParaRPr lang="es-PE" sz="2400" kern="1200" dirty="0"/>
        </a:p>
      </dsp:txBody>
      <dsp:txXfrm>
        <a:off x="80025" y="232407"/>
        <a:ext cx="10064604" cy="1479266"/>
      </dsp:txXfrm>
    </dsp:sp>
    <dsp:sp modelId="{42B87D6F-4DD9-4B4F-95B6-513505F27F85}">
      <dsp:nvSpPr>
        <dsp:cNvPr id="0" name=""/>
        <dsp:cNvSpPr/>
      </dsp:nvSpPr>
      <dsp:spPr>
        <a:xfrm>
          <a:off x="0" y="1925528"/>
          <a:ext cx="10224654" cy="217364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300" b="1" kern="1200" dirty="0"/>
            <a:t>Conductas:</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300" kern="1200" dirty="0"/>
            <a:t>- Ofrecer y prometer</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300" kern="1200" dirty="0"/>
            <a:t>Sugerencia, oferta o proposición de una ventaja o beneficio a un funcionario.</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300" kern="1200" dirty="0"/>
            <a:t>- Dar</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300" kern="1200" dirty="0"/>
            <a:t>Es el acto concreta de entrega del soborno.</a:t>
          </a:r>
          <a:endParaRPr lang="es-PE" sz="2300" kern="1200" dirty="0"/>
        </a:p>
      </dsp:txBody>
      <dsp:txXfrm>
        <a:off x="106108" y="2031636"/>
        <a:ext cx="10012438" cy="196142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93779-785E-46A0-AD44-EA30E5789B57}">
      <dsp:nvSpPr>
        <dsp:cNvPr id="0" name=""/>
        <dsp:cNvSpPr/>
      </dsp:nvSpPr>
      <dsp:spPr>
        <a:xfrm>
          <a:off x="2852624" y="854"/>
          <a:ext cx="1706945" cy="1706945"/>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Funcionario Público</a:t>
          </a:r>
          <a:endParaRPr lang="es-PE" sz="1900" kern="1200" dirty="0"/>
        </a:p>
      </dsp:txBody>
      <dsp:txXfrm>
        <a:off x="3102600" y="250830"/>
        <a:ext cx="1206993" cy="1206993"/>
      </dsp:txXfrm>
    </dsp:sp>
    <dsp:sp modelId="{C125DF8D-74F9-4D1B-ADA2-5DB33AA81481}">
      <dsp:nvSpPr>
        <dsp:cNvPr id="0" name=""/>
        <dsp:cNvSpPr/>
      </dsp:nvSpPr>
      <dsp:spPr>
        <a:xfrm>
          <a:off x="3211083" y="1846404"/>
          <a:ext cx="990028" cy="990028"/>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kern="1200"/>
        </a:p>
      </dsp:txBody>
      <dsp:txXfrm>
        <a:off x="3342311" y="2224991"/>
        <a:ext cx="727572" cy="232854"/>
      </dsp:txXfrm>
    </dsp:sp>
    <dsp:sp modelId="{4A5EE7F0-26C9-4987-95B1-5DED0DCF6622}">
      <dsp:nvSpPr>
        <dsp:cNvPr id="0" name=""/>
        <dsp:cNvSpPr/>
      </dsp:nvSpPr>
      <dsp:spPr>
        <a:xfrm>
          <a:off x="2852624" y="2975036"/>
          <a:ext cx="1706945" cy="1706945"/>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s-ES" sz="1900" kern="1200" dirty="0"/>
            <a:t>Tiene a su cargo el contrato o negociación</a:t>
          </a:r>
          <a:endParaRPr lang="es-PE" sz="1900" kern="1200" dirty="0"/>
        </a:p>
      </dsp:txBody>
      <dsp:txXfrm>
        <a:off x="3102600" y="3225012"/>
        <a:ext cx="1206993" cy="1206993"/>
      </dsp:txXfrm>
    </dsp:sp>
    <dsp:sp modelId="{AE83C4C1-57C6-4115-B8B9-6C0AB8A69DF2}">
      <dsp:nvSpPr>
        <dsp:cNvPr id="0" name=""/>
        <dsp:cNvSpPr/>
      </dsp:nvSpPr>
      <dsp:spPr>
        <a:xfrm>
          <a:off x="4815612" y="2023926"/>
          <a:ext cx="542808" cy="634983"/>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s-PE" sz="1500" kern="1200"/>
        </a:p>
      </dsp:txBody>
      <dsp:txXfrm>
        <a:off x="4815612" y="2150923"/>
        <a:ext cx="379966" cy="380989"/>
      </dsp:txXfrm>
    </dsp:sp>
    <dsp:sp modelId="{EE246BD9-F0BD-40F6-88FF-16F21A794744}">
      <dsp:nvSpPr>
        <dsp:cNvPr id="0" name=""/>
        <dsp:cNvSpPr/>
      </dsp:nvSpPr>
      <dsp:spPr>
        <a:xfrm>
          <a:off x="5583737" y="634472"/>
          <a:ext cx="3413891" cy="3413891"/>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r>
            <a:rPr lang="es-ES" sz="6500" kern="1200" dirty="0"/>
            <a:t>Sujeto activo</a:t>
          </a:r>
          <a:endParaRPr lang="es-PE" sz="6500" kern="1200" dirty="0"/>
        </a:p>
      </dsp:txBody>
      <dsp:txXfrm>
        <a:off x="6083690" y="1134425"/>
        <a:ext cx="2413985" cy="24139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0"/>
          <a:ext cx="10889672" cy="1271917"/>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400" b="1" kern="1200" dirty="0"/>
            <a:t>Interés indebido</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400" kern="1200" dirty="0"/>
            <a:t>No procura un beneficio para la administración pública</a:t>
          </a:r>
          <a:endParaRPr lang="es-PE" sz="2400" kern="1200" dirty="0"/>
        </a:p>
        <a:p>
          <a:pPr marL="0" lvl="0" algn="just" defTabSz="1200150">
            <a:lnSpc>
              <a:spcPct val="90000"/>
            </a:lnSpc>
            <a:spcBef>
              <a:spcPct val="0"/>
            </a:spcBef>
            <a:spcAft>
              <a:spcPct val="35000"/>
            </a:spcAft>
            <a:buNone/>
          </a:pPr>
          <a:endParaRPr lang="es-PE" sz="2400" kern="1200" dirty="0"/>
        </a:p>
      </dsp:txBody>
      <dsp:txXfrm>
        <a:off x="62090" y="62090"/>
        <a:ext cx="10765492" cy="1147737"/>
      </dsp:txXfrm>
    </dsp:sp>
    <dsp:sp modelId="{116FB062-FEE8-47EB-8E4C-2FB3801D35E8}">
      <dsp:nvSpPr>
        <dsp:cNvPr id="0" name=""/>
        <dsp:cNvSpPr/>
      </dsp:nvSpPr>
      <dsp:spPr>
        <a:xfrm>
          <a:off x="0" y="1286524"/>
          <a:ext cx="10889672" cy="1271917"/>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es-ES" sz="2400" b="1" kern="1200" dirty="0"/>
        </a:p>
        <a:p>
          <a:pPr marL="0" lvl="0" indent="0" algn="l" defTabSz="1066800">
            <a:lnSpc>
              <a:spcPct val="90000"/>
            </a:lnSpc>
            <a:spcBef>
              <a:spcPct val="0"/>
            </a:spcBef>
            <a:spcAft>
              <a:spcPct val="35000"/>
            </a:spcAft>
            <a:buNone/>
          </a:pPr>
          <a:r>
            <a:rPr lang="es-ES" sz="2400" b="1" kern="1200" dirty="0"/>
            <a:t>Provecho Propio</a:t>
          </a:r>
        </a:p>
        <a:p>
          <a:pPr marL="0" lvl="0" indent="0" algn="l" defTabSz="1066800">
            <a:lnSpc>
              <a:spcPct val="90000"/>
            </a:lnSpc>
            <a:spcBef>
              <a:spcPct val="0"/>
            </a:spcBef>
            <a:spcAft>
              <a:spcPct val="35000"/>
            </a:spcAft>
            <a:buNone/>
          </a:pPr>
          <a:r>
            <a:rPr lang="es-ES" sz="2400" kern="1200" dirty="0"/>
            <a:t>Es unilateral.</a:t>
          </a:r>
        </a:p>
        <a:p>
          <a:pPr marL="0" lvl="0" indent="0" algn="l" defTabSz="1066800">
            <a:lnSpc>
              <a:spcPct val="90000"/>
            </a:lnSpc>
            <a:spcBef>
              <a:spcPct val="0"/>
            </a:spcBef>
            <a:spcAft>
              <a:spcPct val="35000"/>
            </a:spcAft>
            <a:buNone/>
          </a:pPr>
          <a:endParaRPr lang="es-ES" sz="2400" kern="1200" dirty="0"/>
        </a:p>
        <a:p>
          <a:pPr marL="0" lvl="0" indent="0" algn="l" defTabSz="1066800">
            <a:lnSpc>
              <a:spcPct val="90000"/>
            </a:lnSpc>
            <a:spcBef>
              <a:spcPct val="0"/>
            </a:spcBef>
            <a:spcAft>
              <a:spcPct val="35000"/>
            </a:spcAft>
            <a:buNone/>
          </a:pPr>
          <a:endParaRPr lang="es-PE" sz="2400" kern="1200" dirty="0"/>
        </a:p>
      </dsp:txBody>
      <dsp:txXfrm>
        <a:off x="62090" y="1348614"/>
        <a:ext cx="10765492" cy="1147737"/>
      </dsp:txXfrm>
    </dsp:sp>
    <dsp:sp modelId="{A17E9139-D11A-4283-9FFC-661AD9F4769F}">
      <dsp:nvSpPr>
        <dsp:cNvPr id="0" name=""/>
        <dsp:cNvSpPr/>
      </dsp:nvSpPr>
      <dsp:spPr>
        <a:xfrm>
          <a:off x="0" y="2572674"/>
          <a:ext cx="10889672" cy="1271917"/>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ES" sz="2400" b="1" kern="1200" dirty="0"/>
            <a:t>El objeto de interés, contrato u operación</a:t>
          </a:r>
        </a:p>
        <a:p>
          <a:pPr marL="0" lvl="0" indent="0" algn="l" defTabSz="1066800">
            <a:lnSpc>
              <a:spcPct val="90000"/>
            </a:lnSpc>
            <a:spcBef>
              <a:spcPct val="0"/>
            </a:spcBef>
            <a:spcAft>
              <a:spcPct val="35000"/>
            </a:spcAft>
            <a:buNone/>
          </a:pPr>
          <a:r>
            <a:rPr lang="es-PE" sz="2400" kern="1200" dirty="0"/>
            <a:t>Cualquier convenio que compromete al Estado con carácter económico</a:t>
          </a:r>
        </a:p>
      </dsp:txBody>
      <dsp:txXfrm>
        <a:off x="62090" y="2634764"/>
        <a:ext cx="10765492" cy="1147737"/>
      </dsp:txXfrm>
    </dsp:sp>
    <dsp:sp modelId="{42B87D6F-4DD9-4B4F-95B6-513505F27F85}">
      <dsp:nvSpPr>
        <dsp:cNvPr id="0" name=""/>
        <dsp:cNvSpPr/>
      </dsp:nvSpPr>
      <dsp:spPr>
        <a:xfrm>
          <a:off x="0" y="3858823"/>
          <a:ext cx="10889672" cy="1271917"/>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400" b="1" kern="1200" dirty="0"/>
            <a:t>Formas de intervención</a:t>
          </a:r>
          <a:endParaRPr lang="es-ES" sz="24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es-PE" sz="2400" kern="1200" dirty="0"/>
            <a:t>- Directa: actuación o intervención del funcionario</a:t>
          </a:r>
        </a:p>
        <a:p>
          <a:pPr marL="0" marR="0" lvl="0" indent="0" algn="just" defTabSz="914400" eaLnBrk="1" fontAlgn="auto" latinLnBrk="0" hangingPunct="1">
            <a:lnSpc>
              <a:spcPct val="100000"/>
            </a:lnSpc>
            <a:spcBef>
              <a:spcPct val="0"/>
            </a:spcBef>
            <a:spcAft>
              <a:spcPts val="0"/>
            </a:spcAft>
            <a:buClrTx/>
            <a:buSzTx/>
            <a:buFontTx/>
            <a:buNone/>
            <a:tabLst/>
            <a:defRPr/>
          </a:pPr>
          <a:r>
            <a:rPr lang="es-PE" sz="2400" kern="1200" dirty="0"/>
            <a:t>- Indirecta: actúa a través de otro</a:t>
          </a:r>
        </a:p>
      </dsp:txBody>
      <dsp:txXfrm>
        <a:off x="62090" y="3920913"/>
        <a:ext cx="10765492" cy="11477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A8F31-2A99-4535-9B41-189F3942C629}">
      <dsp:nvSpPr>
        <dsp:cNvPr id="0" name=""/>
        <dsp:cNvSpPr/>
      </dsp:nvSpPr>
      <dsp:spPr>
        <a:xfrm rot="16200000">
          <a:off x="38023" y="-32291"/>
          <a:ext cx="5449454" cy="5514037"/>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0" rIns="359172" bIns="0" numCol="1" spcCol="1270" anchor="t" anchorCtr="0">
          <a:noAutofit/>
        </a:bodyPr>
        <a:lstStyle/>
        <a:p>
          <a:pPr marL="0" lvl="0" indent="0" algn="just" defTabSz="2533650">
            <a:lnSpc>
              <a:spcPct val="90000"/>
            </a:lnSpc>
            <a:spcBef>
              <a:spcPct val="0"/>
            </a:spcBef>
            <a:spcAft>
              <a:spcPct val="35000"/>
            </a:spcAft>
            <a:buNone/>
          </a:pPr>
          <a:r>
            <a:rPr lang="es-ES" sz="5700" b="1" kern="1200" dirty="0"/>
            <a:t>Sujeto Activo</a:t>
          </a:r>
          <a:endParaRPr lang="es-PE" sz="5700" b="1" kern="1200" dirty="0"/>
        </a:p>
        <a:p>
          <a:pPr marL="285750" lvl="1" indent="-285750" algn="just" defTabSz="1955800">
            <a:lnSpc>
              <a:spcPct val="90000"/>
            </a:lnSpc>
            <a:spcBef>
              <a:spcPct val="0"/>
            </a:spcBef>
            <a:spcAft>
              <a:spcPct val="15000"/>
            </a:spcAft>
            <a:buChar char="•"/>
          </a:pPr>
          <a:r>
            <a:rPr lang="es-ES" sz="4400" kern="1200" dirty="0"/>
            <a:t>Cualquiera que venda la influencia.</a:t>
          </a:r>
          <a:endParaRPr lang="es-PE" sz="4400" kern="1200" dirty="0"/>
        </a:p>
        <a:p>
          <a:pPr marL="285750" lvl="1" indent="-285750" algn="just" defTabSz="1955800">
            <a:lnSpc>
              <a:spcPct val="90000"/>
            </a:lnSpc>
            <a:spcBef>
              <a:spcPct val="0"/>
            </a:spcBef>
            <a:spcAft>
              <a:spcPct val="15000"/>
            </a:spcAft>
            <a:buChar char="•"/>
          </a:pPr>
          <a:r>
            <a:rPr lang="es-ES" sz="4400" kern="1200" dirty="0"/>
            <a:t>Agravante: funcionario público</a:t>
          </a:r>
          <a:endParaRPr lang="es-PE" sz="4400" kern="1200" dirty="0"/>
        </a:p>
      </dsp:txBody>
      <dsp:txXfrm rot="5400000">
        <a:off x="5732" y="1089891"/>
        <a:ext cx="5514037" cy="3269672"/>
      </dsp:txXfrm>
    </dsp:sp>
    <dsp:sp modelId="{8959E22D-20AA-4B2F-B0C9-263B0B769EF8}">
      <dsp:nvSpPr>
        <dsp:cNvPr id="0" name=""/>
        <dsp:cNvSpPr/>
      </dsp:nvSpPr>
      <dsp:spPr>
        <a:xfrm rot="16200000">
          <a:off x="5965614" y="-32291"/>
          <a:ext cx="5449454" cy="5514037"/>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0" tIns="0" rIns="359172" bIns="0" numCol="1" spcCol="1270" anchor="t" anchorCtr="0">
          <a:noAutofit/>
        </a:bodyPr>
        <a:lstStyle/>
        <a:p>
          <a:pPr marL="0" lvl="0" indent="0" algn="just" defTabSz="2533650">
            <a:lnSpc>
              <a:spcPct val="90000"/>
            </a:lnSpc>
            <a:spcBef>
              <a:spcPct val="0"/>
            </a:spcBef>
            <a:spcAft>
              <a:spcPct val="35000"/>
            </a:spcAft>
            <a:buNone/>
          </a:pPr>
          <a:r>
            <a:rPr lang="es-ES" sz="5700" b="1" kern="1200" dirty="0"/>
            <a:t>Sujeto Pasivo</a:t>
          </a:r>
          <a:endParaRPr lang="es-PE" sz="5700" b="1" kern="1200" dirty="0"/>
        </a:p>
        <a:p>
          <a:pPr marL="285750" lvl="1" indent="-285750" algn="just" defTabSz="1955800">
            <a:lnSpc>
              <a:spcPct val="90000"/>
            </a:lnSpc>
            <a:spcBef>
              <a:spcPct val="0"/>
            </a:spcBef>
            <a:spcAft>
              <a:spcPct val="15000"/>
            </a:spcAft>
            <a:buChar char="•"/>
          </a:pPr>
          <a:r>
            <a:rPr lang="es-ES" sz="4400" kern="1200" dirty="0"/>
            <a:t>Estado</a:t>
          </a:r>
          <a:endParaRPr lang="es-PE" sz="4400" kern="1200" dirty="0"/>
        </a:p>
      </dsp:txBody>
      <dsp:txXfrm rot="5400000">
        <a:off x="5933323" y="1089891"/>
        <a:ext cx="5514037" cy="326967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0"/>
          <a:ext cx="10889672" cy="1703334"/>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400" b="1" kern="1200" dirty="0"/>
            <a:t>La conducta: invocar influencia</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400" kern="1200" dirty="0"/>
            <a:t>Interceder (actuar o pedir a nombre del interesado) ante el funcionario o servidor público que este conociendo o hay conocido.</a:t>
          </a:r>
          <a:endParaRPr lang="es-PE" sz="2400" kern="1200" dirty="0"/>
        </a:p>
        <a:p>
          <a:pPr marL="0" lvl="0" algn="just" defTabSz="1200150">
            <a:lnSpc>
              <a:spcPct val="90000"/>
            </a:lnSpc>
            <a:spcBef>
              <a:spcPct val="0"/>
            </a:spcBef>
            <a:spcAft>
              <a:spcPct val="35000"/>
            </a:spcAft>
            <a:buNone/>
          </a:pPr>
          <a:endParaRPr lang="es-PE" sz="2400" kern="1200" dirty="0"/>
        </a:p>
      </dsp:txBody>
      <dsp:txXfrm>
        <a:off x="83150" y="83150"/>
        <a:ext cx="10723372" cy="1537034"/>
      </dsp:txXfrm>
    </dsp:sp>
    <dsp:sp modelId="{116FB062-FEE8-47EB-8E4C-2FB3801D35E8}">
      <dsp:nvSpPr>
        <dsp:cNvPr id="0" name=""/>
        <dsp:cNvSpPr/>
      </dsp:nvSpPr>
      <dsp:spPr>
        <a:xfrm>
          <a:off x="0" y="1713891"/>
          <a:ext cx="10889672" cy="1703334"/>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endParaRPr lang="es-ES" sz="2400" b="1" kern="1200" dirty="0"/>
        </a:p>
        <a:p>
          <a:pPr marL="0" lvl="0" indent="0" algn="just" defTabSz="1066800">
            <a:lnSpc>
              <a:spcPct val="90000"/>
            </a:lnSpc>
            <a:spcBef>
              <a:spcPct val="0"/>
            </a:spcBef>
            <a:spcAft>
              <a:spcPct val="35000"/>
            </a:spcAft>
            <a:buNone/>
          </a:pPr>
          <a:r>
            <a:rPr lang="es-ES" sz="2400" b="1" kern="1200" dirty="0"/>
            <a:t>El medio: ventaja o beneficio</a:t>
          </a:r>
        </a:p>
        <a:p>
          <a:pPr marL="0" lvl="0" indent="0" algn="just" defTabSz="1066800">
            <a:lnSpc>
              <a:spcPct val="90000"/>
            </a:lnSpc>
            <a:spcBef>
              <a:spcPct val="0"/>
            </a:spcBef>
            <a:spcAft>
              <a:spcPct val="35000"/>
            </a:spcAft>
            <a:buNone/>
          </a:pPr>
          <a:r>
            <a:rPr lang="es-ES" sz="2400" kern="1200" dirty="0"/>
            <a:t>Donativo, promesa o cualquier otra ventaja y con ofrecimiento de algo</a:t>
          </a:r>
        </a:p>
        <a:p>
          <a:pPr marL="0" lvl="0" indent="0" algn="just" defTabSz="1066800">
            <a:lnSpc>
              <a:spcPct val="90000"/>
            </a:lnSpc>
            <a:spcBef>
              <a:spcPct val="0"/>
            </a:spcBef>
            <a:spcAft>
              <a:spcPct val="35000"/>
            </a:spcAft>
            <a:buNone/>
          </a:pPr>
          <a:endParaRPr lang="es-ES" sz="2400" kern="1200" dirty="0"/>
        </a:p>
        <a:p>
          <a:pPr marL="0" lvl="0" indent="0" algn="just" defTabSz="1066800">
            <a:lnSpc>
              <a:spcPct val="90000"/>
            </a:lnSpc>
            <a:spcBef>
              <a:spcPct val="0"/>
            </a:spcBef>
            <a:spcAft>
              <a:spcPct val="35000"/>
            </a:spcAft>
            <a:buNone/>
          </a:pPr>
          <a:endParaRPr lang="es-PE" sz="2400" kern="1200" dirty="0"/>
        </a:p>
      </dsp:txBody>
      <dsp:txXfrm>
        <a:off x="83150" y="1797041"/>
        <a:ext cx="10723372" cy="1537034"/>
      </dsp:txXfrm>
    </dsp:sp>
    <dsp:sp modelId="{A17E9139-D11A-4283-9FFC-661AD9F4769F}">
      <dsp:nvSpPr>
        <dsp:cNvPr id="0" name=""/>
        <dsp:cNvSpPr/>
      </dsp:nvSpPr>
      <dsp:spPr>
        <a:xfrm>
          <a:off x="0" y="3427420"/>
          <a:ext cx="10889672" cy="1703334"/>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ES" sz="2400" b="1" kern="1200" dirty="0"/>
            <a:t>Objeto material</a:t>
          </a:r>
        </a:p>
        <a:p>
          <a:pPr marL="0" lvl="0" indent="0" algn="just" defTabSz="1066800">
            <a:lnSpc>
              <a:spcPct val="90000"/>
            </a:lnSpc>
            <a:spcBef>
              <a:spcPct val="0"/>
            </a:spcBef>
            <a:spcAft>
              <a:spcPct val="35000"/>
            </a:spcAft>
            <a:buNone/>
          </a:pPr>
          <a:r>
            <a:rPr lang="es-PE" sz="2400" kern="1200" dirty="0"/>
            <a:t>Cualquier procedimiento, en cualquiera de sus fases, que culmine en un acto administrativo propio de la voluntad expresa de la administración.</a:t>
          </a:r>
        </a:p>
      </dsp:txBody>
      <dsp:txXfrm>
        <a:off x="83150" y="3510570"/>
        <a:ext cx="10723372" cy="1537034"/>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193779-785E-46A0-AD44-EA30E5789B57}">
      <dsp:nvSpPr>
        <dsp:cNvPr id="0" name=""/>
        <dsp:cNvSpPr/>
      </dsp:nvSpPr>
      <dsp:spPr>
        <a:xfrm>
          <a:off x="4561912" y="2390"/>
          <a:ext cx="1214028" cy="1214028"/>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Funcionario Público</a:t>
          </a:r>
          <a:endParaRPr lang="es-PE" sz="1400" kern="1200" dirty="0"/>
        </a:p>
      </dsp:txBody>
      <dsp:txXfrm>
        <a:off x="4739702" y="180180"/>
        <a:ext cx="858448" cy="858448"/>
      </dsp:txXfrm>
    </dsp:sp>
    <dsp:sp modelId="{C125DF8D-74F9-4D1B-ADA2-5DB33AA81481}">
      <dsp:nvSpPr>
        <dsp:cNvPr id="0" name=""/>
        <dsp:cNvSpPr/>
      </dsp:nvSpPr>
      <dsp:spPr>
        <a:xfrm>
          <a:off x="4816858" y="1314997"/>
          <a:ext cx="704136" cy="704136"/>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4910191" y="1584259"/>
        <a:ext cx="517470" cy="165612"/>
      </dsp:txXfrm>
    </dsp:sp>
    <dsp:sp modelId="{4A5EE7F0-26C9-4987-95B1-5DED0DCF6622}">
      <dsp:nvSpPr>
        <dsp:cNvPr id="0" name=""/>
        <dsp:cNvSpPr/>
      </dsp:nvSpPr>
      <dsp:spPr>
        <a:xfrm>
          <a:off x="4561912" y="2117712"/>
          <a:ext cx="1214028" cy="1214028"/>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Ejercicio de su función</a:t>
          </a:r>
          <a:endParaRPr lang="es-PE" sz="1400" kern="1200" dirty="0"/>
        </a:p>
      </dsp:txBody>
      <dsp:txXfrm>
        <a:off x="4739702" y="2295502"/>
        <a:ext cx="858448" cy="858448"/>
      </dsp:txXfrm>
    </dsp:sp>
    <dsp:sp modelId="{295B162F-7FA7-474A-9047-BF26142F39C3}">
      <dsp:nvSpPr>
        <dsp:cNvPr id="0" name=""/>
        <dsp:cNvSpPr/>
      </dsp:nvSpPr>
      <dsp:spPr>
        <a:xfrm>
          <a:off x="4816858" y="3430320"/>
          <a:ext cx="704136" cy="704136"/>
        </a:xfrm>
        <a:prstGeom prst="mathPlus">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4910191" y="3699582"/>
        <a:ext cx="517470" cy="165612"/>
      </dsp:txXfrm>
    </dsp:sp>
    <dsp:sp modelId="{BC236E2B-F000-4756-9EE1-279D643C3F8C}">
      <dsp:nvSpPr>
        <dsp:cNvPr id="0" name=""/>
        <dsp:cNvSpPr/>
      </dsp:nvSpPr>
      <dsp:spPr>
        <a:xfrm>
          <a:off x="4561912" y="4233035"/>
          <a:ext cx="1214028" cy="1214028"/>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s-ES" sz="1400" kern="1200" dirty="0"/>
            <a:t>Incrementa su patrimonio</a:t>
          </a:r>
          <a:endParaRPr lang="es-PE" sz="1400" kern="1200" dirty="0"/>
        </a:p>
      </dsp:txBody>
      <dsp:txXfrm>
        <a:off x="4739702" y="4410825"/>
        <a:ext cx="858448" cy="858448"/>
      </dsp:txXfrm>
    </dsp:sp>
    <dsp:sp modelId="{AE83C4C1-57C6-4115-B8B9-6C0AB8A69DF2}">
      <dsp:nvSpPr>
        <dsp:cNvPr id="0" name=""/>
        <dsp:cNvSpPr/>
      </dsp:nvSpPr>
      <dsp:spPr>
        <a:xfrm>
          <a:off x="5958045" y="2498917"/>
          <a:ext cx="386060" cy="451618"/>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PE" sz="1200" kern="1200"/>
        </a:p>
      </dsp:txBody>
      <dsp:txXfrm>
        <a:off x="5958045" y="2589241"/>
        <a:ext cx="270242" cy="270970"/>
      </dsp:txXfrm>
    </dsp:sp>
    <dsp:sp modelId="{EE246BD9-F0BD-40F6-88FF-16F21A794744}">
      <dsp:nvSpPr>
        <dsp:cNvPr id="0" name=""/>
        <dsp:cNvSpPr/>
      </dsp:nvSpPr>
      <dsp:spPr>
        <a:xfrm>
          <a:off x="6504357" y="1510698"/>
          <a:ext cx="2428056" cy="2428056"/>
        </a:xfrm>
        <a:prstGeom prst="ellipse">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2266950">
            <a:lnSpc>
              <a:spcPct val="90000"/>
            </a:lnSpc>
            <a:spcBef>
              <a:spcPct val="0"/>
            </a:spcBef>
            <a:spcAft>
              <a:spcPct val="35000"/>
            </a:spcAft>
            <a:buNone/>
          </a:pPr>
          <a:r>
            <a:rPr lang="es-ES" sz="5100" kern="1200" dirty="0"/>
            <a:t>Sujeto activo</a:t>
          </a:r>
          <a:endParaRPr lang="es-PE" sz="5100" kern="1200" dirty="0"/>
        </a:p>
      </dsp:txBody>
      <dsp:txXfrm>
        <a:off x="6859938" y="1866279"/>
        <a:ext cx="1716894" cy="171689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0"/>
          <a:ext cx="10224654" cy="180890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800" b="1" kern="1200" dirty="0"/>
            <a:t>Abusando del cargo:</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800" kern="1200" dirty="0"/>
            <a:t>El aprovechamiento indebido de la cuota de poder: se vale y utiliza su puesto para lucrar con él.</a:t>
          </a:r>
        </a:p>
      </dsp:txBody>
      <dsp:txXfrm>
        <a:off x="88303" y="88303"/>
        <a:ext cx="10048048" cy="1632294"/>
      </dsp:txXfrm>
    </dsp:sp>
    <dsp:sp modelId="{42B87D6F-4DD9-4B4F-95B6-513505F27F85}">
      <dsp:nvSpPr>
        <dsp:cNvPr id="0" name=""/>
        <dsp:cNvSpPr/>
      </dsp:nvSpPr>
      <dsp:spPr>
        <a:xfrm>
          <a:off x="0" y="2009468"/>
          <a:ext cx="10224654" cy="239850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800" b="1" kern="1200" dirty="0"/>
            <a:t>Incremento ilícito del patrimonio:</a:t>
          </a:r>
        </a:p>
        <a:p>
          <a:pPr marL="0" marR="0" lvl="0" indent="0" algn="just" defTabSz="914400" eaLnBrk="1" fontAlgn="auto" latinLnBrk="0" hangingPunct="1">
            <a:lnSpc>
              <a:spcPct val="100000"/>
            </a:lnSpc>
            <a:spcBef>
              <a:spcPct val="0"/>
            </a:spcBef>
            <a:spcAft>
              <a:spcPts val="0"/>
            </a:spcAft>
            <a:buClrTx/>
            <a:buSzTx/>
            <a:buFontTx/>
            <a:buNone/>
            <a:tabLst/>
            <a:defRPr/>
          </a:pPr>
          <a:r>
            <a:rPr lang="es-PE" sz="2800" kern="1200" dirty="0"/>
            <a:t>El incremento del patrimonio de un funcionario público con significativo exceso respecto de sus ingresos legítimos durante el ejercicio de sus funciones y que no pueda ser razonablemente justificado por el.</a:t>
          </a:r>
        </a:p>
      </dsp:txBody>
      <dsp:txXfrm>
        <a:off x="117085" y="2126553"/>
        <a:ext cx="9990484" cy="21643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AEF33B-DB60-4ACD-A636-6A481E28A725}">
      <dsp:nvSpPr>
        <dsp:cNvPr id="0" name=""/>
        <dsp:cNvSpPr/>
      </dsp:nvSpPr>
      <dsp:spPr>
        <a:xfrm>
          <a:off x="1302256" y="3009674"/>
          <a:ext cx="464057" cy="2652768"/>
        </a:xfrm>
        <a:custGeom>
          <a:avLst/>
          <a:gdLst/>
          <a:ahLst/>
          <a:cxnLst/>
          <a:rect l="0" t="0" r="0" b="0"/>
          <a:pathLst>
            <a:path>
              <a:moveTo>
                <a:pt x="0" y="0"/>
              </a:moveTo>
              <a:lnTo>
                <a:pt x="232028" y="0"/>
              </a:lnTo>
              <a:lnTo>
                <a:pt x="232028" y="2652768"/>
              </a:lnTo>
              <a:lnTo>
                <a:pt x="464057" y="265276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1466959" y="4268731"/>
        <a:ext cx="134652" cy="134652"/>
      </dsp:txXfrm>
    </dsp:sp>
    <dsp:sp modelId="{E82FEB90-01D7-4999-BE4C-3C562234C65E}">
      <dsp:nvSpPr>
        <dsp:cNvPr id="0" name=""/>
        <dsp:cNvSpPr/>
      </dsp:nvSpPr>
      <dsp:spPr>
        <a:xfrm>
          <a:off x="1302256" y="3009674"/>
          <a:ext cx="464057" cy="1768512"/>
        </a:xfrm>
        <a:custGeom>
          <a:avLst/>
          <a:gdLst/>
          <a:ahLst/>
          <a:cxnLst/>
          <a:rect l="0" t="0" r="0" b="0"/>
          <a:pathLst>
            <a:path>
              <a:moveTo>
                <a:pt x="0" y="0"/>
              </a:moveTo>
              <a:lnTo>
                <a:pt x="232028" y="0"/>
              </a:lnTo>
              <a:lnTo>
                <a:pt x="232028" y="1768512"/>
              </a:lnTo>
              <a:lnTo>
                <a:pt x="464057" y="1768512"/>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PE" sz="700" kern="1200"/>
        </a:p>
      </dsp:txBody>
      <dsp:txXfrm>
        <a:off x="1488575" y="3848220"/>
        <a:ext cx="91419" cy="91419"/>
      </dsp:txXfrm>
    </dsp:sp>
    <dsp:sp modelId="{98BDC606-BE1D-40B9-930D-EEDBEE2CD1B8}">
      <dsp:nvSpPr>
        <dsp:cNvPr id="0" name=""/>
        <dsp:cNvSpPr/>
      </dsp:nvSpPr>
      <dsp:spPr>
        <a:xfrm>
          <a:off x="1302256" y="3009674"/>
          <a:ext cx="464057" cy="884256"/>
        </a:xfrm>
        <a:custGeom>
          <a:avLst/>
          <a:gdLst/>
          <a:ahLst/>
          <a:cxnLst/>
          <a:rect l="0" t="0" r="0" b="0"/>
          <a:pathLst>
            <a:path>
              <a:moveTo>
                <a:pt x="0" y="0"/>
              </a:moveTo>
              <a:lnTo>
                <a:pt x="232028" y="0"/>
              </a:lnTo>
              <a:lnTo>
                <a:pt x="232028" y="884256"/>
              </a:lnTo>
              <a:lnTo>
                <a:pt x="464057" y="884256"/>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509319" y="3426836"/>
        <a:ext cx="49931" cy="49931"/>
      </dsp:txXfrm>
    </dsp:sp>
    <dsp:sp modelId="{F6DD56FC-4D1A-4C93-9FE4-16CF81727AAC}">
      <dsp:nvSpPr>
        <dsp:cNvPr id="0" name=""/>
        <dsp:cNvSpPr/>
      </dsp:nvSpPr>
      <dsp:spPr>
        <a:xfrm>
          <a:off x="1302256" y="2963954"/>
          <a:ext cx="464057" cy="91440"/>
        </a:xfrm>
        <a:custGeom>
          <a:avLst/>
          <a:gdLst/>
          <a:ahLst/>
          <a:cxnLst/>
          <a:rect l="0" t="0" r="0" b="0"/>
          <a:pathLst>
            <a:path>
              <a:moveTo>
                <a:pt x="0" y="45720"/>
              </a:moveTo>
              <a:lnTo>
                <a:pt x="464057" y="4572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522683" y="2998072"/>
        <a:ext cx="23202" cy="23202"/>
      </dsp:txXfrm>
    </dsp:sp>
    <dsp:sp modelId="{F5761A66-1995-4ABD-9CC7-299B3255430F}">
      <dsp:nvSpPr>
        <dsp:cNvPr id="0" name=""/>
        <dsp:cNvSpPr/>
      </dsp:nvSpPr>
      <dsp:spPr>
        <a:xfrm>
          <a:off x="1302256" y="2125417"/>
          <a:ext cx="464057" cy="884256"/>
        </a:xfrm>
        <a:custGeom>
          <a:avLst/>
          <a:gdLst/>
          <a:ahLst/>
          <a:cxnLst/>
          <a:rect l="0" t="0" r="0" b="0"/>
          <a:pathLst>
            <a:path>
              <a:moveTo>
                <a:pt x="0" y="884256"/>
              </a:moveTo>
              <a:lnTo>
                <a:pt x="232028" y="884256"/>
              </a:lnTo>
              <a:lnTo>
                <a:pt x="232028" y="0"/>
              </a:lnTo>
              <a:lnTo>
                <a:pt x="46405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1509319" y="2542580"/>
        <a:ext cx="49931" cy="49931"/>
      </dsp:txXfrm>
    </dsp:sp>
    <dsp:sp modelId="{A579A490-22E0-4576-8B0D-94FAD11A4F4A}">
      <dsp:nvSpPr>
        <dsp:cNvPr id="0" name=""/>
        <dsp:cNvSpPr/>
      </dsp:nvSpPr>
      <dsp:spPr>
        <a:xfrm>
          <a:off x="1302256" y="1241161"/>
          <a:ext cx="464057" cy="1768512"/>
        </a:xfrm>
        <a:custGeom>
          <a:avLst/>
          <a:gdLst/>
          <a:ahLst/>
          <a:cxnLst/>
          <a:rect l="0" t="0" r="0" b="0"/>
          <a:pathLst>
            <a:path>
              <a:moveTo>
                <a:pt x="0" y="1768512"/>
              </a:moveTo>
              <a:lnTo>
                <a:pt x="232028" y="1768512"/>
              </a:lnTo>
              <a:lnTo>
                <a:pt x="232028" y="0"/>
              </a:lnTo>
              <a:lnTo>
                <a:pt x="46405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s-PE" sz="700" kern="1200"/>
        </a:p>
      </dsp:txBody>
      <dsp:txXfrm>
        <a:off x="1488575" y="2079708"/>
        <a:ext cx="91419" cy="91419"/>
      </dsp:txXfrm>
    </dsp:sp>
    <dsp:sp modelId="{81A64ED0-537B-4D71-A7B1-8C74077DDD8C}">
      <dsp:nvSpPr>
        <dsp:cNvPr id="0" name=""/>
        <dsp:cNvSpPr/>
      </dsp:nvSpPr>
      <dsp:spPr>
        <a:xfrm>
          <a:off x="1302256" y="356905"/>
          <a:ext cx="464057" cy="2652768"/>
        </a:xfrm>
        <a:custGeom>
          <a:avLst/>
          <a:gdLst/>
          <a:ahLst/>
          <a:cxnLst/>
          <a:rect l="0" t="0" r="0" b="0"/>
          <a:pathLst>
            <a:path>
              <a:moveTo>
                <a:pt x="0" y="2652768"/>
              </a:moveTo>
              <a:lnTo>
                <a:pt x="232028" y="2652768"/>
              </a:lnTo>
              <a:lnTo>
                <a:pt x="232028" y="0"/>
              </a:lnTo>
              <a:lnTo>
                <a:pt x="464057" y="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444500">
            <a:lnSpc>
              <a:spcPct val="90000"/>
            </a:lnSpc>
            <a:spcBef>
              <a:spcPct val="0"/>
            </a:spcBef>
            <a:spcAft>
              <a:spcPct val="35000"/>
            </a:spcAft>
            <a:buNone/>
          </a:pPr>
          <a:endParaRPr lang="es-PE" sz="1000" kern="1200"/>
        </a:p>
      </dsp:txBody>
      <dsp:txXfrm>
        <a:off x="1466959" y="1615963"/>
        <a:ext cx="134652" cy="134652"/>
      </dsp:txXfrm>
    </dsp:sp>
    <dsp:sp modelId="{047729D2-617A-496A-BD9E-571AE5B2CB13}">
      <dsp:nvSpPr>
        <dsp:cNvPr id="0" name=""/>
        <dsp:cNvSpPr/>
      </dsp:nvSpPr>
      <dsp:spPr>
        <a:xfrm rot="16200000">
          <a:off x="-913037" y="2655971"/>
          <a:ext cx="3723183"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ctr" anchorCtr="0">
          <a:noAutofit/>
        </a:bodyPr>
        <a:lstStyle/>
        <a:p>
          <a:pPr marL="0" lvl="0" indent="0" algn="ctr" defTabSz="2266950">
            <a:lnSpc>
              <a:spcPct val="90000"/>
            </a:lnSpc>
            <a:spcBef>
              <a:spcPct val="0"/>
            </a:spcBef>
            <a:spcAft>
              <a:spcPct val="35000"/>
            </a:spcAft>
            <a:buNone/>
          </a:pPr>
          <a:r>
            <a:rPr lang="es-ES" sz="5100" kern="1200" dirty="0"/>
            <a:t>425. CP</a:t>
          </a:r>
          <a:endParaRPr lang="es-PE" sz="5100" kern="1200" dirty="0"/>
        </a:p>
      </dsp:txBody>
      <dsp:txXfrm>
        <a:off x="-913037" y="2655971"/>
        <a:ext cx="3723183" cy="707404"/>
      </dsp:txXfrm>
    </dsp:sp>
    <dsp:sp modelId="{DD54234E-E56D-4F73-A2D9-0E9F41D9EAF0}">
      <dsp:nvSpPr>
        <dsp:cNvPr id="0" name=""/>
        <dsp:cNvSpPr/>
      </dsp:nvSpPr>
      <dsp:spPr>
        <a:xfrm>
          <a:off x="1766314" y="3203"/>
          <a:ext cx="9560769"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l" defTabSz="800100">
            <a:lnSpc>
              <a:spcPct val="90000"/>
            </a:lnSpc>
            <a:spcBef>
              <a:spcPct val="0"/>
            </a:spcBef>
            <a:spcAft>
              <a:spcPct val="35000"/>
            </a:spcAft>
            <a:buNone/>
          </a:pPr>
          <a:r>
            <a:rPr lang="es-ES" sz="1800" b="0" i="0" kern="1200" dirty="0"/>
            <a:t>1. Los que están comprendidos en la carrera administrativa.</a:t>
          </a:r>
          <a:endParaRPr lang="es-PE" sz="1800" kern="1200" dirty="0"/>
        </a:p>
      </dsp:txBody>
      <dsp:txXfrm>
        <a:off x="1766314" y="3203"/>
        <a:ext cx="9560769" cy="707404"/>
      </dsp:txXfrm>
    </dsp:sp>
    <dsp:sp modelId="{E53912A2-77E2-49C4-AED6-F48A8EF363B1}">
      <dsp:nvSpPr>
        <dsp:cNvPr id="0" name=""/>
        <dsp:cNvSpPr/>
      </dsp:nvSpPr>
      <dsp:spPr>
        <a:xfrm>
          <a:off x="1766314" y="887459"/>
          <a:ext cx="9609936"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b="0" i="0" kern="1200" dirty="0"/>
            <a:t>2. Los que desempeñan cargos políticos o de confianza, incluso si emanan de elección popular.</a:t>
          </a:r>
          <a:endParaRPr lang="es-PE" sz="1800" kern="1200" dirty="0"/>
        </a:p>
      </dsp:txBody>
      <dsp:txXfrm>
        <a:off x="1766314" y="887459"/>
        <a:ext cx="9609936" cy="707404"/>
      </dsp:txXfrm>
    </dsp:sp>
    <dsp:sp modelId="{ECC5F3BF-3DA4-4876-ACBE-84E05158E199}">
      <dsp:nvSpPr>
        <dsp:cNvPr id="0" name=""/>
        <dsp:cNvSpPr/>
      </dsp:nvSpPr>
      <dsp:spPr>
        <a:xfrm>
          <a:off x="1766314" y="1771715"/>
          <a:ext cx="9690543"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just" defTabSz="622300">
            <a:lnSpc>
              <a:spcPct val="90000"/>
            </a:lnSpc>
            <a:spcBef>
              <a:spcPct val="0"/>
            </a:spcBef>
            <a:spcAft>
              <a:spcPct val="35000"/>
            </a:spcAft>
            <a:buNone/>
          </a:pPr>
          <a:r>
            <a:rPr lang="es-ES" sz="1400" b="1" i="0" kern="1200" dirty="0"/>
            <a:t>3. Todo aquel que, independientemente del régimen laboral en que se encuentre, mantiene vínculo laboral o contractual de cualquier naturaleza con entidades u organismos del Estado, incluidas las empresas del Estado o sociedades de economía mixta comprendidas en la actividad empresarial del Estado, y que en virtud de ello ejerce funciones en dichas entidades u organismos.</a:t>
          </a:r>
          <a:endParaRPr lang="es-PE" sz="1400" b="1" kern="1200" dirty="0"/>
        </a:p>
      </dsp:txBody>
      <dsp:txXfrm>
        <a:off x="1766314" y="1771715"/>
        <a:ext cx="9690543" cy="707404"/>
      </dsp:txXfrm>
    </dsp:sp>
    <dsp:sp modelId="{493108E2-5196-4E9F-A611-E78866D877FD}">
      <dsp:nvSpPr>
        <dsp:cNvPr id="0" name=""/>
        <dsp:cNvSpPr/>
      </dsp:nvSpPr>
      <dsp:spPr>
        <a:xfrm>
          <a:off x="1766314" y="2655971"/>
          <a:ext cx="9635227"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b="0" i="0" kern="1200" dirty="0"/>
            <a:t>4. Los administradores y depositarios de caudales embargados o depositados por autoridad competente, aunque pertenezcan a particulares.</a:t>
          </a:r>
          <a:endParaRPr lang="es-ES" sz="1800" kern="1200" dirty="0"/>
        </a:p>
      </dsp:txBody>
      <dsp:txXfrm>
        <a:off x="1766314" y="2655971"/>
        <a:ext cx="9635227" cy="707404"/>
      </dsp:txXfrm>
    </dsp:sp>
    <dsp:sp modelId="{6B5E8A89-F158-4E99-8402-E5DA8D7685CD}">
      <dsp:nvSpPr>
        <dsp:cNvPr id="0" name=""/>
        <dsp:cNvSpPr/>
      </dsp:nvSpPr>
      <dsp:spPr>
        <a:xfrm>
          <a:off x="1766314" y="3540227"/>
          <a:ext cx="9710961"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b="0" i="0" kern="1200"/>
            <a:t>5. Los miembros de las Fuerzas Armadas y Policía Nacional.</a:t>
          </a:r>
          <a:endParaRPr lang="es-ES" sz="1800" kern="1200"/>
        </a:p>
      </dsp:txBody>
      <dsp:txXfrm>
        <a:off x="1766314" y="3540227"/>
        <a:ext cx="9710961" cy="707404"/>
      </dsp:txXfrm>
    </dsp:sp>
    <dsp:sp modelId="{619C6A27-121F-4512-A889-1E6E8DFC4CF4}">
      <dsp:nvSpPr>
        <dsp:cNvPr id="0" name=""/>
        <dsp:cNvSpPr/>
      </dsp:nvSpPr>
      <dsp:spPr>
        <a:xfrm>
          <a:off x="1766314" y="4424483"/>
          <a:ext cx="9710961"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PE" sz="1800" b="0" i="0" kern="1200" dirty="0"/>
            <a:t>6. Los designados, elegidos o proclamados, por autoridad competente, para desempeñar actividades o funciones en nombre o al servicio del Estado o sus entidades.</a:t>
          </a:r>
          <a:endParaRPr lang="es-PE" sz="1800" kern="1200" dirty="0"/>
        </a:p>
      </dsp:txBody>
      <dsp:txXfrm>
        <a:off x="1766314" y="4424483"/>
        <a:ext cx="9710961" cy="707404"/>
      </dsp:txXfrm>
    </dsp:sp>
    <dsp:sp modelId="{66599D5D-B6DE-4161-B396-56B0AB9FF0F4}">
      <dsp:nvSpPr>
        <dsp:cNvPr id="0" name=""/>
        <dsp:cNvSpPr/>
      </dsp:nvSpPr>
      <dsp:spPr>
        <a:xfrm>
          <a:off x="1766314" y="5308739"/>
          <a:ext cx="9762008" cy="70740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1800" b="0" i="0" kern="1200"/>
            <a:t>7. Los demás indicados por la Constitución Política y la ley</a:t>
          </a:r>
          <a:endParaRPr lang="es-ES" sz="1800" kern="1200"/>
        </a:p>
      </dsp:txBody>
      <dsp:txXfrm>
        <a:off x="1766314" y="5308739"/>
        <a:ext cx="9762008" cy="7074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C4522-1E9C-4792-A633-4EC74303EAE7}">
      <dsp:nvSpPr>
        <dsp:cNvPr id="0" name=""/>
        <dsp:cNvSpPr/>
      </dsp:nvSpPr>
      <dsp:spPr>
        <a:xfrm>
          <a:off x="9017" y="1707880"/>
          <a:ext cx="2124868"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Funcionario público</a:t>
          </a:r>
          <a:endParaRPr lang="es-PE" sz="2400" kern="1200" dirty="0"/>
        </a:p>
      </dsp:txBody>
      <dsp:txXfrm>
        <a:off x="46358" y="1745221"/>
        <a:ext cx="2050186" cy="1200239"/>
      </dsp:txXfrm>
    </dsp:sp>
    <dsp:sp modelId="{B0A49370-FD3E-4636-90A1-472B529B94B9}">
      <dsp:nvSpPr>
        <dsp:cNvPr id="0" name=""/>
        <dsp:cNvSpPr/>
      </dsp:nvSpPr>
      <dsp:spPr>
        <a:xfrm>
          <a:off x="2346373"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2346373" y="2187250"/>
        <a:ext cx="315330" cy="316181"/>
      </dsp:txXfrm>
    </dsp:sp>
    <dsp:sp modelId="{0B8536EE-6264-464A-839B-5EF20CD57125}">
      <dsp:nvSpPr>
        <dsp:cNvPr id="0" name=""/>
        <dsp:cNvSpPr/>
      </dsp:nvSpPr>
      <dsp:spPr>
        <a:xfrm>
          <a:off x="2983833" y="1707880"/>
          <a:ext cx="2124868"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Acepte/reciba/solicite</a:t>
          </a:r>
          <a:endParaRPr lang="es-PE" sz="2400" kern="1200" dirty="0"/>
        </a:p>
      </dsp:txBody>
      <dsp:txXfrm>
        <a:off x="3021174" y="1745221"/>
        <a:ext cx="2050186" cy="1200239"/>
      </dsp:txXfrm>
    </dsp:sp>
    <dsp:sp modelId="{FD803176-4457-44A5-A861-840748E3DD41}">
      <dsp:nvSpPr>
        <dsp:cNvPr id="0" name=""/>
        <dsp:cNvSpPr/>
      </dsp:nvSpPr>
      <dsp:spPr>
        <a:xfrm>
          <a:off x="5321188"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5321188" y="2187250"/>
        <a:ext cx="315330" cy="316181"/>
      </dsp:txXfrm>
    </dsp:sp>
    <dsp:sp modelId="{91A1D64A-972F-492C-AA7D-903769CA690C}">
      <dsp:nvSpPr>
        <dsp:cNvPr id="0" name=""/>
        <dsp:cNvSpPr/>
      </dsp:nvSpPr>
      <dsp:spPr>
        <a:xfrm>
          <a:off x="5958649" y="1707880"/>
          <a:ext cx="2377472"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Directa/indirecta</a:t>
          </a:r>
          <a:endParaRPr lang="es-PE" sz="2400" kern="1200" dirty="0"/>
        </a:p>
      </dsp:txBody>
      <dsp:txXfrm>
        <a:off x="5995990" y="1745221"/>
        <a:ext cx="2302790" cy="1200239"/>
      </dsp:txXfrm>
    </dsp:sp>
    <dsp:sp modelId="{EB613921-70E8-4E3A-8F9B-31B5C93E75CE}">
      <dsp:nvSpPr>
        <dsp:cNvPr id="0" name=""/>
        <dsp:cNvSpPr/>
      </dsp:nvSpPr>
      <dsp:spPr>
        <a:xfrm>
          <a:off x="8548609"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8548609" y="2187250"/>
        <a:ext cx="315330" cy="316181"/>
      </dsp:txXfrm>
    </dsp:sp>
    <dsp:sp modelId="{ED1F5933-F540-4317-B4D5-65D197F1E037}">
      <dsp:nvSpPr>
        <dsp:cNvPr id="0" name=""/>
        <dsp:cNvSpPr/>
      </dsp:nvSpPr>
      <dsp:spPr>
        <a:xfrm>
          <a:off x="9186069" y="1707880"/>
          <a:ext cx="2821421"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Promesa/donativo o cualquier otra ventaja</a:t>
          </a:r>
          <a:endParaRPr lang="es-PE" sz="2400" kern="1200" dirty="0"/>
        </a:p>
      </dsp:txBody>
      <dsp:txXfrm>
        <a:off x="9223410" y="1745221"/>
        <a:ext cx="2746739" cy="120023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C4522-1E9C-4792-A633-4EC74303EAE7}">
      <dsp:nvSpPr>
        <dsp:cNvPr id="0" name=""/>
        <dsp:cNvSpPr/>
      </dsp:nvSpPr>
      <dsp:spPr>
        <a:xfrm>
          <a:off x="9017" y="1707880"/>
          <a:ext cx="2124868"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Funcionario público</a:t>
          </a:r>
          <a:endParaRPr lang="es-PE" sz="2400" kern="1200" dirty="0"/>
        </a:p>
      </dsp:txBody>
      <dsp:txXfrm>
        <a:off x="46358" y="1745221"/>
        <a:ext cx="2050186" cy="1200239"/>
      </dsp:txXfrm>
    </dsp:sp>
    <dsp:sp modelId="{B0A49370-FD3E-4636-90A1-472B529B94B9}">
      <dsp:nvSpPr>
        <dsp:cNvPr id="0" name=""/>
        <dsp:cNvSpPr/>
      </dsp:nvSpPr>
      <dsp:spPr>
        <a:xfrm>
          <a:off x="2346373"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2346373" y="2187250"/>
        <a:ext cx="315330" cy="316181"/>
      </dsp:txXfrm>
    </dsp:sp>
    <dsp:sp modelId="{0B8536EE-6264-464A-839B-5EF20CD57125}">
      <dsp:nvSpPr>
        <dsp:cNvPr id="0" name=""/>
        <dsp:cNvSpPr/>
      </dsp:nvSpPr>
      <dsp:spPr>
        <a:xfrm>
          <a:off x="2983833" y="1707880"/>
          <a:ext cx="2124868"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Acepte/reciba/solicite</a:t>
          </a:r>
          <a:endParaRPr lang="es-PE" sz="2400" kern="1200" dirty="0"/>
        </a:p>
      </dsp:txBody>
      <dsp:txXfrm>
        <a:off x="3021174" y="1745221"/>
        <a:ext cx="2050186" cy="1200239"/>
      </dsp:txXfrm>
    </dsp:sp>
    <dsp:sp modelId="{FD803176-4457-44A5-A861-840748E3DD41}">
      <dsp:nvSpPr>
        <dsp:cNvPr id="0" name=""/>
        <dsp:cNvSpPr/>
      </dsp:nvSpPr>
      <dsp:spPr>
        <a:xfrm>
          <a:off x="5321188"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5321188" y="2187250"/>
        <a:ext cx="315330" cy="316181"/>
      </dsp:txXfrm>
    </dsp:sp>
    <dsp:sp modelId="{91A1D64A-972F-492C-AA7D-903769CA690C}">
      <dsp:nvSpPr>
        <dsp:cNvPr id="0" name=""/>
        <dsp:cNvSpPr/>
      </dsp:nvSpPr>
      <dsp:spPr>
        <a:xfrm>
          <a:off x="5958649" y="1707880"/>
          <a:ext cx="2377472"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Directa/indirecta</a:t>
          </a:r>
          <a:endParaRPr lang="es-PE" sz="2400" kern="1200" dirty="0"/>
        </a:p>
      </dsp:txBody>
      <dsp:txXfrm>
        <a:off x="5995990" y="1745221"/>
        <a:ext cx="2302790" cy="1200239"/>
      </dsp:txXfrm>
    </dsp:sp>
    <dsp:sp modelId="{EB613921-70E8-4E3A-8F9B-31B5C93E75CE}">
      <dsp:nvSpPr>
        <dsp:cNvPr id="0" name=""/>
        <dsp:cNvSpPr/>
      </dsp:nvSpPr>
      <dsp:spPr>
        <a:xfrm>
          <a:off x="8548609" y="2081857"/>
          <a:ext cx="450472" cy="526967"/>
        </a:xfrm>
        <a:prstGeom prst="rightArrow">
          <a:avLst>
            <a:gd name="adj1" fmla="val 60000"/>
            <a:gd name="adj2" fmla="val 50000"/>
          </a:avLst>
        </a:prstGeom>
        <a:solidFill>
          <a:srgbClr val="C0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s-PE" sz="2400" kern="1200"/>
        </a:p>
      </dsp:txBody>
      <dsp:txXfrm>
        <a:off x="8548609" y="2187250"/>
        <a:ext cx="315330" cy="316181"/>
      </dsp:txXfrm>
    </dsp:sp>
    <dsp:sp modelId="{ED1F5933-F540-4317-B4D5-65D197F1E037}">
      <dsp:nvSpPr>
        <dsp:cNvPr id="0" name=""/>
        <dsp:cNvSpPr/>
      </dsp:nvSpPr>
      <dsp:spPr>
        <a:xfrm>
          <a:off x="9186069" y="1707880"/>
          <a:ext cx="2821421" cy="1274921"/>
        </a:xfrm>
        <a:prstGeom prst="roundRect">
          <a:avLst>
            <a:gd name="adj" fmla="val 10000"/>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Promesa/donativo o cualquier otra ventaja</a:t>
          </a:r>
          <a:endParaRPr lang="es-PE" sz="2400" kern="1200" dirty="0"/>
        </a:p>
      </dsp:txBody>
      <dsp:txXfrm>
        <a:off x="9223410" y="1745221"/>
        <a:ext cx="2746739" cy="12002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9D17CD-C384-4DAE-BCB7-436A5EE80FBE}">
      <dsp:nvSpPr>
        <dsp:cNvPr id="0" name=""/>
        <dsp:cNvSpPr/>
      </dsp:nvSpPr>
      <dsp:spPr>
        <a:xfrm>
          <a:off x="0" y="603409"/>
          <a:ext cx="3452090" cy="207125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ROF</a:t>
          </a:r>
          <a:endParaRPr lang="es-PE" sz="2400" kern="1200" dirty="0"/>
        </a:p>
      </dsp:txBody>
      <dsp:txXfrm>
        <a:off x="0" y="603409"/>
        <a:ext cx="3452090" cy="2071254"/>
      </dsp:txXfrm>
    </dsp:sp>
    <dsp:sp modelId="{5763F18F-D079-499F-BFD7-A42B8CA7F881}">
      <dsp:nvSpPr>
        <dsp:cNvPr id="0" name=""/>
        <dsp:cNvSpPr/>
      </dsp:nvSpPr>
      <dsp:spPr>
        <a:xfrm>
          <a:off x="3797299" y="603409"/>
          <a:ext cx="3452090" cy="207125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MOF</a:t>
          </a:r>
          <a:endParaRPr lang="es-PE" sz="2400" kern="1200" dirty="0"/>
        </a:p>
      </dsp:txBody>
      <dsp:txXfrm>
        <a:off x="3797299" y="603409"/>
        <a:ext cx="3452090" cy="2071254"/>
      </dsp:txXfrm>
    </dsp:sp>
    <dsp:sp modelId="{ECA6A2BE-786C-4EA2-BFA4-701ED9332C4C}">
      <dsp:nvSpPr>
        <dsp:cNvPr id="0" name=""/>
        <dsp:cNvSpPr/>
      </dsp:nvSpPr>
      <dsp:spPr>
        <a:xfrm>
          <a:off x="7594599" y="603409"/>
          <a:ext cx="3452090" cy="207125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DIRECTIVA</a:t>
          </a:r>
          <a:endParaRPr lang="es-PE" sz="2400" kern="1200" dirty="0"/>
        </a:p>
      </dsp:txBody>
      <dsp:txXfrm>
        <a:off x="7594599" y="603409"/>
        <a:ext cx="3452090" cy="2071254"/>
      </dsp:txXfrm>
    </dsp:sp>
    <dsp:sp modelId="{003EAAA4-3034-49C9-A13B-409531129414}">
      <dsp:nvSpPr>
        <dsp:cNvPr id="0" name=""/>
        <dsp:cNvSpPr/>
      </dsp:nvSpPr>
      <dsp:spPr>
        <a:xfrm>
          <a:off x="1898649" y="3019872"/>
          <a:ext cx="3452090" cy="207125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REGLAMENTO</a:t>
          </a:r>
          <a:endParaRPr lang="es-PE" sz="2400" kern="1200" dirty="0"/>
        </a:p>
      </dsp:txBody>
      <dsp:txXfrm>
        <a:off x="1898649" y="3019872"/>
        <a:ext cx="3452090" cy="2071254"/>
      </dsp:txXfrm>
    </dsp:sp>
    <dsp:sp modelId="{6E5033CA-E7EE-4FC1-BF07-7AE9A92F90CC}">
      <dsp:nvSpPr>
        <dsp:cNvPr id="0" name=""/>
        <dsp:cNvSpPr/>
      </dsp:nvSpPr>
      <dsp:spPr>
        <a:xfrm>
          <a:off x="5695949" y="3019872"/>
          <a:ext cx="3452090" cy="2071254"/>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kern="1200" dirty="0"/>
            <a:t>OFICIOS/ENCARGATURA/OTROS</a:t>
          </a:r>
          <a:endParaRPr lang="es-PE" sz="2400" kern="1200" dirty="0"/>
        </a:p>
      </dsp:txBody>
      <dsp:txXfrm>
        <a:off x="5695949" y="3019872"/>
        <a:ext cx="3452090" cy="20712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20696"/>
          <a:ext cx="9905998" cy="200187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900" b="1" kern="1200" dirty="0"/>
            <a:t>Rojas Vargas</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900" kern="1200" dirty="0"/>
            <a:t>Correcto funcionamiento, prestigio y la imparcialidad de la administración pública.</a:t>
          </a:r>
          <a:endParaRPr lang="es-PE" sz="2900" kern="1200" dirty="0"/>
        </a:p>
        <a:p>
          <a:pPr marL="0" lvl="0" algn="just" defTabSz="1200150">
            <a:lnSpc>
              <a:spcPct val="90000"/>
            </a:lnSpc>
            <a:spcBef>
              <a:spcPct val="0"/>
            </a:spcBef>
            <a:spcAft>
              <a:spcPct val="35000"/>
            </a:spcAft>
            <a:buNone/>
          </a:pPr>
          <a:endParaRPr lang="es-PE" sz="2900" kern="1200" dirty="0"/>
        </a:p>
      </dsp:txBody>
      <dsp:txXfrm>
        <a:off x="97723" y="118419"/>
        <a:ext cx="9710552" cy="1806424"/>
      </dsp:txXfrm>
    </dsp:sp>
    <dsp:sp modelId="{42B87D6F-4DD9-4B4F-95B6-513505F27F85}">
      <dsp:nvSpPr>
        <dsp:cNvPr id="0" name=""/>
        <dsp:cNvSpPr/>
      </dsp:nvSpPr>
      <dsp:spPr>
        <a:xfrm>
          <a:off x="0" y="2106087"/>
          <a:ext cx="9905998" cy="2001870"/>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900" b="1" kern="1200" dirty="0"/>
            <a:t>Abanto Vásquez</a:t>
          </a:r>
          <a:endParaRPr lang="es-ES" sz="29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es-ES" sz="2900" kern="1200" dirty="0"/>
            <a:t>La imparcialidad de la actuación administrativa, el deber de la objetividad o indiferencia del funcionario.</a:t>
          </a:r>
          <a:endParaRPr lang="es-PE" sz="2900" kern="1200" dirty="0"/>
        </a:p>
        <a:p>
          <a:pPr marL="0" lvl="0" algn="just" defTabSz="844550">
            <a:lnSpc>
              <a:spcPct val="90000"/>
            </a:lnSpc>
            <a:spcBef>
              <a:spcPct val="0"/>
            </a:spcBef>
            <a:spcAft>
              <a:spcPct val="35000"/>
            </a:spcAft>
            <a:buNone/>
          </a:pPr>
          <a:endParaRPr lang="es-PE" sz="2900" kern="1200" dirty="0"/>
        </a:p>
      </dsp:txBody>
      <dsp:txXfrm>
        <a:off x="97723" y="2203810"/>
        <a:ext cx="9710552" cy="18064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7A8F31-2A99-4535-9B41-189F3942C629}">
      <dsp:nvSpPr>
        <dsp:cNvPr id="0" name=""/>
        <dsp:cNvSpPr/>
      </dsp:nvSpPr>
      <dsp:spPr>
        <a:xfrm rot="16200000">
          <a:off x="38023" y="-32291"/>
          <a:ext cx="5449454" cy="5514037"/>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0" tIns="0" rIns="311547" bIns="0" numCol="1" spcCol="1270" anchor="t" anchorCtr="0">
          <a:noAutofit/>
        </a:bodyPr>
        <a:lstStyle/>
        <a:p>
          <a:pPr marL="0" lvl="0" indent="0" algn="just" defTabSz="2178050">
            <a:lnSpc>
              <a:spcPct val="90000"/>
            </a:lnSpc>
            <a:spcBef>
              <a:spcPct val="0"/>
            </a:spcBef>
            <a:spcAft>
              <a:spcPct val="35000"/>
            </a:spcAft>
            <a:buNone/>
          </a:pPr>
          <a:r>
            <a:rPr lang="es-ES" sz="4900" b="1" kern="1200" dirty="0"/>
            <a:t>Sujeto Activo</a:t>
          </a:r>
          <a:endParaRPr lang="es-PE" sz="4900" b="1" kern="1200" dirty="0"/>
        </a:p>
        <a:p>
          <a:pPr marL="285750" lvl="1" indent="-285750" algn="just" defTabSz="1689100">
            <a:lnSpc>
              <a:spcPct val="90000"/>
            </a:lnSpc>
            <a:spcBef>
              <a:spcPct val="0"/>
            </a:spcBef>
            <a:spcAft>
              <a:spcPct val="15000"/>
            </a:spcAft>
            <a:buChar char="•"/>
          </a:pPr>
          <a:r>
            <a:rPr lang="es-ES" sz="3800" kern="1200" dirty="0"/>
            <a:t>Funcionario público que actúa en violación a sus obligaciones (Se excluyen: arts. 393-A, 395 y 395-A)</a:t>
          </a:r>
          <a:endParaRPr lang="es-PE" sz="3800" kern="1200" dirty="0"/>
        </a:p>
      </dsp:txBody>
      <dsp:txXfrm rot="5400000">
        <a:off x="5732" y="1089891"/>
        <a:ext cx="5514037" cy="3269672"/>
      </dsp:txXfrm>
    </dsp:sp>
    <dsp:sp modelId="{8959E22D-20AA-4B2F-B0C9-263B0B769EF8}">
      <dsp:nvSpPr>
        <dsp:cNvPr id="0" name=""/>
        <dsp:cNvSpPr/>
      </dsp:nvSpPr>
      <dsp:spPr>
        <a:xfrm rot="16200000">
          <a:off x="5965614" y="-32291"/>
          <a:ext cx="5449454" cy="5514037"/>
        </a:xfrm>
        <a:prstGeom prst="flowChartManualOperation">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1150" tIns="0" rIns="311547" bIns="0" numCol="1" spcCol="1270" anchor="t" anchorCtr="0">
          <a:noAutofit/>
        </a:bodyPr>
        <a:lstStyle/>
        <a:p>
          <a:pPr marL="0" lvl="0" indent="0" algn="just" defTabSz="2178050">
            <a:lnSpc>
              <a:spcPct val="90000"/>
            </a:lnSpc>
            <a:spcBef>
              <a:spcPct val="0"/>
            </a:spcBef>
            <a:spcAft>
              <a:spcPct val="35000"/>
            </a:spcAft>
            <a:buNone/>
          </a:pPr>
          <a:r>
            <a:rPr lang="es-ES" sz="4900" b="1" kern="1200" dirty="0"/>
            <a:t>Sujeto Pasivo</a:t>
          </a:r>
          <a:endParaRPr lang="es-PE" sz="4900" b="1" kern="1200" dirty="0"/>
        </a:p>
        <a:p>
          <a:pPr marL="285750" lvl="1" indent="-285750" algn="just" defTabSz="1689100">
            <a:lnSpc>
              <a:spcPct val="90000"/>
            </a:lnSpc>
            <a:spcBef>
              <a:spcPct val="0"/>
            </a:spcBef>
            <a:spcAft>
              <a:spcPct val="15000"/>
            </a:spcAft>
            <a:buChar char="•"/>
          </a:pPr>
          <a:r>
            <a:rPr lang="es-ES" sz="3800" kern="1200" dirty="0"/>
            <a:t>Estado</a:t>
          </a:r>
          <a:endParaRPr lang="es-PE" sz="3800" kern="1200" dirty="0"/>
        </a:p>
      </dsp:txBody>
      <dsp:txXfrm rot="5400000">
        <a:off x="5933323" y="1089891"/>
        <a:ext cx="5514037" cy="326967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CDB76-73A0-4093-BB48-C997DD82784D}">
      <dsp:nvSpPr>
        <dsp:cNvPr id="0" name=""/>
        <dsp:cNvSpPr/>
      </dsp:nvSpPr>
      <dsp:spPr>
        <a:xfrm>
          <a:off x="0" y="123622"/>
          <a:ext cx="11314545" cy="127822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000" b="1" kern="1200" dirty="0"/>
            <a:t>Aceptar</a:t>
          </a:r>
        </a:p>
        <a:p>
          <a:pPr marL="0" marR="0" lvl="0" indent="0" algn="just" defTabSz="914400" eaLnBrk="1" fontAlgn="auto" latinLnBrk="0" hangingPunct="1">
            <a:lnSpc>
              <a:spcPct val="100000"/>
            </a:lnSpc>
            <a:spcBef>
              <a:spcPct val="0"/>
            </a:spcBef>
            <a:spcAft>
              <a:spcPts val="0"/>
            </a:spcAft>
            <a:buClrTx/>
            <a:buSzTx/>
            <a:buFontTx/>
            <a:buNone/>
            <a:tabLst/>
            <a:defRPr/>
          </a:pPr>
          <a:r>
            <a:rPr lang="es-ES" sz="2000" kern="1200" dirty="0"/>
            <a:t>Admitir voluntariamente la propuesta ilícita (donativo, promesa o cualquier ventaja)</a:t>
          </a:r>
          <a:endParaRPr lang="es-PE" sz="2000" kern="1200" dirty="0"/>
        </a:p>
        <a:p>
          <a:pPr marL="0" lvl="0" algn="just" defTabSz="1200150">
            <a:lnSpc>
              <a:spcPct val="90000"/>
            </a:lnSpc>
            <a:spcBef>
              <a:spcPct val="0"/>
            </a:spcBef>
            <a:spcAft>
              <a:spcPct val="35000"/>
            </a:spcAft>
            <a:buNone/>
          </a:pPr>
          <a:endParaRPr lang="es-PE" sz="2000" kern="1200" dirty="0"/>
        </a:p>
      </dsp:txBody>
      <dsp:txXfrm>
        <a:off x="62398" y="186020"/>
        <a:ext cx="11189749" cy="1153429"/>
      </dsp:txXfrm>
    </dsp:sp>
    <dsp:sp modelId="{116FB062-FEE8-47EB-8E4C-2FB3801D35E8}">
      <dsp:nvSpPr>
        <dsp:cNvPr id="0" name=""/>
        <dsp:cNvSpPr/>
      </dsp:nvSpPr>
      <dsp:spPr>
        <a:xfrm>
          <a:off x="0" y="1427914"/>
          <a:ext cx="11314545" cy="127822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endParaRPr lang="es-ES" sz="2000" b="1" kern="1200" dirty="0"/>
        </a:p>
        <a:p>
          <a:pPr marL="0" lvl="0" indent="0" algn="l" defTabSz="889000">
            <a:lnSpc>
              <a:spcPct val="90000"/>
            </a:lnSpc>
            <a:spcBef>
              <a:spcPct val="0"/>
            </a:spcBef>
            <a:spcAft>
              <a:spcPct val="35000"/>
            </a:spcAft>
            <a:buNone/>
          </a:pPr>
          <a:r>
            <a:rPr lang="es-ES" sz="2000" b="1" kern="1200" dirty="0"/>
            <a:t>Recibir</a:t>
          </a:r>
        </a:p>
        <a:p>
          <a:pPr marL="0" lvl="0" indent="0" algn="l" defTabSz="889000">
            <a:lnSpc>
              <a:spcPct val="90000"/>
            </a:lnSpc>
            <a:spcBef>
              <a:spcPct val="0"/>
            </a:spcBef>
            <a:spcAft>
              <a:spcPct val="35000"/>
            </a:spcAft>
            <a:buNone/>
          </a:pPr>
          <a:r>
            <a:rPr lang="es-ES" sz="2000" kern="1200" dirty="0"/>
            <a:t>Incorporar a la esfera de dominio el beneficio o ventaja.</a:t>
          </a:r>
        </a:p>
        <a:p>
          <a:pPr marL="0" lvl="0" indent="0" algn="l" defTabSz="889000">
            <a:lnSpc>
              <a:spcPct val="90000"/>
            </a:lnSpc>
            <a:spcBef>
              <a:spcPct val="0"/>
            </a:spcBef>
            <a:spcAft>
              <a:spcPct val="35000"/>
            </a:spcAft>
            <a:buNone/>
          </a:pPr>
          <a:endParaRPr lang="es-ES" sz="2000" kern="1200" dirty="0"/>
        </a:p>
        <a:p>
          <a:pPr marL="0" lvl="0" indent="0" algn="l" defTabSz="889000">
            <a:lnSpc>
              <a:spcPct val="90000"/>
            </a:lnSpc>
            <a:spcBef>
              <a:spcPct val="0"/>
            </a:spcBef>
            <a:spcAft>
              <a:spcPct val="35000"/>
            </a:spcAft>
            <a:buNone/>
          </a:pPr>
          <a:endParaRPr lang="es-PE" sz="2000" kern="1200" dirty="0"/>
        </a:p>
      </dsp:txBody>
      <dsp:txXfrm>
        <a:off x="62398" y="1490312"/>
        <a:ext cx="11189749" cy="1153429"/>
      </dsp:txXfrm>
    </dsp:sp>
    <dsp:sp modelId="{A17E9139-D11A-4283-9FFC-661AD9F4769F}">
      <dsp:nvSpPr>
        <dsp:cNvPr id="0" name=""/>
        <dsp:cNvSpPr/>
      </dsp:nvSpPr>
      <dsp:spPr>
        <a:xfrm>
          <a:off x="0" y="2720539"/>
          <a:ext cx="11314545" cy="127822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t>Solicitar</a:t>
          </a:r>
        </a:p>
        <a:p>
          <a:pPr marL="0" lvl="0" indent="0" algn="l" defTabSz="889000">
            <a:lnSpc>
              <a:spcPct val="90000"/>
            </a:lnSpc>
            <a:spcBef>
              <a:spcPct val="0"/>
            </a:spcBef>
            <a:spcAft>
              <a:spcPct val="35000"/>
            </a:spcAft>
            <a:buNone/>
          </a:pPr>
          <a:r>
            <a:rPr lang="es-ES" sz="2000" kern="1200" dirty="0"/>
            <a:t>El funcionario requiere al interesado un determinado bien o ventaja</a:t>
          </a:r>
          <a:endParaRPr lang="es-PE" sz="2000" kern="1200" dirty="0"/>
        </a:p>
      </dsp:txBody>
      <dsp:txXfrm>
        <a:off x="62398" y="2782937"/>
        <a:ext cx="11189749" cy="1153429"/>
      </dsp:txXfrm>
    </dsp:sp>
    <dsp:sp modelId="{42B87D6F-4DD9-4B4F-95B6-513505F27F85}">
      <dsp:nvSpPr>
        <dsp:cNvPr id="0" name=""/>
        <dsp:cNvSpPr/>
      </dsp:nvSpPr>
      <dsp:spPr>
        <a:xfrm>
          <a:off x="0" y="4013164"/>
          <a:ext cx="11314545" cy="1278225"/>
        </a:xfrm>
        <a:prstGeom prst="round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marR="0" lvl="0" indent="0" algn="just" defTabSz="914400" eaLnBrk="1" fontAlgn="auto" latinLnBrk="0" hangingPunct="1">
            <a:lnSpc>
              <a:spcPct val="100000"/>
            </a:lnSpc>
            <a:spcBef>
              <a:spcPct val="0"/>
            </a:spcBef>
            <a:spcAft>
              <a:spcPts val="0"/>
            </a:spcAft>
            <a:buClrTx/>
            <a:buSzTx/>
            <a:buFontTx/>
            <a:buNone/>
            <a:tabLst/>
            <a:defRPr/>
          </a:pPr>
          <a:r>
            <a:rPr lang="es-ES" sz="2000" b="1" kern="1200" dirty="0"/>
            <a:t>Condicionar</a:t>
          </a:r>
          <a:endParaRPr lang="es-ES" sz="2000" kern="1200" dirty="0"/>
        </a:p>
        <a:p>
          <a:pPr marL="0" marR="0" lvl="0" indent="0" algn="just" defTabSz="914400" eaLnBrk="1" fontAlgn="auto" latinLnBrk="0" hangingPunct="1">
            <a:lnSpc>
              <a:spcPct val="100000"/>
            </a:lnSpc>
            <a:spcBef>
              <a:spcPct val="0"/>
            </a:spcBef>
            <a:spcAft>
              <a:spcPts val="0"/>
            </a:spcAft>
            <a:buClrTx/>
            <a:buSzTx/>
            <a:buFontTx/>
            <a:buNone/>
            <a:tabLst/>
            <a:defRPr/>
          </a:pPr>
          <a:r>
            <a:rPr lang="es-ES" sz="2000" kern="1200" dirty="0"/>
            <a:t>El funcionario o servidor le afirma al particular interesado, que si le hace la promesa de entregarle en el futuro inmediato un bien o donativo realizará el acto funcional en su beneficio, en cambio, si no le hace tal promesa, realizará el acto funcional en su perjuicio.</a:t>
          </a:r>
          <a:endParaRPr lang="es-PE" sz="2000" kern="1200" dirty="0"/>
        </a:p>
        <a:p>
          <a:pPr marL="0" lvl="0" algn="just" defTabSz="844550">
            <a:lnSpc>
              <a:spcPct val="90000"/>
            </a:lnSpc>
            <a:spcBef>
              <a:spcPct val="0"/>
            </a:spcBef>
            <a:spcAft>
              <a:spcPct val="35000"/>
            </a:spcAft>
            <a:buNone/>
          </a:pPr>
          <a:endParaRPr lang="es-PE" sz="2000" kern="1200" dirty="0"/>
        </a:p>
      </dsp:txBody>
      <dsp:txXfrm>
        <a:off x="62398" y="4075562"/>
        <a:ext cx="11189749" cy="115342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C44C47-0CBB-4C64-9DD3-DB00E8DCC073}">
      <dsp:nvSpPr>
        <dsp:cNvPr id="0" name=""/>
        <dsp:cNvSpPr/>
      </dsp:nvSpPr>
      <dsp:spPr>
        <a:xfrm>
          <a:off x="5675745" y="2363650"/>
          <a:ext cx="4703066" cy="408117"/>
        </a:xfrm>
        <a:custGeom>
          <a:avLst/>
          <a:gdLst/>
          <a:ahLst/>
          <a:cxnLst/>
          <a:rect l="0" t="0" r="0" b="0"/>
          <a:pathLst>
            <a:path>
              <a:moveTo>
                <a:pt x="0" y="0"/>
              </a:moveTo>
              <a:lnTo>
                <a:pt x="0" y="204058"/>
              </a:lnTo>
              <a:lnTo>
                <a:pt x="4703066" y="204058"/>
              </a:lnTo>
              <a:lnTo>
                <a:pt x="4703066" y="408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F7FCAA7-3B29-430E-9BB2-538703C9308D}">
      <dsp:nvSpPr>
        <dsp:cNvPr id="0" name=""/>
        <dsp:cNvSpPr/>
      </dsp:nvSpPr>
      <dsp:spPr>
        <a:xfrm>
          <a:off x="5675745" y="2363650"/>
          <a:ext cx="2351533" cy="408117"/>
        </a:xfrm>
        <a:custGeom>
          <a:avLst/>
          <a:gdLst/>
          <a:ahLst/>
          <a:cxnLst/>
          <a:rect l="0" t="0" r="0" b="0"/>
          <a:pathLst>
            <a:path>
              <a:moveTo>
                <a:pt x="0" y="0"/>
              </a:moveTo>
              <a:lnTo>
                <a:pt x="0" y="204058"/>
              </a:lnTo>
              <a:lnTo>
                <a:pt x="2351533" y="204058"/>
              </a:lnTo>
              <a:lnTo>
                <a:pt x="2351533" y="408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7531BB0-F220-4A47-A118-26419261D76D}">
      <dsp:nvSpPr>
        <dsp:cNvPr id="0" name=""/>
        <dsp:cNvSpPr/>
      </dsp:nvSpPr>
      <dsp:spPr>
        <a:xfrm>
          <a:off x="5630024" y="2363650"/>
          <a:ext cx="91440" cy="408117"/>
        </a:xfrm>
        <a:custGeom>
          <a:avLst/>
          <a:gdLst/>
          <a:ahLst/>
          <a:cxnLst/>
          <a:rect l="0" t="0" r="0" b="0"/>
          <a:pathLst>
            <a:path>
              <a:moveTo>
                <a:pt x="45720" y="0"/>
              </a:moveTo>
              <a:lnTo>
                <a:pt x="45720" y="408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320F4B-753C-431F-8832-2E1F8618E8A0}">
      <dsp:nvSpPr>
        <dsp:cNvPr id="0" name=""/>
        <dsp:cNvSpPr/>
      </dsp:nvSpPr>
      <dsp:spPr>
        <a:xfrm>
          <a:off x="3324211" y="2363650"/>
          <a:ext cx="2351533" cy="408117"/>
        </a:xfrm>
        <a:custGeom>
          <a:avLst/>
          <a:gdLst/>
          <a:ahLst/>
          <a:cxnLst/>
          <a:rect l="0" t="0" r="0" b="0"/>
          <a:pathLst>
            <a:path>
              <a:moveTo>
                <a:pt x="2351533" y="0"/>
              </a:moveTo>
              <a:lnTo>
                <a:pt x="2351533" y="204058"/>
              </a:lnTo>
              <a:lnTo>
                <a:pt x="0" y="204058"/>
              </a:lnTo>
              <a:lnTo>
                <a:pt x="0" y="408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FFA295A-8296-4965-98D7-65D55B074514}">
      <dsp:nvSpPr>
        <dsp:cNvPr id="0" name=""/>
        <dsp:cNvSpPr/>
      </dsp:nvSpPr>
      <dsp:spPr>
        <a:xfrm>
          <a:off x="972678" y="2363650"/>
          <a:ext cx="4703066" cy="408117"/>
        </a:xfrm>
        <a:custGeom>
          <a:avLst/>
          <a:gdLst/>
          <a:ahLst/>
          <a:cxnLst/>
          <a:rect l="0" t="0" r="0" b="0"/>
          <a:pathLst>
            <a:path>
              <a:moveTo>
                <a:pt x="4703066" y="0"/>
              </a:moveTo>
              <a:lnTo>
                <a:pt x="4703066" y="204058"/>
              </a:lnTo>
              <a:lnTo>
                <a:pt x="0" y="204058"/>
              </a:lnTo>
              <a:lnTo>
                <a:pt x="0" y="40811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76DC35E-6E0A-491E-BCEC-A3FBD006BAA3}">
      <dsp:nvSpPr>
        <dsp:cNvPr id="0" name=""/>
        <dsp:cNvSpPr/>
      </dsp:nvSpPr>
      <dsp:spPr>
        <a:xfrm>
          <a:off x="4704036" y="1391942"/>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Sujeto activo</a:t>
          </a:r>
          <a:endParaRPr lang="es-PE" sz="2500" kern="1200" dirty="0"/>
        </a:p>
      </dsp:txBody>
      <dsp:txXfrm>
        <a:off x="4704036" y="1391942"/>
        <a:ext cx="1943416" cy="971708"/>
      </dsp:txXfrm>
    </dsp:sp>
    <dsp:sp modelId="{1CDAF9C9-F947-41C7-AF8E-554CE2EDB7EB}">
      <dsp:nvSpPr>
        <dsp:cNvPr id="0" name=""/>
        <dsp:cNvSpPr/>
      </dsp:nvSpPr>
      <dsp:spPr>
        <a:xfrm>
          <a:off x="969" y="2771767"/>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Magistrado judicial o administrativo</a:t>
          </a:r>
          <a:endParaRPr lang="es-PE" sz="2500" kern="1200" dirty="0"/>
        </a:p>
      </dsp:txBody>
      <dsp:txXfrm>
        <a:off x="969" y="2771767"/>
        <a:ext cx="1943416" cy="971708"/>
      </dsp:txXfrm>
    </dsp:sp>
    <dsp:sp modelId="{41D4DA87-15F5-4363-9463-E9969D0BC6A2}">
      <dsp:nvSpPr>
        <dsp:cNvPr id="0" name=""/>
        <dsp:cNvSpPr/>
      </dsp:nvSpPr>
      <dsp:spPr>
        <a:xfrm>
          <a:off x="2352503" y="2771767"/>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Fiscal</a:t>
          </a:r>
          <a:endParaRPr lang="es-PE" sz="2500" kern="1200" dirty="0"/>
        </a:p>
      </dsp:txBody>
      <dsp:txXfrm>
        <a:off x="2352503" y="2771767"/>
        <a:ext cx="1943416" cy="971708"/>
      </dsp:txXfrm>
    </dsp:sp>
    <dsp:sp modelId="{DC89E9FF-EA68-49F4-BCB3-06D1CFB5AE9F}">
      <dsp:nvSpPr>
        <dsp:cNvPr id="0" name=""/>
        <dsp:cNvSpPr/>
      </dsp:nvSpPr>
      <dsp:spPr>
        <a:xfrm>
          <a:off x="4704036" y="2771767"/>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Perito</a:t>
          </a:r>
          <a:endParaRPr lang="es-PE" sz="2500" kern="1200" dirty="0"/>
        </a:p>
      </dsp:txBody>
      <dsp:txXfrm>
        <a:off x="4704036" y="2771767"/>
        <a:ext cx="1943416" cy="971708"/>
      </dsp:txXfrm>
    </dsp:sp>
    <dsp:sp modelId="{88F85C0A-A328-4354-9DEF-1CCBF88F17C1}">
      <dsp:nvSpPr>
        <dsp:cNvPr id="0" name=""/>
        <dsp:cNvSpPr/>
      </dsp:nvSpPr>
      <dsp:spPr>
        <a:xfrm>
          <a:off x="7055570" y="2771767"/>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Miembro de Tribunal Administrativo</a:t>
          </a:r>
          <a:endParaRPr lang="es-PE" sz="2500" kern="1200" dirty="0"/>
        </a:p>
      </dsp:txBody>
      <dsp:txXfrm>
        <a:off x="7055570" y="2771767"/>
        <a:ext cx="1943416" cy="971708"/>
      </dsp:txXfrm>
    </dsp:sp>
    <dsp:sp modelId="{49A9AAFA-A611-4958-99C2-EED54AFB2122}">
      <dsp:nvSpPr>
        <dsp:cNvPr id="0" name=""/>
        <dsp:cNvSpPr/>
      </dsp:nvSpPr>
      <dsp:spPr>
        <a:xfrm>
          <a:off x="9407103" y="2771767"/>
          <a:ext cx="1943416" cy="971708"/>
        </a:xfrm>
        <a:prstGeom prst="rect">
          <a:avLst/>
        </a:prstGeom>
        <a:solidFill>
          <a:srgbClr val="C0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s-ES" sz="2500" kern="1200" dirty="0"/>
            <a:t>Análogo</a:t>
          </a:r>
          <a:endParaRPr lang="es-PE" sz="2500" kern="1200" dirty="0"/>
        </a:p>
      </dsp:txBody>
      <dsp:txXfrm>
        <a:off x="9407103" y="2771767"/>
        <a:ext cx="1943416" cy="97170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4"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1" y="1"/>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6" y="1122363"/>
            <a:ext cx="8791575" cy="2387600"/>
          </a:xfrm>
        </p:spPr>
        <p:txBody>
          <a:bodyPr anchor="b">
            <a:normAutofit/>
          </a:bodyPr>
          <a:lstStyle>
            <a:lvl1pPr algn="l">
              <a:defRPr sz="48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876426" y="3602038"/>
            <a:ext cx="8791575" cy="1655762"/>
          </a:xfrm>
        </p:spPr>
        <p:txBody>
          <a:bodyPr>
            <a:normAutofit/>
          </a:bodyPr>
          <a:lstStyle>
            <a:lvl1pPr marL="0" indent="0" algn="l">
              <a:buNone/>
              <a:defRPr sz="2000" cap="all" baseline="0">
                <a:solidFill>
                  <a:schemeClr val="tx2"/>
                </a:solidFill>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a:xfrm>
            <a:off x="7077511" y="5410202"/>
            <a:ext cx="2743200" cy="365125"/>
          </a:xfrm>
        </p:spPr>
        <p:txBody>
          <a:bodyPr/>
          <a:lstStyle/>
          <a:p>
            <a:fld id="{00521CDA-7854-4F87-9792-0F62400DE1A3}" type="datetimeFigureOut">
              <a:rPr lang="es-PE" smtClean="0"/>
              <a:t>26/04/2024</a:t>
            </a:fld>
            <a:endParaRPr lang="es-PE"/>
          </a:p>
        </p:txBody>
      </p:sp>
      <p:sp>
        <p:nvSpPr>
          <p:cNvPr id="5" name="Footer Placeholder 4"/>
          <p:cNvSpPr>
            <a:spLocks noGrp="1"/>
          </p:cNvSpPr>
          <p:nvPr>
            <p:ph type="ftr" sz="quarter" idx="11"/>
          </p:nvPr>
        </p:nvSpPr>
        <p:spPr>
          <a:xfrm>
            <a:off x="1876425" y="5410202"/>
            <a:ext cx="5124885" cy="365125"/>
          </a:xfrm>
        </p:spPr>
        <p:txBody>
          <a:bodyPr/>
          <a:lstStyle/>
          <a:p>
            <a:endParaRPr lang="es-PE"/>
          </a:p>
        </p:txBody>
      </p:sp>
      <p:sp>
        <p:nvSpPr>
          <p:cNvPr id="6" name="Slide Number Placeholder 5"/>
          <p:cNvSpPr>
            <a:spLocks noGrp="1"/>
          </p:cNvSpPr>
          <p:nvPr>
            <p:ph type="sldNum" sz="quarter" idx="12"/>
          </p:nvPr>
        </p:nvSpPr>
        <p:spPr>
          <a:xfrm>
            <a:off x="9896912" y="5410200"/>
            <a:ext cx="771090" cy="365125"/>
          </a:xfrm>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3523052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5"/>
            <a:ext cx="9912356" cy="819355"/>
          </a:xfrm>
        </p:spPr>
        <p:txBody>
          <a:bodyPr anchor="b">
            <a:normAutofit/>
          </a:bodyPr>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41412"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a:t>Haga clic en el icono para agregar una imagen</a:t>
            </a:r>
            <a:endParaRPr lang="en-US" dirty="0"/>
          </a:p>
        </p:txBody>
      </p:sp>
      <p:sp>
        <p:nvSpPr>
          <p:cNvPr id="4" name="Text Placeholder 3"/>
          <p:cNvSpPr>
            <a:spLocks noGrp="1"/>
          </p:cNvSpPr>
          <p:nvPr>
            <p:ph type="body" sz="half" idx="2"/>
          </p:nvPr>
        </p:nvSpPr>
        <p:spPr>
          <a:xfrm>
            <a:off x="1141365" y="5124020"/>
            <a:ext cx="9910859" cy="682472"/>
          </a:xfrm>
        </p:spPr>
        <p:txBody>
          <a:bodyPr>
            <a:normAutofit/>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3858114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6" cy="3429000"/>
          </a:xfrm>
        </p:spPr>
        <p:txBody>
          <a:bodyPr anchor="ctr">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411" y="4419600"/>
            <a:ext cx="9904459" cy="1371599"/>
          </a:xfrm>
        </p:spPr>
        <p:txBody>
          <a:bodyPr anchor="ctr">
            <a:normAutofit/>
          </a:bodyPr>
          <a:lstStyle>
            <a:lvl1pPr marL="0" indent="0">
              <a:buNone/>
              <a:defRPr sz="18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35892352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s-ES"/>
              <a:t>Haga clic para modificar el estilo de título del patrón</a:t>
            </a:r>
            <a:endParaRPr lang="en-US" dirty="0"/>
          </a:p>
        </p:txBody>
      </p:sp>
      <p:sp>
        <p:nvSpPr>
          <p:cNvPr id="12" name="Text Placeholder 3"/>
          <p:cNvSpPr>
            <a:spLocks noGrp="1"/>
          </p:cNvSpPr>
          <p:nvPr>
            <p:ph type="body" sz="half" idx="13"/>
          </p:nvPr>
        </p:nvSpPr>
        <p:spPr>
          <a:xfrm>
            <a:off x="1720645" y="3365558"/>
            <a:ext cx="8752299" cy="548968"/>
          </a:xfrm>
        </p:spPr>
        <p:txBody>
          <a:bodyPr anchor="t">
            <a:normAutofit/>
          </a:bodyPr>
          <a:lstStyle>
            <a:lvl1pPr marL="0" indent="0">
              <a:buNone/>
              <a:defRPr sz="14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
        <p:nvSpPr>
          <p:cNvPr id="60" name="TextBox 59"/>
          <p:cNvSpPr txBox="1"/>
          <p:nvPr/>
        </p:nvSpPr>
        <p:spPr>
          <a:xfrm>
            <a:off x="903513"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1"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954428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2"/>
            <a:ext cx="9906002" cy="2511835"/>
          </a:xfrm>
        </p:spPr>
        <p:txBody>
          <a:bodyPr anchor="b">
            <a:normAutofit/>
          </a:bodyPr>
          <a:lstStyle>
            <a:lvl1pPr>
              <a:defRPr sz="360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1141365" y="4657655"/>
            <a:ext cx="9904505" cy="1140644"/>
          </a:xfrm>
        </p:spPr>
        <p:txBody>
          <a:bodyPr anchor="t">
            <a:normAutofit/>
          </a:bodyPr>
          <a:lstStyle>
            <a:lvl1pPr marL="0" indent="0">
              <a:buNone/>
              <a:defRPr sz="18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939696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s-ES"/>
              <a:t>Haga clic para modificar el estilo de título del patrón</a:t>
            </a:r>
            <a:endParaRPr lang="en-US" dirty="0"/>
          </a:p>
        </p:txBody>
      </p:sp>
      <p:sp>
        <p:nvSpPr>
          <p:cNvPr id="7" name="Text Placeholder 2"/>
          <p:cNvSpPr>
            <a:spLocks noGrp="1"/>
          </p:cNvSpPr>
          <p:nvPr>
            <p:ph type="body" idx="1"/>
          </p:nvPr>
        </p:nvSpPr>
        <p:spPr>
          <a:xfrm>
            <a:off x="1141410" y="2674463"/>
            <a:ext cx="3196900" cy="685800"/>
          </a:xfrm>
        </p:spPr>
        <p:txBody>
          <a:bodyPr anchor="b">
            <a:noAutofit/>
          </a:bodyPr>
          <a:lstStyle>
            <a:lvl1pPr marL="0" indent="0">
              <a:lnSpc>
                <a:spcPct val="90000"/>
              </a:lnSpc>
              <a:buNone/>
              <a:defRPr sz="24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8" name="Text Placeholder 3"/>
          <p:cNvSpPr>
            <a:spLocks noGrp="1"/>
          </p:cNvSpPr>
          <p:nvPr>
            <p:ph type="body" sz="half" idx="15"/>
          </p:nvPr>
        </p:nvSpPr>
        <p:spPr>
          <a:xfrm>
            <a:off x="1127919" y="3360263"/>
            <a:ext cx="3208734" cy="2430936"/>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9" name="Text Placeholder 4"/>
          <p:cNvSpPr>
            <a:spLocks noGrp="1"/>
          </p:cNvSpPr>
          <p:nvPr>
            <p:ph type="body" sz="quarter" idx="3"/>
          </p:nvPr>
        </p:nvSpPr>
        <p:spPr>
          <a:xfrm>
            <a:off x="4514767" y="2677635"/>
            <a:ext cx="3184386" cy="685800"/>
          </a:xfrm>
        </p:spPr>
        <p:txBody>
          <a:bodyPr anchor="b">
            <a:noAutofit/>
          </a:bodyPr>
          <a:lstStyle>
            <a:lvl1pPr marL="0" indent="0">
              <a:lnSpc>
                <a:spcPct val="90000"/>
              </a:lnSpc>
              <a:buNone/>
              <a:defRPr sz="24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10" name="Text Placeholder 3"/>
          <p:cNvSpPr>
            <a:spLocks noGrp="1"/>
          </p:cNvSpPr>
          <p:nvPr>
            <p:ph type="body" sz="half" idx="16"/>
          </p:nvPr>
        </p:nvSpPr>
        <p:spPr>
          <a:xfrm>
            <a:off x="4504214" y="3363435"/>
            <a:ext cx="3195829" cy="2430936"/>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11" name="Text Placeholder 4"/>
          <p:cNvSpPr>
            <a:spLocks noGrp="1"/>
          </p:cNvSpPr>
          <p:nvPr>
            <p:ph type="body" sz="quarter" idx="13"/>
          </p:nvPr>
        </p:nvSpPr>
        <p:spPr>
          <a:xfrm>
            <a:off x="7852441" y="2674463"/>
            <a:ext cx="3194969" cy="685800"/>
          </a:xfrm>
        </p:spPr>
        <p:txBody>
          <a:bodyPr anchor="b">
            <a:noAutofit/>
          </a:bodyPr>
          <a:lstStyle>
            <a:lvl1pPr marL="0" indent="0">
              <a:lnSpc>
                <a:spcPct val="90000"/>
              </a:lnSpc>
              <a:buNone/>
              <a:defRPr sz="24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12" name="Text Placeholder 3"/>
          <p:cNvSpPr>
            <a:spLocks noGrp="1"/>
          </p:cNvSpPr>
          <p:nvPr>
            <p:ph type="body" sz="half" idx="17"/>
          </p:nvPr>
        </p:nvSpPr>
        <p:spPr>
          <a:xfrm>
            <a:off x="7852441" y="3360263"/>
            <a:ext cx="3194969" cy="2430936"/>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0521CDA-7854-4F87-9792-0F62400DE1A3}" type="datetimeFigureOut">
              <a:rPr lang="es-PE" smtClean="0"/>
              <a:t>26/04/2024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101927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1141412" y="609600"/>
            <a:ext cx="9905998" cy="1905000"/>
          </a:xfrm>
        </p:spPr>
        <p:txBody>
          <a:bodyPr/>
          <a:lstStyle/>
          <a:p>
            <a:r>
              <a:rPr lang="es-ES"/>
              <a:t>Haga clic para modificar el estilo de título del patrón</a:t>
            </a:r>
            <a:endParaRPr lang="en-US" dirty="0"/>
          </a:p>
        </p:txBody>
      </p:sp>
      <p:sp>
        <p:nvSpPr>
          <p:cNvPr id="19" name="Text Placeholder 2"/>
          <p:cNvSpPr>
            <a:spLocks noGrp="1"/>
          </p:cNvSpPr>
          <p:nvPr>
            <p:ph type="body" idx="1"/>
          </p:nvPr>
        </p:nvSpPr>
        <p:spPr>
          <a:xfrm>
            <a:off x="1141414" y="4404596"/>
            <a:ext cx="3195241" cy="576262"/>
          </a:xfrm>
        </p:spPr>
        <p:txBody>
          <a:bodyPr anchor="b">
            <a:noAutofit/>
          </a:bodyPr>
          <a:lstStyle>
            <a:lvl1pPr marL="0" indent="0">
              <a:lnSpc>
                <a:spcPct val="90000"/>
              </a:lnSpc>
              <a:buNone/>
              <a:defRPr sz="20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20" name="Picture Placeholder 2"/>
          <p:cNvSpPr>
            <a:spLocks noGrp="1" noChangeAspect="1"/>
          </p:cNvSpPr>
          <p:nvPr>
            <p:ph type="pic" idx="15"/>
          </p:nvPr>
        </p:nvSpPr>
        <p:spPr>
          <a:xfrm>
            <a:off x="1141414" y="2666998"/>
            <a:ext cx="3195241"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1" name="Text Placeholder 3"/>
          <p:cNvSpPr>
            <a:spLocks noGrp="1"/>
          </p:cNvSpPr>
          <p:nvPr>
            <p:ph type="body" sz="half" idx="18"/>
          </p:nvPr>
        </p:nvSpPr>
        <p:spPr>
          <a:xfrm>
            <a:off x="1141414" y="4980859"/>
            <a:ext cx="3195241" cy="817843"/>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4" name="Text Placeholder 3"/>
          <p:cNvSpPr>
            <a:spLocks noGrp="1"/>
          </p:cNvSpPr>
          <p:nvPr>
            <p:ph type="body" sz="half" idx="19"/>
          </p:nvPr>
        </p:nvSpPr>
        <p:spPr>
          <a:xfrm>
            <a:off x="4487594" y="4980857"/>
            <a:ext cx="3200400" cy="810342"/>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26" name="Picture Placeholder 2"/>
          <p:cNvSpPr>
            <a:spLocks noGrp="1" noChangeAspect="1"/>
          </p:cNvSpPr>
          <p:nvPr>
            <p:ph type="pic" idx="22"/>
          </p:nvPr>
        </p:nvSpPr>
        <p:spPr>
          <a:xfrm>
            <a:off x="7852443"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s-ES"/>
              <a:t>Haga clic en el icono para agregar una imagen</a:t>
            </a:r>
            <a:endParaRPr lang="en-US" dirty="0"/>
          </a:p>
        </p:txBody>
      </p:sp>
      <p:sp>
        <p:nvSpPr>
          <p:cNvPr id="27" name="Text Placeholder 3"/>
          <p:cNvSpPr>
            <a:spLocks noGrp="1"/>
          </p:cNvSpPr>
          <p:nvPr>
            <p:ph type="body" sz="half" idx="20"/>
          </p:nvPr>
        </p:nvSpPr>
        <p:spPr>
          <a:xfrm>
            <a:off x="7852441" y="4980855"/>
            <a:ext cx="3194969" cy="810345"/>
          </a:xfrm>
        </p:spPr>
        <p:txBody>
          <a:bodyPr anchor="t">
            <a:normAutofit/>
          </a:bodyPr>
          <a:lstStyle>
            <a:lvl1pPr marL="0" indent="0">
              <a:buNone/>
              <a:defRPr sz="1400"/>
            </a:lvl1pPr>
            <a:lvl2pPr marL="457206" indent="0">
              <a:buNone/>
              <a:defRPr sz="1200"/>
            </a:lvl2pPr>
            <a:lvl3pPr marL="914411" indent="0">
              <a:buNone/>
              <a:defRPr sz="1000"/>
            </a:lvl3pPr>
            <a:lvl4pPr marL="1371617" indent="0">
              <a:buNone/>
              <a:defRPr sz="900"/>
            </a:lvl4pPr>
            <a:lvl5pPr marL="1828823" indent="0">
              <a:buNone/>
              <a:defRPr sz="900"/>
            </a:lvl5pPr>
            <a:lvl6pPr marL="2286029" indent="0">
              <a:buNone/>
              <a:defRPr sz="900"/>
            </a:lvl6pPr>
            <a:lvl7pPr marL="2743234" indent="0">
              <a:buNone/>
              <a:defRPr sz="900"/>
            </a:lvl7pPr>
            <a:lvl8pPr marL="3200440" indent="0">
              <a:buNone/>
              <a:defRPr sz="900"/>
            </a:lvl8pPr>
            <a:lvl9pPr marL="3657646" indent="0">
              <a:buNone/>
              <a:defRPr sz="900"/>
            </a:lvl9pPr>
          </a:lstStyle>
          <a:p>
            <a:pPr lvl="0"/>
            <a:r>
              <a:rPr lang="es-ES"/>
              <a:t>Haga clic para modificar los estilos de texto del patrón</a:t>
            </a:r>
          </a:p>
        </p:txBody>
      </p:sp>
      <p:sp>
        <p:nvSpPr>
          <p:cNvPr id="3" name="Date Placeholder 2"/>
          <p:cNvSpPr>
            <a:spLocks noGrp="1"/>
          </p:cNvSpPr>
          <p:nvPr>
            <p:ph type="dt" sz="half" idx="10"/>
          </p:nvPr>
        </p:nvSpPr>
        <p:spPr/>
        <p:txBody>
          <a:bodyPr/>
          <a:lstStyle/>
          <a:p>
            <a:fld id="{00521CDA-7854-4F87-9792-0F62400DE1A3}" type="datetimeFigureOut">
              <a:rPr lang="es-PE" smtClean="0"/>
              <a:t>26/04/2024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94881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521CDA-7854-4F87-9792-0F62400DE1A3}" type="datetimeFigureOut">
              <a:rPr lang="es-PE" smtClean="0"/>
              <a:t>26/04/2024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3230716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1" y="609600"/>
            <a:ext cx="2005012" cy="5181601"/>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1141410" y="609600"/>
            <a:ext cx="7748590" cy="5181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521CDA-7854-4F87-9792-0F62400DE1A3}" type="datetimeFigureOut">
              <a:rPr lang="es-PE" smtClean="0"/>
              <a:t>26/04/2024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311565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0521CDA-7854-4F87-9792-0F62400DE1A3}" type="datetimeFigureOut">
              <a:rPr lang="es-PE" smtClean="0"/>
              <a:t>26/04/2024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431544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1419227"/>
            <a:ext cx="9906000" cy="2852737"/>
          </a:xfrm>
        </p:spPr>
        <p:txBody>
          <a:bodyPr anchor="b">
            <a:normAutofit/>
          </a:bodyPr>
          <a:lstStyle>
            <a:lvl1pPr>
              <a:defRPr sz="36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41412" y="4424362"/>
            <a:ext cx="9906000" cy="1374776"/>
          </a:xfrm>
        </p:spPr>
        <p:txBody>
          <a:bodyPr>
            <a:normAutofit/>
          </a:bodyPr>
          <a:lstStyle>
            <a:lvl1pPr marL="0" indent="0">
              <a:buNone/>
              <a:defRPr sz="1800" cap="all" baseline="0">
                <a:solidFill>
                  <a:schemeClr val="tx1">
                    <a:tint val="75000"/>
                  </a:schemeClr>
                </a:solidFill>
              </a:defRPr>
            </a:lvl1pPr>
            <a:lvl2pPr marL="457206" indent="0">
              <a:buNone/>
              <a:defRPr sz="1800">
                <a:solidFill>
                  <a:schemeClr val="tx1">
                    <a:tint val="75000"/>
                  </a:schemeClr>
                </a:solidFill>
              </a:defRPr>
            </a:lvl2pPr>
            <a:lvl3pPr marL="914411" indent="0">
              <a:buNone/>
              <a:defRPr sz="1800">
                <a:solidFill>
                  <a:schemeClr val="tx1">
                    <a:tint val="75000"/>
                  </a:schemeClr>
                </a:solidFill>
              </a:defRPr>
            </a:lvl3pPr>
            <a:lvl4pPr marL="1371617" indent="0">
              <a:buNone/>
              <a:defRPr sz="1600">
                <a:solidFill>
                  <a:schemeClr val="tx1">
                    <a:tint val="75000"/>
                  </a:schemeClr>
                </a:solidFill>
              </a:defRPr>
            </a:lvl4pPr>
            <a:lvl5pPr marL="1828823" indent="0">
              <a:buNone/>
              <a:defRPr sz="1600">
                <a:solidFill>
                  <a:schemeClr val="tx1">
                    <a:tint val="75000"/>
                  </a:schemeClr>
                </a:solidFill>
              </a:defRPr>
            </a:lvl5pPr>
            <a:lvl6pPr marL="2286029" indent="0">
              <a:buNone/>
              <a:defRPr sz="1600">
                <a:solidFill>
                  <a:schemeClr val="tx1">
                    <a:tint val="75000"/>
                  </a:schemeClr>
                </a:solidFill>
              </a:defRPr>
            </a:lvl6pPr>
            <a:lvl7pPr marL="2743234" indent="0">
              <a:buNone/>
              <a:defRPr sz="1600">
                <a:solidFill>
                  <a:schemeClr val="tx1">
                    <a:tint val="75000"/>
                  </a:schemeClr>
                </a:solidFill>
              </a:defRPr>
            </a:lvl7pPr>
            <a:lvl8pPr marL="3200440" indent="0">
              <a:buNone/>
              <a:defRPr sz="1600">
                <a:solidFill>
                  <a:schemeClr val="tx1">
                    <a:tint val="75000"/>
                  </a:schemeClr>
                </a:solidFill>
              </a:defRPr>
            </a:lvl8pPr>
            <a:lvl9pPr marL="3657646"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0521CDA-7854-4F87-9792-0F62400DE1A3}" type="datetimeFigureOut">
              <a:rPr lang="es-PE" smtClean="0"/>
              <a:t>26/04/2024</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75228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1" y="2249486"/>
            <a:ext cx="4875211" cy="3541714"/>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949777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1141412" y="619126"/>
            <a:ext cx="9906000" cy="1477961"/>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370021" y="2249486"/>
            <a:ext cx="4649783" cy="823912"/>
          </a:xfrm>
        </p:spPr>
        <p:txBody>
          <a:bodyPr anchor="b"/>
          <a:lstStyle>
            <a:lvl1pPr marL="0" indent="0">
              <a:lnSpc>
                <a:spcPct val="90000"/>
              </a:lnSpc>
              <a:buNone/>
              <a:defRPr sz="24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1141411" y="3073398"/>
            <a:ext cx="487839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400807" y="2249485"/>
            <a:ext cx="4646603" cy="823912"/>
          </a:xfrm>
        </p:spPr>
        <p:txBody>
          <a:bodyPr anchor="b"/>
          <a:lstStyle>
            <a:lvl1pPr marL="0" indent="0">
              <a:lnSpc>
                <a:spcPct val="90000"/>
              </a:lnSpc>
              <a:buNone/>
              <a:defRPr sz="2400" b="0" cap="all" baseline="0">
                <a:solidFill>
                  <a:schemeClr val="tx1"/>
                </a:solidFill>
              </a:defRPr>
            </a:lvl1pPr>
            <a:lvl2pPr marL="457206" indent="0">
              <a:buNone/>
              <a:defRPr sz="2000" b="1"/>
            </a:lvl2pPr>
            <a:lvl3pPr marL="914411" indent="0">
              <a:buNone/>
              <a:defRPr sz="1800" b="1"/>
            </a:lvl3pPr>
            <a:lvl4pPr marL="1371617" indent="0">
              <a:buNone/>
              <a:defRPr sz="1600" b="1"/>
            </a:lvl4pPr>
            <a:lvl5pPr marL="1828823" indent="0">
              <a:buNone/>
              <a:defRPr sz="1600" b="1"/>
            </a:lvl5pPr>
            <a:lvl6pPr marL="2286029" indent="0">
              <a:buNone/>
              <a:defRPr sz="1600" b="1"/>
            </a:lvl6pPr>
            <a:lvl7pPr marL="2743234" indent="0">
              <a:buNone/>
              <a:defRPr sz="1600" b="1"/>
            </a:lvl7pPr>
            <a:lvl8pPr marL="3200440" indent="0">
              <a:buNone/>
              <a:defRPr sz="1600" b="1"/>
            </a:lvl8pPr>
            <a:lvl9pPr marL="3657646"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6172199" y="3073398"/>
            <a:ext cx="4875211" cy="271780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0521CDA-7854-4F87-9792-0F62400DE1A3}" type="datetimeFigureOut">
              <a:rPr lang="es-PE" smtClean="0"/>
              <a:t>26/04/2024</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8607378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0521CDA-7854-4F87-9792-0F62400DE1A3}" type="datetimeFigureOut">
              <a:rPr lang="es-PE" smtClean="0"/>
              <a:t>26/04/2024</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509619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21CDA-7854-4F87-9792-0F62400DE1A3}" type="datetimeFigureOut">
              <a:rPr lang="es-PE" smtClean="0"/>
              <a:t>26/04/2024</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2101568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6707" y="609601"/>
            <a:ext cx="3856037" cy="1639884"/>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56202" y="592666"/>
            <a:ext cx="5891209" cy="5198534"/>
          </a:xfrm>
        </p:spPr>
        <p:txBody>
          <a:bodyPr anchor="ct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46707" y="2249486"/>
            <a:ext cx="3856037" cy="3541714"/>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3373936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41414" y="609600"/>
            <a:ext cx="5934508" cy="1639886"/>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7380723" y="609602"/>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6" indent="0">
              <a:buNone/>
              <a:defRPr sz="2800"/>
            </a:lvl2pPr>
            <a:lvl3pPr marL="914411" indent="0">
              <a:buNone/>
              <a:defRPr sz="2400"/>
            </a:lvl3pPr>
            <a:lvl4pPr marL="1371617" indent="0">
              <a:buNone/>
              <a:defRPr sz="2000"/>
            </a:lvl4pPr>
            <a:lvl5pPr marL="1828823" indent="0">
              <a:buNone/>
              <a:defRPr sz="2000"/>
            </a:lvl5pPr>
            <a:lvl6pPr marL="2286029" indent="0">
              <a:buNone/>
              <a:defRPr sz="2000"/>
            </a:lvl6pPr>
            <a:lvl7pPr marL="2743234" indent="0">
              <a:buNone/>
              <a:defRPr sz="2000"/>
            </a:lvl7pPr>
            <a:lvl8pPr marL="3200440" indent="0">
              <a:buNone/>
              <a:defRPr sz="2000"/>
            </a:lvl8pPr>
            <a:lvl9pPr marL="3657646"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41412" y="2249486"/>
            <a:ext cx="5934510" cy="3541714"/>
          </a:xfrm>
        </p:spPr>
        <p:txBody>
          <a:bodyPr/>
          <a:lstStyle>
            <a:lvl1pPr marL="0" indent="0">
              <a:buNone/>
              <a:defRPr sz="1600"/>
            </a:lvl1pPr>
            <a:lvl2pPr marL="457206" indent="0">
              <a:buNone/>
              <a:defRPr sz="1400"/>
            </a:lvl2pPr>
            <a:lvl3pPr marL="914411" indent="0">
              <a:buNone/>
              <a:defRPr sz="1200"/>
            </a:lvl3pPr>
            <a:lvl4pPr marL="1371617" indent="0">
              <a:buNone/>
              <a:defRPr sz="1000"/>
            </a:lvl4pPr>
            <a:lvl5pPr marL="1828823" indent="0">
              <a:buNone/>
              <a:defRPr sz="1000"/>
            </a:lvl5pPr>
            <a:lvl6pPr marL="2286029" indent="0">
              <a:buNone/>
              <a:defRPr sz="1000"/>
            </a:lvl6pPr>
            <a:lvl7pPr marL="2743234" indent="0">
              <a:buNone/>
              <a:defRPr sz="1000"/>
            </a:lvl7pPr>
            <a:lvl8pPr marL="3200440" indent="0">
              <a:buNone/>
              <a:defRPr sz="1000"/>
            </a:lvl8pPr>
            <a:lvl9pPr marL="3657646"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0521CDA-7854-4F87-9792-0F62400DE1A3}" type="datetimeFigureOut">
              <a:rPr lang="es-PE" smtClean="0"/>
              <a:t>26/04/2024</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6D8ABE8A-A638-41AC-BEC1-8E867D282AC2}" type="slidenum">
              <a:rPr lang="es-PE" smtClean="0"/>
              <a:t>‹Nº›</a:t>
            </a:fld>
            <a:endParaRPr lang="es-PE"/>
          </a:p>
        </p:txBody>
      </p:sp>
    </p:spTree>
    <p:extLst>
      <p:ext uri="{BB962C8B-B14F-4D97-AF65-F5344CB8AC3E}">
        <p14:creationId xmlns:p14="http://schemas.microsoft.com/office/powerpoint/2010/main" val="19623482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4"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1"/>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9"/>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3" y="2249487"/>
            <a:ext cx="9905998" cy="3541714"/>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456921" y="588327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521CDA-7854-4F87-9792-0F62400DE1A3}" type="datetimeFigureOut">
              <a:rPr lang="es-PE" smtClean="0"/>
              <a:t>26/04/2024</a:t>
            </a:fld>
            <a:endParaRPr lang="es-PE"/>
          </a:p>
        </p:txBody>
      </p:sp>
      <p:sp>
        <p:nvSpPr>
          <p:cNvPr id="5" name="Footer Placeholder 4"/>
          <p:cNvSpPr>
            <a:spLocks noGrp="1"/>
          </p:cNvSpPr>
          <p:nvPr>
            <p:ph type="ftr" sz="quarter" idx="3"/>
          </p:nvPr>
        </p:nvSpPr>
        <p:spPr>
          <a:xfrm>
            <a:off x="1141413" y="5883276"/>
            <a:ext cx="6239308"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10276322" y="5883275"/>
            <a:ext cx="77109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8ABE8A-A638-41AC-BEC1-8E867D282AC2}" type="slidenum">
              <a:rPr lang="es-PE" smtClean="0"/>
              <a:t>‹Nº›</a:t>
            </a:fld>
            <a:endParaRPr lang="es-PE"/>
          </a:p>
        </p:txBody>
      </p:sp>
    </p:spTree>
    <p:extLst>
      <p:ext uri="{BB962C8B-B14F-4D97-AF65-F5344CB8AC3E}">
        <p14:creationId xmlns:p14="http://schemas.microsoft.com/office/powerpoint/2010/main" val="54722968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914411"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3" indent="-228603" algn="l" defTabSz="914411"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8" indent="-228603" algn="l" defTabSz="914411"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14" indent="-228603" algn="l" defTabSz="914411"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20" indent="-228603" algn="l" defTabSz="914411"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26" indent="-228603" algn="l" defTabSz="914411"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32"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37"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43"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48"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DD594E25-FF08-21E5-512B-D5A976D10453}"/>
              </a:ext>
            </a:extLst>
          </p:cNvPr>
          <p:cNvPicPr>
            <a:picLocks noChangeAspect="1"/>
          </p:cNvPicPr>
          <p:nvPr/>
        </p:nvPicPr>
        <p:blipFill>
          <a:blip r:embed="rId2"/>
          <a:stretch>
            <a:fillRect/>
          </a:stretch>
        </p:blipFill>
        <p:spPr>
          <a:xfrm>
            <a:off x="2003933" y="0"/>
            <a:ext cx="8184133" cy="6858000"/>
          </a:xfrm>
          <a:prstGeom prst="rect">
            <a:avLst/>
          </a:prstGeom>
        </p:spPr>
      </p:pic>
    </p:spTree>
    <p:extLst>
      <p:ext uri="{BB962C8B-B14F-4D97-AF65-F5344CB8AC3E}">
        <p14:creationId xmlns:p14="http://schemas.microsoft.com/office/powerpoint/2010/main" val="2328137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ACA9731-1AE2-FC3C-BB33-6C694950ABB2}"/>
              </a:ext>
            </a:extLst>
          </p:cNvPr>
          <p:cNvSpPr>
            <a:spLocks noGrp="1"/>
          </p:cNvSpPr>
          <p:nvPr>
            <p:ph type="title"/>
          </p:nvPr>
        </p:nvSpPr>
        <p:spPr>
          <a:xfrm>
            <a:off x="1854201" y="322955"/>
            <a:ext cx="9905998" cy="628390"/>
          </a:xfrm>
        </p:spPr>
        <p:txBody>
          <a:bodyPr/>
          <a:lstStyle/>
          <a:p>
            <a:r>
              <a:rPr lang="es-ES" b="1" dirty="0"/>
              <a:t>COSTOS DE LA corrupción</a:t>
            </a:r>
            <a:endParaRPr lang="es-PE" b="1" dirty="0"/>
          </a:p>
        </p:txBody>
      </p:sp>
      <p:sp>
        <p:nvSpPr>
          <p:cNvPr id="3" name="Marcador de contenido 2">
            <a:extLst>
              <a:ext uri="{FF2B5EF4-FFF2-40B4-BE49-F238E27FC236}">
                <a16:creationId xmlns:a16="http://schemas.microsoft.com/office/drawing/2014/main" id="{2EFC024C-596B-44F4-FF9F-5A1AC3381AB0}"/>
              </a:ext>
            </a:extLst>
          </p:cNvPr>
          <p:cNvSpPr>
            <a:spLocks noGrp="1"/>
          </p:cNvSpPr>
          <p:nvPr>
            <p:ph idx="1"/>
          </p:nvPr>
        </p:nvSpPr>
        <p:spPr>
          <a:xfrm>
            <a:off x="1298431" y="5911099"/>
            <a:ext cx="9905998" cy="835891"/>
          </a:xfrm>
        </p:spPr>
        <p:txBody>
          <a:bodyPr>
            <a:normAutofit fontScale="92500" lnSpcReduction="10000"/>
          </a:bodyPr>
          <a:lstStyle/>
          <a:p>
            <a:pPr marL="0" indent="0">
              <a:buNone/>
            </a:pPr>
            <a:r>
              <a:rPr lang="es-ES" dirty="0"/>
              <a:t>Fuente: Estudio realizado por la Contraloría General de la República del Perú para medir el tamaño de la corrupción y la inconducta funcional en el Perú - 2020</a:t>
            </a:r>
            <a:endParaRPr lang="es-PE" dirty="0"/>
          </a:p>
        </p:txBody>
      </p:sp>
      <p:pic>
        <p:nvPicPr>
          <p:cNvPr id="5" name="Imagen 4">
            <a:extLst>
              <a:ext uri="{FF2B5EF4-FFF2-40B4-BE49-F238E27FC236}">
                <a16:creationId xmlns:a16="http://schemas.microsoft.com/office/drawing/2014/main" id="{0F7E6C43-3A2C-E125-D196-455AA9352D9D}"/>
              </a:ext>
            </a:extLst>
          </p:cNvPr>
          <p:cNvPicPr>
            <a:picLocks noChangeAspect="1"/>
          </p:cNvPicPr>
          <p:nvPr/>
        </p:nvPicPr>
        <p:blipFill rotWithShape="1">
          <a:blip r:embed="rId2"/>
          <a:srcRect l="18750" t="23557" r="20455" b="15720"/>
          <a:stretch/>
        </p:blipFill>
        <p:spPr>
          <a:xfrm>
            <a:off x="1768764" y="1066799"/>
            <a:ext cx="8825345" cy="4728846"/>
          </a:xfrm>
          <a:prstGeom prst="rect">
            <a:avLst/>
          </a:prstGeom>
        </p:spPr>
      </p:pic>
    </p:spTree>
    <p:extLst>
      <p:ext uri="{BB962C8B-B14F-4D97-AF65-F5344CB8AC3E}">
        <p14:creationId xmlns:p14="http://schemas.microsoft.com/office/powerpoint/2010/main" val="3706802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6532F-3860-810E-F1D9-92FBD724A931}"/>
              </a:ext>
            </a:extLst>
          </p:cNvPr>
          <p:cNvSpPr>
            <a:spLocks noGrp="1"/>
          </p:cNvSpPr>
          <p:nvPr>
            <p:ph type="title"/>
          </p:nvPr>
        </p:nvSpPr>
        <p:spPr>
          <a:xfrm>
            <a:off x="1141413" y="618519"/>
            <a:ext cx="9905998" cy="859299"/>
          </a:xfrm>
        </p:spPr>
        <p:txBody>
          <a:bodyPr/>
          <a:lstStyle/>
          <a:p>
            <a:r>
              <a:rPr lang="es-ES" b="1" dirty="0"/>
              <a:t>Costos de la Corrupción</a:t>
            </a:r>
            <a:endParaRPr lang="es-PE" b="1" dirty="0"/>
          </a:p>
        </p:txBody>
      </p:sp>
      <p:sp>
        <p:nvSpPr>
          <p:cNvPr id="3" name="Marcador de contenido 2">
            <a:extLst>
              <a:ext uri="{FF2B5EF4-FFF2-40B4-BE49-F238E27FC236}">
                <a16:creationId xmlns:a16="http://schemas.microsoft.com/office/drawing/2014/main" id="{13EA1AB6-58DA-7845-B237-6BC872F5407F}"/>
              </a:ext>
            </a:extLst>
          </p:cNvPr>
          <p:cNvSpPr>
            <a:spLocks noGrp="1"/>
          </p:cNvSpPr>
          <p:nvPr>
            <p:ph idx="1"/>
          </p:nvPr>
        </p:nvSpPr>
        <p:spPr>
          <a:xfrm>
            <a:off x="775855" y="1477817"/>
            <a:ext cx="5929745" cy="5163127"/>
          </a:xfrm>
        </p:spPr>
        <p:txBody>
          <a:bodyPr>
            <a:normAutofit fontScale="92500" lnSpcReduction="20000"/>
          </a:bodyPr>
          <a:lstStyle/>
          <a:p>
            <a:pPr marL="0" indent="0" algn="just">
              <a:buNone/>
            </a:pPr>
            <a:r>
              <a:rPr lang="es-ES" dirty="0"/>
              <a:t>A un nivel promedio anual estimado de alrededor de entre 30 y 40 por ciento de los gastos del presupuesto, y de entre 3 y 4 por ciento del PBI en el largo plazo </a:t>
            </a:r>
            <a:r>
              <a:rPr lang="es-ES" b="1" dirty="0"/>
              <a:t>(años de 1820 a 2000</a:t>
            </a:r>
            <a:r>
              <a:rPr lang="es-ES" dirty="0"/>
              <a:t>), el costo de la corrupción para el desarrollo eco nómico y social peruano en su historia republicana ha sido estructural y consistentemente alto o muy alto, pese a las variaciones cíclicas. Considerando que para alcanzar un crecimiento autosostenido se requiere de una tasa de crecimiento media anual del PBI de entre 5 y 8 por ciento en el largo plazo. debido a la corrupción sistemática y descontrolada, el Perú </a:t>
            </a:r>
            <a:r>
              <a:rPr lang="es-ES" b="1" dirty="0"/>
              <a:t>perdió o distribuyó mal el equivalente de aproximadamente el 40 a 50 por ciento de sus posibilidades de desarrollo</a:t>
            </a:r>
            <a:r>
              <a:rPr lang="es-ES" dirty="0"/>
              <a:t>.</a:t>
            </a:r>
            <a:endParaRPr lang="es-PE" dirty="0"/>
          </a:p>
        </p:txBody>
      </p:sp>
      <p:pic>
        <p:nvPicPr>
          <p:cNvPr id="4" name="Imagen 3">
            <a:extLst>
              <a:ext uri="{FF2B5EF4-FFF2-40B4-BE49-F238E27FC236}">
                <a16:creationId xmlns:a16="http://schemas.microsoft.com/office/drawing/2014/main" id="{1207E698-BB79-3D7A-B43B-3CB0AC77D41A}"/>
              </a:ext>
            </a:extLst>
          </p:cNvPr>
          <p:cNvPicPr>
            <a:picLocks noChangeAspect="1"/>
          </p:cNvPicPr>
          <p:nvPr/>
        </p:nvPicPr>
        <p:blipFill>
          <a:blip r:embed="rId2"/>
          <a:stretch>
            <a:fillRect/>
          </a:stretch>
        </p:blipFill>
        <p:spPr>
          <a:xfrm>
            <a:off x="7488382" y="1302905"/>
            <a:ext cx="3810000" cy="3771900"/>
          </a:xfrm>
          <a:prstGeom prst="rect">
            <a:avLst/>
          </a:prstGeom>
        </p:spPr>
      </p:pic>
      <p:sp>
        <p:nvSpPr>
          <p:cNvPr id="6" name="Marcador de contenido 2">
            <a:extLst>
              <a:ext uri="{FF2B5EF4-FFF2-40B4-BE49-F238E27FC236}">
                <a16:creationId xmlns:a16="http://schemas.microsoft.com/office/drawing/2014/main" id="{50CA56DD-89E9-37C4-F124-BE64D8734712}"/>
              </a:ext>
            </a:extLst>
          </p:cNvPr>
          <p:cNvSpPr txBox="1">
            <a:spLocks/>
          </p:cNvSpPr>
          <p:nvPr/>
        </p:nvSpPr>
        <p:spPr>
          <a:xfrm>
            <a:off x="7303653" y="5168176"/>
            <a:ext cx="4112492" cy="1324986"/>
          </a:xfrm>
          <a:prstGeom prst="rect">
            <a:avLst/>
          </a:prstGeom>
        </p:spPr>
        <p:txBody>
          <a:bodyPr vert="horz" lIns="91440" tIns="45720" rIns="91440" bIns="45720" rtlCol="0">
            <a:normAutofit fontScale="92500"/>
          </a:bodyPr>
          <a:lstStyle>
            <a:lvl1pPr marL="228603" indent="-228603" algn="l" defTabSz="914411"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8" indent="-228603" algn="l" defTabSz="914411"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14" indent="-228603" algn="l" defTabSz="914411"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20" indent="-228603" algn="l" defTabSz="914411"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26" indent="-228603" algn="l" defTabSz="914411"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32"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37"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43"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48" indent="-228603" algn="l" defTabSz="914411"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lgn="just">
              <a:buNone/>
            </a:pPr>
            <a:r>
              <a:rPr lang="es-ES" dirty="0"/>
              <a:t>Quiroz, Alfonso W. Historia de la corrupción en el Perú. Lima, IEP; Instituto de Defensa Legal, 2013.</a:t>
            </a:r>
            <a:endParaRPr lang="es-PE" dirty="0"/>
          </a:p>
        </p:txBody>
      </p:sp>
    </p:spTree>
    <p:extLst>
      <p:ext uri="{BB962C8B-B14F-4D97-AF65-F5344CB8AC3E}">
        <p14:creationId xmlns:p14="http://schemas.microsoft.com/office/powerpoint/2010/main" val="3599234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F0A6635-3E8B-A1BD-F144-B3311A966972}"/>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413996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D0360341-9DFB-2DCE-1DD3-9ACD46C7F2C0}"/>
              </a:ext>
            </a:extLst>
          </p:cNvPr>
          <p:cNvSpPr>
            <a:spLocks noGrp="1"/>
          </p:cNvSpPr>
          <p:nvPr>
            <p:ph type="title"/>
          </p:nvPr>
        </p:nvSpPr>
        <p:spPr/>
        <p:txBody>
          <a:bodyPr/>
          <a:lstStyle/>
          <a:p>
            <a:pPr algn="just"/>
            <a:r>
              <a:rPr lang="es-ES" b="1" dirty="0"/>
              <a:t>2.- Delitos Contra la administración Pública en el Código Penal</a:t>
            </a:r>
            <a:endParaRPr lang="es-PE" b="1" dirty="0"/>
          </a:p>
        </p:txBody>
      </p:sp>
      <p:sp>
        <p:nvSpPr>
          <p:cNvPr id="7" name="Marcador de texto 6">
            <a:extLst>
              <a:ext uri="{FF2B5EF4-FFF2-40B4-BE49-F238E27FC236}">
                <a16:creationId xmlns:a16="http://schemas.microsoft.com/office/drawing/2014/main" id="{BF684A98-831B-A8C0-3023-A0BF90462D6A}"/>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2079530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a:extLst>
              <a:ext uri="{FF2B5EF4-FFF2-40B4-BE49-F238E27FC236}">
                <a16:creationId xmlns:a16="http://schemas.microsoft.com/office/drawing/2014/main" id="{1721DCEF-A666-F772-373C-90F83A47ECE2}"/>
              </a:ext>
            </a:extLst>
          </p:cNvPr>
          <p:cNvGraphicFramePr/>
          <p:nvPr>
            <p:extLst>
              <p:ext uri="{D42A27DB-BD31-4B8C-83A1-F6EECF244321}">
                <p14:modId xmlns:p14="http://schemas.microsoft.com/office/powerpoint/2010/main" val="1847984515"/>
              </p:ext>
            </p:extLst>
          </p:nvPr>
        </p:nvGraphicFramePr>
        <p:xfrm>
          <a:off x="98323" y="167148"/>
          <a:ext cx="11946193" cy="65777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44084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877B22-EB8D-5242-A678-B1826527B4C0}"/>
              </a:ext>
            </a:extLst>
          </p:cNvPr>
          <p:cNvSpPr>
            <a:spLocks noGrp="1"/>
          </p:cNvSpPr>
          <p:nvPr>
            <p:ph type="title"/>
          </p:nvPr>
        </p:nvSpPr>
        <p:spPr/>
        <p:txBody>
          <a:bodyPr/>
          <a:lstStyle/>
          <a:p>
            <a:r>
              <a:rPr lang="es-ES" b="1" dirty="0"/>
              <a:t>3.- Administración Pública y funcionario Público</a:t>
            </a:r>
            <a:endParaRPr lang="es-PE" b="1" dirty="0"/>
          </a:p>
        </p:txBody>
      </p:sp>
      <p:sp>
        <p:nvSpPr>
          <p:cNvPr id="3" name="Marcador de texto 2">
            <a:extLst>
              <a:ext uri="{FF2B5EF4-FFF2-40B4-BE49-F238E27FC236}">
                <a16:creationId xmlns:a16="http://schemas.microsoft.com/office/drawing/2014/main" id="{F623993A-D519-9250-0037-4C925710266F}"/>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4217310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3848828-0623-FDB8-A4D1-27B67B7BE8E5}"/>
              </a:ext>
            </a:extLst>
          </p:cNvPr>
          <p:cNvSpPr>
            <a:spLocks noGrp="1"/>
          </p:cNvSpPr>
          <p:nvPr>
            <p:ph type="title"/>
          </p:nvPr>
        </p:nvSpPr>
        <p:spPr>
          <a:xfrm>
            <a:off x="1346660" y="461203"/>
            <a:ext cx="5092239" cy="1478570"/>
          </a:xfrm>
        </p:spPr>
        <p:txBody>
          <a:bodyPr>
            <a:normAutofit fontScale="90000"/>
          </a:bodyPr>
          <a:lstStyle/>
          <a:p>
            <a:r>
              <a:rPr lang="es-ES" b="1" dirty="0"/>
              <a:t>Concepto de Administración Pública</a:t>
            </a:r>
            <a:endParaRPr lang="es-PE" b="1" dirty="0"/>
          </a:p>
        </p:txBody>
      </p:sp>
      <p:sp>
        <p:nvSpPr>
          <p:cNvPr id="5" name="Marcador de contenido 4">
            <a:extLst>
              <a:ext uri="{FF2B5EF4-FFF2-40B4-BE49-F238E27FC236}">
                <a16:creationId xmlns:a16="http://schemas.microsoft.com/office/drawing/2014/main" id="{C495C7FA-A2E1-6327-812C-842A94441675}"/>
              </a:ext>
            </a:extLst>
          </p:cNvPr>
          <p:cNvSpPr>
            <a:spLocks noGrp="1"/>
          </p:cNvSpPr>
          <p:nvPr>
            <p:ph idx="1"/>
          </p:nvPr>
        </p:nvSpPr>
        <p:spPr>
          <a:xfrm>
            <a:off x="1346659" y="2087257"/>
            <a:ext cx="5092239" cy="3775546"/>
          </a:xfrm>
        </p:spPr>
        <p:txBody>
          <a:bodyPr>
            <a:normAutofit lnSpcReduction="10000"/>
          </a:bodyPr>
          <a:lstStyle/>
          <a:p>
            <a:pPr algn="just"/>
            <a:r>
              <a:rPr lang="es-ES" dirty="0"/>
              <a:t>Debe entenderse como un sistema social dinámico, que genera relaciones interpersonales entre los que integran la misma con los administrados, las cuales, por su importancia al interés social, justifica un marco normativo que encause dichas relaciones al régimen de legalidad propio de un Estado Constitucional de Derecho.</a:t>
            </a:r>
            <a:endParaRPr lang="es-PE" dirty="0"/>
          </a:p>
        </p:txBody>
      </p:sp>
      <p:pic>
        <p:nvPicPr>
          <p:cNvPr id="6" name="Imagen 5">
            <a:extLst>
              <a:ext uri="{FF2B5EF4-FFF2-40B4-BE49-F238E27FC236}">
                <a16:creationId xmlns:a16="http://schemas.microsoft.com/office/drawing/2014/main" id="{95FB1011-BD61-2DF6-F03C-F3CD49C6451E}"/>
              </a:ext>
            </a:extLst>
          </p:cNvPr>
          <p:cNvPicPr>
            <a:picLocks noChangeAspect="1"/>
          </p:cNvPicPr>
          <p:nvPr/>
        </p:nvPicPr>
        <p:blipFill>
          <a:blip r:embed="rId2"/>
          <a:stretch>
            <a:fillRect/>
          </a:stretch>
        </p:blipFill>
        <p:spPr>
          <a:xfrm>
            <a:off x="7064794" y="1767983"/>
            <a:ext cx="4094820" cy="4094820"/>
          </a:xfrm>
          <a:prstGeom prst="rect">
            <a:avLst/>
          </a:prstGeom>
        </p:spPr>
      </p:pic>
    </p:spTree>
    <p:extLst>
      <p:ext uri="{BB962C8B-B14F-4D97-AF65-F5344CB8AC3E}">
        <p14:creationId xmlns:p14="http://schemas.microsoft.com/office/powerpoint/2010/main" val="3288299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32265C-92D4-0677-133A-315FE871D507}"/>
              </a:ext>
            </a:extLst>
          </p:cNvPr>
          <p:cNvSpPr>
            <a:spLocks noGrp="1"/>
          </p:cNvSpPr>
          <p:nvPr>
            <p:ph type="title"/>
          </p:nvPr>
        </p:nvSpPr>
        <p:spPr>
          <a:xfrm>
            <a:off x="1298729" y="327514"/>
            <a:ext cx="9905998" cy="823821"/>
          </a:xfrm>
        </p:spPr>
        <p:txBody>
          <a:bodyPr>
            <a:normAutofit fontScale="90000"/>
          </a:bodyPr>
          <a:lstStyle/>
          <a:p>
            <a:r>
              <a:rPr lang="es-ES" b="1" dirty="0"/>
              <a:t>CONVENCIÓN INTERAMERICANA CONTRA LA CORRUPCIÓN</a:t>
            </a:r>
            <a:endParaRPr lang="es-PE" b="1" dirty="0"/>
          </a:p>
        </p:txBody>
      </p:sp>
      <p:sp>
        <p:nvSpPr>
          <p:cNvPr id="3" name="Marcador de contenido 2">
            <a:extLst>
              <a:ext uri="{FF2B5EF4-FFF2-40B4-BE49-F238E27FC236}">
                <a16:creationId xmlns:a16="http://schemas.microsoft.com/office/drawing/2014/main" id="{6085F0E3-A35D-C303-A70C-D1B343C24E29}"/>
              </a:ext>
            </a:extLst>
          </p:cNvPr>
          <p:cNvSpPr>
            <a:spLocks noGrp="1"/>
          </p:cNvSpPr>
          <p:nvPr>
            <p:ph idx="1"/>
          </p:nvPr>
        </p:nvSpPr>
        <p:spPr>
          <a:xfrm>
            <a:off x="794327" y="1151335"/>
            <a:ext cx="10800252" cy="4111984"/>
          </a:xfrm>
        </p:spPr>
        <p:txBody>
          <a:bodyPr>
            <a:noAutofit/>
          </a:bodyPr>
          <a:lstStyle/>
          <a:p>
            <a:pPr algn="just"/>
            <a:r>
              <a:rPr lang="es-ES" b="1" dirty="0"/>
              <a:t>Artículo I </a:t>
            </a:r>
          </a:p>
          <a:p>
            <a:pPr marL="0" indent="0" algn="just">
              <a:buNone/>
            </a:pPr>
            <a:r>
              <a:rPr lang="es-ES" dirty="0"/>
              <a:t>Definiciones Para los fines de la presente Convención, se entiende por: </a:t>
            </a:r>
          </a:p>
          <a:p>
            <a:pPr marL="0" indent="0" algn="just">
              <a:buNone/>
            </a:pPr>
            <a:r>
              <a:rPr lang="es-ES" dirty="0"/>
              <a:t>"</a:t>
            </a:r>
            <a:r>
              <a:rPr lang="es-ES" b="1" u="sng" dirty="0"/>
              <a:t>Función pública</a:t>
            </a:r>
            <a:r>
              <a:rPr lang="es-ES" dirty="0"/>
              <a:t>", toda actividad temporal o permanente, remunerada u honoraria, realizada por una persona natural en nombre del Estado o al servicio del Estado o de sus entidades, en cualquiera de sus niveles jerárquicos. "Funcionario público", "Oficial Gubernamental" o "Servidor público", cualquier funcionario o empleado del Estado o de sus entidades, incluidos los que han sido seleccionados, designados o electos para desempeñar actividades o funciones en nombre del Estado o al servicio del Estado, en todos sus niveles jerárquicos. "Bienes", los activos de cualquier tipo, muebles o inmuebles, tangibles o intangibles, y los documentos o instrumentos legales que acrediten, intenten probar o se refieran a la propiedad u otros derechos sobre dichos activos. </a:t>
            </a:r>
            <a:endParaRPr lang="es-PE" dirty="0"/>
          </a:p>
        </p:txBody>
      </p:sp>
    </p:spTree>
    <p:extLst>
      <p:ext uri="{BB962C8B-B14F-4D97-AF65-F5344CB8AC3E}">
        <p14:creationId xmlns:p14="http://schemas.microsoft.com/office/powerpoint/2010/main" val="1813343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D8C5F83-D067-7E61-A68C-BF2389ED86FC}"/>
              </a:ext>
            </a:extLst>
          </p:cNvPr>
          <p:cNvSpPr>
            <a:spLocks noGrp="1"/>
          </p:cNvSpPr>
          <p:nvPr>
            <p:ph type="title"/>
          </p:nvPr>
        </p:nvSpPr>
        <p:spPr>
          <a:xfrm>
            <a:off x="1279065" y="327514"/>
            <a:ext cx="9905998" cy="1478570"/>
          </a:xfrm>
        </p:spPr>
        <p:txBody>
          <a:bodyPr/>
          <a:lstStyle/>
          <a:p>
            <a:pPr algn="just"/>
            <a:r>
              <a:rPr lang="es-ES" b="1" dirty="0"/>
              <a:t>Convención de las Naciones Unidas contra la Corrupción</a:t>
            </a:r>
            <a:endParaRPr lang="es-PE" b="1" dirty="0"/>
          </a:p>
        </p:txBody>
      </p:sp>
      <p:sp>
        <p:nvSpPr>
          <p:cNvPr id="3" name="Marcador de contenido 2">
            <a:extLst>
              <a:ext uri="{FF2B5EF4-FFF2-40B4-BE49-F238E27FC236}">
                <a16:creationId xmlns:a16="http://schemas.microsoft.com/office/drawing/2014/main" id="{F3ADE7C4-8386-C762-7EE3-F07EADD5E560}"/>
              </a:ext>
            </a:extLst>
          </p:cNvPr>
          <p:cNvSpPr>
            <a:spLocks noGrp="1"/>
          </p:cNvSpPr>
          <p:nvPr>
            <p:ph idx="1"/>
          </p:nvPr>
        </p:nvSpPr>
        <p:spPr>
          <a:xfrm>
            <a:off x="894736" y="1806084"/>
            <a:ext cx="10520516" cy="4850355"/>
          </a:xfrm>
        </p:spPr>
        <p:txBody>
          <a:bodyPr>
            <a:normAutofit fontScale="70000" lnSpcReduction="20000"/>
          </a:bodyPr>
          <a:lstStyle/>
          <a:p>
            <a:pPr algn="just"/>
            <a:r>
              <a:rPr lang="es-ES" b="1" dirty="0"/>
              <a:t>Artículo 2. </a:t>
            </a:r>
          </a:p>
          <a:p>
            <a:pPr marL="0" indent="0" algn="just">
              <a:buNone/>
            </a:pPr>
            <a:r>
              <a:rPr lang="es-ES" dirty="0"/>
              <a:t>Definiciones A los efectos de la presente Convención: </a:t>
            </a:r>
          </a:p>
          <a:p>
            <a:pPr marL="457200" indent="-457200" algn="just">
              <a:buAutoNum type="alphaLcParenR"/>
            </a:pPr>
            <a:r>
              <a:rPr lang="es-ES" dirty="0"/>
              <a:t>Por “</a:t>
            </a:r>
            <a:r>
              <a:rPr lang="es-ES" b="1" dirty="0"/>
              <a:t>funcionario público</a:t>
            </a:r>
            <a:r>
              <a:rPr lang="es-ES" dirty="0"/>
              <a:t>” se entenderá: i) toda persona que ocupe un cargo legislativo, ejecutivo, administrativo o judicial de un Estado Parte, ya sea designado o elegido, permanente o temporal, remunerado u honorario, sea cual sea la antigüedad de esa persona en el cargo; </a:t>
            </a:r>
            <a:r>
              <a:rPr lang="es-ES" dirty="0" err="1"/>
              <a:t>ii</a:t>
            </a:r>
            <a:r>
              <a:rPr lang="es-ES" dirty="0"/>
              <a:t>) toda otra persona que desempeñe una función pública, incluso para un organismo público o una empresa pública, o que preste un servicio público, según se defina en el derecho interno del Estado Parte y se aplique en la esfera pertinente del ordenamiento jurídico de ese Estado Parte; </a:t>
            </a:r>
            <a:r>
              <a:rPr lang="es-ES" dirty="0" err="1"/>
              <a:t>iii</a:t>
            </a:r>
            <a:r>
              <a:rPr lang="es-ES" dirty="0"/>
              <a:t>) toda otra persona definida como “funcionario público” en el derecho interno de un Estado Parte. No obstante, a los efectos de algunas medidas específicas incluidas en el capítulo II de la presente Convención, podrá entenderse por “funcionario público” toda persona que desempeñe una función pública o preste un servicio público según se defina en el derecho interno del Estado Parte y se aplique en la esfera pertinente del ordenamiento jurídico de ese Estado Parte; </a:t>
            </a:r>
          </a:p>
          <a:p>
            <a:pPr marL="457200" indent="-457200" algn="just">
              <a:buAutoNum type="alphaLcParenR"/>
            </a:pPr>
            <a:r>
              <a:rPr lang="es-ES" dirty="0"/>
              <a:t>Por “</a:t>
            </a:r>
            <a:r>
              <a:rPr lang="es-ES" b="1" dirty="0"/>
              <a:t>funcionario público extranjero</a:t>
            </a:r>
            <a:r>
              <a:rPr lang="es-ES" dirty="0"/>
              <a:t>” se entenderá toda persona que ocupe un cargo legislativo, ejecutivo, administrativo o judicial de un país extranjero, ya sea designado o elegido; y toda persona que ejerza una función pública para un país extranjero, incluso para un organismo público o una empresa pública;</a:t>
            </a:r>
            <a:endParaRPr lang="es-PE" dirty="0"/>
          </a:p>
        </p:txBody>
      </p:sp>
    </p:spTree>
    <p:extLst>
      <p:ext uri="{BB962C8B-B14F-4D97-AF65-F5344CB8AC3E}">
        <p14:creationId xmlns:p14="http://schemas.microsoft.com/office/powerpoint/2010/main" val="3039205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10B39B-8E7F-B893-07B6-9D5FD2ECAA70}"/>
              </a:ext>
            </a:extLst>
          </p:cNvPr>
          <p:cNvSpPr>
            <a:spLocks noGrp="1"/>
          </p:cNvSpPr>
          <p:nvPr>
            <p:ph type="title"/>
          </p:nvPr>
        </p:nvSpPr>
        <p:spPr>
          <a:xfrm>
            <a:off x="1745662" y="118986"/>
            <a:ext cx="9192290" cy="463029"/>
          </a:xfrm>
        </p:spPr>
        <p:txBody>
          <a:bodyPr>
            <a:normAutofit fontScale="90000"/>
          </a:bodyPr>
          <a:lstStyle/>
          <a:p>
            <a:pPr algn="just"/>
            <a:r>
              <a:rPr lang="es-ES" b="1" dirty="0"/>
              <a:t>Funcionario Público en el CÓDIGO </a:t>
            </a:r>
            <a:r>
              <a:rPr lang="es-ES" b="1" dirty="0" err="1"/>
              <a:t>pENAL</a:t>
            </a:r>
            <a:endParaRPr lang="es-PE" b="1" dirty="0"/>
          </a:p>
        </p:txBody>
      </p:sp>
      <p:graphicFrame>
        <p:nvGraphicFramePr>
          <p:cNvPr id="5" name="Diagrama 4">
            <a:extLst>
              <a:ext uri="{FF2B5EF4-FFF2-40B4-BE49-F238E27FC236}">
                <a16:creationId xmlns:a16="http://schemas.microsoft.com/office/drawing/2014/main" id="{9FE845CD-1774-8193-56FE-61666D7428DC}"/>
              </a:ext>
            </a:extLst>
          </p:cNvPr>
          <p:cNvGraphicFramePr/>
          <p:nvPr>
            <p:extLst>
              <p:ext uri="{D42A27DB-BD31-4B8C-83A1-F6EECF244321}">
                <p14:modId xmlns:p14="http://schemas.microsoft.com/office/powerpoint/2010/main" val="1644034997"/>
              </p:ext>
            </p:extLst>
          </p:nvPr>
        </p:nvGraphicFramePr>
        <p:xfrm>
          <a:off x="68826" y="582015"/>
          <a:ext cx="12123174" cy="6019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196515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96000">
              <a:schemeClr val="accent1">
                <a:lumMod val="45000"/>
                <a:lumOff val="55000"/>
              </a:schemeClr>
            </a:gs>
            <a:gs pos="83000">
              <a:schemeClr val="accent1">
                <a:lumMod val="45000"/>
                <a:lumOff val="55000"/>
              </a:schemeClr>
            </a:gs>
            <a:gs pos="46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C04D0-F5D4-B4BC-015D-ED31812EAF34}"/>
              </a:ext>
            </a:extLst>
          </p:cNvPr>
          <p:cNvSpPr>
            <a:spLocks noGrp="1"/>
          </p:cNvSpPr>
          <p:nvPr>
            <p:ph type="ctrTitle"/>
          </p:nvPr>
        </p:nvSpPr>
        <p:spPr>
          <a:xfrm>
            <a:off x="1764146" y="2350033"/>
            <a:ext cx="9028544" cy="2387600"/>
          </a:xfrm>
        </p:spPr>
        <p:txBody>
          <a:bodyPr>
            <a:noAutofit/>
          </a:bodyPr>
          <a:lstStyle/>
          <a:p>
            <a:pPr algn="just"/>
            <a:r>
              <a:rPr lang="es-ES" sz="4000" b="1" dirty="0"/>
              <a:t>Bien jurídico protegido e interpretación teleológica en los delitos de</a:t>
            </a:r>
            <a:br>
              <a:rPr lang="es-ES" sz="4000" b="1" dirty="0"/>
            </a:br>
            <a:r>
              <a:rPr lang="es-ES" sz="4000" b="1" dirty="0"/>
              <a:t>corrupción de funcionarios</a:t>
            </a:r>
            <a:endParaRPr lang="es-PE" sz="4000" b="1" dirty="0"/>
          </a:p>
        </p:txBody>
      </p:sp>
      <p:sp>
        <p:nvSpPr>
          <p:cNvPr id="3" name="Subtítulo 2">
            <a:extLst>
              <a:ext uri="{FF2B5EF4-FFF2-40B4-BE49-F238E27FC236}">
                <a16:creationId xmlns:a16="http://schemas.microsoft.com/office/drawing/2014/main" id="{4FE3D4FF-8AA7-1A45-EEE6-6716EF7683EB}"/>
              </a:ext>
            </a:extLst>
          </p:cNvPr>
          <p:cNvSpPr>
            <a:spLocks noGrp="1"/>
          </p:cNvSpPr>
          <p:nvPr>
            <p:ph type="subTitle" idx="1"/>
          </p:nvPr>
        </p:nvSpPr>
        <p:spPr>
          <a:xfrm>
            <a:off x="1870364" y="4737633"/>
            <a:ext cx="8451271" cy="1655762"/>
          </a:xfrm>
        </p:spPr>
        <p:txBody>
          <a:bodyPr>
            <a:normAutofit/>
          </a:bodyPr>
          <a:lstStyle/>
          <a:p>
            <a:r>
              <a:rPr lang="es-ES" sz="3200" dirty="0"/>
              <a:t>Mg. Jean Paul Meneses Ochoa</a:t>
            </a:r>
          </a:p>
          <a:p>
            <a:r>
              <a:rPr lang="es-ES" sz="1700" dirty="0"/>
              <a:t>Socio en Romero &amp; Meneses Abogados</a:t>
            </a:r>
          </a:p>
          <a:p>
            <a:r>
              <a:rPr lang="es-ES" sz="1600" dirty="0"/>
              <a:t>jpm@romeromeneses.com</a:t>
            </a:r>
          </a:p>
        </p:txBody>
      </p:sp>
      <p:pic>
        <p:nvPicPr>
          <p:cNvPr id="4" name="Imagen 3">
            <a:extLst>
              <a:ext uri="{FF2B5EF4-FFF2-40B4-BE49-F238E27FC236}">
                <a16:creationId xmlns:a16="http://schemas.microsoft.com/office/drawing/2014/main" id="{87CD7C75-B38F-9A96-2580-202B780507ED}"/>
              </a:ext>
            </a:extLst>
          </p:cNvPr>
          <p:cNvPicPr>
            <a:picLocks noChangeAspect="1"/>
          </p:cNvPicPr>
          <p:nvPr/>
        </p:nvPicPr>
        <p:blipFill>
          <a:blip r:embed="rId2"/>
          <a:stretch>
            <a:fillRect/>
          </a:stretch>
        </p:blipFill>
        <p:spPr>
          <a:xfrm>
            <a:off x="9573491" y="295109"/>
            <a:ext cx="2618509" cy="1891392"/>
          </a:xfrm>
          <a:prstGeom prst="rect">
            <a:avLst/>
          </a:prstGeom>
        </p:spPr>
      </p:pic>
    </p:spTree>
    <p:extLst>
      <p:ext uri="{BB962C8B-B14F-4D97-AF65-F5344CB8AC3E}">
        <p14:creationId xmlns:p14="http://schemas.microsoft.com/office/powerpoint/2010/main" val="22580069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B8D47F-E1D2-957A-2B7C-3B20E63A23CE}"/>
              </a:ext>
            </a:extLst>
          </p:cNvPr>
          <p:cNvSpPr>
            <a:spLocks noGrp="1"/>
          </p:cNvSpPr>
          <p:nvPr>
            <p:ph type="title"/>
          </p:nvPr>
        </p:nvSpPr>
        <p:spPr>
          <a:xfrm>
            <a:off x="1601072" y="254725"/>
            <a:ext cx="9905998" cy="934978"/>
          </a:xfrm>
        </p:spPr>
        <p:txBody>
          <a:bodyPr/>
          <a:lstStyle/>
          <a:p>
            <a:r>
              <a:rPr lang="es-ES" b="1" dirty="0"/>
              <a:t>Noción de funcionario público</a:t>
            </a:r>
            <a:endParaRPr lang="es-PE" b="1" dirty="0"/>
          </a:p>
        </p:txBody>
      </p:sp>
      <p:sp>
        <p:nvSpPr>
          <p:cNvPr id="3" name="Marcador de contenido 2">
            <a:extLst>
              <a:ext uri="{FF2B5EF4-FFF2-40B4-BE49-F238E27FC236}">
                <a16:creationId xmlns:a16="http://schemas.microsoft.com/office/drawing/2014/main" id="{317479CD-7FC5-3477-5B9B-12764552E8E1}"/>
              </a:ext>
            </a:extLst>
          </p:cNvPr>
          <p:cNvSpPr>
            <a:spLocks noGrp="1"/>
          </p:cNvSpPr>
          <p:nvPr>
            <p:ph idx="1"/>
          </p:nvPr>
        </p:nvSpPr>
        <p:spPr>
          <a:xfrm>
            <a:off x="917728" y="1189703"/>
            <a:ext cx="10589342" cy="4788310"/>
          </a:xfrm>
        </p:spPr>
        <p:txBody>
          <a:bodyPr>
            <a:normAutofit fontScale="92500"/>
          </a:bodyPr>
          <a:lstStyle/>
          <a:p>
            <a:pPr algn="just"/>
            <a:r>
              <a:rPr lang="es-ES" b="1" dirty="0"/>
              <a:t>Revisión de Sentencia </a:t>
            </a:r>
            <a:r>
              <a:rPr lang="es-ES" b="1" dirty="0" err="1"/>
              <a:t>N°</a:t>
            </a:r>
            <a:r>
              <a:rPr lang="es-ES" b="1" dirty="0"/>
              <a:t> 503-2017 Callao (05.11.2018) – Sala Penal Permanente.</a:t>
            </a:r>
          </a:p>
          <a:p>
            <a:pPr marL="0" indent="0" algn="just">
              <a:buNone/>
            </a:pPr>
            <a:r>
              <a:rPr lang="es-ES" dirty="0"/>
              <a:t>Sumilla. 1. El concepto "hecho" es amplio. Incluye todo acaecimiento histórico y como tal, puede serlo los hechos jurídicos. Un nuevo dispositivo legal es un hecho jurídico por su propia existencia, más allá de la eficacia jurídica que despliegue sobre las situaciones jurídicas que regule. 2. El Código Penal acoge un concepto amplio de funcionario público. situándose un poco más allá del Derecho administrativo a la hora de fijar este elemento normativo -es un concepto funcionarial autónomo y exclusivo del Código Penal-. </a:t>
            </a:r>
            <a:r>
              <a:rPr lang="es-ES" b="1" u="sng" dirty="0"/>
              <a:t>El Derecho penal exige, (i) un elemento referido a la participación en el ejercicio de funciones públicas; y (</a:t>
            </a:r>
            <a:r>
              <a:rPr lang="es-ES" b="1" u="sng" dirty="0" err="1"/>
              <a:t>ii</a:t>
            </a:r>
            <a:r>
              <a:rPr lang="es-ES" b="1" u="sng" dirty="0"/>
              <a:t>) un título de habilitación de dicha participación, que puede ser triple: disposición de la ley, elección, o designación o nombramiento por autoridad competente - determinante de un vínculo con el Estado o sus entidades, incluidas empresas públicas o de economía mixta-</a:t>
            </a:r>
            <a:endParaRPr lang="es-PE" b="1" dirty="0"/>
          </a:p>
        </p:txBody>
      </p:sp>
    </p:spTree>
    <p:extLst>
      <p:ext uri="{BB962C8B-B14F-4D97-AF65-F5344CB8AC3E}">
        <p14:creationId xmlns:p14="http://schemas.microsoft.com/office/powerpoint/2010/main" val="34089257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97C360-96CC-716A-B141-21473B2BD327}"/>
              </a:ext>
            </a:extLst>
          </p:cNvPr>
          <p:cNvSpPr>
            <a:spLocks noGrp="1"/>
          </p:cNvSpPr>
          <p:nvPr>
            <p:ph type="title"/>
          </p:nvPr>
        </p:nvSpPr>
        <p:spPr/>
        <p:txBody>
          <a:bodyPr/>
          <a:lstStyle/>
          <a:p>
            <a:r>
              <a:rPr lang="es-ES" b="1" dirty="0"/>
              <a:t>Funcionario de Hecho</a:t>
            </a:r>
            <a:endParaRPr lang="es-PE" b="1" dirty="0"/>
          </a:p>
        </p:txBody>
      </p:sp>
      <p:sp>
        <p:nvSpPr>
          <p:cNvPr id="3" name="Marcador de contenido 2">
            <a:extLst>
              <a:ext uri="{FF2B5EF4-FFF2-40B4-BE49-F238E27FC236}">
                <a16:creationId xmlns:a16="http://schemas.microsoft.com/office/drawing/2014/main" id="{2AA957F1-F363-CBF2-8844-BA8EE90335A9}"/>
              </a:ext>
            </a:extLst>
          </p:cNvPr>
          <p:cNvSpPr>
            <a:spLocks noGrp="1"/>
          </p:cNvSpPr>
          <p:nvPr>
            <p:ph idx="1"/>
          </p:nvPr>
        </p:nvSpPr>
        <p:spPr>
          <a:xfrm>
            <a:off x="1141413" y="2097089"/>
            <a:ext cx="9905998" cy="3541714"/>
          </a:xfrm>
        </p:spPr>
        <p:txBody>
          <a:bodyPr/>
          <a:lstStyle/>
          <a:p>
            <a:r>
              <a:rPr lang="es-ES" b="1" dirty="0"/>
              <a:t>Casación </a:t>
            </a:r>
            <a:r>
              <a:rPr lang="es-ES" b="1" dirty="0" err="1"/>
              <a:t>N°</a:t>
            </a:r>
            <a:r>
              <a:rPr lang="es-ES" b="1" dirty="0"/>
              <a:t> 442-2017 Ica (11.12.2019). Sala Penal Transitoria</a:t>
            </a:r>
          </a:p>
          <a:p>
            <a:pPr marL="457200" indent="-457200">
              <a:buAutoNum type="alphaLcParenR"/>
            </a:pPr>
            <a:r>
              <a:rPr lang="es-ES" dirty="0"/>
              <a:t>Existencia legal del cargo en la organización administrativa.</a:t>
            </a:r>
          </a:p>
          <a:p>
            <a:pPr marL="457200" indent="-457200">
              <a:buAutoNum type="alphaLcParenR"/>
            </a:pPr>
            <a:r>
              <a:rPr lang="es-ES" dirty="0"/>
              <a:t>Ejercicio real o posesión del cargo.</a:t>
            </a:r>
          </a:p>
          <a:p>
            <a:pPr marL="457200" indent="-457200">
              <a:buAutoNum type="alphaLcParenR"/>
            </a:pPr>
            <a:r>
              <a:rPr lang="es-ES" dirty="0"/>
              <a:t>Apariencia de legitimidad del título o nombramiento.</a:t>
            </a:r>
            <a:endParaRPr lang="es-PE" dirty="0"/>
          </a:p>
        </p:txBody>
      </p:sp>
    </p:spTree>
    <p:extLst>
      <p:ext uri="{BB962C8B-B14F-4D97-AF65-F5344CB8AC3E}">
        <p14:creationId xmlns:p14="http://schemas.microsoft.com/office/powerpoint/2010/main" val="1707636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877CE21-3CFB-3B46-AB36-31D5B70C88F3}"/>
              </a:ext>
            </a:extLst>
          </p:cNvPr>
          <p:cNvSpPr>
            <a:spLocks noGrp="1"/>
          </p:cNvSpPr>
          <p:nvPr>
            <p:ph type="title"/>
          </p:nvPr>
        </p:nvSpPr>
        <p:spPr/>
        <p:txBody>
          <a:bodyPr/>
          <a:lstStyle/>
          <a:p>
            <a:r>
              <a:rPr lang="es-ES" b="1" dirty="0"/>
              <a:t>4. Bien Jurídico </a:t>
            </a:r>
            <a:endParaRPr lang="es-PE" b="1" dirty="0"/>
          </a:p>
        </p:txBody>
      </p:sp>
      <p:sp>
        <p:nvSpPr>
          <p:cNvPr id="7" name="Marcador de texto 6">
            <a:extLst>
              <a:ext uri="{FF2B5EF4-FFF2-40B4-BE49-F238E27FC236}">
                <a16:creationId xmlns:a16="http://schemas.microsoft.com/office/drawing/2014/main" id="{B47DE52B-77F9-FA38-632D-07D6713172F9}"/>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35869248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C7FCDD3-D89B-B1A6-2ED7-73B4DB64C304}"/>
              </a:ext>
            </a:extLst>
          </p:cNvPr>
          <p:cNvSpPr>
            <a:spLocks noGrp="1"/>
          </p:cNvSpPr>
          <p:nvPr>
            <p:ph type="title"/>
          </p:nvPr>
        </p:nvSpPr>
        <p:spPr>
          <a:xfrm>
            <a:off x="1410931" y="176068"/>
            <a:ext cx="9905998" cy="1478570"/>
          </a:xfrm>
        </p:spPr>
        <p:txBody>
          <a:bodyPr/>
          <a:lstStyle/>
          <a:p>
            <a:r>
              <a:rPr lang="es-ES" b="1" dirty="0"/>
              <a:t>Correcto funcionamiento de la Administración Pública</a:t>
            </a:r>
            <a:endParaRPr lang="es-PE" b="1" dirty="0"/>
          </a:p>
        </p:txBody>
      </p:sp>
      <p:sp>
        <p:nvSpPr>
          <p:cNvPr id="5" name="Marcador de contenido 4">
            <a:extLst>
              <a:ext uri="{FF2B5EF4-FFF2-40B4-BE49-F238E27FC236}">
                <a16:creationId xmlns:a16="http://schemas.microsoft.com/office/drawing/2014/main" id="{16F90C4B-0512-B489-BACA-8C389E6942ED}"/>
              </a:ext>
            </a:extLst>
          </p:cNvPr>
          <p:cNvSpPr>
            <a:spLocks noGrp="1"/>
          </p:cNvSpPr>
          <p:nvPr>
            <p:ph idx="1"/>
          </p:nvPr>
        </p:nvSpPr>
        <p:spPr>
          <a:xfrm>
            <a:off x="835742" y="1654638"/>
            <a:ext cx="10481187" cy="4584843"/>
          </a:xfrm>
        </p:spPr>
        <p:txBody>
          <a:bodyPr>
            <a:normAutofit/>
          </a:bodyPr>
          <a:lstStyle/>
          <a:p>
            <a:pPr algn="just"/>
            <a:r>
              <a:rPr lang="es-ES" b="1" dirty="0" err="1"/>
              <a:t>Meini</a:t>
            </a:r>
            <a:endParaRPr lang="es-ES" b="1" dirty="0"/>
          </a:p>
          <a:p>
            <a:pPr marL="0" indent="0" algn="just">
              <a:buNone/>
            </a:pPr>
            <a:r>
              <a:rPr lang="es-ES" dirty="0"/>
              <a:t>Es el desempeño correcto de los deberes y funciones que los servidores, funcionarios y empleados públicos asumen o se les delega con la finalidad de administrar el Estado.</a:t>
            </a:r>
          </a:p>
          <a:p>
            <a:pPr algn="just"/>
            <a:r>
              <a:rPr lang="es-PE" b="1" dirty="0"/>
              <a:t>Bramont Arias</a:t>
            </a:r>
          </a:p>
          <a:p>
            <a:pPr marL="0" indent="0" algn="just">
              <a:buNone/>
            </a:pPr>
            <a:r>
              <a:rPr lang="es-PE" dirty="0"/>
              <a:t>El correcto desempeño de la función pública, que comprende la actividad administrativa, judicial y legislativa, se protege por ser un instrumento al servicio de los ciudadanos, como actividad prestacional dirigida a la satisfacción de los intereses nacionales.</a:t>
            </a:r>
          </a:p>
        </p:txBody>
      </p:sp>
    </p:spTree>
    <p:extLst>
      <p:ext uri="{BB962C8B-B14F-4D97-AF65-F5344CB8AC3E}">
        <p14:creationId xmlns:p14="http://schemas.microsoft.com/office/powerpoint/2010/main" val="12286314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5FCB90-E5D7-BC7B-CB6F-3A73715CEB56}"/>
              </a:ext>
            </a:extLst>
          </p:cNvPr>
          <p:cNvSpPr>
            <a:spLocks noGrp="1"/>
          </p:cNvSpPr>
          <p:nvPr>
            <p:ph type="title"/>
          </p:nvPr>
        </p:nvSpPr>
        <p:spPr>
          <a:xfrm>
            <a:off x="1229903" y="146571"/>
            <a:ext cx="9905998" cy="1249610"/>
          </a:xfrm>
        </p:spPr>
        <p:txBody>
          <a:bodyPr/>
          <a:lstStyle/>
          <a:p>
            <a:r>
              <a:rPr lang="es-ES" b="1" dirty="0"/>
              <a:t>Administración Pública</a:t>
            </a:r>
            <a:endParaRPr lang="es-PE" b="1" dirty="0"/>
          </a:p>
        </p:txBody>
      </p:sp>
      <p:sp>
        <p:nvSpPr>
          <p:cNvPr id="3" name="Marcador de contenido 2">
            <a:extLst>
              <a:ext uri="{FF2B5EF4-FFF2-40B4-BE49-F238E27FC236}">
                <a16:creationId xmlns:a16="http://schemas.microsoft.com/office/drawing/2014/main" id="{AF41C0F7-F1D6-7ECE-F0C9-02B4EB1C5D31}"/>
              </a:ext>
            </a:extLst>
          </p:cNvPr>
          <p:cNvSpPr>
            <a:spLocks noGrp="1"/>
          </p:cNvSpPr>
          <p:nvPr>
            <p:ph idx="1"/>
          </p:nvPr>
        </p:nvSpPr>
        <p:spPr>
          <a:xfrm>
            <a:off x="1056099" y="1307690"/>
            <a:ext cx="10260830" cy="4788309"/>
          </a:xfrm>
        </p:spPr>
        <p:txBody>
          <a:bodyPr>
            <a:normAutofit fontScale="92500"/>
          </a:bodyPr>
          <a:lstStyle/>
          <a:p>
            <a:pPr algn="just"/>
            <a:r>
              <a:rPr lang="es-ES" b="1" dirty="0"/>
              <a:t>F. Rojas Vargas</a:t>
            </a:r>
          </a:p>
          <a:p>
            <a:pPr marL="0" indent="0" algn="just">
              <a:buNone/>
            </a:pPr>
            <a:r>
              <a:rPr lang="es-ES" dirty="0"/>
              <a:t>La administración, como bien jurídico protegido, implica los siguientes elementos:</a:t>
            </a:r>
          </a:p>
          <a:p>
            <a:pPr marL="0" indent="0" algn="just">
              <a:buNone/>
            </a:pPr>
            <a:r>
              <a:rPr lang="es-ES" dirty="0"/>
              <a:t>a) Conjunto de actividades funcionales o de servicio público que le dan sentido a dicha administración y que vinculan al Estado o al orden público en general con la sociedad;</a:t>
            </a:r>
          </a:p>
          <a:p>
            <a:pPr marL="0" indent="0" algn="just">
              <a:buNone/>
            </a:pPr>
            <a:r>
              <a:rPr lang="es-ES" dirty="0"/>
              <a:t>b) Cumplimiento de deberes funcionales por parte de los sujetos públicos, de conformidad a los ámbitos de atribuciones y competencias establecidas en la ley y en los reglamentos, que confirman la confianza pública depositada por la ciudadanía y debida a la nación;</a:t>
            </a:r>
          </a:p>
          <a:p>
            <a:pPr marL="0" indent="0" algn="just">
              <a:buNone/>
            </a:pPr>
            <a:r>
              <a:rPr lang="es-ES" dirty="0"/>
              <a:t>c) Conjunto de principios que vinculan positivamente a la administración pública con la actividad oficial de los sujetos públicos y que permiten especificar los ejes de protección penal en cada delito en concreto: imparcialidad, transparencia, patrimonio público, etc.</a:t>
            </a:r>
            <a:endParaRPr lang="es-PE" dirty="0"/>
          </a:p>
        </p:txBody>
      </p:sp>
    </p:spTree>
    <p:extLst>
      <p:ext uri="{BB962C8B-B14F-4D97-AF65-F5344CB8AC3E}">
        <p14:creationId xmlns:p14="http://schemas.microsoft.com/office/powerpoint/2010/main" val="4178868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AB7AB62-EDB0-F8B7-61F8-536E79AE2AE3}"/>
              </a:ext>
            </a:extLst>
          </p:cNvPr>
          <p:cNvSpPr>
            <a:spLocks noGrp="1"/>
          </p:cNvSpPr>
          <p:nvPr>
            <p:ph type="title"/>
          </p:nvPr>
        </p:nvSpPr>
        <p:spPr/>
        <p:txBody>
          <a:bodyPr/>
          <a:lstStyle/>
          <a:p>
            <a:pPr algn="just"/>
            <a:r>
              <a:rPr lang="es-ES" b="1" dirty="0"/>
              <a:t>5. interpretación teleológica en los delitos de</a:t>
            </a:r>
            <a:br>
              <a:rPr lang="es-ES" b="1" dirty="0"/>
            </a:br>
            <a:r>
              <a:rPr lang="es-ES" b="1" dirty="0"/>
              <a:t>corrupción de funcionarios</a:t>
            </a:r>
            <a:endParaRPr lang="es-PE" b="1" dirty="0"/>
          </a:p>
        </p:txBody>
      </p:sp>
      <p:sp>
        <p:nvSpPr>
          <p:cNvPr id="3" name="Marcador de texto 2">
            <a:extLst>
              <a:ext uri="{FF2B5EF4-FFF2-40B4-BE49-F238E27FC236}">
                <a16:creationId xmlns:a16="http://schemas.microsoft.com/office/drawing/2014/main" id="{43EA27E1-AD1C-F2BB-7DD7-85B9FF3E387C}"/>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20582834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F8EAFDD-64D9-FF3A-43E2-AEC01AA9A518}"/>
              </a:ext>
            </a:extLst>
          </p:cNvPr>
          <p:cNvSpPr>
            <a:spLocks noGrp="1"/>
          </p:cNvSpPr>
          <p:nvPr>
            <p:ph type="title"/>
          </p:nvPr>
        </p:nvSpPr>
        <p:spPr>
          <a:xfrm>
            <a:off x="1387220" y="515280"/>
            <a:ext cx="9905998" cy="984139"/>
          </a:xfrm>
        </p:spPr>
        <p:txBody>
          <a:bodyPr/>
          <a:lstStyle/>
          <a:p>
            <a:r>
              <a:rPr lang="es-ES" b="1" dirty="0"/>
              <a:t>Interpretación teleológica </a:t>
            </a:r>
            <a:endParaRPr lang="es-PE" b="1" dirty="0"/>
          </a:p>
        </p:txBody>
      </p:sp>
      <p:sp>
        <p:nvSpPr>
          <p:cNvPr id="5" name="Marcador de contenido 4">
            <a:extLst>
              <a:ext uri="{FF2B5EF4-FFF2-40B4-BE49-F238E27FC236}">
                <a16:creationId xmlns:a16="http://schemas.microsoft.com/office/drawing/2014/main" id="{8E9CB8B4-67F5-FD88-28CA-0E43B86FD320}"/>
              </a:ext>
            </a:extLst>
          </p:cNvPr>
          <p:cNvSpPr>
            <a:spLocks noGrp="1"/>
          </p:cNvSpPr>
          <p:nvPr>
            <p:ph idx="1"/>
          </p:nvPr>
        </p:nvSpPr>
        <p:spPr>
          <a:xfrm>
            <a:off x="1143001" y="1610389"/>
            <a:ext cx="10150217" cy="4033328"/>
          </a:xfrm>
        </p:spPr>
        <p:txBody>
          <a:bodyPr>
            <a:normAutofit/>
          </a:bodyPr>
          <a:lstStyle/>
          <a:p>
            <a:pPr algn="just"/>
            <a:r>
              <a:rPr lang="es-ES" b="1" dirty="0"/>
              <a:t>JESCHECK</a:t>
            </a:r>
          </a:p>
          <a:p>
            <a:pPr marL="0" indent="0" algn="just">
              <a:buNone/>
            </a:pPr>
            <a:r>
              <a:rPr lang="es-ES" dirty="0"/>
              <a:t>El método teleológico se esfuerza en poner en relieve los fines y valoraciones rectoras de la ley, para conocer directamente el sentido inherente a un precepto. Lo importante de este método de interpretación no es solamente la cuestión de los bienes jurídicos, cuya protección persigue el legislador, sino también la consideración de los valores ético-sociales de la acción que han sido también tenidos en cuenta decisivamente en la creación del precepto penal</a:t>
            </a:r>
            <a:endParaRPr lang="es-PE" dirty="0"/>
          </a:p>
        </p:txBody>
      </p:sp>
    </p:spTree>
    <p:extLst>
      <p:ext uri="{BB962C8B-B14F-4D97-AF65-F5344CB8AC3E}">
        <p14:creationId xmlns:p14="http://schemas.microsoft.com/office/powerpoint/2010/main" val="34489135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8DD69A5-467F-CDD7-8775-49F0E2E167E6}"/>
              </a:ext>
            </a:extLst>
          </p:cNvPr>
          <p:cNvSpPr>
            <a:spLocks noGrp="1"/>
          </p:cNvSpPr>
          <p:nvPr>
            <p:ph idx="1"/>
          </p:nvPr>
        </p:nvSpPr>
        <p:spPr>
          <a:xfrm>
            <a:off x="1143000" y="1499418"/>
            <a:ext cx="10150217" cy="4586749"/>
          </a:xfrm>
        </p:spPr>
        <p:txBody>
          <a:bodyPr>
            <a:normAutofit/>
          </a:bodyPr>
          <a:lstStyle/>
          <a:p>
            <a:pPr algn="just"/>
            <a:r>
              <a:rPr lang="es-ES" b="1" dirty="0"/>
              <a:t>JESÚS-MARÍA SILVA SANCHEZ </a:t>
            </a:r>
          </a:p>
          <a:p>
            <a:pPr marL="0" indent="0" algn="just">
              <a:buNone/>
            </a:pPr>
            <a:r>
              <a:rPr lang="es-ES" dirty="0"/>
              <a:t>«interpretación teleológica», entendida como aquella que supera la literalidad de la norma para asignar un significado que resulte justificado, razonable o coherente con la finalidad de la norma. Dicha interpretación, conlleva la satisfacción de cuatro premisas: a) que en relación con dichos enunciados existe un </a:t>
            </a:r>
            <a:r>
              <a:rPr lang="es-ES" dirty="0" err="1"/>
              <a:t>thelos</a:t>
            </a:r>
            <a:r>
              <a:rPr lang="es-ES" dirty="0"/>
              <a:t> (fin de regulación, idea justificante, etcétera); b) que dicho </a:t>
            </a:r>
            <a:r>
              <a:rPr lang="es-ES" dirty="0" err="1"/>
              <a:t>thelos</a:t>
            </a:r>
            <a:r>
              <a:rPr lang="es-ES" dirty="0"/>
              <a:t> no esté expresado en el enunciado jurídico; c) que dicho </a:t>
            </a:r>
            <a:r>
              <a:rPr lang="es-ES" dirty="0" err="1"/>
              <a:t>thelos</a:t>
            </a:r>
            <a:r>
              <a:rPr lang="es-ES" dirty="0"/>
              <a:t> sea, sin embargo, susceptible de ser descubierto; y d) que, una vea descubierto o asignado el </a:t>
            </a:r>
            <a:r>
              <a:rPr lang="es-ES" dirty="0" err="1"/>
              <a:t>thelos</a:t>
            </a:r>
            <a:r>
              <a:rPr lang="es-ES" dirty="0"/>
              <a:t>, pueda reconstruirse el sentido del enunciado de manera que se configure como un medio para el cumplimiento de dicho fin.</a:t>
            </a:r>
            <a:endParaRPr lang="es-PE" dirty="0"/>
          </a:p>
        </p:txBody>
      </p:sp>
      <p:sp>
        <p:nvSpPr>
          <p:cNvPr id="4" name="Título 3">
            <a:extLst>
              <a:ext uri="{FF2B5EF4-FFF2-40B4-BE49-F238E27FC236}">
                <a16:creationId xmlns:a16="http://schemas.microsoft.com/office/drawing/2014/main" id="{9B460241-F6BE-7A15-43DC-1865056916BC}"/>
              </a:ext>
            </a:extLst>
          </p:cNvPr>
          <p:cNvSpPr txBox="1">
            <a:spLocks/>
          </p:cNvSpPr>
          <p:nvPr/>
        </p:nvSpPr>
        <p:spPr>
          <a:xfrm>
            <a:off x="1387220" y="515280"/>
            <a:ext cx="9905998" cy="984139"/>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s-ES" b="1" dirty="0"/>
              <a:t>Interpretación teleológica </a:t>
            </a:r>
            <a:endParaRPr lang="es-PE" b="1" dirty="0"/>
          </a:p>
        </p:txBody>
      </p:sp>
    </p:spTree>
    <p:extLst>
      <p:ext uri="{BB962C8B-B14F-4D97-AF65-F5344CB8AC3E}">
        <p14:creationId xmlns:p14="http://schemas.microsoft.com/office/powerpoint/2010/main" val="35387105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DEA580B-79AF-1269-2E6D-DDFFEBFAACC6}"/>
              </a:ext>
            </a:extLst>
          </p:cNvPr>
          <p:cNvSpPr>
            <a:spLocks noGrp="1"/>
          </p:cNvSpPr>
          <p:nvPr>
            <p:ph type="title"/>
          </p:nvPr>
        </p:nvSpPr>
        <p:spPr>
          <a:xfrm>
            <a:off x="1141413" y="618519"/>
            <a:ext cx="9905998" cy="1173336"/>
          </a:xfrm>
        </p:spPr>
        <p:txBody>
          <a:bodyPr/>
          <a:lstStyle/>
          <a:p>
            <a:r>
              <a:rPr lang="es-ES" b="1" dirty="0"/>
              <a:t>Interpretación teleológica </a:t>
            </a:r>
            <a:endParaRPr lang="es-PE" dirty="0"/>
          </a:p>
        </p:txBody>
      </p:sp>
      <p:sp>
        <p:nvSpPr>
          <p:cNvPr id="3" name="Marcador de contenido 2">
            <a:extLst>
              <a:ext uri="{FF2B5EF4-FFF2-40B4-BE49-F238E27FC236}">
                <a16:creationId xmlns:a16="http://schemas.microsoft.com/office/drawing/2014/main" id="{DAE6FEAB-B84D-9B53-BD04-1F241A3381DE}"/>
              </a:ext>
            </a:extLst>
          </p:cNvPr>
          <p:cNvSpPr>
            <a:spLocks noGrp="1"/>
          </p:cNvSpPr>
          <p:nvPr>
            <p:ph idx="1"/>
          </p:nvPr>
        </p:nvSpPr>
        <p:spPr/>
        <p:txBody>
          <a:bodyPr/>
          <a:lstStyle/>
          <a:p>
            <a:pPr algn="just"/>
            <a:r>
              <a:rPr lang="es-ES" b="1" dirty="0"/>
              <a:t>FRANCESCO ANTOLISEI</a:t>
            </a:r>
          </a:p>
          <a:p>
            <a:pPr marL="0" indent="0" algn="just">
              <a:buNone/>
            </a:pPr>
            <a:r>
              <a:rPr lang="es-ES" dirty="0"/>
              <a:t>a tener presente, por una parte, el hecho social que se encuentra en la base de la norma y que esta regula; por otra, a considerar las consecuencias que se derivan de una determinada interpretación, con el fin de rechazar aquellas que contradicen el fin de la norma.</a:t>
            </a:r>
            <a:endParaRPr lang="es-PE" dirty="0"/>
          </a:p>
        </p:txBody>
      </p:sp>
    </p:spTree>
    <p:extLst>
      <p:ext uri="{BB962C8B-B14F-4D97-AF65-F5344CB8AC3E}">
        <p14:creationId xmlns:p14="http://schemas.microsoft.com/office/powerpoint/2010/main" val="40628236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0EED4850-39AE-7C66-F07C-488F845D89CA}"/>
              </a:ext>
            </a:extLst>
          </p:cNvPr>
          <p:cNvSpPr>
            <a:spLocks noGrp="1"/>
          </p:cNvSpPr>
          <p:nvPr>
            <p:ph type="title"/>
          </p:nvPr>
        </p:nvSpPr>
        <p:spPr/>
        <p:txBody>
          <a:bodyPr/>
          <a:lstStyle/>
          <a:p>
            <a:r>
              <a:rPr lang="es-ES" b="1" dirty="0"/>
              <a:t>6. delitos de</a:t>
            </a:r>
            <a:br>
              <a:rPr lang="es-ES" b="1" dirty="0"/>
            </a:br>
            <a:r>
              <a:rPr lang="es-ES" b="1" dirty="0"/>
              <a:t>corrupción de funcionarios</a:t>
            </a:r>
            <a:endParaRPr lang="es-PE" dirty="0"/>
          </a:p>
        </p:txBody>
      </p:sp>
      <p:sp>
        <p:nvSpPr>
          <p:cNvPr id="9" name="Marcador de texto 8">
            <a:extLst>
              <a:ext uri="{FF2B5EF4-FFF2-40B4-BE49-F238E27FC236}">
                <a16:creationId xmlns:a16="http://schemas.microsoft.com/office/drawing/2014/main" id="{DDBB8DD2-CD43-AFD9-C278-54DDA4E3EE93}"/>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692456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CDF766F-007F-F623-00A7-30FC24C34416}"/>
              </a:ext>
            </a:extLst>
          </p:cNvPr>
          <p:cNvSpPr>
            <a:spLocks noGrp="1"/>
          </p:cNvSpPr>
          <p:nvPr>
            <p:ph type="title"/>
          </p:nvPr>
        </p:nvSpPr>
        <p:spPr>
          <a:xfrm>
            <a:off x="1261484" y="475541"/>
            <a:ext cx="9905998" cy="1079685"/>
          </a:xfrm>
        </p:spPr>
        <p:txBody>
          <a:bodyPr/>
          <a:lstStyle/>
          <a:p>
            <a:r>
              <a:rPr lang="es-ES" b="1" dirty="0" err="1"/>
              <a:t>rESUMEN</a:t>
            </a:r>
            <a:endParaRPr lang="es-PE" b="1" dirty="0"/>
          </a:p>
        </p:txBody>
      </p:sp>
      <p:sp>
        <p:nvSpPr>
          <p:cNvPr id="3" name="Marcador de contenido 2">
            <a:extLst>
              <a:ext uri="{FF2B5EF4-FFF2-40B4-BE49-F238E27FC236}">
                <a16:creationId xmlns:a16="http://schemas.microsoft.com/office/drawing/2014/main" id="{823E097E-17AB-669F-54F5-80E6F5752FD7}"/>
              </a:ext>
            </a:extLst>
          </p:cNvPr>
          <p:cNvSpPr>
            <a:spLocks noGrp="1"/>
          </p:cNvSpPr>
          <p:nvPr>
            <p:ph idx="1"/>
          </p:nvPr>
        </p:nvSpPr>
        <p:spPr>
          <a:xfrm>
            <a:off x="1141411" y="1308389"/>
            <a:ext cx="9905999" cy="4787627"/>
          </a:xfrm>
        </p:spPr>
        <p:txBody>
          <a:bodyPr>
            <a:noAutofit/>
          </a:bodyPr>
          <a:lstStyle/>
          <a:p>
            <a:pPr marL="571507" indent="-457206">
              <a:buFont typeface="+mj-lt"/>
              <a:buAutoNum type="arabicPeriod"/>
              <a:defRPr/>
            </a:pPr>
            <a:r>
              <a:rPr lang="es-PE" sz="2200" dirty="0">
                <a:latin typeface="+mj-lt"/>
              </a:rPr>
              <a:t>Aspectos Generales</a:t>
            </a:r>
          </a:p>
          <a:p>
            <a:pPr marL="571507" indent="-457206">
              <a:buFont typeface="+mj-lt"/>
              <a:buAutoNum type="arabicPeriod"/>
              <a:defRPr/>
            </a:pPr>
            <a:r>
              <a:rPr lang="es-ES" sz="2200" dirty="0">
                <a:latin typeface="+mj-lt"/>
              </a:rPr>
              <a:t>Delitos Contra la administración Pública en el Código Penal</a:t>
            </a:r>
          </a:p>
          <a:p>
            <a:pPr marL="571507" indent="-457206">
              <a:buFont typeface="+mj-lt"/>
              <a:buAutoNum type="arabicPeriod"/>
              <a:defRPr/>
            </a:pPr>
            <a:r>
              <a:rPr lang="es-ES" sz="2200" dirty="0">
                <a:latin typeface="+mj-lt"/>
              </a:rPr>
              <a:t>Administración Pública y funcionario Público</a:t>
            </a:r>
          </a:p>
          <a:p>
            <a:pPr marL="571507" indent="-457206">
              <a:buFont typeface="+mj-lt"/>
              <a:buAutoNum type="arabicPeriod"/>
              <a:defRPr/>
            </a:pPr>
            <a:r>
              <a:rPr lang="es-ES" sz="2200" dirty="0">
                <a:latin typeface="+mj-lt"/>
              </a:rPr>
              <a:t>Bien Jurídico </a:t>
            </a:r>
          </a:p>
          <a:p>
            <a:pPr marL="571507" indent="-457206">
              <a:buFont typeface="+mj-lt"/>
              <a:buAutoNum type="arabicPeriod"/>
              <a:defRPr/>
            </a:pPr>
            <a:r>
              <a:rPr lang="es-ES" sz="2200" dirty="0">
                <a:latin typeface="+mj-lt"/>
              </a:rPr>
              <a:t>Interpretación teleológica en los delitos de</a:t>
            </a:r>
            <a:br>
              <a:rPr lang="es-ES" sz="2200" dirty="0">
                <a:latin typeface="+mj-lt"/>
              </a:rPr>
            </a:br>
            <a:r>
              <a:rPr lang="es-ES" sz="2200" dirty="0">
                <a:latin typeface="+mj-lt"/>
              </a:rPr>
              <a:t>corrupción de funcionarios</a:t>
            </a:r>
          </a:p>
          <a:p>
            <a:pPr marL="571507" indent="-457206">
              <a:buFont typeface="+mj-lt"/>
              <a:buAutoNum type="arabicPeriod"/>
              <a:defRPr/>
            </a:pPr>
            <a:r>
              <a:rPr lang="es-ES" sz="2200" dirty="0">
                <a:latin typeface="+mj-lt"/>
              </a:rPr>
              <a:t>Delitos de</a:t>
            </a:r>
            <a:br>
              <a:rPr lang="es-ES" sz="2200" dirty="0">
                <a:latin typeface="+mj-lt"/>
              </a:rPr>
            </a:br>
            <a:r>
              <a:rPr lang="es-ES" sz="2200" dirty="0">
                <a:latin typeface="+mj-lt"/>
              </a:rPr>
              <a:t>corrupción de funcionarios</a:t>
            </a:r>
          </a:p>
          <a:p>
            <a:pPr marL="571507" indent="-457206">
              <a:buFont typeface="+mj-lt"/>
              <a:buAutoNum type="arabicPeriod"/>
              <a:defRPr/>
            </a:pPr>
            <a:r>
              <a:rPr lang="es-ES" sz="2200" dirty="0">
                <a:latin typeface="+mj-lt"/>
              </a:rPr>
              <a:t>Comentarios Finales</a:t>
            </a:r>
          </a:p>
          <a:p>
            <a:pPr marL="571507" indent="-457206">
              <a:buFont typeface="+mj-lt"/>
              <a:buAutoNum type="arabicPeriod"/>
              <a:defRPr/>
            </a:pPr>
            <a:endParaRPr lang="es-PE" sz="2200" dirty="0">
              <a:latin typeface="+mj-lt"/>
            </a:endParaRPr>
          </a:p>
          <a:p>
            <a:endParaRPr lang="es-PE" sz="2000" dirty="0"/>
          </a:p>
        </p:txBody>
      </p:sp>
    </p:spTree>
    <p:extLst>
      <p:ext uri="{BB962C8B-B14F-4D97-AF65-F5344CB8AC3E}">
        <p14:creationId xmlns:p14="http://schemas.microsoft.com/office/powerpoint/2010/main" val="9565651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D4E6849-6025-1723-A051-D53E6D5C38CE}"/>
              </a:ext>
            </a:extLst>
          </p:cNvPr>
          <p:cNvSpPr>
            <a:spLocks noGrp="1"/>
          </p:cNvSpPr>
          <p:nvPr>
            <p:ph type="title"/>
          </p:nvPr>
        </p:nvSpPr>
        <p:spPr>
          <a:xfrm>
            <a:off x="1380381" y="562431"/>
            <a:ext cx="9786383" cy="1308250"/>
          </a:xfrm>
        </p:spPr>
        <p:txBody>
          <a:bodyPr/>
          <a:lstStyle/>
          <a:p>
            <a:r>
              <a:rPr lang="es-ES" sz="3600" b="1" kern="1200" dirty="0"/>
              <a:t>Sección IV - </a:t>
            </a:r>
            <a:r>
              <a:rPr lang="es-ES" b="1" dirty="0"/>
              <a:t>Corrupción de funcionarios</a:t>
            </a:r>
            <a:br>
              <a:rPr lang="es-ES" b="1" dirty="0"/>
            </a:br>
            <a:r>
              <a:rPr lang="es-ES" b="1" dirty="0"/>
              <a:t>CÓDIGO PENAL</a:t>
            </a:r>
            <a:endParaRPr lang="es-PE" b="1" dirty="0"/>
          </a:p>
        </p:txBody>
      </p:sp>
      <p:grpSp>
        <p:nvGrpSpPr>
          <p:cNvPr id="8" name="Grupo 7">
            <a:extLst>
              <a:ext uri="{FF2B5EF4-FFF2-40B4-BE49-F238E27FC236}">
                <a16:creationId xmlns:a16="http://schemas.microsoft.com/office/drawing/2014/main" id="{99BF7C63-6B22-A638-44FA-0326CD20EEDD}"/>
              </a:ext>
            </a:extLst>
          </p:cNvPr>
          <p:cNvGrpSpPr/>
          <p:nvPr/>
        </p:nvGrpSpPr>
        <p:grpSpPr>
          <a:xfrm>
            <a:off x="726908" y="2028251"/>
            <a:ext cx="5320144" cy="4396075"/>
            <a:chOff x="7209533" y="121306"/>
            <a:chExt cx="4725097" cy="2856985"/>
          </a:xfrm>
        </p:grpSpPr>
        <p:sp>
          <p:nvSpPr>
            <p:cNvPr id="9" name="Rectángulo: esquinas redondeadas 8">
              <a:extLst>
                <a:ext uri="{FF2B5EF4-FFF2-40B4-BE49-F238E27FC236}">
                  <a16:creationId xmlns:a16="http://schemas.microsoft.com/office/drawing/2014/main" id="{53449CB2-C47C-7259-482C-86BE36473B4A}"/>
                </a:ext>
              </a:extLst>
            </p:cNvPr>
            <p:cNvSpPr/>
            <p:nvPr/>
          </p:nvSpPr>
          <p:spPr>
            <a:xfrm>
              <a:off x="7209533" y="121306"/>
              <a:ext cx="4725097" cy="2856985"/>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Rectángulo: esquinas redondeadas 4">
              <a:extLst>
                <a:ext uri="{FF2B5EF4-FFF2-40B4-BE49-F238E27FC236}">
                  <a16:creationId xmlns:a16="http://schemas.microsoft.com/office/drawing/2014/main" id="{58C0723F-2FB5-85B8-D9A5-37DA52475F5C}"/>
                </a:ext>
              </a:extLst>
            </p:cNvPr>
            <p:cNvSpPr txBox="1"/>
            <p:nvPr/>
          </p:nvSpPr>
          <p:spPr>
            <a:xfrm>
              <a:off x="7293211" y="204984"/>
              <a:ext cx="4557741" cy="2689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2000" dirty="0"/>
                <a:t>- Art. 393 .- Cohecho Pasivo Propio</a:t>
              </a:r>
            </a:p>
            <a:p>
              <a:pPr marL="0" lvl="0" indent="0" algn="just" defTabSz="800100">
                <a:lnSpc>
                  <a:spcPct val="90000"/>
                </a:lnSpc>
                <a:spcBef>
                  <a:spcPct val="0"/>
                </a:spcBef>
                <a:spcAft>
                  <a:spcPct val="35000"/>
                </a:spcAft>
                <a:buNone/>
              </a:pPr>
              <a:r>
                <a:rPr lang="es-ES" sz="2000" dirty="0"/>
                <a:t>- Art. 393-A .- Soborno internacional pasivo</a:t>
              </a:r>
            </a:p>
            <a:p>
              <a:pPr marL="0" lvl="0" indent="0" algn="just" defTabSz="800100">
                <a:lnSpc>
                  <a:spcPct val="90000"/>
                </a:lnSpc>
                <a:spcBef>
                  <a:spcPct val="0"/>
                </a:spcBef>
                <a:spcAft>
                  <a:spcPct val="35000"/>
                </a:spcAft>
                <a:buNone/>
              </a:pPr>
              <a:r>
                <a:rPr lang="es-ES" sz="2000" dirty="0"/>
                <a:t>- Art. 394 .- Cohecho pasivo impropio</a:t>
              </a:r>
            </a:p>
            <a:p>
              <a:pPr marL="0" lvl="0" indent="0" algn="just" defTabSz="800100">
                <a:lnSpc>
                  <a:spcPct val="90000"/>
                </a:lnSpc>
                <a:spcBef>
                  <a:spcPct val="0"/>
                </a:spcBef>
                <a:spcAft>
                  <a:spcPct val="35000"/>
                </a:spcAft>
                <a:buNone/>
              </a:pPr>
              <a:r>
                <a:rPr lang="es-ES" sz="2000" dirty="0"/>
                <a:t>- Art. 395 .- Cohecho pasivo específico</a:t>
              </a:r>
            </a:p>
            <a:p>
              <a:pPr marL="0" lvl="0" indent="0" algn="just" defTabSz="800100">
                <a:lnSpc>
                  <a:spcPct val="90000"/>
                </a:lnSpc>
                <a:spcBef>
                  <a:spcPct val="0"/>
                </a:spcBef>
                <a:spcAft>
                  <a:spcPct val="35000"/>
                </a:spcAft>
                <a:buNone/>
              </a:pPr>
              <a:r>
                <a:rPr lang="es-ES" sz="2000" dirty="0"/>
                <a:t>-  Art. 395-A .- Cohecho pasivo propio en el ejercicio de la función pública</a:t>
              </a:r>
            </a:p>
            <a:p>
              <a:pPr marL="0" lvl="0" indent="0" algn="just" defTabSz="800100">
                <a:lnSpc>
                  <a:spcPct val="90000"/>
                </a:lnSpc>
                <a:spcBef>
                  <a:spcPct val="0"/>
                </a:spcBef>
                <a:spcAft>
                  <a:spcPct val="35000"/>
                </a:spcAft>
                <a:buNone/>
              </a:pPr>
              <a:r>
                <a:rPr lang="es-ES" sz="2000" dirty="0"/>
                <a:t>- Art. 395-B .- Cohecho pasivo impropio en el ejercicio de la función policial</a:t>
              </a:r>
            </a:p>
            <a:p>
              <a:pPr marL="0" lvl="0" indent="0" algn="just" defTabSz="800100">
                <a:lnSpc>
                  <a:spcPct val="90000"/>
                </a:lnSpc>
                <a:spcBef>
                  <a:spcPct val="0"/>
                </a:spcBef>
                <a:spcAft>
                  <a:spcPct val="35000"/>
                </a:spcAft>
                <a:buNone/>
              </a:pPr>
              <a:r>
                <a:rPr lang="es-ES" sz="2000" dirty="0"/>
                <a:t>- Art. 396 .- Corrupción pasiva de auxiliares jurisdiccionales</a:t>
              </a:r>
            </a:p>
            <a:p>
              <a:pPr marL="0" lvl="0" indent="0" algn="just" defTabSz="800100">
                <a:lnSpc>
                  <a:spcPct val="90000"/>
                </a:lnSpc>
                <a:spcBef>
                  <a:spcPct val="0"/>
                </a:spcBef>
                <a:spcAft>
                  <a:spcPct val="35000"/>
                </a:spcAft>
                <a:buNone/>
              </a:pPr>
              <a:endParaRPr lang="es-ES" sz="2000" kern="1200" dirty="0"/>
            </a:p>
          </p:txBody>
        </p:sp>
      </p:grpSp>
      <p:grpSp>
        <p:nvGrpSpPr>
          <p:cNvPr id="11" name="Grupo 10">
            <a:extLst>
              <a:ext uri="{FF2B5EF4-FFF2-40B4-BE49-F238E27FC236}">
                <a16:creationId xmlns:a16="http://schemas.microsoft.com/office/drawing/2014/main" id="{06E8E0E1-354A-FE35-9756-134F8260CCBE}"/>
              </a:ext>
            </a:extLst>
          </p:cNvPr>
          <p:cNvGrpSpPr/>
          <p:nvPr/>
        </p:nvGrpSpPr>
        <p:grpSpPr>
          <a:xfrm>
            <a:off x="6239164" y="2055526"/>
            <a:ext cx="5320144" cy="4396075"/>
            <a:chOff x="7209533" y="121306"/>
            <a:chExt cx="4725097" cy="2856985"/>
          </a:xfrm>
        </p:grpSpPr>
        <p:sp>
          <p:nvSpPr>
            <p:cNvPr id="12" name="Rectángulo: esquinas redondeadas 11">
              <a:extLst>
                <a:ext uri="{FF2B5EF4-FFF2-40B4-BE49-F238E27FC236}">
                  <a16:creationId xmlns:a16="http://schemas.microsoft.com/office/drawing/2014/main" id="{9DA57621-AF8E-8A9E-F3DB-8A77860DC8AE}"/>
                </a:ext>
              </a:extLst>
            </p:cNvPr>
            <p:cNvSpPr/>
            <p:nvPr/>
          </p:nvSpPr>
          <p:spPr>
            <a:xfrm>
              <a:off x="7209533" y="121306"/>
              <a:ext cx="4725097" cy="2856985"/>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3" name="Rectángulo: esquinas redondeadas 4">
              <a:extLst>
                <a:ext uri="{FF2B5EF4-FFF2-40B4-BE49-F238E27FC236}">
                  <a16:creationId xmlns:a16="http://schemas.microsoft.com/office/drawing/2014/main" id="{AFC2D42E-C9F3-FED4-EED1-071CF57B82D1}"/>
                </a:ext>
              </a:extLst>
            </p:cNvPr>
            <p:cNvSpPr txBox="1"/>
            <p:nvPr/>
          </p:nvSpPr>
          <p:spPr>
            <a:xfrm>
              <a:off x="7293211" y="204984"/>
              <a:ext cx="4557741" cy="26896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s-ES" sz="2000" dirty="0"/>
                <a:t>- Art. 397 .-Cohecho Pasivo Genérico</a:t>
              </a:r>
            </a:p>
            <a:p>
              <a:pPr marL="0" lvl="0" indent="0" algn="just" defTabSz="800100">
                <a:lnSpc>
                  <a:spcPct val="90000"/>
                </a:lnSpc>
                <a:spcBef>
                  <a:spcPct val="0"/>
                </a:spcBef>
                <a:spcAft>
                  <a:spcPct val="35000"/>
                </a:spcAft>
                <a:buNone/>
              </a:pPr>
              <a:r>
                <a:rPr lang="es-ES" sz="2000" dirty="0"/>
                <a:t>- Art. 397-A .- Cohecho activo transnacional</a:t>
              </a:r>
            </a:p>
            <a:p>
              <a:pPr marL="0" lvl="0" indent="0" algn="just" defTabSz="800100">
                <a:lnSpc>
                  <a:spcPct val="90000"/>
                </a:lnSpc>
                <a:spcBef>
                  <a:spcPct val="0"/>
                </a:spcBef>
                <a:spcAft>
                  <a:spcPct val="35000"/>
                </a:spcAft>
                <a:buNone/>
              </a:pPr>
              <a:r>
                <a:rPr lang="es-ES" sz="2000" dirty="0"/>
                <a:t>- Art. 398 .- Cohecho activo específico</a:t>
              </a:r>
            </a:p>
            <a:p>
              <a:pPr marL="0" lvl="0" indent="0" algn="just" defTabSz="800100">
                <a:lnSpc>
                  <a:spcPct val="90000"/>
                </a:lnSpc>
                <a:spcBef>
                  <a:spcPct val="0"/>
                </a:spcBef>
                <a:spcAft>
                  <a:spcPct val="35000"/>
                </a:spcAft>
                <a:buNone/>
              </a:pPr>
              <a:r>
                <a:rPr lang="es-ES" sz="2000" dirty="0"/>
                <a:t>- Art. 398-A .- Cohecho activo en el ámbito de la función policial</a:t>
              </a:r>
            </a:p>
            <a:p>
              <a:pPr marL="0" lvl="0" indent="0" algn="just" defTabSz="800100">
                <a:lnSpc>
                  <a:spcPct val="90000"/>
                </a:lnSpc>
                <a:spcBef>
                  <a:spcPct val="0"/>
                </a:spcBef>
                <a:spcAft>
                  <a:spcPct val="35000"/>
                </a:spcAft>
                <a:buNone/>
              </a:pPr>
              <a:r>
                <a:rPr lang="es-ES" sz="2000" dirty="0"/>
                <a:t>- Art. 399 .- Negociación incompatible o aprovechamiento indebido de cargo</a:t>
              </a:r>
            </a:p>
            <a:p>
              <a:pPr marL="0" lvl="0" indent="0" algn="just" defTabSz="800100">
                <a:lnSpc>
                  <a:spcPct val="90000"/>
                </a:lnSpc>
                <a:spcBef>
                  <a:spcPct val="0"/>
                </a:spcBef>
                <a:spcAft>
                  <a:spcPct val="35000"/>
                </a:spcAft>
                <a:buNone/>
              </a:pPr>
              <a:r>
                <a:rPr lang="es-ES" sz="2000" dirty="0"/>
                <a:t>- Art. 400 .- Tráfico de influencias</a:t>
              </a:r>
            </a:p>
            <a:p>
              <a:pPr marL="0" lvl="0" indent="0" algn="just" defTabSz="800100">
                <a:lnSpc>
                  <a:spcPct val="90000"/>
                </a:lnSpc>
                <a:spcBef>
                  <a:spcPct val="0"/>
                </a:spcBef>
                <a:spcAft>
                  <a:spcPct val="35000"/>
                </a:spcAft>
                <a:buNone/>
              </a:pPr>
              <a:r>
                <a:rPr lang="es-ES" sz="2000" dirty="0"/>
                <a:t>- Art. 401 .- Enriquecimiento ilícito</a:t>
              </a:r>
            </a:p>
            <a:p>
              <a:pPr marL="0" lvl="0" indent="0" algn="just" defTabSz="800100">
                <a:lnSpc>
                  <a:spcPct val="90000"/>
                </a:lnSpc>
                <a:spcBef>
                  <a:spcPct val="0"/>
                </a:spcBef>
                <a:spcAft>
                  <a:spcPct val="35000"/>
                </a:spcAft>
                <a:buNone/>
              </a:pPr>
              <a:endParaRPr lang="es-ES" sz="2000" dirty="0"/>
            </a:p>
          </p:txBody>
        </p:sp>
      </p:grpSp>
    </p:spTree>
    <p:extLst>
      <p:ext uri="{BB962C8B-B14F-4D97-AF65-F5344CB8AC3E}">
        <p14:creationId xmlns:p14="http://schemas.microsoft.com/office/powerpoint/2010/main" val="215826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E4FC80-A9CB-038D-C845-86D90627ECAE}"/>
              </a:ext>
            </a:extLst>
          </p:cNvPr>
          <p:cNvSpPr>
            <a:spLocks noGrp="1"/>
          </p:cNvSpPr>
          <p:nvPr>
            <p:ph type="title"/>
          </p:nvPr>
        </p:nvSpPr>
        <p:spPr>
          <a:xfrm>
            <a:off x="1436258" y="165937"/>
            <a:ext cx="9905998" cy="887009"/>
          </a:xfrm>
        </p:spPr>
        <p:txBody>
          <a:bodyPr/>
          <a:lstStyle/>
          <a:p>
            <a:r>
              <a:rPr lang="es-ES" b="1" dirty="0"/>
              <a:t>Cohecho</a:t>
            </a:r>
            <a:endParaRPr lang="es-PE" b="1" dirty="0"/>
          </a:p>
        </p:txBody>
      </p:sp>
      <p:sp>
        <p:nvSpPr>
          <p:cNvPr id="3" name="Marcador de contenido 2">
            <a:extLst>
              <a:ext uri="{FF2B5EF4-FFF2-40B4-BE49-F238E27FC236}">
                <a16:creationId xmlns:a16="http://schemas.microsoft.com/office/drawing/2014/main" id="{41EC8AF3-BF06-8E18-F3ED-46FE59E8F4FE}"/>
              </a:ext>
            </a:extLst>
          </p:cNvPr>
          <p:cNvSpPr>
            <a:spLocks noGrp="1"/>
          </p:cNvSpPr>
          <p:nvPr>
            <p:ph idx="1"/>
          </p:nvPr>
        </p:nvSpPr>
        <p:spPr>
          <a:xfrm>
            <a:off x="544946" y="1052946"/>
            <a:ext cx="11092872" cy="5440218"/>
          </a:xfrm>
          <a:blipFill>
            <a:blip r:embed="rId2"/>
            <a:tile tx="0" ty="0" sx="100000" sy="100000" flip="none" algn="tl"/>
          </a:blipFill>
        </p:spPr>
        <p:txBody>
          <a:bodyPr>
            <a:normAutofit fontScale="77500" lnSpcReduction="20000"/>
          </a:bodyPr>
          <a:lstStyle/>
          <a:p>
            <a:pPr algn="just"/>
            <a:r>
              <a:rPr lang="es-ES" sz="2400" b="1" i="0" dirty="0">
                <a:solidFill>
                  <a:srgbClr val="151515"/>
                </a:solidFill>
                <a:effectLst/>
                <a:latin typeface="Arial" panose="020B0604020202020204" pitchFamily="34" charset="0"/>
              </a:rPr>
              <a:t>Artículo 393. Cohecho pasivo propio</a:t>
            </a: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funcionario o servidor público que acepte o reciba donativo, promesa o cualquier otra ventaja o beneficio, para realizar u omitir un acto en violación de sus obligaciones o el que las acepta a consecuencia de haber faltado a ellas, será reprimido con pena privativa de libertad no menor de cinco ni mayor de ocho años e inhabilitación conforme a los incisos 1 y 2 del artículo 36 del Código Penal y con ciento ochenta a trescientos sesenta y cinco días-multa.</a:t>
            </a:r>
            <a:br>
              <a:rPr lang="es-ES" sz="2400" b="0" i="0" dirty="0">
                <a:solidFill>
                  <a:srgbClr val="151515"/>
                </a:solidFill>
                <a:effectLst/>
                <a:latin typeface="Arial" panose="020B0604020202020204" pitchFamily="34" charset="0"/>
              </a:rPr>
            </a:b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funcionario o servidor público que solicita, directa o indirectamente, donativo, promesa o cualquier otra ventaja o beneficio, para realizar u omitir un acto en violación de sus obligaciones o a consecuencia de haber faltado a ellas, será reprimido con pena privativa de libertad no menor de seis ni mayor de ocho años e inhabilitación conforme a los incisos 1 y 2 del artículo 36 del Código Penal y con trescientos sesenta y cinco a setecientos treinta días-multa.</a:t>
            </a:r>
            <a:br>
              <a:rPr lang="es-ES" sz="2400" b="0" i="0" dirty="0">
                <a:solidFill>
                  <a:srgbClr val="151515"/>
                </a:solidFill>
                <a:effectLst/>
                <a:latin typeface="Arial" panose="020B0604020202020204" pitchFamily="34" charset="0"/>
              </a:rPr>
            </a:b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funcionario o servidor público que condiciona su conducta funcional derivada del cargo o empleo a la entrega o promesa de donativo o ventaja, será reprimido con pena privativa de libertad no menor de ocho ni mayor de diez años e inhabilitación conforme a los incisos 1 y 2 del artículo 36 del Código Penal y con trescientos sesenta y cinco a setecientos treinta días-multa.</a:t>
            </a:r>
          </a:p>
          <a:p>
            <a:endParaRPr lang="es-PE" dirty="0"/>
          </a:p>
        </p:txBody>
      </p:sp>
    </p:spTree>
    <p:extLst>
      <p:ext uri="{BB962C8B-B14F-4D97-AF65-F5344CB8AC3E}">
        <p14:creationId xmlns:p14="http://schemas.microsoft.com/office/powerpoint/2010/main" val="3028584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1EDB9-FE6C-492F-0777-74911E158E33}"/>
              </a:ext>
            </a:extLst>
          </p:cNvPr>
          <p:cNvSpPr>
            <a:spLocks noGrp="1"/>
          </p:cNvSpPr>
          <p:nvPr>
            <p:ph type="title"/>
          </p:nvPr>
        </p:nvSpPr>
        <p:spPr>
          <a:xfrm>
            <a:off x="2637704" y="299862"/>
            <a:ext cx="9905998" cy="988609"/>
          </a:xfrm>
        </p:spPr>
        <p:txBody>
          <a:bodyPr/>
          <a:lstStyle/>
          <a:p>
            <a:r>
              <a:rPr lang="es-ES" b="1" dirty="0"/>
              <a:t>Delito de COHECHO</a:t>
            </a:r>
            <a:endParaRPr lang="es-PE" b="1" dirty="0"/>
          </a:p>
        </p:txBody>
      </p:sp>
      <p:graphicFrame>
        <p:nvGraphicFramePr>
          <p:cNvPr id="4" name="Marcador de contenido 3">
            <a:extLst>
              <a:ext uri="{FF2B5EF4-FFF2-40B4-BE49-F238E27FC236}">
                <a16:creationId xmlns:a16="http://schemas.microsoft.com/office/drawing/2014/main" id="{975A85D3-B438-E074-4EA4-E4E2084AD6C9}"/>
              </a:ext>
            </a:extLst>
          </p:cNvPr>
          <p:cNvGraphicFramePr>
            <a:graphicFrameLocks noGrp="1"/>
          </p:cNvGraphicFramePr>
          <p:nvPr>
            <p:ph idx="1"/>
            <p:extLst>
              <p:ext uri="{D42A27DB-BD31-4B8C-83A1-F6EECF244321}">
                <p14:modId xmlns:p14="http://schemas.microsoft.com/office/powerpoint/2010/main" val="1921407238"/>
              </p:ext>
            </p:extLst>
          </p:nvPr>
        </p:nvGraphicFramePr>
        <p:xfrm>
          <a:off x="110836" y="794167"/>
          <a:ext cx="12016509" cy="469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a:extLst>
              <a:ext uri="{FF2B5EF4-FFF2-40B4-BE49-F238E27FC236}">
                <a16:creationId xmlns:a16="http://schemas.microsoft.com/office/drawing/2014/main" id="{B647332E-1AD2-AECD-4196-58A027B4CBDB}"/>
              </a:ext>
            </a:extLst>
          </p:cNvPr>
          <p:cNvGrpSpPr/>
          <p:nvPr/>
        </p:nvGrpSpPr>
        <p:grpSpPr>
          <a:xfrm>
            <a:off x="3546765" y="4577248"/>
            <a:ext cx="4562762" cy="1213952"/>
            <a:chOff x="8502295" y="1332660"/>
            <a:chExt cx="2023254" cy="1213952"/>
          </a:xfrm>
        </p:grpSpPr>
        <p:sp>
          <p:nvSpPr>
            <p:cNvPr id="7" name="Rectángulo: esquinas redondeadas 6">
              <a:extLst>
                <a:ext uri="{FF2B5EF4-FFF2-40B4-BE49-F238E27FC236}">
                  <a16:creationId xmlns:a16="http://schemas.microsoft.com/office/drawing/2014/main" id="{8D14F5D5-C5D6-5809-E056-93A8D89026FC}"/>
                </a:ext>
              </a:extLst>
            </p:cNvPr>
            <p:cNvSpPr/>
            <p:nvPr/>
          </p:nvSpPr>
          <p:spPr>
            <a:xfrm>
              <a:off x="8502295" y="1332660"/>
              <a:ext cx="2023254" cy="1213952"/>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esquinas redondeadas 4">
              <a:extLst>
                <a:ext uri="{FF2B5EF4-FFF2-40B4-BE49-F238E27FC236}">
                  <a16:creationId xmlns:a16="http://schemas.microsoft.com/office/drawing/2014/main" id="{94378A0E-C105-F3FE-756B-8FC4C0AEFA07}"/>
                </a:ext>
              </a:extLst>
            </p:cNvPr>
            <p:cNvSpPr txBox="1"/>
            <p:nvPr/>
          </p:nvSpPr>
          <p:spPr>
            <a:xfrm>
              <a:off x="8537850" y="1368215"/>
              <a:ext cx="1952144" cy="1142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2800" kern="1200" dirty="0"/>
                <a:t>Acto en violación de sus obligaciones o consecuencia de haber faltado a ellas</a:t>
              </a:r>
              <a:endParaRPr lang="es-PE" sz="2800" kern="1200" dirty="0"/>
            </a:p>
          </p:txBody>
        </p:sp>
      </p:grpSp>
    </p:spTree>
    <p:extLst>
      <p:ext uri="{BB962C8B-B14F-4D97-AF65-F5344CB8AC3E}">
        <p14:creationId xmlns:p14="http://schemas.microsoft.com/office/powerpoint/2010/main" val="18235204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b="1" dirty="0"/>
              <a:t>Cohecho pasivo impropio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535709" y="1214740"/>
            <a:ext cx="11028218" cy="5315369"/>
          </a:xfrm>
          <a:blipFill>
            <a:blip r:embed="rId2"/>
            <a:tile tx="0" ty="0" sx="100000" sy="100000" flip="none" algn="tl"/>
          </a:blipFill>
        </p:spPr>
        <p:txBody>
          <a:bodyPr>
            <a:normAutofit fontScale="92500" lnSpcReduction="20000"/>
          </a:bodyPr>
          <a:lstStyle/>
          <a:p>
            <a:pPr algn="just"/>
            <a:r>
              <a:rPr lang="es-ES" sz="2400" b="1" i="0" dirty="0">
                <a:solidFill>
                  <a:srgbClr val="151515"/>
                </a:solidFill>
                <a:effectLst/>
                <a:latin typeface="Arial" panose="020B0604020202020204" pitchFamily="34" charset="0"/>
              </a:rPr>
              <a:t>Artículo 394. Cohecho pasivo impropio</a:t>
            </a: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funcionario o servidor público que acepte o reciba donativo, promesa o cualquier otra ventaja o beneficio indebido para realizar un acto propio de su cargo o empleo, sin faltar a su obligación, o como consecuencia del ya realizado, será reprimido con pena privativa de libertad no menor de cuatro ni mayor de seis años e inhabilitación conforme a los incisos 1 y 2 del artículo 36 del Código Penal y con ciento ochenta a trescientos sesenta y cinco días-multa.</a:t>
            </a:r>
            <a:br>
              <a:rPr lang="es-ES" sz="2400" b="0" i="0" dirty="0">
                <a:solidFill>
                  <a:srgbClr val="151515"/>
                </a:solidFill>
                <a:effectLst/>
                <a:latin typeface="Arial" panose="020B0604020202020204" pitchFamily="34" charset="0"/>
              </a:rPr>
            </a:b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funcionario o servidor público que solicita, directa o indirectamente, donativo, promesa o cualquier otra ventaja indebida para realizar un acto propio de su cargo o empleo, sin faltar a su obligación, o como consecuencia del ya realizado, será reprimido con pena privativa de libertad no menor de cinco ni mayor de ocho años e inhabilitación conforme a los incisos 1 y 2 del artículo 36 del Código Penal y con trescientos sesenta y cinco a setecientos treinta días-multa</a:t>
            </a:r>
          </a:p>
          <a:p>
            <a:endParaRPr lang="es-PE" dirty="0"/>
          </a:p>
        </p:txBody>
      </p:sp>
    </p:spTree>
    <p:extLst>
      <p:ext uri="{BB962C8B-B14F-4D97-AF65-F5344CB8AC3E}">
        <p14:creationId xmlns:p14="http://schemas.microsoft.com/office/powerpoint/2010/main" val="27567054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21EDB9-FE6C-492F-0777-74911E158E33}"/>
              </a:ext>
            </a:extLst>
          </p:cNvPr>
          <p:cNvSpPr>
            <a:spLocks noGrp="1"/>
          </p:cNvSpPr>
          <p:nvPr>
            <p:ph type="title"/>
          </p:nvPr>
        </p:nvSpPr>
        <p:spPr>
          <a:xfrm>
            <a:off x="2637704" y="299862"/>
            <a:ext cx="9905998" cy="988609"/>
          </a:xfrm>
        </p:spPr>
        <p:txBody>
          <a:bodyPr/>
          <a:lstStyle/>
          <a:p>
            <a:r>
              <a:rPr lang="es-ES" b="1" dirty="0"/>
              <a:t>Cohecho pasivo impropio</a:t>
            </a:r>
            <a:endParaRPr lang="es-PE" b="1" dirty="0"/>
          </a:p>
        </p:txBody>
      </p:sp>
      <p:graphicFrame>
        <p:nvGraphicFramePr>
          <p:cNvPr id="4" name="Marcador de contenido 3">
            <a:extLst>
              <a:ext uri="{FF2B5EF4-FFF2-40B4-BE49-F238E27FC236}">
                <a16:creationId xmlns:a16="http://schemas.microsoft.com/office/drawing/2014/main" id="{975A85D3-B438-E074-4EA4-E4E2084AD6C9}"/>
              </a:ext>
            </a:extLst>
          </p:cNvPr>
          <p:cNvGraphicFramePr>
            <a:graphicFrameLocks noGrp="1"/>
          </p:cNvGraphicFramePr>
          <p:nvPr>
            <p:ph idx="1"/>
          </p:nvPr>
        </p:nvGraphicFramePr>
        <p:xfrm>
          <a:off x="110836" y="794167"/>
          <a:ext cx="12016509" cy="46906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upo 5">
            <a:extLst>
              <a:ext uri="{FF2B5EF4-FFF2-40B4-BE49-F238E27FC236}">
                <a16:creationId xmlns:a16="http://schemas.microsoft.com/office/drawing/2014/main" id="{B647332E-1AD2-AECD-4196-58A027B4CBDB}"/>
              </a:ext>
            </a:extLst>
          </p:cNvPr>
          <p:cNvGrpSpPr/>
          <p:nvPr/>
        </p:nvGrpSpPr>
        <p:grpSpPr>
          <a:xfrm>
            <a:off x="3001818" y="4577248"/>
            <a:ext cx="6059055" cy="1213952"/>
            <a:chOff x="8502295" y="1332660"/>
            <a:chExt cx="2023254" cy="1213952"/>
          </a:xfrm>
        </p:grpSpPr>
        <p:sp>
          <p:nvSpPr>
            <p:cNvPr id="7" name="Rectángulo: esquinas redondeadas 6">
              <a:extLst>
                <a:ext uri="{FF2B5EF4-FFF2-40B4-BE49-F238E27FC236}">
                  <a16:creationId xmlns:a16="http://schemas.microsoft.com/office/drawing/2014/main" id="{8D14F5D5-C5D6-5809-E056-93A8D89026FC}"/>
                </a:ext>
              </a:extLst>
            </p:cNvPr>
            <p:cNvSpPr/>
            <p:nvPr/>
          </p:nvSpPr>
          <p:spPr>
            <a:xfrm>
              <a:off x="8502295" y="1332660"/>
              <a:ext cx="2023254" cy="1213952"/>
            </a:xfrm>
            <a:prstGeom prst="roundRect">
              <a:avLst>
                <a:gd name="adj" fmla="val 10000"/>
              </a:avLst>
            </a:prstGeom>
            <a:solidFill>
              <a:srgbClr val="C00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Rectángulo: esquinas redondeadas 4">
              <a:extLst>
                <a:ext uri="{FF2B5EF4-FFF2-40B4-BE49-F238E27FC236}">
                  <a16:creationId xmlns:a16="http://schemas.microsoft.com/office/drawing/2014/main" id="{94378A0E-C105-F3FE-756B-8FC4C0AEFA07}"/>
                </a:ext>
              </a:extLst>
            </p:cNvPr>
            <p:cNvSpPr txBox="1"/>
            <p:nvPr/>
          </p:nvSpPr>
          <p:spPr>
            <a:xfrm>
              <a:off x="8537850" y="1368215"/>
              <a:ext cx="1952144" cy="114284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ES" sz="2800" kern="1200" dirty="0"/>
                <a:t>Acto propio de su cargo o empleo, sin faltar a su obligación, o como consecuencia de ella</a:t>
              </a:r>
              <a:endParaRPr lang="es-PE" sz="2800" kern="1200" dirty="0"/>
            </a:p>
          </p:txBody>
        </p:sp>
      </p:grpSp>
    </p:spTree>
    <p:extLst>
      <p:ext uri="{BB962C8B-B14F-4D97-AF65-F5344CB8AC3E}">
        <p14:creationId xmlns:p14="http://schemas.microsoft.com/office/powerpoint/2010/main" val="15951091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a:extLst>
              <a:ext uri="{FF2B5EF4-FFF2-40B4-BE49-F238E27FC236}">
                <a16:creationId xmlns:a16="http://schemas.microsoft.com/office/drawing/2014/main" id="{CD26F786-30D7-A13F-2ACF-8BE0DE6524EA}"/>
              </a:ext>
            </a:extLst>
          </p:cNvPr>
          <p:cNvGraphicFramePr>
            <a:graphicFrameLocks noGrp="1"/>
          </p:cNvGraphicFramePr>
          <p:nvPr>
            <p:ph idx="1"/>
            <p:extLst>
              <p:ext uri="{D42A27DB-BD31-4B8C-83A1-F6EECF244321}">
                <p14:modId xmlns:p14="http://schemas.microsoft.com/office/powerpoint/2010/main" val="2903199657"/>
              </p:ext>
            </p:extLst>
          </p:nvPr>
        </p:nvGraphicFramePr>
        <p:xfrm>
          <a:off x="318654" y="386082"/>
          <a:ext cx="11333020" cy="3017520"/>
        </p:xfrm>
        <a:graphic>
          <a:graphicData uri="http://schemas.openxmlformats.org/drawingml/2006/table">
            <a:tbl>
              <a:tblPr firstRow="1" bandRow="1">
                <a:tableStyleId>{5C22544A-7EE6-4342-B048-85BDC9FD1C3A}</a:tableStyleId>
              </a:tblPr>
              <a:tblGrid>
                <a:gridCol w="2833255">
                  <a:extLst>
                    <a:ext uri="{9D8B030D-6E8A-4147-A177-3AD203B41FA5}">
                      <a16:colId xmlns:a16="http://schemas.microsoft.com/office/drawing/2014/main" val="4126958354"/>
                    </a:ext>
                  </a:extLst>
                </a:gridCol>
                <a:gridCol w="2833255">
                  <a:extLst>
                    <a:ext uri="{9D8B030D-6E8A-4147-A177-3AD203B41FA5}">
                      <a16:colId xmlns:a16="http://schemas.microsoft.com/office/drawing/2014/main" val="3824975298"/>
                    </a:ext>
                  </a:extLst>
                </a:gridCol>
                <a:gridCol w="2833255">
                  <a:extLst>
                    <a:ext uri="{9D8B030D-6E8A-4147-A177-3AD203B41FA5}">
                      <a16:colId xmlns:a16="http://schemas.microsoft.com/office/drawing/2014/main" val="992936748"/>
                    </a:ext>
                  </a:extLst>
                </a:gridCol>
                <a:gridCol w="2833255">
                  <a:extLst>
                    <a:ext uri="{9D8B030D-6E8A-4147-A177-3AD203B41FA5}">
                      <a16:colId xmlns:a16="http://schemas.microsoft.com/office/drawing/2014/main" val="647236743"/>
                    </a:ext>
                  </a:extLst>
                </a:gridCol>
              </a:tblGrid>
              <a:tr h="317314">
                <a:tc gridSpan="4">
                  <a:txBody>
                    <a:bodyPr/>
                    <a:lstStyle/>
                    <a:p>
                      <a:pPr algn="ctr"/>
                      <a:r>
                        <a:rPr lang="es-ES" dirty="0">
                          <a:solidFill>
                            <a:schemeClr val="bg1"/>
                          </a:solidFill>
                        </a:rPr>
                        <a:t>COHECHO PASIVO PROPIO</a:t>
                      </a:r>
                      <a:endParaRPr lang="es-PE" dirty="0">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dirty="0">
                        <a:solidFill>
                          <a:schemeClr val="bg1"/>
                        </a:solidFill>
                      </a:endParaRPr>
                    </a:p>
                  </a:txBody>
                  <a:tcPr>
                    <a:solidFill>
                      <a:srgbClr val="C00000"/>
                    </a:solidFill>
                  </a:tcPr>
                </a:tc>
                <a:extLst>
                  <a:ext uri="{0D108BD9-81ED-4DB2-BD59-A6C34878D82A}">
                    <a16:rowId xmlns:a16="http://schemas.microsoft.com/office/drawing/2014/main" val="637633478"/>
                  </a:ext>
                </a:extLst>
              </a:tr>
              <a:tr h="317314">
                <a:tc>
                  <a:txBody>
                    <a:bodyPr/>
                    <a:lstStyle/>
                    <a:p>
                      <a:pPr algn="ctr"/>
                      <a:r>
                        <a:rPr lang="es-ES" dirty="0">
                          <a:solidFill>
                            <a:schemeClr val="bg1"/>
                          </a:solidFill>
                        </a:rPr>
                        <a:t>Sujeto activo</a:t>
                      </a:r>
                      <a:endParaRPr lang="es-PE" dirty="0">
                        <a:solidFill>
                          <a:schemeClr val="bg1"/>
                        </a:solidFill>
                      </a:endParaRPr>
                    </a:p>
                  </a:txBody>
                  <a:tcPr>
                    <a:solidFill>
                      <a:srgbClr val="C00000"/>
                    </a:solidFill>
                  </a:tcPr>
                </a:tc>
                <a:tc>
                  <a:txBody>
                    <a:bodyPr/>
                    <a:lstStyle/>
                    <a:p>
                      <a:pPr algn="ctr"/>
                      <a:r>
                        <a:rPr lang="es-ES" dirty="0">
                          <a:solidFill>
                            <a:schemeClr val="bg1"/>
                          </a:solidFill>
                        </a:rPr>
                        <a:t>Conducta</a:t>
                      </a:r>
                      <a:endParaRPr lang="es-PE" dirty="0">
                        <a:solidFill>
                          <a:schemeClr val="bg1"/>
                        </a:solidFill>
                      </a:endParaRPr>
                    </a:p>
                  </a:txBody>
                  <a:tcPr>
                    <a:solidFill>
                      <a:srgbClr val="C00000"/>
                    </a:solidFill>
                  </a:tcPr>
                </a:tc>
                <a:tc>
                  <a:txBody>
                    <a:bodyPr/>
                    <a:lstStyle/>
                    <a:p>
                      <a:pPr algn="ctr"/>
                      <a:r>
                        <a:rPr lang="es-ES" dirty="0">
                          <a:solidFill>
                            <a:schemeClr val="bg1"/>
                          </a:solidFill>
                        </a:rPr>
                        <a:t>Objeto material</a:t>
                      </a:r>
                      <a:endParaRPr lang="es-PE" dirty="0">
                        <a:solidFill>
                          <a:schemeClr val="bg1"/>
                        </a:solidFill>
                      </a:endParaRPr>
                    </a:p>
                  </a:txBody>
                  <a:tcPr>
                    <a:solidFill>
                      <a:srgbClr val="C00000"/>
                    </a:solidFill>
                  </a:tcPr>
                </a:tc>
                <a:tc>
                  <a:txBody>
                    <a:bodyPr/>
                    <a:lstStyle/>
                    <a:p>
                      <a:pPr algn="ctr"/>
                      <a:r>
                        <a:rPr lang="es-ES" dirty="0">
                          <a:solidFill>
                            <a:schemeClr val="bg1"/>
                          </a:solidFill>
                        </a:rPr>
                        <a:t>Fin</a:t>
                      </a:r>
                      <a:endParaRPr lang="es-PE" dirty="0">
                        <a:solidFill>
                          <a:schemeClr val="bg1"/>
                        </a:solidFill>
                      </a:endParaRPr>
                    </a:p>
                  </a:txBody>
                  <a:tcPr>
                    <a:solidFill>
                      <a:srgbClr val="C00000"/>
                    </a:solidFill>
                  </a:tcPr>
                </a:tc>
                <a:extLst>
                  <a:ext uri="{0D108BD9-81ED-4DB2-BD59-A6C34878D82A}">
                    <a16:rowId xmlns:a16="http://schemas.microsoft.com/office/drawing/2014/main" val="3941153041"/>
                  </a:ext>
                </a:extLst>
              </a:tr>
              <a:tr h="1031271">
                <a:tc rowSpan="2">
                  <a:txBody>
                    <a:bodyPr/>
                    <a:lstStyle/>
                    <a:p>
                      <a:r>
                        <a:rPr lang="es-ES" dirty="0">
                          <a:solidFill>
                            <a:schemeClr val="bg1"/>
                          </a:solidFill>
                        </a:rPr>
                        <a:t>393 Funcionario de entidad pública nacional</a:t>
                      </a:r>
                    </a:p>
                    <a:p>
                      <a:r>
                        <a:rPr lang="es-ES" dirty="0">
                          <a:solidFill>
                            <a:schemeClr val="bg1"/>
                          </a:solidFill>
                        </a:rPr>
                        <a:t>393-A Funcionario de entidad pública extranjera</a:t>
                      </a:r>
                    </a:p>
                    <a:p>
                      <a:r>
                        <a:rPr lang="es-ES" dirty="0">
                          <a:solidFill>
                            <a:schemeClr val="bg1"/>
                          </a:solidFill>
                        </a:rPr>
                        <a:t>395 Jueces, fiscales o árbitros</a:t>
                      </a:r>
                    </a:p>
                    <a:p>
                      <a:r>
                        <a:rPr lang="es-ES" dirty="0">
                          <a:solidFill>
                            <a:schemeClr val="bg1"/>
                          </a:solidFill>
                        </a:rPr>
                        <a:t>395-A Miembro de la Policía Nacional, otro análogo.</a:t>
                      </a:r>
                    </a:p>
                  </a:txBody>
                  <a:tcPr>
                    <a:solidFill>
                      <a:srgbClr val="C00000"/>
                    </a:solidFill>
                  </a:tcPr>
                </a:tc>
                <a:tc>
                  <a:txBody>
                    <a:bodyPr/>
                    <a:lstStyle/>
                    <a:p>
                      <a:r>
                        <a:rPr lang="es-ES" dirty="0">
                          <a:solidFill>
                            <a:schemeClr val="bg1"/>
                          </a:solidFill>
                        </a:rPr>
                        <a:t>Aceptar </a:t>
                      </a:r>
                    </a:p>
                    <a:p>
                      <a:r>
                        <a:rPr lang="es-ES" dirty="0">
                          <a:solidFill>
                            <a:schemeClr val="bg1"/>
                          </a:solidFill>
                        </a:rPr>
                        <a:t>Recibir</a:t>
                      </a:r>
                    </a:p>
                    <a:p>
                      <a:r>
                        <a:rPr lang="es-ES" dirty="0">
                          <a:solidFill>
                            <a:schemeClr val="bg1"/>
                          </a:solidFill>
                        </a:rPr>
                        <a:t>Solicitar</a:t>
                      </a:r>
                    </a:p>
                    <a:p>
                      <a:r>
                        <a:rPr lang="es-ES" dirty="0">
                          <a:solidFill>
                            <a:schemeClr val="bg1"/>
                          </a:solidFill>
                        </a:rPr>
                        <a:t>Condicionar</a:t>
                      </a:r>
                      <a:endParaRPr lang="es-PE" dirty="0">
                        <a:solidFill>
                          <a:schemeClr val="bg1"/>
                        </a:solidFill>
                      </a:endParaRPr>
                    </a:p>
                  </a:txBody>
                  <a:tcPr>
                    <a:solidFill>
                      <a:srgbClr val="C00000"/>
                    </a:solidFill>
                  </a:tcPr>
                </a:tc>
                <a:tc rowSpan="2">
                  <a:txBody>
                    <a:bodyPr/>
                    <a:lstStyle/>
                    <a:p>
                      <a:r>
                        <a:rPr lang="es-ES" dirty="0">
                          <a:solidFill>
                            <a:schemeClr val="bg1"/>
                          </a:solidFill>
                        </a:rPr>
                        <a:t>(Soborno – coima)</a:t>
                      </a:r>
                    </a:p>
                    <a:p>
                      <a:r>
                        <a:rPr lang="es-ES" dirty="0">
                          <a:solidFill>
                            <a:schemeClr val="bg1"/>
                          </a:solidFill>
                        </a:rPr>
                        <a:t>Donativo</a:t>
                      </a:r>
                    </a:p>
                    <a:p>
                      <a:r>
                        <a:rPr lang="es-ES" dirty="0">
                          <a:solidFill>
                            <a:schemeClr val="bg1"/>
                          </a:solidFill>
                        </a:rPr>
                        <a:t>Cualquier otra ventaja o beneficio</a:t>
                      </a:r>
                    </a:p>
                    <a:p>
                      <a:r>
                        <a:rPr lang="es-ES" dirty="0">
                          <a:solidFill>
                            <a:schemeClr val="bg1"/>
                          </a:solidFill>
                        </a:rPr>
                        <a:t>(con valor patrimonial o no)</a:t>
                      </a:r>
                      <a:endParaRPr lang="es-PE" dirty="0">
                        <a:solidFill>
                          <a:schemeClr val="bg1"/>
                        </a:solidFill>
                      </a:endParaRPr>
                    </a:p>
                  </a:txBody>
                  <a:tcPr>
                    <a:solidFill>
                      <a:srgbClr val="C00000"/>
                    </a:solidFill>
                  </a:tcPr>
                </a:tc>
                <a:tc rowSpan="2">
                  <a:txBody>
                    <a:bodyPr/>
                    <a:lstStyle/>
                    <a:p>
                      <a:r>
                        <a:rPr lang="es-ES" dirty="0">
                          <a:solidFill>
                            <a:schemeClr val="bg1"/>
                          </a:solidFill>
                        </a:rPr>
                        <a:t>- Realizar u omitir un acto en violación de sus obligaciones</a:t>
                      </a:r>
                    </a:p>
                    <a:p>
                      <a:r>
                        <a:rPr lang="es-ES" dirty="0">
                          <a:solidFill>
                            <a:schemeClr val="bg1"/>
                          </a:solidFill>
                        </a:rPr>
                        <a:t>- O, faltar a sus funciones.</a:t>
                      </a:r>
                    </a:p>
                    <a:p>
                      <a:r>
                        <a:rPr lang="es-ES" dirty="0">
                          <a:solidFill>
                            <a:schemeClr val="bg1"/>
                          </a:solidFill>
                        </a:rPr>
                        <a:t>- Condicionar sus funciones</a:t>
                      </a:r>
                      <a:endParaRPr lang="es-PE" dirty="0">
                        <a:solidFill>
                          <a:schemeClr val="bg1"/>
                        </a:solidFill>
                      </a:endParaRPr>
                    </a:p>
                  </a:txBody>
                  <a:tcPr>
                    <a:solidFill>
                      <a:srgbClr val="C00000"/>
                    </a:solidFill>
                  </a:tcPr>
                </a:tc>
                <a:extLst>
                  <a:ext uri="{0D108BD9-81ED-4DB2-BD59-A6C34878D82A}">
                    <a16:rowId xmlns:a16="http://schemas.microsoft.com/office/drawing/2014/main" val="2729726066"/>
                  </a:ext>
                </a:extLst>
              </a:tr>
              <a:tr h="959075">
                <a:tc vMerge="1">
                  <a:txBody>
                    <a:bodyPr/>
                    <a:lstStyle/>
                    <a:p>
                      <a:endParaRPr lang="es-PE" dirty="0"/>
                    </a:p>
                  </a:txBody>
                  <a:tcPr>
                    <a:solidFill>
                      <a:srgbClr val="C00000"/>
                    </a:solidFill>
                  </a:tcPr>
                </a:tc>
                <a:tc>
                  <a:txBody>
                    <a:bodyPr/>
                    <a:lstStyle/>
                    <a:p>
                      <a:r>
                        <a:rPr lang="es-ES" dirty="0">
                          <a:solidFill>
                            <a:schemeClr val="bg1"/>
                          </a:solidFill>
                        </a:rPr>
                        <a:t>Aceptar</a:t>
                      </a:r>
                    </a:p>
                    <a:p>
                      <a:r>
                        <a:rPr lang="es-ES" dirty="0">
                          <a:solidFill>
                            <a:schemeClr val="bg1"/>
                          </a:solidFill>
                        </a:rPr>
                        <a:t>Recibir (para sí o para otro)</a:t>
                      </a:r>
                    </a:p>
                    <a:p>
                      <a:r>
                        <a:rPr lang="es-ES" dirty="0">
                          <a:solidFill>
                            <a:schemeClr val="bg1"/>
                          </a:solidFill>
                        </a:rPr>
                        <a:t>Condicionar</a:t>
                      </a:r>
                      <a:endParaRPr lang="es-PE" dirty="0">
                        <a:solidFill>
                          <a:schemeClr val="bg1"/>
                        </a:solidFill>
                      </a:endParaRPr>
                    </a:p>
                  </a:txBody>
                  <a:tcPr>
                    <a:solidFill>
                      <a:srgbClr val="C00000"/>
                    </a:solidFill>
                  </a:tcPr>
                </a:tc>
                <a:tc vMerge="1">
                  <a:txBody>
                    <a:bodyPr/>
                    <a:lstStyle/>
                    <a:p>
                      <a:endParaRPr lang="es-PE" dirty="0">
                        <a:solidFill>
                          <a:schemeClr val="bg1"/>
                        </a:solidFill>
                      </a:endParaRPr>
                    </a:p>
                  </a:txBody>
                  <a:tcPr>
                    <a:solidFill>
                      <a:srgbClr val="C00000"/>
                    </a:solidFill>
                  </a:tcPr>
                </a:tc>
                <a:tc vMerge="1">
                  <a:txBody>
                    <a:bodyPr/>
                    <a:lstStyle/>
                    <a:p>
                      <a:endParaRPr lang="es-PE" dirty="0">
                        <a:solidFill>
                          <a:schemeClr val="bg1"/>
                        </a:solidFill>
                      </a:endParaRPr>
                    </a:p>
                  </a:txBody>
                  <a:tcPr>
                    <a:solidFill>
                      <a:srgbClr val="C00000"/>
                    </a:solidFill>
                  </a:tcPr>
                </a:tc>
                <a:extLst>
                  <a:ext uri="{0D108BD9-81ED-4DB2-BD59-A6C34878D82A}">
                    <a16:rowId xmlns:a16="http://schemas.microsoft.com/office/drawing/2014/main" val="2723781974"/>
                  </a:ext>
                </a:extLst>
              </a:tr>
            </a:tbl>
          </a:graphicData>
        </a:graphic>
      </p:graphicFrame>
      <p:graphicFrame>
        <p:nvGraphicFramePr>
          <p:cNvPr id="8" name="Marcador de contenido 4">
            <a:extLst>
              <a:ext uri="{FF2B5EF4-FFF2-40B4-BE49-F238E27FC236}">
                <a16:creationId xmlns:a16="http://schemas.microsoft.com/office/drawing/2014/main" id="{DA40A9A2-CDED-0C38-9C4E-E8F40A657D06}"/>
              </a:ext>
            </a:extLst>
          </p:cNvPr>
          <p:cNvGraphicFramePr>
            <a:graphicFrameLocks/>
          </p:cNvGraphicFramePr>
          <p:nvPr>
            <p:extLst>
              <p:ext uri="{D42A27DB-BD31-4B8C-83A1-F6EECF244321}">
                <p14:modId xmlns:p14="http://schemas.microsoft.com/office/powerpoint/2010/main" val="71650292"/>
              </p:ext>
            </p:extLst>
          </p:nvPr>
        </p:nvGraphicFramePr>
        <p:xfrm>
          <a:off x="318654" y="3807230"/>
          <a:ext cx="11333020" cy="2468880"/>
        </p:xfrm>
        <a:graphic>
          <a:graphicData uri="http://schemas.openxmlformats.org/drawingml/2006/table">
            <a:tbl>
              <a:tblPr firstRow="1" bandRow="1">
                <a:tableStyleId>{5C22544A-7EE6-4342-B048-85BDC9FD1C3A}</a:tableStyleId>
              </a:tblPr>
              <a:tblGrid>
                <a:gridCol w="2833255">
                  <a:extLst>
                    <a:ext uri="{9D8B030D-6E8A-4147-A177-3AD203B41FA5}">
                      <a16:colId xmlns:a16="http://schemas.microsoft.com/office/drawing/2014/main" val="4126958354"/>
                    </a:ext>
                  </a:extLst>
                </a:gridCol>
                <a:gridCol w="2833255">
                  <a:extLst>
                    <a:ext uri="{9D8B030D-6E8A-4147-A177-3AD203B41FA5}">
                      <a16:colId xmlns:a16="http://schemas.microsoft.com/office/drawing/2014/main" val="3824975298"/>
                    </a:ext>
                  </a:extLst>
                </a:gridCol>
                <a:gridCol w="2833255">
                  <a:extLst>
                    <a:ext uri="{9D8B030D-6E8A-4147-A177-3AD203B41FA5}">
                      <a16:colId xmlns:a16="http://schemas.microsoft.com/office/drawing/2014/main" val="992936748"/>
                    </a:ext>
                  </a:extLst>
                </a:gridCol>
                <a:gridCol w="2833255">
                  <a:extLst>
                    <a:ext uri="{9D8B030D-6E8A-4147-A177-3AD203B41FA5}">
                      <a16:colId xmlns:a16="http://schemas.microsoft.com/office/drawing/2014/main" val="647236743"/>
                    </a:ext>
                  </a:extLst>
                </a:gridCol>
              </a:tblGrid>
              <a:tr h="238085">
                <a:tc gridSpan="4">
                  <a:txBody>
                    <a:bodyPr/>
                    <a:lstStyle/>
                    <a:p>
                      <a:pPr algn="ctr"/>
                      <a:r>
                        <a:rPr lang="es-ES" dirty="0">
                          <a:solidFill>
                            <a:schemeClr val="bg1"/>
                          </a:solidFill>
                        </a:rPr>
                        <a:t>COHECHO PASIVO IMPROPIO</a:t>
                      </a:r>
                      <a:endParaRPr lang="es-PE" dirty="0">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dirty="0">
                        <a:solidFill>
                          <a:schemeClr val="bg1"/>
                        </a:solidFill>
                      </a:endParaRPr>
                    </a:p>
                  </a:txBody>
                  <a:tcPr>
                    <a:solidFill>
                      <a:srgbClr val="C00000"/>
                    </a:solidFill>
                  </a:tcPr>
                </a:tc>
                <a:extLst>
                  <a:ext uri="{0D108BD9-81ED-4DB2-BD59-A6C34878D82A}">
                    <a16:rowId xmlns:a16="http://schemas.microsoft.com/office/drawing/2014/main" val="637633478"/>
                  </a:ext>
                </a:extLst>
              </a:tr>
              <a:tr h="238085">
                <a:tc>
                  <a:txBody>
                    <a:bodyPr/>
                    <a:lstStyle/>
                    <a:p>
                      <a:pPr algn="ctr"/>
                      <a:r>
                        <a:rPr lang="es-ES" dirty="0">
                          <a:solidFill>
                            <a:schemeClr val="bg1"/>
                          </a:solidFill>
                        </a:rPr>
                        <a:t>Sujeto activo</a:t>
                      </a:r>
                      <a:endParaRPr lang="es-PE" dirty="0">
                        <a:solidFill>
                          <a:schemeClr val="bg1"/>
                        </a:solidFill>
                      </a:endParaRPr>
                    </a:p>
                  </a:txBody>
                  <a:tcPr>
                    <a:solidFill>
                      <a:srgbClr val="C00000"/>
                    </a:solidFill>
                  </a:tcPr>
                </a:tc>
                <a:tc>
                  <a:txBody>
                    <a:bodyPr/>
                    <a:lstStyle/>
                    <a:p>
                      <a:pPr algn="ctr"/>
                      <a:r>
                        <a:rPr lang="es-ES" dirty="0">
                          <a:solidFill>
                            <a:schemeClr val="bg1"/>
                          </a:solidFill>
                        </a:rPr>
                        <a:t>Conducta</a:t>
                      </a:r>
                      <a:endParaRPr lang="es-PE" dirty="0">
                        <a:solidFill>
                          <a:schemeClr val="bg1"/>
                        </a:solidFill>
                      </a:endParaRPr>
                    </a:p>
                  </a:txBody>
                  <a:tcPr>
                    <a:solidFill>
                      <a:srgbClr val="C00000"/>
                    </a:solidFill>
                  </a:tcPr>
                </a:tc>
                <a:tc>
                  <a:txBody>
                    <a:bodyPr/>
                    <a:lstStyle/>
                    <a:p>
                      <a:pPr algn="ctr"/>
                      <a:r>
                        <a:rPr lang="es-ES" dirty="0">
                          <a:solidFill>
                            <a:schemeClr val="bg1"/>
                          </a:solidFill>
                        </a:rPr>
                        <a:t>Objeto material</a:t>
                      </a:r>
                      <a:endParaRPr lang="es-PE" dirty="0">
                        <a:solidFill>
                          <a:schemeClr val="bg1"/>
                        </a:solidFill>
                      </a:endParaRPr>
                    </a:p>
                  </a:txBody>
                  <a:tcPr>
                    <a:solidFill>
                      <a:srgbClr val="C00000"/>
                    </a:solidFill>
                  </a:tcPr>
                </a:tc>
                <a:tc>
                  <a:txBody>
                    <a:bodyPr/>
                    <a:lstStyle/>
                    <a:p>
                      <a:pPr algn="ctr"/>
                      <a:r>
                        <a:rPr lang="es-ES" dirty="0">
                          <a:solidFill>
                            <a:schemeClr val="bg1"/>
                          </a:solidFill>
                        </a:rPr>
                        <a:t>Fin</a:t>
                      </a:r>
                      <a:endParaRPr lang="es-PE" dirty="0">
                        <a:solidFill>
                          <a:schemeClr val="bg1"/>
                        </a:solidFill>
                      </a:endParaRPr>
                    </a:p>
                  </a:txBody>
                  <a:tcPr>
                    <a:solidFill>
                      <a:srgbClr val="C00000"/>
                    </a:solidFill>
                  </a:tcPr>
                </a:tc>
                <a:extLst>
                  <a:ext uri="{0D108BD9-81ED-4DB2-BD59-A6C34878D82A}">
                    <a16:rowId xmlns:a16="http://schemas.microsoft.com/office/drawing/2014/main" val="3941153041"/>
                  </a:ext>
                </a:extLst>
              </a:tr>
              <a:tr h="1184526">
                <a:tc>
                  <a:txBody>
                    <a:bodyPr/>
                    <a:lstStyle/>
                    <a:p>
                      <a:r>
                        <a:rPr lang="es-ES" dirty="0">
                          <a:solidFill>
                            <a:schemeClr val="bg1"/>
                          </a:solidFill>
                        </a:rPr>
                        <a:t>394 Funcionario público</a:t>
                      </a:r>
                    </a:p>
                    <a:p>
                      <a:r>
                        <a:rPr lang="es-ES" dirty="0">
                          <a:solidFill>
                            <a:schemeClr val="bg1"/>
                          </a:solidFill>
                        </a:rPr>
                        <a:t>395-B Miembro de la policía nacional, otro análogo</a:t>
                      </a:r>
                    </a:p>
                    <a:p>
                      <a:endParaRPr lang="es-PE" dirty="0">
                        <a:solidFill>
                          <a:schemeClr val="bg1"/>
                        </a:solidFill>
                      </a:endParaRPr>
                    </a:p>
                  </a:txBody>
                  <a:tcPr>
                    <a:solidFill>
                      <a:srgbClr val="C00000"/>
                    </a:solidFill>
                  </a:tcPr>
                </a:tc>
                <a:tc>
                  <a:txBody>
                    <a:bodyPr/>
                    <a:lstStyle/>
                    <a:p>
                      <a:r>
                        <a:rPr lang="es-ES" dirty="0">
                          <a:solidFill>
                            <a:schemeClr val="bg1"/>
                          </a:solidFill>
                        </a:rPr>
                        <a:t>Aceptar </a:t>
                      </a:r>
                    </a:p>
                    <a:p>
                      <a:r>
                        <a:rPr lang="es-ES" dirty="0">
                          <a:solidFill>
                            <a:schemeClr val="bg1"/>
                          </a:solidFill>
                        </a:rPr>
                        <a:t>Recibir</a:t>
                      </a:r>
                    </a:p>
                    <a:p>
                      <a:r>
                        <a:rPr lang="es-ES" dirty="0">
                          <a:solidFill>
                            <a:schemeClr val="bg1"/>
                          </a:solidFill>
                        </a:rPr>
                        <a:t>Solicitar</a:t>
                      </a:r>
                    </a:p>
                  </a:txBody>
                  <a:tcPr>
                    <a:solidFill>
                      <a:srgbClr val="C00000"/>
                    </a:solidFill>
                  </a:tcPr>
                </a:tc>
                <a:tc>
                  <a:txBody>
                    <a:bodyPr/>
                    <a:lstStyle/>
                    <a:p>
                      <a:r>
                        <a:rPr lang="es-ES" dirty="0">
                          <a:solidFill>
                            <a:schemeClr val="bg1"/>
                          </a:solidFill>
                        </a:rPr>
                        <a:t>(Soborno – coima)</a:t>
                      </a:r>
                    </a:p>
                    <a:p>
                      <a:r>
                        <a:rPr lang="es-ES" dirty="0">
                          <a:solidFill>
                            <a:schemeClr val="bg1"/>
                          </a:solidFill>
                        </a:rPr>
                        <a:t>Donativo</a:t>
                      </a:r>
                    </a:p>
                    <a:p>
                      <a:r>
                        <a:rPr lang="es-ES" dirty="0">
                          <a:solidFill>
                            <a:schemeClr val="bg1"/>
                          </a:solidFill>
                        </a:rPr>
                        <a:t>Promesa</a:t>
                      </a:r>
                    </a:p>
                    <a:p>
                      <a:r>
                        <a:rPr lang="es-ES" dirty="0">
                          <a:solidFill>
                            <a:schemeClr val="bg1"/>
                          </a:solidFill>
                        </a:rPr>
                        <a:t>Cualquier otra ventaja o beneficio</a:t>
                      </a:r>
                    </a:p>
                    <a:p>
                      <a:r>
                        <a:rPr lang="es-ES" dirty="0">
                          <a:solidFill>
                            <a:schemeClr val="bg1"/>
                          </a:solidFill>
                        </a:rPr>
                        <a:t>(con valor patrimonial o no)</a:t>
                      </a:r>
                      <a:endParaRPr lang="es-PE" dirty="0">
                        <a:solidFill>
                          <a:schemeClr val="bg1"/>
                        </a:solidFill>
                      </a:endParaRPr>
                    </a:p>
                  </a:txBody>
                  <a:tcPr>
                    <a:solidFill>
                      <a:srgbClr val="C00000"/>
                    </a:solidFill>
                  </a:tcPr>
                </a:tc>
                <a:tc>
                  <a:txBody>
                    <a:bodyPr/>
                    <a:lstStyle/>
                    <a:p>
                      <a:r>
                        <a:rPr lang="es-ES" dirty="0">
                          <a:solidFill>
                            <a:schemeClr val="bg1"/>
                          </a:solidFill>
                        </a:rPr>
                        <a:t>- Realizar u omitir un acto sin faltar a su obligación</a:t>
                      </a:r>
                    </a:p>
                    <a:p>
                      <a:r>
                        <a:rPr lang="es-ES" dirty="0">
                          <a:solidFill>
                            <a:schemeClr val="bg1"/>
                          </a:solidFill>
                        </a:rPr>
                        <a:t>- O, después de haber realizado sus funciones</a:t>
                      </a:r>
                    </a:p>
                  </a:txBody>
                  <a:tcPr>
                    <a:solidFill>
                      <a:srgbClr val="C00000"/>
                    </a:solidFill>
                  </a:tcPr>
                </a:tc>
                <a:extLst>
                  <a:ext uri="{0D108BD9-81ED-4DB2-BD59-A6C34878D82A}">
                    <a16:rowId xmlns:a16="http://schemas.microsoft.com/office/drawing/2014/main" val="2729726066"/>
                  </a:ext>
                </a:extLst>
              </a:tr>
            </a:tbl>
          </a:graphicData>
        </a:graphic>
      </p:graphicFrame>
    </p:spTree>
    <p:extLst>
      <p:ext uri="{BB962C8B-B14F-4D97-AF65-F5344CB8AC3E}">
        <p14:creationId xmlns:p14="http://schemas.microsoft.com/office/powerpoint/2010/main" val="793364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43138A-5BD4-0568-416F-A14AA6F8F939}"/>
              </a:ext>
            </a:extLst>
          </p:cNvPr>
          <p:cNvSpPr>
            <a:spLocks noGrp="1"/>
          </p:cNvSpPr>
          <p:nvPr>
            <p:ph type="title"/>
          </p:nvPr>
        </p:nvSpPr>
        <p:spPr/>
        <p:txBody>
          <a:bodyPr/>
          <a:lstStyle/>
          <a:p>
            <a:endParaRPr lang="es-PE"/>
          </a:p>
        </p:txBody>
      </p:sp>
      <p:graphicFrame>
        <p:nvGraphicFramePr>
          <p:cNvPr id="4" name="Marcador de contenido 3">
            <a:extLst>
              <a:ext uri="{FF2B5EF4-FFF2-40B4-BE49-F238E27FC236}">
                <a16:creationId xmlns:a16="http://schemas.microsoft.com/office/drawing/2014/main" id="{CA3FD14C-5FC6-D3E3-4D1F-FBEA651D6CE5}"/>
              </a:ext>
            </a:extLst>
          </p:cNvPr>
          <p:cNvGraphicFramePr>
            <a:graphicFrameLocks noGrp="1"/>
          </p:cNvGraphicFramePr>
          <p:nvPr>
            <p:ph idx="1"/>
            <p:extLst>
              <p:ext uri="{D42A27DB-BD31-4B8C-83A1-F6EECF244321}">
                <p14:modId xmlns:p14="http://schemas.microsoft.com/office/powerpoint/2010/main" val="4111280743"/>
              </p:ext>
            </p:extLst>
          </p:nvPr>
        </p:nvGraphicFramePr>
        <p:xfrm>
          <a:off x="480292" y="544945"/>
          <a:ext cx="11046690" cy="569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71927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381559" y="369138"/>
            <a:ext cx="9905998" cy="1219517"/>
          </a:xfrm>
        </p:spPr>
        <p:txBody>
          <a:bodyPr/>
          <a:lstStyle/>
          <a:p>
            <a:r>
              <a:rPr lang="es-ES" b="1" dirty="0"/>
              <a:t>Bien jurídico protegido en el delito de cohecho</a:t>
            </a:r>
            <a:endParaRPr lang="es-PE"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2791831357"/>
              </p:ext>
            </p:extLst>
          </p:nvPr>
        </p:nvGraphicFramePr>
        <p:xfrm>
          <a:off x="1141413" y="2022764"/>
          <a:ext cx="9905998" cy="41286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41519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2F423-007F-B5A0-068E-8FCDF9EECFF3}"/>
              </a:ext>
            </a:extLst>
          </p:cNvPr>
          <p:cNvSpPr>
            <a:spLocks noGrp="1"/>
          </p:cNvSpPr>
          <p:nvPr>
            <p:ph type="title"/>
          </p:nvPr>
        </p:nvSpPr>
        <p:spPr>
          <a:xfrm>
            <a:off x="1501632" y="110519"/>
            <a:ext cx="9905998" cy="956281"/>
          </a:xfrm>
        </p:spPr>
        <p:txBody>
          <a:bodyPr/>
          <a:lstStyle/>
          <a:p>
            <a:r>
              <a:rPr lang="es-ES" b="1" dirty="0"/>
              <a:t>Sujetos – COHECHO pasivo propio</a:t>
            </a:r>
            <a:endParaRPr lang="es-PE" b="1" dirty="0"/>
          </a:p>
        </p:txBody>
      </p:sp>
      <p:graphicFrame>
        <p:nvGraphicFramePr>
          <p:cNvPr id="4" name="Marcador de contenido 3">
            <a:extLst>
              <a:ext uri="{FF2B5EF4-FFF2-40B4-BE49-F238E27FC236}">
                <a16:creationId xmlns:a16="http://schemas.microsoft.com/office/drawing/2014/main" id="{79B9BEAC-3C8B-0F7C-854B-604199F53504}"/>
              </a:ext>
            </a:extLst>
          </p:cNvPr>
          <p:cNvGraphicFramePr>
            <a:graphicFrameLocks noGrp="1"/>
          </p:cNvGraphicFramePr>
          <p:nvPr>
            <p:ph idx="1"/>
            <p:extLst>
              <p:ext uri="{D42A27DB-BD31-4B8C-83A1-F6EECF244321}">
                <p14:modId xmlns:p14="http://schemas.microsoft.com/office/powerpoint/2010/main" val="3145659764"/>
              </p:ext>
            </p:extLst>
          </p:nvPr>
        </p:nvGraphicFramePr>
        <p:xfrm>
          <a:off x="434108" y="1145310"/>
          <a:ext cx="11453092" cy="544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653825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sz="3600" b="1" i="0" dirty="0">
                <a:solidFill>
                  <a:srgbClr val="151515"/>
                </a:solidFill>
                <a:effectLst/>
                <a:latin typeface="Arial" panose="020B0604020202020204" pitchFamily="34" charset="0"/>
              </a:rPr>
              <a:t>Soborno internacional pasivo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535709" y="1214740"/>
            <a:ext cx="11028218" cy="5315369"/>
          </a:xfrm>
          <a:blipFill>
            <a:blip r:embed="rId2"/>
            <a:tile tx="0" ty="0" sx="100000" sy="100000" flip="none" algn="tl"/>
          </a:blipFill>
        </p:spPr>
        <p:txBody>
          <a:bodyPr>
            <a:normAutofit/>
          </a:bodyPr>
          <a:lstStyle/>
          <a:p>
            <a:pPr algn="just"/>
            <a:r>
              <a:rPr lang="es-ES" sz="2400" b="1" i="0" dirty="0">
                <a:solidFill>
                  <a:srgbClr val="151515"/>
                </a:solidFill>
                <a:effectLst/>
                <a:latin typeface="Arial" panose="020B0604020202020204" pitchFamily="34" charset="0"/>
              </a:rPr>
              <a:t>Artículo 393-A. Soborno internacional pasivo</a:t>
            </a: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a:t>
            </a:r>
            <a:r>
              <a:rPr lang="es-ES" sz="2400" b="1" i="0" u="sng" dirty="0">
                <a:solidFill>
                  <a:srgbClr val="151515"/>
                </a:solidFill>
                <a:effectLst/>
                <a:latin typeface="Arial" panose="020B0604020202020204" pitchFamily="34" charset="0"/>
              </a:rPr>
              <a:t>funcionario o servidor público extranjero </a:t>
            </a:r>
            <a:r>
              <a:rPr lang="es-ES" sz="2400" b="0" i="0" dirty="0">
                <a:solidFill>
                  <a:srgbClr val="151515"/>
                </a:solidFill>
                <a:effectLst/>
                <a:latin typeface="Arial" panose="020B0604020202020204" pitchFamily="34" charset="0"/>
              </a:rPr>
              <a:t>que acepta, recibe o solicita, directa o indirectamente, donativo, promesa o cualquier otra ventaja o beneficio, para realizar u omitir un acto en el ejercicio de sus funciones Oficiales, en violación de sus obligaciones, o las acepta como consecuencia de haber faltado a ellas, para obtener o retener un negocio u otra ventaja indebida, en la realización de </a:t>
            </a:r>
            <a:r>
              <a:rPr lang="es-ES" sz="2400" b="1" i="0" u="sng" dirty="0">
                <a:solidFill>
                  <a:srgbClr val="151515"/>
                </a:solidFill>
                <a:effectLst/>
                <a:latin typeface="Arial" panose="020B0604020202020204" pitchFamily="34" charset="0"/>
              </a:rPr>
              <a:t>actividades económicas internacionales</a:t>
            </a:r>
            <a:r>
              <a:rPr lang="es-ES" sz="2400" b="0" i="0" dirty="0">
                <a:solidFill>
                  <a:srgbClr val="151515"/>
                </a:solidFill>
                <a:effectLst/>
                <a:latin typeface="Arial" panose="020B0604020202020204" pitchFamily="34" charset="0"/>
              </a:rPr>
              <a:t>, será reprimido con pena privativa de libertad no menor de cinco ni mayor de ocho años; inhabilitación, según corresponda, conforme a los incisos 1, 2 y 8 del artículo 36; y, con trescientos sesenta y cinco a setecientos treinta días-multa.</a:t>
            </a:r>
          </a:p>
          <a:p>
            <a:endParaRPr lang="es-PE" dirty="0"/>
          </a:p>
        </p:txBody>
      </p:sp>
    </p:spTree>
    <p:extLst>
      <p:ext uri="{BB962C8B-B14F-4D97-AF65-F5344CB8AC3E}">
        <p14:creationId xmlns:p14="http://schemas.microsoft.com/office/powerpoint/2010/main" val="668722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F06260F-B649-9B19-ED40-103D31834B85}"/>
              </a:ext>
            </a:extLst>
          </p:cNvPr>
          <p:cNvSpPr>
            <a:spLocks noGrp="1"/>
          </p:cNvSpPr>
          <p:nvPr>
            <p:ph type="title"/>
          </p:nvPr>
        </p:nvSpPr>
        <p:spPr/>
        <p:txBody>
          <a:bodyPr/>
          <a:lstStyle/>
          <a:p>
            <a:r>
              <a:rPr lang="es-ES" b="1" dirty="0"/>
              <a:t>1.- Aspectos generales</a:t>
            </a:r>
            <a:endParaRPr lang="es-PE" b="1" dirty="0"/>
          </a:p>
        </p:txBody>
      </p:sp>
      <p:sp>
        <p:nvSpPr>
          <p:cNvPr id="5" name="Marcador de texto 4">
            <a:extLst>
              <a:ext uri="{FF2B5EF4-FFF2-40B4-BE49-F238E27FC236}">
                <a16:creationId xmlns:a16="http://schemas.microsoft.com/office/drawing/2014/main" id="{BA5D1BAA-28A3-503A-800A-FC5E618A33AC}"/>
              </a:ext>
            </a:extLst>
          </p:cNvPr>
          <p:cNvSpPr>
            <a:spLocks noGrp="1"/>
          </p:cNvSpPr>
          <p:nvPr>
            <p:ph type="body" idx="1"/>
          </p:nvPr>
        </p:nvSpPr>
        <p:spPr/>
        <p:txBody>
          <a:bodyPr/>
          <a:lstStyle/>
          <a:p>
            <a:endParaRPr lang="es-PE" dirty="0"/>
          </a:p>
        </p:txBody>
      </p:sp>
    </p:spTree>
    <p:extLst>
      <p:ext uri="{BB962C8B-B14F-4D97-AF65-F5344CB8AC3E}">
        <p14:creationId xmlns:p14="http://schemas.microsoft.com/office/powerpoint/2010/main" val="4562495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381559" y="369139"/>
            <a:ext cx="9905998" cy="693044"/>
          </a:xfrm>
        </p:spPr>
        <p:txBody>
          <a:bodyPr/>
          <a:lstStyle/>
          <a:p>
            <a:pPr algn="just"/>
            <a:r>
              <a:rPr lang="es-ES" b="1" dirty="0"/>
              <a:t>Conductas - delito de cohecho</a:t>
            </a:r>
            <a:endParaRPr lang="es-PE"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4107699616"/>
              </p:ext>
            </p:extLst>
          </p:nvPr>
        </p:nvGraphicFramePr>
        <p:xfrm>
          <a:off x="508000" y="1062183"/>
          <a:ext cx="11314545" cy="542667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60679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b="1" dirty="0"/>
              <a:t>Cohecho pasivo ESPECÍFICO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434109" y="1214740"/>
            <a:ext cx="11176000" cy="5315369"/>
          </a:xfrm>
          <a:blipFill>
            <a:blip r:embed="rId2"/>
            <a:tile tx="0" ty="0" sx="100000" sy="100000" flip="none" algn="tl"/>
          </a:blipFill>
        </p:spPr>
        <p:txBody>
          <a:bodyPr>
            <a:normAutofit fontScale="85000" lnSpcReduction="10000"/>
          </a:bodyPr>
          <a:lstStyle/>
          <a:p>
            <a:pPr algn="just"/>
            <a:r>
              <a:rPr lang="es-ES" sz="2400" b="1" i="0" dirty="0">
                <a:solidFill>
                  <a:srgbClr val="151515"/>
                </a:solidFill>
                <a:effectLst/>
                <a:latin typeface="Arial" panose="020B0604020202020204" pitchFamily="34" charset="0"/>
              </a:rPr>
              <a:t>Artículo 395.- Cohecho pasivo específico</a:t>
            </a: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a:t>
            </a:r>
            <a:r>
              <a:rPr lang="es-ES" sz="2400" b="1" i="0" u="sng" dirty="0">
                <a:solidFill>
                  <a:srgbClr val="151515"/>
                </a:solidFill>
                <a:effectLst/>
                <a:latin typeface="Arial" panose="020B0604020202020204" pitchFamily="34" charset="0"/>
              </a:rPr>
              <a:t>Magistrado, Árbitro, Fiscal, Perito, Miembro de Tribunal Administrativo o cualquier otro análogo </a:t>
            </a:r>
            <a:r>
              <a:rPr lang="es-ES" sz="2400" b="0" i="0" dirty="0">
                <a:solidFill>
                  <a:srgbClr val="151515"/>
                </a:solidFill>
                <a:effectLst/>
                <a:latin typeface="Arial" panose="020B0604020202020204" pitchFamily="34" charset="0"/>
              </a:rPr>
              <a:t>a los anteriores que bajo cualquier modalidad acepte o reciba donativo, promesa o cualquier otra ventaja o beneficio, a sabiendas que es hecho con el fin de influir o decidir en asunto sometido a su conocimiento o competencia, será reprimido con pena privativa de libertad no menor de seis ni mayor de quince años e inhabilitación conforme a los incisos 1 y 2 del artículo 36 del Código Penal y con ciento ochenta a trescientos sesenta y cinco días-multa.</a:t>
            </a:r>
            <a:br>
              <a:rPr lang="es-ES" sz="2400" b="0" i="0" dirty="0">
                <a:solidFill>
                  <a:srgbClr val="151515"/>
                </a:solidFill>
                <a:effectLst/>
                <a:latin typeface="Arial" panose="020B0604020202020204" pitchFamily="34" charset="0"/>
              </a:rPr>
            </a:br>
            <a:endParaRPr lang="es-ES" sz="2400" b="0" i="0" dirty="0">
              <a:solidFill>
                <a:srgbClr val="151515"/>
              </a:solidFill>
              <a:effectLst/>
              <a:latin typeface="Arial" panose="020B0604020202020204" pitchFamily="34" charset="0"/>
            </a:endParaRPr>
          </a:p>
          <a:p>
            <a:pPr marL="0" indent="0" algn="just">
              <a:buNone/>
            </a:pPr>
            <a:r>
              <a:rPr lang="es-ES" sz="2400" b="0" i="0" dirty="0">
                <a:solidFill>
                  <a:srgbClr val="151515"/>
                </a:solidFill>
                <a:effectLst/>
                <a:latin typeface="Arial" panose="020B0604020202020204" pitchFamily="34" charset="0"/>
              </a:rPr>
              <a:t>El Magistrado, Árbitro, Fiscal, Perito, Miembro de Tribunal Administrativo o cualquier otro análogo a los anteriores que bajo cualquier modalidad solicite, directa o indirectamente, donativo, promesa o cualquier otra ventaja o beneficio, con el fin de influir en la decisión de un asunto que esté sometido a su conocimiento, será reprimido con pena privativa de libertad no menor de ocho ni mayor de quince años e inhabilitación conforme a los incisos 1 y 2 del artículo 36 del Código Penal y con trescientos sesenta y cinco a setecientos días-multa.</a:t>
            </a:r>
          </a:p>
        </p:txBody>
      </p:sp>
    </p:spTree>
    <p:extLst>
      <p:ext uri="{BB962C8B-B14F-4D97-AF65-F5344CB8AC3E}">
        <p14:creationId xmlns:p14="http://schemas.microsoft.com/office/powerpoint/2010/main" val="22843360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73FB1D-CA95-AA42-800A-DFB3564A17A9}"/>
              </a:ext>
            </a:extLst>
          </p:cNvPr>
          <p:cNvSpPr>
            <a:spLocks noGrp="1"/>
          </p:cNvSpPr>
          <p:nvPr>
            <p:ph type="title"/>
          </p:nvPr>
        </p:nvSpPr>
        <p:spPr/>
        <p:txBody>
          <a:bodyPr/>
          <a:lstStyle/>
          <a:p>
            <a:r>
              <a:rPr lang="es-ES" b="1" dirty="0"/>
              <a:t>BIEN JURÍDICO - Cohecho pasivo ESPECÍFICO</a:t>
            </a:r>
            <a:endParaRPr lang="es-PE" dirty="0"/>
          </a:p>
        </p:txBody>
      </p:sp>
      <p:sp>
        <p:nvSpPr>
          <p:cNvPr id="3" name="Marcador de contenido 2">
            <a:extLst>
              <a:ext uri="{FF2B5EF4-FFF2-40B4-BE49-F238E27FC236}">
                <a16:creationId xmlns:a16="http://schemas.microsoft.com/office/drawing/2014/main" id="{3BE3753D-055D-38CE-F24E-735D864E93A9}"/>
              </a:ext>
            </a:extLst>
          </p:cNvPr>
          <p:cNvSpPr>
            <a:spLocks noGrp="1"/>
          </p:cNvSpPr>
          <p:nvPr>
            <p:ph idx="1"/>
          </p:nvPr>
        </p:nvSpPr>
        <p:spPr>
          <a:xfrm>
            <a:off x="1326141" y="1990869"/>
            <a:ext cx="9905998" cy="3541714"/>
          </a:xfrm>
        </p:spPr>
        <p:txBody>
          <a:bodyPr>
            <a:normAutofit/>
          </a:bodyPr>
          <a:lstStyle/>
          <a:p>
            <a:pPr algn="just"/>
            <a:r>
              <a:rPr lang="es-ES" dirty="0"/>
              <a:t>"la imparcialidad el desempeño de actividades funcionales específicas, es decir, la función de administrar justicia: ordinaria, administrativa o arbitral.</a:t>
            </a:r>
          </a:p>
          <a:p>
            <a:pPr marL="0" indent="0" algn="just">
              <a:buNone/>
            </a:pPr>
            <a:endParaRPr lang="es-ES" dirty="0"/>
          </a:p>
          <a:p>
            <a:pPr algn="just"/>
            <a:r>
              <a:rPr lang="es-ES" dirty="0"/>
              <a:t>La jurisprudencia asume la posición doctrinaria respecto a que el bien jurídico protegido "la regularidad e imparcialidad en es la correcta administración de justicia en los ámbitos jurisdiccionales o administrativos .</a:t>
            </a:r>
            <a:endParaRPr lang="es-PE" dirty="0"/>
          </a:p>
        </p:txBody>
      </p:sp>
    </p:spTree>
    <p:extLst>
      <p:ext uri="{BB962C8B-B14F-4D97-AF65-F5344CB8AC3E}">
        <p14:creationId xmlns:p14="http://schemas.microsoft.com/office/powerpoint/2010/main" val="1954823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A0C352-E0D6-A235-3E30-2664B1631AD9}"/>
              </a:ext>
            </a:extLst>
          </p:cNvPr>
          <p:cNvSpPr>
            <a:spLocks noGrp="1"/>
          </p:cNvSpPr>
          <p:nvPr>
            <p:ph type="title"/>
          </p:nvPr>
        </p:nvSpPr>
        <p:spPr>
          <a:xfrm>
            <a:off x="1261485" y="346364"/>
            <a:ext cx="9905998" cy="656099"/>
          </a:xfrm>
        </p:spPr>
        <p:txBody>
          <a:bodyPr/>
          <a:lstStyle/>
          <a:p>
            <a:r>
              <a:rPr lang="es-ES" b="1" dirty="0"/>
              <a:t>COHECHO PASIVO ESPECÍFICO</a:t>
            </a:r>
            <a:endParaRPr lang="es-PE" b="1" dirty="0"/>
          </a:p>
        </p:txBody>
      </p:sp>
      <p:graphicFrame>
        <p:nvGraphicFramePr>
          <p:cNvPr id="6" name="Marcador de contenido 5">
            <a:extLst>
              <a:ext uri="{FF2B5EF4-FFF2-40B4-BE49-F238E27FC236}">
                <a16:creationId xmlns:a16="http://schemas.microsoft.com/office/drawing/2014/main" id="{2FF52F1D-5805-7668-BD90-58F103C54CED}"/>
              </a:ext>
            </a:extLst>
          </p:cNvPr>
          <p:cNvGraphicFramePr>
            <a:graphicFrameLocks noGrp="1"/>
          </p:cNvGraphicFramePr>
          <p:nvPr>
            <p:ph idx="1"/>
            <p:extLst>
              <p:ext uri="{D42A27DB-BD31-4B8C-83A1-F6EECF244321}">
                <p14:modId xmlns:p14="http://schemas.microsoft.com/office/powerpoint/2010/main" val="1868936764"/>
              </p:ext>
            </p:extLst>
          </p:nvPr>
        </p:nvGraphicFramePr>
        <p:xfrm>
          <a:off x="420255" y="346364"/>
          <a:ext cx="11351490" cy="5135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0608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2F423-007F-B5A0-068E-8FCDF9EECFF3}"/>
              </a:ext>
            </a:extLst>
          </p:cNvPr>
          <p:cNvSpPr>
            <a:spLocks noGrp="1"/>
          </p:cNvSpPr>
          <p:nvPr>
            <p:ph type="title"/>
          </p:nvPr>
        </p:nvSpPr>
        <p:spPr>
          <a:xfrm>
            <a:off x="2425269" y="0"/>
            <a:ext cx="9905998" cy="956281"/>
          </a:xfrm>
        </p:spPr>
        <p:txBody>
          <a:bodyPr/>
          <a:lstStyle/>
          <a:p>
            <a:r>
              <a:rPr lang="es-ES" b="1" dirty="0"/>
              <a:t>Cohechos pasivos especiales</a:t>
            </a:r>
            <a:endParaRPr lang="es-PE" b="1" dirty="0"/>
          </a:p>
        </p:txBody>
      </p:sp>
      <p:graphicFrame>
        <p:nvGraphicFramePr>
          <p:cNvPr id="4" name="Marcador de contenido 3">
            <a:extLst>
              <a:ext uri="{FF2B5EF4-FFF2-40B4-BE49-F238E27FC236}">
                <a16:creationId xmlns:a16="http://schemas.microsoft.com/office/drawing/2014/main" id="{79B9BEAC-3C8B-0F7C-854B-604199F53504}"/>
              </a:ext>
            </a:extLst>
          </p:cNvPr>
          <p:cNvGraphicFramePr>
            <a:graphicFrameLocks noGrp="1"/>
          </p:cNvGraphicFramePr>
          <p:nvPr>
            <p:ph idx="1"/>
            <p:extLst>
              <p:ext uri="{D42A27DB-BD31-4B8C-83A1-F6EECF244321}">
                <p14:modId xmlns:p14="http://schemas.microsoft.com/office/powerpoint/2010/main" val="3065934211"/>
              </p:ext>
            </p:extLst>
          </p:nvPr>
        </p:nvGraphicFramePr>
        <p:xfrm>
          <a:off x="193963" y="831274"/>
          <a:ext cx="11757891" cy="6026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765710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4">
            <a:extLst>
              <a:ext uri="{FF2B5EF4-FFF2-40B4-BE49-F238E27FC236}">
                <a16:creationId xmlns:a16="http://schemas.microsoft.com/office/drawing/2014/main" id="{DA40A9A2-CDED-0C38-9C4E-E8F40A657D06}"/>
              </a:ext>
            </a:extLst>
          </p:cNvPr>
          <p:cNvGraphicFramePr>
            <a:graphicFrameLocks/>
          </p:cNvGraphicFramePr>
          <p:nvPr>
            <p:extLst>
              <p:ext uri="{D42A27DB-BD31-4B8C-83A1-F6EECF244321}">
                <p14:modId xmlns:p14="http://schemas.microsoft.com/office/powerpoint/2010/main" val="3630472541"/>
              </p:ext>
            </p:extLst>
          </p:nvPr>
        </p:nvGraphicFramePr>
        <p:xfrm>
          <a:off x="577272" y="1923012"/>
          <a:ext cx="11333020" cy="3017520"/>
        </p:xfrm>
        <a:graphic>
          <a:graphicData uri="http://schemas.openxmlformats.org/drawingml/2006/table">
            <a:tbl>
              <a:tblPr firstRow="1" bandRow="1">
                <a:tableStyleId>{5C22544A-7EE6-4342-B048-85BDC9FD1C3A}</a:tableStyleId>
              </a:tblPr>
              <a:tblGrid>
                <a:gridCol w="2833255">
                  <a:extLst>
                    <a:ext uri="{9D8B030D-6E8A-4147-A177-3AD203B41FA5}">
                      <a16:colId xmlns:a16="http://schemas.microsoft.com/office/drawing/2014/main" val="4126958354"/>
                    </a:ext>
                  </a:extLst>
                </a:gridCol>
                <a:gridCol w="2833255">
                  <a:extLst>
                    <a:ext uri="{9D8B030D-6E8A-4147-A177-3AD203B41FA5}">
                      <a16:colId xmlns:a16="http://schemas.microsoft.com/office/drawing/2014/main" val="3824975298"/>
                    </a:ext>
                  </a:extLst>
                </a:gridCol>
                <a:gridCol w="2833255">
                  <a:extLst>
                    <a:ext uri="{9D8B030D-6E8A-4147-A177-3AD203B41FA5}">
                      <a16:colId xmlns:a16="http://schemas.microsoft.com/office/drawing/2014/main" val="992936748"/>
                    </a:ext>
                  </a:extLst>
                </a:gridCol>
                <a:gridCol w="2833255">
                  <a:extLst>
                    <a:ext uri="{9D8B030D-6E8A-4147-A177-3AD203B41FA5}">
                      <a16:colId xmlns:a16="http://schemas.microsoft.com/office/drawing/2014/main" val="647236743"/>
                    </a:ext>
                  </a:extLst>
                </a:gridCol>
              </a:tblGrid>
              <a:tr h="238085">
                <a:tc gridSpan="4">
                  <a:txBody>
                    <a:bodyPr/>
                    <a:lstStyle/>
                    <a:p>
                      <a:pPr algn="ctr"/>
                      <a:r>
                        <a:rPr lang="es-ES" dirty="0">
                          <a:solidFill>
                            <a:schemeClr val="bg1"/>
                          </a:solidFill>
                        </a:rPr>
                        <a:t>COHECHO DE MAGISTRADOS O AUXILIARES JURISDICCIONALES</a:t>
                      </a:r>
                      <a:endParaRPr lang="es-PE" dirty="0">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dirty="0">
                        <a:solidFill>
                          <a:schemeClr val="bg1"/>
                        </a:solidFill>
                      </a:endParaRPr>
                    </a:p>
                  </a:txBody>
                  <a:tcPr>
                    <a:solidFill>
                      <a:srgbClr val="C00000"/>
                    </a:solidFill>
                  </a:tcPr>
                </a:tc>
                <a:extLst>
                  <a:ext uri="{0D108BD9-81ED-4DB2-BD59-A6C34878D82A}">
                    <a16:rowId xmlns:a16="http://schemas.microsoft.com/office/drawing/2014/main" val="637633478"/>
                  </a:ext>
                </a:extLst>
              </a:tr>
              <a:tr h="238085">
                <a:tc>
                  <a:txBody>
                    <a:bodyPr/>
                    <a:lstStyle/>
                    <a:p>
                      <a:pPr algn="ctr"/>
                      <a:r>
                        <a:rPr lang="es-ES" dirty="0">
                          <a:solidFill>
                            <a:schemeClr val="bg1"/>
                          </a:solidFill>
                        </a:rPr>
                        <a:t>Sujeto activo</a:t>
                      </a:r>
                      <a:endParaRPr lang="es-PE" dirty="0">
                        <a:solidFill>
                          <a:schemeClr val="bg1"/>
                        </a:solidFill>
                      </a:endParaRPr>
                    </a:p>
                  </a:txBody>
                  <a:tcPr>
                    <a:solidFill>
                      <a:srgbClr val="C00000"/>
                    </a:solidFill>
                  </a:tcPr>
                </a:tc>
                <a:tc>
                  <a:txBody>
                    <a:bodyPr/>
                    <a:lstStyle/>
                    <a:p>
                      <a:pPr algn="ctr"/>
                      <a:r>
                        <a:rPr lang="es-ES" dirty="0">
                          <a:solidFill>
                            <a:schemeClr val="bg1"/>
                          </a:solidFill>
                        </a:rPr>
                        <a:t>Conducta</a:t>
                      </a:r>
                      <a:endParaRPr lang="es-PE" dirty="0">
                        <a:solidFill>
                          <a:schemeClr val="bg1"/>
                        </a:solidFill>
                      </a:endParaRPr>
                    </a:p>
                  </a:txBody>
                  <a:tcPr>
                    <a:solidFill>
                      <a:srgbClr val="C00000"/>
                    </a:solidFill>
                  </a:tcPr>
                </a:tc>
                <a:tc>
                  <a:txBody>
                    <a:bodyPr/>
                    <a:lstStyle/>
                    <a:p>
                      <a:pPr algn="ctr"/>
                      <a:r>
                        <a:rPr lang="es-ES" dirty="0">
                          <a:solidFill>
                            <a:schemeClr val="bg1"/>
                          </a:solidFill>
                        </a:rPr>
                        <a:t>Objeto material</a:t>
                      </a:r>
                      <a:endParaRPr lang="es-PE" dirty="0">
                        <a:solidFill>
                          <a:schemeClr val="bg1"/>
                        </a:solidFill>
                      </a:endParaRPr>
                    </a:p>
                  </a:txBody>
                  <a:tcPr>
                    <a:solidFill>
                      <a:srgbClr val="C00000"/>
                    </a:solidFill>
                  </a:tcPr>
                </a:tc>
                <a:tc>
                  <a:txBody>
                    <a:bodyPr/>
                    <a:lstStyle/>
                    <a:p>
                      <a:pPr algn="ctr"/>
                      <a:r>
                        <a:rPr lang="es-ES" dirty="0">
                          <a:solidFill>
                            <a:schemeClr val="bg1"/>
                          </a:solidFill>
                        </a:rPr>
                        <a:t>Fin</a:t>
                      </a:r>
                      <a:endParaRPr lang="es-PE" dirty="0">
                        <a:solidFill>
                          <a:schemeClr val="bg1"/>
                        </a:solidFill>
                      </a:endParaRPr>
                    </a:p>
                  </a:txBody>
                  <a:tcPr>
                    <a:solidFill>
                      <a:srgbClr val="C00000"/>
                    </a:solidFill>
                  </a:tcPr>
                </a:tc>
                <a:extLst>
                  <a:ext uri="{0D108BD9-81ED-4DB2-BD59-A6C34878D82A}">
                    <a16:rowId xmlns:a16="http://schemas.microsoft.com/office/drawing/2014/main" val="3941153041"/>
                  </a:ext>
                </a:extLst>
              </a:tr>
              <a:tr h="1184526">
                <a:tc>
                  <a:txBody>
                    <a:bodyPr/>
                    <a:lstStyle/>
                    <a:p>
                      <a:r>
                        <a:rPr lang="es-ES" dirty="0">
                          <a:solidFill>
                            <a:schemeClr val="bg1"/>
                          </a:solidFill>
                        </a:rPr>
                        <a:t>394 .- Magistrado, arbitro, fiscal, perito, miembro de tribunal administrativo o similar</a:t>
                      </a:r>
                    </a:p>
                    <a:p>
                      <a:r>
                        <a:rPr lang="es-ES" dirty="0">
                          <a:solidFill>
                            <a:schemeClr val="bg1"/>
                          </a:solidFill>
                        </a:rPr>
                        <a:t>396 .- Asistentes o auxiliares de función jurisdiccional, rectores, especialistas.</a:t>
                      </a:r>
                    </a:p>
                    <a:p>
                      <a:endParaRPr lang="es-PE" dirty="0">
                        <a:solidFill>
                          <a:schemeClr val="bg1"/>
                        </a:solidFill>
                      </a:endParaRPr>
                    </a:p>
                  </a:txBody>
                  <a:tcPr>
                    <a:solidFill>
                      <a:srgbClr val="C00000"/>
                    </a:solidFill>
                  </a:tcPr>
                </a:tc>
                <a:tc>
                  <a:txBody>
                    <a:bodyPr/>
                    <a:lstStyle/>
                    <a:p>
                      <a:r>
                        <a:rPr lang="es-ES" dirty="0">
                          <a:solidFill>
                            <a:schemeClr val="bg1"/>
                          </a:solidFill>
                        </a:rPr>
                        <a:t>Aceptar </a:t>
                      </a:r>
                    </a:p>
                    <a:p>
                      <a:r>
                        <a:rPr lang="es-ES" dirty="0">
                          <a:solidFill>
                            <a:schemeClr val="bg1"/>
                          </a:solidFill>
                        </a:rPr>
                        <a:t>Recibir</a:t>
                      </a:r>
                    </a:p>
                    <a:p>
                      <a:r>
                        <a:rPr lang="es-ES" dirty="0">
                          <a:solidFill>
                            <a:schemeClr val="bg1"/>
                          </a:solidFill>
                        </a:rPr>
                        <a:t>Solicitar</a:t>
                      </a:r>
                    </a:p>
                  </a:txBody>
                  <a:tcPr>
                    <a:solidFill>
                      <a:srgbClr val="C00000"/>
                    </a:solidFill>
                  </a:tcPr>
                </a:tc>
                <a:tc>
                  <a:txBody>
                    <a:bodyPr/>
                    <a:lstStyle/>
                    <a:p>
                      <a:r>
                        <a:rPr lang="es-ES" dirty="0">
                          <a:solidFill>
                            <a:schemeClr val="bg1"/>
                          </a:solidFill>
                        </a:rPr>
                        <a:t>(Soborno – coima)</a:t>
                      </a:r>
                    </a:p>
                    <a:p>
                      <a:r>
                        <a:rPr lang="es-ES" dirty="0">
                          <a:solidFill>
                            <a:schemeClr val="bg1"/>
                          </a:solidFill>
                        </a:rPr>
                        <a:t>Donativo</a:t>
                      </a:r>
                    </a:p>
                    <a:p>
                      <a:r>
                        <a:rPr lang="es-ES" dirty="0">
                          <a:solidFill>
                            <a:schemeClr val="bg1"/>
                          </a:solidFill>
                        </a:rPr>
                        <a:t>Promesa</a:t>
                      </a:r>
                    </a:p>
                    <a:p>
                      <a:r>
                        <a:rPr lang="es-ES" dirty="0">
                          <a:solidFill>
                            <a:schemeClr val="bg1"/>
                          </a:solidFill>
                        </a:rPr>
                        <a:t>Cualquier otra ventaja o beneficio</a:t>
                      </a:r>
                    </a:p>
                    <a:p>
                      <a:r>
                        <a:rPr lang="es-ES" dirty="0">
                          <a:solidFill>
                            <a:schemeClr val="bg1"/>
                          </a:solidFill>
                        </a:rPr>
                        <a:t>(con valor patrimonial o no)</a:t>
                      </a:r>
                      <a:endParaRPr lang="es-PE" dirty="0">
                        <a:solidFill>
                          <a:schemeClr val="bg1"/>
                        </a:solidFill>
                      </a:endParaRPr>
                    </a:p>
                  </a:txBody>
                  <a:tcPr>
                    <a:solidFill>
                      <a:srgbClr val="C00000"/>
                    </a:solidFill>
                  </a:tcPr>
                </a:tc>
                <a:tc>
                  <a:txBody>
                    <a:bodyPr/>
                    <a:lstStyle/>
                    <a:p>
                      <a:r>
                        <a:rPr lang="es-ES" dirty="0">
                          <a:solidFill>
                            <a:schemeClr val="bg1"/>
                          </a:solidFill>
                        </a:rPr>
                        <a:t>- Para influir o decidir en asunto sometido a su  conocimiento o competencia.</a:t>
                      </a:r>
                    </a:p>
                    <a:p>
                      <a:r>
                        <a:rPr lang="es-ES" dirty="0">
                          <a:solidFill>
                            <a:schemeClr val="bg1"/>
                          </a:solidFill>
                        </a:rPr>
                        <a:t>- O, después de incumplir sus obligaciones.</a:t>
                      </a:r>
                    </a:p>
                    <a:p>
                      <a:r>
                        <a:rPr lang="es-ES" dirty="0">
                          <a:solidFill>
                            <a:schemeClr val="bg1"/>
                          </a:solidFill>
                        </a:rPr>
                        <a:t>- condiciona su actuación.</a:t>
                      </a:r>
                    </a:p>
                  </a:txBody>
                  <a:tcPr>
                    <a:solidFill>
                      <a:srgbClr val="C00000"/>
                    </a:solidFill>
                  </a:tcPr>
                </a:tc>
                <a:extLst>
                  <a:ext uri="{0D108BD9-81ED-4DB2-BD59-A6C34878D82A}">
                    <a16:rowId xmlns:a16="http://schemas.microsoft.com/office/drawing/2014/main" val="2729726066"/>
                  </a:ext>
                </a:extLst>
              </a:tr>
            </a:tbl>
          </a:graphicData>
        </a:graphic>
      </p:graphicFrame>
    </p:spTree>
    <p:extLst>
      <p:ext uri="{BB962C8B-B14F-4D97-AF65-F5344CB8AC3E}">
        <p14:creationId xmlns:p14="http://schemas.microsoft.com/office/powerpoint/2010/main" val="17931009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b="1" dirty="0"/>
              <a:t>Cohecho activo genérico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434109" y="1214740"/>
            <a:ext cx="11176000" cy="5315369"/>
          </a:xfrm>
          <a:blipFill>
            <a:blip r:embed="rId2"/>
            <a:tile tx="0" ty="0" sx="100000" sy="100000" flip="none" algn="tl"/>
          </a:blipFill>
        </p:spPr>
        <p:txBody>
          <a:bodyPr>
            <a:normAutofit fontScale="92500" lnSpcReduction="20000"/>
          </a:bodyPr>
          <a:lstStyle/>
          <a:p>
            <a:pPr algn="just"/>
            <a:r>
              <a:rPr lang="es-ES" sz="2400" b="1" i="0" dirty="0">
                <a:solidFill>
                  <a:srgbClr val="151515"/>
                </a:solidFill>
                <a:effectLst/>
                <a:latin typeface="Arial" panose="020B0604020202020204" pitchFamily="34" charset="0"/>
              </a:rPr>
              <a:t>Artículo 397. Cohecho activo genérico</a:t>
            </a:r>
            <a:endParaRPr lang="es-ES" sz="2400" b="0" i="0" dirty="0">
              <a:solidFill>
                <a:srgbClr val="151515"/>
              </a:solidFill>
              <a:effectLst/>
              <a:latin typeface="Arial" panose="020B0604020202020204" pitchFamily="34" charset="0"/>
            </a:endParaRPr>
          </a:p>
          <a:p>
            <a:pPr marL="0" indent="0" algn="just">
              <a:buNone/>
            </a:pPr>
            <a:r>
              <a:rPr lang="es-ES" sz="2400" b="1" i="0" u="sng" dirty="0">
                <a:solidFill>
                  <a:srgbClr val="151515"/>
                </a:solidFill>
                <a:effectLst/>
                <a:latin typeface="Arial" panose="020B0604020202020204" pitchFamily="34" charset="0"/>
              </a:rPr>
              <a:t>El que</a:t>
            </a:r>
            <a:r>
              <a:rPr lang="es-ES" sz="2400" b="0" i="0" dirty="0">
                <a:solidFill>
                  <a:srgbClr val="151515"/>
                </a:solidFill>
                <a:effectLst/>
                <a:latin typeface="Arial" panose="020B0604020202020204" pitchFamily="34" charset="0"/>
              </a:rPr>
              <a:t>, bajo cualquier modalidad, ofrece, da o promete a un funcionario o servidor público donativo, promesa, ventaja o beneficio para que realice u omita actos en violación de sus obligaciones, será reprimido con pena privativa de libertad no menor de cuatro ni mayor de seis años; </a:t>
            </a:r>
            <a:r>
              <a:rPr lang="es-ES" sz="2400" i="0" dirty="0">
                <a:solidFill>
                  <a:srgbClr val="151515"/>
                </a:solidFill>
                <a:effectLst/>
                <a:latin typeface="Arial" panose="020B0604020202020204" pitchFamily="34" charset="0"/>
              </a:rPr>
              <a:t>inhabilitación, según corresponda, conforme a los incisos 1, 2 y 8 del artículo 36 ; y, </a:t>
            </a:r>
            <a:r>
              <a:rPr lang="es-ES" sz="2400" b="0" i="0" dirty="0">
                <a:solidFill>
                  <a:srgbClr val="151515"/>
                </a:solidFill>
                <a:effectLst/>
                <a:latin typeface="Arial" panose="020B0604020202020204" pitchFamily="34" charset="0"/>
              </a:rPr>
              <a:t>con trescientos sesenta y cinco a setecientos treinta días-multa.</a:t>
            </a:r>
            <a:br>
              <a:rPr lang="es-ES" sz="2400" b="0" i="0" dirty="0">
                <a:solidFill>
                  <a:srgbClr val="151515"/>
                </a:solidFill>
                <a:effectLst/>
                <a:latin typeface="Arial" panose="020B0604020202020204" pitchFamily="34" charset="0"/>
              </a:rPr>
            </a:br>
            <a:endParaRPr lang="es-ES" sz="2400" b="0" i="0" dirty="0">
              <a:solidFill>
                <a:srgbClr val="151515"/>
              </a:solidFill>
              <a:effectLst/>
              <a:latin typeface="Arial" panose="020B0604020202020204" pitchFamily="34" charset="0"/>
            </a:endParaRPr>
          </a:p>
          <a:p>
            <a:pPr marL="0" indent="0" algn="just">
              <a:buNone/>
            </a:pPr>
            <a:r>
              <a:rPr lang="es-ES" sz="2400" b="1" i="0" u="sng" dirty="0">
                <a:solidFill>
                  <a:srgbClr val="151515"/>
                </a:solidFill>
                <a:latin typeface="Arial" panose="020B0604020202020204" pitchFamily="34" charset="0"/>
              </a:rPr>
              <a:t>El que</a:t>
            </a:r>
            <a:r>
              <a:rPr lang="es-ES" sz="2400" b="0" i="0" dirty="0">
                <a:solidFill>
                  <a:srgbClr val="151515"/>
                </a:solidFill>
                <a:effectLst/>
                <a:latin typeface="Arial" panose="020B0604020202020204" pitchFamily="34" charset="0"/>
              </a:rPr>
              <a:t>, bajo cualquier modalidad, ofrece, da o promete donativo, ventaja o beneficio para que el funcionario o servidor público realice u omita actos propios del cargo o empleo, sin faltar a su obligación, será reprimido con pena privativa de libertad no menor de tres ni mayor de cinco años; </a:t>
            </a:r>
            <a:r>
              <a:rPr lang="es-ES" sz="2400" i="0" dirty="0">
                <a:solidFill>
                  <a:srgbClr val="151515"/>
                </a:solidFill>
                <a:effectLst/>
                <a:latin typeface="Arial" panose="020B0604020202020204" pitchFamily="34" charset="0"/>
              </a:rPr>
              <a:t>inhabilitación, según corresponda, conforme a los incisos 1, 2 y 8 del artículo 36 ; y, con trescientos </a:t>
            </a:r>
            <a:r>
              <a:rPr lang="es-ES" sz="2400" b="0" i="0" dirty="0">
                <a:solidFill>
                  <a:srgbClr val="151515"/>
                </a:solidFill>
                <a:effectLst/>
                <a:latin typeface="Arial" panose="020B0604020202020204" pitchFamily="34" charset="0"/>
              </a:rPr>
              <a:t>sesenta y cinco a setecientos treinta días-multa.</a:t>
            </a:r>
          </a:p>
        </p:txBody>
      </p:sp>
    </p:spTree>
    <p:extLst>
      <p:ext uri="{BB962C8B-B14F-4D97-AF65-F5344CB8AC3E}">
        <p14:creationId xmlns:p14="http://schemas.microsoft.com/office/powerpoint/2010/main" val="37042721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381559" y="369138"/>
            <a:ext cx="9905998" cy="1219517"/>
          </a:xfrm>
        </p:spPr>
        <p:txBody>
          <a:bodyPr/>
          <a:lstStyle/>
          <a:p>
            <a:r>
              <a:rPr lang="es-ES" b="1" dirty="0"/>
              <a:t>COHECHO ACTIVO GENÉRICO – SUJETOS Y CONDUCTA</a:t>
            </a:r>
            <a:endParaRPr lang="es-PE"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3162661048"/>
              </p:ext>
            </p:extLst>
          </p:nvPr>
        </p:nvGraphicFramePr>
        <p:xfrm>
          <a:off x="1145310" y="1699491"/>
          <a:ext cx="10224654" cy="4313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7819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E445A9-C2DB-87E8-F476-1EAA77F72B82}"/>
              </a:ext>
            </a:extLst>
          </p:cNvPr>
          <p:cNvSpPr>
            <a:spLocks noGrp="1"/>
          </p:cNvSpPr>
          <p:nvPr>
            <p:ph type="title"/>
          </p:nvPr>
        </p:nvSpPr>
        <p:spPr/>
        <p:txBody>
          <a:bodyPr/>
          <a:lstStyle/>
          <a:p>
            <a:r>
              <a:rPr lang="es-ES" b="1" dirty="0"/>
              <a:t>COHECHO ACTIVO GENÉRICO – bien jurídico</a:t>
            </a:r>
            <a:endParaRPr lang="es-PE" dirty="0"/>
          </a:p>
        </p:txBody>
      </p:sp>
      <p:sp>
        <p:nvSpPr>
          <p:cNvPr id="3" name="Marcador de contenido 2">
            <a:extLst>
              <a:ext uri="{FF2B5EF4-FFF2-40B4-BE49-F238E27FC236}">
                <a16:creationId xmlns:a16="http://schemas.microsoft.com/office/drawing/2014/main" id="{7163DDF2-BBFB-0454-9FE9-C2E31FD41BA0}"/>
              </a:ext>
            </a:extLst>
          </p:cNvPr>
          <p:cNvSpPr>
            <a:spLocks noGrp="1"/>
          </p:cNvSpPr>
          <p:nvPr>
            <p:ph idx="1"/>
          </p:nvPr>
        </p:nvSpPr>
        <p:spPr>
          <a:xfrm>
            <a:off x="1141413" y="1953924"/>
            <a:ext cx="9905998" cy="3541714"/>
          </a:xfrm>
        </p:spPr>
        <p:txBody>
          <a:bodyPr/>
          <a:lstStyle/>
          <a:p>
            <a:pPr algn="just"/>
            <a:r>
              <a:rPr lang="es-ES" b="1" dirty="0" err="1"/>
              <a:t>Exp</a:t>
            </a:r>
            <a:r>
              <a:rPr lang="es-ES" b="1" dirty="0"/>
              <a:t>. </a:t>
            </a:r>
            <a:r>
              <a:rPr lang="es-ES" b="1" dirty="0" err="1"/>
              <a:t>N°</a:t>
            </a:r>
            <a:r>
              <a:rPr lang="es-ES" b="1" dirty="0"/>
              <a:t> 00130-2011-1-826-JR-PE-02</a:t>
            </a:r>
          </a:p>
          <a:p>
            <a:pPr marL="0" indent="0" algn="just">
              <a:buNone/>
            </a:pPr>
            <a:r>
              <a:rPr lang="es-ES" dirty="0"/>
              <a:t>El bien jurídico tutelado es el brindar protección al </a:t>
            </a:r>
            <a:r>
              <a:rPr lang="es-ES" b="1" u="sng" dirty="0"/>
              <a:t>ejercicio regular de las funciones públicas </a:t>
            </a:r>
            <a:r>
              <a:rPr lang="es-ES" dirty="0"/>
              <a:t>preservándola, preventiva y conminatoriamente de los actos de corrupción de sujetos diversos inescrupulosos, o en otros término, garantizar a través de la conminación penal el respecto que se debe al desarrollo funcional de la administración pública.</a:t>
            </a:r>
            <a:endParaRPr lang="es-PE" dirty="0"/>
          </a:p>
        </p:txBody>
      </p:sp>
    </p:spTree>
    <p:extLst>
      <p:ext uri="{BB962C8B-B14F-4D97-AF65-F5344CB8AC3E}">
        <p14:creationId xmlns:p14="http://schemas.microsoft.com/office/powerpoint/2010/main" val="36314348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normAutofit fontScale="90000"/>
          </a:bodyPr>
          <a:lstStyle/>
          <a:p>
            <a:r>
              <a:rPr lang="es-ES" b="1" i="0" dirty="0">
                <a:solidFill>
                  <a:srgbClr val="151515"/>
                </a:solidFill>
                <a:effectLst/>
                <a:latin typeface="Arial" panose="020B0604020202020204" pitchFamily="34" charset="0"/>
              </a:rPr>
              <a:t>Cohecho activo transnacional</a:t>
            </a:r>
            <a:r>
              <a:rPr lang="es-ES" b="1" dirty="0"/>
              <a:t> genérico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434109" y="1214740"/>
            <a:ext cx="11176000" cy="5315369"/>
          </a:xfrm>
          <a:blipFill>
            <a:blip r:embed="rId2"/>
            <a:tile tx="0" ty="0" sx="100000" sy="100000" flip="none" algn="tl"/>
          </a:blipFill>
        </p:spPr>
        <p:txBody>
          <a:bodyPr>
            <a:normAutofit fontScale="92500"/>
          </a:bodyPr>
          <a:lstStyle/>
          <a:p>
            <a:pPr algn="just"/>
            <a:r>
              <a:rPr lang="es-ES" b="1" i="0" dirty="0">
                <a:solidFill>
                  <a:srgbClr val="151515"/>
                </a:solidFill>
                <a:effectLst/>
                <a:latin typeface="Arial" panose="020B0604020202020204" pitchFamily="34" charset="0"/>
              </a:rPr>
              <a:t>Artículo 397-A. Cohecho activo transnacional</a:t>
            </a:r>
            <a:endParaRPr lang="es-ES" b="0" i="0" dirty="0">
              <a:solidFill>
                <a:srgbClr val="151515"/>
              </a:solidFill>
              <a:effectLst/>
              <a:latin typeface="Roboto Condensed" panose="02000000000000000000" pitchFamily="2" charset="0"/>
            </a:endParaRPr>
          </a:p>
          <a:p>
            <a:pPr marL="0" indent="0" algn="just">
              <a:buNone/>
            </a:pPr>
            <a:r>
              <a:rPr lang="es-ES" sz="2400" b="1" i="0" u="sng" dirty="0">
                <a:solidFill>
                  <a:srgbClr val="151515"/>
                </a:solidFill>
                <a:effectLst/>
                <a:latin typeface="Arial" panose="020B0604020202020204" pitchFamily="34" charset="0"/>
              </a:rPr>
              <a:t>El que</a:t>
            </a:r>
            <a:r>
              <a:rPr lang="es-ES" sz="2400" b="0" i="0" dirty="0">
                <a:solidFill>
                  <a:srgbClr val="151515"/>
                </a:solidFill>
                <a:effectLst/>
                <a:latin typeface="Arial" panose="020B0604020202020204" pitchFamily="34" charset="0"/>
              </a:rPr>
              <a:t>, teniendo la nacionalidad peruana o la representación de una persona jurídica domiciliada en el Perú, bajo cualquier modalidad, ofrezca, otorgue o prometa directa o indirectamente a un </a:t>
            </a:r>
            <a:r>
              <a:rPr lang="es-ES" sz="2400" b="1" i="0" u="sng" dirty="0">
                <a:solidFill>
                  <a:srgbClr val="151515"/>
                </a:solidFill>
                <a:effectLst/>
                <a:latin typeface="Arial" panose="020B0604020202020204" pitchFamily="34" charset="0"/>
              </a:rPr>
              <a:t>funcionario o servidor público extranjero donativo</a:t>
            </a:r>
            <a:r>
              <a:rPr lang="es-ES" sz="2400" b="0" i="0" dirty="0">
                <a:solidFill>
                  <a:srgbClr val="151515"/>
                </a:solidFill>
                <a:effectLst/>
                <a:latin typeface="Arial" panose="020B0604020202020204" pitchFamily="34" charset="0"/>
              </a:rPr>
              <a:t>, promesa, ventaja o beneficio indebido que redunde en su propio provecho o en el de otra persona, para que dicho servidor o funcionario público realice u omita actos propios de su cargo o empleo, en violación de sus obligaciones o sin faltar a su obligación para obtener o retener un negocio u otra ventaja indebida en la realización de actividades económicas o comerciales internacionales, será reprimido con pena privativa de la libertad no menor de cinco años ni mayor de ocho años; inhabilitación, según corresponda, conforme a los incisos 1, 2 y 8 del artículo 36; y, con trescientos sesenta y cinco a setecientos treinta días-multa.</a:t>
            </a:r>
          </a:p>
        </p:txBody>
      </p:sp>
    </p:spTree>
    <p:extLst>
      <p:ext uri="{BB962C8B-B14F-4D97-AF65-F5344CB8AC3E}">
        <p14:creationId xmlns:p14="http://schemas.microsoft.com/office/powerpoint/2010/main" val="4230337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0FC8631-B382-CF6F-95D5-96565D5E8C31}"/>
              </a:ext>
            </a:extLst>
          </p:cNvPr>
          <p:cNvSpPr>
            <a:spLocks noGrp="1"/>
          </p:cNvSpPr>
          <p:nvPr>
            <p:ph type="title"/>
          </p:nvPr>
        </p:nvSpPr>
        <p:spPr/>
        <p:txBody>
          <a:bodyPr/>
          <a:lstStyle/>
          <a:p>
            <a:r>
              <a:rPr lang="es-ES" b="1" dirty="0"/>
              <a:t>Concepto - Corrupción</a:t>
            </a:r>
            <a:endParaRPr lang="es-PE" b="1" dirty="0"/>
          </a:p>
        </p:txBody>
      </p:sp>
      <p:pic>
        <p:nvPicPr>
          <p:cNvPr id="6" name="Imagen 5">
            <a:extLst>
              <a:ext uri="{FF2B5EF4-FFF2-40B4-BE49-F238E27FC236}">
                <a16:creationId xmlns:a16="http://schemas.microsoft.com/office/drawing/2014/main" id="{D6C82691-F675-9090-2F99-1C4AA2A66C4A}"/>
              </a:ext>
            </a:extLst>
          </p:cNvPr>
          <p:cNvPicPr>
            <a:picLocks noChangeAspect="1"/>
          </p:cNvPicPr>
          <p:nvPr/>
        </p:nvPicPr>
        <p:blipFill>
          <a:blip r:embed="rId2"/>
          <a:stretch>
            <a:fillRect/>
          </a:stretch>
        </p:blipFill>
        <p:spPr>
          <a:xfrm>
            <a:off x="2128981" y="2249487"/>
            <a:ext cx="7620000" cy="3810000"/>
          </a:xfrm>
          <a:prstGeom prst="rect">
            <a:avLst/>
          </a:prstGeom>
        </p:spPr>
      </p:pic>
    </p:spTree>
    <p:extLst>
      <p:ext uri="{BB962C8B-B14F-4D97-AF65-F5344CB8AC3E}">
        <p14:creationId xmlns:p14="http://schemas.microsoft.com/office/powerpoint/2010/main" val="26231478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normAutofit/>
          </a:bodyPr>
          <a:lstStyle/>
          <a:p>
            <a:r>
              <a:rPr lang="es-ES" b="1" i="0" dirty="0">
                <a:solidFill>
                  <a:srgbClr val="151515"/>
                </a:solidFill>
                <a:effectLst/>
                <a:latin typeface="Arial" panose="020B0604020202020204" pitchFamily="34" charset="0"/>
              </a:rPr>
              <a:t>Cohecho activo específico</a:t>
            </a:r>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387927" y="1057721"/>
            <a:ext cx="11416146" cy="5518569"/>
          </a:xfrm>
          <a:blipFill>
            <a:blip r:embed="rId2"/>
            <a:tile tx="0" ty="0" sx="100000" sy="100000" flip="none" algn="tl"/>
          </a:blipFill>
        </p:spPr>
        <p:txBody>
          <a:bodyPr>
            <a:noAutofit/>
          </a:bodyPr>
          <a:lstStyle/>
          <a:p>
            <a:pPr algn="just"/>
            <a:r>
              <a:rPr lang="es-ES" sz="1800" b="1" i="0" dirty="0">
                <a:solidFill>
                  <a:srgbClr val="151515"/>
                </a:solidFill>
                <a:effectLst/>
                <a:latin typeface="Arial" panose="020B0604020202020204" pitchFamily="34" charset="0"/>
              </a:rPr>
              <a:t>Artículo 398. Cohecho activo específico</a:t>
            </a:r>
            <a:endParaRPr lang="es-ES" sz="1800" b="0" i="0" dirty="0">
              <a:solidFill>
                <a:srgbClr val="151515"/>
              </a:solidFill>
              <a:effectLst/>
              <a:latin typeface="Arial" panose="020B0604020202020204" pitchFamily="34" charset="0"/>
            </a:endParaRPr>
          </a:p>
          <a:p>
            <a:pPr marL="0" indent="0" algn="just">
              <a:buNone/>
            </a:pPr>
            <a:r>
              <a:rPr lang="es-ES" sz="1800" b="1" i="0" u="sng" dirty="0">
                <a:solidFill>
                  <a:srgbClr val="151515"/>
                </a:solidFill>
                <a:effectLst/>
                <a:latin typeface="Arial" panose="020B0604020202020204" pitchFamily="34" charset="0"/>
              </a:rPr>
              <a:t>El que</a:t>
            </a:r>
            <a:r>
              <a:rPr lang="es-ES" sz="1800" b="0" i="0" dirty="0">
                <a:solidFill>
                  <a:srgbClr val="151515"/>
                </a:solidFill>
                <a:effectLst/>
                <a:latin typeface="Arial" panose="020B0604020202020204" pitchFamily="34" charset="0"/>
              </a:rPr>
              <a:t>, bajo cualquier modalidad, ofrece, da o promete donativo, ventaja o beneficio a un </a:t>
            </a:r>
            <a:r>
              <a:rPr lang="es-ES" sz="1800" b="1" i="0" u="sng" dirty="0">
                <a:solidFill>
                  <a:srgbClr val="151515"/>
                </a:solidFill>
                <a:effectLst/>
                <a:latin typeface="Arial" panose="020B0604020202020204" pitchFamily="34" charset="0"/>
              </a:rPr>
              <a:t>Magistrado, Fiscal, Perito, Árbitro, Miembro de Tribunal administrativo o análogo </a:t>
            </a:r>
            <a:r>
              <a:rPr lang="es-ES" sz="1800" b="0" i="0" dirty="0">
                <a:solidFill>
                  <a:srgbClr val="151515"/>
                </a:solidFill>
                <a:effectLst/>
                <a:latin typeface="Arial" panose="020B0604020202020204" pitchFamily="34" charset="0"/>
              </a:rPr>
              <a:t>con el objeto de influir en la decisión de un asunto sometido a su conocimiento o </a:t>
            </a:r>
            <a:r>
              <a:rPr lang="es-ES" sz="1800" i="0" dirty="0">
                <a:solidFill>
                  <a:srgbClr val="151515"/>
                </a:solidFill>
                <a:effectLst/>
                <a:latin typeface="Arial" panose="020B0604020202020204" pitchFamily="34" charset="0"/>
              </a:rPr>
              <a:t>competencia, será reprimido con pena privativa de libertad no menor de cinco ni mayor de ocho años; inhabilitación, según corresponda, conforme a los incisos 1, 2 y 8 del artículo 36; y, con trescientos sesenta y cinco a setecientos treinta días-multa.</a:t>
            </a:r>
            <a:br>
              <a:rPr lang="es-ES" sz="1800" i="0" dirty="0">
                <a:solidFill>
                  <a:srgbClr val="151515"/>
                </a:solidFill>
                <a:effectLst/>
                <a:latin typeface="Arial" panose="020B0604020202020204" pitchFamily="34" charset="0"/>
              </a:rPr>
            </a:br>
            <a:endParaRPr lang="es-ES" sz="1800" i="0" dirty="0">
              <a:solidFill>
                <a:srgbClr val="151515"/>
              </a:solidFill>
              <a:effectLst/>
              <a:latin typeface="Arial" panose="020B0604020202020204" pitchFamily="34" charset="0"/>
            </a:endParaRPr>
          </a:p>
          <a:p>
            <a:pPr marL="0" indent="0" algn="just">
              <a:buNone/>
            </a:pPr>
            <a:r>
              <a:rPr lang="es-ES" sz="1800" i="0" dirty="0">
                <a:solidFill>
                  <a:srgbClr val="151515"/>
                </a:solidFill>
                <a:effectLst/>
                <a:latin typeface="Arial" panose="020B0604020202020204" pitchFamily="34" charset="0"/>
              </a:rPr>
              <a:t>Cuando el donativo, promesa, ventaja o beneficio se ofrece o entrega a un </a:t>
            </a:r>
            <a:r>
              <a:rPr lang="es-ES" sz="1800" b="1" i="0" u="sng" dirty="0">
                <a:solidFill>
                  <a:srgbClr val="151515"/>
                </a:solidFill>
                <a:effectLst/>
                <a:latin typeface="Arial" panose="020B0604020202020204" pitchFamily="34" charset="0"/>
              </a:rPr>
              <a:t>secretario, relator, especialista, auxiliar jurisdiccional, testigo, traductor o intérprete o análogo</a:t>
            </a:r>
            <a:r>
              <a:rPr lang="es-ES" sz="1800" i="0" dirty="0">
                <a:solidFill>
                  <a:srgbClr val="151515"/>
                </a:solidFill>
                <a:effectLst/>
                <a:latin typeface="Arial" panose="020B0604020202020204" pitchFamily="34" charset="0"/>
              </a:rPr>
              <a:t>, la pena privativa de libertad será no menor de cuatro ni mayor de ocho años; inhabilitación, según corresponda, conforme a los incisos 1, 2, 3 y 4 del artículo 36; y, con trescientos sesenta y cinco a setecientos treinta días-multa.</a:t>
            </a:r>
            <a:br>
              <a:rPr lang="es-ES" sz="1800" i="0" dirty="0">
                <a:solidFill>
                  <a:srgbClr val="151515"/>
                </a:solidFill>
                <a:effectLst/>
                <a:latin typeface="Arial" panose="020B0604020202020204" pitchFamily="34" charset="0"/>
              </a:rPr>
            </a:br>
            <a:endParaRPr lang="es-ES" sz="1800" i="0" dirty="0">
              <a:solidFill>
                <a:srgbClr val="151515"/>
              </a:solidFill>
              <a:effectLst/>
              <a:latin typeface="Arial" panose="020B0604020202020204" pitchFamily="34" charset="0"/>
            </a:endParaRPr>
          </a:p>
          <a:p>
            <a:pPr marL="0" indent="0" algn="just">
              <a:buNone/>
            </a:pPr>
            <a:r>
              <a:rPr lang="es-ES" sz="1800" i="0" dirty="0">
                <a:solidFill>
                  <a:srgbClr val="151515"/>
                </a:solidFill>
                <a:effectLst/>
                <a:latin typeface="Arial" panose="020B0604020202020204" pitchFamily="34" charset="0"/>
              </a:rPr>
              <a:t>Si el que ofrece, da o corrompe es </a:t>
            </a:r>
            <a:r>
              <a:rPr lang="es-ES" sz="1800" b="1" i="0" u="sng" dirty="0">
                <a:solidFill>
                  <a:srgbClr val="151515"/>
                </a:solidFill>
                <a:effectLst/>
                <a:latin typeface="Arial" panose="020B0604020202020204" pitchFamily="34" charset="0"/>
              </a:rPr>
              <a:t>abogado o forma parte de un estudio de abogados</a:t>
            </a:r>
            <a:r>
              <a:rPr lang="es-ES" sz="1800" i="0" dirty="0">
                <a:solidFill>
                  <a:srgbClr val="151515"/>
                </a:solidFill>
                <a:effectLst/>
                <a:latin typeface="Arial" panose="020B0604020202020204" pitchFamily="34" charset="0"/>
              </a:rPr>
              <a:t>, la pena privativa de libertad será no menor de cinco ni mayor de ocho años; inhabilitación, según corresponda, conforme a los incisos 2, 3, 4 y 8 del artículo 36 ; y, con trescientos sesenta y cinco </a:t>
            </a:r>
            <a:r>
              <a:rPr lang="es-ES" sz="1800" b="0" i="0" dirty="0">
                <a:solidFill>
                  <a:srgbClr val="151515"/>
                </a:solidFill>
                <a:effectLst/>
                <a:latin typeface="Arial" panose="020B0604020202020204" pitchFamily="34" charset="0"/>
              </a:rPr>
              <a:t>a setecientos treinta días-multa.</a:t>
            </a:r>
          </a:p>
        </p:txBody>
      </p:sp>
    </p:spTree>
    <p:extLst>
      <p:ext uri="{BB962C8B-B14F-4D97-AF65-F5344CB8AC3E}">
        <p14:creationId xmlns:p14="http://schemas.microsoft.com/office/powerpoint/2010/main" val="24573490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4">
            <a:extLst>
              <a:ext uri="{FF2B5EF4-FFF2-40B4-BE49-F238E27FC236}">
                <a16:creationId xmlns:a16="http://schemas.microsoft.com/office/drawing/2014/main" id="{DA40A9A2-CDED-0C38-9C4E-E8F40A657D06}"/>
              </a:ext>
            </a:extLst>
          </p:cNvPr>
          <p:cNvGraphicFramePr>
            <a:graphicFrameLocks/>
          </p:cNvGraphicFramePr>
          <p:nvPr>
            <p:extLst>
              <p:ext uri="{D42A27DB-BD31-4B8C-83A1-F6EECF244321}">
                <p14:modId xmlns:p14="http://schemas.microsoft.com/office/powerpoint/2010/main" val="3431536698"/>
              </p:ext>
            </p:extLst>
          </p:nvPr>
        </p:nvGraphicFramePr>
        <p:xfrm>
          <a:off x="277091" y="897777"/>
          <a:ext cx="11485420" cy="4616332"/>
        </p:xfrm>
        <a:graphic>
          <a:graphicData uri="http://schemas.openxmlformats.org/drawingml/2006/table">
            <a:tbl>
              <a:tblPr firstRow="1" bandRow="1">
                <a:tableStyleId>{5C22544A-7EE6-4342-B048-85BDC9FD1C3A}</a:tableStyleId>
              </a:tblPr>
              <a:tblGrid>
                <a:gridCol w="2871355">
                  <a:extLst>
                    <a:ext uri="{9D8B030D-6E8A-4147-A177-3AD203B41FA5}">
                      <a16:colId xmlns:a16="http://schemas.microsoft.com/office/drawing/2014/main" val="4126958354"/>
                    </a:ext>
                  </a:extLst>
                </a:gridCol>
                <a:gridCol w="2871355">
                  <a:extLst>
                    <a:ext uri="{9D8B030D-6E8A-4147-A177-3AD203B41FA5}">
                      <a16:colId xmlns:a16="http://schemas.microsoft.com/office/drawing/2014/main" val="3824975298"/>
                    </a:ext>
                  </a:extLst>
                </a:gridCol>
                <a:gridCol w="2871355">
                  <a:extLst>
                    <a:ext uri="{9D8B030D-6E8A-4147-A177-3AD203B41FA5}">
                      <a16:colId xmlns:a16="http://schemas.microsoft.com/office/drawing/2014/main" val="992936748"/>
                    </a:ext>
                  </a:extLst>
                </a:gridCol>
                <a:gridCol w="2871355">
                  <a:extLst>
                    <a:ext uri="{9D8B030D-6E8A-4147-A177-3AD203B41FA5}">
                      <a16:colId xmlns:a16="http://schemas.microsoft.com/office/drawing/2014/main" val="647236743"/>
                    </a:ext>
                  </a:extLst>
                </a:gridCol>
              </a:tblGrid>
              <a:tr h="673215">
                <a:tc gridSpan="4">
                  <a:txBody>
                    <a:bodyPr/>
                    <a:lstStyle/>
                    <a:p>
                      <a:pPr algn="ctr"/>
                      <a:r>
                        <a:rPr lang="es-ES" dirty="0">
                          <a:solidFill>
                            <a:schemeClr val="bg1"/>
                          </a:solidFill>
                        </a:rPr>
                        <a:t>COHECHOS ACTIVO: </a:t>
                      </a:r>
                    </a:p>
                    <a:p>
                      <a:pPr algn="ctr"/>
                      <a:r>
                        <a:rPr lang="es-ES" dirty="0">
                          <a:solidFill>
                            <a:schemeClr val="bg1"/>
                          </a:solidFill>
                        </a:rPr>
                        <a:t>PROPIO E IMPROPIO</a:t>
                      </a:r>
                      <a:endParaRPr lang="es-PE" dirty="0">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a:solidFill>
                          <a:schemeClr val="bg1"/>
                        </a:solidFill>
                      </a:endParaRPr>
                    </a:p>
                  </a:txBody>
                  <a:tcPr>
                    <a:solidFill>
                      <a:srgbClr val="C00000"/>
                    </a:solidFill>
                  </a:tcPr>
                </a:tc>
                <a:tc hMerge="1">
                  <a:txBody>
                    <a:bodyPr/>
                    <a:lstStyle/>
                    <a:p>
                      <a:endParaRPr lang="es-PE" dirty="0">
                        <a:solidFill>
                          <a:schemeClr val="bg1"/>
                        </a:solidFill>
                      </a:endParaRPr>
                    </a:p>
                  </a:txBody>
                  <a:tcPr>
                    <a:solidFill>
                      <a:srgbClr val="C00000"/>
                    </a:solidFill>
                  </a:tcPr>
                </a:tc>
                <a:extLst>
                  <a:ext uri="{0D108BD9-81ED-4DB2-BD59-A6C34878D82A}">
                    <a16:rowId xmlns:a16="http://schemas.microsoft.com/office/drawing/2014/main" val="637633478"/>
                  </a:ext>
                </a:extLst>
              </a:tr>
              <a:tr h="384694">
                <a:tc>
                  <a:txBody>
                    <a:bodyPr/>
                    <a:lstStyle/>
                    <a:p>
                      <a:pPr algn="ctr"/>
                      <a:r>
                        <a:rPr lang="es-ES" dirty="0">
                          <a:solidFill>
                            <a:schemeClr val="bg1"/>
                          </a:solidFill>
                        </a:rPr>
                        <a:t>Sujeto activo</a:t>
                      </a:r>
                      <a:endParaRPr lang="es-PE" dirty="0">
                        <a:solidFill>
                          <a:schemeClr val="bg1"/>
                        </a:solidFill>
                      </a:endParaRPr>
                    </a:p>
                  </a:txBody>
                  <a:tcPr>
                    <a:solidFill>
                      <a:srgbClr val="C00000"/>
                    </a:solidFill>
                  </a:tcPr>
                </a:tc>
                <a:tc>
                  <a:txBody>
                    <a:bodyPr/>
                    <a:lstStyle/>
                    <a:p>
                      <a:pPr algn="ctr"/>
                      <a:r>
                        <a:rPr lang="es-ES" dirty="0">
                          <a:solidFill>
                            <a:schemeClr val="bg1"/>
                          </a:solidFill>
                        </a:rPr>
                        <a:t>Conducta</a:t>
                      </a:r>
                      <a:endParaRPr lang="es-PE" dirty="0">
                        <a:solidFill>
                          <a:schemeClr val="bg1"/>
                        </a:solidFill>
                      </a:endParaRPr>
                    </a:p>
                  </a:txBody>
                  <a:tcPr>
                    <a:solidFill>
                      <a:srgbClr val="C00000"/>
                    </a:solidFill>
                  </a:tcPr>
                </a:tc>
                <a:tc>
                  <a:txBody>
                    <a:bodyPr/>
                    <a:lstStyle/>
                    <a:p>
                      <a:pPr algn="ctr"/>
                      <a:r>
                        <a:rPr lang="es-ES" dirty="0">
                          <a:solidFill>
                            <a:schemeClr val="bg1"/>
                          </a:solidFill>
                        </a:rPr>
                        <a:t>Sujeto influenciado</a:t>
                      </a:r>
                      <a:endParaRPr lang="es-PE" dirty="0">
                        <a:solidFill>
                          <a:schemeClr val="bg1"/>
                        </a:solidFill>
                      </a:endParaRPr>
                    </a:p>
                  </a:txBody>
                  <a:tcPr>
                    <a:solidFill>
                      <a:srgbClr val="C00000"/>
                    </a:solidFill>
                  </a:tcPr>
                </a:tc>
                <a:tc>
                  <a:txBody>
                    <a:bodyPr/>
                    <a:lstStyle/>
                    <a:p>
                      <a:pPr algn="ctr"/>
                      <a:r>
                        <a:rPr lang="es-ES" dirty="0">
                          <a:solidFill>
                            <a:schemeClr val="bg1"/>
                          </a:solidFill>
                        </a:rPr>
                        <a:t>Fin</a:t>
                      </a:r>
                      <a:endParaRPr lang="es-PE" dirty="0">
                        <a:solidFill>
                          <a:schemeClr val="bg1"/>
                        </a:solidFill>
                      </a:endParaRPr>
                    </a:p>
                  </a:txBody>
                  <a:tcPr>
                    <a:solidFill>
                      <a:srgbClr val="C00000"/>
                    </a:solidFill>
                  </a:tcPr>
                </a:tc>
                <a:extLst>
                  <a:ext uri="{0D108BD9-81ED-4DB2-BD59-A6C34878D82A}">
                    <a16:rowId xmlns:a16="http://schemas.microsoft.com/office/drawing/2014/main" val="3941153041"/>
                  </a:ext>
                </a:extLst>
              </a:tr>
              <a:tr h="3558423">
                <a:tc>
                  <a:txBody>
                    <a:bodyPr/>
                    <a:lstStyle/>
                    <a:p>
                      <a:r>
                        <a:rPr lang="es-ES" dirty="0">
                          <a:solidFill>
                            <a:schemeClr val="bg1"/>
                          </a:solidFill>
                        </a:rPr>
                        <a:t>397 .- Cualquiera.</a:t>
                      </a:r>
                    </a:p>
                    <a:p>
                      <a:r>
                        <a:rPr lang="es-ES" dirty="0">
                          <a:solidFill>
                            <a:schemeClr val="bg1"/>
                          </a:solidFill>
                        </a:rPr>
                        <a:t>397-A .- Cualquiera</a:t>
                      </a:r>
                    </a:p>
                    <a:p>
                      <a:r>
                        <a:rPr lang="es-ES" dirty="0">
                          <a:solidFill>
                            <a:schemeClr val="bg1"/>
                          </a:solidFill>
                        </a:rPr>
                        <a:t>398 .- Abogado</a:t>
                      </a:r>
                    </a:p>
                    <a:p>
                      <a:r>
                        <a:rPr lang="es-ES" dirty="0">
                          <a:solidFill>
                            <a:schemeClr val="bg1"/>
                          </a:solidFill>
                        </a:rPr>
                        <a:t>398–A .- Cualquiera</a:t>
                      </a:r>
                    </a:p>
                    <a:p>
                      <a:endParaRPr lang="es-PE" dirty="0">
                        <a:solidFill>
                          <a:schemeClr val="bg1"/>
                        </a:solidFill>
                      </a:endParaRPr>
                    </a:p>
                  </a:txBody>
                  <a:tcPr>
                    <a:solidFill>
                      <a:srgbClr val="C00000"/>
                    </a:solidFill>
                  </a:tcPr>
                </a:tc>
                <a:tc>
                  <a:txBody>
                    <a:bodyPr/>
                    <a:lstStyle/>
                    <a:p>
                      <a:r>
                        <a:rPr lang="es-ES" dirty="0">
                          <a:solidFill>
                            <a:schemeClr val="bg1"/>
                          </a:solidFill>
                        </a:rPr>
                        <a:t>Ofrecer</a:t>
                      </a:r>
                    </a:p>
                    <a:p>
                      <a:r>
                        <a:rPr lang="es-ES" dirty="0">
                          <a:solidFill>
                            <a:schemeClr val="bg1"/>
                          </a:solidFill>
                        </a:rPr>
                        <a:t>Dar</a:t>
                      </a:r>
                    </a:p>
                    <a:p>
                      <a:r>
                        <a:rPr lang="es-ES" dirty="0">
                          <a:solidFill>
                            <a:schemeClr val="bg1"/>
                          </a:solidFill>
                        </a:rPr>
                        <a:t>Prometer</a:t>
                      </a:r>
                    </a:p>
                  </a:txBody>
                  <a:tcPr>
                    <a:solidFill>
                      <a:srgbClr val="C00000"/>
                    </a:solidFill>
                  </a:tcPr>
                </a:tc>
                <a:tc>
                  <a:txBody>
                    <a:bodyPr/>
                    <a:lstStyle/>
                    <a:p>
                      <a:r>
                        <a:rPr lang="es-ES" dirty="0">
                          <a:solidFill>
                            <a:schemeClr val="bg1"/>
                          </a:solidFill>
                        </a:rPr>
                        <a:t>- Funcionario Público nacional (397)</a:t>
                      </a:r>
                    </a:p>
                    <a:p>
                      <a:r>
                        <a:rPr lang="es-ES" dirty="0">
                          <a:solidFill>
                            <a:schemeClr val="bg1"/>
                          </a:solidFill>
                        </a:rPr>
                        <a:t>- Funcionario Estado Extranjero. Funcionario de organismo internacional público (397-A)</a:t>
                      </a:r>
                    </a:p>
                    <a:p>
                      <a:r>
                        <a:rPr lang="es-ES" dirty="0">
                          <a:solidFill>
                            <a:schemeClr val="bg1"/>
                          </a:solidFill>
                        </a:rPr>
                        <a:t>- Magistrado, fiscal, perito, árbitro, miembro de tribunal administrativo o análogo y auxiliares (398)</a:t>
                      </a:r>
                    </a:p>
                    <a:p>
                      <a:r>
                        <a:rPr lang="es-ES" dirty="0">
                          <a:solidFill>
                            <a:schemeClr val="bg1"/>
                          </a:solidFill>
                        </a:rPr>
                        <a:t>-PNP (398-A)</a:t>
                      </a:r>
                      <a:endParaRPr lang="es-PE" dirty="0">
                        <a:solidFill>
                          <a:schemeClr val="bg1"/>
                        </a:solidFill>
                      </a:endParaRPr>
                    </a:p>
                  </a:txBody>
                  <a:tcPr>
                    <a:solidFill>
                      <a:srgbClr val="C00000"/>
                    </a:solidFill>
                  </a:tcPr>
                </a:tc>
                <a:tc>
                  <a:txBody>
                    <a:bodyPr/>
                    <a:lstStyle/>
                    <a:p>
                      <a:r>
                        <a:rPr lang="es-ES" dirty="0">
                          <a:solidFill>
                            <a:schemeClr val="bg1"/>
                          </a:solidFill>
                        </a:rPr>
                        <a:t>Realice u omita actos:</a:t>
                      </a:r>
                    </a:p>
                    <a:p>
                      <a:r>
                        <a:rPr lang="es-ES" dirty="0">
                          <a:solidFill>
                            <a:schemeClr val="bg1"/>
                          </a:solidFill>
                        </a:rPr>
                        <a:t>- Violando sus obligaciones</a:t>
                      </a:r>
                    </a:p>
                    <a:p>
                      <a:r>
                        <a:rPr lang="es-ES" dirty="0">
                          <a:solidFill>
                            <a:schemeClr val="bg1"/>
                          </a:solidFill>
                        </a:rPr>
                        <a:t>- Sin faltar sus obligaciones</a:t>
                      </a:r>
                    </a:p>
                    <a:p>
                      <a:r>
                        <a:rPr lang="es-ES" dirty="0">
                          <a:solidFill>
                            <a:schemeClr val="bg1"/>
                          </a:solidFill>
                        </a:rPr>
                        <a:t>- Para influir o decidir en asunto sometido a su conocimiento o como competencia.</a:t>
                      </a:r>
                    </a:p>
                    <a:p>
                      <a:endParaRPr lang="es-ES" dirty="0">
                        <a:solidFill>
                          <a:schemeClr val="bg1"/>
                        </a:solidFill>
                      </a:endParaRPr>
                    </a:p>
                    <a:p>
                      <a:r>
                        <a:rPr lang="es-ES" dirty="0">
                          <a:solidFill>
                            <a:schemeClr val="bg1"/>
                          </a:solidFill>
                        </a:rPr>
                        <a:t>Realice u omita actos:</a:t>
                      </a:r>
                    </a:p>
                    <a:p>
                      <a:r>
                        <a:rPr lang="es-ES" dirty="0">
                          <a:solidFill>
                            <a:schemeClr val="bg1"/>
                          </a:solidFill>
                        </a:rPr>
                        <a:t>-Con violación de sus obligaciones</a:t>
                      </a:r>
                    </a:p>
                    <a:p>
                      <a:r>
                        <a:rPr lang="es-ES" dirty="0">
                          <a:solidFill>
                            <a:schemeClr val="bg1"/>
                          </a:solidFill>
                        </a:rPr>
                        <a:t>-Sin faltar a sus obligaciones.</a:t>
                      </a:r>
                    </a:p>
                  </a:txBody>
                  <a:tcPr>
                    <a:solidFill>
                      <a:srgbClr val="C00000"/>
                    </a:solidFill>
                  </a:tcPr>
                </a:tc>
                <a:extLst>
                  <a:ext uri="{0D108BD9-81ED-4DB2-BD59-A6C34878D82A}">
                    <a16:rowId xmlns:a16="http://schemas.microsoft.com/office/drawing/2014/main" val="2729726066"/>
                  </a:ext>
                </a:extLst>
              </a:tr>
            </a:tbl>
          </a:graphicData>
        </a:graphic>
      </p:graphicFrame>
    </p:spTree>
    <p:extLst>
      <p:ext uri="{BB962C8B-B14F-4D97-AF65-F5344CB8AC3E}">
        <p14:creationId xmlns:p14="http://schemas.microsoft.com/office/powerpoint/2010/main" val="36166482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521695"/>
            <a:ext cx="9905998" cy="831590"/>
          </a:xfrm>
        </p:spPr>
        <p:txBody>
          <a:bodyPr>
            <a:normAutofit fontScale="90000"/>
          </a:bodyPr>
          <a:lstStyle/>
          <a:p>
            <a:pPr algn="just"/>
            <a:r>
              <a:rPr lang="es-ES" sz="3600" b="1" i="0" dirty="0">
                <a:solidFill>
                  <a:srgbClr val="151515"/>
                </a:solidFill>
                <a:effectLst/>
                <a:latin typeface="Arial" panose="020B0604020202020204" pitchFamily="34" charset="0"/>
              </a:rPr>
              <a:t>Negociación incompatible o aprovechamiento indebido de cargo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397163" y="1611906"/>
            <a:ext cx="11397673" cy="4197768"/>
          </a:xfrm>
          <a:blipFill>
            <a:blip r:embed="rId2"/>
            <a:tile tx="0" ty="0" sx="100000" sy="100000" flip="none" algn="tl"/>
          </a:blipFill>
        </p:spPr>
        <p:txBody>
          <a:bodyPr>
            <a:normAutofit/>
          </a:bodyPr>
          <a:lstStyle/>
          <a:p>
            <a:pPr algn="just"/>
            <a:r>
              <a:rPr lang="es-ES" sz="2400" b="1" i="0" dirty="0">
                <a:solidFill>
                  <a:srgbClr val="151515"/>
                </a:solidFill>
                <a:effectLst/>
                <a:latin typeface="Arial" panose="020B0604020202020204" pitchFamily="34" charset="0"/>
              </a:rPr>
              <a:t>Artículo 399. Negociación incompatible o aprovechamiento indebido de cargo</a:t>
            </a:r>
            <a:endParaRPr lang="es-ES" sz="2400" b="0" i="0" dirty="0">
              <a:solidFill>
                <a:srgbClr val="151515"/>
              </a:solidFill>
              <a:effectLst/>
              <a:latin typeface="Arial" panose="020B0604020202020204" pitchFamily="34" charset="0"/>
            </a:endParaRPr>
          </a:p>
          <a:p>
            <a:pPr marL="0" indent="0" algn="just">
              <a:buNone/>
            </a:pPr>
            <a:r>
              <a:rPr lang="es-ES" sz="2400" b="0" i="0" u="sng" dirty="0">
                <a:solidFill>
                  <a:srgbClr val="151515"/>
                </a:solidFill>
                <a:effectLst/>
                <a:latin typeface="Arial" panose="020B0604020202020204" pitchFamily="34" charset="0"/>
              </a:rPr>
              <a:t>El funcionario o servidor público </a:t>
            </a:r>
            <a:r>
              <a:rPr lang="es-ES" sz="2400" b="0" i="0" dirty="0">
                <a:solidFill>
                  <a:srgbClr val="151515"/>
                </a:solidFill>
                <a:effectLst/>
                <a:latin typeface="Arial" panose="020B0604020202020204" pitchFamily="34" charset="0"/>
              </a:rPr>
              <a:t>que indebidamente en forma directa o indirecta o por acto simulado se interesa, en provecho propio o de tercero, </a:t>
            </a:r>
            <a:r>
              <a:rPr lang="es-ES" sz="2400" b="1" i="0" u="sng" dirty="0">
                <a:solidFill>
                  <a:srgbClr val="151515"/>
                </a:solidFill>
                <a:effectLst/>
                <a:latin typeface="Arial" panose="020B0604020202020204" pitchFamily="34" charset="0"/>
              </a:rPr>
              <a:t>por cualquier contrato u operación en que interviene por razón de su cargo</a:t>
            </a:r>
            <a:r>
              <a:rPr lang="es-ES" sz="2400" b="0" i="0" dirty="0">
                <a:solidFill>
                  <a:srgbClr val="151515"/>
                </a:solidFill>
                <a:effectLst/>
                <a:latin typeface="Arial" panose="020B0604020202020204" pitchFamily="34" charset="0"/>
              </a:rPr>
              <a:t>, será reprimido con pena privativa de libertad no menor de cuatro ni mayor de seis años e inhabilitación conforme a los incisos 1 y 2 del artículo 36 del Código Penal y con ciento ochenta a trescientos sesenta y cinco días-multa.</a:t>
            </a:r>
          </a:p>
        </p:txBody>
      </p:sp>
    </p:spTree>
    <p:extLst>
      <p:ext uri="{BB962C8B-B14F-4D97-AF65-F5344CB8AC3E}">
        <p14:creationId xmlns:p14="http://schemas.microsoft.com/office/powerpoint/2010/main" val="29392214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02BBE-3B34-9D48-D3BF-0DD9ABAE879E}"/>
              </a:ext>
            </a:extLst>
          </p:cNvPr>
          <p:cNvSpPr>
            <a:spLocks noGrp="1"/>
          </p:cNvSpPr>
          <p:nvPr>
            <p:ph type="title"/>
          </p:nvPr>
        </p:nvSpPr>
        <p:spPr>
          <a:xfrm>
            <a:off x="1279958" y="221355"/>
            <a:ext cx="9905998" cy="1154863"/>
          </a:xfrm>
        </p:spPr>
        <p:txBody>
          <a:bodyPr>
            <a:normAutofit/>
          </a:bodyPr>
          <a:lstStyle/>
          <a:p>
            <a:r>
              <a:rPr lang="es-ES" b="1" dirty="0"/>
              <a:t>Sujeto activo - </a:t>
            </a:r>
            <a:r>
              <a:rPr lang="es-ES" sz="3600" b="1" i="0" dirty="0">
                <a:solidFill>
                  <a:srgbClr val="151515"/>
                </a:solidFill>
                <a:effectLst/>
              </a:rPr>
              <a:t>Negociación incompatible o aprovechamiento indebido de cargo</a:t>
            </a:r>
            <a:endParaRPr lang="es-PE" b="1" dirty="0"/>
          </a:p>
        </p:txBody>
      </p:sp>
      <p:graphicFrame>
        <p:nvGraphicFramePr>
          <p:cNvPr id="4" name="Marcador de contenido 3">
            <a:extLst>
              <a:ext uri="{FF2B5EF4-FFF2-40B4-BE49-F238E27FC236}">
                <a16:creationId xmlns:a16="http://schemas.microsoft.com/office/drawing/2014/main" id="{945AF608-38A4-526C-2692-28881AD3F367}"/>
              </a:ext>
            </a:extLst>
          </p:cNvPr>
          <p:cNvGraphicFramePr>
            <a:graphicFrameLocks noGrp="1"/>
          </p:cNvGraphicFramePr>
          <p:nvPr>
            <p:ph idx="1"/>
            <p:extLst>
              <p:ext uri="{D42A27DB-BD31-4B8C-83A1-F6EECF244321}">
                <p14:modId xmlns:p14="http://schemas.microsoft.com/office/powerpoint/2010/main" val="3851555610"/>
              </p:ext>
            </p:extLst>
          </p:nvPr>
        </p:nvGraphicFramePr>
        <p:xfrm>
          <a:off x="193964" y="1708726"/>
          <a:ext cx="11850254" cy="4682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866356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143001" y="161161"/>
            <a:ext cx="9905998" cy="693044"/>
          </a:xfrm>
        </p:spPr>
        <p:txBody>
          <a:bodyPr>
            <a:noAutofit/>
          </a:bodyPr>
          <a:lstStyle/>
          <a:p>
            <a:pPr algn="just"/>
            <a:r>
              <a:rPr lang="es-ES" sz="2400" b="1" dirty="0"/>
              <a:t>Elemento objetivo - </a:t>
            </a:r>
            <a:r>
              <a:rPr lang="es-ES" sz="2400" b="1" i="0" dirty="0">
                <a:solidFill>
                  <a:srgbClr val="151515"/>
                </a:solidFill>
                <a:effectLst/>
              </a:rPr>
              <a:t>Negociación incompatible o aprovechamiento indebido de cargo</a:t>
            </a:r>
            <a:endParaRPr lang="es-PE" sz="2400"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1996071537"/>
              </p:ext>
            </p:extLst>
          </p:nvPr>
        </p:nvGraphicFramePr>
        <p:xfrm>
          <a:off x="651164" y="1219200"/>
          <a:ext cx="10889672" cy="513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1349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b="1" dirty="0"/>
              <a:t>Tráfico de INFLUENCIAS</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434109" y="1214740"/>
            <a:ext cx="11176000" cy="5315369"/>
          </a:xfrm>
          <a:blipFill>
            <a:blip r:embed="rId2"/>
            <a:tile tx="0" ty="0" sx="100000" sy="100000" flip="none" algn="tl"/>
          </a:blipFill>
        </p:spPr>
        <p:txBody>
          <a:bodyPr>
            <a:normAutofit fontScale="92500" lnSpcReduction="10000"/>
          </a:bodyPr>
          <a:lstStyle/>
          <a:p>
            <a:pPr algn="just"/>
            <a:r>
              <a:rPr lang="es-ES" sz="2400" b="1" i="0" dirty="0">
                <a:solidFill>
                  <a:srgbClr val="151515"/>
                </a:solidFill>
                <a:effectLst/>
                <a:latin typeface="Arial" panose="020B0604020202020204" pitchFamily="34" charset="0"/>
              </a:rPr>
              <a:t>Artículo 400. Tráfico de influencias</a:t>
            </a:r>
            <a:endParaRPr lang="es-ES" sz="2400" b="0" i="0" dirty="0">
              <a:solidFill>
                <a:srgbClr val="151515"/>
              </a:solidFill>
              <a:effectLst/>
              <a:latin typeface="Arial" panose="020B0604020202020204" pitchFamily="34" charset="0"/>
            </a:endParaRPr>
          </a:p>
          <a:p>
            <a:pPr marL="0" indent="0" algn="just">
              <a:buNone/>
            </a:pPr>
            <a:r>
              <a:rPr lang="es-ES" sz="2400" b="1" i="0" u="sng" dirty="0">
                <a:solidFill>
                  <a:srgbClr val="151515"/>
                </a:solidFill>
                <a:effectLst/>
                <a:latin typeface="Arial" panose="020B0604020202020204" pitchFamily="34" charset="0"/>
              </a:rPr>
              <a:t>El que</a:t>
            </a:r>
            <a:r>
              <a:rPr lang="es-ES" sz="2400" b="0" i="0" dirty="0">
                <a:solidFill>
                  <a:srgbClr val="151515"/>
                </a:solidFill>
                <a:effectLst/>
                <a:latin typeface="Arial" panose="020B0604020202020204" pitchFamily="34" charset="0"/>
              </a:rPr>
              <a:t>, invocando o teniendo influencias reales o simuladas, recibe, hace dar o prometer para sí o para un tercero, donativo o promesa o cualquier otra ventaja o beneficio con el ofrecimiento de </a:t>
            </a:r>
            <a:r>
              <a:rPr lang="es-ES" sz="2400" b="1" i="0" u="sng" dirty="0">
                <a:solidFill>
                  <a:srgbClr val="151515"/>
                </a:solidFill>
                <a:effectLst/>
                <a:latin typeface="Arial" panose="020B0604020202020204" pitchFamily="34" charset="0"/>
              </a:rPr>
              <a:t>interceder ante un funcionario </a:t>
            </a:r>
            <a:r>
              <a:rPr lang="es-ES" sz="2400" b="0" i="0" dirty="0">
                <a:solidFill>
                  <a:srgbClr val="151515"/>
                </a:solidFill>
                <a:effectLst/>
                <a:latin typeface="Arial" panose="020B0604020202020204" pitchFamily="34" charset="0"/>
              </a:rPr>
              <a:t>o servidor público que ha de conocer, esté conociendo o haya conocido un caso judicial o administrativo, será reprimido </a:t>
            </a:r>
            <a:r>
              <a:rPr lang="es-ES" sz="2400" i="0" dirty="0">
                <a:solidFill>
                  <a:srgbClr val="151515"/>
                </a:solidFill>
                <a:effectLst/>
                <a:latin typeface="Arial" panose="020B0604020202020204" pitchFamily="34" charset="0"/>
              </a:rPr>
              <a:t>con pena privativa de libertad no menor de cuatro ni mayor de seis años; inhabilitación, según corresponda, conforme a los incisos 2, 3, 4 y 8 del artículo 36; y con ciento ochenta a trescientos sesenta y cinco días-multa.</a:t>
            </a:r>
            <a:br>
              <a:rPr lang="es-ES" sz="2400" i="0" dirty="0">
                <a:solidFill>
                  <a:srgbClr val="151515"/>
                </a:solidFill>
                <a:effectLst/>
                <a:latin typeface="Arial" panose="020B0604020202020204" pitchFamily="34" charset="0"/>
              </a:rPr>
            </a:br>
            <a:endParaRPr lang="es-ES" sz="2400" i="0" dirty="0">
              <a:solidFill>
                <a:srgbClr val="151515"/>
              </a:solidFill>
              <a:effectLst/>
              <a:latin typeface="Arial" panose="020B0604020202020204" pitchFamily="34" charset="0"/>
            </a:endParaRPr>
          </a:p>
          <a:p>
            <a:pPr marL="0" indent="0" algn="just">
              <a:buNone/>
            </a:pPr>
            <a:r>
              <a:rPr lang="es-ES" sz="2400" i="0" dirty="0">
                <a:solidFill>
                  <a:srgbClr val="151515"/>
                </a:solidFill>
                <a:effectLst/>
                <a:latin typeface="Arial" panose="020B0604020202020204" pitchFamily="34" charset="0"/>
              </a:rPr>
              <a:t>Si el agente es un </a:t>
            </a:r>
            <a:r>
              <a:rPr lang="es-ES" sz="2400" b="1" i="0" u="sng" dirty="0">
                <a:solidFill>
                  <a:srgbClr val="151515"/>
                </a:solidFill>
                <a:effectLst/>
                <a:latin typeface="Arial" panose="020B0604020202020204" pitchFamily="34" charset="0"/>
              </a:rPr>
              <a:t>funcionario o servidor público</a:t>
            </a:r>
            <a:r>
              <a:rPr lang="es-ES" sz="2400" i="0" dirty="0">
                <a:solidFill>
                  <a:srgbClr val="151515"/>
                </a:solidFill>
                <a:effectLst/>
                <a:latin typeface="Arial" panose="020B0604020202020204" pitchFamily="34" charset="0"/>
              </a:rPr>
              <a:t>, será reprimido con pena privativa de libertad no menor de cuatro ni mayor de ocho años; inhabilitación, según corresponda, conforme a los incisos1, 2 y 8 </a:t>
            </a:r>
            <a:r>
              <a:rPr lang="es-ES" sz="2400" b="0" i="0" dirty="0">
                <a:solidFill>
                  <a:srgbClr val="151515"/>
                </a:solidFill>
                <a:effectLst/>
                <a:latin typeface="Arial" panose="020B0604020202020204" pitchFamily="34" charset="0"/>
              </a:rPr>
              <a:t>del artículo 36; y, con trescientos sesenta y cinco a setecientos treinta días-multa.</a:t>
            </a:r>
          </a:p>
        </p:txBody>
      </p:sp>
    </p:spTree>
    <p:extLst>
      <p:ext uri="{BB962C8B-B14F-4D97-AF65-F5344CB8AC3E}">
        <p14:creationId xmlns:p14="http://schemas.microsoft.com/office/powerpoint/2010/main" val="372551642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E82F423-007F-B5A0-068E-8FCDF9EECFF3}"/>
              </a:ext>
            </a:extLst>
          </p:cNvPr>
          <p:cNvSpPr>
            <a:spLocks noGrp="1"/>
          </p:cNvSpPr>
          <p:nvPr>
            <p:ph type="title"/>
          </p:nvPr>
        </p:nvSpPr>
        <p:spPr>
          <a:xfrm>
            <a:off x="1501632" y="110519"/>
            <a:ext cx="9905998" cy="956281"/>
          </a:xfrm>
        </p:spPr>
        <p:txBody>
          <a:bodyPr/>
          <a:lstStyle/>
          <a:p>
            <a:r>
              <a:rPr lang="es-ES" b="1" dirty="0"/>
              <a:t>Sujetos - Tráfico de INFLUENCIAS</a:t>
            </a:r>
            <a:endParaRPr lang="es-PE" b="1" dirty="0"/>
          </a:p>
        </p:txBody>
      </p:sp>
      <p:graphicFrame>
        <p:nvGraphicFramePr>
          <p:cNvPr id="4" name="Marcador de contenido 3">
            <a:extLst>
              <a:ext uri="{FF2B5EF4-FFF2-40B4-BE49-F238E27FC236}">
                <a16:creationId xmlns:a16="http://schemas.microsoft.com/office/drawing/2014/main" id="{79B9BEAC-3C8B-0F7C-854B-604199F53504}"/>
              </a:ext>
            </a:extLst>
          </p:cNvPr>
          <p:cNvGraphicFramePr>
            <a:graphicFrameLocks noGrp="1"/>
          </p:cNvGraphicFramePr>
          <p:nvPr>
            <p:ph idx="1"/>
            <p:extLst>
              <p:ext uri="{D42A27DB-BD31-4B8C-83A1-F6EECF244321}">
                <p14:modId xmlns:p14="http://schemas.microsoft.com/office/powerpoint/2010/main" val="1928464283"/>
              </p:ext>
            </p:extLst>
          </p:nvPr>
        </p:nvGraphicFramePr>
        <p:xfrm>
          <a:off x="434108" y="1145310"/>
          <a:ext cx="11453092" cy="544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12211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290783" y="382834"/>
            <a:ext cx="9905998" cy="693044"/>
          </a:xfrm>
        </p:spPr>
        <p:txBody>
          <a:bodyPr>
            <a:noAutofit/>
          </a:bodyPr>
          <a:lstStyle/>
          <a:p>
            <a:pPr algn="just"/>
            <a:r>
              <a:rPr lang="es-ES" sz="2400" b="1" dirty="0"/>
              <a:t>Elemento objetivo - Tráfico de INFLUENCIAS</a:t>
            </a:r>
            <a:endParaRPr lang="es-PE" sz="2400"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3159970710"/>
              </p:ext>
            </p:extLst>
          </p:nvPr>
        </p:nvGraphicFramePr>
        <p:xfrm>
          <a:off x="651164" y="1219200"/>
          <a:ext cx="10889672" cy="51311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255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C30BB97-8E0D-D744-29BC-E4CC8221C7BE}"/>
              </a:ext>
            </a:extLst>
          </p:cNvPr>
          <p:cNvSpPr>
            <a:spLocks noGrp="1"/>
          </p:cNvSpPr>
          <p:nvPr>
            <p:ph type="title"/>
          </p:nvPr>
        </p:nvSpPr>
        <p:spPr>
          <a:xfrm>
            <a:off x="1399311" y="226131"/>
            <a:ext cx="9905998" cy="831590"/>
          </a:xfrm>
        </p:spPr>
        <p:txBody>
          <a:bodyPr/>
          <a:lstStyle/>
          <a:p>
            <a:r>
              <a:rPr lang="es-ES" b="1" dirty="0"/>
              <a:t>ENRIQUECIMIENTO ILÍCITO</a:t>
            </a:r>
            <a:endParaRPr lang="es-PE" b="1" dirty="0"/>
          </a:p>
        </p:txBody>
      </p:sp>
      <p:sp>
        <p:nvSpPr>
          <p:cNvPr id="3" name="Marcador de contenido 2">
            <a:extLst>
              <a:ext uri="{FF2B5EF4-FFF2-40B4-BE49-F238E27FC236}">
                <a16:creationId xmlns:a16="http://schemas.microsoft.com/office/drawing/2014/main" id="{88276044-6E68-3DC1-7C48-99DC95044DEA}"/>
              </a:ext>
            </a:extLst>
          </p:cNvPr>
          <p:cNvSpPr>
            <a:spLocks noGrp="1"/>
          </p:cNvSpPr>
          <p:nvPr>
            <p:ph idx="1"/>
          </p:nvPr>
        </p:nvSpPr>
        <p:spPr>
          <a:xfrm>
            <a:off x="434109" y="1214740"/>
            <a:ext cx="11176000" cy="5315369"/>
          </a:xfrm>
          <a:blipFill>
            <a:blip r:embed="rId2"/>
            <a:tile tx="0" ty="0" sx="100000" sy="100000" flip="none" algn="tl"/>
          </a:blipFill>
        </p:spPr>
        <p:txBody>
          <a:bodyPr>
            <a:normAutofit lnSpcReduction="10000"/>
          </a:bodyPr>
          <a:lstStyle/>
          <a:p>
            <a:pPr algn="just"/>
            <a:r>
              <a:rPr lang="es-ES" sz="1800" b="1" i="0" dirty="0">
                <a:solidFill>
                  <a:srgbClr val="151515"/>
                </a:solidFill>
                <a:effectLst/>
                <a:latin typeface="Arial" panose="020B0604020202020204" pitchFamily="34" charset="0"/>
              </a:rPr>
              <a:t>Artículo 401. Enriquecimiento ilícito</a:t>
            </a:r>
            <a:endParaRPr lang="es-ES" sz="1800" b="0" i="0" dirty="0">
              <a:solidFill>
                <a:srgbClr val="151515"/>
              </a:solidFill>
              <a:effectLst/>
              <a:latin typeface="Arial" panose="020B0604020202020204" pitchFamily="34" charset="0"/>
            </a:endParaRPr>
          </a:p>
          <a:p>
            <a:pPr marL="0" indent="0" algn="just">
              <a:buNone/>
            </a:pPr>
            <a:r>
              <a:rPr lang="es-ES" sz="1800" b="1" i="0" u="sng" dirty="0">
                <a:solidFill>
                  <a:srgbClr val="151515"/>
                </a:solidFill>
                <a:effectLst/>
                <a:latin typeface="Arial" panose="020B0604020202020204" pitchFamily="34" charset="0"/>
              </a:rPr>
              <a:t>El funcionario o servidor público </a:t>
            </a:r>
            <a:r>
              <a:rPr lang="es-ES" sz="1800" b="0" i="0" dirty="0">
                <a:solidFill>
                  <a:srgbClr val="151515"/>
                </a:solidFill>
                <a:effectLst/>
                <a:latin typeface="Arial" panose="020B0604020202020204" pitchFamily="34" charset="0"/>
              </a:rPr>
              <a:t>que, abusando de su cargo, incrementa ilícitamente su patrimonio respecto de sus ingresos legítimos será reprimido con pena privativa de libertad no menor de cinco ni mayor de diez años; </a:t>
            </a:r>
            <a:r>
              <a:rPr lang="es-ES" sz="1800" i="0" dirty="0">
                <a:solidFill>
                  <a:srgbClr val="151515"/>
                </a:solidFill>
                <a:effectLst/>
                <a:latin typeface="Arial" panose="020B0604020202020204" pitchFamily="34" charset="0"/>
              </a:rPr>
              <a:t>inhabilitación, según corresponda, conforme a los incisos 1, 2 y 8 del artículo 36; y, con trescientos sesenta y cinco a setecientos treinta días-multa.</a:t>
            </a:r>
            <a:br>
              <a:rPr lang="es-ES" sz="1800" i="0" dirty="0">
                <a:solidFill>
                  <a:srgbClr val="151515"/>
                </a:solidFill>
                <a:effectLst/>
                <a:latin typeface="Arial" panose="020B0604020202020204" pitchFamily="34" charset="0"/>
              </a:rPr>
            </a:br>
            <a:endParaRPr lang="es-ES" sz="1800" i="0" dirty="0">
              <a:solidFill>
                <a:srgbClr val="151515"/>
              </a:solidFill>
              <a:effectLst/>
              <a:latin typeface="Arial" panose="020B0604020202020204" pitchFamily="34" charset="0"/>
            </a:endParaRPr>
          </a:p>
          <a:p>
            <a:pPr marL="0" indent="0" algn="just">
              <a:buNone/>
            </a:pPr>
            <a:r>
              <a:rPr lang="es-ES" sz="1800" i="0" dirty="0">
                <a:solidFill>
                  <a:srgbClr val="151515"/>
                </a:solidFill>
                <a:effectLst/>
                <a:latin typeface="Arial" panose="020B0604020202020204" pitchFamily="34" charset="0"/>
              </a:rPr>
              <a:t>Si el agente es un funcionario público que ha ocupado cargos de alta dirección en las entidades, organismos o empresas del Estado, o está sometido a la prerrogativa del antejuicio y la acusación constitucional, será reprimido con pena privativa de libertad será no menor de diez ni mayor de quince años; inhabilitación, según corresponda, conforme a los incisos 1, 2 y 8 del artículo 36; y, con trescientos sesenta y cinco a setecientos treinta días-multa.</a:t>
            </a:r>
            <a:br>
              <a:rPr lang="es-ES" sz="1800" i="0" dirty="0">
                <a:solidFill>
                  <a:srgbClr val="151515"/>
                </a:solidFill>
                <a:effectLst/>
                <a:latin typeface="Arial" panose="020B0604020202020204" pitchFamily="34" charset="0"/>
              </a:rPr>
            </a:br>
            <a:endParaRPr lang="es-ES" sz="1800" i="0" dirty="0">
              <a:solidFill>
                <a:srgbClr val="151515"/>
              </a:solidFill>
              <a:effectLst/>
              <a:latin typeface="Arial" panose="020B0604020202020204" pitchFamily="34" charset="0"/>
            </a:endParaRPr>
          </a:p>
          <a:p>
            <a:pPr marL="0" indent="0" algn="just">
              <a:buNone/>
            </a:pPr>
            <a:r>
              <a:rPr lang="es-ES" sz="1800" i="0" dirty="0">
                <a:solidFill>
                  <a:srgbClr val="151515"/>
                </a:solidFill>
                <a:effectLst/>
                <a:latin typeface="Arial" panose="020B0604020202020204" pitchFamily="34" charset="0"/>
              </a:rPr>
              <a:t>Se considera que existe indicio de enriquecimiento ilícito cuando el aumento del patrimonio o del gasto económico personal del funcionario o servidor público, en consideración </a:t>
            </a:r>
            <a:r>
              <a:rPr lang="es-ES" sz="1800" b="0" i="0" dirty="0">
                <a:solidFill>
                  <a:srgbClr val="151515"/>
                </a:solidFill>
                <a:effectLst/>
                <a:latin typeface="Arial" panose="020B0604020202020204" pitchFamily="34" charset="0"/>
              </a:rPr>
              <a:t>a su declaración jurada de bienes y rentas, es notoriamente superior al que normalmente haya podido tener en virtud de sus sueldos o emolumentos percibidos o de los incrementos de su capital o de sus ingresos por cualquier otra causa lícita</a:t>
            </a:r>
          </a:p>
        </p:txBody>
      </p:sp>
    </p:spTree>
    <p:extLst>
      <p:ext uri="{BB962C8B-B14F-4D97-AF65-F5344CB8AC3E}">
        <p14:creationId xmlns:p14="http://schemas.microsoft.com/office/powerpoint/2010/main" val="244500918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6402BBE-3B34-9D48-D3BF-0DD9ABAE879E}"/>
              </a:ext>
            </a:extLst>
          </p:cNvPr>
          <p:cNvSpPr>
            <a:spLocks noGrp="1"/>
          </p:cNvSpPr>
          <p:nvPr>
            <p:ph type="title"/>
          </p:nvPr>
        </p:nvSpPr>
        <p:spPr>
          <a:xfrm>
            <a:off x="1326140" y="101282"/>
            <a:ext cx="9905998" cy="887009"/>
          </a:xfrm>
        </p:spPr>
        <p:txBody>
          <a:bodyPr>
            <a:normAutofit/>
          </a:bodyPr>
          <a:lstStyle/>
          <a:p>
            <a:r>
              <a:rPr lang="es-ES" b="1" dirty="0"/>
              <a:t>Sujeto activo - ENRIQUECIMIENTO ILÍCITO</a:t>
            </a:r>
            <a:endParaRPr lang="es-PE" b="1" dirty="0"/>
          </a:p>
        </p:txBody>
      </p:sp>
      <p:graphicFrame>
        <p:nvGraphicFramePr>
          <p:cNvPr id="4" name="Marcador de contenido 3">
            <a:extLst>
              <a:ext uri="{FF2B5EF4-FFF2-40B4-BE49-F238E27FC236}">
                <a16:creationId xmlns:a16="http://schemas.microsoft.com/office/drawing/2014/main" id="{945AF608-38A4-526C-2692-28881AD3F367}"/>
              </a:ext>
            </a:extLst>
          </p:cNvPr>
          <p:cNvGraphicFramePr>
            <a:graphicFrameLocks noGrp="1"/>
          </p:cNvGraphicFramePr>
          <p:nvPr>
            <p:ph idx="1"/>
            <p:extLst>
              <p:ext uri="{D42A27DB-BD31-4B8C-83A1-F6EECF244321}">
                <p14:modId xmlns:p14="http://schemas.microsoft.com/office/powerpoint/2010/main" val="3067729484"/>
              </p:ext>
            </p:extLst>
          </p:nvPr>
        </p:nvGraphicFramePr>
        <p:xfrm>
          <a:off x="-350982" y="988291"/>
          <a:ext cx="13494327" cy="5449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0006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C61C45D-F231-2D92-2388-11224EC11F01}"/>
              </a:ext>
            </a:extLst>
          </p:cNvPr>
          <p:cNvSpPr>
            <a:spLocks noGrp="1"/>
          </p:cNvSpPr>
          <p:nvPr>
            <p:ph type="title"/>
          </p:nvPr>
        </p:nvSpPr>
        <p:spPr/>
        <p:txBody>
          <a:bodyPr/>
          <a:lstStyle/>
          <a:p>
            <a:r>
              <a:rPr lang="es-ES" b="1" dirty="0"/>
              <a:t>Concepto - Corrupción</a:t>
            </a:r>
            <a:endParaRPr lang="es-PE" b="1" dirty="0"/>
          </a:p>
        </p:txBody>
      </p:sp>
      <p:sp>
        <p:nvSpPr>
          <p:cNvPr id="3" name="Marcador de contenido 2">
            <a:extLst>
              <a:ext uri="{FF2B5EF4-FFF2-40B4-BE49-F238E27FC236}">
                <a16:creationId xmlns:a16="http://schemas.microsoft.com/office/drawing/2014/main" id="{53D911D0-7D0F-5BF7-678E-2FF9BD0C3F79}"/>
              </a:ext>
            </a:extLst>
          </p:cNvPr>
          <p:cNvSpPr>
            <a:spLocks noGrp="1"/>
          </p:cNvSpPr>
          <p:nvPr>
            <p:ph idx="1"/>
          </p:nvPr>
        </p:nvSpPr>
        <p:spPr>
          <a:xfrm>
            <a:off x="1141413" y="1828800"/>
            <a:ext cx="9905998" cy="3962401"/>
          </a:xfrm>
        </p:spPr>
        <p:txBody>
          <a:bodyPr>
            <a:normAutofit/>
          </a:bodyPr>
          <a:lstStyle/>
          <a:p>
            <a:pPr algn="just"/>
            <a:r>
              <a:rPr lang="es-ES" dirty="0"/>
              <a:t>«conducta deshonesta o fraudulenta por parte de aquellos que están en el poder» y «comportamiento deshonesto o ilegal por parte, especialmente, de gente poderosa.*</a:t>
            </a:r>
          </a:p>
          <a:p>
            <a:pPr marL="0" indent="0" algn="just">
              <a:buNone/>
            </a:pPr>
            <a:r>
              <a:rPr lang="es-ES" dirty="0"/>
              <a:t>   *Diccionario Oxford y </a:t>
            </a:r>
            <a:r>
              <a:rPr lang="es-ES" dirty="0" err="1"/>
              <a:t>MerriamWebster</a:t>
            </a:r>
            <a:r>
              <a:rPr lang="es-ES" dirty="0"/>
              <a:t> </a:t>
            </a:r>
          </a:p>
          <a:p>
            <a:pPr marL="0" indent="0" algn="just">
              <a:buNone/>
            </a:pPr>
            <a:endParaRPr lang="es-ES" dirty="0"/>
          </a:p>
          <a:p>
            <a:pPr algn="just"/>
            <a:r>
              <a:rPr lang="es-ES" dirty="0"/>
              <a:t>Etimológicamente la palabra corrupción viene del latín </a:t>
            </a:r>
            <a:r>
              <a:rPr lang="es-ES" dirty="0" err="1"/>
              <a:t>corruptio</a:t>
            </a:r>
            <a:r>
              <a:rPr lang="es-ES" dirty="0"/>
              <a:t> (acción y efecto de destruir o alterar globalmente por putrefacción, también acción de dañar, sobornar o pervertir a alguien)</a:t>
            </a:r>
            <a:endParaRPr lang="es-PE" dirty="0"/>
          </a:p>
        </p:txBody>
      </p:sp>
    </p:spTree>
    <p:extLst>
      <p:ext uri="{BB962C8B-B14F-4D97-AF65-F5344CB8AC3E}">
        <p14:creationId xmlns:p14="http://schemas.microsoft.com/office/powerpoint/2010/main" val="107685186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8C4504-A211-C7D4-A68C-B6C6A97C337F}"/>
              </a:ext>
            </a:extLst>
          </p:cNvPr>
          <p:cNvSpPr>
            <a:spLocks noGrp="1"/>
          </p:cNvSpPr>
          <p:nvPr>
            <p:ph type="title"/>
          </p:nvPr>
        </p:nvSpPr>
        <p:spPr>
          <a:xfrm>
            <a:off x="1381559" y="369138"/>
            <a:ext cx="9905998" cy="1219517"/>
          </a:xfrm>
        </p:spPr>
        <p:txBody>
          <a:bodyPr/>
          <a:lstStyle/>
          <a:p>
            <a:r>
              <a:rPr lang="es-ES" b="1" dirty="0"/>
              <a:t>ELEMENTO OBJETIVO</a:t>
            </a:r>
            <a:endParaRPr lang="es-PE" b="1" dirty="0"/>
          </a:p>
        </p:txBody>
      </p:sp>
      <p:graphicFrame>
        <p:nvGraphicFramePr>
          <p:cNvPr id="4" name="Marcador de contenido 3">
            <a:extLst>
              <a:ext uri="{FF2B5EF4-FFF2-40B4-BE49-F238E27FC236}">
                <a16:creationId xmlns:a16="http://schemas.microsoft.com/office/drawing/2014/main" id="{F2457837-0193-80DD-EE15-34175AC34633}"/>
              </a:ext>
            </a:extLst>
          </p:cNvPr>
          <p:cNvGraphicFramePr>
            <a:graphicFrameLocks noGrp="1"/>
          </p:cNvGraphicFramePr>
          <p:nvPr>
            <p:ph idx="1"/>
            <p:extLst>
              <p:ext uri="{D42A27DB-BD31-4B8C-83A1-F6EECF244321}">
                <p14:modId xmlns:p14="http://schemas.microsoft.com/office/powerpoint/2010/main" val="2108953673"/>
              </p:ext>
            </p:extLst>
          </p:nvPr>
        </p:nvGraphicFramePr>
        <p:xfrm>
          <a:off x="1145310" y="1588655"/>
          <a:ext cx="10224654" cy="44242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19174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8F2158F9-60E0-10CD-2AE9-4013357002D6}"/>
              </a:ext>
            </a:extLst>
          </p:cNvPr>
          <p:cNvSpPr>
            <a:spLocks noGrp="1"/>
          </p:cNvSpPr>
          <p:nvPr>
            <p:ph type="title"/>
          </p:nvPr>
        </p:nvSpPr>
        <p:spPr/>
        <p:txBody>
          <a:bodyPr/>
          <a:lstStyle/>
          <a:p>
            <a:r>
              <a:rPr lang="es-ES" dirty="0"/>
              <a:t>7. Comentarios finales</a:t>
            </a:r>
            <a:endParaRPr lang="es-PE" dirty="0"/>
          </a:p>
        </p:txBody>
      </p:sp>
      <p:sp>
        <p:nvSpPr>
          <p:cNvPr id="5" name="Marcador de texto 4">
            <a:extLst>
              <a:ext uri="{FF2B5EF4-FFF2-40B4-BE49-F238E27FC236}">
                <a16:creationId xmlns:a16="http://schemas.microsoft.com/office/drawing/2014/main" id="{002C3425-2574-3813-413B-D2BF427C2A24}"/>
              </a:ext>
            </a:extLst>
          </p:cNvPr>
          <p:cNvSpPr>
            <a:spLocks noGrp="1"/>
          </p:cNvSpPr>
          <p:nvPr>
            <p:ph type="body" idx="1"/>
          </p:nvPr>
        </p:nvSpPr>
        <p:spPr/>
        <p:txBody>
          <a:bodyPr/>
          <a:lstStyle/>
          <a:p>
            <a:endParaRPr lang="es-PE"/>
          </a:p>
        </p:txBody>
      </p:sp>
    </p:spTree>
    <p:extLst>
      <p:ext uri="{BB962C8B-B14F-4D97-AF65-F5344CB8AC3E}">
        <p14:creationId xmlns:p14="http://schemas.microsoft.com/office/powerpoint/2010/main" val="3366271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31F442D-94BB-AE5C-4A45-053974AB6CFB}"/>
              </a:ext>
            </a:extLst>
          </p:cNvPr>
          <p:cNvSpPr>
            <a:spLocks noGrp="1"/>
          </p:cNvSpPr>
          <p:nvPr>
            <p:ph type="ctrTitle"/>
          </p:nvPr>
        </p:nvSpPr>
        <p:spPr>
          <a:xfrm>
            <a:off x="2349499" y="758825"/>
            <a:ext cx="8805863" cy="3565525"/>
          </a:xfrm>
        </p:spPr>
        <p:txBody>
          <a:bodyPr/>
          <a:lstStyle/>
          <a:p>
            <a:pPr eaLnBrk="1" fontAlgn="auto" hangingPunct="1">
              <a:spcAft>
                <a:spcPts val="0"/>
              </a:spcAft>
              <a:defRPr/>
            </a:pPr>
            <a:r>
              <a:rPr lang="en-US" dirty="0"/>
              <a:t>Gracias</a:t>
            </a:r>
            <a:endParaRPr lang="es-PE" dirty="0"/>
          </a:p>
        </p:txBody>
      </p:sp>
      <p:sp>
        <p:nvSpPr>
          <p:cNvPr id="5" name="Subtitle 4">
            <a:extLst>
              <a:ext uri="{FF2B5EF4-FFF2-40B4-BE49-F238E27FC236}">
                <a16:creationId xmlns:a16="http://schemas.microsoft.com/office/drawing/2014/main" id="{E5DEAB72-214D-5311-9F6D-CA295E336FCC}"/>
              </a:ext>
            </a:extLst>
          </p:cNvPr>
          <p:cNvSpPr>
            <a:spLocks noGrp="1"/>
          </p:cNvSpPr>
          <p:nvPr>
            <p:ph type="subTitle" idx="1"/>
          </p:nvPr>
        </p:nvSpPr>
        <p:spPr>
          <a:xfrm>
            <a:off x="2349500" y="4456113"/>
            <a:ext cx="7543800" cy="628650"/>
          </a:xfrm>
        </p:spPr>
        <p:txBody>
          <a:bodyPr rtlCol="0"/>
          <a:lstStyle/>
          <a:p>
            <a:pPr eaLnBrk="1" fontAlgn="auto" hangingPunct="1">
              <a:defRPr/>
            </a:pPr>
            <a:r>
              <a:rPr lang="es-PE" dirty="0"/>
              <a:t>jpm@romeromeneses.com</a:t>
            </a:r>
          </a:p>
          <a:p>
            <a:pPr eaLnBrk="1" fontAlgn="auto" hangingPunct="1">
              <a:defRPr/>
            </a:pPr>
            <a:endParaRPr lang="es-PE" dirty="0"/>
          </a:p>
        </p:txBody>
      </p:sp>
      <p:pic>
        <p:nvPicPr>
          <p:cNvPr id="47108" name="Imagen 1">
            <a:extLst>
              <a:ext uri="{FF2B5EF4-FFF2-40B4-BE49-F238E27FC236}">
                <a16:creationId xmlns:a16="http://schemas.microsoft.com/office/drawing/2014/main" id="{C7DFF66E-289E-35DF-C6F4-F731839A56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1100" t="18971" r="20074" b="8041"/>
          <a:stretch>
            <a:fillRect/>
          </a:stretch>
        </p:blipFill>
        <p:spPr bwMode="auto">
          <a:xfrm>
            <a:off x="8472488" y="404813"/>
            <a:ext cx="2517775"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8C1C3AA-0DE4-0535-544B-4621D8FEB93C}"/>
              </a:ext>
            </a:extLst>
          </p:cNvPr>
          <p:cNvSpPr>
            <a:spLocks noGrp="1"/>
          </p:cNvSpPr>
          <p:nvPr>
            <p:ph type="title"/>
          </p:nvPr>
        </p:nvSpPr>
        <p:spPr/>
        <p:txBody>
          <a:bodyPr/>
          <a:lstStyle/>
          <a:p>
            <a:r>
              <a:rPr lang="es-ES" b="1" dirty="0"/>
              <a:t>Concepto - Corrupción</a:t>
            </a:r>
            <a:endParaRPr lang="es-PE" dirty="0"/>
          </a:p>
        </p:txBody>
      </p:sp>
      <p:sp>
        <p:nvSpPr>
          <p:cNvPr id="3" name="Marcador de contenido 2">
            <a:extLst>
              <a:ext uri="{FF2B5EF4-FFF2-40B4-BE49-F238E27FC236}">
                <a16:creationId xmlns:a16="http://schemas.microsoft.com/office/drawing/2014/main" id="{C5AEA2D3-1A9E-AC5A-CCCC-CC00608FB087}"/>
              </a:ext>
            </a:extLst>
          </p:cNvPr>
          <p:cNvSpPr>
            <a:spLocks noGrp="1"/>
          </p:cNvSpPr>
          <p:nvPr>
            <p:ph idx="1"/>
          </p:nvPr>
        </p:nvSpPr>
        <p:spPr>
          <a:xfrm>
            <a:off x="1141413" y="1778432"/>
            <a:ext cx="10154660" cy="4539241"/>
          </a:xfrm>
        </p:spPr>
        <p:txBody>
          <a:bodyPr>
            <a:normAutofit fontScale="92500" lnSpcReduction="20000"/>
          </a:bodyPr>
          <a:lstStyle/>
          <a:p>
            <a:pPr algn="just"/>
            <a:r>
              <a:rPr lang="es-ES" dirty="0"/>
              <a:t>El mal uso del poder político-burocrático por parte de camarillas de funcionarios, coludidos con mezquinos intereses privados, con el fin de obtener ventajas económicas o políticas contrarias a las metas del desarrollo social mediante la malversación o el desvío de recursos públicos, junto con la distorsión de políticas e instituciones.* </a:t>
            </a:r>
          </a:p>
          <a:p>
            <a:pPr marL="0" indent="0" algn="just">
              <a:buNone/>
            </a:pPr>
            <a:r>
              <a:rPr lang="es-ES" dirty="0"/>
              <a:t>   *Quiroz, A. W. Historia de la Corrupción en el Perú.</a:t>
            </a:r>
          </a:p>
          <a:p>
            <a:pPr marL="0" indent="0" algn="just">
              <a:buNone/>
            </a:pPr>
            <a:endParaRPr lang="es-ES" dirty="0"/>
          </a:p>
          <a:p>
            <a:pPr algn="just"/>
            <a:r>
              <a:rPr lang="es-ES" dirty="0"/>
              <a:t>La corrupción es un comportamiento antiguo, hace mucho tiempo ilegal, pero objeto de una práctica tolerada en las altas esferas y por la opinión pública. Hemos entrado actualmente en un período en donde este comportamiento, antes tolerado, ya no lo es más.*</a:t>
            </a:r>
          </a:p>
          <a:p>
            <a:pPr marL="0" indent="0" algn="just">
              <a:buNone/>
            </a:pPr>
            <a:r>
              <a:rPr lang="es-ES" dirty="0"/>
              <a:t>   *Pierre Truche Procurador General, Francia</a:t>
            </a:r>
            <a:endParaRPr lang="es-PE" dirty="0"/>
          </a:p>
        </p:txBody>
      </p:sp>
    </p:spTree>
    <p:extLst>
      <p:ext uri="{BB962C8B-B14F-4D97-AF65-F5344CB8AC3E}">
        <p14:creationId xmlns:p14="http://schemas.microsoft.com/office/powerpoint/2010/main" val="8823333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A597C5-3F0C-33BA-6348-C598830BD722}"/>
              </a:ext>
            </a:extLst>
          </p:cNvPr>
          <p:cNvSpPr>
            <a:spLocks noGrp="1"/>
          </p:cNvSpPr>
          <p:nvPr>
            <p:ph type="title"/>
          </p:nvPr>
        </p:nvSpPr>
        <p:spPr>
          <a:xfrm>
            <a:off x="1141413" y="618519"/>
            <a:ext cx="5351751" cy="1478570"/>
          </a:xfrm>
        </p:spPr>
        <p:txBody>
          <a:bodyPr/>
          <a:lstStyle/>
          <a:p>
            <a:r>
              <a:rPr lang="es-ES" b="1" dirty="0"/>
              <a:t>Historia de la Corrupción en el Perú</a:t>
            </a:r>
            <a:endParaRPr lang="es-PE" b="1" dirty="0"/>
          </a:p>
        </p:txBody>
      </p:sp>
      <p:sp>
        <p:nvSpPr>
          <p:cNvPr id="3" name="Marcador de contenido 2">
            <a:extLst>
              <a:ext uri="{FF2B5EF4-FFF2-40B4-BE49-F238E27FC236}">
                <a16:creationId xmlns:a16="http://schemas.microsoft.com/office/drawing/2014/main" id="{83361EFA-B173-C672-A59D-AB988AE20060}"/>
              </a:ext>
            </a:extLst>
          </p:cNvPr>
          <p:cNvSpPr>
            <a:spLocks noGrp="1"/>
          </p:cNvSpPr>
          <p:nvPr>
            <p:ph idx="1"/>
          </p:nvPr>
        </p:nvSpPr>
        <p:spPr>
          <a:xfrm>
            <a:off x="1141413" y="2249487"/>
            <a:ext cx="5933642" cy="3541714"/>
          </a:xfrm>
        </p:spPr>
        <p:txBody>
          <a:bodyPr/>
          <a:lstStyle/>
          <a:p>
            <a:pPr algn="just"/>
            <a:r>
              <a:rPr lang="es-ES" dirty="0"/>
              <a:t>Quiroz, Alfonso W. Historia de la corrupción en el Perú. Lima, IEP; Instituto de Defensa Legal, 2013.</a:t>
            </a:r>
            <a:endParaRPr lang="es-PE" dirty="0"/>
          </a:p>
        </p:txBody>
      </p:sp>
      <p:pic>
        <p:nvPicPr>
          <p:cNvPr id="4" name="Imagen 3">
            <a:extLst>
              <a:ext uri="{FF2B5EF4-FFF2-40B4-BE49-F238E27FC236}">
                <a16:creationId xmlns:a16="http://schemas.microsoft.com/office/drawing/2014/main" id="{6A1CC1A1-6F6E-0852-7BBC-17FBF5740048}"/>
              </a:ext>
            </a:extLst>
          </p:cNvPr>
          <p:cNvPicPr>
            <a:picLocks noChangeAspect="1"/>
          </p:cNvPicPr>
          <p:nvPr/>
        </p:nvPicPr>
        <p:blipFill>
          <a:blip r:embed="rId2"/>
          <a:stretch>
            <a:fillRect/>
          </a:stretch>
        </p:blipFill>
        <p:spPr>
          <a:xfrm>
            <a:off x="7197868" y="918442"/>
            <a:ext cx="3654859" cy="5487776"/>
          </a:xfrm>
          <a:prstGeom prst="rect">
            <a:avLst/>
          </a:prstGeom>
        </p:spPr>
      </p:pic>
    </p:spTree>
    <p:extLst>
      <p:ext uri="{BB962C8B-B14F-4D97-AF65-F5344CB8AC3E}">
        <p14:creationId xmlns:p14="http://schemas.microsoft.com/office/powerpoint/2010/main" val="1575531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D4C766-9004-9049-4E5B-00FF37922BA4}"/>
              </a:ext>
            </a:extLst>
          </p:cNvPr>
          <p:cNvSpPr>
            <a:spLocks noGrp="1"/>
          </p:cNvSpPr>
          <p:nvPr>
            <p:ph type="title"/>
          </p:nvPr>
        </p:nvSpPr>
        <p:spPr>
          <a:xfrm>
            <a:off x="1856508" y="159110"/>
            <a:ext cx="9905998" cy="921545"/>
          </a:xfrm>
        </p:spPr>
        <p:txBody>
          <a:bodyPr/>
          <a:lstStyle/>
          <a:p>
            <a:r>
              <a:rPr lang="es-ES" b="1" dirty="0"/>
              <a:t>Estadísticas de casos de corrupción</a:t>
            </a:r>
            <a:endParaRPr lang="es-PE" b="1" dirty="0"/>
          </a:p>
        </p:txBody>
      </p:sp>
      <p:pic>
        <p:nvPicPr>
          <p:cNvPr id="5" name="Imagen 4">
            <a:extLst>
              <a:ext uri="{FF2B5EF4-FFF2-40B4-BE49-F238E27FC236}">
                <a16:creationId xmlns:a16="http://schemas.microsoft.com/office/drawing/2014/main" id="{9524BDDF-B345-EB89-9C60-015977E30CE9}"/>
              </a:ext>
            </a:extLst>
          </p:cNvPr>
          <p:cNvPicPr>
            <a:picLocks noChangeAspect="1"/>
          </p:cNvPicPr>
          <p:nvPr/>
        </p:nvPicPr>
        <p:blipFill rotWithShape="1">
          <a:blip r:embed="rId2"/>
          <a:srcRect l="24697" t="24828" r="25154" b="3151"/>
          <a:stretch/>
        </p:blipFill>
        <p:spPr>
          <a:xfrm>
            <a:off x="1856508" y="1066800"/>
            <a:ext cx="8959273" cy="5632090"/>
          </a:xfrm>
          <a:prstGeom prst="rect">
            <a:avLst/>
          </a:prstGeom>
        </p:spPr>
      </p:pic>
    </p:spTree>
    <p:extLst>
      <p:ext uri="{BB962C8B-B14F-4D97-AF65-F5344CB8AC3E}">
        <p14:creationId xmlns:p14="http://schemas.microsoft.com/office/powerpoint/2010/main" val="21646489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Escala de grises">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Circuito</Template>
  <TotalTime>14097</TotalTime>
  <Words>5325</Words>
  <Application>Microsoft Office PowerPoint</Application>
  <PresentationFormat>Panorámica</PresentationFormat>
  <Paragraphs>357</Paragraphs>
  <Slides>62</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62</vt:i4>
      </vt:variant>
    </vt:vector>
  </HeadingPairs>
  <TitlesOfParts>
    <vt:vector size="66" baseType="lpstr">
      <vt:lpstr>Arial</vt:lpstr>
      <vt:lpstr>Roboto Condensed</vt:lpstr>
      <vt:lpstr>Tw Cen MT</vt:lpstr>
      <vt:lpstr>Circuito</vt:lpstr>
      <vt:lpstr>Presentación de PowerPoint</vt:lpstr>
      <vt:lpstr>Bien jurídico protegido e interpretación teleológica en los delitos de corrupción de funcionarios</vt:lpstr>
      <vt:lpstr>rESUMEN</vt:lpstr>
      <vt:lpstr>1.- Aspectos generales</vt:lpstr>
      <vt:lpstr>Concepto - Corrupción</vt:lpstr>
      <vt:lpstr>Concepto - Corrupción</vt:lpstr>
      <vt:lpstr>Concepto - Corrupción</vt:lpstr>
      <vt:lpstr>Historia de la Corrupción en el Perú</vt:lpstr>
      <vt:lpstr>Estadísticas de casos de corrupción</vt:lpstr>
      <vt:lpstr>COSTOS DE LA corrupción</vt:lpstr>
      <vt:lpstr>Costos de la Corrupción</vt:lpstr>
      <vt:lpstr>Presentación de PowerPoint</vt:lpstr>
      <vt:lpstr>2.- Delitos Contra la administración Pública en el Código Penal</vt:lpstr>
      <vt:lpstr>Presentación de PowerPoint</vt:lpstr>
      <vt:lpstr>3.- Administración Pública y funcionario Público</vt:lpstr>
      <vt:lpstr>Concepto de Administración Pública</vt:lpstr>
      <vt:lpstr>CONVENCIÓN INTERAMERICANA CONTRA LA CORRUPCIÓN</vt:lpstr>
      <vt:lpstr>Convención de las Naciones Unidas contra la Corrupción</vt:lpstr>
      <vt:lpstr>Funcionario Público en el CÓDIGO pENAL</vt:lpstr>
      <vt:lpstr>Noción de funcionario público</vt:lpstr>
      <vt:lpstr>Funcionario de Hecho</vt:lpstr>
      <vt:lpstr>4. Bien Jurídico </vt:lpstr>
      <vt:lpstr>Correcto funcionamiento de la Administración Pública</vt:lpstr>
      <vt:lpstr>Administración Pública</vt:lpstr>
      <vt:lpstr>5. interpretación teleológica en los delitos de corrupción de funcionarios</vt:lpstr>
      <vt:lpstr>Interpretación teleológica </vt:lpstr>
      <vt:lpstr>Presentación de PowerPoint</vt:lpstr>
      <vt:lpstr>Interpretación teleológica </vt:lpstr>
      <vt:lpstr>6. delitos de corrupción de funcionarios</vt:lpstr>
      <vt:lpstr>Sección IV - Corrupción de funcionarios CÓDIGO PENAL</vt:lpstr>
      <vt:lpstr>Cohecho</vt:lpstr>
      <vt:lpstr>Delito de COHECHO</vt:lpstr>
      <vt:lpstr>Cohecho pasivo impropio</vt:lpstr>
      <vt:lpstr>Cohecho pasivo impropio</vt:lpstr>
      <vt:lpstr>Presentación de PowerPoint</vt:lpstr>
      <vt:lpstr>Presentación de PowerPoint</vt:lpstr>
      <vt:lpstr>Bien jurídico protegido en el delito de cohecho</vt:lpstr>
      <vt:lpstr>Sujetos – COHECHO pasivo propio</vt:lpstr>
      <vt:lpstr>Soborno internacional pasivo</vt:lpstr>
      <vt:lpstr>Conductas - delito de cohecho</vt:lpstr>
      <vt:lpstr>Cohecho pasivo ESPECÍFICO</vt:lpstr>
      <vt:lpstr>BIEN JURÍDICO - Cohecho pasivo ESPECÍFICO</vt:lpstr>
      <vt:lpstr>COHECHO PASIVO ESPECÍFICO</vt:lpstr>
      <vt:lpstr>Cohechos pasivos especiales</vt:lpstr>
      <vt:lpstr>Presentación de PowerPoint</vt:lpstr>
      <vt:lpstr>Cohecho activo genérico</vt:lpstr>
      <vt:lpstr>COHECHO ACTIVO GENÉRICO – SUJETOS Y CONDUCTA</vt:lpstr>
      <vt:lpstr>COHECHO ACTIVO GENÉRICO – bien jurídico</vt:lpstr>
      <vt:lpstr>Cohecho activo transnacional genérico</vt:lpstr>
      <vt:lpstr>Cohecho activo específico</vt:lpstr>
      <vt:lpstr>Presentación de PowerPoint</vt:lpstr>
      <vt:lpstr>Negociación incompatible o aprovechamiento indebido de cargo</vt:lpstr>
      <vt:lpstr>Sujeto activo - Negociación incompatible o aprovechamiento indebido de cargo</vt:lpstr>
      <vt:lpstr>Elemento objetivo - Negociación incompatible o aprovechamiento indebido de cargo</vt:lpstr>
      <vt:lpstr>Tráfico de INFLUENCIAS</vt:lpstr>
      <vt:lpstr>Sujetos - Tráfico de INFLUENCIAS</vt:lpstr>
      <vt:lpstr>Elemento objetivo - Tráfico de INFLUENCIAS</vt:lpstr>
      <vt:lpstr>ENRIQUECIMIENTO ILÍCITO</vt:lpstr>
      <vt:lpstr>Sujeto activo - ENRIQUECIMIENTO ILÍCITO</vt:lpstr>
      <vt:lpstr>ELEMENTO OBJETIVO</vt:lpstr>
      <vt:lpstr>7. Comentarios finales</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jean paul meneses ochoa</dc:creator>
  <cp:lastModifiedBy>jean paul meneses ochoa</cp:lastModifiedBy>
  <cp:revision>26</cp:revision>
  <dcterms:created xsi:type="dcterms:W3CDTF">2023-07-22T19:27:27Z</dcterms:created>
  <dcterms:modified xsi:type="dcterms:W3CDTF">2024-04-29T22:18:30Z</dcterms:modified>
</cp:coreProperties>
</file>