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2" r:id="rId1"/>
  </p:sldMasterIdLst>
  <p:notesMasterIdLst>
    <p:notesMasterId r:id="rId58"/>
  </p:notesMasterIdLst>
  <p:handoutMasterIdLst>
    <p:handoutMasterId r:id="rId59"/>
  </p:handoutMasterIdLst>
  <p:sldIdLst>
    <p:sldId id="257" r:id="rId2"/>
    <p:sldId id="389" r:id="rId3"/>
    <p:sldId id="390" r:id="rId4"/>
    <p:sldId id="317" r:id="rId5"/>
    <p:sldId id="321" r:id="rId6"/>
    <p:sldId id="394" r:id="rId7"/>
    <p:sldId id="270" r:id="rId8"/>
    <p:sldId id="395" r:id="rId9"/>
    <p:sldId id="262" r:id="rId10"/>
    <p:sldId id="263" r:id="rId11"/>
    <p:sldId id="269" r:id="rId12"/>
    <p:sldId id="266" r:id="rId13"/>
    <p:sldId id="277" r:id="rId14"/>
    <p:sldId id="422" r:id="rId15"/>
    <p:sldId id="265" r:id="rId16"/>
    <p:sldId id="391" r:id="rId17"/>
    <p:sldId id="268" r:id="rId18"/>
    <p:sldId id="281" r:id="rId19"/>
    <p:sldId id="282" r:id="rId20"/>
    <p:sldId id="283" r:id="rId21"/>
    <p:sldId id="423" r:id="rId22"/>
    <p:sldId id="393" r:id="rId23"/>
    <p:sldId id="424" r:id="rId24"/>
    <p:sldId id="397" r:id="rId25"/>
    <p:sldId id="272" r:id="rId26"/>
    <p:sldId id="425" r:id="rId27"/>
    <p:sldId id="271" r:id="rId28"/>
    <p:sldId id="406" r:id="rId29"/>
    <p:sldId id="407" r:id="rId30"/>
    <p:sldId id="408" r:id="rId31"/>
    <p:sldId id="398" r:id="rId32"/>
    <p:sldId id="259" r:id="rId33"/>
    <p:sldId id="275" r:id="rId34"/>
    <p:sldId id="399" r:id="rId35"/>
    <p:sldId id="273" r:id="rId36"/>
    <p:sldId id="403" r:id="rId37"/>
    <p:sldId id="404" r:id="rId38"/>
    <p:sldId id="276" r:id="rId39"/>
    <p:sldId id="274" r:id="rId40"/>
    <p:sldId id="415" r:id="rId41"/>
    <p:sldId id="416" r:id="rId42"/>
    <p:sldId id="417" r:id="rId43"/>
    <p:sldId id="418" r:id="rId44"/>
    <p:sldId id="421" r:id="rId45"/>
    <p:sldId id="420" r:id="rId46"/>
    <p:sldId id="402" r:id="rId47"/>
    <p:sldId id="411" r:id="rId48"/>
    <p:sldId id="409" r:id="rId49"/>
    <p:sldId id="414" r:id="rId50"/>
    <p:sldId id="401" r:id="rId51"/>
    <p:sldId id="419" r:id="rId52"/>
    <p:sldId id="400" r:id="rId53"/>
    <p:sldId id="410" r:id="rId54"/>
    <p:sldId id="412" r:id="rId55"/>
    <p:sldId id="426" r:id="rId56"/>
    <p:sldId id="260" r:id="rId57"/>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5A97DE-33C4-43DC-9659-22C59D5166FD}" v="730" dt="2024-02-29T21:16:03.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48"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397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ata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5AA53B-3EEE-4DE4-BB81-9044890C2946}" type="doc">
      <dgm:prSet loTypeId="urn:microsoft.com/office/officeart/2005/8/layout/target3" loCatId="list" qsTypeId="urn:microsoft.com/office/officeart/2005/8/quickstyle/simple4" qsCatId="simple" csTypeId="urn:microsoft.com/office/officeart/2005/8/colors/accent2_2" csCatId="accent2" phldr="1"/>
      <dgm:spPr/>
      <dgm:t>
        <a:bodyPr rtlCol="0"/>
        <a:lstStyle/>
        <a:p>
          <a:pPr rtl="0"/>
          <a:endParaRPr lang="en-US"/>
        </a:p>
      </dgm:t>
    </dgm:pt>
    <dgm:pt modelId="{6750AC01-D39D-4F3A-9DC8-2A211EE986A2}">
      <dgm:prSet phldrT="[Text]"/>
      <dgm:spPr/>
      <dgm:t>
        <a:bodyPr rtlCol="0"/>
        <a:lstStyle/>
        <a:p>
          <a:pPr rtl="0">
            <a:lnSpc>
              <a:spcPct val="100000"/>
            </a:lnSpc>
          </a:pPr>
          <a:r>
            <a:rPr lang="es-SV" b="1" i="0" dirty="0"/>
            <a:t>Asistencia judicial recíproca</a:t>
          </a:r>
          <a:endParaRPr lang="es-SV" b="0" i="0" dirty="0"/>
        </a:p>
        <a:p>
          <a:pPr>
            <a:lnSpc>
              <a:spcPct val="100000"/>
            </a:lnSpc>
          </a:pPr>
          <a:endParaRPr lang="es-SV" b="0" i="0" dirty="0"/>
        </a:p>
        <a:p>
          <a:pPr>
            <a:lnSpc>
              <a:spcPct val="100000"/>
            </a:lnSpc>
          </a:pPr>
          <a:r>
            <a:rPr lang="es-ES" b="0" dirty="0"/>
            <a:t>Es un proceso mediante el cual los Estados buscan y proveen asistencia a otro Estado al proporcionar documentos judiciales y recopilar evidencia para su uso en casos delictivos.</a:t>
          </a:r>
          <a:r>
            <a:rPr lang="es-ES" noProof="0" dirty="0"/>
            <a:t>be	</a:t>
          </a:r>
        </a:p>
      </dgm:t>
    </dgm:pt>
    <dgm:pt modelId="{720680DC-AAA4-4434-A582-60EBCC5BA355}" type="parTrans" cxnId="{0B5DAE5F-BCDC-4BF7-A6E7-CF856886A64D}">
      <dgm:prSet/>
      <dgm:spPr/>
      <dgm:t>
        <a:bodyPr rtlCol="0"/>
        <a:lstStyle/>
        <a:p>
          <a:pPr rtl="0"/>
          <a:endParaRPr lang="es-ES" noProof="0" dirty="0"/>
        </a:p>
      </dgm:t>
    </dgm:pt>
    <dgm:pt modelId="{CA077D98-8478-47EA-B6A9-99ACE60C64D4}" type="sibTrans" cxnId="{0B5DAE5F-BCDC-4BF7-A6E7-CF856886A64D}">
      <dgm:prSet/>
      <dgm:spPr/>
      <dgm:t>
        <a:bodyPr rtlCol="0"/>
        <a:lstStyle/>
        <a:p>
          <a:pPr rtl="0"/>
          <a:endParaRPr lang="es-ES" noProof="0" dirty="0"/>
        </a:p>
      </dgm:t>
    </dgm:pt>
    <dgm:pt modelId="{824B64E3-8FD0-4AE9-8006-7605C881840E}">
      <dgm:prSet/>
      <dgm:spPr/>
      <dgm:t>
        <a:bodyPr/>
        <a:lstStyle/>
        <a:p>
          <a:r>
            <a:rPr lang="es-ES" b="0" i="0" dirty="0"/>
            <a:t>Tradicionalmente mediante </a:t>
          </a:r>
          <a:r>
            <a:rPr lang="es-ES" b="0" i="1" dirty="0"/>
            <a:t>comisión rogatoria</a:t>
          </a:r>
          <a:r>
            <a:rPr lang="es-ES" b="0" i="0" dirty="0"/>
            <a:t>,  por medio de la solicitud formal de la autoridad judicial de un Estado a la autoridad judicial de otro Estado, por medio de las autoridades diplomáticas,  para gestionar diligencias judiciales, actos de comunicación o de obtención o producción probatoria y hasta ejecución de sentencias</a:t>
          </a:r>
          <a:endParaRPr lang="es-ES" dirty="0"/>
        </a:p>
      </dgm:t>
    </dgm:pt>
    <dgm:pt modelId="{4AAC98E3-C971-4AAD-9064-D202EECF3500}" type="parTrans" cxnId="{4D9C290C-8592-4035-A8B7-B7331846440F}">
      <dgm:prSet/>
      <dgm:spPr/>
      <dgm:t>
        <a:bodyPr/>
        <a:lstStyle/>
        <a:p>
          <a:endParaRPr lang="es-SV"/>
        </a:p>
      </dgm:t>
    </dgm:pt>
    <dgm:pt modelId="{8027DA3A-F0DF-4AF9-9AAE-FD259F2B6D2D}" type="sibTrans" cxnId="{4D9C290C-8592-4035-A8B7-B7331846440F}">
      <dgm:prSet/>
      <dgm:spPr/>
      <dgm:t>
        <a:bodyPr/>
        <a:lstStyle/>
        <a:p>
          <a:endParaRPr lang="es-SV"/>
        </a:p>
      </dgm:t>
    </dgm:pt>
    <dgm:pt modelId="{66ADC3DF-0C4A-449E-A1DF-AE6BB05B98AC}">
      <dgm:prSet/>
      <dgm:spPr/>
      <dgm:t>
        <a:bodyPr/>
        <a:lstStyle/>
        <a:p>
          <a:r>
            <a:rPr lang="es-ES" b="0" i="0" dirty="0"/>
            <a:t>Mediante tratados bilaterales, regionales y multilaterales siempre que exista una </a:t>
          </a:r>
          <a:r>
            <a:rPr lang="es-ES" b="0" i="1" dirty="0"/>
            <a:t>doble incriminación</a:t>
          </a:r>
          <a:r>
            <a:rPr lang="es-ES" b="0" i="0" dirty="0"/>
            <a:t> (entre los países que piden la asistencia internacional).</a:t>
          </a:r>
        </a:p>
        <a:p>
          <a:endParaRPr lang="es-ES" dirty="0"/>
        </a:p>
      </dgm:t>
    </dgm:pt>
    <dgm:pt modelId="{C6F3F64D-67DE-42AC-A779-10D518E0A054}" type="parTrans" cxnId="{A7EB206D-A1F2-4997-8D81-8A625EADB979}">
      <dgm:prSet/>
      <dgm:spPr/>
      <dgm:t>
        <a:bodyPr/>
        <a:lstStyle/>
        <a:p>
          <a:endParaRPr lang="es-SV"/>
        </a:p>
      </dgm:t>
    </dgm:pt>
    <dgm:pt modelId="{3FA6EEDE-A74A-459B-97E2-7676500568CB}" type="sibTrans" cxnId="{A7EB206D-A1F2-4997-8D81-8A625EADB979}">
      <dgm:prSet/>
      <dgm:spPr/>
      <dgm:t>
        <a:bodyPr/>
        <a:lstStyle/>
        <a:p>
          <a:endParaRPr lang="es-SV"/>
        </a:p>
      </dgm:t>
    </dgm:pt>
    <dgm:pt modelId="{DA63D156-E4F0-4A0E-9BDF-55966152CEE8}" type="pres">
      <dgm:prSet presAssocID="{7E5AA53B-3EEE-4DE4-BB81-9044890C2946}" presName="Name0" presStyleCnt="0">
        <dgm:presLayoutVars>
          <dgm:chMax val="7"/>
          <dgm:dir/>
          <dgm:animLvl val="lvl"/>
          <dgm:resizeHandles val="exact"/>
        </dgm:presLayoutVars>
      </dgm:prSet>
      <dgm:spPr/>
    </dgm:pt>
    <dgm:pt modelId="{BDD3D7A1-BFA0-47FD-BAD5-10D7CBAF4E18}" type="pres">
      <dgm:prSet presAssocID="{6750AC01-D39D-4F3A-9DC8-2A211EE986A2}" presName="circle1" presStyleLbl="node1" presStyleIdx="0" presStyleCnt="3"/>
      <dgm:spPr/>
    </dgm:pt>
    <dgm:pt modelId="{5449B203-CB72-4BBB-AAE4-77835005D030}" type="pres">
      <dgm:prSet presAssocID="{6750AC01-D39D-4F3A-9DC8-2A211EE986A2}" presName="space" presStyleCnt="0"/>
      <dgm:spPr/>
    </dgm:pt>
    <dgm:pt modelId="{03572547-4250-4B98-A484-464679E74539}" type="pres">
      <dgm:prSet presAssocID="{6750AC01-D39D-4F3A-9DC8-2A211EE986A2}" presName="rect1" presStyleLbl="alignAcc1" presStyleIdx="0" presStyleCnt="3"/>
      <dgm:spPr/>
    </dgm:pt>
    <dgm:pt modelId="{6CEF3C5C-5696-4024-A4A4-B19F1E9ECCAA}" type="pres">
      <dgm:prSet presAssocID="{824B64E3-8FD0-4AE9-8006-7605C881840E}" presName="vertSpace2" presStyleLbl="node1" presStyleIdx="0" presStyleCnt="3"/>
      <dgm:spPr/>
    </dgm:pt>
    <dgm:pt modelId="{776036EA-A5D0-41DC-9C9B-3D86A811E502}" type="pres">
      <dgm:prSet presAssocID="{824B64E3-8FD0-4AE9-8006-7605C881840E}" presName="circle2" presStyleLbl="node1" presStyleIdx="1" presStyleCnt="3"/>
      <dgm:spPr/>
    </dgm:pt>
    <dgm:pt modelId="{FA522FF5-886E-4A0D-A86D-216315CA2DEE}" type="pres">
      <dgm:prSet presAssocID="{824B64E3-8FD0-4AE9-8006-7605C881840E}" presName="rect2" presStyleLbl="alignAcc1" presStyleIdx="1" presStyleCnt="3"/>
      <dgm:spPr/>
    </dgm:pt>
    <dgm:pt modelId="{4FFC66B5-8C5C-4305-881F-4C3D45ED2315}" type="pres">
      <dgm:prSet presAssocID="{66ADC3DF-0C4A-449E-A1DF-AE6BB05B98AC}" presName="vertSpace3" presStyleLbl="node1" presStyleIdx="1" presStyleCnt="3"/>
      <dgm:spPr/>
    </dgm:pt>
    <dgm:pt modelId="{6D8705F8-7364-402A-996F-2EB9B9264200}" type="pres">
      <dgm:prSet presAssocID="{66ADC3DF-0C4A-449E-A1DF-AE6BB05B98AC}" presName="circle3" presStyleLbl="node1" presStyleIdx="2" presStyleCnt="3"/>
      <dgm:spPr/>
    </dgm:pt>
    <dgm:pt modelId="{8E37AB66-CD67-43FE-BD81-3B728AB4CBF9}" type="pres">
      <dgm:prSet presAssocID="{66ADC3DF-0C4A-449E-A1DF-AE6BB05B98AC}" presName="rect3" presStyleLbl="alignAcc1" presStyleIdx="2" presStyleCnt="3"/>
      <dgm:spPr/>
    </dgm:pt>
    <dgm:pt modelId="{0499CF91-4AAF-43CB-93D8-A9301569BE03}" type="pres">
      <dgm:prSet presAssocID="{6750AC01-D39D-4F3A-9DC8-2A211EE986A2}" presName="rect1ParTxNoCh" presStyleLbl="alignAcc1" presStyleIdx="2" presStyleCnt="3">
        <dgm:presLayoutVars>
          <dgm:chMax val="1"/>
          <dgm:bulletEnabled val="1"/>
        </dgm:presLayoutVars>
      </dgm:prSet>
      <dgm:spPr/>
    </dgm:pt>
    <dgm:pt modelId="{2129C4A4-1CC4-4EE4-917E-4AC0C61E21F3}" type="pres">
      <dgm:prSet presAssocID="{824B64E3-8FD0-4AE9-8006-7605C881840E}" presName="rect2ParTxNoCh" presStyleLbl="alignAcc1" presStyleIdx="2" presStyleCnt="3">
        <dgm:presLayoutVars>
          <dgm:chMax val="1"/>
          <dgm:bulletEnabled val="1"/>
        </dgm:presLayoutVars>
      </dgm:prSet>
      <dgm:spPr/>
    </dgm:pt>
    <dgm:pt modelId="{9F094E3D-3378-47CC-A422-F358C2F18CB3}" type="pres">
      <dgm:prSet presAssocID="{66ADC3DF-0C4A-449E-A1DF-AE6BB05B98AC}" presName="rect3ParTxNoCh" presStyleLbl="alignAcc1" presStyleIdx="2" presStyleCnt="3">
        <dgm:presLayoutVars>
          <dgm:chMax val="1"/>
          <dgm:bulletEnabled val="1"/>
        </dgm:presLayoutVars>
      </dgm:prSet>
      <dgm:spPr/>
    </dgm:pt>
  </dgm:ptLst>
  <dgm:cxnLst>
    <dgm:cxn modelId="{7B656300-984D-4389-AC3A-E62F70DEC182}" type="presOf" srcId="{6750AC01-D39D-4F3A-9DC8-2A211EE986A2}" destId="{0499CF91-4AAF-43CB-93D8-A9301569BE03}" srcOrd="1" destOrd="0" presId="urn:microsoft.com/office/officeart/2005/8/layout/target3"/>
    <dgm:cxn modelId="{4D9C290C-8592-4035-A8B7-B7331846440F}" srcId="{7E5AA53B-3EEE-4DE4-BB81-9044890C2946}" destId="{824B64E3-8FD0-4AE9-8006-7605C881840E}" srcOrd="1" destOrd="0" parTransId="{4AAC98E3-C971-4AAD-9064-D202EECF3500}" sibTransId="{8027DA3A-F0DF-4AF9-9AAE-FD259F2B6D2D}"/>
    <dgm:cxn modelId="{B7401F0E-1BB4-443A-95E8-67CC2B2E8EB4}" type="presOf" srcId="{824B64E3-8FD0-4AE9-8006-7605C881840E}" destId="{2129C4A4-1CC4-4EE4-917E-4AC0C61E21F3}" srcOrd="1" destOrd="0" presId="urn:microsoft.com/office/officeart/2005/8/layout/target3"/>
    <dgm:cxn modelId="{82950C0F-274A-42C3-9253-F197945356A6}" type="presOf" srcId="{6750AC01-D39D-4F3A-9DC8-2A211EE986A2}" destId="{03572547-4250-4B98-A484-464679E74539}" srcOrd="0" destOrd="0" presId="urn:microsoft.com/office/officeart/2005/8/layout/target3"/>
    <dgm:cxn modelId="{86E77124-4E44-4C47-BE4D-E13BB407121F}" type="presOf" srcId="{824B64E3-8FD0-4AE9-8006-7605C881840E}" destId="{FA522FF5-886E-4A0D-A86D-216315CA2DEE}" srcOrd="0" destOrd="0" presId="urn:microsoft.com/office/officeart/2005/8/layout/target3"/>
    <dgm:cxn modelId="{0B5DAE5F-BCDC-4BF7-A6E7-CF856886A64D}" srcId="{7E5AA53B-3EEE-4DE4-BB81-9044890C2946}" destId="{6750AC01-D39D-4F3A-9DC8-2A211EE986A2}" srcOrd="0" destOrd="0" parTransId="{720680DC-AAA4-4434-A582-60EBCC5BA355}" sibTransId="{CA077D98-8478-47EA-B6A9-99ACE60C64D4}"/>
    <dgm:cxn modelId="{A7EB206D-A1F2-4997-8D81-8A625EADB979}" srcId="{7E5AA53B-3EEE-4DE4-BB81-9044890C2946}" destId="{66ADC3DF-0C4A-449E-A1DF-AE6BB05B98AC}" srcOrd="2" destOrd="0" parTransId="{C6F3F64D-67DE-42AC-A779-10D518E0A054}" sibTransId="{3FA6EEDE-A74A-459B-97E2-7676500568CB}"/>
    <dgm:cxn modelId="{CEB9614F-9CEA-45FE-AA98-98E38E204BE0}" type="presOf" srcId="{66ADC3DF-0C4A-449E-A1DF-AE6BB05B98AC}" destId="{9F094E3D-3378-47CC-A422-F358C2F18CB3}" srcOrd="1" destOrd="0" presId="urn:microsoft.com/office/officeart/2005/8/layout/target3"/>
    <dgm:cxn modelId="{48615E55-BCAE-48B7-A2F9-1B021F83269F}" type="presOf" srcId="{66ADC3DF-0C4A-449E-A1DF-AE6BB05B98AC}" destId="{8E37AB66-CD67-43FE-BD81-3B728AB4CBF9}" srcOrd="0" destOrd="0" presId="urn:microsoft.com/office/officeart/2005/8/layout/target3"/>
    <dgm:cxn modelId="{742CA181-6EAA-4FBB-9805-3B69E1533DEA}" type="presOf" srcId="{7E5AA53B-3EEE-4DE4-BB81-9044890C2946}" destId="{DA63D156-E4F0-4A0E-9BDF-55966152CEE8}" srcOrd="0" destOrd="0" presId="urn:microsoft.com/office/officeart/2005/8/layout/target3"/>
    <dgm:cxn modelId="{7365874E-BC35-4C04-9C80-B3C38E44228A}" type="presParOf" srcId="{DA63D156-E4F0-4A0E-9BDF-55966152CEE8}" destId="{BDD3D7A1-BFA0-47FD-BAD5-10D7CBAF4E18}" srcOrd="0" destOrd="0" presId="urn:microsoft.com/office/officeart/2005/8/layout/target3"/>
    <dgm:cxn modelId="{A96B65C4-7BB3-42C2-BE98-3DFC4C264071}" type="presParOf" srcId="{DA63D156-E4F0-4A0E-9BDF-55966152CEE8}" destId="{5449B203-CB72-4BBB-AAE4-77835005D030}" srcOrd="1" destOrd="0" presId="urn:microsoft.com/office/officeart/2005/8/layout/target3"/>
    <dgm:cxn modelId="{2EF2ED53-07FA-4F9E-AF52-9919B10769EF}" type="presParOf" srcId="{DA63D156-E4F0-4A0E-9BDF-55966152CEE8}" destId="{03572547-4250-4B98-A484-464679E74539}" srcOrd="2" destOrd="0" presId="urn:microsoft.com/office/officeart/2005/8/layout/target3"/>
    <dgm:cxn modelId="{BD0D3305-23B0-4AD2-B191-CE82324F56AD}" type="presParOf" srcId="{DA63D156-E4F0-4A0E-9BDF-55966152CEE8}" destId="{6CEF3C5C-5696-4024-A4A4-B19F1E9ECCAA}" srcOrd="3" destOrd="0" presId="urn:microsoft.com/office/officeart/2005/8/layout/target3"/>
    <dgm:cxn modelId="{58E2B5B1-C6AB-4DD8-8D80-008F382B7092}" type="presParOf" srcId="{DA63D156-E4F0-4A0E-9BDF-55966152CEE8}" destId="{776036EA-A5D0-41DC-9C9B-3D86A811E502}" srcOrd="4" destOrd="0" presId="urn:microsoft.com/office/officeart/2005/8/layout/target3"/>
    <dgm:cxn modelId="{1CA3E96B-5E1A-4C21-877B-F6C73AFE7E30}" type="presParOf" srcId="{DA63D156-E4F0-4A0E-9BDF-55966152CEE8}" destId="{FA522FF5-886E-4A0D-A86D-216315CA2DEE}" srcOrd="5" destOrd="0" presId="urn:microsoft.com/office/officeart/2005/8/layout/target3"/>
    <dgm:cxn modelId="{98E1A124-338D-4580-B4E6-3C7F59336FA9}" type="presParOf" srcId="{DA63D156-E4F0-4A0E-9BDF-55966152CEE8}" destId="{4FFC66B5-8C5C-4305-881F-4C3D45ED2315}" srcOrd="6" destOrd="0" presId="urn:microsoft.com/office/officeart/2005/8/layout/target3"/>
    <dgm:cxn modelId="{AF107189-60A2-4F69-AB4D-5848E38641F8}" type="presParOf" srcId="{DA63D156-E4F0-4A0E-9BDF-55966152CEE8}" destId="{6D8705F8-7364-402A-996F-2EB9B9264200}" srcOrd="7" destOrd="0" presId="urn:microsoft.com/office/officeart/2005/8/layout/target3"/>
    <dgm:cxn modelId="{DDFC3DA6-9D37-4C5E-9F87-07FAC298FBB2}" type="presParOf" srcId="{DA63D156-E4F0-4A0E-9BDF-55966152CEE8}" destId="{8E37AB66-CD67-43FE-BD81-3B728AB4CBF9}" srcOrd="8" destOrd="0" presId="urn:microsoft.com/office/officeart/2005/8/layout/target3"/>
    <dgm:cxn modelId="{0DCF3BB0-5076-4CEF-85B7-ADAE6F3B0B1E}" type="presParOf" srcId="{DA63D156-E4F0-4A0E-9BDF-55966152CEE8}" destId="{0499CF91-4AAF-43CB-93D8-A9301569BE03}" srcOrd="9" destOrd="0" presId="urn:microsoft.com/office/officeart/2005/8/layout/target3"/>
    <dgm:cxn modelId="{17C67EA7-B564-4A25-9B8A-B82666AC5CD1}" type="presParOf" srcId="{DA63D156-E4F0-4A0E-9BDF-55966152CEE8}" destId="{2129C4A4-1CC4-4EE4-917E-4AC0C61E21F3}" srcOrd="10" destOrd="0" presId="urn:microsoft.com/office/officeart/2005/8/layout/target3"/>
    <dgm:cxn modelId="{F3718426-0BA7-4F5A-9741-0A0E9178B716}" type="presParOf" srcId="{DA63D156-E4F0-4A0E-9BDF-55966152CEE8}" destId="{9F094E3D-3378-47CC-A422-F358C2F18CB3}"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3BEC98-8CEB-49FC-946C-C2F5916D6442}"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2278F27-4696-4782-9C08-C137A223D177}">
      <dgm:prSet/>
      <dgm:spPr/>
      <dgm:t>
        <a:bodyPr/>
        <a:lstStyle/>
        <a:p>
          <a:r>
            <a:rPr lang="es-ES" b="1" i="0"/>
            <a:t>Artículo 26. Información espontánea.</a:t>
          </a:r>
          <a:endParaRPr lang="en-US"/>
        </a:p>
      </dgm:t>
    </dgm:pt>
    <dgm:pt modelId="{A317D3B8-FD2F-487B-9CB8-1ACA7D756F18}" type="parTrans" cxnId="{F316E018-CFC4-4D20-A701-56A8062B9F95}">
      <dgm:prSet/>
      <dgm:spPr/>
      <dgm:t>
        <a:bodyPr/>
        <a:lstStyle/>
        <a:p>
          <a:endParaRPr lang="en-US"/>
        </a:p>
      </dgm:t>
    </dgm:pt>
    <dgm:pt modelId="{020D9224-D2B8-46FE-906D-F92462979FF1}" type="sibTrans" cxnId="{F316E018-CFC4-4D20-A701-56A8062B9F95}">
      <dgm:prSet/>
      <dgm:spPr/>
      <dgm:t>
        <a:bodyPr/>
        <a:lstStyle/>
        <a:p>
          <a:endParaRPr lang="en-US"/>
        </a:p>
      </dgm:t>
    </dgm:pt>
    <dgm:pt modelId="{BFCC50F0-0152-4640-9F1A-62A1684F23F3}">
      <dgm:prSet/>
      <dgm:spPr/>
      <dgm:t>
        <a:bodyPr/>
        <a:lstStyle/>
        <a:p>
          <a:r>
            <a:rPr lang="es-ES" b="0" i="0"/>
            <a:t>1. Dentro de los límites de su derecho interno, y sin petición previa, una Parte podrá comunicar a otra Parte información obtenida en el marco de sus propias investigaciones cuando considere que la revelación de dicha información podría ayudar a la Parte receptora a iniciar o llevar a cabo investigaciones o procedimientos en relación con delitos previstos en el presente Convenio o podría dar lugar a una petición de cooperación de dicha Parte en virtud del presente capítulo.</a:t>
          </a:r>
          <a:endParaRPr lang="en-US"/>
        </a:p>
      </dgm:t>
    </dgm:pt>
    <dgm:pt modelId="{2E4F7D01-8526-4E4C-95A0-9E8C2F73027E}" type="parTrans" cxnId="{C8BCC7BB-A924-41C2-86D0-57741CC1D3FF}">
      <dgm:prSet/>
      <dgm:spPr/>
      <dgm:t>
        <a:bodyPr/>
        <a:lstStyle/>
        <a:p>
          <a:endParaRPr lang="en-US"/>
        </a:p>
      </dgm:t>
    </dgm:pt>
    <dgm:pt modelId="{E829AECE-9E29-40C7-8940-5E63DDE1C69D}" type="sibTrans" cxnId="{C8BCC7BB-A924-41C2-86D0-57741CC1D3FF}">
      <dgm:prSet/>
      <dgm:spPr/>
      <dgm:t>
        <a:bodyPr/>
        <a:lstStyle/>
        <a:p>
          <a:endParaRPr lang="en-US"/>
        </a:p>
      </dgm:t>
    </dgm:pt>
    <dgm:pt modelId="{849FAD96-44CD-49BE-9EAA-98F39D44DB76}">
      <dgm:prSet/>
      <dgm:spPr/>
      <dgm:t>
        <a:bodyPr/>
        <a:lstStyle/>
        <a:p>
          <a:r>
            <a:rPr lang="es-ES" b="0" i="0"/>
            <a:t>2. Antes de comunicar dicha información, la Parte que la comunique podrá solicitar que se preserve su confidencialidad o que se utilice con sujeción a determinadas condiciones. Si la Parte receptora no puede atender esa solicitud, informará de ello a la otra Parte, que deberá entonces determinar si a pesar de ello debe facilitarse la información o no. Si la Parte destinataria acepta la información en las condiciones establecidas, quedará vinculada por las mismas.</a:t>
          </a:r>
          <a:endParaRPr lang="en-US"/>
        </a:p>
      </dgm:t>
    </dgm:pt>
    <dgm:pt modelId="{97E5BD96-A8AD-4139-B801-67A85369B05C}" type="parTrans" cxnId="{5E65CBE6-8F2F-46A6-A5DF-75365E254F3A}">
      <dgm:prSet/>
      <dgm:spPr/>
      <dgm:t>
        <a:bodyPr/>
        <a:lstStyle/>
        <a:p>
          <a:endParaRPr lang="en-US"/>
        </a:p>
      </dgm:t>
    </dgm:pt>
    <dgm:pt modelId="{08AB0EE4-CAD3-4769-89A4-4E20623B017E}" type="sibTrans" cxnId="{5E65CBE6-8F2F-46A6-A5DF-75365E254F3A}">
      <dgm:prSet/>
      <dgm:spPr/>
      <dgm:t>
        <a:bodyPr/>
        <a:lstStyle/>
        <a:p>
          <a:endParaRPr lang="en-US"/>
        </a:p>
      </dgm:t>
    </dgm:pt>
    <dgm:pt modelId="{33047CC1-488D-4A13-AC14-9DB09993588A}" type="pres">
      <dgm:prSet presAssocID="{CC3BEC98-8CEB-49FC-946C-C2F5916D6442}" presName="root" presStyleCnt="0">
        <dgm:presLayoutVars>
          <dgm:dir/>
          <dgm:resizeHandles val="exact"/>
        </dgm:presLayoutVars>
      </dgm:prSet>
      <dgm:spPr/>
    </dgm:pt>
    <dgm:pt modelId="{40C14C79-0EA0-40CF-92BE-E0CEB6B476B7}" type="pres">
      <dgm:prSet presAssocID="{C2278F27-4696-4782-9C08-C137A223D177}" presName="compNode" presStyleCnt="0"/>
      <dgm:spPr/>
    </dgm:pt>
    <dgm:pt modelId="{2FA60E99-65D0-46A5-BBBA-FD93FC1EB0AA}" type="pres">
      <dgm:prSet presAssocID="{C2278F27-4696-4782-9C08-C137A223D177}" presName="bgRect" presStyleLbl="bgShp" presStyleIdx="0" presStyleCnt="3"/>
      <dgm:spPr/>
    </dgm:pt>
    <dgm:pt modelId="{9C20EF6A-6EFE-4F17-B604-03C717E677D3}" type="pres">
      <dgm:prSet presAssocID="{C2278F27-4696-4782-9C08-C137A223D17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riódico"/>
        </a:ext>
      </dgm:extLst>
    </dgm:pt>
    <dgm:pt modelId="{3047BF4F-5CBF-41E7-94F0-DB554720D3C9}" type="pres">
      <dgm:prSet presAssocID="{C2278F27-4696-4782-9C08-C137A223D177}" presName="spaceRect" presStyleCnt="0"/>
      <dgm:spPr/>
    </dgm:pt>
    <dgm:pt modelId="{726FF34E-2F0D-4E20-9C1D-8C2EF1601D98}" type="pres">
      <dgm:prSet presAssocID="{C2278F27-4696-4782-9C08-C137A223D177}" presName="parTx" presStyleLbl="revTx" presStyleIdx="0" presStyleCnt="3">
        <dgm:presLayoutVars>
          <dgm:chMax val="0"/>
          <dgm:chPref val="0"/>
        </dgm:presLayoutVars>
      </dgm:prSet>
      <dgm:spPr/>
    </dgm:pt>
    <dgm:pt modelId="{B07F55BF-175A-40D6-A27B-91E5BD7C33BC}" type="pres">
      <dgm:prSet presAssocID="{020D9224-D2B8-46FE-906D-F92462979FF1}" presName="sibTrans" presStyleCnt="0"/>
      <dgm:spPr/>
    </dgm:pt>
    <dgm:pt modelId="{59F70041-096B-442B-9E44-20A91DAF9262}" type="pres">
      <dgm:prSet presAssocID="{BFCC50F0-0152-4640-9F1A-62A1684F23F3}" presName="compNode" presStyleCnt="0"/>
      <dgm:spPr/>
    </dgm:pt>
    <dgm:pt modelId="{6AA88BFF-E4DF-402B-B8F3-7BAE700776D2}" type="pres">
      <dgm:prSet presAssocID="{BFCC50F0-0152-4640-9F1A-62A1684F23F3}" presName="bgRect" presStyleLbl="bgShp" presStyleIdx="1" presStyleCnt="3"/>
      <dgm:spPr/>
    </dgm:pt>
    <dgm:pt modelId="{962E1042-805A-4D76-A0A1-04A559426311}" type="pres">
      <dgm:prSet presAssocID="{BFCC50F0-0152-4640-9F1A-62A1684F23F3}"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Juez"/>
        </a:ext>
      </dgm:extLst>
    </dgm:pt>
    <dgm:pt modelId="{75DFC3FE-6F76-4BDF-AABA-3D4E3823A3F5}" type="pres">
      <dgm:prSet presAssocID="{BFCC50F0-0152-4640-9F1A-62A1684F23F3}" presName="spaceRect" presStyleCnt="0"/>
      <dgm:spPr/>
    </dgm:pt>
    <dgm:pt modelId="{14C7BAB6-122D-499D-9877-24B41FFA9082}" type="pres">
      <dgm:prSet presAssocID="{BFCC50F0-0152-4640-9F1A-62A1684F23F3}" presName="parTx" presStyleLbl="revTx" presStyleIdx="1" presStyleCnt="3">
        <dgm:presLayoutVars>
          <dgm:chMax val="0"/>
          <dgm:chPref val="0"/>
        </dgm:presLayoutVars>
      </dgm:prSet>
      <dgm:spPr/>
    </dgm:pt>
    <dgm:pt modelId="{B31AED23-7F2C-440F-B0F2-1AA94B1B4B8D}" type="pres">
      <dgm:prSet presAssocID="{E829AECE-9E29-40C7-8940-5E63DDE1C69D}" presName="sibTrans" presStyleCnt="0"/>
      <dgm:spPr/>
    </dgm:pt>
    <dgm:pt modelId="{0D43D018-8838-4F59-B22B-915627199AFE}" type="pres">
      <dgm:prSet presAssocID="{849FAD96-44CD-49BE-9EAA-98F39D44DB76}" presName="compNode" presStyleCnt="0"/>
      <dgm:spPr/>
    </dgm:pt>
    <dgm:pt modelId="{D7623305-ECBA-4E64-B5D3-8315DA57B6B6}" type="pres">
      <dgm:prSet presAssocID="{849FAD96-44CD-49BE-9EAA-98F39D44DB76}" presName="bgRect" presStyleLbl="bgShp" presStyleIdx="2" presStyleCnt="3"/>
      <dgm:spPr/>
    </dgm:pt>
    <dgm:pt modelId="{758C6144-92B1-4ABA-8B0D-22F01AFD366A}" type="pres">
      <dgm:prSet presAssocID="{849FAD96-44CD-49BE-9EAA-98F39D44DB7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eo"/>
        </a:ext>
      </dgm:extLst>
    </dgm:pt>
    <dgm:pt modelId="{BF7EFC10-3D72-4E72-A016-4775C6349B0B}" type="pres">
      <dgm:prSet presAssocID="{849FAD96-44CD-49BE-9EAA-98F39D44DB76}" presName="spaceRect" presStyleCnt="0"/>
      <dgm:spPr/>
    </dgm:pt>
    <dgm:pt modelId="{3E0E79A1-5DC1-4A69-A7BF-148CA7EFE6D8}" type="pres">
      <dgm:prSet presAssocID="{849FAD96-44CD-49BE-9EAA-98F39D44DB76}" presName="parTx" presStyleLbl="revTx" presStyleIdx="2" presStyleCnt="3">
        <dgm:presLayoutVars>
          <dgm:chMax val="0"/>
          <dgm:chPref val="0"/>
        </dgm:presLayoutVars>
      </dgm:prSet>
      <dgm:spPr/>
    </dgm:pt>
  </dgm:ptLst>
  <dgm:cxnLst>
    <dgm:cxn modelId="{F316E018-CFC4-4D20-A701-56A8062B9F95}" srcId="{CC3BEC98-8CEB-49FC-946C-C2F5916D6442}" destId="{C2278F27-4696-4782-9C08-C137A223D177}" srcOrd="0" destOrd="0" parTransId="{A317D3B8-FD2F-487B-9CB8-1ACA7D756F18}" sibTransId="{020D9224-D2B8-46FE-906D-F92462979FF1}"/>
    <dgm:cxn modelId="{D4EDEB32-B6E1-4DC0-8451-F403881CC69C}" type="presOf" srcId="{C2278F27-4696-4782-9C08-C137A223D177}" destId="{726FF34E-2F0D-4E20-9C1D-8C2EF1601D98}" srcOrd="0" destOrd="0" presId="urn:microsoft.com/office/officeart/2018/2/layout/IconVerticalSolidList"/>
    <dgm:cxn modelId="{7571EC3A-9A6E-48CC-BDAF-5EF73CA424A7}" type="presOf" srcId="{CC3BEC98-8CEB-49FC-946C-C2F5916D6442}" destId="{33047CC1-488D-4A13-AC14-9DB09993588A}" srcOrd="0" destOrd="0" presId="urn:microsoft.com/office/officeart/2018/2/layout/IconVerticalSolidList"/>
    <dgm:cxn modelId="{B8C1D258-0916-44AF-8C8F-672F90F8C94B}" type="presOf" srcId="{BFCC50F0-0152-4640-9F1A-62A1684F23F3}" destId="{14C7BAB6-122D-499D-9877-24B41FFA9082}" srcOrd="0" destOrd="0" presId="urn:microsoft.com/office/officeart/2018/2/layout/IconVerticalSolidList"/>
    <dgm:cxn modelId="{C8BCC7BB-A924-41C2-86D0-57741CC1D3FF}" srcId="{CC3BEC98-8CEB-49FC-946C-C2F5916D6442}" destId="{BFCC50F0-0152-4640-9F1A-62A1684F23F3}" srcOrd="1" destOrd="0" parTransId="{2E4F7D01-8526-4E4C-95A0-9E8C2F73027E}" sibTransId="{E829AECE-9E29-40C7-8940-5E63DDE1C69D}"/>
    <dgm:cxn modelId="{5E65CBE6-8F2F-46A6-A5DF-75365E254F3A}" srcId="{CC3BEC98-8CEB-49FC-946C-C2F5916D6442}" destId="{849FAD96-44CD-49BE-9EAA-98F39D44DB76}" srcOrd="2" destOrd="0" parTransId="{97E5BD96-A8AD-4139-B801-67A85369B05C}" sibTransId="{08AB0EE4-CAD3-4769-89A4-4E20623B017E}"/>
    <dgm:cxn modelId="{C2F3BBFF-ADD6-46F4-8E59-A02DAD869456}" type="presOf" srcId="{849FAD96-44CD-49BE-9EAA-98F39D44DB76}" destId="{3E0E79A1-5DC1-4A69-A7BF-148CA7EFE6D8}" srcOrd="0" destOrd="0" presId="urn:microsoft.com/office/officeart/2018/2/layout/IconVerticalSolidList"/>
    <dgm:cxn modelId="{96DB6FEF-94E5-455A-BADC-EFE5388ED7E7}" type="presParOf" srcId="{33047CC1-488D-4A13-AC14-9DB09993588A}" destId="{40C14C79-0EA0-40CF-92BE-E0CEB6B476B7}" srcOrd="0" destOrd="0" presId="urn:microsoft.com/office/officeart/2018/2/layout/IconVerticalSolidList"/>
    <dgm:cxn modelId="{09873386-99E5-4D17-9930-2A8BAC6480A5}" type="presParOf" srcId="{40C14C79-0EA0-40CF-92BE-E0CEB6B476B7}" destId="{2FA60E99-65D0-46A5-BBBA-FD93FC1EB0AA}" srcOrd="0" destOrd="0" presId="urn:microsoft.com/office/officeart/2018/2/layout/IconVerticalSolidList"/>
    <dgm:cxn modelId="{B59A7124-A9CC-43E5-BC3C-71B2196812C2}" type="presParOf" srcId="{40C14C79-0EA0-40CF-92BE-E0CEB6B476B7}" destId="{9C20EF6A-6EFE-4F17-B604-03C717E677D3}" srcOrd="1" destOrd="0" presId="urn:microsoft.com/office/officeart/2018/2/layout/IconVerticalSolidList"/>
    <dgm:cxn modelId="{E74EB2EF-11AB-48C5-A5CA-6BDFD24D0112}" type="presParOf" srcId="{40C14C79-0EA0-40CF-92BE-E0CEB6B476B7}" destId="{3047BF4F-5CBF-41E7-94F0-DB554720D3C9}" srcOrd="2" destOrd="0" presId="urn:microsoft.com/office/officeart/2018/2/layout/IconVerticalSolidList"/>
    <dgm:cxn modelId="{605540DE-5587-4554-8721-063E75EF75BB}" type="presParOf" srcId="{40C14C79-0EA0-40CF-92BE-E0CEB6B476B7}" destId="{726FF34E-2F0D-4E20-9C1D-8C2EF1601D98}" srcOrd="3" destOrd="0" presId="urn:microsoft.com/office/officeart/2018/2/layout/IconVerticalSolidList"/>
    <dgm:cxn modelId="{4FE6DA46-E735-44CF-B0AB-CCD25D293A36}" type="presParOf" srcId="{33047CC1-488D-4A13-AC14-9DB09993588A}" destId="{B07F55BF-175A-40D6-A27B-91E5BD7C33BC}" srcOrd="1" destOrd="0" presId="urn:microsoft.com/office/officeart/2018/2/layout/IconVerticalSolidList"/>
    <dgm:cxn modelId="{C75CD686-36A7-459F-A33D-53811CBC2AD6}" type="presParOf" srcId="{33047CC1-488D-4A13-AC14-9DB09993588A}" destId="{59F70041-096B-442B-9E44-20A91DAF9262}" srcOrd="2" destOrd="0" presId="urn:microsoft.com/office/officeart/2018/2/layout/IconVerticalSolidList"/>
    <dgm:cxn modelId="{4934B7D0-7086-4449-8862-B6224CE714CC}" type="presParOf" srcId="{59F70041-096B-442B-9E44-20A91DAF9262}" destId="{6AA88BFF-E4DF-402B-B8F3-7BAE700776D2}" srcOrd="0" destOrd="0" presId="urn:microsoft.com/office/officeart/2018/2/layout/IconVerticalSolidList"/>
    <dgm:cxn modelId="{461486B4-B4FE-4839-8CC1-428F3F184D00}" type="presParOf" srcId="{59F70041-096B-442B-9E44-20A91DAF9262}" destId="{962E1042-805A-4D76-A0A1-04A559426311}" srcOrd="1" destOrd="0" presId="urn:microsoft.com/office/officeart/2018/2/layout/IconVerticalSolidList"/>
    <dgm:cxn modelId="{485304ED-2EA4-4087-8B0B-1EA8FEDE1465}" type="presParOf" srcId="{59F70041-096B-442B-9E44-20A91DAF9262}" destId="{75DFC3FE-6F76-4BDF-AABA-3D4E3823A3F5}" srcOrd="2" destOrd="0" presId="urn:microsoft.com/office/officeart/2018/2/layout/IconVerticalSolidList"/>
    <dgm:cxn modelId="{DE8134BB-9CFF-4D46-8B52-C43D08D25507}" type="presParOf" srcId="{59F70041-096B-442B-9E44-20A91DAF9262}" destId="{14C7BAB6-122D-499D-9877-24B41FFA9082}" srcOrd="3" destOrd="0" presId="urn:microsoft.com/office/officeart/2018/2/layout/IconVerticalSolidList"/>
    <dgm:cxn modelId="{3443F33F-ED5F-4BAD-9472-CD1AFFC7F927}" type="presParOf" srcId="{33047CC1-488D-4A13-AC14-9DB09993588A}" destId="{B31AED23-7F2C-440F-B0F2-1AA94B1B4B8D}" srcOrd="3" destOrd="0" presId="urn:microsoft.com/office/officeart/2018/2/layout/IconVerticalSolidList"/>
    <dgm:cxn modelId="{B674BFEF-B7B4-4B26-902E-4A1FA76DB238}" type="presParOf" srcId="{33047CC1-488D-4A13-AC14-9DB09993588A}" destId="{0D43D018-8838-4F59-B22B-915627199AFE}" srcOrd="4" destOrd="0" presId="urn:microsoft.com/office/officeart/2018/2/layout/IconVerticalSolidList"/>
    <dgm:cxn modelId="{2CDDA3CF-9C19-45DF-BD80-7DD90836EA37}" type="presParOf" srcId="{0D43D018-8838-4F59-B22B-915627199AFE}" destId="{D7623305-ECBA-4E64-B5D3-8315DA57B6B6}" srcOrd="0" destOrd="0" presId="urn:microsoft.com/office/officeart/2018/2/layout/IconVerticalSolidList"/>
    <dgm:cxn modelId="{80899756-2C5C-40E4-B02B-DFD1E09BCB70}" type="presParOf" srcId="{0D43D018-8838-4F59-B22B-915627199AFE}" destId="{758C6144-92B1-4ABA-8B0D-22F01AFD366A}" srcOrd="1" destOrd="0" presId="urn:microsoft.com/office/officeart/2018/2/layout/IconVerticalSolidList"/>
    <dgm:cxn modelId="{6706BCFD-FBE3-40A4-B125-F75380AC563C}" type="presParOf" srcId="{0D43D018-8838-4F59-B22B-915627199AFE}" destId="{BF7EFC10-3D72-4E72-A016-4775C6349B0B}" srcOrd="2" destOrd="0" presId="urn:microsoft.com/office/officeart/2018/2/layout/IconVerticalSolidList"/>
    <dgm:cxn modelId="{B445066A-FCD6-47BD-94B9-CD72B1BDA0F9}" type="presParOf" srcId="{0D43D018-8838-4F59-B22B-915627199AFE}" destId="{3E0E79A1-5DC1-4A69-A7BF-148CA7EFE6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55D8B7C-637D-4E0B-B68A-B7936B357CE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2EE4B75-01A5-4393-92ED-C7F740385E46}">
      <dgm:prSet/>
      <dgm:spPr/>
      <dgm:t>
        <a:bodyPr/>
        <a:lstStyle/>
        <a:p>
          <a:r>
            <a:rPr lang="es-ES" b="1"/>
            <a:t>P</a:t>
          </a:r>
          <a:r>
            <a:rPr lang="es-ES" b="1" i="0"/>
            <a:t>árrafo 1 se adoptó la formulación "una lengua aceptable para la Parte requerida o para la Parte notificada en virtud del artículo 7”</a:t>
          </a:r>
          <a:endParaRPr lang="en-US"/>
        </a:p>
      </dgm:t>
    </dgm:pt>
    <dgm:pt modelId="{94CFA1ED-7CF7-4DD0-943E-AE8EE5BE81C4}" type="parTrans" cxnId="{66C6BAB0-F662-47C6-92AD-6DE71FE86CDC}">
      <dgm:prSet/>
      <dgm:spPr/>
      <dgm:t>
        <a:bodyPr/>
        <a:lstStyle/>
        <a:p>
          <a:endParaRPr lang="en-US"/>
        </a:p>
      </dgm:t>
    </dgm:pt>
    <dgm:pt modelId="{933E53A3-3AD3-4291-BA94-2A55D91B1C5B}" type="sibTrans" cxnId="{66C6BAB0-F662-47C6-92AD-6DE71FE86CDC}">
      <dgm:prSet/>
      <dgm:spPr/>
      <dgm:t>
        <a:bodyPr/>
        <a:lstStyle/>
        <a:p>
          <a:endParaRPr lang="en-US"/>
        </a:p>
      </dgm:t>
    </dgm:pt>
    <dgm:pt modelId="{D02A9359-FD61-4345-9168-896C913A83A4}">
      <dgm:prSet/>
      <dgm:spPr/>
      <dgm:t>
        <a:bodyPr/>
        <a:lstStyle/>
        <a:p>
          <a:r>
            <a:rPr lang="es-ES" b="1"/>
            <a:t>Se </a:t>
          </a:r>
          <a:r>
            <a:rPr lang="es-ES" b="1" i="0"/>
            <a:t>puede especificar los idiomas aceptables al momento de la </a:t>
          </a:r>
          <a:r>
            <a:rPr lang="es-ES" b="1"/>
            <a:t>suscripción, considerando los </a:t>
          </a:r>
          <a:r>
            <a:rPr lang="es-ES" b="1" i="0"/>
            <a:t>idiomas ampliamente hablados como el inglés, el español o el francés - incluso cuando éstos no estén previstos en su legislación interna o en los tratados.</a:t>
          </a:r>
          <a:endParaRPr lang="en-US"/>
        </a:p>
      </dgm:t>
    </dgm:pt>
    <dgm:pt modelId="{75324758-A84C-4870-B6AA-F12C005495C4}" type="parTrans" cxnId="{9B3519AD-8BEB-424D-A516-529F7864D695}">
      <dgm:prSet/>
      <dgm:spPr/>
      <dgm:t>
        <a:bodyPr/>
        <a:lstStyle/>
        <a:p>
          <a:endParaRPr lang="en-US"/>
        </a:p>
      </dgm:t>
    </dgm:pt>
    <dgm:pt modelId="{988BC3B2-F00F-4843-9649-A2A7F1825E62}" type="sibTrans" cxnId="{9B3519AD-8BEB-424D-A516-529F7864D695}">
      <dgm:prSet/>
      <dgm:spPr/>
      <dgm:t>
        <a:bodyPr/>
        <a:lstStyle/>
        <a:p>
          <a:endParaRPr lang="en-US"/>
        </a:p>
      </dgm:t>
    </dgm:pt>
    <dgm:pt modelId="{BDAD9A84-3FDE-4F34-84DF-56FFDFC07ACF}">
      <dgm:prSet/>
      <dgm:spPr/>
      <dgm:t>
        <a:bodyPr/>
        <a:lstStyle/>
        <a:p>
          <a:r>
            <a:rPr lang="es-ES" b="1"/>
            <a:t>Debe considerarse que pese a la dificultad de traducción de un idioma no nativo se le de trámite a la solicitud.</a:t>
          </a:r>
          <a:endParaRPr lang="en-US"/>
        </a:p>
      </dgm:t>
    </dgm:pt>
    <dgm:pt modelId="{59972E47-8DFC-4CC7-B688-27E16567D46D}" type="parTrans" cxnId="{1C837BEA-BEBE-4463-A76E-C03FA1BD1DA2}">
      <dgm:prSet/>
      <dgm:spPr/>
      <dgm:t>
        <a:bodyPr/>
        <a:lstStyle/>
        <a:p>
          <a:endParaRPr lang="en-US"/>
        </a:p>
      </dgm:t>
    </dgm:pt>
    <dgm:pt modelId="{876F57ED-4DAB-47FE-9129-043D80CE1EE7}" type="sibTrans" cxnId="{1C837BEA-BEBE-4463-A76E-C03FA1BD1DA2}">
      <dgm:prSet/>
      <dgm:spPr/>
      <dgm:t>
        <a:bodyPr/>
        <a:lstStyle/>
        <a:p>
          <a:endParaRPr lang="en-US"/>
        </a:p>
      </dgm:t>
    </dgm:pt>
    <dgm:pt modelId="{0B9A06D3-1FF7-4A9E-9E57-FD4428F89A37}" type="pres">
      <dgm:prSet presAssocID="{755D8B7C-637D-4E0B-B68A-B7936B357CEF}" presName="root" presStyleCnt="0">
        <dgm:presLayoutVars>
          <dgm:dir/>
          <dgm:resizeHandles val="exact"/>
        </dgm:presLayoutVars>
      </dgm:prSet>
      <dgm:spPr/>
    </dgm:pt>
    <dgm:pt modelId="{0753F3E9-03EC-461E-8768-CE03AB1887F6}" type="pres">
      <dgm:prSet presAssocID="{12EE4B75-01A5-4393-92ED-C7F740385E46}" presName="compNode" presStyleCnt="0"/>
      <dgm:spPr/>
    </dgm:pt>
    <dgm:pt modelId="{4E4D6346-303C-4FD6-BE58-6D1081C1A397}" type="pres">
      <dgm:prSet presAssocID="{12EE4B75-01A5-4393-92ED-C7F740385E46}" presName="bgRect" presStyleLbl="bgShp" presStyleIdx="0" presStyleCnt="3"/>
      <dgm:spPr/>
    </dgm:pt>
    <dgm:pt modelId="{674E13CF-452F-4548-A602-02E9918B4A39}" type="pres">
      <dgm:prSet presAssocID="{12EE4B75-01A5-4393-92ED-C7F740385E4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illas"/>
        </a:ext>
      </dgm:extLst>
    </dgm:pt>
    <dgm:pt modelId="{6A56B358-7160-4430-845E-2C6EBFABBA68}" type="pres">
      <dgm:prSet presAssocID="{12EE4B75-01A5-4393-92ED-C7F740385E46}" presName="spaceRect" presStyleCnt="0"/>
      <dgm:spPr/>
    </dgm:pt>
    <dgm:pt modelId="{2079209A-0B96-4C2D-8BFB-60254174289B}" type="pres">
      <dgm:prSet presAssocID="{12EE4B75-01A5-4393-92ED-C7F740385E46}" presName="parTx" presStyleLbl="revTx" presStyleIdx="0" presStyleCnt="3">
        <dgm:presLayoutVars>
          <dgm:chMax val="0"/>
          <dgm:chPref val="0"/>
        </dgm:presLayoutVars>
      </dgm:prSet>
      <dgm:spPr/>
    </dgm:pt>
    <dgm:pt modelId="{21FDC814-50D8-4303-A5AB-759046887D59}" type="pres">
      <dgm:prSet presAssocID="{933E53A3-3AD3-4291-BA94-2A55D91B1C5B}" presName="sibTrans" presStyleCnt="0"/>
      <dgm:spPr/>
    </dgm:pt>
    <dgm:pt modelId="{E7FA1935-1B56-438C-A8EE-6D2714090040}" type="pres">
      <dgm:prSet presAssocID="{D02A9359-FD61-4345-9168-896C913A83A4}" presName="compNode" presStyleCnt="0"/>
      <dgm:spPr/>
    </dgm:pt>
    <dgm:pt modelId="{C51C8441-2F1B-4FEE-A8D8-623CA6BF0964}" type="pres">
      <dgm:prSet presAssocID="{D02A9359-FD61-4345-9168-896C913A83A4}" presName="bgRect" presStyleLbl="bgShp" presStyleIdx="1" presStyleCnt="3"/>
      <dgm:spPr/>
    </dgm:pt>
    <dgm:pt modelId="{985F389A-4334-4CCB-BC04-02A52BC31B56}" type="pres">
      <dgm:prSet presAssocID="{D02A9359-FD61-4345-9168-896C913A83A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engua"/>
        </a:ext>
      </dgm:extLst>
    </dgm:pt>
    <dgm:pt modelId="{7A899E3F-BDF8-425C-A3D0-DA7DABC896C3}" type="pres">
      <dgm:prSet presAssocID="{D02A9359-FD61-4345-9168-896C913A83A4}" presName="spaceRect" presStyleCnt="0"/>
      <dgm:spPr/>
    </dgm:pt>
    <dgm:pt modelId="{83C74ED3-D116-48DC-B621-3C9C9072D3E3}" type="pres">
      <dgm:prSet presAssocID="{D02A9359-FD61-4345-9168-896C913A83A4}" presName="parTx" presStyleLbl="revTx" presStyleIdx="1" presStyleCnt="3">
        <dgm:presLayoutVars>
          <dgm:chMax val="0"/>
          <dgm:chPref val="0"/>
        </dgm:presLayoutVars>
      </dgm:prSet>
      <dgm:spPr/>
    </dgm:pt>
    <dgm:pt modelId="{C3817987-8F92-4796-89D8-E8D6984BACD1}" type="pres">
      <dgm:prSet presAssocID="{988BC3B2-F00F-4843-9649-A2A7F1825E62}" presName="sibTrans" presStyleCnt="0"/>
      <dgm:spPr/>
    </dgm:pt>
    <dgm:pt modelId="{57C0D3A7-2B64-4020-94E7-B090EC722DC6}" type="pres">
      <dgm:prSet presAssocID="{BDAD9A84-3FDE-4F34-84DF-56FFDFC07ACF}" presName="compNode" presStyleCnt="0"/>
      <dgm:spPr/>
    </dgm:pt>
    <dgm:pt modelId="{B0A43ECB-4567-4AB1-8F20-600578A5DA7E}" type="pres">
      <dgm:prSet presAssocID="{BDAD9A84-3FDE-4F34-84DF-56FFDFC07ACF}" presName="bgRect" presStyleLbl="bgShp" presStyleIdx="2" presStyleCnt="3"/>
      <dgm:spPr/>
    </dgm:pt>
    <dgm:pt modelId="{BC620B43-7311-45D2-B684-680B608D93DE}" type="pres">
      <dgm:prSet presAssocID="{BDAD9A84-3FDE-4F34-84DF-56FFDFC07AC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rritante"/>
        </a:ext>
      </dgm:extLst>
    </dgm:pt>
    <dgm:pt modelId="{E803E235-84F4-413D-B456-4CCC414759EE}" type="pres">
      <dgm:prSet presAssocID="{BDAD9A84-3FDE-4F34-84DF-56FFDFC07ACF}" presName="spaceRect" presStyleCnt="0"/>
      <dgm:spPr/>
    </dgm:pt>
    <dgm:pt modelId="{6275094E-4746-4D97-9D02-3F587C13C6F7}" type="pres">
      <dgm:prSet presAssocID="{BDAD9A84-3FDE-4F34-84DF-56FFDFC07ACF}" presName="parTx" presStyleLbl="revTx" presStyleIdx="2" presStyleCnt="3">
        <dgm:presLayoutVars>
          <dgm:chMax val="0"/>
          <dgm:chPref val="0"/>
        </dgm:presLayoutVars>
      </dgm:prSet>
      <dgm:spPr/>
    </dgm:pt>
  </dgm:ptLst>
  <dgm:cxnLst>
    <dgm:cxn modelId="{841C6E11-17D8-4936-8465-35ED338C8769}" type="presOf" srcId="{D02A9359-FD61-4345-9168-896C913A83A4}" destId="{83C74ED3-D116-48DC-B621-3C9C9072D3E3}" srcOrd="0" destOrd="0" presId="urn:microsoft.com/office/officeart/2018/2/layout/IconVerticalSolidList"/>
    <dgm:cxn modelId="{92898EA2-DDC9-4B82-BD16-38BA129310A4}" type="presOf" srcId="{BDAD9A84-3FDE-4F34-84DF-56FFDFC07ACF}" destId="{6275094E-4746-4D97-9D02-3F587C13C6F7}" srcOrd="0" destOrd="0" presId="urn:microsoft.com/office/officeart/2018/2/layout/IconVerticalSolidList"/>
    <dgm:cxn modelId="{9B3519AD-8BEB-424D-A516-529F7864D695}" srcId="{755D8B7C-637D-4E0B-B68A-B7936B357CEF}" destId="{D02A9359-FD61-4345-9168-896C913A83A4}" srcOrd="1" destOrd="0" parTransId="{75324758-A84C-4870-B6AA-F12C005495C4}" sibTransId="{988BC3B2-F00F-4843-9649-A2A7F1825E62}"/>
    <dgm:cxn modelId="{66C6BAB0-F662-47C6-92AD-6DE71FE86CDC}" srcId="{755D8B7C-637D-4E0B-B68A-B7936B357CEF}" destId="{12EE4B75-01A5-4393-92ED-C7F740385E46}" srcOrd="0" destOrd="0" parTransId="{94CFA1ED-7CF7-4DD0-943E-AE8EE5BE81C4}" sibTransId="{933E53A3-3AD3-4291-BA94-2A55D91B1C5B}"/>
    <dgm:cxn modelId="{F0F32AB1-DFEE-417A-B422-FA182CF20233}" type="presOf" srcId="{755D8B7C-637D-4E0B-B68A-B7936B357CEF}" destId="{0B9A06D3-1FF7-4A9E-9E57-FD4428F89A37}" srcOrd="0" destOrd="0" presId="urn:microsoft.com/office/officeart/2018/2/layout/IconVerticalSolidList"/>
    <dgm:cxn modelId="{1C837BEA-BEBE-4463-A76E-C03FA1BD1DA2}" srcId="{755D8B7C-637D-4E0B-B68A-B7936B357CEF}" destId="{BDAD9A84-3FDE-4F34-84DF-56FFDFC07ACF}" srcOrd="2" destOrd="0" parTransId="{59972E47-8DFC-4CC7-B688-27E16567D46D}" sibTransId="{876F57ED-4DAB-47FE-9129-043D80CE1EE7}"/>
    <dgm:cxn modelId="{AC3518F4-8EC8-4DBF-8AD9-85AF5C293532}" type="presOf" srcId="{12EE4B75-01A5-4393-92ED-C7F740385E46}" destId="{2079209A-0B96-4C2D-8BFB-60254174289B}" srcOrd="0" destOrd="0" presId="urn:microsoft.com/office/officeart/2018/2/layout/IconVerticalSolidList"/>
    <dgm:cxn modelId="{C8858B85-23A1-4D56-9B9E-DB2296615106}" type="presParOf" srcId="{0B9A06D3-1FF7-4A9E-9E57-FD4428F89A37}" destId="{0753F3E9-03EC-461E-8768-CE03AB1887F6}" srcOrd="0" destOrd="0" presId="urn:microsoft.com/office/officeart/2018/2/layout/IconVerticalSolidList"/>
    <dgm:cxn modelId="{D27296EB-3D97-49E4-99EF-BF9DC83819D5}" type="presParOf" srcId="{0753F3E9-03EC-461E-8768-CE03AB1887F6}" destId="{4E4D6346-303C-4FD6-BE58-6D1081C1A397}" srcOrd="0" destOrd="0" presId="urn:microsoft.com/office/officeart/2018/2/layout/IconVerticalSolidList"/>
    <dgm:cxn modelId="{63DCD160-D36D-4756-9142-E53DEDD2FFFE}" type="presParOf" srcId="{0753F3E9-03EC-461E-8768-CE03AB1887F6}" destId="{674E13CF-452F-4548-A602-02E9918B4A39}" srcOrd="1" destOrd="0" presId="urn:microsoft.com/office/officeart/2018/2/layout/IconVerticalSolidList"/>
    <dgm:cxn modelId="{E68A99F0-F750-4F38-9FCA-90E6D726D48D}" type="presParOf" srcId="{0753F3E9-03EC-461E-8768-CE03AB1887F6}" destId="{6A56B358-7160-4430-845E-2C6EBFABBA68}" srcOrd="2" destOrd="0" presId="urn:microsoft.com/office/officeart/2018/2/layout/IconVerticalSolidList"/>
    <dgm:cxn modelId="{69EC6C4D-1CCA-4C37-8669-05512CADB864}" type="presParOf" srcId="{0753F3E9-03EC-461E-8768-CE03AB1887F6}" destId="{2079209A-0B96-4C2D-8BFB-60254174289B}" srcOrd="3" destOrd="0" presId="urn:microsoft.com/office/officeart/2018/2/layout/IconVerticalSolidList"/>
    <dgm:cxn modelId="{CA9987E2-8893-41DE-92DF-F8A27C033353}" type="presParOf" srcId="{0B9A06D3-1FF7-4A9E-9E57-FD4428F89A37}" destId="{21FDC814-50D8-4303-A5AB-759046887D59}" srcOrd="1" destOrd="0" presId="urn:microsoft.com/office/officeart/2018/2/layout/IconVerticalSolidList"/>
    <dgm:cxn modelId="{BBB1E1FB-1037-4E50-A8C7-F39BDBEE20C3}" type="presParOf" srcId="{0B9A06D3-1FF7-4A9E-9E57-FD4428F89A37}" destId="{E7FA1935-1B56-438C-A8EE-6D2714090040}" srcOrd="2" destOrd="0" presId="urn:microsoft.com/office/officeart/2018/2/layout/IconVerticalSolidList"/>
    <dgm:cxn modelId="{BD3E26BB-C4E4-4083-BD14-19E2911F0ED2}" type="presParOf" srcId="{E7FA1935-1B56-438C-A8EE-6D2714090040}" destId="{C51C8441-2F1B-4FEE-A8D8-623CA6BF0964}" srcOrd="0" destOrd="0" presId="urn:microsoft.com/office/officeart/2018/2/layout/IconVerticalSolidList"/>
    <dgm:cxn modelId="{5A900354-E999-43A4-A37D-8AB2BCA5D9D6}" type="presParOf" srcId="{E7FA1935-1B56-438C-A8EE-6D2714090040}" destId="{985F389A-4334-4CCB-BC04-02A52BC31B56}" srcOrd="1" destOrd="0" presId="urn:microsoft.com/office/officeart/2018/2/layout/IconVerticalSolidList"/>
    <dgm:cxn modelId="{E44C295E-3E43-4051-B403-620D044F5EC4}" type="presParOf" srcId="{E7FA1935-1B56-438C-A8EE-6D2714090040}" destId="{7A899E3F-BDF8-425C-A3D0-DA7DABC896C3}" srcOrd="2" destOrd="0" presId="urn:microsoft.com/office/officeart/2018/2/layout/IconVerticalSolidList"/>
    <dgm:cxn modelId="{523F3779-7F07-4EAE-B105-CC4ECE882C13}" type="presParOf" srcId="{E7FA1935-1B56-438C-A8EE-6D2714090040}" destId="{83C74ED3-D116-48DC-B621-3C9C9072D3E3}" srcOrd="3" destOrd="0" presId="urn:microsoft.com/office/officeart/2018/2/layout/IconVerticalSolidList"/>
    <dgm:cxn modelId="{9CBF1273-9B67-423D-91F6-61291B7DD856}" type="presParOf" srcId="{0B9A06D3-1FF7-4A9E-9E57-FD4428F89A37}" destId="{C3817987-8F92-4796-89D8-E8D6984BACD1}" srcOrd="3" destOrd="0" presId="urn:microsoft.com/office/officeart/2018/2/layout/IconVerticalSolidList"/>
    <dgm:cxn modelId="{0E19C74C-EA0D-43A3-A673-3F31DA72B50F}" type="presParOf" srcId="{0B9A06D3-1FF7-4A9E-9E57-FD4428F89A37}" destId="{57C0D3A7-2B64-4020-94E7-B090EC722DC6}" srcOrd="4" destOrd="0" presId="urn:microsoft.com/office/officeart/2018/2/layout/IconVerticalSolidList"/>
    <dgm:cxn modelId="{FA419E7E-C9FE-4FFA-99F7-A52F66BCBBF2}" type="presParOf" srcId="{57C0D3A7-2B64-4020-94E7-B090EC722DC6}" destId="{B0A43ECB-4567-4AB1-8F20-600578A5DA7E}" srcOrd="0" destOrd="0" presId="urn:microsoft.com/office/officeart/2018/2/layout/IconVerticalSolidList"/>
    <dgm:cxn modelId="{789A4D56-7298-4DBE-8A72-4C64F1DD9D1E}" type="presParOf" srcId="{57C0D3A7-2B64-4020-94E7-B090EC722DC6}" destId="{BC620B43-7311-45D2-B684-680B608D93DE}" srcOrd="1" destOrd="0" presId="urn:microsoft.com/office/officeart/2018/2/layout/IconVerticalSolidList"/>
    <dgm:cxn modelId="{3BB45602-A22B-46AA-95BF-D8868F1C9919}" type="presParOf" srcId="{57C0D3A7-2B64-4020-94E7-B090EC722DC6}" destId="{E803E235-84F4-413D-B456-4CCC414759EE}" srcOrd="2" destOrd="0" presId="urn:microsoft.com/office/officeart/2018/2/layout/IconVerticalSolidList"/>
    <dgm:cxn modelId="{ED338717-DB77-4869-A52A-0EBAD650C207}" type="presParOf" srcId="{57C0D3A7-2B64-4020-94E7-B090EC722DC6}" destId="{6275094E-4746-4D97-9D02-3F587C13C6F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3D7A1-BFA0-47FD-BAD5-10D7CBAF4E18}">
      <dsp:nvSpPr>
        <dsp:cNvPr id="0" name=""/>
        <dsp:cNvSpPr/>
      </dsp:nvSpPr>
      <dsp:spPr>
        <a:xfrm>
          <a:off x="0" y="175260"/>
          <a:ext cx="4678679" cy="4678679"/>
        </a:xfrm>
        <a:prstGeom prst="pie">
          <a:avLst>
            <a:gd name="adj1" fmla="val 5400000"/>
            <a:gd name="adj2" fmla="val 162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03572547-4250-4B98-A484-464679E74539}">
      <dsp:nvSpPr>
        <dsp:cNvPr id="0" name=""/>
        <dsp:cNvSpPr/>
      </dsp:nvSpPr>
      <dsp:spPr>
        <a:xfrm>
          <a:off x="2339339" y="175260"/>
          <a:ext cx="5458459" cy="4678679"/>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rtlCol="0" anchor="ctr" anchorCtr="0">
          <a:noAutofit/>
        </a:bodyPr>
        <a:lstStyle/>
        <a:p>
          <a:pPr marL="0" lvl="0" indent="0" algn="ctr" defTabSz="666750" rtl="0">
            <a:lnSpc>
              <a:spcPct val="100000"/>
            </a:lnSpc>
            <a:spcBef>
              <a:spcPct val="0"/>
            </a:spcBef>
            <a:spcAft>
              <a:spcPct val="35000"/>
            </a:spcAft>
            <a:buNone/>
          </a:pPr>
          <a:r>
            <a:rPr lang="es-SV" sz="1500" b="1" i="0" kern="1200" dirty="0"/>
            <a:t>Asistencia judicial recíproca</a:t>
          </a:r>
          <a:endParaRPr lang="es-SV" sz="1500" b="0" i="0" kern="1200" dirty="0"/>
        </a:p>
        <a:p>
          <a:pPr marL="0" lvl="0" indent="0" algn="ctr" defTabSz="666750">
            <a:lnSpc>
              <a:spcPct val="100000"/>
            </a:lnSpc>
            <a:spcBef>
              <a:spcPct val="0"/>
            </a:spcBef>
            <a:spcAft>
              <a:spcPct val="35000"/>
            </a:spcAft>
            <a:buNone/>
          </a:pPr>
          <a:endParaRPr lang="es-SV" sz="1500" b="0" i="0" kern="1200" dirty="0"/>
        </a:p>
        <a:p>
          <a:pPr marL="0" lvl="0" indent="0" algn="ctr" defTabSz="666750">
            <a:lnSpc>
              <a:spcPct val="100000"/>
            </a:lnSpc>
            <a:spcBef>
              <a:spcPct val="0"/>
            </a:spcBef>
            <a:spcAft>
              <a:spcPct val="35000"/>
            </a:spcAft>
            <a:buNone/>
          </a:pPr>
          <a:r>
            <a:rPr lang="es-ES" sz="1500" b="0" kern="1200" dirty="0"/>
            <a:t>Es un proceso mediante el cual los Estados buscan y proveen asistencia a otro Estado al proporcionar documentos judiciales y recopilar evidencia para su uso en casos delictivos.</a:t>
          </a:r>
          <a:r>
            <a:rPr lang="es-ES" sz="1500" kern="1200" noProof="0" dirty="0"/>
            <a:t>be	</a:t>
          </a:r>
        </a:p>
      </dsp:txBody>
      <dsp:txXfrm>
        <a:off x="2339339" y="175260"/>
        <a:ext cx="5458459" cy="1403606"/>
      </dsp:txXfrm>
    </dsp:sp>
    <dsp:sp modelId="{776036EA-A5D0-41DC-9C9B-3D86A811E502}">
      <dsp:nvSpPr>
        <dsp:cNvPr id="0" name=""/>
        <dsp:cNvSpPr/>
      </dsp:nvSpPr>
      <dsp:spPr>
        <a:xfrm>
          <a:off x="818770" y="1578867"/>
          <a:ext cx="3041138" cy="3041138"/>
        </a:xfrm>
        <a:prstGeom prst="pie">
          <a:avLst>
            <a:gd name="adj1" fmla="val 5400000"/>
            <a:gd name="adj2" fmla="val 162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FA522FF5-886E-4A0D-A86D-216315CA2DEE}">
      <dsp:nvSpPr>
        <dsp:cNvPr id="0" name=""/>
        <dsp:cNvSpPr/>
      </dsp:nvSpPr>
      <dsp:spPr>
        <a:xfrm>
          <a:off x="2339339" y="1578867"/>
          <a:ext cx="5458459" cy="3041138"/>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0" i="0" kern="1200" dirty="0"/>
            <a:t>Tradicionalmente mediante </a:t>
          </a:r>
          <a:r>
            <a:rPr lang="es-ES" sz="1500" b="0" i="1" kern="1200" dirty="0"/>
            <a:t>comisión rogatoria</a:t>
          </a:r>
          <a:r>
            <a:rPr lang="es-ES" sz="1500" b="0" i="0" kern="1200" dirty="0"/>
            <a:t>,  por medio de la solicitud formal de la autoridad judicial de un Estado a la autoridad judicial de otro Estado, por medio de las autoridades diplomáticas,  para gestionar diligencias judiciales, actos de comunicación o de obtención o producción probatoria y hasta ejecución de sentencias</a:t>
          </a:r>
          <a:endParaRPr lang="es-ES" sz="1500" kern="1200" dirty="0"/>
        </a:p>
      </dsp:txBody>
      <dsp:txXfrm>
        <a:off x="2339339" y="1578867"/>
        <a:ext cx="5458459" cy="1403602"/>
      </dsp:txXfrm>
    </dsp:sp>
    <dsp:sp modelId="{6D8705F8-7364-402A-996F-2EB9B9264200}">
      <dsp:nvSpPr>
        <dsp:cNvPr id="0" name=""/>
        <dsp:cNvSpPr/>
      </dsp:nvSpPr>
      <dsp:spPr>
        <a:xfrm>
          <a:off x="1637538" y="2982469"/>
          <a:ext cx="1403602" cy="1403602"/>
        </a:xfrm>
        <a:prstGeom prst="pie">
          <a:avLst>
            <a:gd name="adj1" fmla="val 5400000"/>
            <a:gd name="adj2" fmla="val 16200000"/>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a:noFill/>
        </a:ln>
        <a:effectLst>
          <a:outerShdw blurRad="38100" dist="25400" dir="5400000" rotWithShape="0">
            <a:srgbClr val="000000">
              <a:alpha val="55000"/>
            </a:srgbClr>
          </a:outerShdw>
        </a:effectLst>
      </dsp:spPr>
      <dsp:style>
        <a:lnRef idx="0">
          <a:scrgbClr r="0" g="0" b="0"/>
        </a:lnRef>
        <a:fillRef idx="3">
          <a:scrgbClr r="0" g="0" b="0"/>
        </a:fillRef>
        <a:effectRef idx="2">
          <a:scrgbClr r="0" g="0" b="0"/>
        </a:effectRef>
        <a:fontRef idx="minor">
          <a:schemeClr val="lt1"/>
        </a:fontRef>
      </dsp:style>
    </dsp:sp>
    <dsp:sp modelId="{8E37AB66-CD67-43FE-BD81-3B728AB4CBF9}">
      <dsp:nvSpPr>
        <dsp:cNvPr id="0" name=""/>
        <dsp:cNvSpPr/>
      </dsp:nvSpPr>
      <dsp:spPr>
        <a:xfrm>
          <a:off x="2339339" y="2982469"/>
          <a:ext cx="5458459" cy="1403602"/>
        </a:xfrm>
        <a:prstGeom prst="rect">
          <a:avLst/>
        </a:prstGeom>
        <a:solidFill>
          <a:schemeClr val="lt1">
            <a:alpha val="90000"/>
            <a:hueOff val="0"/>
            <a:satOff val="0"/>
            <a:lumOff val="0"/>
            <a:alphaOff val="0"/>
          </a:schemeClr>
        </a:solidFill>
        <a:ln w="12700" cap="rnd"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ES" sz="1500" b="0" i="0" kern="1200" dirty="0"/>
            <a:t>Mediante tratados bilaterales, regionales y multilaterales siempre que exista una </a:t>
          </a:r>
          <a:r>
            <a:rPr lang="es-ES" sz="1500" b="0" i="1" kern="1200" dirty="0"/>
            <a:t>doble incriminación</a:t>
          </a:r>
          <a:r>
            <a:rPr lang="es-ES" sz="1500" b="0" i="0" kern="1200" dirty="0"/>
            <a:t> (entre los países que piden la asistencia internacional).</a:t>
          </a:r>
        </a:p>
        <a:p>
          <a:pPr marL="0" lvl="0" indent="0" algn="ctr" defTabSz="666750">
            <a:lnSpc>
              <a:spcPct val="90000"/>
            </a:lnSpc>
            <a:spcBef>
              <a:spcPct val="0"/>
            </a:spcBef>
            <a:spcAft>
              <a:spcPct val="35000"/>
            </a:spcAft>
            <a:buNone/>
          </a:pPr>
          <a:endParaRPr lang="es-ES" sz="1500" kern="1200" dirty="0"/>
        </a:p>
      </dsp:txBody>
      <dsp:txXfrm>
        <a:off x="2339339" y="2982469"/>
        <a:ext cx="5458459" cy="1403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A60E99-65D0-46A5-BBBA-FD93FC1EB0AA}">
      <dsp:nvSpPr>
        <dsp:cNvPr id="0" name=""/>
        <dsp:cNvSpPr/>
      </dsp:nvSpPr>
      <dsp:spPr>
        <a:xfrm>
          <a:off x="0" y="449"/>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20EF6A-6EFE-4F17-B604-03C717E677D3}">
      <dsp:nvSpPr>
        <dsp:cNvPr id="0" name=""/>
        <dsp:cNvSpPr/>
      </dsp:nvSpPr>
      <dsp:spPr>
        <a:xfrm>
          <a:off x="317832" y="236853"/>
          <a:ext cx="577877" cy="577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26FF34E-2F0D-4E20-9C1D-8C2EF1601D98}">
      <dsp:nvSpPr>
        <dsp:cNvPr id="0" name=""/>
        <dsp:cNvSpPr/>
      </dsp:nvSpPr>
      <dsp:spPr>
        <a:xfrm>
          <a:off x="1213543" y="449"/>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666750">
            <a:lnSpc>
              <a:spcPct val="90000"/>
            </a:lnSpc>
            <a:spcBef>
              <a:spcPct val="0"/>
            </a:spcBef>
            <a:spcAft>
              <a:spcPct val="35000"/>
            </a:spcAft>
            <a:buNone/>
          </a:pPr>
          <a:r>
            <a:rPr lang="es-ES" sz="1500" b="1" i="0" kern="1200"/>
            <a:t>Artículo 26. Información espontánea.</a:t>
          </a:r>
          <a:endParaRPr lang="en-US" sz="1500" kern="1200"/>
        </a:p>
      </dsp:txBody>
      <dsp:txXfrm>
        <a:off x="1213543" y="449"/>
        <a:ext cx="9816071" cy="1050687"/>
      </dsp:txXfrm>
    </dsp:sp>
    <dsp:sp modelId="{6AA88BFF-E4DF-402B-B8F3-7BAE700776D2}">
      <dsp:nvSpPr>
        <dsp:cNvPr id="0" name=""/>
        <dsp:cNvSpPr/>
      </dsp:nvSpPr>
      <dsp:spPr>
        <a:xfrm>
          <a:off x="0" y="1313807"/>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2E1042-805A-4D76-A0A1-04A559426311}">
      <dsp:nvSpPr>
        <dsp:cNvPr id="0" name=""/>
        <dsp:cNvSpPr/>
      </dsp:nvSpPr>
      <dsp:spPr>
        <a:xfrm>
          <a:off x="317832" y="1550212"/>
          <a:ext cx="577877" cy="577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14C7BAB6-122D-499D-9877-24B41FFA9082}">
      <dsp:nvSpPr>
        <dsp:cNvPr id="0" name=""/>
        <dsp:cNvSpPr/>
      </dsp:nvSpPr>
      <dsp:spPr>
        <a:xfrm>
          <a:off x="1213543" y="1313807"/>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666750">
            <a:lnSpc>
              <a:spcPct val="90000"/>
            </a:lnSpc>
            <a:spcBef>
              <a:spcPct val="0"/>
            </a:spcBef>
            <a:spcAft>
              <a:spcPct val="35000"/>
            </a:spcAft>
            <a:buNone/>
          </a:pPr>
          <a:r>
            <a:rPr lang="es-ES" sz="1500" b="0" i="0" kern="1200"/>
            <a:t>1. Dentro de los límites de su derecho interno, y sin petición previa, una Parte podrá comunicar a otra Parte información obtenida en el marco de sus propias investigaciones cuando considere que la revelación de dicha información podría ayudar a la Parte receptora a iniciar o llevar a cabo investigaciones o procedimientos en relación con delitos previstos en el presente Convenio o podría dar lugar a una petición de cooperación de dicha Parte en virtud del presente capítulo.</a:t>
          </a:r>
          <a:endParaRPr lang="en-US" sz="1500" kern="1200"/>
        </a:p>
      </dsp:txBody>
      <dsp:txXfrm>
        <a:off x="1213543" y="1313807"/>
        <a:ext cx="9816071" cy="1050687"/>
      </dsp:txXfrm>
    </dsp:sp>
    <dsp:sp modelId="{D7623305-ECBA-4E64-B5D3-8315DA57B6B6}">
      <dsp:nvSpPr>
        <dsp:cNvPr id="0" name=""/>
        <dsp:cNvSpPr/>
      </dsp:nvSpPr>
      <dsp:spPr>
        <a:xfrm>
          <a:off x="0" y="2627166"/>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8C6144-92B1-4ABA-8B0D-22F01AFD366A}">
      <dsp:nvSpPr>
        <dsp:cNvPr id="0" name=""/>
        <dsp:cNvSpPr/>
      </dsp:nvSpPr>
      <dsp:spPr>
        <a:xfrm>
          <a:off x="317832" y="2863571"/>
          <a:ext cx="577877" cy="577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E0E79A1-5DC1-4A69-A7BF-148CA7EFE6D8}">
      <dsp:nvSpPr>
        <dsp:cNvPr id="0" name=""/>
        <dsp:cNvSpPr/>
      </dsp:nvSpPr>
      <dsp:spPr>
        <a:xfrm>
          <a:off x="1213543" y="2627166"/>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666750">
            <a:lnSpc>
              <a:spcPct val="90000"/>
            </a:lnSpc>
            <a:spcBef>
              <a:spcPct val="0"/>
            </a:spcBef>
            <a:spcAft>
              <a:spcPct val="35000"/>
            </a:spcAft>
            <a:buNone/>
          </a:pPr>
          <a:r>
            <a:rPr lang="es-ES" sz="1500" b="0" i="0" kern="1200"/>
            <a:t>2. Antes de comunicar dicha información, la Parte que la comunique podrá solicitar que se preserve su confidencialidad o que se utilice con sujeción a determinadas condiciones. Si la Parte receptora no puede atender esa solicitud, informará de ello a la otra Parte, que deberá entonces determinar si a pesar de ello debe facilitarse la información o no. Si la Parte destinataria acepta la información en las condiciones establecidas, quedará vinculada por las mismas.</a:t>
          </a:r>
          <a:endParaRPr lang="en-US" sz="1500" kern="1200"/>
        </a:p>
      </dsp:txBody>
      <dsp:txXfrm>
        <a:off x="1213543" y="2627166"/>
        <a:ext cx="9816071" cy="10506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4D6346-303C-4FD6-BE58-6D1081C1A397}">
      <dsp:nvSpPr>
        <dsp:cNvPr id="0" name=""/>
        <dsp:cNvSpPr/>
      </dsp:nvSpPr>
      <dsp:spPr>
        <a:xfrm>
          <a:off x="0" y="449"/>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74E13CF-452F-4548-A602-02E9918B4A39}">
      <dsp:nvSpPr>
        <dsp:cNvPr id="0" name=""/>
        <dsp:cNvSpPr/>
      </dsp:nvSpPr>
      <dsp:spPr>
        <a:xfrm>
          <a:off x="317832" y="236853"/>
          <a:ext cx="577877" cy="5778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079209A-0B96-4C2D-8BFB-60254174289B}">
      <dsp:nvSpPr>
        <dsp:cNvPr id="0" name=""/>
        <dsp:cNvSpPr/>
      </dsp:nvSpPr>
      <dsp:spPr>
        <a:xfrm>
          <a:off x="1213543" y="449"/>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800100">
            <a:lnSpc>
              <a:spcPct val="90000"/>
            </a:lnSpc>
            <a:spcBef>
              <a:spcPct val="0"/>
            </a:spcBef>
            <a:spcAft>
              <a:spcPct val="35000"/>
            </a:spcAft>
            <a:buNone/>
          </a:pPr>
          <a:r>
            <a:rPr lang="es-ES" sz="1800" b="1" kern="1200"/>
            <a:t>P</a:t>
          </a:r>
          <a:r>
            <a:rPr lang="es-ES" sz="1800" b="1" i="0" kern="1200"/>
            <a:t>árrafo 1 se adoptó la formulación "una lengua aceptable para la Parte requerida o para la Parte notificada en virtud del artículo 7”</a:t>
          </a:r>
          <a:endParaRPr lang="en-US" sz="1800" kern="1200"/>
        </a:p>
      </dsp:txBody>
      <dsp:txXfrm>
        <a:off x="1213543" y="449"/>
        <a:ext cx="9816071" cy="1050687"/>
      </dsp:txXfrm>
    </dsp:sp>
    <dsp:sp modelId="{C51C8441-2F1B-4FEE-A8D8-623CA6BF0964}">
      <dsp:nvSpPr>
        <dsp:cNvPr id="0" name=""/>
        <dsp:cNvSpPr/>
      </dsp:nvSpPr>
      <dsp:spPr>
        <a:xfrm>
          <a:off x="0" y="1313807"/>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5F389A-4334-4CCB-BC04-02A52BC31B56}">
      <dsp:nvSpPr>
        <dsp:cNvPr id="0" name=""/>
        <dsp:cNvSpPr/>
      </dsp:nvSpPr>
      <dsp:spPr>
        <a:xfrm>
          <a:off x="317832" y="1550212"/>
          <a:ext cx="577877" cy="5778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3C74ED3-D116-48DC-B621-3C9C9072D3E3}">
      <dsp:nvSpPr>
        <dsp:cNvPr id="0" name=""/>
        <dsp:cNvSpPr/>
      </dsp:nvSpPr>
      <dsp:spPr>
        <a:xfrm>
          <a:off x="1213543" y="1313807"/>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800100">
            <a:lnSpc>
              <a:spcPct val="90000"/>
            </a:lnSpc>
            <a:spcBef>
              <a:spcPct val="0"/>
            </a:spcBef>
            <a:spcAft>
              <a:spcPct val="35000"/>
            </a:spcAft>
            <a:buNone/>
          </a:pPr>
          <a:r>
            <a:rPr lang="es-ES" sz="1800" b="1" kern="1200"/>
            <a:t>Se </a:t>
          </a:r>
          <a:r>
            <a:rPr lang="es-ES" sz="1800" b="1" i="0" kern="1200"/>
            <a:t>puede especificar los idiomas aceptables al momento de la </a:t>
          </a:r>
          <a:r>
            <a:rPr lang="es-ES" sz="1800" b="1" kern="1200"/>
            <a:t>suscripción, considerando los </a:t>
          </a:r>
          <a:r>
            <a:rPr lang="es-ES" sz="1800" b="1" i="0" kern="1200"/>
            <a:t>idiomas ampliamente hablados como el inglés, el español o el francés - incluso cuando éstos no estén previstos en su legislación interna o en los tratados.</a:t>
          </a:r>
          <a:endParaRPr lang="en-US" sz="1800" kern="1200"/>
        </a:p>
      </dsp:txBody>
      <dsp:txXfrm>
        <a:off x="1213543" y="1313807"/>
        <a:ext cx="9816071" cy="1050687"/>
      </dsp:txXfrm>
    </dsp:sp>
    <dsp:sp modelId="{B0A43ECB-4567-4AB1-8F20-600578A5DA7E}">
      <dsp:nvSpPr>
        <dsp:cNvPr id="0" name=""/>
        <dsp:cNvSpPr/>
      </dsp:nvSpPr>
      <dsp:spPr>
        <a:xfrm>
          <a:off x="0" y="2627166"/>
          <a:ext cx="11029615" cy="105068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620B43-7311-45D2-B684-680B608D93DE}">
      <dsp:nvSpPr>
        <dsp:cNvPr id="0" name=""/>
        <dsp:cNvSpPr/>
      </dsp:nvSpPr>
      <dsp:spPr>
        <a:xfrm>
          <a:off x="317832" y="2863571"/>
          <a:ext cx="577877" cy="5778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6275094E-4746-4D97-9D02-3F587C13C6F7}">
      <dsp:nvSpPr>
        <dsp:cNvPr id="0" name=""/>
        <dsp:cNvSpPr/>
      </dsp:nvSpPr>
      <dsp:spPr>
        <a:xfrm>
          <a:off x="1213543" y="2627166"/>
          <a:ext cx="9816071" cy="10506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198" tIns="111198" rIns="111198" bIns="111198" numCol="1" spcCol="1270" anchor="ctr" anchorCtr="0">
          <a:noAutofit/>
        </a:bodyPr>
        <a:lstStyle/>
        <a:p>
          <a:pPr marL="0" lvl="0" indent="0" algn="l" defTabSz="800100">
            <a:lnSpc>
              <a:spcPct val="90000"/>
            </a:lnSpc>
            <a:spcBef>
              <a:spcPct val="0"/>
            </a:spcBef>
            <a:spcAft>
              <a:spcPct val="35000"/>
            </a:spcAft>
            <a:buNone/>
          </a:pPr>
          <a:r>
            <a:rPr lang="es-ES" sz="1800" b="1" kern="1200"/>
            <a:t>Debe considerarse que pese a la dificultad de traducción de un idioma no nativo se le de trámite a la solicitud.</a:t>
          </a:r>
          <a:endParaRPr lang="en-US" sz="1800" kern="1200"/>
        </a:p>
      </dsp:txBody>
      <dsp:txXfrm>
        <a:off x="1213543" y="2627166"/>
        <a:ext cx="9816071" cy="1050687"/>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F81CEA5-62FD-4C83-BDE3-91DFB9827D8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a:extLst>
              <a:ext uri="{FF2B5EF4-FFF2-40B4-BE49-F238E27FC236}">
                <a16:creationId xmlns:a16="http://schemas.microsoft.com/office/drawing/2014/main" id="{3FA1CBFD-6AD0-48C4-B91B-58830F6F4C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C62B80FE-187A-4085-BD71-F0873FF7BD68}" type="datetime1">
              <a:rPr lang="es-ES" smtClean="0"/>
              <a:t>28/02/2024</a:t>
            </a:fld>
            <a:endParaRPr lang="es-ES"/>
          </a:p>
        </p:txBody>
      </p:sp>
      <p:sp>
        <p:nvSpPr>
          <p:cNvPr id="4" name="Marcador de pie de página 3">
            <a:extLst>
              <a:ext uri="{FF2B5EF4-FFF2-40B4-BE49-F238E27FC236}">
                <a16:creationId xmlns:a16="http://schemas.microsoft.com/office/drawing/2014/main" id="{A9E55D22-46A3-4B8C-AD40-252FE7896C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número de diapositiva 4">
            <a:extLst>
              <a:ext uri="{FF2B5EF4-FFF2-40B4-BE49-F238E27FC236}">
                <a16:creationId xmlns:a16="http://schemas.microsoft.com/office/drawing/2014/main" id="{8E70DCEF-9071-4B17-801B-37B4465C8E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8D90168E-626C-4E60-93C0-A00D25609468}" type="slidenum">
              <a:rPr lang="es-ES" smtClean="0"/>
              <a:t>‹Nº›</a:t>
            </a:fld>
            <a:endParaRPr lang="es-ES"/>
          </a:p>
        </p:txBody>
      </p:sp>
    </p:spTree>
    <p:extLst>
      <p:ext uri="{BB962C8B-B14F-4D97-AF65-F5344CB8AC3E}">
        <p14:creationId xmlns:p14="http://schemas.microsoft.com/office/powerpoint/2010/main" val="37493477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D59A2BD-4571-4110-BB3E-5D004DE434FA}" type="datetime1">
              <a:rPr lang="es-ES" noProof="0" smtClean="0"/>
              <a:t>28/02/2024</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B3AB32-59DF-41F1-9618-EDFBF5049629}" type="slidenum">
              <a:rPr lang="es-ES" noProof="0" smtClean="0"/>
              <a:t>‹Nº›</a:t>
            </a:fld>
            <a:endParaRPr lang="es-ES" noProof="0"/>
          </a:p>
        </p:txBody>
      </p:sp>
    </p:spTree>
    <p:extLst>
      <p:ext uri="{BB962C8B-B14F-4D97-AF65-F5344CB8AC3E}">
        <p14:creationId xmlns:p14="http://schemas.microsoft.com/office/powerpoint/2010/main" val="366180564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1983A999-5E0E-42CA-8400-604AE921FF7C}" type="slidenum">
              <a:rPr lang="es-ES" smtClean="0"/>
              <a:t>1</a:t>
            </a:fld>
            <a:endParaRPr lang="es-ES"/>
          </a:p>
        </p:txBody>
      </p:sp>
      <p:sp>
        <p:nvSpPr>
          <p:cNvPr id="5" name="Marcador de fecha 4">
            <a:extLst>
              <a:ext uri="{FF2B5EF4-FFF2-40B4-BE49-F238E27FC236}">
                <a16:creationId xmlns:a16="http://schemas.microsoft.com/office/drawing/2014/main" id="{1F5E7C03-88B8-4DAC-AE1C-964A18E7E87E}"/>
              </a:ext>
            </a:extLst>
          </p:cNvPr>
          <p:cNvSpPr>
            <a:spLocks noGrp="1"/>
          </p:cNvSpPr>
          <p:nvPr>
            <p:ph type="dt" idx="1"/>
          </p:nvPr>
        </p:nvSpPr>
        <p:spPr/>
        <p:txBody>
          <a:bodyPr/>
          <a:lstStyle/>
          <a:p>
            <a:pPr rtl="0"/>
            <a:fld id="{EA37B167-7500-4BD6-8ABE-109491A63DCA}" type="datetime1">
              <a:rPr lang="es-ES" smtClean="0"/>
              <a:t>29/02/2024</a:t>
            </a:fld>
            <a:endParaRPr lang="es-ES"/>
          </a:p>
        </p:txBody>
      </p:sp>
    </p:spTree>
    <p:extLst>
      <p:ext uri="{BB962C8B-B14F-4D97-AF65-F5344CB8AC3E}">
        <p14:creationId xmlns:p14="http://schemas.microsoft.com/office/powerpoint/2010/main" val="1560835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C6B3AB32-59DF-41F1-9618-EDFBF5049629}" type="slidenum">
              <a:rPr lang="es-ES" smtClean="0"/>
              <a:t>56</a:t>
            </a:fld>
            <a:endParaRPr lang="es-ES"/>
          </a:p>
        </p:txBody>
      </p:sp>
    </p:spTree>
    <p:extLst>
      <p:ext uri="{BB962C8B-B14F-4D97-AF65-F5344CB8AC3E}">
        <p14:creationId xmlns:p14="http://schemas.microsoft.com/office/powerpoint/2010/main" val="1046714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80845-3516-C59D-A549-4E068B26433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6F8F8C3-0B7E-B7BF-9390-0FE5B9F9B9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0F720B0-CAD5-EF08-B124-082FB5B6EA42}"/>
              </a:ext>
            </a:extLst>
          </p:cNvPr>
          <p:cNvSpPr>
            <a:spLocks noGrp="1"/>
          </p:cNvSpPr>
          <p:nvPr>
            <p:ph type="body" idx="1"/>
          </p:nvPr>
        </p:nvSpPr>
        <p:spPr/>
        <p:txBody>
          <a:bodyPr rtlCol="0"/>
          <a:lstStyle/>
          <a:p>
            <a:pPr rtl="0"/>
            <a:endParaRPr lang="es-ES" dirty="0"/>
          </a:p>
        </p:txBody>
      </p:sp>
      <p:sp>
        <p:nvSpPr>
          <p:cNvPr id="4" name="Marcador de número de diapositiva 3">
            <a:extLst>
              <a:ext uri="{FF2B5EF4-FFF2-40B4-BE49-F238E27FC236}">
                <a16:creationId xmlns:a16="http://schemas.microsoft.com/office/drawing/2014/main" id="{00251BA6-B826-F193-D9D2-BAE068AE0585}"/>
              </a:ext>
            </a:extLst>
          </p:cNvPr>
          <p:cNvSpPr>
            <a:spLocks noGrp="1"/>
          </p:cNvSpPr>
          <p:nvPr>
            <p:ph type="sldNum" sz="quarter" idx="5"/>
          </p:nvPr>
        </p:nvSpPr>
        <p:spPr/>
        <p:txBody>
          <a:bodyPr rtlCol="0"/>
          <a:lstStyle/>
          <a:p>
            <a:pPr rtl="0"/>
            <a:fld id="{1983A999-5E0E-42CA-8400-604AE921FF7C}" type="slidenum">
              <a:rPr lang="es-ES" smtClean="0"/>
              <a:t>3</a:t>
            </a:fld>
            <a:endParaRPr lang="es-ES"/>
          </a:p>
        </p:txBody>
      </p:sp>
      <p:sp>
        <p:nvSpPr>
          <p:cNvPr id="5" name="Marcador de fecha 4">
            <a:extLst>
              <a:ext uri="{FF2B5EF4-FFF2-40B4-BE49-F238E27FC236}">
                <a16:creationId xmlns:a16="http://schemas.microsoft.com/office/drawing/2014/main" id="{412EF7F9-E063-ADC9-ACC7-06F9EB6DFBC4}"/>
              </a:ext>
            </a:extLst>
          </p:cNvPr>
          <p:cNvSpPr>
            <a:spLocks noGrp="1"/>
          </p:cNvSpPr>
          <p:nvPr>
            <p:ph type="dt" idx="1"/>
          </p:nvPr>
        </p:nvSpPr>
        <p:spPr/>
        <p:txBody>
          <a:bodyPr/>
          <a:lstStyle/>
          <a:p>
            <a:pPr rtl="0"/>
            <a:fld id="{1C402201-A675-4417-85D0-6A7751A235E0}" type="datetime1">
              <a:rPr lang="es-ES" smtClean="0"/>
              <a:t>29/02/2024</a:t>
            </a:fld>
            <a:endParaRPr lang="es-ES"/>
          </a:p>
        </p:txBody>
      </p:sp>
    </p:spTree>
    <p:extLst>
      <p:ext uri="{BB962C8B-B14F-4D97-AF65-F5344CB8AC3E}">
        <p14:creationId xmlns:p14="http://schemas.microsoft.com/office/powerpoint/2010/main" val="2639856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1983A999-5E0E-42CA-8400-604AE921FF7C}" type="slidenum">
              <a:rPr lang="es-ES" smtClean="0"/>
              <a:t>4</a:t>
            </a:fld>
            <a:endParaRPr lang="es-ES"/>
          </a:p>
        </p:txBody>
      </p:sp>
      <p:sp>
        <p:nvSpPr>
          <p:cNvPr id="5" name="Marcador de fecha 4">
            <a:extLst>
              <a:ext uri="{FF2B5EF4-FFF2-40B4-BE49-F238E27FC236}">
                <a16:creationId xmlns:a16="http://schemas.microsoft.com/office/drawing/2014/main" id="{316EF900-572F-40CC-9355-44E7BEBB4EFF}"/>
              </a:ext>
            </a:extLst>
          </p:cNvPr>
          <p:cNvSpPr>
            <a:spLocks noGrp="1"/>
          </p:cNvSpPr>
          <p:nvPr>
            <p:ph type="dt" idx="1"/>
          </p:nvPr>
        </p:nvSpPr>
        <p:spPr/>
        <p:txBody>
          <a:bodyPr/>
          <a:lstStyle/>
          <a:p>
            <a:pPr rtl="0"/>
            <a:fld id="{1C402201-A675-4417-85D0-6A7751A235E0}" type="datetime1">
              <a:rPr lang="es-ES" smtClean="0"/>
              <a:t>29/02/2024</a:t>
            </a:fld>
            <a:endParaRPr lang="es-ES"/>
          </a:p>
        </p:txBody>
      </p:sp>
    </p:spTree>
    <p:extLst>
      <p:ext uri="{BB962C8B-B14F-4D97-AF65-F5344CB8AC3E}">
        <p14:creationId xmlns:p14="http://schemas.microsoft.com/office/powerpoint/2010/main" val="1586550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dirty="0"/>
          </a:p>
        </p:txBody>
      </p:sp>
      <p:sp>
        <p:nvSpPr>
          <p:cNvPr id="4" name="Marcador de número de diapositiva 3"/>
          <p:cNvSpPr>
            <a:spLocks noGrp="1"/>
          </p:cNvSpPr>
          <p:nvPr>
            <p:ph type="sldNum" sz="quarter" idx="5"/>
          </p:nvPr>
        </p:nvSpPr>
        <p:spPr/>
        <p:txBody>
          <a:bodyPr rtlCol="0"/>
          <a:lstStyle/>
          <a:p>
            <a:pPr rtl="0"/>
            <a:fld id="{1983A999-5E0E-42CA-8400-604AE921FF7C}" type="slidenum">
              <a:rPr lang="es-ES" smtClean="0"/>
              <a:t>5</a:t>
            </a:fld>
            <a:endParaRPr lang="es-ES"/>
          </a:p>
        </p:txBody>
      </p:sp>
      <p:sp>
        <p:nvSpPr>
          <p:cNvPr id="5" name="Marcador de fecha 4">
            <a:extLst>
              <a:ext uri="{FF2B5EF4-FFF2-40B4-BE49-F238E27FC236}">
                <a16:creationId xmlns:a16="http://schemas.microsoft.com/office/drawing/2014/main" id="{03A9A2DB-AE90-4F87-9172-5C0A6DB06203}"/>
              </a:ext>
            </a:extLst>
          </p:cNvPr>
          <p:cNvSpPr>
            <a:spLocks noGrp="1"/>
          </p:cNvSpPr>
          <p:nvPr>
            <p:ph type="dt" idx="1"/>
          </p:nvPr>
        </p:nvSpPr>
        <p:spPr/>
        <p:txBody>
          <a:bodyPr/>
          <a:lstStyle/>
          <a:p>
            <a:pPr rtl="0"/>
            <a:fld id="{E52C00E9-3EB6-4217-B16D-00441C328701}" type="datetime1">
              <a:rPr lang="es-ES" smtClean="0"/>
              <a:t>29/02/2024</a:t>
            </a:fld>
            <a:endParaRPr lang="es-ES"/>
          </a:p>
        </p:txBody>
      </p:sp>
    </p:spTree>
    <p:extLst>
      <p:ext uri="{BB962C8B-B14F-4D97-AF65-F5344CB8AC3E}">
        <p14:creationId xmlns:p14="http://schemas.microsoft.com/office/powerpoint/2010/main" val="4150892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2A2A2-CE47-2F7B-2EA7-59742955D43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A11A7E7-2323-E83E-3DD6-FCB6F0508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A0E143F-B8FA-F548-87ED-8CCD7EC281B4}"/>
              </a:ext>
            </a:extLst>
          </p:cNvPr>
          <p:cNvSpPr>
            <a:spLocks noGrp="1"/>
          </p:cNvSpPr>
          <p:nvPr>
            <p:ph type="body" idx="1"/>
          </p:nvPr>
        </p:nvSpPr>
        <p:spPr/>
        <p:txBody>
          <a:bodyPr/>
          <a:lstStyle/>
          <a:p>
            <a:endParaRPr lang="es-SV" dirty="0"/>
          </a:p>
        </p:txBody>
      </p:sp>
      <p:sp>
        <p:nvSpPr>
          <p:cNvPr id="4" name="Marcador de número de diapositiva 3">
            <a:extLst>
              <a:ext uri="{FF2B5EF4-FFF2-40B4-BE49-F238E27FC236}">
                <a16:creationId xmlns:a16="http://schemas.microsoft.com/office/drawing/2014/main" id="{CDD2456D-2DF7-1E26-2C25-A19FA4452EBB}"/>
              </a:ext>
            </a:extLst>
          </p:cNvPr>
          <p:cNvSpPr>
            <a:spLocks noGrp="1"/>
          </p:cNvSpPr>
          <p:nvPr>
            <p:ph type="sldNum" sz="quarter" idx="5"/>
          </p:nvPr>
        </p:nvSpPr>
        <p:spPr/>
        <p:txBody>
          <a:bodyPr/>
          <a:lstStyle/>
          <a:p>
            <a:pPr rtl="0"/>
            <a:fld id="{C6B3AB32-59DF-41F1-9618-EDFBF5049629}" type="slidenum">
              <a:rPr lang="es-ES" noProof="0" smtClean="0"/>
              <a:t>7</a:t>
            </a:fld>
            <a:endParaRPr lang="es-ES" noProof="0"/>
          </a:p>
        </p:txBody>
      </p:sp>
    </p:spTree>
    <p:extLst>
      <p:ext uri="{BB962C8B-B14F-4D97-AF65-F5344CB8AC3E}">
        <p14:creationId xmlns:p14="http://schemas.microsoft.com/office/powerpoint/2010/main" val="3909226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0" i="0" dirty="0">
                <a:solidFill>
                  <a:srgbClr val="212529"/>
                </a:solidFill>
                <a:effectLst/>
                <a:latin typeface="Roboto" panose="02000000000000000000" pitchFamily="2" charset="0"/>
              </a:rPr>
              <a:t>El Salvador recibió 24 millones de intentos de ciberataques durante el primer trimestre del año, siendo enero (con 11 millones) y marzo (con 9 millones) los meses con mayor actividad, lo cual demuestra que el panorama de amenazas continúa creciendo y evolucionando no solo en el país si no a nivel general, de hecho, la región de América Latina y el Caribe sufrió más de 360 mil millones de intentos de ciberataques en 2022.</a:t>
            </a:r>
            <a:endParaRPr lang="es-SV" dirty="0"/>
          </a:p>
        </p:txBody>
      </p:sp>
      <p:sp>
        <p:nvSpPr>
          <p:cNvPr id="4" name="Marcador de número de diapositiva 3"/>
          <p:cNvSpPr>
            <a:spLocks noGrp="1"/>
          </p:cNvSpPr>
          <p:nvPr>
            <p:ph type="sldNum" sz="quarter" idx="5"/>
          </p:nvPr>
        </p:nvSpPr>
        <p:spPr/>
        <p:txBody>
          <a:bodyPr/>
          <a:lstStyle/>
          <a:p>
            <a:pPr rtl="0"/>
            <a:fld id="{C6B3AB32-59DF-41F1-9618-EDFBF5049629}" type="slidenum">
              <a:rPr lang="es-ES" noProof="0" smtClean="0"/>
              <a:t>12</a:t>
            </a:fld>
            <a:endParaRPr lang="es-ES" noProof="0"/>
          </a:p>
        </p:txBody>
      </p:sp>
    </p:spTree>
    <p:extLst>
      <p:ext uri="{BB962C8B-B14F-4D97-AF65-F5344CB8AC3E}">
        <p14:creationId xmlns:p14="http://schemas.microsoft.com/office/powerpoint/2010/main" val="2534764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9449D-9D76-886E-4360-59B50978591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28845A-B8D5-C076-5E96-62F67817C76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CF67837-38FE-3549-94E7-8142675BE840}"/>
              </a:ext>
            </a:extLst>
          </p:cNvPr>
          <p:cNvSpPr>
            <a:spLocks noGrp="1"/>
          </p:cNvSpPr>
          <p:nvPr>
            <p:ph type="body" idx="1"/>
          </p:nvPr>
        </p:nvSpPr>
        <p:spPr/>
        <p:txBody>
          <a:bodyPr/>
          <a:lstStyle/>
          <a:p>
            <a:r>
              <a:rPr lang="es-ES" b="0" i="0" dirty="0">
                <a:solidFill>
                  <a:srgbClr val="212529"/>
                </a:solidFill>
                <a:effectLst/>
                <a:latin typeface="Roboto" panose="02000000000000000000" pitchFamily="2" charset="0"/>
              </a:rPr>
              <a:t>El Salvador recibió 24 millones de intentos de ciberataques durante el primer trimestre del año, siendo enero (con 11 millones) y marzo (con 9 millones) los meses con mayor actividad, lo cual demuestra que el panorama de amenazas continúa creciendo y evolucionando no solo en el país si no a nivel general, de hecho, la región de América Latina y el Caribe sufrió más de 360 mil millones de intentos de ciberataques en 2022.</a:t>
            </a:r>
            <a:endParaRPr lang="es-SV" dirty="0"/>
          </a:p>
        </p:txBody>
      </p:sp>
      <p:sp>
        <p:nvSpPr>
          <p:cNvPr id="4" name="Marcador de número de diapositiva 3">
            <a:extLst>
              <a:ext uri="{FF2B5EF4-FFF2-40B4-BE49-F238E27FC236}">
                <a16:creationId xmlns:a16="http://schemas.microsoft.com/office/drawing/2014/main" id="{455ADE88-AC48-1EDE-48F1-441778680B1A}"/>
              </a:ext>
            </a:extLst>
          </p:cNvPr>
          <p:cNvSpPr>
            <a:spLocks noGrp="1"/>
          </p:cNvSpPr>
          <p:nvPr>
            <p:ph type="sldNum" sz="quarter" idx="5"/>
          </p:nvPr>
        </p:nvSpPr>
        <p:spPr/>
        <p:txBody>
          <a:bodyPr/>
          <a:lstStyle/>
          <a:p>
            <a:pPr rtl="0"/>
            <a:fld id="{C6B3AB32-59DF-41F1-9618-EDFBF5049629}" type="slidenum">
              <a:rPr lang="es-ES" noProof="0" smtClean="0"/>
              <a:t>14</a:t>
            </a:fld>
            <a:endParaRPr lang="es-ES" noProof="0"/>
          </a:p>
        </p:txBody>
      </p:sp>
    </p:spTree>
    <p:extLst>
      <p:ext uri="{BB962C8B-B14F-4D97-AF65-F5344CB8AC3E}">
        <p14:creationId xmlns:p14="http://schemas.microsoft.com/office/powerpoint/2010/main" val="28263726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rtlCol="0"/>
          <a:lstStyle/>
          <a:p>
            <a:pPr rtl="0"/>
            <a:endParaRPr lang="es-ES"/>
          </a:p>
        </p:txBody>
      </p:sp>
      <p:sp>
        <p:nvSpPr>
          <p:cNvPr id="4" name="Marcador de número de diapositiva 3"/>
          <p:cNvSpPr>
            <a:spLocks noGrp="1"/>
          </p:cNvSpPr>
          <p:nvPr>
            <p:ph type="sldNum" sz="quarter" idx="5"/>
          </p:nvPr>
        </p:nvSpPr>
        <p:spPr/>
        <p:txBody>
          <a:bodyPr rtlCol="0"/>
          <a:lstStyle/>
          <a:p>
            <a:pPr rtl="0"/>
            <a:fld id="{C6B3AB32-59DF-41F1-9618-EDFBF5049629}" type="slidenum">
              <a:rPr lang="es-ES" smtClean="0"/>
              <a:t>32</a:t>
            </a:fld>
            <a:endParaRPr lang="es-ES"/>
          </a:p>
        </p:txBody>
      </p:sp>
    </p:spTree>
    <p:extLst>
      <p:ext uri="{BB962C8B-B14F-4D97-AF65-F5344CB8AC3E}">
        <p14:creationId xmlns:p14="http://schemas.microsoft.com/office/powerpoint/2010/main" val="3505115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SV" dirty="0"/>
          </a:p>
        </p:txBody>
      </p:sp>
      <p:sp>
        <p:nvSpPr>
          <p:cNvPr id="4" name="Marcador de número de diapositiva 3"/>
          <p:cNvSpPr>
            <a:spLocks noGrp="1"/>
          </p:cNvSpPr>
          <p:nvPr>
            <p:ph type="sldNum" sz="quarter" idx="5"/>
          </p:nvPr>
        </p:nvSpPr>
        <p:spPr/>
        <p:txBody>
          <a:bodyPr/>
          <a:lstStyle/>
          <a:p>
            <a:pPr rtl="0"/>
            <a:fld id="{C6B3AB32-59DF-41F1-9618-EDFBF5049629}" type="slidenum">
              <a:rPr lang="es-ES" noProof="0" smtClean="0"/>
              <a:t>42</a:t>
            </a:fld>
            <a:endParaRPr lang="es-ES" noProof="0"/>
          </a:p>
        </p:txBody>
      </p:sp>
    </p:spTree>
    <p:extLst>
      <p:ext uri="{BB962C8B-B14F-4D97-AF65-F5344CB8AC3E}">
        <p14:creationId xmlns:p14="http://schemas.microsoft.com/office/powerpoint/2010/main" val="3860158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Rectángulo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ctrTitle"/>
          </p:nvPr>
        </p:nvSpPr>
        <p:spPr>
          <a:xfrm>
            <a:off x="581191" y="1020431"/>
            <a:ext cx="10993549" cy="1475013"/>
          </a:xfrm>
          <a:effectLst/>
        </p:spPr>
        <p:txBody>
          <a:bodyPr rtlCol="0" anchor="b">
            <a:normAutofit/>
          </a:bodyPr>
          <a:lstStyle>
            <a:lvl1pPr>
              <a:defRPr sz="3600">
                <a:solidFill>
                  <a:schemeClr val="accent1"/>
                </a:solidFill>
              </a:defRPr>
            </a:lvl1pPr>
          </a:lstStyle>
          <a:p>
            <a:pPr rtl="0"/>
            <a:r>
              <a:rPr lang="es-ES" noProof="0"/>
              <a:t>Haga clic para modificar el estilo de título del patrón</a:t>
            </a:r>
          </a:p>
        </p:txBody>
      </p:sp>
      <p:sp>
        <p:nvSpPr>
          <p:cNvPr id="3" name="Subtítulo 2"/>
          <p:cNvSpPr>
            <a:spLocks noGrp="1"/>
          </p:cNvSpPr>
          <p:nvPr>
            <p:ph type="subTitle" idx="1" hasCustomPrompt="1"/>
          </p:nvPr>
        </p:nvSpPr>
        <p:spPr>
          <a:xfrm>
            <a:off x="581194" y="2495445"/>
            <a:ext cx="10993546" cy="590321"/>
          </a:xfrm>
        </p:spPr>
        <p:txBody>
          <a:bodyPr rtlCol="0"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editar el estilo de subtítulo del patrón</a:t>
            </a:r>
          </a:p>
        </p:txBody>
      </p:sp>
      <p:sp>
        <p:nvSpPr>
          <p:cNvPr id="4" name="Marcador de fecha 3"/>
          <p:cNvSpPr>
            <a:spLocks noGrp="1"/>
          </p:cNvSpPr>
          <p:nvPr>
            <p:ph type="dt" sz="half" idx="10"/>
          </p:nvPr>
        </p:nvSpPr>
        <p:spPr>
          <a:xfrm>
            <a:off x="7605951" y="5956137"/>
            <a:ext cx="2844800" cy="365125"/>
          </a:xfrm>
        </p:spPr>
        <p:txBody>
          <a:bodyPr rtlCol="0"/>
          <a:lstStyle>
            <a:lvl1pPr>
              <a:defRPr>
                <a:solidFill>
                  <a:schemeClr val="accent1">
                    <a:lumMod val="75000"/>
                    <a:lumOff val="25000"/>
                  </a:schemeClr>
                </a:solidFill>
              </a:defRPr>
            </a:lvl1pPr>
          </a:lstStyle>
          <a:p>
            <a:pPr rtl="0"/>
            <a:fld id="{F409C0D2-15DE-4FAC-845B-C48979FFAEB9}" type="datetime1">
              <a:rPr lang="es-ES" noProof="0" smtClean="0"/>
              <a:t>28/02/2024</a:t>
            </a:fld>
            <a:endParaRPr lang="es-ES" noProof="0"/>
          </a:p>
        </p:txBody>
      </p:sp>
      <p:sp>
        <p:nvSpPr>
          <p:cNvPr id="5" name="Marcador de pie de página 4"/>
          <p:cNvSpPr>
            <a:spLocks noGrp="1"/>
          </p:cNvSpPr>
          <p:nvPr>
            <p:ph type="ftr" sz="quarter" idx="11"/>
          </p:nvPr>
        </p:nvSpPr>
        <p:spPr>
          <a:xfrm>
            <a:off x="581192" y="5951811"/>
            <a:ext cx="6917210" cy="365125"/>
          </a:xfrm>
        </p:spPr>
        <p:txBody>
          <a:bodyPr rtlCol="0"/>
          <a:lstStyle>
            <a:lvl1pPr>
              <a:defRPr>
                <a:solidFill>
                  <a:schemeClr val="accent1">
                    <a:lumMod val="75000"/>
                    <a:lumOff val="25000"/>
                  </a:schemeClr>
                </a:solidFill>
              </a:defRPr>
            </a:lvl1pPr>
          </a:lstStyle>
          <a:p>
            <a:pPr rtl="0"/>
            <a:endParaRPr lang="es-ES" noProof="0"/>
          </a:p>
        </p:txBody>
      </p:sp>
      <p:sp>
        <p:nvSpPr>
          <p:cNvPr id="6" name="Marcador de número de diapositiva 5"/>
          <p:cNvSpPr>
            <a:spLocks noGrp="1"/>
          </p:cNvSpPr>
          <p:nvPr>
            <p:ph type="sldNum" sz="quarter" idx="12"/>
          </p:nvPr>
        </p:nvSpPr>
        <p:spPr>
          <a:xfrm>
            <a:off x="10558300" y="5956137"/>
            <a:ext cx="1016440" cy="365125"/>
          </a:xfrm>
        </p:spPr>
        <p:txBody>
          <a:bodyPr rtlCol="0"/>
          <a:lstStyle>
            <a:lvl1pPr>
              <a:defRPr>
                <a:solidFill>
                  <a:schemeClr val="accent1">
                    <a:lumMod val="75000"/>
                    <a:lumOff val="25000"/>
                  </a:schemeClr>
                </a:solidFill>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103018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8" name="Rectángulo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p:txBody>
          <a:bodyPr vert="eaVert" rtlCol="0" anchor="t"/>
          <a:lstStyle>
            <a:lvl1pPr algn="l">
              <a:defRPr/>
            </a:lvl1pPr>
            <a:lvl2pPr algn="l">
              <a:defRPr/>
            </a:lvl2pPr>
            <a:lvl3pPr algn="l">
              <a:defRPr/>
            </a:lvl3pPr>
            <a:lvl4pPr algn="l">
              <a:defRPr/>
            </a:lvl4pPr>
            <a:lvl5pPr algn="l">
              <a:defRPr/>
            </a:lvl5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8CF9F163-DD03-4353-882E-CE0F9A80F1C3}" type="datetime1">
              <a:rPr lang="es-ES" noProof="0" smtClean="0"/>
              <a:t>28/02/2024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454701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7" name="Rectángulo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vertical 1"/>
          <p:cNvSpPr>
            <a:spLocks noGrp="1"/>
          </p:cNvSpPr>
          <p:nvPr>
            <p:ph type="title" orient="vert"/>
          </p:nvPr>
        </p:nvSpPr>
        <p:spPr>
          <a:xfrm>
            <a:off x="8839201" y="675726"/>
            <a:ext cx="2004164" cy="5183073"/>
          </a:xfrm>
        </p:spPr>
        <p:txBody>
          <a:bodyPr vert="eaVert" rtlCol="0"/>
          <a:lstStyle/>
          <a:p>
            <a:pPr rtl="0"/>
            <a:r>
              <a:rPr lang="es-ES" noProof="0"/>
              <a:t>Haga clic para modificar el estilo de título del patrón</a:t>
            </a:r>
          </a:p>
        </p:txBody>
      </p:sp>
      <p:sp>
        <p:nvSpPr>
          <p:cNvPr id="3" name="Marcador de posición de texto vertical 2"/>
          <p:cNvSpPr>
            <a:spLocks noGrp="1"/>
          </p:cNvSpPr>
          <p:nvPr>
            <p:ph type="body" orient="vert" idx="1" hasCustomPrompt="1"/>
          </p:nvPr>
        </p:nvSpPr>
        <p:spPr>
          <a:xfrm>
            <a:off x="774923" y="675726"/>
            <a:ext cx="7896279" cy="5183073"/>
          </a:xfrm>
        </p:spPr>
        <p:txBody>
          <a:bodyPr vert="eaVert" rtlCol="0" anchor="t"/>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a:xfrm>
            <a:off x="8993673" y="5956137"/>
            <a:ext cx="1328141" cy="365125"/>
          </a:xfrm>
        </p:spPr>
        <p:txBody>
          <a:bodyPr rtlCol="0"/>
          <a:lstStyle>
            <a:lvl1pPr>
              <a:defRPr>
                <a:solidFill>
                  <a:schemeClr val="accent1">
                    <a:lumMod val="75000"/>
                    <a:lumOff val="25000"/>
                  </a:schemeClr>
                </a:solidFill>
              </a:defRPr>
            </a:lvl1pPr>
          </a:lstStyle>
          <a:p>
            <a:pPr rtl="0"/>
            <a:fld id="{8D2FF54C-EA2F-453C-857C-5C9ADB86CB43}" type="datetime1">
              <a:rPr lang="es-ES" noProof="0" smtClean="0"/>
              <a:t>28/02/2024</a:t>
            </a:fld>
            <a:endParaRPr lang="es-ES" noProof="0"/>
          </a:p>
        </p:txBody>
      </p:sp>
      <p:sp>
        <p:nvSpPr>
          <p:cNvPr id="5" name="Marcador de pie de página 4"/>
          <p:cNvSpPr>
            <a:spLocks noGrp="1"/>
          </p:cNvSpPr>
          <p:nvPr>
            <p:ph type="ftr" sz="quarter" idx="11"/>
          </p:nvPr>
        </p:nvSpPr>
        <p:spPr>
          <a:xfrm>
            <a:off x="774923" y="5951811"/>
            <a:ext cx="7896279" cy="365125"/>
          </a:xfrm>
        </p:spPr>
        <p:txBody>
          <a:bodyPr rtlCol="0"/>
          <a:lstStyle/>
          <a:p>
            <a:pPr rtl="0"/>
            <a:endParaRPr lang="es-ES" noProof="0"/>
          </a:p>
        </p:txBody>
      </p:sp>
      <p:sp>
        <p:nvSpPr>
          <p:cNvPr id="6" name="Marcador de número de diapositiva 5"/>
          <p:cNvSpPr>
            <a:spLocks noGrp="1"/>
          </p:cNvSpPr>
          <p:nvPr>
            <p:ph type="sldNum" sz="quarter" idx="12"/>
          </p:nvPr>
        </p:nvSpPr>
        <p:spPr>
          <a:xfrm>
            <a:off x="10446615" y="5956137"/>
            <a:ext cx="1164195" cy="365125"/>
          </a:xfrm>
        </p:spPr>
        <p:txBody>
          <a:bodyPr rtlCol="0"/>
          <a:lstStyle>
            <a:lvl1pPr>
              <a:defRPr>
                <a:solidFill>
                  <a:schemeClr val="accent1">
                    <a:lumMod val="75000"/>
                    <a:lumOff val="25000"/>
                  </a:schemeClr>
                </a:solidFill>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4291526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9E68F591-F3C7-4872-BBA0-0693794F4F11}"/>
              </a:ext>
            </a:extLst>
          </p:cNvPr>
          <p:cNvSpPr>
            <a:spLocks noGrp="1"/>
          </p:cNvSpPr>
          <p:nvPr>
            <p:ph type="ctrTitle" hasCustomPrompt="1"/>
          </p:nvPr>
        </p:nvSpPr>
        <p:spPr>
          <a:xfrm>
            <a:off x="7999414" y="1051551"/>
            <a:ext cx="3565524" cy="2384898"/>
          </a:xfrm>
        </p:spPr>
        <p:txBody>
          <a:bodyPr rtlCol="0" anchor="b" anchorCtr="0">
            <a:noAutofit/>
          </a:bodyPr>
          <a:lstStyle/>
          <a:p>
            <a:pPr rtl="0"/>
            <a:r>
              <a:rPr lang="es-ES" sz="4800"/>
              <a:t>Flotante en 3D</a:t>
            </a:r>
          </a:p>
        </p:txBody>
      </p:sp>
      <p:sp>
        <p:nvSpPr>
          <p:cNvPr id="14" name="Marcador de posición de imagen 13">
            <a:extLst>
              <a:ext uri="{FF2B5EF4-FFF2-40B4-BE49-F238E27FC236}">
                <a16:creationId xmlns:a16="http://schemas.microsoft.com/office/drawing/2014/main" id="{967766A8-18D5-4391-8DB7-7BFF6427636C}"/>
              </a:ext>
            </a:extLst>
          </p:cNvPr>
          <p:cNvSpPr>
            <a:spLocks noGrp="1"/>
          </p:cNvSpPr>
          <p:nvPr>
            <p:ph type="pic" sz="quarter" idx="13"/>
          </p:nvPr>
        </p:nvSpPr>
        <p:spPr>
          <a:xfrm>
            <a:off x="0" y="0"/>
            <a:ext cx="7452360" cy="6858000"/>
          </a:xfrm>
          <a:solidFill>
            <a:schemeClr val="accent5"/>
          </a:solidFill>
        </p:spPr>
        <p:txBody>
          <a:bodyPr rtlCol="0">
            <a:noAutofit/>
          </a:bodyPr>
          <a:lstStyle/>
          <a:p>
            <a:pPr rtl="0"/>
            <a:r>
              <a:rPr lang="es-ES"/>
              <a:t>Haga clic en el icono para agregar una imagen</a:t>
            </a:r>
          </a:p>
        </p:txBody>
      </p:sp>
      <p:sp>
        <p:nvSpPr>
          <p:cNvPr id="8" name="Elipse 7">
            <a:extLst>
              <a:ext uri="{FF2B5EF4-FFF2-40B4-BE49-F238E27FC236}">
                <a16:creationId xmlns:a16="http://schemas.microsoft.com/office/drawing/2014/main" id="{938AD48E-7D67-4BE9-97B6-DB64DE5253B9}"/>
              </a:ext>
              <a:ext uri="{C183D7F6-B498-43B3-948B-1728B52AA6E4}">
                <adec:decorative xmlns:adec="http://schemas.microsoft.com/office/drawing/2017/decorative" val="1"/>
              </a:ext>
            </a:extLst>
          </p:cNvPr>
          <p:cNvSpPr>
            <a:spLocks noChangeAspect="1"/>
          </p:cNvSpPr>
          <p:nvPr userDrawn="1"/>
        </p:nvSpPr>
        <p:spPr>
          <a:xfrm>
            <a:off x="7999413" y="445272"/>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grpSp>
        <p:nvGrpSpPr>
          <p:cNvPr id="9" name="Grupo 8">
            <a:extLst>
              <a:ext uri="{FF2B5EF4-FFF2-40B4-BE49-F238E27FC236}">
                <a16:creationId xmlns:a16="http://schemas.microsoft.com/office/drawing/2014/main" id="{EB6FF8E2-165B-49EB-8120-14190F9491BC}"/>
              </a:ext>
              <a:ext uri="{C183D7F6-B498-43B3-948B-1728B52AA6E4}">
                <adec:decorative xmlns:adec="http://schemas.microsoft.com/office/drawing/2017/decorative" val="1"/>
              </a:ext>
            </a:extLst>
          </p:cNvPr>
          <p:cNvGrpSpPr/>
          <p:nvPr userDrawn="1"/>
        </p:nvGrpSpPr>
        <p:grpSpPr>
          <a:xfrm rot="5400000">
            <a:off x="10915300" y="5534727"/>
            <a:ext cx="667802" cy="631474"/>
            <a:chOff x="10478914" y="1506691"/>
            <a:chExt cx="667802" cy="631474"/>
          </a:xfrm>
        </p:grpSpPr>
        <p:sp>
          <p:nvSpPr>
            <p:cNvPr id="10" name="Forma libre: Forma 9">
              <a:extLst>
                <a:ext uri="{FF2B5EF4-FFF2-40B4-BE49-F238E27FC236}">
                  <a16:creationId xmlns:a16="http://schemas.microsoft.com/office/drawing/2014/main" id="{79B763A7-EE7D-4306-8306-01E8C86E6350}"/>
                </a:ext>
              </a:extLst>
            </p:cNvPr>
            <p:cNvSpPr>
              <a:spLocks noChangeAspect="1"/>
            </p:cNvSpPr>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sp>
          <p:nvSpPr>
            <p:cNvPr id="11" name="Elipse 10">
              <a:extLst>
                <a:ext uri="{FF2B5EF4-FFF2-40B4-BE49-F238E27FC236}">
                  <a16:creationId xmlns:a16="http://schemas.microsoft.com/office/drawing/2014/main" id="{4B3A935F-6844-4FCE-B0AE-5492715A58F1}"/>
                </a:ext>
              </a:extLst>
            </p:cNvPr>
            <p:cNvSpPr/>
            <p:nvPr/>
          </p:nvSpPr>
          <p:spPr>
            <a:xfrm rot="13500000">
              <a:off x="10613915" y="1424627"/>
              <a:ext cx="270000" cy="540001"/>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grpSp>
      <p:sp>
        <p:nvSpPr>
          <p:cNvPr id="3" name="Marcador de texto 2">
            <a:extLst>
              <a:ext uri="{FF2B5EF4-FFF2-40B4-BE49-F238E27FC236}">
                <a16:creationId xmlns:a16="http://schemas.microsoft.com/office/drawing/2014/main" id="{5B16EB97-6E8A-4B50-8701-7CB158044DCA}"/>
              </a:ext>
            </a:extLst>
          </p:cNvPr>
          <p:cNvSpPr>
            <a:spLocks noGrp="1"/>
          </p:cNvSpPr>
          <p:nvPr>
            <p:ph type="body" sz="quarter" idx="14"/>
          </p:nvPr>
        </p:nvSpPr>
        <p:spPr>
          <a:xfrm>
            <a:off x="7999413" y="3568700"/>
            <a:ext cx="3565524" cy="1731963"/>
          </a:xfrm>
        </p:spPr>
        <p:txBody>
          <a:bodyPr rtlCol="0">
            <a:noAutofit/>
          </a:bodyPr>
          <a:lstStyle>
            <a:lvl1pPr>
              <a:buNone/>
              <a:defRPr sz="2000"/>
            </a:lvl1pPr>
            <a:lvl2pPr>
              <a:buNone/>
              <a:defRPr sz="2000"/>
            </a:lvl2pPr>
            <a:lvl3pPr>
              <a:buNone/>
              <a:defRPr sz="2000"/>
            </a:lvl3pPr>
            <a:lvl4pPr>
              <a:buNone/>
              <a:defRPr sz="2000"/>
            </a:lvl4pPr>
            <a:lvl5pPr>
              <a:buNone/>
              <a:defRPr sz="2000"/>
            </a:lvl5pPr>
          </a:lstStyle>
          <a:p>
            <a:pPr lvl="0" rtl="0"/>
            <a:r>
              <a:rPr lang="es-ES"/>
              <a:t>Haga clic para modificar los estilos de texto del patrón</a:t>
            </a:r>
          </a:p>
        </p:txBody>
      </p:sp>
    </p:spTree>
    <p:extLst>
      <p:ext uri="{BB962C8B-B14F-4D97-AF65-F5344CB8AC3E}">
        <p14:creationId xmlns:p14="http://schemas.microsoft.com/office/powerpoint/2010/main" val="3462804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Agenda">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C0923D16-1EC5-4C17-ABA8-B13A1256B36F}"/>
              </a:ext>
            </a:extLst>
          </p:cNvPr>
          <p:cNvSpPr>
            <a:spLocks noGrp="1"/>
          </p:cNvSpPr>
          <p:nvPr>
            <p:ph type="title" hasCustomPrompt="1"/>
          </p:nvPr>
        </p:nvSpPr>
        <p:spPr>
          <a:xfrm>
            <a:off x="550864" y="549275"/>
            <a:ext cx="3565524" cy="1997855"/>
          </a:xfrm>
        </p:spPr>
        <p:txBody>
          <a:bodyPr wrap="square" rtlCol="0" anchor="b" anchorCtr="0">
            <a:noAutofit/>
          </a:bodyPr>
          <a:lstStyle>
            <a:lvl1pPr>
              <a:defRPr/>
            </a:lvl1pPr>
          </a:lstStyle>
          <a:p>
            <a:pPr rtl="0"/>
            <a:r>
              <a:rPr lang="es-ES"/>
              <a:t>Haga clic para agregar un título</a:t>
            </a:r>
          </a:p>
        </p:txBody>
      </p:sp>
      <p:sp>
        <p:nvSpPr>
          <p:cNvPr id="7" name="Marcador de contenido 2">
            <a:extLst>
              <a:ext uri="{FF2B5EF4-FFF2-40B4-BE49-F238E27FC236}">
                <a16:creationId xmlns:a16="http://schemas.microsoft.com/office/drawing/2014/main" id="{50294D8B-CF64-4C26-8C78-57A375E7D33B}"/>
              </a:ext>
            </a:extLst>
          </p:cNvPr>
          <p:cNvSpPr>
            <a:spLocks noGrp="1"/>
          </p:cNvSpPr>
          <p:nvPr>
            <p:ph idx="1" hasCustomPrompt="1"/>
          </p:nvPr>
        </p:nvSpPr>
        <p:spPr>
          <a:xfrm>
            <a:off x="550863" y="2677306"/>
            <a:ext cx="3565525" cy="3415519"/>
          </a:xfrm>
        </p:spPr>
        <p:txBody>
          <a:bodyPr rtlCol="0" anchor="t" anchorCtr="0">
            <a:noAutofit/>
          </a:bodyPr>
          <a:lstStyle>
            <a:lvl1pPr>
              <a:buNone/>
              <a:defRPr/>
            </a:lvl1pPr>
          </a:lstStyle>
          <a:p>
            <a:pPr rtl="0">
              <a:lnSpc>
                <a:spcPct val="120000"/>
              </a:lnSpc>
            </a:pPr>
            <a:r>
              <a:rPr lang="es-ES" sz="1600"/>
              <a:t>Haga clic para agregar texto</a:t>
            </a:r>
          </a:p>
        </p:txBody>
      </p:sp>
      <p:sp>
        <p:nvSpPr>
          <p:cNvPr id="17" name="Marcador de posición de imagen 16">
            <a:extLst>
              <a:ext uri="{FF2B5EF4-FFF2-40B4-BE49-F238E27FC236}">
                <a16:creationId xmlns:a16="http://schemas.microsoft.com/office/drawing/2014/main" id="{67BCF456-426F-435B-8DF0-A32A44F5A889}"/>
              </a:ext>
            </a:extLst>
          </p:cNvPr>
          <p:cNvSpPr>
            <a:spLocks noGrp="1"/>
          </p:cNvSpPr>
          <p:nvPr>
            <p:ph type="pic" sz="quarter" idx="13"/>
          </p:nvPr>
        </p:nvSpPr>
        <p:spPr>
          <a:xfrm>
            <a:off x="5208928" y="1596771"/>
            <a:ext cx="3448558" cy="3448558"/>
          </a:xfrm>
          <a:custGeom>
            <a:avLst/>
            <a:gdLst>
              <a:gd name="connsiteX0" fmla="*/ 1724279 w 3448558"/>
              <a:gd name="connsiteY0" fmla="*/ 0 h 3448558"/>
              <a:gd name="connsiteX1" fmla="*/ 3448558 w 3448558"/>
              <a:gd name="connsiteY1" fmla="*/ 1724279 h 3448558"/>
              <a:gd name="connsiteX2" fmla="*/ 1724279 w 3448558"/>
              <a:gd name="connsiteY2" fmla="*/ 3448558 h 3448558"/>
              <a:gd name="connsiteX3" fmla="*/ 0 w 3448558"/>
              <a:gd name="connsiteY3" fmla="*/ 1724279 h 3448558"/>
              <a:gd name="connsiteX4" fmla="*/ 1724279 w 3448558"/>
              <a:gd name="connsiteY4" fmla="*/ 0 h 3448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8558" h="3448558">
                <a:moveTo>
                  <a:pt x="1724279" y="0"/>
                </a:moveTo>
                <a:cubicBezTo>
                  <a:pt x="2676572" y="0"/>
                  <a:pt x="3448558" y="771986"/>
                  <a:pt x="3448558" y="1724279"/>
                </a:cubicBezTo>
                <a:cubicBezTo>
                  <a:pt x="3448558" y="2676572"/>
                  <a:pt x="2676572" y="3448558"/>
                  <a:pt x="1724279" y="3448558"/>
                </a:cubicBezTo>
                <a:cubicBezTo>
                  <a:pt x="771986" y="3448558"/>
                  <a:pt x="0" y="2676572"/>
                  <a:pt x="0" y="1724279"/>
                </a:cubicBezTo>
                <a:cubicBezTo>
                  <a:pt x="0" y="771986"/>
                  <a:pt x="771986" y="0"/>
                  <a:pt x="1724279" y="0"/>
                </a:cubicBezTo>
                <a:close/>
              </a:path>
            </a:pathLst>
          </a:custGeom>
          <a:solidFill>
            <a:schemeClr val="accent5"/>
          </a:solidFill>
        </p:spPr>
        <p:txBody>
          <a:bodyPr wrap="square" rtlCol="0">
            <a:noAutofit/>
          </a:bodyPr>
          <a:lstStyle/>
          <a:p>
            <a:pPr rtl="0"/>
            <a:r>
              <a:rPr lang="es-ES"/>
              <a:t>Haga clic en el icono para agregar una imagen</a:t>
            </a:r>
          </a:p>
        </p:txBody>
      </p:sp>
      <p:sp>
        <p:nvSpPr>
          <p:cNvPr id="22" name="Marcador de posición de imagen 21">
            <a:extLst>
              <a:ext uri="{FF2B5EF4-FFF2-40B4-BE49-F238E27FC236}">
                <a16:creationId xmlns:a16="http://schemas.microsoft.com/office/drawing/2014/main" id="{4813A609-7079-46D5-9C1D-52004ABDAC9D}"/>
              </a:ext>
            </a:extLst>
          </p:cNvPr>
          <p:cNvSpPr>
            <a:spLocks noGrp="1"/>
          </p:cNvSpPr>
          <p:nvPr>
            <p:ph type="pic" sz="quarter" idx="14"/>
          </p:nvPr>
        </p:nvSpPr>
        <p:spPr>
          <a:xfrm>
            <a:off x="8918575" y="596392"/>
            <a:ext cx="2263776" cy="2263776"/>
          </a:xfrm>
          <a:custGeom>
            <a:avLst/>
            <a:gdLst>
              <a:gd name="connsiteX0" fmla="*/ 1131888 w 2263776"/>
              <a:gd name="connsiteY0" fmla="*/ 0 h 2263776"/>
              <a:gd name="connsiteX1" fmla="*/ 2263776 w 2263776"/>
              <a:gd name="connsiteY1" fmla="*/ 1131888 h 2263776"/>
              <a:gd name="connsiteX2" fmla="*/ 1131888 w 2263776"/>
              <a:gd name="connsiteY2" fmla="*/ 2263776 h 2263776"/>
              <a:gd name="connsiteX3" fmla="*/ 0 w 2263776"/>
              <a:gd name="connsiteY3" fmla="*/ 1131888 h 2263776"/>
              <a:gd name="connsiteX4" fmla="*/ 1131888 w 2263776"/>
              <a:gd name="connsiteY4" fmla="*/ 0 h 2263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776" h="2263776">
                <a:moveTo>
                  <a:pt x="1131888" y="0"/>
                </a:moveTo>
                <a:cubicBezTo>
                  <a:pt x="1757012" y="0"/>
                  <a:pt x="2263776" y="506764"/>
                  <a:pt x="2263776" y="1131888"/>
                </a:cubicBezTo>
                <a:cubicBezTo>
                  <a:pt x="2263776" y="1757012"/>
                  <a:pt x="1757012" y="2263776"/>
                  <a:pt x="1131888" y="2263776"/>
                </a:cubicBezTo>
                <a:cubicBezTo>
                  <a:pt x="506764" y="2263776"/>
                  <a:pt x="0" y="1757012"/>
                  <a:pt x="0" y="1131888"/>
                </a:cubicBezTo>
                <a:cubicBezTo>
                  <a:pt x="0" y="506764"/>
                  <a:pt x="506764" y="0"/>
                  <a:pt x="1131888" y="0"/>
                </a:cubicBezTo>
                <a:close/>
              </a:path>
            </a:pathLst>
          </a:custGeom>
          <a:solidFill>
            <a:schemeClr val="accent5"/>
          </a:solidFill>
        </p:spPr>
        <p:txBody>
          <a:bodyPr wrap="square" rtlCol="0">
            <a:noAutofit/>
          </a:bodyPr>
          <a:lstStyle/>
          <a:p>
            <a:pPr rtl="0"/>
            <a:r>
              <a:rPr lang="es-ES"/>
              <a:t>Haga clic en el icono para agregar una imagen</a:t>
            </a:r>
          </a:p>
        </p:txBody>
      </p:sp>
      <p:sp>
        <p:nvSpPr>
          <p:cNvPr id="25" name="Marcador de posición de imagen 24">
            <a:extLst>
              <a:ext uri="{FF2B5EF4-FFF2-40B4-BE49-F238E27FC236}">
                <a16:creationId xmlns:a16="http://schemas.microsoft.com/office/drawing/2014/main" id="{A14F21DF-D5E0-4C6C-BA2C-D69D65DBB18E}"/>
              </a:ext>
            </a:extLst>
          </p:cNvPr>
          <p:cNvSpPr>
            <a:spLocks noGrp="1"/>
          </p:cNvSpPr>
          <p:nvPr>
            <p:ph type="pic" sz="quarter" idx="15"/>
          </p:nvPr>
        </p:nvSpPr>
        <p:spPr>
          <a:xfrm>
            <a:off x="9091612" y="3324733"/>
            <a:ext cx="2936876" cy="2936876"/>
          </a:xfrm>
          <a:custGeom>
            <a:avLst/>
            <a:gdLst>
              <a:gd name="connsiteX0" fmla="*/ 1468438 w 2936876"/>
              <a:gd name="connsiteY0" fmla="*/ 0 h 2936876"/>
              <a:gd name="connsiteX1" fmla="*/ 2936876 w 2936876"/>
              <a:gd name="connsiteY1" fmla="*/ 1468438 h 2936876"/>
              <a:gd name="connsiteX2" fmla="*/ 1468438 w 2936876"/>
              <a:gd name="connsiteY2" fmla="*/ 2936876 h 2936876"/>
              <a:gd name="connsiteX3" fmla="*/ 0 w 2936876"/>
              <a:gd name="connsiteY3" fmla="*/ 1468438 h 2936876"/>
              <a:gd name="connsiteX4" fmla="*/ 1468438 w 2936876"/>
              <a:gd name="connsiteY4" fmla="*/ 0 h 2936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36876" h="2936876">
                <a:moveTo>
                  <a:pt x="1468438" y="0"/>
                </a:moveTo>
                <a:cubicBezTo>
                  <a:pt x="2279434" y="0"/>
                  <a:pt x="2936876" y="657442"/>
                  <a:pt x="2936876" y="1468438"/>
                </a:cubicBezTo>
                <a:cubicBezTo>
                  <a:pt x="2936876" y="2279434"/>
                  <a:pt x="2279434" y="2936876"/>
                  <a:pt x="1468438" y="2936876"/>
                </a:cubicBezTo>
                <a:cubicBezTo>
                  <a:pt x="657442" y="2936876"/>
                  <a:pt x="0" y="2279434"/>
                  <a:pt x="0" y="1468438"/>
                </a:cubicBezTo>
                <a:cubicBezTo>
                  <a:pt x="0" y="657442"/>
                  <a:pt x="657442" y="0"/>
                  <a:pt x="1468438" y="0"/>
                </a:cubicBezTo>
                <a:close/>
              </a:path>
            </a:pathLst>
          </a:custGeom>
          <a:solidFill>
            <a:schemeClr val="accent5"/>
          </a:solidFill>
        </p:spPr>
        <p:txBody>
          <a:bodyPr wrap="square" rtlCol="0">
            <a:noAutofit/>
          </a:bodyPr>
          <a:lstStyle/>
          <a:p>
            <a:pPr rtl="0"/>
            <a:r>
              <a:rPr lang="es-ES"/>
              <a:t>Haga clic en el icono para agregar una imagen</a:t>
            </a:r>
          </a:p>
        </p:txBody>
      </p:sp>
      <p:sp>
        <p:nvSpPr>
          <p:cNvPr id="2" name="Marcador de fech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s-ES"/>
              <a:t>Martes, 2 de febrero de 20XX</a:t>
            </a:r>
          </a:p>
        </p:txBody>
      </p:sp>
      <p:sp>
        <p:nvSpPr>
          <p:cNvPr id="3" name="Marcador de pie de pá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s-ES"/>
              <a:t>Ejemplo de Texto de pie de página</a:t>
            </a:r>
          </a:p>
        </p:txBody>
      </p:sp>
      <p:sp>
        <p:nvSpPr>
          <p:cNvPr id="4" name="Marcador de número de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s-ES" smtClean="0"/>
              <a:t>‹Nº›</a:t>
            </a:fld>
            <a:endParaRPr lang="es-ES"/>
          </a:p>
        </p:txBody>
      </p:sp>
      <p:sp>
        <p:nvSpPr>
          <p:cNvPr id="6" name="Elipse 5">
            <a:extLst>
              <a:ext uri="{FF2B5EF4-FFF2-40B4-BE49-F238E27FC236}">
                <a16:creationId xmlns:a16="http://schemas.microsoft.com/office/drawing/2014/main" id="{92FF63B4-C261-4597-9EE0-811D250B9D21}"/>
              </a:ext>
              <a:ext uri="{C183D7F6-B498-43B3-948B-1728B52AA6E4}">
                <adec:decorative xmlns:adec="http://schemas.microsoft.com/office/drawing/2017/decorative" val="1"/>
              </a:ext>
            </a:extLst>
          </p:cNvPr>
          <p:cNvSpPr>
            <a:spLocks noChangeAspect="1"/>
          </p:cNvSpPr>
          <p:nvPr userDrawn="1"/>
        </p:nvSpPr>
        <p:spPr>
          <a:xfrm>
            <a:off x="6548755" y="850167"/>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grpSp>
        <p:nvGrpSpPr>
          <p:cNvPr id="10" name="Grupo 9">
            <a:extLst>
              <a:ext uri="{FF2B5EF4-FFF2-40B4-BE49-F238E27FC236}">
                <a16:creationId xmlns:a16="http://schemas.microsoft.com/office/drawing/2014/main" id="{F92CF088-7F97-4A11-8A81-0EF641F6986F}"/>
              </a:ext>
              <a:ext uri="{C183D7F6-B498-43B3-948B-1728B52AA6E4}">
                <adec:decorative xmlns:adec="http://schemas.microsoft.com/office/drawing/2017/decorative" val="1"/>
              </a:ext>
            </a:extLst>
          </p:cNvPr>
          <p:cNvGrpSpPr/>
          <p:nvPr userDrawn="1"/>
        </p:nvGrpSpPr>
        <p:grpSpPr>
          <a:xfrm>
            <a:off x="5602297" y="5691007"/>
            <a:ext cx="667802" cy="631474"/>
            <a:chOff x="3409557" y="4940429"/>
            <a:chExt cx="667802" cy="631474"/>
          </a:xfrm>
        </p:grpSpPr>
        <p:sp>
          <p:nvSpPr>
            <p:cNvPr id="11" name="Forma libre: Forma 10">
              <a:extLst>
                <a:ext uri="{FF2B5EF4-FFF2-40B4-BE49-F238E27FC236}">
                  <a16:creationId xmlns:a16="http://schemas.microsoft.com/office/drawing/2014/main" id="{165B23B7-CE74-4974-ABD8-BFA31D583416}"/>
                </a:ext>
              </a:extLst>
            </p:cNvPr>
            <p:cNvSpPr>
              <a:spLocks noChangeAspect="1"/>
            </p:cNvSpPr>
            <p:nvPr/>
          </p:nvSpPr>
          <p:spPr>
            <a:xfrm rot="8100000">
              <a:off x="3537358" y="4940429"/>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sp>
          <p:nvSpPr>
            <p:cNvPr id="12" name="Elipse 11">
              <a:extLst>
                <a:ext uri="{FF2B5EF4-FFF2-40B4-BE49-F238E27FC236}">
                  <a16:creationId xmlns:a16="http://schemas.microsoft.com/office/drawing/2014/main" id="{FF99BB1F-6C9D-4972-9EF4-98ACD7BE71E5}"/>
                </a:ext>
              </a:extLst>
            </p:cNvPr>
            <p:cNvSpPr/>
            <p:nvPr/>
          </p:nvSpPr>
          <p:spPr>
            <a:xfrm rot="13500000">
              <a:off x="3544558" y="4858365"/>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dirty="0"/>
            </a:p>
          </p:txBody>
        </p:sp>
      </p:grpSp>
    </p:spTree>
    <p:extLst>
      <p:ext uri="{BB962C8B-B14F-4D97-AF65-F5344CB8AC3E}">
        <p14:creationId xmlns:p14="http://schemas.microsoft.com/office/powerpoint/2010/main" val="445132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Salto de sección">
    <p:bg>
      <p:bgRef idx="1001">
        <a:schemeClr val="bg1"/>
      </p:bgRef>
    </p:bg>
    <p:spTree>
      <p:nvGrpSpPr>
        <p:cNvPr id="1" name=""/>
        <p:cNvGrpSpPr/>
        <p:nvPr/>
      </p:nvGrpSpPr>
      <p:grpSpPr>
        <a:xfrm>
          <a:off x="0" y="0"/>
          <a:ext cx="0" cy="0"/>
          <a:chOff x="0" y="0"/>
          <a:chExt cx="0" cy="0"/>
        </a:xfrm>
      </p:grpSpPr>
      <p:sp>
        <p:nvSpPr>
          <p:cNvPr id="8" name="Marcador de posición de imagen 7">
            <a:extLst>
              <a:ext uri="{FF2B5EF4-FFF2-40B4-BE49-F238E27FC236}">
                <a16:creationId xmlns:a16="http://schemas.microsoft.com/office/drawing/2014/main" id="{F75B2FBE-0C5C-48AA-8D7F-9D5B7373CC9A}"/>
              </a:ext>
            </a:extLst>
          </p:cNvPr>
          <p:cNvSpPr>
            <a:spLocks noGrp="1"/>
          </p:cNvSpPr>
          <p:nvPr>
            <p:ph type="pic" sz="quarter" idx="13"/>
          </p:nvPr>
        </p:nvSpPr>
        <p:spPr>
          <a:xfrm>
            <a:off x="0" y="0"/>
            <a:ext cx="12192000" cy="6858000"/>
          </a:xfrm>
          <a:solidFill>
            <a:schemeClr val="accent5"/>
          </a:solidFill>
        </p:spPr>
        <p:txBody>
          <a:bodyPr rtlCol="0"/>
          <a:lstStyle/>
          <a:p>
            <a:pPr rtl="0"/>
            <a:r>
              <a:rPr lang="es-ES"/>
              <a:t>Haga clic en el icono para agregar una imagen</a:t>
            </a:r>
          </a:p>
        </p:txBody>
      </p:sp>
      <p:sp>
        <p:nvSpPr>
          <p:cNvPr id="4" name="Marcador de fecha 3">
            <a:extLst>
              <a:ext uri="{FF2B5EF4-FFF2-40B4-BE49-F238E27FC236}">
                <a16:creationId xmlns:a16="http://schemas.microsoft.com/office/drawing/2014/main" id="{56403DDF-462A-45CE-931B-010AB4F73C3F}"/>
              </a:ext>
            </a:extLst>
          </p:cNvPr>
          <p:cNvSpPr>
            <a:spLocks noGrp="1"/>
          </p:cNvSpPr>
          <p:nvPr>
            <p:ph type="dt" sz="half" idx="10"/>
          </p:nvPr>
        </p:nvSpPr>
        <p:spPr/>
        <p:txBody>
          <a:bodyPr rtlCol="0"/>
          <a:lstStyle/>
          <a:p>
            <a:pPr rtl="0"/>
            <a:r>
              <a:rPr lang="es-ES"/>
              <a:t>Martes, 2 de febrero de 20XX</a:t>
            </a:r>
          </a:p>
        </p:txBody>
      </p:sp>
      <p:sp>
        <p:nvSpPr>
          <p:cNvPr id="5" name="Marcador de pie de página 4">
            <a:extLst>
              <a:ext uri="{FF2B5EF4-FFF2-40B4-BE49-F238E27FC236}">
                <a16:creationId xmlns:a16="http://schemas.microsoft.com/office/drawing/2014/main" id="{39E10702-2ACF-4768-9E91-8CB87B89594D}"/>
              </a:ext>
            </a:extLst>
          </p:cNvPr>
          <p:cNvSpPr>
            <a:spLocks noGrp="1"/>
          </p:cNvSpPr>
          <p:nvPr>
            <p:ph type="ftr" sz="quarter" idx="11"/>
          </p:nvPr>
        </p:nvSpPr>
        <p:spPr/>
        <p:txBody>
          <a:bodyPr rtlCol="0"/>
          <a:lstStyle/>
          <a:p>
            <a:pPr rtl="0"/>
            <a:r>
              <a:rPr lang="es-ES"/>
              <a:t>Ejemplo de Texto de pie de página</a:t>
            </a:r>
          </a:p>
        </p:txBody>
      </p:sp>
      <p:sp>
        <p:nvSpPr>
          <p:cNvPr id="6" name="Marcador de número de diapositiva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rtlCol="0"/>
          <a:lstStyle/>
          <a:p>
            <a:pPr rtl="0"/>
            <a:fld id="{DBA1B0FB-D917-4C8C-928F-313BD683BF39}" type="slidenum">
              <a:rPr lang="es-ES" smtClean="0"/>
              <a:t>‹Nº›</a:t>
            </a:fld>
            <a:endParaRPr lang="es-ES"/>
          </a:p>
        </p:txBody>
      </p:sp>
      <p:sp>
        <p:nvSpPr>
          <p:cNvPr id="13" name="Rectángulo 12">
            <a:extLst>
              <a:ext uri="{FF2B5EF4-FFF2-40B4-BE49-F238E27FC236}">
                <a16:creationId xmlns:a16="http://schemas.microsoft.com/office/drawing/2014/main" id="{80517979-166D-4AAA-ABBC-0C3E5C2ECF37}"/>
              </a:ext>
              <a:ext uri="{C183D7F6-B498-43B3-948B-1728B52AA6E4}">
                <adec:decorative xmlns:adec="http://schemas.microsoft.com/office/drawing/2017/decorative" val="1"/>
              </a:ext>
            </a:extLst>
          </p:cNvPr>
          <p:cNvSpPr/>
          <p:nvPr userDrawn="1"/>
        </p:nvSpPr>
        <p:spPr>
          <a:xfrm>
            <a:off x="0" y="5773729"/>
            <a:ext cx="12192000" cy="1084271"/>
          </a:xfrm>
          <a:prstGeom prst="rect">
            <a:avLst/>
          </a:prstGeom>
          <a:gradFill flip="none" rotWithShape="1">
            <a:gsLst>
              <a:gs pos="90000">
                <a:schemeClr val="bg2">
                  <a:alpha val="60000"/>
                </a:schemeClr>
              </a:gs>
              <a:gs pos="28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4" name="Rectángulo 13">
            <a:extLst>
              <a:ext uri="{FF2B5EF4-FFF2-40B4-BE49-F238E27FC236}">
                <a16:creationId xmlns:a16="http://schemas.microsoft.com/office/drawing/2014/main" id="{4E111559-B769-4E2A-A891-97B3C4AA6BAC}"/>
              </a:ext>
            </a:extLst>
          </p:cNvPr>
          <p:cNvSpPr/>
          <p:nvPr userDrawn="1"/>
        </p:nvSpPr>
        <p:spPr>
          <a:xfrm rot="10800000">
            <a:off x="0" y="-3"/>
            <a:ext cx="9000000" cy="6857998"/>
          </a:xfrm>
          <a:prstGeom prst="rect">
            <a:avLst/>
          </a:prstGeom>
          <a:gradFill flip="none" rotWithShape="1">
            <a:gsLst>
              <a:gs pos="50000">
                <a:schemeClr val="bg2">
                  <a:alpha val="60000"/>
                </a:schemeClr>
              </a:gs>
              <a:gs pos="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 name="Título 1">
            <a:extLst>
              <a:ext uri="{FF2B5EF4-FFF2-40B4-BE49-F238E27FC236}">
                <a16:creationId xmlns:a16="http://schemas.microsoft.com/office/drawing/2014/main" id="{754E1219-253E-4FEF-A576-83857F44BA01}"/>
              </a:ext>
            </a:extLst>
          </p:cNvPr>
          <p:cNvSpPr>
            <a:spLocks noGrp="1"/>
          </p:cNvSpPr>
          <p:nvPr>
            <p:ph type="ctrTitle"/>
          </p:nvPr>
        </p:nvSpPr>
        <p:spPr>
          <a:xfrm>
            <a:off x="550863" y="549275"/>
            <a:ext cx="5437187" cy="2986234"/>
          </a:xfrm>
        </p:spPr>
        <p:txBody>
          <a:bodyPr rtlCol="0" anchor="b" anchorCtr="0">
            <a:noAutofit/>
          </a:bodyPr>
          <a:lstStyle>
            <a:lvl1pPr>
              <a:defRPr sz="6400"/>
            </a:lvl1pPr>
          </a:lstStyle>
          <a:p>
            <a:pPr rtl="0"/>
            <a:r>
              <a:rPr lang="es-ES"/>
              <a:t>Haga clic para modificar el estilo de título del patrón</a:t>
            </a:r>
            <a:endParaRPr lang="es-ES" dirty="0"/>
          </a:p>
        </p:txBody>
      </p:sp>
      <p:sp>
        <p:nvSpPr>
          <p:cNvPr id="16" name="Subtítulo 2">
            <a:extLst>
              <a:ext uri="{FF2B5EF4-FFF2-40B4-BE49-F238E27FC236}">
                <a16:creationId xmlns:a16="http://schemas.microsoft.com/office/drawing/2014/main" id="{93411FC5-0B5A-4566-9984-827485AF9265}"/>
              </a:ext>
            </a:extLst>
          </p:cNvPr>
          <p:cNvSpPr>
            <a:spLocks noGrp="1"/>
          </p:cNvSpPr>
          <p:nvPr>
            <p:ph type="subTitle" idx="1"/>
          </p:nvPr>
        </p:nvSpPr>
        <p:spPr>
          <a:xfrm>
            <a:off x="550863" y="3816724"/>
            <a:ext cx="5437187" cy="2265216"/>
          </a:xfrm>
        </p:spPr>
        <p:txBody>
          <a:bodyPr rtlCol="0">
            <a:noAutofit/>
          </a:bodyPr>
          <a:lstStyle>
            <a:lvl1pPr>
              <a:buNone/>
              <a:defRPr sz="2400"/>
            </a:lvl1pPr>
          </a:lstStyle>
          <a:p>
            <a:pPr rtl="0"/>
            <a:r>
              <a:rPr lang="es-ES">
                <a:solidFill>
                  <a:schemeClr val="tx1">
                    <a:alpha val="60000"/>
                  </a:schemeClr>
                </a:solidFill>
              </a:rPr>
              <a:t>Haga clic para modificar el estilo de subtítulo del patrón</a:t>
            </a:r>
            <a:endParaRPr lang="es-ES" dirty="0">
              <a:solidFill>
                <a:schemeClr val="tx1">
                  <a:alpha val="60000"/>
                </a:schemeClr>
              </a:solidFill>
            </a:endParaRPr>
          </a:p>
        </p:txBody>
      </p:sp>
    </p:spTree>
    <p:extLst>
      <p:ext uri="{BB962C8B-B14F-4D97-AF65-F5344CB8AC3E}">
        <p14:creationId xmlns:p14="http://schemas.microsoft.com/office/powerpoint/2010/main" val="97109722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2_Resumen">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949202B-67AE-417A-A336-DF5257FFDCF0}"/>
              </a:ext>
            </a:extLst>
          </p:cNvPr>
          <p:cNvSpPr>
            <a:spLocks noGrp="1"/>
          </p:cNvSpPr>
          <p:nvPr>
            <p:ph type="title"/>
          </p:nvPr>
        </p:nvSpPr>
        <p:spPr>
          <a:xfrm>
            <a:off x="550863" y="4508500"/>
            <a:ext cx="4500562" cy="1562959"/>
          </a:xfrm>
        </p:spPr>
        <p:txBody>
          <a:bodyPr wrap="square" rtlCol="0" anchor="t" anchorCtr="0">
            <a:noAutofit/>
          </a:bodyPr>
          <a:lstStyle/>
          <a:p>
            <a:pPr rtl="0"/>
            <a:r>
              <a:rPr lang="es-ES"/>
              <a:t>Haga clic para modificar el estilo de título del patrón</a:t>
            </a:r>
          </a:p>
        </p:txBody>
      </p:sp>
      <p:sp>
        <p:nvSpPr>
          <p:cNvPr id="10" name="Marcador de posición de imagen 9">
            <a:extLst>
              <a:ext uri="{FF2B5EF4-FFF2-40B4-BE49-F238E27FC236}">
                <a16:creationId xmlns:a16="http://schemas.microsoft.com/office/drawing/2014/main" id="{1786D546-2834-435F-950F-DCEFE654B3B1}"/>
              </a:ext>
            </a:extLst>
          </p:cNvPr>
          <p:cNvSpPr>
            <a:spLocks noGrp="1"/>
          </p:cNvSpPr>
          <p:nvPr>
            <p:ph type="pic" sz="quarter" idx="13"/>
          </p:nvPr>
        </p:nvSpPr>
        <p:spPr>
          <a:xfrm>
            <a:off x="0" y="0"/>
            <a:ext cx="12192000" cy="3776472"/>
          </a:xfrm>
          <a:solidFill>
            <a:schemeClr val="accent5"/>
          </a:solidFill>
        </p:spPr>
        <p:txBody>
          <a:bodyPr rtlCol="0">
            <a:noAutofit/>
          </a:bodyPr>
          <a:lstStyle/>
          <a:p>
            <a:pPr rtl="0"/>
            <a:r>
              <a:rPr lang="es-ES"/>
              <a:t>Haga clic en el icono para agregar una imagen</a:t>
            </a:r>
          </a:p>
        </p:txBody>
      </p:sp>
      <p:sp>
        <p:nvSpPr>
          <p:cNvPr id="7" name="Marcador de contenido 6">
            <a:extLst>
              <a:ext uri="{FF2B5EF4-FFF2-40B4-BE49-F238E27FC236}">
                <a16:creationId xmlns:a16="http://schemas.microsoft.com/office/drawing/2014/main" id="{3BD763BD-EAC5-4DB8-81AF-9743BB6A9576}"/>
              </a:ext>
            </a:extLst>
          </p:cNvPr>
          <p:cNvSpPr>
            <a:spLocks noGrp="1"/>
          </p:cNvSpPr>
          <p:nvPr>
            <p:ph sz="quarter" idx="15"/>
          </p:nvPr>
        </p:nvSpPr>
        <p:spPr>
          <a:xfrm>
            <a:off x="5262411" y="4508500"/>
            <a:ext cx="6221412" cy="1563688"/>
          </a:xfrm>
        </p:spPr>
        <p:txBody>
          <a:bodyPr rtlCol="0">
            <a:noAutofit/>
          </a:bodyPr>
          <a:lstStyle>
            <a:lvl1pPr marL="0" indent="0">
              <a:buNone/>
              <a:defRPr sz="2000"/>
            </a:lvl1pPr>
            <a:lvl2pPr>
              <a:buNone/>
              <a:defRPr sz="1900"/>
            </a:lvl2pPr>
            <a:lvl3pPr>
              <a:buNone/>
              <a:defRPr sz="1900"/>
            </a:lvl3pPr>
            <a:lvl4pPr>
              <a:buNone/>
              <a:defRPr sz="1900"/>
            </a:lvl4pPr>
            <a:lvl5pPr>
              <a:buNone/>
              <a:defRPr sz="1900"/>
            </a:lvl5pPr>
          </a:lstStyle>
          <a:p>
            <a:pPr lvl="0" rtl="0"/>
            <a:r>
              <a:rPr lang="es-ES"/>
              <a:t>Haga clic para modificar los estilos de texto del patrón</a:t>
            </a:r>
          </a:p>
        </p:txBody>
      </p:sp>
      <p:sp>
        <p:nvSpPr>
          <p:cNvPr id="2" name="Marcador de fecha 1">
            <a:extLst>
              <a:ext uri="{FF2B5EF4-FFF2-40B4-BE49-F238E27FC236}">
                <a16:creationId xmlns:a16="http://schemas.microsoft.com/office/drawing/2014/main" id="{AB81B449-7B97-41DC-B23F-65EDCBD316A6}"/>
              </a:ext>
            </a:extLst>
          </p:cNvPr>
          <p:cNvSpPr>
            <a:spLocks noGrp="1"/>
          </p:cNvSpPr>
          <p:nvPr>
            <p:ph type="dt" sz="half" idx="10"/>
          </p:nvPr>
        </p:nvSpPr>
        <p:spPr/>
        <p:txBody>
          <a:bodyPr rtlCol="0">
            <a:noAutofit/>
          </a:bodyPr>
          <a:lstStyle/>
          <a:p>
            <a:pPr rtl="0"/>
            <a:r>
              <a:rPr lang="es-ES"/>
              <a:t>Martes, 2 de febrero de 20XX</a:t>
            </a:r>
          </a:p>
        </p:txBody>
      </p:sp>
      <p:sp>
        <p:nvSpPr>
          <p:cNvPr id="3" name="Marcador de pie de página 2">
            <a:extLst>
              <a:ext uri="{FF2B5EF4-FFF2-40B4-BE49-F238E27FC236}">
                <a16:creationId xmlns:a16="http://schemas.microsoft.com/office/drawing/2014/main" id="{7C6B46D5-337B-4906-8412-4EEA3884FA7E}"/>
              </a:ext>
            </a:extLst>
          </p:cNvPr>
          <p:cNvSpPr>
            <a:spLocks noGrp="1"/>
          </p:cNvSpPr>
          <p:nvPr>
            <p:ph type="ftr" sz="quarter" idx="11"/>
          </p:nvPr>
        </p:nvSpPr>
        <p:spPr/>
        <p:txBody>
          <a:bodyPr rtlCol="0">
            <a:noAutofit/>
          </a:bodyPr>
          <a:lstStyle/>
          <a:p>
            <a:pPr rtl="0"/>
            <a:r>
              <a:rPr lang="es-ES"/>
              <a:t>Ejemplo de Texto de pie de página</a:t>
            </a:r>
          </a:p>
        </p:txBody>
      </p:sp>
      <p:sp>
        <p:nvSpPr>
          <p:cNvPr id="4" name="Marcador de número de diapositiva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rtlCol="0">
            <a:noAutofit/>
          </a:bodyPr>
          <a:lstStyle/>
          <a:p>
            <a:pPr rtl="0"/>
            <a:fld id="{DBA1B0FB-D917-4C8C-928F-313BD683BF39}" type="slidenum">
              <a:rPr lang="es-ES" smtClean="0"/>
              <a:t>‹Nº›</a:t>
            </a:fld>
            <a:endParaRPr lang="es-ES"/>
          </a:p>
        </p:txBody>
      </p:sp>
      <p:sp>
        <p:nvSpPr>
          <p:cNvPr id="8" name="Elipse 7">
            <a:extLst>
              <a:ext uri="{FF2B5EF4-FFF2-40B4-BE49-F238E27FC236}">
                <a16:creationId xmlns:a16="http://schemas.microsoft.com/office/drawing/2014/main" id="{446AF837-10C6-44A5-B8D6-960A57487B43}"/>
              </a:ext>
              <a:ext uri="{C183D7F6-B498-43B3-948B-1728B52AA6E4}">
                <adec:decorative xmlns:adec="http://schemas.microsoft.com/office/drawing/2017/decorative" val="1"/>
              </a:ext>
            </a:extLst>
          </p:cNvPr>
          <p:cNvSpPr>
            <a:spLocks noChangeAspect="1"/>
          </p:cNvSpPr>
          <p:nvPr userDrawn="1"/>
        </p:nvSpPr>
        <p:spPr>
          <a:xfrm>
            <a:off x="1225773" y="385222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es-ES"/>
          </a:p>
        </p:txBody>
      </p:sp>
    </p:spTree>
    <p:extLst>
      <p:ext uri="{BB962C8B-B14F-4D97-AF65-F5344CB8AC3E}">
        <p14:creationId xmlns:p14="http://schemas.microsoft.com/office/powerpoint/2010/main" val="2420857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7" name="Rectángulo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702156"/>
            <a:ext cx="11029616" cy="1013800"/>
          </a:xfrm>
        </p:spPr>
        <p:txBody>
          <a:bodyPr rtlCol="0"/>
          <a:lstStyle/>
          <a:p>
            <a:pPr rtl="0"/>
            <a:r>
              <a:rPr lang="es-ES" noProof="0"/>
              <a:t>Haga clic para modificar el estilo de título del patrón</a:t>
            </a:r>
          </a:p>
        </p:txBody>
      </p:sp>
      <p:sp>
        <p:nvSpPr>
          <p:cNvPr id="3" name="Marcador de contenido 2"/>
          <p:cNvSpPr>
            <a:spLocks noGrp="1"/>
          </p:cNvSpPr>
          <p:nvPr>
            <p:ph idx="1" hasCustomPrompt="1"/>
          </p:nvPr>
        </p:nvSpPr>
        <p:spPr>
          <a:xfrm>
            <a:off x="581192" y="2180496"/>
            <a:ext cx="11029615" cy="3678303"/>
          </a:xfrm>
        </p:spPr>
        <p:txBody>
          <a:bodyPr rtlCol="0"/>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57670FF6-52DC-429F-9C56-6A1BF295232E}" type="datetime1">
              <a:rPr lang="es-ES" noProof="0" smtClean="0"/>
              <a:t>28/02/2024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número de diapositiva 5"/>
          <p:cNvSpPr>
            <a:spLocks noGrp="1"/>
          </p:cNvSpPr>
          <p:nvPr>
            <p:ph type="sldNum" sz="quarter" idx="12"/>
          </p:nvPr>
        </p:nvSpPr>
        <p:spPr>
          <a:xfrm>
            <a:off x="10558300" y="5956137"/>
            <a:ext cx="1052508" cy="365125"/>
          </a:xfrm>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739981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Rectángulo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3043910"/>
            <a:ext cx="11029615" cy="1497507"/>
          </a:xfrm>
        </p:spPr>
        <p:txBody>
          <a:bodyPr rtlCol="0" anchor="b">
            <a:normAutofit/>
          </a:bodyPr>
          <a:lstStyle>
            <a:lvl1pPr algn="l">
              <a:defRPr sz="3600" b="0" cap="all">
                <a:solidFill>
                  <a:schemeClr val="accent1"/>
                </a:solidFill>
              </a:defRPr>
            </a:lvl1pPr>
          </a:lstStyle>
          <a:p>
            <a:pPr rtl="0"/>
            <a:r>
              <a:rPr lang="es-ES" noProof="0"/>
              <a:t>Haga clic para modificar el estilo de título del patrón</a:t>
            </a:r>
          </a:p>
        </p:txBody>
      </p:sp>
      <p:sp>
        <p:nvSpPr>
          <p:cNvPr id="3" name="Marcador de texto 2"/>
          <p:cNvSpPr>
            <a:spLocks noGrp="1"/>
          </p:cNvSpPr>
          <p:nvPr>
            <p:ph type="body" idx="1" hasCustomPrompt="1"/>
          </p:nvPr>
        </p:nvSpPr>
        <p:spPr>
          <a:xfrm>
            <a:off x="581192" y="4541417"/>
            <a:ext cx="11029615" cy="600556"/>
          </a:xfrm>
        </p:spPr>
        <p:txBody>
          <a:bodyPr rtlCol="0"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Editar estilos de texto del patrón</a:t>
            </a:r>
          </a:p>
        </p:txBody>
      </p:sp>
      <p:sp>
        <p:nvSpPr>
          <p:cNvPr id="4" name="Marcador de fecha 3"/>
          <p:cNvSpPr>
            <a:spLocks noGrp="1"/>
          </p:cNvSpPr>
          <p:nvPr>
            <p:ph type="dt" sz="half" idx="10"/>
          </p:nvPr>
        </p:nvSpPr>
        <p:spPr/>
        <p:txBody>
          <a:bodyPr rtlCol="0"/>
          <a:lstStyle>
            <a:lvl1pPr>
              <a:defRPr>
                <a:solidFill>
                  <a:schemeClr val="accent1">
                    <a:lumMod val="75000"/>
                    <a:lumOff val="25000"/>
                  </a:schemeClr>
                </a:solidFill>
              </a:defRPr>
            </a:lvl1pPr>
          </a:lstStyle>
          <a:p>
            <a:pPr rtl="0"/>
            <a:fld id="{85E27922-51B6-4B96-9C28-2CD2060AE75A}" type="datetime1">
              <a:rPr lang="es-ES" noProof="0" smtClean="0"/>
              <a:t>28/02/2024</a:t>
            </a:fld>
            <a:endParaRPr lang="es-ES" noProof="0"/>
          </a:p>
        </p:txBody>
      </p:sp>
      <p:sp>
        <p:nvSpPr>
          <p:cNvPr id="5" name="Marcador de pie de página 4"/>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s-ES" noProof="0"/>
          </a:p>
        </p:txBody>
      </p:sp>
      <p:sp>
        <p:nvSpPr>
          <p:cNvPr id="6" name="Marcador de número de diapositiva 5"/>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90929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contenido">
    <p:spTree>
      <p:nvGrpSpPr>
        <p:cNvPr id="1" name=""/>
        <p:cNvGrpSpPr/>
        <p:nvPr/>
      </p:nvGrpSpPr>
      <p:grpSpPr>
        <a:xfrm>
          <a:off x="0" y="0"/>
          <a:ext cx="0" cy="0"/>
          <a:chOff x="0" y="0"/>
          <a:chExt cx="0" cy="0"/>
        </a:xfrm>
      </p:grpSpPr>
      <p:sp>
        <p:nvSpPr>
          <p:cNvPr id="8" name="Rectángulo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contenido 2"/>
          <p:cNvSpPr>
            <a:spLocks noGrp="1"/>
          </p:cNvSpPr>
          <p:nvPr>
            <p:ph sz="half" idx="1" hasCustomPrompt="1"/>
          </p:nvPr>
        </p:nvSpPr>
        <p:spPr>
          <a:xfrm>
            <a:off x="581193" y="2228003"/>
            <a:ext cx="5422390" cy="3633047"/>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contenido 3"/>
          <p:cNvSpPr>
            <a:spLocks noGrp="1"/>
          </p:cNvSpPr>
          <p:nvPr>
            <p:ph sz="half" idx="2" hasCustomPrompt="1"/>
          </p:nvPr>
        </p:nvSpPr>
        <p:spPr>
          <a:xfrm>
            <a:off x="6188417" y="2228003"/>
            <a:ext cx="5422392" cy="3633047"/>
          </a:xfrm>
        </p:spPr>
        <p:txBody>
          <a:bodyPr rtlCol="0">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F3ECF5D1-1C98-40FD-9D65-EED7644802B9}" type="datetime1">
              <a:rPr lang="es-ES" noProof="0" smtClean="0"/>
              <a:t>28/02/2024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número de diapositiva 6"/>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687167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1" name="Rectángulo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ítulo 1"/>
          <p:cNvSpPr>
            <a:spLocks noGrp="1"/>
          </p:cNvSpPr>
          <p:nvPr>
            <p:ph type="title"/>
          </p:nvPr>
        </p:nvSpPr>
        <p:spPr>
          <a:xfrm>
            <a:off x="581193" y="729658"/>
            <a:ext cx="11029616" cy="988332"/>
          </a:xfrm>
        </p:spPr>
        <p:txBody>
          <a:bodyPr rtlCol="0"/>
          <a:lstStyle/>
          <a:p>
            <a:pPr rtl="0"/>
            <a:r>
              <a:rPr lang="es-ES" noProof="0"/>
              <a:t>Haga clic para modificar el estilo de título del patrón</a:t>
            </a:r>
          </a:p>
        </p:txBody>
      </p:sp>
      <p:sp>
        <p:nvSpPr>
          <p:cNvPr id="3" name="Marcador de texto 2"/>
          <p:cNvSpPr>
            <a:spLocks noGrp="1"/>
          </p:cNvSpPr>
          <p:nvPr>
            <p:ph type="body" idx="1" hasCustomPrompt="1"/>
          </p:nvPr>
        </p:nvSpPr>
        <p:spPr>
          <a:xfrm>
            <a:off x="887219" y="2250892"/>
            <a:ext cx="5087075" cy="536005"/>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4" name="Marcador de contenido 3"/>
          <p:cNvSpPr>
            <a:spLocks noGrp="1"/>
          </p:cNvSpPr>
          <p:nvPr>
            <p:ph sz="half" idx="2" hasCustomPrompt="1"/>
          </p:nvPr>
        </p:nvSpPr>
        <p:spPr>
          <a:xfrm>
            <a:off x="581194" y="2926052"/>
            <a:ext cx="5393100" cy="2934999"/>
          </a:xfrm>
        </p:spPr>
        <p:txBody>
          <a:bodyPr rtlCol="0" anchor="t">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texto 4"/>
          <p:cNvSpPr>
            <a:spLocks noGrp="1"/>
          </p:cNvSpPr>
          <p:nvPr>
            <p:ph type="body" sz="quarter" idx="3" hasCustomPrompt="1"/>
          </p:nvPr>
        </p:nvSpPr>
        <p:spPr>
          <a:xfrm>
            <a:off x="6523735" y="2250892"/>
            <a:ext cx="5087073" cy="553373"/>
          </a:xfrm>
        </p:spPr>
        <p:txBody>
          <a:bodyPr rtlCol="0"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Editar estilos de texto del patrón</a:t>
            </a:r>
          </a:p>
        </p:txBody>
      </p:sp>
      <p:sp>
        <p:nvSpPr>
          <p:cNvPr id="6" name="Marcador de contenido 5"/>
          <p:cNvSpPr>
            <a:spLocks noGrp="1"/>
          </p:cNvSpPr>
          <p:nvPr>
            <p:ph sz="quarter" idx="4" hasCustomPrompt="1"/>
          </p:nvPr>
        </p:nvSpPr>
        <p:spPr>
          <a:xfrm>
            <a:off x="6217709" y="2926052"/>
            <a:ext cx="5393100" cy="2934999"/>
          </a:xfrm>
        </p:spPr>
        <p:txBody>
          <a:bodyPr rtlCol="0" anchor="t">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8556C746-EB55-4634-AD93-A9FF2473885C}" type="datetime1">
              <a:rPr lang="es-ES" noProof="0" smtClean="0"/>
              <a:t>28/02/2024</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428574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3" name="Marcador de fecha 2"/>
          <p:cNvSpPr>
            <a:spLocks noGrp="1"/>
          </p:cNvSpPr>
          <p:nvPr>
            <p:ph type="dt" sz="half" idx="10"/>
          </p:nvPr>
        </p:nvSpPr>
        <p:spPr/>
        <p:txBody>
          <a:bodyPr rtlCol="0"/>
          <a:lstStyle/>
          <a:p>
            <a:pPr rtl="0"/>
            <a:fld id="{C9051F13-F75A-440F-BED7-E2004746A95F}" type="datetime1">
              <a:rPr lang="es-ES" noProof="0" smtClean="0"/>
              <a:t>28/02/2024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número de diapositiva 4"/>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
        <p:nvSpPr>
          <p:cNvPr id="7" name="Rectángulo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ítulo 1"/>
          <p:cNvSpPr>
            <a:spLocks noGrp="1"/>
          </p:cNvSpPr>
          <p:nvPr>
            <p:ph type="title"/>
          </p:nvPr>
        </p:nvSpPr>
        <p:spPr>
          <a:xfrm>
            <a:off x="575894" y="729658"/>
            <a:ext cx="11029616" cy="988332"/>
          </a:xfrm>
        </p:spPr>
        <p:txBody>
          <a:bodyPr rtlCol="0"/>
          <a:lstStyle/>
          <a:p>
            <a:pPr rtl="0"/>
            <a:r>
              <a:rPr lang="es-ES" noProof="0"/>
              <a:t>Haga clic para modificar el estilo de título del patrón</a:t>
            </a:r>
          </a:p>
        </p:txBody>
      </p:sp>
    </p:spTree>
    <p:extLst>
      <p:ext uri="{BB962C8B-B14F-4D97-AF65-F5344CB8AC3E}">
        <p14:creationId xmlns:p14="http://schemas.microsoft.com/office/powerpoint/2010/main" val="1164318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3D7A2E7D-666A-420B-9042-959E1D47E21D}" type="datetime1">
              <a:rPr lang="es-ES" noProof="0" smtClean="0"/>
              <a:t>28/02/2024</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3412690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Rectángulo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ítulo 1"/>
          <p:cNvSpPr>
            <a:spLocks noGrp="1"/>
          </p:cNvSpPr>
          <p:nvPr>
            <p:ph type="title"/>
          </p:nvPr>
        </p:nvSpPr>
        <p:spPr>
          <a:xfrm>
            <a:off x="581192" y="5262296"/>
            <a:ext cx="4909445" cy="689514"/>
          </a:xfrm>
        </p:spPr>
        <p:txBody>
          <a:bodyPr rtlCol="0" anchor="ctr"/>
          <a:lstStyle>
            <a:lvl1pPr algn="l">
              <a:defRPr sz="2000" b="0">
                <a:solidFill>
                  <a:schemeClr val="accent1">
                    <a:lumMod val="75000"/>
                    <a:lumOff val="25000"/>
                  </a:schemeClr>
                </a:solidFill>
              </a:defRPr>
            </a:lvl1pPr>
          </a:lstStyle>
          <a:p>
            <a:pPr rtl="0"/>
            <a:r>
              <a:rPr lang="es-ES" noProof="0"/>
              <a:t>Haga clic para modificar el estilo de título del patrón</a:t>
            </a:r>
          </a:p>
        </p:txBody>
      </p:sp>
      <p:sp>
        <p:nvSpPr>
          <p:cNvPr id="3" name="Marcador de contenido 2"/>
          <p:cNvSpPr>
            <a:spLocks noGrp="1"/>
          </p:cNvSpPr>
          <p:nvPr>
            <p:ph idx="1" hasCustomPrompt="1"/>
          </p:nvPr>
        </p:nvSpPr>
        <p:spPr>
          <a:xfrm>
            <a:off x="447816" y="601200"/>
            <a:ext cx="11292840" cy="4204800"/>
          </a:xfrm>
        </p:spPr>
        <p:txBody>
          <a:bodyPr rtlCol="0"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texto 3"/>
          <p:cNvSpPr>
            <a:spLocks noGrp="1"/>
          </p:cNvSpPr>
          <p:nvPr>
            <p:ph type="body" sz="half" idx="2" hasCustomPrompt="1"/>
          </p:nvPr>
        </p:nvSpPr>
        <p:spPr>
          <a:xfrm>
            <a:off x="5740823" y="5262296"/>
            <a:ext cx="5869987" cy="689515"/>
          </a:xfrm>
        </p:spPr>
        <p:txBody>
          <a:bodyPr rtlCol="0"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fecha 4"/>
          <p:cNvSpPr>
            <a:spLocks noGrp="1"/>
          </p:cNvSpPr>
          <p:nvPr>
            <p:ph type="dt" sz="half" idx="10"/>
          </p:nvPr>
        </p:nvSpPr>
        <p:spPr/>
        <p:txBody>
          <a:bodyPr rtlCol="0"/>
          <a:lstStyle>
            <a:lvl1pPr>
              <a:defRPr>
                <a:solidFill>
                  <a:schemeClr val="accent1">
                    <a:lumMod val="75000"/>
                    <a:lumOff val="25000"/>
                  </a:schemeClr>
                </a:solidFill>
              </a:defRPr>
            </a:lvl1pPr>
          </a:lstStyle>
          <a:p>
            <a:pPr rtl="0"/>
            <a:fld id="{0403F12F-0E67-4CAB-8DFD-26DCD4A99D59}" type="datetime1">
              <a:rPr lang="es-ES" noProof="0" smtClean="0"/>
              <a:t>28/02/2024</a:t>
            </a:fld>
            <a:endParaRPr lang="es-ES" noProof="0"/>
          </a:p>
        </p:txBody>
      </p:sp>
      <p:sp>
        <p:nvSpPr>
          <p:cNvPr id="6" name="Marcador de pie de página 5"/>
          <p:cNvSpPr>
            <a:spLocks noGrp="1"/>
          </p:cNvSpPr>
          <p:nvPr>
            <p:ph type="ftr" sz="quarter" idx="11"/>
          </p:nvPr>
        </p:nvSpPr>
        <p:spPr/>
        <p:txBody>
          <a:bodyPr rtlCol="0"/>
          <a:lstStyle>
            <a:lvl1pPr>
              <a:defRPr>
                <a:solidFill>
                  <a:schemeClr val="accent1">
                    <a:lumMod val="75000"/>
                    <a:lumOff val="25000"/>
                  </a:schemeClr>
                </a:solidFill>
              </a:defRPr>
            </a:lvl1pPr>
          </a:lstStyle>
          <a:p>
            <a:pPr rtl="0"/>
            <a:endParaRPr lang="es-ES" noProof="0"/>
          </a:p>
        </p:txBody>
      </p:sp>
      <p:sp>
        <p:nvSpPr>
          <p:cNvPr id="7" name="Marcador de número de diapositiva 6"/>
          <p:cNvSpPr>
            <a:spLocks noGrp="1"/>
          </p:cNvSpPr>
          <p:nvPr>
            <p:ph type="sldNum" sz="quarter" idx="12"/>
          </p:nvPr>
        </p:nvSpPr>
        <p:spPr/>
        <p:txBody>
          <a:bodyPr rtlCol="0"/>
          <a:lstStyle>
            <a:lvl1pPr>
              <a:defRPr>
                <a:solidFill>
                  <a:schemeClr val="accent1">
                    <a:lumMod val="75000"/>
                    <a:lumOff val="25000"/>
                  </a:schemeClr>
                </a:solidFill>
              </a:defRPr>
            </a:lvl1pPr>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292329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p:cNvSpPr>
            <a:spLocks noGrp="1"/>
          </p:cNvSpPr>
          <p:nvPr>
            <p:ph type="title"/>
          </p:nvPr>
        </p:nvSpPr>
        <p:spPr>
          <a:xfrm>
            <a:off x="581193" y="4693389"/>
            <a:ext cx="11029616" cy="566738"/>
          </a:xfrm>
        </p:spPr>
        <p:txBody>
          <a:bodyPr rtlCol="0" anchor="b">
            <a:normAutofit/>
          </a:bodyPr>
          <a:lstStyle>
            <a:lvl1pPr algn="l">
              <a:defRPr sz="2400" b="0">
                <a:solidFill>
                  <a:schemeClr val="accent1"/>
                </a:solidFill>
              </a:defRPr>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447817" y="599725"/>
            <a:ext cx="11290859"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texto 3"/>
          <p:cNvSpPr>
            <a:spLocks noGrp="1"/>
          </p:cNvSpPr>
          <p:nvPr>
            <p:ph type="body" sz="half" idx="2" hasCustomPrompt="1"/>
          </p:nvPr>
        </p:nvSpPr>
        <p:spPr>
          <a:xfrm>
            <a:off x="581192" y="5260127"/>
            <a:ext cx="11029617" cy="598671"/>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fecha 4"/>
          <p:cNvSpPr>
            <a:spLocks noGrp="1"/>
          </p:cNvSpPr>
          <p:nvPr>
            <p:ph type="dt" sz="half" idx="10"/>
          </p:nvPr>
        </p:nvSpPr>
        <p:spPr/>
        <p:txBody>
          <a:bodyPr rtlCol="0"/>
          <a:lstStyle/>
          <a:p>
            <a:pPr rtl="0"/>
            <a:fld id="{9709DA8C-1A59-4B91-B9EA-509377CD0E23}" type="datetime1">
              <a:rPr lang="es-ES" noProof="0" smtClean="0"/>
              <a:t>28/02/2024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número de diapositiva 6"/>
          <p:cNvSpPr>
            <a:spLocks noGrp="1"/>
          </p:cNvSpPr>
          <p:nvPr>
            <p:ph type="sldNum" sz="quarter" idx="12"/>
          </p:nvPr>
        </p:nvSpPr>
        <p:spPr/>
        <p:txBody>
          <a:bodyPr rtlCol="0"/>
          <a:lstStyle/>
          <a:p>
            <a:pPr rtl="0"/>
            <a:fld id="{D57F1E4F-1CFF-5643-939E-217C01CDF565}" type="slidenum">
              <a:rPr lang="es-ES" noProof="0" smtClean="0"/>
              <a:pPr rtl="0"/>
              <a:t>‹Nº›</a:t>
            </a:fld>
            <a:endParaRPr lang="es-ES" noProof="0"/>
          </a:p>
        </p:txBody>
      </p:sp>
    </p:spTree>
    <p:extLst>
      <p:ext uri="{BB962C8B-B14F-4D97-AF65-F5344CB8AC3E}">
        <p14:creationId xmlns:p14="http://schemas.microsoft.com/office/powerpoint/2010/main" val="1280803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es-ES" noProof="0"/>
              <a:t>Haga clic para modificar el estilo de título del patrón</a:t>
            </a:r>
          </a:p>
        </p:txBody>
      </p:sp>
      <p:sp>
        <p:nvSpPr>
          <p:cNvPr id="3" name="Marcador de texto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pPr rtl="0"/>
            <a:fld id="{A3DF7BF2-42BB-439B-88AA-F60334FF1291}" type="datetime1">
              <a:rPr lang="es-ES" noProof="0" smtClean="0"/>
              <a:t>28/02/2024</a:t>
            </a:fld>
            <a:endParaRPr lang="es-ES" noProof="0"/>
          </a:p>
        </p:txBody>
      </p:sp>
      <p:sp>
        <p:nvSpPr>
          <p:cNvPr id="5" name="Marcador de pie de página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pPr rtl="0"/>
            <a:endParaRPr lang="es-ES" noProof="0"/>
          </a:p>
        </p:txBody>
      </p:sp>
      <p:sp>
        <p:nvSpPr>
          <p:cNvPr id="6" name="Marcador de número de diapositiva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pPr rtl="0"/>
            <a:fld id="{D57F1E4F-1CFF-5643-939E-217C01CDF565}" type="slidenum">
              <a:rPr lang="es-ES" noProof="0" smtClean="0"/>
              <a:pPr rtl="0"/>
              <a:t>‹Nº›</a:t>
            </a:fld>
            <a:endParaRPr lang="es-ES" noProof="0"/>
          </a:p>
        </p:txBody>
      </p:sp>
      <p:sp>
        <p:nvSpPr>
          <p:cNvPr id="9" name="Rectángulo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ángulo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ángulo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8285554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fif"/><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mailto:gerardinealdana@yhaoo.es"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6E938C-9D94-4B05-979A-D39FFC457291}"/>
              </a:ext>
            </a:extLst>
          </p:cNvPr>
          <p:cNvSpPr>
            <a:spLocks noGrp="1"/>
          </p:cNvSpPr>
          <p:nvPr>
            <p:ph type="ctrTitle"/>
          </p:nvPr>
        </p:nvSpPr>
        <p:spPr>
          <a:xfrm>
            <a:off x="7237032" y="2788020"/>
            <a:ext cx="4910404" cy="2384898"/>
          </a:xfrm>
        </p:spPr>
        <p:txBody>
          <a:bodyPr rtlCol="0" anchor="b" anchorCtr="0">
            <a:normAutofit/>
          </a:bodyPr>
          <a:lstStyle/>
          <a:p>
            <a:pPr algn="ctr" rtl="0"/>
            <a:r>
              <a:rPr lang="es-ES" dirty="0">
                <a:solidFill>
                  <a:schemeClr val="tx1"/>
                </a:solidFill>
              </a:rPr>
              <a:t>Cooperación internacional en materia de cibercrimen y evidencia </a:t>
            </a:r>
            <a:r>
              <a:rPr lang="es-ES" dirty="0" err="1">
                <a:solidFill>
                  <a:schemeClr val="tx1"/>
                </a:solidFill>
              </a:rPr>
              <a:t>digitaL</a:t>
            </a:r>
            <a:r>
              <a:rPr lang="es-ES" dirty="0"/>
              <a:t> de la presentación</a:t>
            </a:r>
          </a:p>
        </p:txBody>
      </p:sp>
      <p:pic>
        <p:nvPicPr>
          <p:cNvPr id="14" name="Marcador de posición de imagen 13" descr="Fondo digital de puntos de datos">
            <a:extLst>
              <a:ext uri="{FF2B5EF4-FFF2-40B4-BE49-F238E27FC236}">
                <a16:creationId xmlns:a16="http://schemas.microsoft.com/office/drawing/2014/main" id="{9A8AD548-922D-4E1D-B19C-5F6E808B8160}"/>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139700"/>
            <a:ext cx="6879388" cy="6858000"/>
          </a:xfrm>
        </p:spPr>
      </p:pic>
      <p:sp>
        <p:nvSpPr>
          <p:cNvPr id="3" name="Subtítulo 2">
            <a:extLst>
              <a:ext uri="{FF2B5EF4-FFF2-40B4-BE49-F238E27FC236}">
                <a16:creationId xmlns:a16="http://schemas.microsoft.com/office/drawing/2014/main" id="{D9A11267-FC52-4990-8D98-010AFABA5544}"/>
              </a:ext>
            </a:extLst>
          </p:cNvPr>
          <p:cNvSpPr>
            <a:spLocks noGrp="1"/>
          </p:cNvSpPr>
          <p:nvPr>
            <p:ph type="body" sz="quarter" idx="14"/>
          </p:nvPr>
        </p:nvSpPr>
        <p:spPr>
          <a:xfrm>
            <a:off x="7909472" y="5112088"/>
            <a:ext cx="3565524" cy="1731963"/>
          </a:xfrm>
        </p:spPr>
        <p:txBody>
          <a:bodyPr rtlCol="0">
            <a:normAutofit/>
          </a:bodyPr>
          <a:lstStyle/>
          <a:p>
            <a:pPr rtl="0"/>
            <a:r>
              <a:rPr lang="es-ES" dirty="0"/>
              <a:t>Miriam Gerardine Aldana Revelo</a:t>
            </a:r>
          </a:p>
          <a:p>
            <a:pPr algn="ctr" rtl="0"/>
            <a:r>
              <a:rPr lang="es-ES" dirty="0"/>
              <a:t>El Salvador</a:t>
            </a:r>
          </a:p>
          <a:p>
            <a:pPr rtl="0"/>
            <a:endParaRPr lang="es-ES" dirty="0"/>
          </a:p>
        </p:txBody>
      </p:sp>
      <p:pic>
        <p:nvPicPr>
          <p:cNvPr id="5" name="Imagen 4">
            <a:extLst>
              <a:ext uri="{FF2B5EF4-FFF2-40B4-BE49-F238E27FC236}">
                <a16:creationId xmlns:a16="http://schemas.microsoft.com/office/drawing/2014/main" id="{2E1457E6-6E28-14AF-BCBF-43CFDAB69122}"/>
              </a:ext>
            </a:extLst>
          </p:cNvPr>
          <p:cNvPicPr>
            <a:picLocks noChangeAspect="1"/>
          </p:cNvPicPr>
          <p:nvPr/>
        </p:nvPicPr>
        <p:blipFill rotWithShape="1">
          <a:blip r:embed="rId4"/>
          <a:srcRect l="5439"/>
          <a:stretch/>
        </p:blipFill>
        <p:spPr>
          <a:xfrm>
            <a:off x="6879388" y="0"/>
            <a:ext cx="5268048" cy="2788020"/>
          </a:xfrm>
          <a:prstGeom prst="rect">
            <a:avLst/>
          </a:prstGeom>
        </p:spPr>
      </p:pic>
    </p:spTree>
    <p:extLst>
      <p:ext uri="{BB962C8B-B14F-4D97-AF65-F5344CB8AC3E}">
        <p14:creationId xmlns:p14="http://schemas.microsoft.com/office/powerpoint/2010/main" val="752814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AAAB86-ABDB-F6A0-3BFA-1175851C908B}"/>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69ECBFE4-17E7-359B-AF89-6BC9D8A93F4C}"/>
              </a:ext>
            </a:extLst>
          </p:cNvPr>
          <p:cNvSpPr txBox="1"/>
          <p:nvPr/>
        </p:nvSpPr>
        <p:spPr>
          <a:xfrm>
            <a:off x="581193" y="729658"/>
            <a:ext cx="11029616" cy="988332"/>
          </a:xfrm>
          <a:prstGeom prst="rect">
            <a:avLst/>
          </a:prstGeom>
        </p:spPr>
        <p:txBody>
          <a:bodyPr vert="horz" lIns="91440" tIns="45720" rIns="91440" bIns="45720" rtlCol="0" anchor="b">
            <a:normAutofit/>
          </a:bodyPr>
          <a:lstStyle/>
          <a:p>
            <a:pPr algn="just">
              <a:lnSpc>
                <a:spcPct val="90000"/>
              </a:lnSpc>
              <a:spcBef>
                <a:spcPct val="0"/>
              </a:spcBef>
              <a:spcAft>
                <a:spcPts val="600"/>
              </a:spcAft>
            </a:pPr>
            <a:r>
              <a:rPr lang="es-ES" sz="1200" b="0" kern="1200" cap="all" dirty="0">
                <a:solidFill>
                  <a:schemeClr val="bg1"/>
                </a:solidFill>
                <a:latin typeface="+mj-lt"/>
                <a:ea typeface="+mj-ea"/>
                <a:cs typeface="+mj-cs"/>
              </a:rPr>
              <a:t>https://www.ituser.es/seguridad/2023/06/el-cibercrimen-mueve-casi-el-doble-de-dinero-que-el-trafico-de-drogas-armas-y-trata-de-personas-juntos#:~:text=El%20cibercrimen%20ha%20alcanzado%20un,%2C5%25%20del%20PIB%20mundial.</a:t>
            </a:r>
          </a:p>
        </p:txBody>
      </p:sp>
      <p:sp>
        <p:nvSpPr>
          <p:cNvPr id="9" name="CuadroTexto 8">
            <a:extLst>
              <a:ext uri="{FF2B5EF4-FFF2-40B4-BE49-F238E27FC236}">
                <a16:creationId xmlns:a16="http://schemas.microsoft.com/office/drawing/2014/main" id="{DE3AC808-3315-A8C6-D86D-1661C84AE826}"/>
              </a:ext>
            </a:extLst>
          </p:cNvPr>
          <p:cNvSpPr txBox="1"/>
          <p:nvPr/>
        </p:nvSpPr>
        <p:spPr>
          <a:xfrm>
            <a:off x="581193" y="2228003"/>
            <a:ext cx="5422390" cy="3633047"/>
          </a:xfrm>
          <a:prstGeom prst="rect">
            <a:avLst/>
          </a:prstGeom>
        </p:spPr>
        <p:txBody>
          <a:bodyPr vert="horz" lIns="91440" tIns="45720" rIns="91440" bIns="45720" rtlCol="0" anchor="ctr">
            <a:noAutofit/>
          </a:bodyPr>
          <a:lstStyle/>
          <a:p>
            <a:pPr marL="306000" indent="-306000" algn="just" fontAlgn="base">
              <a:spcBef>
                <a:spcPct val="20000"/>
              </a:spcBef>
              <a:spcAft>
                <a:spcPts val="600"/>
              </a:spcAft>
              <a:buClr>
                <a:schemeClr val="accent2"/>
              </a:buClr>
              <a:buSzPct val="92000"/>
              <a:buFont typeface="Wingdings 2" panose="05020102010507070707" pitchFamily="18" charset="2"/>
              <a:buChar char=""/>
            </a:pPr>
            <a:r>
              <a:rPr lang="es-ES" sz="2000" b="1" i="0" dirty="0">
                <a:solidFill>
                  <a:schemeClr val="tx2"/>
                </a:solidFill>
                <a:effectLst/>
              </a:rPr>
              <a:t>Las organizaciones de ciberdelincuentes funcionan ya como cualquier otra empresa. De hecho, sus objetivos son los mismos: reducir costes, incrementar ingresos y mejorar la eficacia y la continuidad de negocio. El cibercrimen ha alcanzado un valor global cercano al 1,5% del PIB mundial.</a:t>
            </a:r>
          </a:p>
          <a:p>
            <a:pPr marL="306000" indent="-306000" algn="just" fontAlgn="base">
              <a:spcBef>
                <a:spcPct val="20000"/>
              </a:spcBef>
              <a:spcAft>
                <a:spcPts val="600"/>
              </a:spcAft>
              <a:buClr>
                <a:schemeClr val="accent2"/>
              </a:buClr>
              <a:buSzPct val="92000"/>
              <a:buFont typeface="Wingdings 2" panose="05020102010507070707" pitchFamily="18" charset="2"/>
              <a:buChar char=""/>
            </a:pPr>
            <a:r>
              <a:rPr lang="es-ES" sz="2000" b="0" i="0" dirty="0">
                <a:solidFill>
                  <a:srgbClr val="1D1D1B"/>
                </a:solidFill>
                <a:effectLst/>
                <a:latin typeface="Roboto" panose="02000000000000000000" pitchFamily="2" charset="0"/>
              </a:rPr>
              <a:t>El principal fin de los ciberdelincuentes es obtener información y dinero, generar inestabilidad política y desestabilizar las economías</a:t>
            </a:r>
            <a:endParaRPr lang="es-ES" sz="2000" b="1" i="0" dirty="0">
              <a:solidFill>
                <a:schemeClr val="tx2"/>
              </a:solidFill>
              <a:effectLst/>
            </a:endParaRPr>
          </a:p>
        </p:txBody>
      </p:sp>
      <p:pic>
        <p:nvPicPr>
          <p:cNvPr id="10" name="Imagen 9">
            <a:extLst>
              <a:ext uri="{FF2B5EF4-FFF2-40B4-BE49-F238E27FC236}">
                <a16:creationId xmlns:a16="http://schemas.microsoft.com/office/drawing/2014/main" id="{279CE108-CCC2-E16F-3EA1-BD62D5E6FF2D}"/>
              </a:ext>
            </a:extLst>
          </p:cNvPr>
          <p:cNvPicPr>
            <a:picLocks noChangeAspect="1"/>
          </p:cNvPicPr>
          <p:nvPr/>
        </p:nvPicPr>
        <p:blipFill>
          <a:blip r:embed="rId2"/>
          <a:stretch>
            <a:fillRect/>
          </a:stretch>
        </p:blipFill>
        <p:spPr>
          <a:xfrm>
            <a:off x="6188417" y="2519479"/>
            <a:ext cx="5422392" cy="3050095"/>
          </a:xfrm>
          <a:prstGeom prst="rect">
            <a:avLst/>
          </a:prstGeom>
          <a:noFill/>
        </p:spPr>
      </p:pic>
    </p:spTree>
    <p:extLst>
      <p:ext uri="{BB962C8B-B14F-4D97-AF65-F5344CB8AC3E}">
        <p14:creationId xmlns:p14="http://schemas.microsoft.com/office/powerpoint/2010/main" val="1696441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C39A29-D972-9871-5012-9AE3435CA431}"/>
              </a:ext>
            </a:extLst>
          </p:cNvPr>
          <p:cNvSpPr>
            <a:spLocks noGrp="1"/>
          </p:cNvSpPr>
          <p:nvPr>
            <p:ph type="title"/>
          </p:nvPr>
        </p:nvSpPr>
        <p:spPr/>
        <p:txBody>
          <a:bodyPr/>
          <a:lstStyle/>
          <a:p>
            <a:pPr algn="ctr"/>
            <a:r>
              <a:rPr lang="es-ES" dirty="0"/>
              <a:t>CIBER ATAQUES: COSTA RICA</a:t>
            </a:r>
            <a:endParaRPr lang="es-SV" dirty="0"/>
          </a:p>
        </p:txBody>
      </p:sp>
      <p:pic>
        <p:nvPicPr>
          <p:cNvPr id="6" name="Marcador de contenido 5">
            <a:extLst>
              <a:ext uri="{FF2B5EF4-FFF2-40B4-BE49-F238E27FC236}">
                <a16:creationId xmlns:a16="http://schemas.microsoft.com/office/drawing/2014/main" id="{35D03437-E1FC-49D0-0752-D082D34D0CD9}"/>
              </a:ext>
            </a:extLst>
          </p:cNvPr>
          <p:cNvPicPr>
            <a:picLocks noGrp="1" noChangeAspect="1"/>
          </p:cNvPicPr>
          <p:nvPr>
            <p:ph sz="half" idx="1"/>
          </p:nvPr>
        </p:nvPicPr>
        <p:blipFill>
          <a:blip r:embed="rId2"/>
          <a:stretch>
            <a:fillRect/>
          </a:stretch>
        </p:blipFill>
        <p:spPr>
          <a:xfrm>
            <a:off x="149902" y="1717991"/>
            <a:ext cx="6145967" cy="4922652"/>
          </a:xfrm>
        </p:spPr>
      </p:pic>
      <p:pic>
        <p:nvPicPr>
          <p:cNvPr id="8" name="Marcador de contenido 7">
            <a:extLst>
              <a:ext uri="{FF2B5EF4-FFF2-40B4-BE49-F238E27FC236}">
                <a16:creationId xmlns:a16="http://schemas.microsoft.com/office/drawing/2014/main" id="{C6CE03E6-35A9-E986-345C-6476A043D87A}"/>
              </a:ext>
            </a:extLst>
          </p:cNvPr>
          <p:cNvPicPr>
            <a:picLocks noGrp="1" noChangeAspect="1"/>
          </p:cNvPicPr>
          <p:nvPr>
            <p:ph sz="half" idx="2"/>
          </p:nvPr>
        </p:nvPicPr>
        <p:blipFill>
          <a:blip r:embed="rId3"/>
          <a:stretch>
            <a:fillRect/>
          </a:stretch>
        </p:blipFill>
        <p:spPr>
          <a:xfrm>
            <a:off x="6188077" y="2418595"/>
            <a:ext cx="5422900" cy="1207772"/>
          </a:xfrm>
        </p:spPr>
      </p:pic>
      <p:pic>
        <p:nvPicPr>
          <p:cNvPr id="10" name="Imagen 9">
            <a:extLst>
              <a:ext uri="{FF2B5EF4-FFF2-40B4-BE49-F238E27FC236}">
                <a16:creationId xmlns:a16="http://schemas.microsoft.com/office/drawing/2014/main" id="{08BFD46C-BEE6-BF9B-9B99-F71A72BFAA43}"/>
              </a:ext>
            </a:extLst>
          </p:cNvPr>
          <p:cNvPicPr>
            <a:picLocks noChangeAspect="1"/>
          </p:cNvPicPr>
          <p:nvPr/>
        </p:nvPicPr>
        <p:blipFill>
          <a:blip r:embed="rId4"/>
          <a:stretch>
            <a:fillRect/>
          </a:stretch>
        </p:blipFill>
        <p:spPr>
          <a:xfrm>
            <a:off x="7444790" y="3626367"/>
            <a:ext cx="2909473" cy="3150106"/>
          </a:xfrm>
          <a:prstGeom prst="rect">
            <a:avLst/>
          </a:prstGeom>
        </p:spPr>
      </p:pic>
    </p:spTree>
    <p:extLst>
      <p:ext uri="{BB962C8B-B14F-4D97-AF65-F5344CB8AC3E}">
        <p14:creationId xmlns:p14="http://schemas.microsoft.com/office/powerpoint/2010/main" val="1991041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312E1-89A0-9969-6A06-A025A68ACAB5}"/>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E865D543-DE13-700A-2885-8147F0EBAB66}"/>
              </a:ext>
            </a:extLst>
          </p:cNvPr>
          <p:cNvSpPr txBox="1"/>
          <p:nvPr/>
        </p:nvSpPr>
        <p:spPr>
          <a:xfrm>
            <a:off x="1162384" y="5858800"/>
            <a:ext cx="11029616" cy="10138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s-ES" sz="1500" b="0" kern="1200" cap="all" dirty="0">
                <a:solidFill>
                  <a:schemeClr val="bg1"/>
                </a:solidFill>
                <a:latin typeface="+mj-lt"/>
                <a:ea typeface="+mj-ea"/>
                <a:cs typeface="+mj-cs"/>
              </a:rPr>
              <a:t>https://www.ituser.es/seguridad/2023/06/https://www.elsalvador.com/noticias/negocios/ataques-ciberneticos-el-salvador-empresas/1089503/2023/</a:t>
            </a:r>
          </a:p>
        </p:txBody>
      </p:sp>
      <p:pic>
        <p:nvPicPr>
          <p:cNvPr id="3" name="Imagen 2">
            <a:extLst>
              <a:ext uri="{FF2B5EF4-FFF2-40B4-BE49-F238E27FC236}">
                <a16:creationId xmlns:a16="http://schemas.microsoft.com/office/drawing/2014/main" id="{5FB21F68-890C-C8F5-222B-96209EC647AD}"/>
              </a:ext>
            </a:extLst>
          </p:cNvPr>
          <p:cNvPicPr>
            <a:picLocks noChangeAspect="1"/>
          </p:cNvPicPr>
          <p:nvPr/>
        </p:nvPicPr>
        <p:blipFill rotWithShape="1">
          <a:blip r:embed="rId3"/>
          <a:srcRect t="9944"/>
          <a:stretch/>
        </p:blipFill>
        <p:spPr>
          <a:xfrm>
            <a:off x="374073" y="1842656"/>
            <a:ext cx="11430000" cy="4016144"/>
          </a:xfrm>
          <a:prstGeom prst="rect">
            <a:avLst/>
          </a:prstGeom>
          <a:noFill/>
        </p:spPr>
      </p:pic>
      <p:sp>
        <p:nvSpPr>
          <p:cNvPr id="2" name="CuadroTexto 1">
            <a:extLst>
              <a:ext uri="{FF2B5EF4-FFF2-40B4-BE49-F238E27FC236}">
                <a16:creationId xmlns:a16="http://schemas.microsoft.com/office/drawing/2014/main" id="{3B53E27B-3651-2B08-79A2-F32492DB00D0}"/>
              </a:ext>
            </a:extLst>
          </p:cNvPr>
          <p:cNvSpPr txBox="1"/>
          <p:nvPr/>
        </p:nvSpPr>
        <p:spPr>
          <a:xfrm>
            <a:off x="2113613" y="828856"/>
            <a:ext cx="6850505" cy="646331"/>
          </a:xfrm>
          <a:prstGeom prst="rect">
            <a:avLst/>
          </a:prstGeom>
          <a:noFill/>
        </p:spPr>
        <p:txBody>
          <a:bodyPr wrap="square" rtlCol="0">
            <a:spAutoFit/>
          </a:bodyPr>
          <a:lstStyle/>
          <a:p>
            <a:r>
              <a:rPr lang="es-ES" sz="3600" dirty="0">
                <a:solidFill>
                  <a:schemeClr val="bg1"/>
                </a:solidFill>
              </a:rPr>
              <a:t>CIBER ATAQUES: EL SALVADOR</a:t>
            </a:r>
            <a:endParaRPr lang="es-SV" sz="3600" dirty="0">
              <a:solidFill>
                <a:schemeClr val="bg1"/>
              </a:solidFill>
            </a:endParaRPr>
          </a:p>
        </p:txBody>
      </p:sp>
    </p:spTree>
    <p:extLst>
      <p:ext uri="{BB962C8B-B14F-4D97-AF65-F5344CB8AC3E}">
        <p14:creationId xmlns:p14="http://schemas.microsoft.com/office/powerpoint/2010/main" val="525848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7FE1D7-00E7-13BC-43A2-99F03CAC2F5B}"/>
              </a:ext>
            </a:extLst>
          </p:cNvPr>
          <p:cNvSpPr>
            <a:spLocks noGrp="1"/>
          </p:cNvSpPr>
          <p:nvPr>
            <p:ph type="title"/>
          </p:nvPr>
        </p:nvSpPr>
        <p:spPr/>
        <p:txBody>
          <a:bodyPr/>
          <a:lstStyle/>
          <a:p>
            <a:pPr algn="ctr"/>
            <a:r>
              <a:rPr lang="es-ES" dirty="0"/>
              <a:t>	ciber ataques en chile</a:t>
            </a:r>
            <a:endParaRPr lang="es-SV" dirty="0"/>
          </a:p>
        </p:txBody>
      </p:sp>
      <p:pic>
        <p:nvPicPr>
          <p:cNvPr id="6" name="Imagen 5">
            <a:extLst>
              <a:ext uri="{FF2B5EF4-FFF2-40B4-BE49-F238E27FC236}">
                <a16:creationId xmlns:a16="http://schemas.microsoft.com/office/drawing/2014/main" id="{6B2739A8-8A66-68A1-241C-BFA7F5AFF11E}"/>
              </a:ext>
            </a:extLst>
          </p:cNvPr>
          <p:cNvPicPr>
            <a:picLocks noChangeAspect="1"/>
          </p:cNvPicPr>
          <p:nvPr/>
        </p:nvPicPr>
        <p:blipFill>
          <a:blip r:embed="rId2"/>
          <a:stretch>
            <a:fillRect/>
          </a:stretch>
        </p:blipFill>
        <p:spPr>
          <a:xfrm>
            <a:off x="224412" y="2067867"/>
            <a:ext cx="6461201" cy="4401164"/>
          </a:xfrm>
          <a:prstGeom prst="rect">
            <a:avLst/>
          </a:prstGeom>
        </p:spPr>
      </p:pic>
      <p:pic>
        <p:nvPicPr>
          <p:cNvPr id="8" name="Imagen 7">
            <a:extLst>
              <a:ext uri="{FF2B5EF4-FFF2-40B4-BE49-F238E27FC236}">
                <a16:creationId xmlns:a16="http://schemas.microsoft.com/office/drawing/2014/main" id="{A5FD22AF-AC9C-CA33-B291-F42368E65446}"/>
              </a:ext>
            </a:extLst>
          </p:cNvPr>
          <p:cNvPicPr>
            <a:picLocks noChangeAspect="1"/>
          </p:cNvPicPr>
          <p:nvPr/>
        </p:nvPicPr>
        <p:blipFill>
          <a:blip r:embed="rId3"/>
          <a:stretch>
            <a:fillRect/>
          </a:stretch>
        </p:blipFill>
        <p:spPr>
          <a:xfrm>
            <a:off x="6354305" y="2927495"/>
            <a:ext cx="5613283" cy="3200847"/>
          </a:xfrm>
          <a:prstGeom prst="rect">
            <a:avLst/>
          </a:prstGeom>
        </p:spPr>
      </p:pic>
    </p:spTree>
    <p:extLst>
      <p:ext uri="{BB962C8B-B14F-4D97-AF65-F5344CB8AC3E}">
        <p14:creationId xmlns:p14="http://schemas.microsoft.com/office/powerpoint/2010/main" val="700045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3A5E1-C298-D08D-F41A-9EF0851DAA4F}"/>
            </a:ext>
          </a:extLst>
        </p:cNvPr>
        <p:cNvGrpSpPr/>
        <p:nvPr/>
      </p:nvGrpSpPr>
      <p:grpSpPr>
        <a:xfrm>
          <a:off x="0" y="0"/>
          <a:ext cx="0" cy="0"/>
          <a:chOff x="0" y="0"/>
          <a:chExt cx="0" cy="0"/>
        </a:xfrm>
      </p:grpSpPr>
      <p:sp>
        <p:nvSpPr>
          <p:cNvPr id="13" name="Title 1">
            <a:extLst>
              <a:ext uri="{FF2B5EF4-FFF2-40B4-BE49-F238E27FC236}">
                <a16:creationId xmlns:a16="http://schemas.microsoft.com/office/drawing/2014/main" id="{176EEEF3-63B8-07B3-10AF-B97C1B87FE3A}"/>
              </a:ext>
            </a:extLst>
          </p:cNvPr>
          <p:cNvSpPr>
            <a:spLocks noGrp="1"/>
          </p:cNvSpPr>
          <p:nvPr>
            <p:ph type="title"/>
          </p:nvPr>
        </p:nvSpPr>
        <p:spPr>
          <a:xfrm>
            <a:off x="581193" y="729658"/>
            <a:ext cx="11029616" cy="988332"/>
          </a:xfrm>
        </p:spPr>
        <p:txBody>
          <a:bodyPr>
            <a:noAutofit/>
          </a:bodyPr>
          <a:lstStyle/>
          <a:p>
            <a:pPr algn="ctr"/>
            <a:r>
              <a:rPr lang="es-ES" sz="3200" b="0" kern="1200" dirty="0">
                <a:latin typeface="+mn-lt"/>
                <a:ea typeface="+mn-ea"/>
                <a:cs typeface="+mn-cs"/>
              </a:rPr>
              <a:t>CIBER ATAQUES: PERÚ</a:t>
            </a:r>
            <a:br>
              <a:rPr lang="es-ES" sz="3200" b="0" kern="1200" dirty="0">
                <a:latin typeface="+mn-lt"/>
                <a:ea typeface="+mn-ea"/>
                <a:cs typeface="+mn-cs"/>
              </a:rPr>
            </a:br>
            <a:endParaRPr lang="en-US" sz="3200" dirty="0"/>
          </a:p>
        </p:txBody>
      </p:sp>
      <p:sp>
        <p:nvSpPr>
          <p:cNvPr id="2" name="CuadroTexto 1">
            <a:extLst>
              <a:ext uri="{FF2B5EF4-FFF2-40B4-BE49-F238E27FC236}">
                <a16:creationId xmlns:a16="http://schemas.microsoft.com/office/drawing/2014/main" id="{EE252019-17B6-9A44-B9AE-DAAD811319C1}"/>
              </a:ext>
            </a:extLst>
          </p:cNvPr>
          <p:cNvSpPr txBox="1"/>
          <p:nvPr/>
        </p:nvSpPr>
        <p:spPr>
          <a:xfrm>
            <a:off x="887219" y="2250892"/>
            <a:ext cx="5087075" cy="536005"/>
          </a:xfrm>
          <a:prstGeom prst="rect">
            <a:avLst/>
          </a:prstGeom>
        </p:spPr>
        <p:txBody>
          <a:bodyPr vert="horz" lIns="91440" tIns="45720" rIns="91440" bIns="45720" rtlCol="0" anchor="b">
            <a:normAutofit/>
          </a:bodyPr>
          <a:lstStyle/>
          <a:p>
            <a:pPr>
              <a:spcBef>
                <a:spcPct val="20000"/>
              </a:spcBef>
              <a:spcAft>
                <a:spcPts val="600"/>
              </a:spcAft>
              <a:buClr>
                <a:schemeClr val="accent2"/>
              </a:buClr>
              <a:buSzPct val="92000"/>
            </a:pPr>
            <a:endParaRPr lang="es-ES" sz="2200" b="0" kern="1200" dirty="0">
              <a:solidFill>
                <a:schemeClr val="accent2"/>
              </a:solidFill>
              <a:latin typeface="+mn-lt"/>
              <a:ea typeface="+mn-ea"/>
              <a:cs typeface="+mn-cs"/>
            </a:endParaRPr>
          </a:p>
        </p:txBody>
      </p:sp>
      <p:sp>
        <p:nvSpPr>
          <p:cNvPr id="5" name="CuadroTexto 4">
            <a:extLst>
              <a:ext uri="{FF2B5EF4-FFF2-40B4-BE49-F238E27FC236}">
                <a16:creationId xmlns:a16="http://schemas.microsoft.com/office/drawing/2014/main" id="{5CF3D50B-1E49-0881-D7AC-2F2F7B4F8CCB}"/>
              </a:ext>
            </a:extLst>
          </p:cNvPr>
          <p:cNvSpPr txBox="1"/>
          <p:nvPr/>
        </p:nvSpPr>
        <p:spPr>
          <a:xfrm>
            <a:off x="581193" y="2012925"/>
            <a:ext cx="6434203" cy="4627717"/>
          </a:xfrm>
          <a:prstGeom prst="rect">
            <a:avLst/>
          </a:prstGeom>
        </p:spPr>
        <p:txBody>
          <a:bodyPr vert="horz" lIns="91440" tIns="45720" rIns="91440" bIns="45720" rtlCol="0" anchor="t">
            <a:normAutofit/>
          </a:bodyPr>
          <a:lstStyle/>
          <a:p>
            <a:pPr marL="306000" indent="-306000">
              <a:spcBef>
                <a:spcPct val="20000"/>
              </a:spcBef>
              <a:spcAft>
                <a:spcPts val="600"/>
              </a:spcAft>
              <a:buClr>
                <a:schemeClr val="accent2"/>
              </a:buClr>
              <a:buSzPct val="92000"/>
              <a:buFont typeface="Wingdings 2" panose="05020102010507070707" pitchFamily="18" charset="2"/>
              <a:buChar char=""/>
            </a:pPr>
            <a:r>
              <a:rPr lang="es-ES" sz="3600" dirty="0">
                <a:solidFill>
                  <a:schemeClr val="tx2"/>
                </a:solidFill>
              </a:rPr>
              <a:t>En 2022, Perú registró 15.000 millones de ciberataques, con un aumento significativo del 35 % respecto al año anterior.</a:t>
            </a:r>
          </a:p>
          <a:p>
            <a:pPr marL="306000" indent="-306000">
              <a:spcBef>
                <a:spcPct val="20000"/>
              </a:spcBef>
              <a:spcAft>
                <a:spcPts val="600"/>
              </a:spcAft>
              <a:buClr>
                <a:schemeClr val="accent2"/>
              </a:buClr>
              <a:buSzPct val="92000"/>
              <a:buFont typeface="Wingdings 2" panose="05020102010507070707" pitchFamily="18" charset="2"/>
              <a:buChar char=""/>
            </a:pPr>
            <a:endParaRPr lang="es-ES" sz="2400" dirty="0">
              <a:solidFill>
                <a:schemeClr val="tx2"/>
              </a:solidFill>
            </a:endParaRPr>
          </a:p>
          <a:p>
            <a:pPr marL="306000" indent="-306000">
              <a:spcBef>
                <a:spcPct val="20000"/>
              </a:spcBef>
              <a:spcAft>
                <a:spcPts val="600"/>
              </a:spcAft>
              <a:buClr>
                <a:schemeClr val="accent2"/>
              </a:buClr>
              <a:buSzPct val="92000"/>
              <a:buFont typeface="Wingdings 2" panose="05020102010507070707" pitchFamily="18" charset="2"/>
              <a:buChar char=""/>
            </a:pPr>
            <a:r>
              <a:rPr lang="es-ES" sz="1200" dirty="0">
                <a:solidFill>
                  <a:schemeClr val="tx2"/>
                </a:solidFill>
              </a:rPr>
              <a:t>Fuente: </a:t>
            </a:r>
            <a:r>
              <a:rPr lang="es-ES" sz="1200" dirty="0" err="1">
                <a:solidFill>
                  <a:schemeClr val="tx2"/>
                </a:solidFill>
              </a:rPr>
              <a:t>efaidnbmnnnibpcajpcglclefindmkaj</a:t>
            </a:r>
            <a:r>
              <a:rPr lang="es-ES" sz="1200" dirty="0">
                <a:solidFill>
                  <a:schemeClr val="tx2"/>
                </a:solidFill>
              </a:rPr>
              <a:t>/https://www.icex.es/</a:t>
            </a:r>
            <a:r>
              <a:rPr lang="es-ES" sz="1200" dirty="0" err="1">
                <a:solidFill>
                  <a:schemeClr val="tx2"/>
                </a:solidFill>
              </a:rPr>
              <a:t>content</a:t>
            </a:r>
            <a:r>
              <a:rPr lang="es-ES" sz="1200" dirty="0">
                <a:solidFill>
                  <a:schemeClr val="tx2"/>
                </a:solidFill>
              </a:rPr>
              <a:t>/</a:t>
            </a:r>
            <a:r>
              <a:rPr lang="es-ES" sz="1200" dirty="0" err="1">
                <a:solidFill>
                  <a:schemeClr val="tx2"/>
                </a:solidFill>
              </a:rPr>
              <a:t>dam</a:t>
            </a:r>
            <a:r>
              <a:rPr lang="es-ES" sz="1200" dirty="0">
                <a:solidFill>
                  <a:schemeClr val="tx2"/>
                </a:solidFill>
              </a:rPr>
              <a:t>/es/</a:t>
            </a:r>
            <a:r>
              <a:rPr lang="es-ES" sz="1200" dirty="0" err="1">
                <a:solidFill>
                  <a:schemeClr val="tx2"/>
                </a:solidFill>
              </a:rPr>
              <a:t>icex</a:t>
            </a:r>
            <a:r>
              <a:rPr lang="es-ES" sz="1200" dirty="0">
                <a:solidFill>
                  <a:schemeClr val="tx2"/>
                </a:solidFill>
              </a:rPr>
              <a:t>/oficinas/065/documentos/2023/12/anexos/FS_Ciberseguridad%20en%20Perú%202023_REV.pdf</a:t>
            </a:r>
          </a:p>
        </p:txBody>
      </p:sp>
      <p:pic>
        <p:nvPicPr>
          <p:cNvPr id="8" name="Imagen 7">
            <a:extLst>
              <a:ext uri="{FF2B5EF4-FFF2-40B4-BE49-F238E27FC236}">
                <a16:creationId xmlns:a16="http://schemas.microsoft.com/office/drawing/2014/main" id="{F1BCA042-ABD3-CBAA-703E-63D31FE406C1}"/>
              </a:ext>
            </a:extLst>
          </p:cNvPr>
          <p:cNvPicPr>
            <a:picLocks noChangeAspect="1"/>
          </p:cNvPicPr>
          <p:nvPr/>
        </p:nvPicPr>
        <p:blipFill>
          <a:blip r:embed="rId3"/>
          <a:stretch>
            <a:fillRect/>
          </a:stretch>
        </p:blipFill>
        <p:spPr>
          <a:xfrm>
            <a:off x="7358600" y="1873771"/>
            <a:ext cx="4640315" cy="3848126"/>
          </a:xfrm>
          <a:prstGeom prst="rect">
            <a:avLst/>
          </a:prstGeom>
          <a:noFill/>
        </p:spPr>
      </p:pic>
    </p:spTree>
    <p:extLst>
      <p:ext uri="{BB962C8B-B14F-4D97-AF65-F5344CB8AC3E}">
        <p14:creationId xmlns:p14="http://schemas.microsoft.com/office/powerpoint/2010/main" val="49132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6FD15C-CDBF-7F99-BD2F-CE819C25633C}"/>
              </a:ext>
            </a:extLst>
          </p:cNvPr>
          <p:cNvSpPr>
            <a:spLocks noGrp="1"/>
          </p:cNvSpPr>
          <p:nvPr>
            <p:ph type="title"/>
          </p:nvPr>
        </p:nvSpPr>
        <p:spPr/>
        <p:txBody>
          <a:bodyPr/>
          <a:lstStyle/>
          <a:p>
            <a:pPr algn="ctr"/>
            <a:r>
              <a:rPr lang="es-ES" dirty="0"/>
              <a:t>ATAQUES CIBERNÉTICOS</a:t>
            </a:r>
            <a:endParaRPr lang="es-SV" dirty="0"/>
          </a:p>
        </p:txBody>
      </p:sp>
      <p:pic>
        <p:nvPicPr>
          <p:cNvPr id="6" name="Marcador de contenido 5" descr="Mano señalando al globo terráqueo">
            <a:extLst>
              <a:ext uri="{FF2B5EF4-FFF2-40B4-BE49-F238E27FC236}">
                <a16:creationId xmlns:a16="http://schemas.microsoft.com/office/drawing/2014/main" id="{AF2DD583-D36B-AF2D-8A2D-7E9B3D4354F2}"/>
              </a:ext>
            </a:extLst>
          </p:cNvPr>
          <p:cNvPicPr>
            <a:picLocks noGrp="1" noChangeAspect="1"/>
          </p:cNvPicPr>
          <p:nvPr>
            <p:ph sz="half" idx="1"/>
          </p:nvPr>
        </p:nvPicPr>
        <p:blipFill>
          <a:blip r:embed="rId2"/>
          <a:stretch>
            <a:fillRect/>
          </a:stretch>
        </p:blipFill>
        <p:spPr>
          <a:xfrm>
            <a:off x="581025" y="1963712"/>
            <a:ext cx="5422900" cy="4452078"/>
          </a:xfrm>
        </p:spPr>
      </p:pic>
      <p:sp>
        <p:nvSpPr>
          <p:cNvPr id="4" name="Marcador de contenido 3">
            <a:extLst>
              <a:ext uri="{FF2B5EF4-FFF2-40B4-BE49-F238E27FC236}">
                <a16:creationId xmlns:a16="http://schemas.microsoft.com/office/drawing/2014/main" id="{33F0F08E-83CB-ABB1-F6F9-3654B7672A56}"/>
              </a:ext>
            </a:extLst>
          </p:cNvPr>
          <p:cNvSpPr>
            <a:spLocks noGrp="1"/>
          </p:cNvSpPr>
          <p:nvPr>
            <p:ph sz="half" idx="2"/>
          </p:nvPr>
        </p:nvSpPr>
        <p:spPr>
          <a:xfrm>
            <a:off x="6188416" y="2228003"/>
            <a:ext cx="6003583" cy="3633047"/>
          </a:xfrm>
        </p:spPr>
        <p:txBody>
          <a:bodyPr>
            <a:normAutofit/>
          </a:bodyPr>
          <a:lstStyle/>
          <a:p>
            <a:pPr algn="just"/>
            <a:r>
              <a:rPr lang="es-ES" sz="3200" b="0" i="0" dirty="0">
                <a:solidFill>
                  <a:srgbClr val="212529"/>
                </a:solidFill>
                <a:effectLst/>
                <a:latin typeface="Roboto" panose="02000000000000000000" pitchFamily="2" charset="0"/>
              </a:rPr>
              <a:t>América Latina y el Caribe sufrió más de 360 mil millones de intentos de ciberataques en 2022.</a:t>
            </a:r>
          </a:p>
          <a:p>
            <a:pPr marL="0" indent="0" algn="just">
              <a:buNone/>
            </a:pPr>
            <a:r>
              <a:rPr lang="es-SV" sz="3200" dirty="0"/>
              <a:t>(Énfasis: </a:t>
            </a:r>
            <a:r>
              <a:rPr lang="es-SV" sz="3200" dirty="0" err="1"/>
              <a:t>pishing</a:t>
            </a:r>
            <a:r>
              <a:rPr lang="es-SV" sz="3200" dirty="0"/>
              <a:t>, malware, </a:t>
            </a:r>
            <a:r>
              <a:rPr lang="es-SV" sz="3200" dirty="0" err="1"/>
              <a:t>etc</a:t>
            </a:r>
            <a:r>
              <a:rPr lang="es-SV" sz="3200" dirty="0"/>
              <a:t>)</a:t>
            </a:r>
          </a:p>
          <a:p>
            <a:endParaRPr lang="es-SV" dirty="0"/>
          </a:p>
          <a:p>
            <a:r>
              <a:rPr lang="es-SV" sz="1200" dirty="0"/>
              <a:t>Fuente: https://comercioynegocios.org/destacado/fortinet-el-salvador-fue-el-objetivo-de-mas-de-24millones-de-intentos-de-ciberataques/#google_vignette </a:t>
            </a:r>
          </a:p>
        </p:txBody>
      </p:sp>
    </p:spTree>
    <p:extLst>
      <p:ext uri="{BB962C8B-B14F-4D97-AF65-F5344CB8AC3E}">
        <p14:creationId xmlns:p14="http://schemas.microsoft.com/office/powerpoint/2010/main" val="2695929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A635F-8537-CF6C-914F-7DBCCBE66F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00C4E0FB-4A2A-5319-35B4-8D0FED611659}"/>
              </a:ext>
            </a:extLst>
          </p:cNvPr>
          <p:cNvSpPr>
            <a:spLocks noGrp="1"/>
          </p:cNvSpPr>
          <p:nvPr>
            <p:ph type="title"/>
          </p:nvPr>
        </p:nvSpPr>
        <p:spPr>
          <a:xfrm>
            <a:off x="581193" y="729658"/>
            <a:ext cx="11029616" cy="988332"/>
          </a:xfrm>
        </p:spPr>
        <p:txBody>
          <a:bodyPr anchor="b">
            <a:normAutofit/>
          </a:bodyPr>
          <a:lstStyle/>
          <a:p>
            <a:pPr algn="ctr"/>
            <a:r>
              <a:rPr lang="es-ES" sz="3600" dirty="0"/>
              <a:t>ATAQUES CIBERNÉTICOS</a:t>
            </a:r>
            <a:endParaRPr lang="es-SV" sz="3600" dirty="0"/>
          </a:p>
        </p:txBody>
      </p:sp>
      <p:sp>
        <p:nvSpPr>
          <p:cNvPr id="4" name="Marcador de contenido 3">
            <a:extLst>
              <a:ext uri="{FF2B5EF4-FFF2-40B4-BE49-F238E27FC236}">
                <a16:creationId xmlns:a16="http://schemas.microsoft.com/office/drawing/2014/main" id="{F7D6FDD1-D7F4-FAF0-7D20-D0EB8874BA09}"/>
              </a:ext>
            </a:extLst>
          </p:cNvPr>
          <p:cNvSpPr>
            <a:spLocks noGrp="1"/>
          </p:cNvSpPr>
          <p:nvPr>
            <p:ph sz="half" idx="1"/>
          </p:nvPr>
        </p:nvSpPr>
        <p:spPr>
          <a:xfrm>
            <a:off x="581192" y="2228003"/>
            <a:ext cx="6719017" cy="3633047"/>
          </a:xfrm>
        </p:spPr>
        <p:txBody>
          <a:bodyPr anchor="ctr">
            <a:normAutofit fontScale="92500" lnSpcReduction="10000"/>
          </a:bodyPr>
          <a:lstStyle/>
          <a:p>
            <a:pPr>
              <a:lnSpc>
                <a:spcPct val="90000"/>
              </a:lnSpc>
              <a:buFont typeface="Arial" panose="020B0604020202020204" pitchFamily="34" charset="0"/>
              <a:buChar char="•"/>
            </a:pPr>
            <a:r>
              <a:rPr lang="es-ES" sz="2400" b="0" i="0" dirty="0">
                <a:effectLst/>
              </a:rPr>
              <a:t>Un millón de víctimas cada día.</a:t>
            </a:r>
          </a:p>
          <a:p>
            <a:pPr>
              <a:lnSpc>
                <a:spcPct val="90000"/>
              </a:lnSpc>
              <a:buFont typeface="Arial" panose="020B0604020202020204" pitchFamily="34" charset="0"/>
              <a:buChar char="•"/>
            </a:pPr>
            <a:r>
              <a:rPr lang="es-ES" sz="2400" b="0" i="0" dirty="0">
                <a:effectLst/>
              </a:rPr>
              <a:t>431 millones de personas afectadas por la delincuencia cibernética (14 víctimas adultas cada segundo)</a:t>
            </a:r>
          </a:p>
          <a:p>
            <a:pPr>
              <a:lnSpc>
                <a:spcPct val="90000"/>
              </a:lnSpc>
              <a:buFont typeface="Arial" panose="020B0604020202020204" pitchFamily="34" charset="0"/>
              <a:buChar char="•"/>
            </a:pPr>
            <a:r>
              <a:rPr lang="es-ES" sz="2400" b="0" i="0" dirty="0">
                <a:effectLst/>
              </a:rPr>
              <a:t>Robo de identidad es la forma más común y de mayor crecimiento de fraude al consumidor en Internet, especialmente a través del mal uso de la información de tarjetas de crédito.</a:t>
            </a:r>
          </a:p>
          <a:p>
            <a:pPr>
              <a:lnSpc>
                <a:spcPct val="90000"/>
              </a:lnSpc>
              <a:buFont typeface="Arial" panose="020B0604020202020204" pitchFamily="34" charset="0"/>
              <a:buChar char="•"/>
            </a:pPr>
            <a:r>
              <a:rPr lang="es-ES" sz="2400" b="0" i="0" dirty="0">
                <a:effectLst/>
              </a:rPr>
              <a:t>Hasta 80 millones de ataques de hackers automatizado todos los días.</a:t>
            </a:r>
          </a:p>
          <a:p>
            <a:pPr marL="0" indent="0">
              <a:lnSpc>
                <a:spcPct val="90000"/>
              </a:lnSpc>
              <a:buNone/>
            </a:pPr>
            <a:r>
              <a:rPr lang="es-ES" sz="1500" b="0" i="0" dirty="0">
                <a:effectLst/>
              </a:rPr>
              <a:t>Fuentes: Informe Norton sobre delincuencia cibernética (2012); Evaluación de amenazas de la Delincuencia organizada transnacional (2010); Informe de Delito cibernético de ONUDD.</a:t>
            </a:r>
          </a:p>
        </p:txBody>
      </p:sp>
      <p:pic>
        <p:nvPicPr>
          <p:cNvPr id="1026" name="Picture 2">
            <a:extLst>
              <a:ext uri="{FF2B5EF4-FFF2-40B4-BE49-F238E27FC236}">
                <a16:creationId xmlns:a16="http://schemas.microsoft.com/office/drawing/2014/main" id="{AB75E3F5-49FC-4288-A3F4-526366969A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25062" y="1717990"/>
            <a:ext cx="4666938" cy="496038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977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1A72C-8747-45BB-9F3D-623B8E730CFF}"/>
              </a:ext>
            </a:extLst>
          </p:cNvPr>
          <p:cNvSpPr>
            <a:spLocks noGrp="1"/>
          </p:cNvSpPr>
          <p:nvPr>
            <p:ph type="title"/>
          </p:nvPr>
        </p:nvSpPr>
        <p:spPr>
          <a:xfrm>
            <a:off x="581193" y="729658"/>
            <a:ext cx="11029616" cy="988332"/>
          </a:xfrm>
        </p:spPr>
        <p:txBody>
          <a:bodyPr anchor="b">
            <a:normAutofit/>
          </a:bodyPr>
          <a:lstStyle/>
          <a:p>
            <a:pPr algn="ctr"/>
            <a:r>
              <a:rPr lang="es-ES" dirty="0"/>
              <a:t>MODALIDADES MÁS USADA</a:t>
            </a:r>
            <a:endParaRPr lang="es-SV" dirty="0"/>
          </a:p>
        </p:txBody>
      </p:sp>
      <p:sp>
        <p:nvSpPr>
          <p:cNvPr id="3" name="Marcador de contenido 2">
            <a:extLst>
              <a:ext uri="{FF2B5EF4-FFF2-40B4-BE49-F238E27FC236}">
                <a16:creationId xmlns:a16="http://schemas.microsoft.com/office/drawing/2014/main" id="{8AECAD2B-EA64-F700-2C1E-A340DA33B7CB}"/>
              </a:ext>
            </a:extLst>
          </p:cNvPr>
          <p:cNvSpPr>
            <a:spLocks noGrp="1"/>
          </p:cNvSpPr>
          <p:nvPr>
            <p:ph sz="half" idx="1"/>
          </p:nvPr>
        </p:nvSpPr>
        <p:spPr>
          <a:xfrm>
            <a:off x="191448" y="2272974"/>
            <a:ext cx="5422390" cy="3633047"/>
          </a:xfrm>
        </p:spPr>
        <p:txBody>
          <a:bodyPr anchor="ctr">
            <a:normAutofit/>
          </a:bodyPr>
          <a:lstStyle/>
          <a:p>
            <a:pPr algn="just"/>
            <a:r>
              <a:rPr lang="es-ES" b="1" i="0" dirty="0">
                <a:effectLst/>
              </a:rPr>
              <a:t>El "phishing" es una técnica utilizada para obtener datos valiosos del usuario, que luego los atacantes pueden vender o utilizar indebidament</a:t>
            </a:r>
            <a:r>
              <a:rPr lang="es-ES" b="0" i="0" dirty="0">
                <a:effectLst/>
              </a:rPr>
              <a:t>e con fines como la extorsión, el robo o la suplantación de identidad, define la empresa.</a:t>
            </a:r>
          </a:p>
          <a:p>
            <a:pPr algn="just"/>
            <a:r>
              <a:rPr lang="es-ES" b="1" dirty="0"/>
              <a:t>El </a:t>
            </a:r>
            <a:r>
              <a:rPr lang="es-ES" b="1" i="0" dirty="0">
                <a:effectLst/>
              </a:rPr>
              <a:t>phishing</a:t>
            </a:r>
            <a:r>
              <a:rPr lang="es-ES" b="0" i="0" dirty="0">
                <a:effectLst/>
              </a:rPr>
              <a:t> puede incluir el envío de un correo electrónico, un mensaje de texto u otra forma de comunicación electrónica que parecería ser de un banco u otro servicio en el que se pide confirmar las credenciales de una cuenta, un número de tarjeta de crédito u otra información confidencial,</a:t>
            </a:r>
            <a:endParaRPr lang="es-SV" dirty="0"/>
          </a:p>
        </p:txBody>
      </p:sp>
      <p:pic>
        <p:nvPicPr>
          <p:cNvPr id="6" name="Marcador de contenido 5">
            <a:extLst>
              <a:ext uri="{FF2B5EF4-FFF2-40B4-BE49-F238E27FC236}">
                <a16:creationId xmlns:a16="http://schemas.microsoft.com/office/drawing/2014/main" id="{86D27B9F-8A6E-ABB7-54FD-3DAA99B57A41}"/>
              </a:ext>
            </a:extLst>
          </p:cNvPr>
          <p:cNvPicPr>
            <a:picLocks noGrp="1" noChangeAspect="1"/>
          </p:cNvPicPr>
          <p:nvPr>
            <p:ph sz="half" idx="2"/>
          </p:nvPr>
        </p:nvPicPr>
        <p:blipFill>
          <a:blip r:embed="rId2"/>
          <a:stretch>
            <a:fillRect/>
          </a:stretch>
        </p:blipFill>
        <p:spPr>
          <a:xfrm>
            <a:off x="5846164" y="1993692"/>
            <a:ext cx="5764645" cy="4572000"/>
          </a:xfrm>
          <a:noFill/>
        </p:spPr>
      </p:pic>
    </p:spTree>
    <p:extLst>
      <p:ext uri="{BB962C8B-B14F-4D97-AF65-F5344CB8AC3E}">
        <p14:creationId xmlns:p14="http://schemas.microsoft.com/office/powerpoint/2010/main" val="983199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93414-7848-947E-A0F3-B820A327B08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FE6B32BC-55B4-51F9-99B9-25B2F86E82EF}"/>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 TIPOS DE CIBER DELITOS</a:t>
            </a:r>
          </a:p>
        </p:txBody>
      </p:sp>
      <p:pic>
        <p:nvPicPr>
          <p:cNvPr id="10244" name="Picture 4" descr="Spyware | Amenazas de seguridad en Internet">
            <a:extLst>
              <a:ext uri="{FF2B5EF4-FFF2-40B4-BE49-F238E27FC236}">
                <a16:creationId xmlns:a16="http://schemas.microsoft.com/office/drawing/2014/main" id="{BB0BCD0E-C0A6-5D15-7E15-64A0A34E9ED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193" y="2517093"/>
            <a:ext cx="5422390" cy="4003628"/>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B7B34E9F-283E-91EF-8199-CBA98FFE610C}"/>
              </a:ext>
            </a:extLst>
          </p:cNvPr>
          <p:cNvSpPr txBox="1"/>
          <p:nvPr/>
        </p:nvSpPr>
        <p:spPr>
          <a:xfrm>
            <a:off x="6188417" y="2228003"/>
            <a:ext cx="5422392" cy="3633047"/>
          </a:xfrm>
          <a:prstGeom prst="rect">
            <a:avLst/>
          </a:prstGeom>
        </p:spPr>
        <p:txBody>
          <a:bodyPr vert="horz" lIns="91440" tIns="45720" rIns="91440" bIns="45720" rtlCol="0" anchor="ctr">
            <a:normAutofit lnSpcReduction="10000"/>
          </a:bodyPr>
          <a:lstStyle/>
          <a:p>
            <a:pPr marL="306000" indent="-306000">
              <a:spcBef>
                <a:spcPct val="20000"/>
              </a:spcBef>
              <a:spcAft>
                <a:spcPts val="600"/>
              </a:spcAft>
              <a:buClr>
                <a:schemeClr val="accent2"/>
              </a:buClr>
              <a:buSzPct val="92000"/>
              <a:buFont typeface="Wingdings 2" panose="05020102010507070707" pitchFamily="18" charset="2"/>
              <a:buChar char=""/>
            </a:pPr>
            <a:r>
              <a:rPr lang="es-ES" sz="2400" b="1" dirty="0">
                <a:solidFill>
                  <a:schemeClr val="tx2"/>
                </a:solidFill>
              </a:rPr>
              <a:t>FORMAS TRADICIONALES DE DELINCUENCIA:</a:t>
            </a:r>
          </a:p>
          <a:p>
            <a:pPr marL="306000" indent="-306000">
              <a:spcBef>
                <a:spcPct val="20000"/>
              </a:spcBef>
              <a:spcAft>
                <a:spcPts val="600"/>
              </a:spcAft>
              <a:buClr>
                <a:schemeClr val="accent2"/>
              </a:buClr>
              <a:buSzPct val="92000"/>
              <a:buFont typeface="Wingdings 2" panose="05020102010507070707" pitchFamily="18" charset="2"/>
              <a:buChar char=""/>
            </a:pPr>
            <a:r>
              <a:rPr lang="es-ES" sz="2400" dirty="0">
                <a:solidFill>
                  <a:schemeClr val="tx2"/>
                </a:solidFill>
              </a:rPr>
              <a:t>1- Los que atentan contra la intimidad, los peligros derivados de la utilización de programas espía (</a:t>
            </a:r>
            <a:r>
              <a:rPr lang="es-ES" sz="2400" dirty="0" err="1">
                <a:solidFill>
                  <a:schemeClr val="tx2"/>
                </a:solidFill>
              </a:rPr>
              <a:t>sniffers</a:t>
            </a:r>
            <a:r>
              <a:rPr lang="es-ES" sz="2400" dirty="0">
                <a:solidFill>
                  <a:schemeClr val="tx2"/>
                </a:solidFill>
              </a:rPr>
              <a:t>), la monitorización digital (cookies, spyware),.</a:t>
            </a:r>
          </a:p>
          <a:p>
            <a:pPr marL="306000" indent="-306000">
              <a:spcBef>
                <a:spcPct val="20000"/>
              </a:spcBef>
              <a:spcAft>
                <a:spcPts val="600"/>
              </a:spcAft>
              <a:buClr>
                <a:schemeClr val="accent2"/>
              </a:buClr>
              <a:buSzPct val="92000"/>
              <a:buFont typeface="Wingdings 2" panose="05020102010507070707" pitchFamily="18" charset="2"/>
              <a:buChar char=""/>
            </a:pPr>
            <a:r>
              <a:rPr lang="es-ES" sz="2400" dirty="0">
                <a:solidFill>
                  <a:schemeClr val="tx2"/>
                </a:solidFill>
              </a:rPr>
              <a:t>2- Contra el patrimonio, por técnicas de suplantación de identidad (phishing);.</a:t>
            </a:r>
          </a:p>
          <a:p>
            <a:pPr marL="306000" indent="-306000">
              <a:spcBef>
                <a:spcPct val="20000"/>
              </a:spcBef>
              <a:spcAft>
                <a:spcPts val="600"/>
              </a:spcAft>
              <a:buClr>
                <a:schemeClr val="accent2"/>
              </a:buClr>
              <a:buSzPct val="92000"/>
              <a:buFont typeface="Wingdings 2" panose="05020102010507070707" pitchFamily="18" charset="2"/>
              <a:buChar char=""/>
            </a:pPr>
            <a:endParaRPr lang="es-ES" dirty="0">
              <a:solidFill>
                <a:schemeClr val="tx2"/>
              </a:solidFill>
            </a:endParaRPr>
          </a:p>
        </p:txBody>
      </p:sp>
    </p:spTree>
    <p:extLst>
      <p:ext uri="{BB962C8B-B14F-4D97-AF65-F5344CB8AC3E}">
        <p14:creationId xmlns:p14="http://schemas.microsoft.com/office/powerpoint/2010/main" val="37665649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6124D-8D4A-24DE-8713-01EAB3D8CACD}"/>
            </a:ext>
          </a:extLst>
        </p:cNvPr>
        <p:cNvGrpSpPr/>
        <p:nvPr/>
      </p:nvGrpSpPr>
      <p:grpSpPr>
        <a:xfrm>
          <a:off x="0" y="0"/>
          <a:ext cx="0" cy="0"/>
          <a:chOff x="0" y="0"/>
          <a:chExt cx="0" cy="0"/>
        </a:xfrm>
      </p:grpSpPr>
      <p:sp>
        <p:nvSpPr>
          <p:cNvPr id="10247" name="Title 1">
            <a:extLst>
              <a:ext uri="{FF2B5EF4-FFF2-40B4-BE49-F238E27FC236}">
                <a16:creationId xmlns:a16="http://schemas.microsoft.com/office/drawing/2014/main" id="{2422A0D4-AD78-2E9E-AA3E-E613503A9080}"/>
              </a:ext>
            </a:extLst>
          </p:cNvPr>
          <p:cNvSpPr>
            <a:spLocks noGrp="1"/>
          </p:cNvSpPr>
          <p:nvPr>
            <p:ph type="title"/>
          </p:nvPr>
        </p:nvSpPr>
        <p:spPr>
          <a:xfrm>
            <a:off x="581193" y="729658"/>
            <a:ext cx="11029616" cy="988332"/>
          </a:xfrm>
        </p:spPr>
        <p:txBody>
          <a:bodyPr/>
          <a:lstStyle/>
          <a:p>
            <a:pPr algn="ctr"/>
            <a:r>
              <a:rPr lang="en-US" dirty="0"/>
              <a:t>TIPOS DE CIBERDELITOS</a:t>
            </a:r>
          </a:p>
        </p:txBody>
      </p:sp>
      <p:sp>
        <p:nvSpPr>
          <p:cNvPr id="4" name="CuadroTexto 3">
            <a:extLst>
              <a:ext uri="{FF2B5EF4-FFF2-40B4-BE49-F238E27FC236}">
                <a16:creationId xmlns:a16="http://schemas.microsoft.com/office/drawing/2014/main" id="{3902F1CD-4F60-8B29-9BC9-6E2F353DD314}"/>
              </a:ext>
            </a:extLst>
          </p:cNvPr>
          <p:cNvSpPr txBox="1"/>
          <p:nvPr/>
        </p:nvSpPr>
        <p:spPr>
          <a:xfrm>
            <a:off x="254833" y="2228003"/>
            <a:ext cx="5748750" cy="3633047"/>
          </a:xfrm>
          <a:prstGeom prst="rect">
            <a:avLst/>
          </a:prstGeom>
        </p:spPr>
        <p:txBody>
          <a:bodyPr vert="horz" lIns="91440" tIns="45720" rIns="91440" bIns="45720" rtlCol="0" anchor="ctr">
            <a:noAutofit/>
          </a:bodyPr>
          <a:lstStyle/>
          <a:p>
            <a:pPr>
              <a:lnSpc>
                <a:spcPct val="90000"/>
              </a:lnSpc>
              <a:spcBef>
                <a:spcPct val="20000"/>
              </a:spcBef>
              <a:spcAft>
                <a:spcPts val="600"/>
              </a:spcAft>
              <a:buClr>
                <a:schemeClr val="accent2"/>
              </a:buClr>
              <a:buSzPct val="92000"/>
            </a:pPr>
            <a:r>
              <a:rPr lang="es-ES" sz="2000" b="1" dirty="0">
                <a:solidFill>
                  <a:schemeClr val="tx2"/>
                </a:solidFill>
              </a:rPr>
              <a:t>LOS CIBERDELITOS DE PUBLICACION DE CONTENIDO ILEGAL-</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Se cometen mediante la publicación ilícita mediante el uso de medios de comunicación electrónico.</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Contra la indemnidad sexual en los supuestos de pornografía infantil, las nuevas formas de producción y distribución de material a través del uso de webcams, smartphones, plataformas P2P, </a:t>
            </a:r>
            <a:r>
              <a:rPr lang="es-ES" sz="2000" dirty="0" err="1">
                <a:solidFill>
                  <a:schemeClr val="tx2"/>
                </a:solidFill>
              </a:rPr>
              <a:t>sexextorsion</a:t>
            </a:r>
            <a:r>
              <a:rPr lang="es-ES" sz="2000" dirty="0">
                <a:solidFill>
                  <a:schemeClr val="tx2"/>
                </a:solidFill>
              </a:rPr>
              <a:t>, derivados de la utilización de programas espía (</a:t>
            </a:r>
            <a:r>
              <a:rPr lang="es-ES" sz="2000" dirty="0" err="1">
                <a:solidFill>
                  <a:schemeClr val="tx2"/>
                </a:solidFill>
              </a:rPr>
              <a:t>sniffers</a:t>
            </a:r>
            <a:r>
              <a:rPr lang="es-ES" sz="2000" dirty="0">
                <a:solidFill>
                  <a:schemeClr val="tx2"/>
                </a:solidFill>
              </a:rPr>
              <a:t>), la monitorización digital (cookies, spyware).</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Mensajes de contenido racial</a:t>
            </a:r>
          </a:p>
        </p:txBody>
      </p:sp>
      <p:pic>
        <p:nvPicPr>
          <p:cNvPr id="10242" name="Picture 2" descr="Signal-Sextortion-what-is-it-and-how-to-prevent-it-Hero">
            <a:extLst>
              <a:ext uri="{FF2B5EF4-FFF2-40B4-BE49-F238E27FC236}">
                <a16:creationId xmlns:a16="http://schemas.microsoft.com/office/drawing/2014/main" id="{90FDF7AA-1B70-1FD5-6B70-05A60D1CD5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70" b="461"/>
          <a:stretch/>
        </p:blipFill>
        <p:spPr bwMode="auto">
          <a:xfrm>
            <a:off x="6188417" y="2228003"/>
            <a:ext cx="5422392" cy="363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190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46426E-F6F6-4A7C-9181-8C3090996261}"/>
              </a:ext>
            </a:extLst>
          </p:cNvPr>
          <p:cNvSpPr>
            <a:spLocks noGrp="1"/>
          </p:cNvSpPr>
          <p:nvPr>
            <p:ph type="title"/>
          </p:nvPr>
        </p:nvSpPr>
        <p:spPr>
          <a:xfrm>
            <a:off x="550864" y="549275"/>
            <a:ext cx="3565524" cy="1264535"/>
          </a:xfrm>
        </p:spPr>
        <p:txBody>
          <a:bodyPr rtlCol="0"/>
          <a:lstStyle/>
          <a:p>
            <a:pPr rtl="0"/>
            <a:r>
              <a:rPr lang="es-ES" dirty="0">
                <a:solidFill>
                  <a:schemeClr val="tx1"/>
                </a:solidFill>
              </a:rPr>
              <a:t>Agenda</a:t>
            </a:r>
          </a:p>
        </p:txBody>
      </p:sp>
      <p:sp>
        <p:nvSpPr>
          <p:cNvPr id="3" name="Marcador de contenido 2">
            <a:extLst>
              <a:ext uri="{FF2B5EF4-FFF2-40B4-BE49-F238E27FC236}">
                <a16:creationId xmlns:a16="http://schemas.microsoft.com/office/drawing/2014/main" id="{D3B60D6F-4D0F-4D33-B2A7-159C8583FF00}"/>
              </a:ext>
            </a:extLst>
          </p:cNvPr>
          <p:cNvSpPr>
            <a:spLocks noGrp="1"/>
          </p:cNvSpPr>
          <p:nvPr>
            <p:ph idx="1"/>
          </p:nvPr>
        </p:nvSpPr>
        <p:spPr>
          <a:xfrm>
            <a:off x="550863" y="2677306"/>
            <a:ext cx="3565525" cy="3415519"/>
          </a:xfrm>
        </p:spPr>
        <p:txBody>
          <a:bodyPr rtlCol="0"/>
          <a:lstStyle/>
          <a:p>
            <a:pPr rtl="0"/>
            <a:r>
              <a:rPr lang="es-ES" dirty="0"/>
              <a:t>Reflexión ¿Qué es el cibercrimen?</a:t>
            </a:r>
          </a:p>
          <a:p>
            <a:pPr rtl="0"/>
            <a:r>
              <a:rPr lang="es-ES" dirty="0"/>
              <a:t>¿Cómo se pueden clasificar los ciberdelitos?</a:t>
            </a:r>
          </a:p>
          <a:p>
            <a:pPr rtl="0"/>
            <a:r>
              <a:rPr lang="es-ES" dirty="0"/>
              <a:t>¿Por qué la importancia de la cooperación internacional?</a:t>
            </a:r>
          </a:p>
          <a:p>
            <a:pPr rtl="0"/>
            <a:r>
              <a:rPr lang="es-ES" dirty="0"/>
              <a:t>¿Cuál es el alcance del Convenido de Budapest?</a:t>
            </a:r>
          </a:p>
          <a:p>
            <a:pPr rtl="0"/>
            <a:endParaRPr lang="es-ES" dirty="0"/>
          </a:p>
          <a:p>
            <a:pPr rtl="0"/>
            <a:endParaRPr lang="es-ES" dirty="0"/>
          </a:p>
        </p:txBody>
      </p:sp>
      <p:pic>
        <p:nvPicPr>
          <p:cNvPr id="12" name="Marcador de posición de imagen 11" descr="Fondo de datos">
            <a:extLst>
              <a:ext uri="{FF2B5EF4-FFF2-40B4-BE49-F238E27FC236}">
                <a16:creationId xmlns:a16="http://schemas.microsoft.com/office/drawing/2014/main" id="{A63F39B9-0715-40B5-8ECB-9B983F99C690}"/>
              </a:ext>
            </a:extLst>
          </p:cNvPr>
          <p:cNvPicPr>
            <a:picLocks noGrp="1" noChangeAspect="1"/>
          </p:cNvPicPr>
          <p:nvPr>
            <p:ph type="pic" sz="quarter" idx="15"/>
          </p:nvPr>
        </p:nvPicPr>
        <p:blipFill rotWithShape="1">
          <a:blip r:embed="rId2" cstate="screen">
            <a:extLst>
              <a:ext uri="{28A0092B-C50C-407E-A947-70E740481C1C}">
                <a14:useLocalDpi xmlns:a14="http://schemas.microsoft.com/office/drawing/2010/main" val="0"/>
              </a:ext>
            </a:extLst>
          </a:blip>
          <a:srcRect/>
          <a:stretch/>
        </p:blipFill>
        <p:spPr>
          <a:xfrm>
            <a:off x="9091612" y="3324733"/>
            <a:ext cx="2936876" cy="2936876"/>
          </a:xfrm>
        </p:spPr>
      </p:pic>
      <p:sp>
        <p:nvSpPr>
          <p:cNvPr id="14" name="Marcador de pie de página 13">
            <a:extLst>
              <a:ext uri="{FF2B5EF4-FFF2-40B4-BE49-F238E27FC236}">
                <a16:creationId xmlns:a16="http://schemas.microsoft.com/office/drawing/2014/main" id="{B01DF4D0-78BC-4C8C-9570-26F0B225433A}"/>
              </a:ext>
            </a:extLst>
          </p:cNvPr>
          <p:cNvSpPr>
            <a:spLocks noGrp="1"/>
          </p:cNvSpPr>
          <p:nvPr>
            <p:ph type="ftr" sz="quarter" idx="11"/>
          </p:nvPr>
        </p:nvSpPr>
        <p:spPr>
          <a:xfrm>
            <a:off x="3359150" y="6507212"/>
            <a:ext cx="6379210" cy="153888"/>
          </a:xfrm>
        </p:spPr>
        <p:txBody>
          <a:bodyPr rtlCol="0"/>
          <a:lstStyle/>
          <a:p>
            <a:pPr rtl="0"/>
            <a:r>
              <a:rPr lang="es-ES" dirty="0">
                <a:solidFill>
                  <a:schemeClr val="tx1"/>
                </a:solidFill>
              </a:rPr>
              <a:t>Cooperación internacional en materia de cibercrimen y evidencia </a:t>
            </a:r>
            <a:r>
              <a:rPr lang="es-ES" dirty="0" err="1">
                <a:solidFill>
                  <a:schemeClr val="tx1"/>
                </a:solidFill>
              </a:rPr>
              <a:t>digitaL</a:t>
            </a:r>
            <a:endParaRPr lang="es-ES" dirty="0"/>
          </a:p>
        </p:txBody>
      </p:sp>
      <p:sp>
        <p:nvSpPr>
          <p:cNvPr id="15" name="Marcador de número de diapositiva 14">
            <a:extLst>
              <a:ext uri="{FF2B5EF4-FFF2-40B4-BE49-F238E27FC236}">
                <a16:creationId xmlns:a16="http://schemas.microsoft.com/office/drawing/2014/main" id="{3B199C97-F175-437D-8311-DB662925C06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s-ES" smtClean="0"/>
              <a:pPr/>
              <a:t>2</a:t>
            </a:fld>
            <a:endParaRPr lang="es-ES"/>
          </a:p>
        </p:txBody>
      </p:sp>
      <p:pic>
        <p:nvPicPr>
          <p:cNvPr id="7" name="Marcador de posición de imagen 6" descr="Interfaz de usuario gráfica, Sitio web&#10;&#10;Descripción generada automáticamente">
            <a:extLst>
              <a:ext uri="{FF2B5EF4-FFF2-40B4-BE49-F238E27FC236}">
                <a16:creationId xmlns:a16="http://schemas.microsoft.com/office/drawing/2014/main" id="{E8486316-42FB-EE83-CD95-AC4C6BA33757}"/>
              </a:ext>
            </a:extLst>
          </p:cNvPr>
          <p:cNvPicPr>
            <a:picLocks noGrp="1" noChangeAspect="1"/>
          </p:cNvPicPr>
          <p:nvPr>
            <p:ph type="pic" sz="quarter" idx="13"/>
          </p:nvPr>
        </p:nvPicPr>
        <p:blipFill>
          <a:blip r:embed="rId3"/>
          <a:srcRect l="23698" r="23698"/>
          <a:stretch>
            <a:fillRect/>
          </a:stretch>
        </p:blipFill>
        <p:spPr/>
      </p:pic>
      <p:pic>
        <p:nvPicPr>
          <p:cNvPr id="17" name="Marcador de posición de imagen 16" descr="Imagen que contiene Texto&#10;&#10;Descripción generada automáticamente">
            <a:extLst>
              <a:ext uri="{FF2B5EF4-FFF2-40B4-BE49-F238E27FC236}">
                <a16:creationId xmlns:a16="http://schemas.microsoft.com/office/drawing/2014/main" id="{A1401ECA-30C3-DFD2-45FE-77B9CD9D9753}"/>
              </a:ext>
            </a:extLst>
          </p:cNvPr>
          <p:cNvPicPr>
            <a:picLocks noGrp="1" noChangeAspect="1"/>
          </p:cNvPicPr>
          <p:nvPr>
            <p:ph type="pic" sz="quarter" idx="14"/>
          </p:nvPr>
        </p:nvPicPr>
        <p:blipFill>
          <a:blip r:embed="rId4"/>
          <a:srcRect l="16423" r="16423"/>
          <a:stretch>
            <a:fillRect/>
          </a:stretch>
        </p:blipFill>
        <p:spPr/>
      </p:pic>
    </p:spTree>
    <p:extLst>
      <p:ext uri="{BB962C8B-B14F-4D97-AF65-F5344CB8AC3E}">
        <p14:creationId xmlns:p14="http://schemas.microsoft.com/office/powerpoint/2010/main" val="2313234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A8846-4BB8-8DD6-FD51-889CA245CAC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883C6140-EBB7-188B-3C4E-D9D4B7577F8F}"/>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Tipos de delitos cibernéticos</a:t>
            </a:r>
          </a:p>
        </p:txBody>
      </p:sp>
      <p:sp>
        <p:nvSpPr>
          <p:cNvPr id="3" name="CuadroTexto 2">
            <a:extLst>
              <a:ext uri="{FF2B5EF4-FFF2-40B4-BE49-F238E27FC236}">
                <a16:creationId xmlns:a16="http://schemas.microsoft.com/office/drawing/2014/main" id="{23DC8BCF-1956-27AC-6EB0-AB21E4C44CF0}"/>
              </a:ext>
            </a:extLst>
          </p:cNvPr>
          <p:cNvSpPr txBox="1"/>
          <p:nvPr/>
        </p:nvSpPr>
        <p:spPr>
          <a:xfrm>
            <a:off x="404735" y="2812619"/>
            <a:ext cx="5598849" cy="3633047"/>
          </a:xfrm>
          <a:prstGeom prst="rect">
            <a:avLst/>
          </a:prstGeom>
        </p:spPr>
        <p:txBody>
          <a:bodyPr vert="horz" lIns="91440" tIns="45720" rIns="91440" bIns="45720" rtlCol="0" anchor="ctr">
            <a:normAutofit/>
          </a:bodyPr>
          <a:lstStyle/>
          <a:p>
            <a:pPr>
              <a:spcBef>
                <a:spcPct val="20000"/>
              </a:spcBef>
              <a:spcAft>
                <a:spcPts val="600"/>
              </a:spcAft>
              <a:buClr>
                <a:schemeClr val="accent2"/>
              </a:buClr>
              <a:buSzPct val="92000"/>
            </a:pPr>
            <a:r>
              <a:rPr lang="es-ES" sz="2400" b="1" dirty="0">
                <a:solidFill>
                  <a:schemeClr val="tx2"/>
                </a:solidFill>
              </a:rPr>
              <a:t>DELITOS CIBERNÉTICOS DE GRAN ESCALA</a:t>
            </a:r>
          </a:p>
          <a:p>
            <a:pPr marL="306000" indent="-306000">
              <a:spcBef>
                <a:spcPct val="20000"/>
              </a:spcBef>
              <a:spcAft>
                <a:spcPts val="600"/>
              </a:spcAft>
              <a:buClr>
                <a:schemeClr val="accent2"/>
              </a:buClr>
              <a:buSzPct val="92000"/>
              <a:buFont typeface="Wingdings 2" panose="05020102010507070707" pitchFamily="18" charset="2"/>
              <a:buChar char=""/>
            </a:pPr>
            <a:r>
              <a:rPr lang="es-ES" sz="2400" dirty="0">
                <a:solidFill>
                  <a:schemeClr val="tx2"/>
                </a:solidFill>
              </a:rPr>
              <a:t>Aquellos que van dirigidos contra redes electrónica de instituciones públicas o privadas.</a:t>
            </a:r>
          </a:p>
          <a:p>
            <a:pPr marL="306000" indent="-306000">
              <a:spcBef>
                <a:spcPct val="20000"/>
              </a:spcBef>
              <a:spcAft>
                <a:spcPts val="600"/>
              </a:spcAft>
              <a:buClr>
                <a:schemeClr val="accent2"/>
              </a:buClr>
              <a:buSzPct val="92000"/>
              <a:buFont typeface="Wingdings 2" panose="05020102010507070707" pitchFamily="18" charset="2"/>
              <a:buChar char=""/>
            </a:pPr>
            <a:r>
              <a:rPr lang="es-ES" sz="2400" dirty="0">
                <a:solidFill>
                  <a:schemeClr val="tx2"/>
                </a:solidFill>
              </a:rPr>
              <a:t>Por ejemplo: la piratería, el ataque contra infraestructura crítica fundamente de países, comunidades o instituciones.</a:t>
            </a:r>
          </a:p>
          <a:p>
            <a:pPr marL="306000" indent="-306000">
              <a:spcBef>
                <a:spcPct val="20000"/>
              </a:spcBef>
              <a:spcAft>
                <a:spcPts val="600"/>
              </a:spcAft>
              <a:buClr>
                <a:schemeClr val="accent2"/>
              </a:buClr>
              <a:buSzPct val="92000"/>
              <a:buFont typeface="Wingdings 2" panose="05020102010507070707" pitchFamily="18" charset="2"/>
              <a:buChar char=""/>
            </a:pPr>
            <a:endParaRPr lang="es-ES" sz="2400" dirty="0">
              <a:solidFill>
                <a:schemeClr val="tx2"/>
              </a:solidFill>
            </a:endParaRPr>
          </a:p>
          <a:p>
            <a:pPr>
              <a:spcBef>
                <a:spcPct val="20000"/>
              </a:spcBef>
              <a:spcAft>
                <a:spcPts val="600"/>
              </a:spcAft>
              <a:buClr>
                <a:schemeClr val="accent2"/>
              </a:buClr>
              <a:buSzPct val="92000"/>
            </a:pPr>
            <a:endParaRPr lang="es-ES" dirty="0">
              <a:solidFill>
                <a:schemeClr val="tx2"/>
              </a:solidFill>
            </a:endParaRPr>
          </a:p>
          <a:p>
            <a:pPr marL="306000" indent="-306000">
              <a:spcBef>
                <a:spcPct val="20000"/>
              </a:spcBef>
              <a:spcAft>
                <a:spcPts val="600"/>
              </a:spcAft>
              <a:buClr>
                <a:schemeClr val="accent2"/>
              </a:buClr>
              <a:buSzPct val="92000"/>
              <a:buFont typeface="Wingdings 2" panose="05020102010507070707" pitchFamily="18" charset="2"/>
              <a:buChar char=""/>
            </a:pPr>
            <a:endParaRPr lang="es-ES" dirty="0">
              <a:solidFill>
                <a:schemeClr val="tx2"/>
              </a:solidFill>
            </a:endParaRPr>
          </a:p>
        </p:txBody>
      </p:sp>
      <p:pic>
        <p:nvPicPr>
          <p:cNvPr id="12290" name="Picture 2" descr="Los principales riesgos cibernéticos para los e-commerces durante eventos  de gran escala, como las fiestas">
            <a:extLst>
              <a:ext uri="{FF2B5EF4-FFF2-40B4-BE49-F238E27FC236}">
                <a16:creationId xmlns:a16="http://schemas.microsoft.com/office/drawing/2014/main" id="{529CD581-CFE3-C9E1-ECDA-66A33B8CF5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 r="1" b="1"/>
          <a:stretch/>
        </p:blipFill>
        <p:spPr bwMode="auto">
          <a:xfrm>
            <a:off x="6188417" y="2228003"/>
            <a:ext cx="5422392"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2507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674B5A-CA10-EBBB-3385-C1F8B007407E}"/>
              </a:ext>
            </a:extLst>
          </p:cNvPr>
          <p:cNvSpPr>
            <a:spLocks noGrp="1"/>
          </p:cNvSpPr>
          <p:nvPr>
            <p:ph type="title"/>
          </p:nvPr>
        </p:nvSpPr>
        <p:spPr/>
        <p:txBody>
          <a:bodyPr/>
          <a:lstStyle/>
          <a:p>
            <a:pPr algn="ctr"/>
            <a:r>
              <a:rPr lang="es-ES" dirty="0"/>
              <a:t>NECESIDAD DE INVESTIGAR, PROCESAR, SANCIONAR: DERECHO PENAL</a:t>
            </a:r>
            <a:endParaRPr lang="es-SV" dirty="0"/>
          </a:p>
        </p:txBody>
      </p:sp>
      <p:pic>
        <p:nvPicPr>
          <p:cNvPr id="13314" name="Picture 2" descr="Delitos informáticos: ¿cuáles deberían preocuparnos?">
            <a:extLst>
              <a:ext uri="{FF2B5EF4-FFF2-40B4-BE49-F238E27FC236}">
                <a16:creationId xmlns:a16="http://schemas.microsoft.com/office/drawing/2014/main" id="{343914D3-5E5A-6C33-EA85-28FFFDBD96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3751"/>
            <a:ext cx="12192000" cy="495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20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9AF149-593A-7758-4878-F50E40EF4266}"/>
              </a:ext>
            </a:extLst>
          </p:cNvPr>
          <p:cNvSpPr>
            <a:spLocks noGrp="1"/>
          </p:cNvSpPr>
          <p:nvPr>
            <p:ph type="title"/>
          </p:nvPr>
        </p:nvSpPr>
        <p:spPr/>
        <p:txBody>
          <a:bodyPr/>
          <a:lstStyle/>
          <a:p>
            <a:pPr algn="ctr"/>
            <a:r>
              <a:rPr lang="es-ES" dirty="0"/>
              <a:t>ROMPIENDO PARADIGNMAS DEL DERECHO PENAL</a:t>
            </a:r>
            <a:endParaRPr lang="es-SV" dirty="0"/>
          </a:p>
        </p:txBody>
      </p:sp>
      <p:sp>
        <p:nvSpPr>
          <p:cNvPr id="6" name="CuadroTexto 5">
            <a:extLst>
              <a:ext uri="{FF2B5EF4-FFF2-40B4-BE49-F238E27FC236}">
                <a16:creationId xmlns:a16="http://schemas.microsoft.com/office/drawing/2014/main" id="{E28487F8-4E6D-194C-D5D0-22BE0BEF6D5B}"/>
              </a:ext>
            </a:extLst>
          </p:cNvPr>
          <p:cNvSpPr txBox="1"/>
          <p:nvPr/>
        </p:nvSpPr>
        <p:spPr>
          <a:xfrm>
            <a:off x="1" y="1994091"/>
            <a:ext cx="8379502" cy="4524315"/>
          </a:xfrm>
          <a:prstGeom prst="rect">
            <a:avLst/>
          </a:prstGeom>
          <a:noFill/>
        </p:spPr>
        <p:txBody>
          <a:bodyPr wrap="square">
            <a:spAutoFit/>
          </a:bodyPr>
          <a:lstStyle/>
          <a:p>
            <a:r>
              <a:rPr lang="es-SV" dirty="0"/>
              <a:t>Debe tipificar las diversas técnicas y modos de proceder cibernéticos constitutivos de ilícito penal</a:t>
            </a:r>
          </a:p>
          <a:p>
            <a:r>
              <a:rPr lang="es-SV" dirty="0"/>
              <a:t>CONDUCTAS:  acceso inconsentido a un sistema informático, interceptación ilícita de comunicaciones, interferencias en el sistema, prácticas de </a:t>
            </a:r>
            <a:r>
              <a:rPr lang="es-SV" dirty="0" err="1"/>
              <a:t>phising</a:t>
            </a:r>
            <a:r>
              <a:rPr lang="es-SV" dirty="0"/>
              <a:t>, ataques de denegación de servicio –DoS–, abuso de dispositivos, fraude informático,; difusión, relevación de datos personales, violación a propiedad intelectual, etc.</a:t>
            </a:r>
          </a:p>
          <a:p>
            <a:endParaRPr lang="es-SV" dirty="0"/>
          </a:p>
          <a:p>
            <a:r>
              <a:rPr lang="es-ES" dirty="0"/>
              <a:t>Transformación de los principios garantistas del Derecho Penal y Procesal Penal acordes a un modelo de delincuencia física, marginal e individual, ante modalidad mediante el uso de </a:t>
            </a:r>
            <a:r>
              <a:rPr lang="es-ES" dirty="0" err="1"/>
              <a:t>TIC´s</a:t>
            </a:r>
            <a:r>
              <a:rPr lang="es-ES" dirty="0"/>
              <a:t> y el internet.</a:t>
            </a:r>
          </a:p>
          <a:p>
            <a:r>
              <a:rPr lang="es-ES" dirty="0"/>
              <a:t>Se debe considerar al tradicional “delito informático” vinculado a la delincuencia patrimonial y socioeconómica; y a los delitos cometidos a través de la informática, relativos a la intimidad, la libertad, la indemnidad sexual y atentados contra infraestructura crítica, donde el bien jurídico sea “la confianza en el funcionamiento de los sistemas informatizados” (supraindividual).</a:t>
            </a:r>
          </a:p>
          <a:p>
            <a:endParaRPr lang="es-SV" dirty="0"/>
          </a:p>
        </p:txBody>
      </p:sp>
      <p:pic>
        <p:nvPicPr>
          <p:cNvPr id="14338" name="Picture 2" descr="Delitos informaticos | PPT">
            <a:extLst>
              <a:ext uri="{FF2B5EF4-FFF2-40B4-BE49-F238E27FC236}">
                <a16:creationId xmlns:a16="http://schemas.microsoft.com/office/drawing/2014/main" id="{8CCA4A54-C31C-8B6D-C404-40A68AD63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503" y="1717990"/>
            <a:ext cx="3438690" cy="4863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0268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42B43-B45E-F7C1-E7C7-D42956C06C4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EBBE587-84E9-93B1-BA61-628795A0B6AF}"/>
              </a:ext>
            </a:extLst>
          </p:cNvPr>
          <p:cNvSpPr>
            <a:spLocks noGrp="1"/>
          </p:cNvSpPr>
          <p:nvPr>
            <p:ph type="title"/>
          </p:nvPr>
        </p:nvSpPr>
        <p:spPr/>
        <p:txBody>
          <a:bodyPr/>
          <a:lstStyle/>
          <a:p>
            <a:pPr algn="ctr"/>
            <a:r>
              <a:rPr lang="es-ES" dirty="0"/>
              <a:t>ROMPIENDO PARADIGNMAS DEL DERECHO PENAL</a:t>
            </a:r>
            <a:endParaRPr lang="es-SV" dirty="0"/>
          </a:p>
        </p:txBody>
      </p:sp>
      <p:sp>
        <p:nvSpPr>
          <p:cNvPr id="6" name="CuadroTexto 5">
            <a:extLst>
              <a:ext uri="{FF2B5EF4-FFF2-40B4-BE49-F238E27FC236}">
                <a16:creationId xmlns:a16="http://schemas.microsoft.com/office/drawing/2014/main" id="{897F05C0-A518-6C06-923E-45AD62901188}"/>
              </a:ext>
            </a:extLst>
          </p:cNvPr>
          <p:cNvSpPr txBox="1"/>
          <p:nvPr/>
        </p:nvSpPr>
        <p:spPr>
          <a:xfrm>
            <a:off x="1" y="1994091"/>
            <a:ext cx="6625651" cy="3108543"/>
          </a:xfrm>
          <a:prstGeom prst="rect">
            <a:avLst/>
          </a:prstGeom>
          <a:noFill/>
        </p:spPr>
        <p:txBody>
          <a:bodyPr wrap="square">
            <a:spAutoFit/>
          </a:bodyPr>
          <a:lstStyle/>
          <a:p>
            <a:pPr algn="just"/>
            <a:r>
              <a:rPr lang="es-SV" sz="2800" dirty="0"/>
              <a:t>El cambio de paradigma responde a la estructura descentralizada, la deslocalización de los participantes, la aptitud de alcance universal de la información, la internacionalidad propia del uso de redes.</a:t>
            </a:r>
          </a:p>
          <a:p>
            <a:pPr algn="just"/>
            <a:r>
              <a:rPr lang="es-SV" sz="2800" dirty="0"/>
              <a:t>Es decir, el carácter transfronterizo y universal del Internet.</a:t>
            </a:r>
            <a:endParaRPr lang="es-SV" dirty="0"/>
          </a:p>
        </p:txBody>
      </p:sp>
      <p:pic>
        <p:nvPicPr>
          <p:cNvPr id="14338" name="Picture 2" descr="Delitos informaticos | PPT">
            <a:extLst>
              <a:ext uri="{FF2B5EF4-FFF2-40B4-BE49-F238E27FC236}">
                <a16:creationId xmlns:a16="http://schemas.microsoft.com/office/drawing/2014/main" id="{3492DD8A-A2D4-8ACC-C849-8C99D25CEF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60170" y="2218544"/>
            <a:ext cx="4458023" cy="4363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298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2A0E2-9617-F23C-6548-BAFCBBA9E0F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0877AF5-4FF9-6EDD-A3AB-A33008D012A1}"/>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Nuevos elementos comunes en los tipos penales </a:t>
            </a:r>
          </a:p>
        </p:txBody>
      </p:sp>
      <p:pic>
        <p:nvPicPr>
          <p:cNvPr id="15362" name="Picture 2" descr="Tema 5: Delitos Informáticos - Ing. José Gregorio Lozada">
            <a:extLst>
              <a:ext uri="{FF2B5EF4-FFF2-40B4-BE49-F238E27FC236}">
                <a16:creationId xmlns:a16="http://schemas.microsoft.com/office/drawing/2014/main" id="{73FAD431-E5FD-8794-E389-8E5CAB621C8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5760" y="2617747"/>
            <a:ext cx="4844062"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1D526372-AFCF-5B46-DFB2-A6349084D829}"/>
              </a:ext>
            </a:extLst>
          </p:cNvPr>
          <p:cNvSpPr txBox="1"/>
          <p:nvPr/>
        </p:nvSpPr>
        <p:spPr>
          <a:xfrm>
            <a:off x="5588809" y="2317944"/>
            <a:ext cx="6347431" cy="4540056"/>
          </a:xfrm>
          <a:prstGeom prst="rect">
            <a:avLst/>
          </a:prstGeom>
        </p:spPr>
        <p:txBody>
          <a:bodyPr vert="horz" lIns="91440" tIns="45720" rIns="91440" bIns="45720" rtlCol="0" anchor="ctr">
            <a:normAutofit fontScale="92500" lnSpcReduction="10000"/>
          </a:bodyPr>
          <a:lstStyle/>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600" dirty="0">
                <a:solidFill>
                  <a:schemeClr val="tx2"/>
                </a:solidFill>
              </a:rPr>
              <a:t>a) Conducta fraudulenta: uso indebido o fraudulento de elementos informáticos a través de la introducción o manipulación de datos falsos. </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600" dirty="0">
                <a:solidFill>
                  <a:schemeClr val="tx2"/>
                </a:solidFill>
              </a:rPr>
              <a:t>b) Instrumento: presencia de los componentes físicos y/o lógicos del sistema informático. </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600" dirty="0">
                <a:solidFill>
                  <a:schemeClr val="tx2"/>
                </a:solidFill>
              </a:rPr>
              <a:t>c) Finalidad: obtención de un beneficio ilícito, directo o indirecto, no necesariamente patrimonial. </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600" dirty="0">
                <a:solidFill>
                  <a:schemeClr val="tx2"/>
                </a:solidFill>
              </a:rPr>
              <a:t>d) Resultado: perjuicio, no necesariamente patrimonial, de tercero o de la colectividad</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400" dirty="0">
              <a:solidFill>
                <a:schemeClr val="tx2"/>
              </a:solidFill>
            </a:endParaRP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400" dirty="0">
                <a:solidFill>
                  <a:schemeClr val="tx2"/>
                </a:solidFill>
              </a:rPr>
              <a:t>CORCOY BIDASOLO, </a:t>
            </a:r>
            <a:r>
              <a:rPr lang="es-ES" sz="1400" dirty="0" err="1">
                <a:solidFill>
                  <a:schemeClr val="tx2"/>
                </a:solidFill>
              </a:rPr>
              <a:t>Mirentxu</a:t>
            </a:r>
            <a:r>
              <a:rPr lang="es-ES" sz="1400" dirty="0">
                <a:solidFill>
                  <a:schemeClr val="tx2"/>
                </a:solidFill>
              </a:rPr>
              <a:t>: «Problemática de la persecución penal de los denominados delitos informáticos: particular referencia a la participación criminal</a:t>
            </a:r>
          </a:p>
        </p:txBody>
      </p:sp>
    </p:spTree>
    <p:extLst>
      <p:ext uri="{BB962C8B-B14F-4D97-AF65-F5344CB8AC3E}">
        <p14:creationId xmlns:p14="http://schemas.microsoft.com/office/powerpoint/2010/main" val="2232727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F9A937-BE3A-CE36-7D8C-B005DF1767F9}"/>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PROBLEMAS EN LA PERSECUCIÓN DE LOS CIBERDELITOS</a:t>
            </a:r>
          </a:p>
        </p:txBody>
      </p:sp>
      <p:sp>
        <p:nvSpPr>
          <p:cNvPr id="6" name="CuadroTexto 5">
            <a:extLst>
              <a:ext uri="{FF2B5EF4-FFF2-40B4-BE49-F238E27FC236}">
                <a16:creationId xmlns:a16="http://schemas.microsoft.com/office/drawing/2014/main" id="{8946643C-4B75-E5D6-7DFF-A4D9FB30C778}"/>
              </a:ext>
            </a:extLst>
          </p:cNvPr>
          <p:cNvSpPr txBox="1"/>
          <p:nvPr/>
        </p:nvSpPr>
        <p:spPr>
          <a:xfrm>
            <a:off x="581192" y="2228003"/>
            <a:ext cx="6988840" cy="4629997"/>
          </a:xfrm>
          <a:prstGeom prst="rect">
            <a:avLst/>
          </a:prstGeom>
        </p:spPr>
        <p:txBody>
          <a:bodyPr vert="horz" lIns="91440" tIns="45720" rIns="91440" bIns="45720" rtlCol="0" anchor="ctr">
            <a:noAutofit/>
          </a:bodyPr>
          <a:lstStyle/>
          <a:p>
            <a:r>
              <a:rPr lang="es-ES" sz="2000" b="1" dirty="0"/>
              <a:t>Ante…</a:t>
            </a:r>
          </a:p>
          <a:p>
            <a:r>
              <a:rPr lang="es-ES" sz="2000" dirty="0"/>
              <a:t>La jurisdicción y territorialidad, debido a que al cometerse por internet puede realizarse desde un dispositivo en una región geográfica determinada y sus efectos nocivos afecta en otras partes del territorio mundial. </a:t>
            </a:r>
          </a:p>
          <a:p>
            <a:r>
              <a:rPr lang="es-ES" sz="2000" dirty="0"/>
              <a:t>La proliferación de los ciber ataques</a:t>
            </a:r>
          </a:p>
          <a:p>
            <a:r>
              <a:rPr lang="es-ES" sz="2000" dirty="0"/>
              <a:t>La complejidad de la investigación</a:t>
            </a:r>
          </a:p>
          <a:p>
            <a:pPr algn="just">
              <a:lnSpc>
                <a:spcPct val="90000"/>
              </a:lnSpc>
              <a:spcBef>
                <a:spcPct val="20000"/>
              </a:spcBef>
              <a:spcAft>
                <a:spcPts val="600"/>
              </a:spcAft>
              <a:buClr>
                <a:schemeClr val="accent2"/>
              </a:buClr>
              <a:buSzPct val="92000"/>
            </a:pPr>
            <a:r>
              <a:rPr lang="es-ES" sz="2000" dirty="0"/>
              <a:t>Los inconvenientes de las formalidades de la solicitud de asistencia internacional.</a:t>
            </a:r>
          </a:p>
          <a:p>
            <a:pPr algn="just">
              <a:lnSpc>
                <a:spcPct val="90000"/>
              </a:lnSpc>
              <a:spcBef>
                <a:spcPct val="20000"/>
              </a:spcBef>
              <a:spcAft>
                <a:spcPts val="600"/>
              </a:spcAft>
              <a:buClr>
                <a:schemeClr val="accent2"/>
              </a:buClr>
              <a:buSzPct val="92000"/>
            </a:pPr>
            <a:r>
              <a:rPr lang="es-ES" sz="2000" b="1" dirty="0"/>
              <a:t>Obligó</a:t>
            </a:r>
            <a:r>
              <a:rPr lang="es-ES" sz="2000" dirty="0"/>
              <a:t> a realizar un refuerzo de la cooperación internacional, así como la coordinación y compatibilidad de las normas estatales sobre las actividades desarrolladas en Internet,</a:t>
            </a:r>
          </a:p>
        </p:txBody>
      </p:sp>
      <p:pic>
        <p:nvPicPr>
          <p:cNvPr id="16386" name="Picture 2" descr="Colombia y el convenio de Budapest contra el cibercrimen | Red  Iberoamericana de Protección de datos">
            <a:extLst>
              <a:ext uri="{FF2B5EF4-FFF2-40B4-BE49-F238E27FC236}">
                <a16:creationId xmlns:a16="http://schemas.microsoft.com/office/drawing/2014/main" id="{5428D1BE-264A-C120-43A9-512786A8383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0032" y="2228003"/>
            <a:ext cx="4505471" cy="442763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8005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B0FDD-8956-88E2-8357-665ECFE74F7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F8ADAED-BA18-4EDD-9D55-07FC31966AF1}"/>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PROBLEMAS EN LA PERSECUCIÓN DE LOS CIBERDELITOS</a:t>
            </a:r>
          </a:p>
        </p:txBody>
      </p:sp>
      <p:sp>
        <p:nvSpPr>
          <p:cNvPr id="6" name="CuadroTexto 5">
            <a:extLst>
              <a:ext uri="{FF2B5EF4-FFF2-40B4-BE49-F238E27FC236}">
                <a16:creationId xmlns:a16="http://schemas.microsoft.com/office/drawing/2014/main" id="{F6DE1864-E905-0935-A68E-AF76BAA3E418}"/>
              </a:ext>
            </a:extLst>
          </p:cNvPr>
          <p:cNvSpPr txBox="1"/>
          <p:nvPr/>
        </p:nvSpPr>
        <p:spPr>
          <a:xfrm>
            <a:off x="581192" y="2228003"/>
            <a:ext cx="6988840" cy="4629997"/>
          </a:xfrm>
          <a:prstGeom prst="rect">
            <a:avLst/>
          </a:prstGeom>
        </p:spPr>
        <p:txBody>
          <a:bodyPr vert="horz" lIns="91440" tIns="45720" rIns="91440" bIns="45720" rtlCol="0" anchor="ctr">
            <a:noAutofit/>
          </a:bodyPr>
          <a:lstStyle/>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800" dirty="0">
                <a:solidFill>
                  <a:schemeClr val="tx2"/>
                </a:solidFill>
              </a:rPr>
              <a:t>CONVENIO SOBRE CIBERDELINCUENCIA</a:t>
            </a:r>
          </a:p>
          <a:p>
            <a:pPr algn="just">
              <a:lnSpc>
                <a:spcPct val="90000"/>
              </a:lnSpc>
              <a:spcBef>
                <a:spcPct val="20000"/>
              </a:spcBef>
              <a:spcAft>
                <a:spcPts val="600"/>
              </a:spcAft>
              <a:buClr>
                <a:schemeClr val="accent2"/>
              </a:buClr>
              <a:buSzPct val="92000"/>
            </a:pPr>
            <a:r>
              <a:rPr lang="es-ES" sz="2800" dirty="0">
                <a:solidFill>
                  <a:schemeClr val="tx2"/>
                </a:solidFill>
              </a:rPr>
              <a:t>El Convenio y su Informe explicativo fueron aprobados por el Comité de Ministros del Consejo de Europa en su 109ª reunión (8 de noviembre de 2001) y el Convenio fue abierto a la firma en Budapest, el 23 de noviembre de 2001, con motivo de la celebración de la Conferencia Internacional sobre la ciberdelincuencia.</a:t>
            </a:r>
          </a:p>
        </p:txBody>
      </p:sp>
      <p:pic>
        <p:nvPicPr>
          <p:cNvPr id="16386" name="Picture 2" descr="Colombia y el convenio de Budapest contra el cibercrimen | Red  Iberoamericana de Protección de datos">
            <a:extLst>
              <a:ext uri="{FF2B5EF4-FFF2-40B4-BE49-F238E27FC236}">
                <a16:creationId xmlns:a16="http://schemas.microsoft.com/office/drawing/2014/main" id="{3549CC63-5DB8-FDAF-5781-1FEBD64CED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70032" y="2228003"/>
            <a:ext cx="4505471" cy="4427630"/>
          </a:xfrm>
          <a:prstGeom prst="rect">
            <a:avLst/>
          </a:prstGeom>
          <a:solidFill>
            <a:srgbClr val="FFFFFF"/>
          </a:solidFill>
        </p:spPr>
      </p:pic>
    </p:spTree>
    <p:extLst>
      <p:ext uri="{BB962C8B-B14F-4D97-AF65-F5344CB8AC3E}">
        <p14:creationId xmlns:p14="http://schemas.microsoft.com/office/powerpoint/2010/main" val="4149053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4A2ED-95AA-B53A-C37D-1547923E5ACC}"/>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ANTECEDENTES DEL CONVENIO DE BUDAPEST</a:t>
            </a:r>
          </a:p>
        </p:txBody>
      </p:sp>
      <p:sp>
        <p:nvSpPr>
          <p:cNvPr id="6" name="CuadroTexto 5">
            <a:extLst>
              <a:ext uri="{FF2B5EF4-FFF2-40B4-BE49-F238E27FC236}">
                <a16:creationId xmlns:a16="http://schemas.microsoft.com/office/drawing/2014/main" id="{2E9626A3-3326-6E38-D630-08D180B37678}"/>
              </a:ext>
            </a:extLst>
          </p:cNvPr>
          <p:cNvSpPr txBox="1"/>
          <p:nvPr/>
        </p:nvSpPr>
        <p:spPr>
          <a:xfrm>
            <a:off x="164892" y="2228003"/>
            <a:ext cx="7629993" cy="4629997"/>
          </a:xfrm>
          <a:prstGeom prst="rect">
            <a:avLst/>
          </a:prstGeom>
        </p:spPr>
        <p:txBody>
          <a:bodyPr vert="horz" lIns="91440" tIns="45720" rIns="91440" bIns="45720" rtlCol="0" anchor="ctr">
            <a:normAutofit fontScale="92500" lnSpcReduction="10000"/>
          </a:bodyPr>
          <a:lstStyle/>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1900" dirty="0">
                <a:solidFill>
                  <a:schemeClr val="tx2"/>
                </a:solidFill>
              </a:rPr>
              <a:t>Organización de Cooperación y Desarrollo Económico (OCDE) (1986) Elaboró un reporte titulado “Delitos de Informática”, con recomendaciones de penalización de una serie de conductas a las que calificó como ciberdelitos.</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endParaRPr lang="es-ES" sz="1900" dirty="0">
              <a:solidFill>
                <a:schemeClr val="tx2"/>
              </a:solidFill>
            </a:endParaRP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1900" dirty="0">
                <a:solidFill>
                  <a:schemeClr val="tx2"/>
                </a:solidFill>
              </a:rPr>
              <a:t>El Comité europeo para los problemas criminales (CDPC) del Consejo de Europa, por medio de un grupo de expertos en delitos informáticos, amplió el catálogo de delitos a temáticas como la protección de la privacidad, protección a la víctima, prevención, asuntos procesales como la investigación, confiscación internacional de datos y la cooperación internacional durante la investigación, que concluyó con la Recomendación 89.</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endParaRPr lang="es-ES" sz="1900" dirty="0">
              <a:solidFill>
                <a:schemeClr val="tx2"/>
              </a:solidFill>
            </a:endParaRP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1900" dirty="0">
                <a:solidFill>
                  <a:schemeClr val="tx2"/>
                </a:solidFill>
              </a:rPr>
              <a:t>En la  583va reunión de Ministros del Consejo de Europa se estableció el “Comité de Expertos en la Delincuencia del Ciberespacio (PC-CY), que fue el responsable de elaborar el proyecto de un convenio internacional contra la ciberdelincuencia.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100" dirty="0">
              <a:solidFill>
                <a:schemeClr val="tx2"/>
              </a:solidFill>
            </a:endParaRPr>
          </a:p>
        </p:txBody>
      </p:sp>
      <p:pic>
        <p:nvPicPr>
          <p:cNvPr id="17410" name="Picture 2" descr="Adhesión al Convenio de Budapest sobre la Ciberdelincuencia: Beneficios">
            <a:extLst>
              <a:ext uri="{FF2B5EF4-FFF2-40B4-BE49-F238E27FC236}">
                <a16:creationId xmlns:a16="http://schemas.microsoft.com/office/drawing/2014/main" id="{24A666E1-512C-86B8-7A4D-BCA84B59288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99620" y="2692698"/>
            <a:ext cx="3564346"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0224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2B6EC-C550-11ED-CCB3-B024467F63FE}"/>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9ADF18-A2D0-FD94-921D-8F0F2D4ABEAE}"/>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Premisas de convenio de </a:t>
            </a:r>
            <a:r>
              <a:rPr lang="es-ES" b="0" kern="1200" cap="all" dirty="0" err="1">
                <a:latin typeface="+mj-lt"/>
                <a:ea typeface="+mj-ea"/>
                <a:cs typeface="+mj-cs"/>
              </a:rPr>
              <a:t>budapest</a:t>
            </a:r>
            <a:endParaRPr lang="es-ES" b="0" kern="1200" cap="all" dirty="0">
              <a:latin typeface="+mj-lt"/>
              <a:ea typeface="+mj-ea"/>
              <a:cs typeface="+mj-cs"/>
            </a:endParaRPr>
          </a:p>
        </p:txBody>
      </p:sp>
      <p:pic>
        <p:nvPicPr>
          <p:cNvPr id="18434" name="Picture 2" descr="Protocolo Adicional Segundo al Convenio de Budapest sobre Ciberdelincuencia  - C. R. &amp; F. Rojas Abogados">
            <a:extLst>
              <a:ext uri="{FF2B5EF4-FFF2-40B4-BE49-F238E27FC236}">
                <a16:creationId xmlns:a16="http://schemas.microsoft.com/office/drawing/2014/main" id="{44393C10-4E11-6CD9-F38A-7611E204F9E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6459" y="2415982"/>
            <a:ext cx="4800275" cy="4134720"/>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252F63EE-7ABA-32FA-F19C-DE6EE1FCB2B9}"/>
              </a:ext>
            </a:extLst>
          </p:cNvPr>
          <p:cNvSpPr txBox="1"/>
          <p:nvPr/>
        </p:nvSpPr>
        <p:spPr>
          <a:xfrm>
            <a:off x="6188417" y="1843791"/>
            <a:ext cx="5422392" cy="5014210"/>
          </a:xfrm>
          <a:prstGeom prst="rect">
            <a:avLst/>
          </a:prstGeom>
        </p:spPr>
        <p:txBody>
          <a:bodyPr vert="horz" lIns="91440" tIns="45720" rIns="91440" bIns="45720" rtlCol="0" anchor="ctr">
            <a:normAutofit lnSpcReduction="10000"/>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500" dirty="0">
              <a:solidFill>
                <a:schemeClr val="tx2"/>
              </a:solidFill>
            </a:endParaRP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Las redes son superautopistas de información, incluida Internet.</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El acceso a la información es ilimitado, basta con que se cuente con acceso a cualquier servicio de información electrónica, sin importar en qué lugar del mundo se encuentre.</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Mediante estas herramientas se puede atentar contra la integridad, la disponibilidad y la confidencialidad de los sistemas informáticos y las redes de telecomunicaciones.</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Los delitos son de carácter transfronterizo, lo que genera conflicto con la territorialidad de las autoridades nacionales encargadas de imponer el cumplimiento de las leyes. </a:t>
            </a:r>
          </a:p>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Se torna necesaria la cooperación internacional.</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500" dirty="0">
              <a:solidFill>
                <a:schemeClr val="tx2"/>
              </a:solidFill>
            </a:endParaRPr>
          </a:p>
        </p:txBody>
      </p:sp>
    </p:spTree>
    <p:extLst>
      <p:ext uri="{BB962C8B-B14F-4D97-AF65-F5344CB8AC3E}">
        <p14:creationId xmlns:p14="http://schemas.microsoft.com/office/powerpoint/2010/main" val="32544194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7EB0E-299D-226C-6016-40EBCEB5AD0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C7C4BF7-70D5-BDAE-2CC6-F364913EC74B}"/>
              </a:ext>
            </a:extLst>
          </p:cNvPr>
          <p:cNvSpPr>
            <a:spLocks noGrp="1"/>
          </p:cNvSpPr>
          <p:nvPr>
            <p:ph type="title"/>
          </p:nvPr>
        </p:nvSpPr>
        <p:spPr/>
        <p:txBody>
          <a:bodyPr/>
          <a:lstStyle/>
          <a:p>
            <a:pPr algn="ctr"/>
            <a:r>
              <a:rPr lang="es-ES" dirty="0"/>
              <a:t>Obligaciones de los estados suscriptores</a:t>
            </a:r>
            <a:endParaRPr lang="es-SV" dirty="0"/>
          </a:p>
        </p:txBody>
      </p:sp>
      <p:sp>
        <p:nvSpPr>
          <p:cNvPr id="6" name="CuadroTexto 5">
            <a:extLst>
              <a:ext uri="{FF2B5EF4-FFF2-40B4-BE49-F238E27FC236}">
                <a16:creationId xmlns:a16="http://schemas.microsoft.com/office/drawing/2014/main" id="{14BDD790-D6A5-D3C0-E2CD-937C913FF8AC}"/>
              </a:ext>
            </a:extLst>
          </p:cNvPr>
          <p:cNvSpPr txBox="1"/>
          <p:nvPr/>
        </p:nvSpPr>
        <p:spPr>
          <a:xfrm>
            <a:off x="577767" y="1615969"/>
            <a:ext cx="7262089" cy="4893647"/>
          </a:xfrm>
          <a:prstGeom prst="rect">
            <a:avLst/>
          </a:prstGeom>
          <a:noFill/>
        </p:spPr>
        <p:txBody>
          <a:bodyPr wrap="square">
            <a:spAutoFit/>
          </a:bodyPr>
          <a:lstStyle/>
          <a:p>
            <a:endParaRPr lang="es-ES" sz="2400" dirty="0"/>
          </a:p>
          <a:p>
            <a:endParaRPr lang="es-ES" sz="2400" dirty="0"/>
          </a:p>
          <a:p>
            <a:pPr algn="just"/>
            <a:r>
              <a:rPr lang="es-ES" sz="2400" dirty="0"/>
              <a:t> a) incluir los tipos penales enlistados y definidos por el mismo Convenio</a:t>
            </a:r>
          </a:p>
          <a:p>
            <a:pPr algn="just"/>
            <a:r>
              <a:rPr lang="es-ES" sz="2400" dirty="0"/>
              <a:t>b) Otorgar facultades a las autoridades que intervienen en la persecución penal para investigar la comisión de estos delitos.</a:t>
            </a:r>
          </a:p>
          <a:p>
            <a:pPr algn="just"/>
            <a:r>
              <a:rPr lang="es-ES" sz="2400" dirty="0"/>
              <a:t>c) Mejorar las capacidades de inteligencia, vigilancia y herramientas ( incautación de bienes, monitoreo de contenido en línea, retención y transferencia de datos e intervención de comunicaciones privadas)</a:t>
            </a:r>
          </a:p>
          <a:p>
            <a:pPr algn="just"/>
            <a:r>
              <a:rPr lang="es-ES" sz="2400" dirty="0"/>
              <a:t>d) Legislar para crear herramientas procedimentales que permita la eficacia de la persecución penal.</a:t>
            </a:r>
          </a:p>
        </p:txBody>
      </p:sp>
      <p:pic>
        <p:nvPicPr>
          <p:cNvPr id="19458" name="Picture 2" descr="Convenio sobre Ciberdelincuencia - Academia Nacional">
            <a:extLst>
              <a:ext uri="{FF2B5EF4-FFF2-40B4-BE49-F238E27FC236}">
                <a16:creationId xmlns:a16="http://schemas.microsoft.com/office/drawing/2014/main" id="{52871F26-D42A-5D88-8270-2018AA2EA0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2314" y="2203555"/>
            <a:ext cx="3719824" cy="4425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32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46A0D-820D-7BB8-B58D-DBDCCED73DAF}"/>
            </a:ext>
          </a:extLst>
        </p:cNvPr>
        <p:cNvGrpSpPr/>
        <p:nvPr/>
      </p:nvGrpSpPr>
      <p:grpSpPr>
        <a:xfrm>
          <a:off x="0" y="0"/>
          <a:ext cx="0" cy="0"/>
          <a:chOff x="0" y="0"/>
          <a:chExt cx="0" cy="0"/>
        </a:xfrm>
      </p:grpSpPr>
      <p:pic>
        <p:nvPicPr>
          <p:cNvPr id="8" name="Marcador de posición de imagen 7" descr="Fondo digital de puntos de datos">
            <a:extLst>
              <a:ext uri="{FF2B5EF4-FFF2-40B4-BE49-F238E27FC236}">
                <a16:creationId xmlns:a16="http://schemas.microsoft.com/office/drawing/2014/main" id="{CED5993F-2797-FCBF-266F-39882BE8A95A}"/>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ítulo 14">
            <a:extLst>
              <a:ext uri="{FF2B5EF4-FFF2-40B4-BE49-F238E27FC236}">
                <a16:creationId xmlns:a16="http://schemas.microsoft.com/office/drawing/2014/main" id="{47C5283D-93EB-F2A9-A1CB-29925B8893D2}"/>
              </a:ext>
            </a:extLst>
          </p:cNvPr>
          <p:cNvSpPr>
            <a:spLocks noGrp="1"/>
          </p:cNvSpPr>
          <p:nvPr>
            <p:ph type="ctrTitle"/>
          </p:nvPr>
        </p:nvSpPr>
        <p:spPr>
          <a:xfrm>
            <a:off x="550863" y="549275"/>
            <a:ext cx="5437187" cy="2986234"/>
          </a:xfrm>
        </p:spPr>
        <p:txBody>
          <a:bodyPr vert="horz" wrap="square" lIns="0" tIns="0" rIns="0" bIns="0" rtlCol="0" anchor="b" anchorCtr="0">
            <a:normAutofit fontScale="90000"/>
          </a:bodyPr>
          <a:lstStyle/>
          <a:p>
            <a:pPr algn="ctr" rtl="0">
              <a:lnSpc>
                <a:spcPct val="100000"/>
              </a:lnSpc>
            </a:pPr>
            <a:r>
              <a:rPr lang="es-ES" dirty="0">
                <a:solidFill>
                  <a:schemeClr val="tx1"/>
                </a:solidFill>
              </a:rPr>
              <a:t>¿</a:t>
            </a:r>
            <a:r>
              <a:rPr lang="es-ES" sz="6400" kern="1200" dirty="0">
                <a:solidFill>
                  <a:schemeClr val="tx1"/>
                </a:solidFill>
                <a:latin typeface="+mj-lt"/>
                <a:ea typeface="+mj-ea"/>
                <a:cs typeface="+mj-cs"/>
              </a:rPr>
              <a:t>Qué son los delitos cibernéticos?</a:t>
            </a:r>
          </a:p>
        </p:txBody>
      </p:sp>
      <p:sp>
        <p:nvSpPr>
          <p:cNvPr id="16" name="Subtítulo 15">
            <a:extLst>
              <a:ext uri="{FF2B5EF4-FFF2-40B4-BE49-F238E27FC236}">
                <a16:creationId xmlns:a16="http://schemas.microsoft.com/office/drawing/2014/main" id="{DB363B6B-8142-5632-4719-803D5F729F6A}"/>
              </a:ext>
            </a:extLst>
          </p:cNvPr>
          <p:cNvSpPr>
            <a:spLocks noGrp="1"/>
          </p:cNvSpPr>
          <p:nvPr>
            <p:ph type="subTitle" idx="1"/>
          </p:nvPr>
        </p:nvSpPr>
        <p:spPr>
          <a:xfrm>
            <a:off x="299803" y="4049320"/>
            <a:ext cx="7252373" cy="2265216"/>
          </a:xfrm>
        </p:spPr>
        <p:txBody>
          <a:bodyPr vert="horz" wrap="square" lIns="0" tIns="0" rIns="0" bIns="0" rtlCol="0">
            <a:normAutofit fontScale="92500"/>
          </a:bodyPr>
          <a:lstStyle/>
          <a:p>
            <a:pPr algn="just"/>
            <a:r>
              <a:rPr lang="es-ES" b="0" i="0" dirty="0">
                <a:solidFill>
                  <a:schemeClr val="tx1"/>
                </a:solidFill>
                <a:effectLst/>
                <a:latin typeface="Helvetica Neue"/>
              </a:rPr>
              <a:t>El delito cibernético es una forma emergente de la delincuencia transnacional y uno de los de más rápido crecimiento.</a:t>
            </a:r>
          </a:p>
          <a:p>
            <a:pPr algn="just"/>
            <a:r>
              <a:rPr lang="es-ES" dirty="0">
                <a:solidFill>
                  <a:schemeClr val="tx1"/>
                </a:solidFill>
                <a:latin typeface="Helvetica Neue"/>
              </a:rPr>
              <a:t>2,000 millones de perfiles de usuarios en el ciberespacio</a:t>
            </a:r>
          </a:p>
          <a:p>
            <a:pPr algn="just"/>
            <a:r>
              <a:rPr lang="es-ES" b="0" i="0" dirty="0">
                <a:solidFill>
                  <a:schemeClr val="tx1"/>
                </a:solidFill>
                <a:effectLst/>
                <a:latin typeface="Helvetica Neue"/>
              </a:rPr>
              <a:t>431 millones de víctimas adultas a nivel mundial.</a:t>
            </a:r>
            <a:endParaRPr lang="es-SV" dirty="0">
              <a:solidFill>
                <a:schemeClr val="tx1"/>
              </a:solidFill>
            </a:endParaRPr>
          </a:p>
        </p:txBody>
      </p:sp>
      <p:sp>
        <p:nvSpPr>
          <p:cNvPr id="2" name="Marcador de fecha 1">
            <a:extLst>
              <a:ext uri="{FF2B5EF4-FFF2-40B4-BE49-F238E27FC236}">
                <a16:creationId xmlns:a16="http://schemas.microsoft.com/office/drawing/2014/main" id="{6EA5581E-F361-6F77-BC93-120EC3AF0D52}"/>
              </a:ext>
            </a:extLst>
          </p:cNvPr>
          <p:cNvSpPr>
            <a:spLocks noGrp="1"/>
          </p:cNvSpPr>
          <p:nvPr>
            <p:ph type="dt" sz="half" idx="10"/>
          </p:nvPr>
        </p:nvSpPr>
        <p:spPr/>
        <p:txBody>
          <a:bodyPr rtlCol="0"/>
          <a:lstStyle/>
          <a:p>
            <a:pPr rtl="0"/>
            <a:r>
              <a:rPr lang="es-ES"/>
              <a:t>Martes, 2 de febrero de 20XX</a:t>
            </a:r>
          </a:p>
        </p:txBody>
      </p:sp>
      <p:sp>
        <p:nvSpPr>
          <p:cNvPr id="4" name="Marcador de número de diapositiva 3">
            <a:extLst>
              <a:ext uri="{FF2B5EF4-FFF2-40B4-BE49-F238E27FC236}">
                <a16:creationId xmlns:a16="http://schemas.microsoft.com/office/drawing/2014/main" id="{37790194-7C7D-C080-06CD-F44BC23B11E7}"/>
              </a:ext>
            </a:extLst>
          </p:cNvPr>
          <p:cNvSpPr>
            <a:spLocks noGrp="1"/>
          </p:cNvSpPr>
          <p:nvPr>
            <p:ph type="sldNum" sz="quarter" idx="12"/>
          </p:nvPr>
        </p:nvSpPr>
        <p:spPr/>
        <p:txBody>
          <a:bodyPr rtlCol="0"/>
          <a:lstStyle/>
          <a:p>
            <a:pPr rtl="0"/>
            <a:fld id="{DBA1B0FB-D917-4C8C-928F-313BD683BF39}" type="slidenum">
              <a:rPr lang="es-ES" smtClean="0"/>
              <a:t>3</a:t>
            </a:fld>
            <a:endParaRPr lang="es-ES"/>
          </a:p>
        </p:txBody>
      </p:sp>
      <p:sp>
        <p:nvSpPr>
          <p:cNvPr id="5" name="Marcador de pie de página 13">
            <a:extLst>
              <a:ext uri="{FF2B5EF4-FFF2-40B4-BE49-F238E27FC236}">
                <a16:creationId xmlns:a16="http://schemas.microsoft.com/office/drawing/2014/main" id="{F2BBC20F-1002-1A80-1EEF-3F6277DA5469}"/>
              </a:ext>
            </a:extLst>
          </p:cNvPr>
          <p:cNvSpPr>
            <a:spLocks noGrp="1"/>
          </p:cNvSpPr>
          <p:nvPr>
            <p:ph type="ftr" sz="quarter" idx="11"/>
          </p:nvPr>
        </p:nvSpPr>
        <p:spPr>
          <a:xfrm>
            <a:off x="1890114" y="6321525"/>
            <a:ext cx="6379210" cy="153888"/>
          </a:xfrm>
        </p:spPr>
        <p:txBody>
          <a:bodyPr rtlCol="0"/>
          <a:lstStyle/>
          <a:p>
            <a:pPr rtl="0"/>
            <a:r>
              <a:rPr lang="es-ES" dirty="0">
                <a:solidFill>
                  <a:schemeClr val="tx1"/>
                </a:solidFill>
              </a:rPr>
              <a:t>Cooperación internacional en materia de cibercrimen y evidencia </a:t>
            </a:r>
            <a:r>
              <a:rPr lang="es-ES" dirty="0" err="1">
                <a:solidFill>
                  <a:schemeClr val="tx1"/>
                </a:solidFill>
              </a:rPr>
              <a:t>digitaL</a:t>
            </a:r>
            <a:endParaRPr lang="es-ES" dirty="0"/>
          </a:p>
        </p:txBody>
      </p:sp>
      <p:pic>
        <p:nvPicPr>
          <p:cNvPr id="6" name="Imagen 5">
            <a:extLst>
              <a:ext uri="{FF2B5EF4-FFF2-40B4-BE49-F238E27FC236}">
                <a16:creationId xmlns:a16="http://schemas.microsoft.com/office/drawing/2014/main" id="{DE661364-8154-C7E1-CA7B-94F32F111916}"/>
              </a:ext>
            </a:extLst>
          </p:cNvPr>
          <p:cNvPicPr>
            <a:picLocks noChangeAspect="1"/>
          </p:cNvPicPr>
          <p:nvPr/>
        </p:nvPicPr>
        <p:blipFill>
          <a:blip r:embed="rId4"/>
          <a:stretch>
            <a:fillRect/>
          </a:stretch>
        </p:blipFill>
        <p:spPr>
          <a:xfrm>
            <a:off x="39724" y="2540433"/>
            <a:ext cx="10813671" cy="1501899"/>
          </a:xfrm>
          <a:prstGeom prst="rect">
            <a:avLst/>
          </a:prstGeom>
        </p:spPr>
      </p:pic>
    </p:spTree>
    <p:extLst>
      <p:ext uri="{BB962C8B-B14F-4D97-AF65-F5344CB8AC3E}">
        <p14:creationId xmlns:p14="http://schemas.microsoft.com/office/powerpoint/2010/main" val="56285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A734C-C874-90AB-6D1F-0C8F62F56C5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74D47DF-834C-0851-BE5D-FDE786E9CC23}"/>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Partes de convenio de budapest</a:t>
            </a:r>
          </a:p>
        </p:txBody>
      </p:sp>
      <p:pic>
        <p:nvPicPr>
          <p:cNvPr id="20482" name="Picture 2" descr="Convenio de Budapest - Flip eBook Pages 1-11 | AnyFlip">
            <a:extLst>
              <a:ext uri="{FF2B5EF4-FFF2-40B4-BE49-F238E27FC236}">
                <a16:creationId xmlns:a16="http://schemas.microsoft.com/office/drawing/2014/main" id="{57B28A9C-B842-FF5B-8371-8F078E9254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6478" y="2098623"/>
            <a:ext cx="4350571" cy="376242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481FC0A-1D1D-2397-6D44-76E3C1AF95A4}"/>
              </a:ext>
            </a:extLst>
          </p:cNvPr>
          <p:cNvSpPr txBox="1"/>
          <p:nvPr/>
        </p:nvSpPr>
        <p:spPr>
          <a:xfrm>
            <a:off x="4616970" y="1717991"/>
            <a:ext cx="6993839" cy="5140010"/>
          </a:xfrm>
          <a:prstGeom prst="rect">
            <a:avLst/>
          </a:prstGeom>
        </p:spPr>
        <p:txBody>
          <a:bodyPr vert="horz" lIns="91440" tIns="45720" rIns="91440" bIns="45720" rtlCol="0" anchor="ctr">
            <a:normAutofit fontScale="62500" lnSpcReduction="20000"/>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400" dirty="0">
              <a:solidFill>
                <a:schemeClr val="tx2"/>
              </a:solidFill>
            </a:endParaRP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2400" dirty="0">
              <a:solidFill>
                <a:schemeClr val="tx2"/>
              </a:solidFill>
            </a:endParaRPr>
          </a:p>
          <a:p>
            <a:pPr marL="306000" indent="-306000">
              <a:lnSpc>
                <a:spcPct val="120000"/>
              </a:lnSpc>
              <a:buClr>
                <a:schemeClr val="accent2"/>
              </a:buClr>
              <a:buSzPct val="92000"/>
              <a:buFont typeface="Wingdings 2" panose="05020102010507070707" pitchFamily="18" charset="2"/>
              <a:buChar char=""/>
            </a:pPr>
            <a:r>
              <a:rPr lang="es-ES" sz="2900" dirty="0">
                <a:solidFill>
                  <a:schemeClr val="tx2"/>
                </a:solidFill>
              </a:rPr>
              <a:t>Capítulo I, titulado “Terminología” (definiciones para estandarizar conceptos) </a:t>
            </a:r>
          </a:p>
          <a:p>
            <a:pPr marL="306000" indent="-306000">
              <a:lnSpc>
                <a:spcPct val="120000"/>
              </a:lnSpc>
              <a:buClr>
                <a:schemeClr val="accent2"/>
              </a:buClr>
              <a:buSzPct val="92000"/>
              <a:buFont typeface="Wingdings 2" panose="05020102010507070707" pitchFamily="18" charset="2"/>
              <a:buChar char=""/>
            </a:pPr>
            <a:endParaRPr lang="es-ES" sz="2900" dirty="0">
              <a:solidFill>
                <a:schemeClr val="tx2"/>
              </a:solidFill>
            </a:endParaRPr>
          </a:p>
          <a:p>
            <a:pPr marL="306000" indent="-306000">
              <a:lnSpc>
                <a:spcPct val="120000"/>
              </a:lnSpc>
              <a:buClr>
                <a:schemeClr val="accent2"/>
              </a:buClr>
              <a:buSzPct val="92000"/>
              <a:buFont typeface="Wingdings 2" panose="05020102010507070707" pitchFamily="18" charset="2"/>
              <a:buChar char=""/>
            </a:pPr>
            <a:r>
              <a:rPr lang="es-ES" sz="2900" dirty="0">
                <a:solidFill>
                  <a:schemeClr val="tx2"/>
                </a:solidFill>
              </a:rPr>
              <a:t>• Capítulo II, titulado “Medidas que deben adoptarse a nivel nacional” (Derecho Penal, Derecho Procesal y Jurisdicción relativas a la obtención, conservación y presentación de datos informáticos dentro del procedimiento, y sus normas de jurisdicción.</a:t>
            </a:r>
          </a:p>
          <a:p>
            <a:pPr marL="306000" indent="-306000">
              <a:lnSpc>
                <a:spcPct val="120000"/>
              </a:lnSpc>
              <a:buClr>
                <a:schemeClr val="accent2"/>
              </a:buClr>
              <a:buSzPct val="92000"/>
              <a:buFont typeface="Wingdings 2" panose="05020102010507070707" pitchFamily="18" charset="2"/>
              <a:buChar char=""/>
            </a:pPr>
            <a:endParaRPr lang="es-ES" sz="2900" dirty="0">
              <a:solidFill>
                <a:schemeClr val="tx2"/>
              </a:solidFill>
            </a:endParaRPr>
          </a:p>
          <a:p>
            <a:pPr marL="306000" indent="-306000">
              <a:lnSpc>
                <a:spcPct val="120000"/>
              </a:lnSpc>
              <a:buClr>
                <a:schemeClr val="accent2"/>
              </a:buClr>
              <a:buSzPct val="92000"/>
              <a:buFont typeface="Wingdings 2" panose="05020102010507070707" pitchFamily="18" charset="2"/>
              <a:buChar char=""/>
            </a:pPr>
            <a:r>
              <a:rPr lang="es-ES" sz="2900" dirty="0">
                <a:solidFill>
                  <a:schemeClr val="tx2"/>
                </a:solidFill>
              </a:rPr>
              <a:t>• Capítulo III, titulado “Cooperación internacional” (procedimiento de extradición, la asistencia mutua, la utilización y restricción de uso a la información obtenida; medidas provisionales, asistencia entre órganos de investigación, la creación de una red 24/7, </a:t>
            </a:r>
            <a:r>
              <a:rPr lang="es-ES" sz="2900" dirty="0" err="1">
                <a:solidFill>
                  <a:schemeClr val="tx2"/>
                </a:solidFill>
              </a:rPr>
              <a:t>etc</a:t>
            </a:r>
            <a:r>
              <a:rPr lang="es-ES" sz="2900" dirty="0">
                <a:solidFill>
                  <a:schemeClr val="tx2"/>
                </a:solidFill>
              </a:rPr>
              <a:t>)</a:t>
            </a:r>
          </a:p>
          <a:p>
            <a:pPr marL="306000" indent="-306000">
              <a:lnSpc>
                <a:spcPct val="120000"/>
              </a:lnSpc>
              <a:buClr>
                <a:schemeClr val="accent2"/>
              </a:buClr>
              <a:buSzPct val="92000"/>
              <a:buFont typeface="Wingdings 2" panose="05020102010507070707" pitchFamily="18" charset="2"/>
              <a:buChar char=""/>
            </a:pPr>
            <a:endParaRPr lang="es-ES" sz="2900" dirty="0">
              <a:solidFill>
                <a:schemeClr val="tx2"/>
              </a:solidFill>
            </a:endParaRPr>
          </a:p>
          <a:p>
            <a:pPr marL="306000" indent="-306000">
              <a:lnSpc>
                <a:spcPct val="120000"/>
              </a:lnSpc>
              <a:buClr>
                <a:schemeClr val="accent2"/>
              </a:buClr>
              <a:buSzPct val="92000"/>
              <a:buFont typeface="Wingdings 2" panose="05020102010507070707" pitchFamily="18" charset="2"/>
              <a:buChar char=""/>
            </a:pPr>
            <a:r>
              <a:rPr lang="es-ES" sz="2900" dirty="0">
                <a:solidFill>
                  <a:schemeClr val="tx2"/>
                </a:solidFill>
              </a:rPr>
              <a:t>• Capítulo IV, titulado “Cláusulas finales”,( Suscripción, vigor, adhesión, reservas, solución de controversias y la denuncia del tratado, </a:t>
            </a:r>
            <a:r>
              <a:rPr lang="es-ES" sz="2900" dirty="0" err="1">
                <a:solidFill>
                  <a:schemeClr val="tx2"/>
                </a:solidFill>
              </a:rPr>
              <a:t>etc</a:t>
            </a:r>
            <a:r>
              <a:rPr lang="es-ES" sz="2900" dirty="0">
                <a:solidFill>
                  <a:schemeClr val="tx2"/>
                </a:solidFill>
              </a:rPr>
              <a:t>). </a:t>
            </a:r>
          </a:p>
        </p:txBody>
      </p:sp>
    </p:spTree>
    <p:extLst>
      <p:ext uri="{BB962C8B-B14F-4D97-AF65-F5344CB8AC3E}">
        <p14:creationId xmlns:p14="http://schemas.microsoft.com/office/powerpoint/2010/main" val="3850424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DEE264-9F3E-DFFF-1911-3CCF1D21EE87}"/>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PROTOCOLOS DEL CONVENIO DE BUDAPETS</a:t>
            </a:r>
          </a:p>
        </p:txBody>
      </p:sp>
      <p:pic>
        <p:nvPicPr>
          <p:cNvPr id="21506" name="Picture 2" descr="Segundo Protocolo Adicional de la Convención de Budapest – OCEDIC">
            <a:extLst>
              <a:ext uri="{FF2B5EF4-FFF2-40B4-BE49-F238E27FC236}">
                <a16:creationId xmlns:a16="http://schemas.microsoft.com/office/drawing/2014/main" id="{070B815E-FB36-3F74-864B-EE153E74C05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194" y="2038662"/>
            <a:ext cx="4305599" cy="469192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A88E4445-72B1-32DD-0FCB-73B4289870F7}"/>
              </a:ext>
            </a:extLst>
          </p:cNvPr>
          <p:cNvSpPr txBox="1"/>
          <p:nvPr/>
        </p:nvSpPr>
        <p:spPr>
          <a:xfrm>
            <a:off x="6523735" y="2250892"/>
            <a:ext cx="5087073" cy="553373"/>
          </a:xfrm>
          <a:prstGeom prst="rect">
            <a:avLst/>
          </a:prstGeom>
        </p:spPr>
        <p:txBody>
          <a:bodyPr vert="horz" lIns="91440" tIns="45720" rIns="91440" bIns="45720" rtlCol="0" anchor="b">
            <a:noAutofit/>
          </a:bodyPr>
          <a:lstStyle/>
          <a:p>
            <a:pPr>
              <a:lnSpc>
                <a:spcPct val="90000"/>
              </a:lnSpc>
              <a:spcBef>
                <a:spcPct val="20000"/>
              </a:spcBef>
              <a:spcAft>
                <a:spcPts val="600"/>
              </a:spcAft>
              <a:buClr>
                <a:schemeClr val="accent2"/>
              </a:buClr>
              <a:buSzPct val="92000"/>
            </a:pPr>
            <a:endParaRPr lang="es-ES" b="0" kern="1200" dirty="0">
              <a:solidFill>
                <a:schemeClr val="accent2"/>
              </a:solidFill>
              <a:latin typeface="+mn-lt"/>
              <a:ea typeface="+mn-ea"/>
              <a:cs typeface="+mn-cs"/>
            </a:endParaRPr>
          </a:p>
        </p:txBody>
      </p:sp>
      <p:sp>
        <p:nvSpPr>
          <p:cNvPr id="10" name="CuadroTexto 9">
            <a:extLst>
              <a:ext uri="{FF2B5EF4-FFF2-40B4-BE49-F238E27FC236}">
                <a16:creationId xmlns:a16="http://schemas.microsoft.com/office/drawing/2014/main" id="{65469D31-84ED-D703-C996-1E0C1C15A68B}"/>
              </a:ext>
            </a:extLst>
          </p:cNvPr>
          <p:cNvSpPr txBox="1"/>
          <p:nvPr/>
        </p:nvSpPr>
        <p:spPr>
          <a:xfrm>
            <a:off x="4886793" y="1851399"/>
            <a:ext cx="6871962" cy="4276943"/>
          </a:xfrm>
          <a:prstGeom prst="rect">
            <a:avLst/>
          </a:prstGeom>
        </p:spPr>
        <p:txBody>
          <a:bodyPr vert="horz" lIns="91440" tIns="45720" rIns="91440" bIns="45720" rtlCol="0" anchor="t">
            <a:noAutofit/>
          </a:bodyPr>
          <a:lstStyle/>
          <a:p>
            <a:pPr algn="just">
              <a:spcBef>
                <a:spcPct val="20000"/>
              </a:spcBef>
              <a:spcAft>
                <a:spcPts val="600"/>
              </a:spcAft>
              <a:buClr>
                <a:schemeClr val="accent2"/>
              </a:buClr>
              <a:buSzPct val="92000"/>
            </a:pPr>
            <a:r>
              <a:rPr lang="es-ES" sz="2000" dirty="0"/>
              <a:t>I PROTOCOLO</a:t>
            </a:r>
          </a:p>
          <a:p>
            <a:pPr algn="just">
              <a:spcBef>
                <a:spcPct val="20000"/>
              </a:spcBef>
              <a:spcAft>
                <a:spcPts val="600"/>
              </a:spcAft>
              <a:buClr>
                <a:schemeClr val="accent2"/>
              </a:buClr>
              <a:buSzPct val="92000"/>
            </a:pPr>
            <a:r>
              <a:rPr lang="es-ES" sz="2000" dirty="0"/>
              <a:t>Protocolo adicional al Convenio sobre la Ciberdelincuencia, relativo a la penalización de actos de índole racista y xenófoba cometidos por medio de sistemas informáticos (STE </a:t>
            </a:r>
            <a:r>
              <a:rPr lang="es-ES" sz="2000" dirty="0" err="1"/>
              <a:t>nº</a:t>
            </a:r>
            <a:r>
              <a:rPr lang="es-ES" sz="2000" dirty="0"/>
              <a:t> 189, Estrasburgo, el 28 de enero de 2003, se aprobó el Protocolo Adicional </a:t>
            </a:r>
            <a:r>
              <a:rPr lang="es-ES" sz="2000" dirty="0" err="1"/>
              <a:t>APCoC</a:t>
            </a:r>
            <a:r>
              <a:rPr lang="es-ES" sz="2000" dirty="0"/>
              <a:t> N° 189 que regula materias de racismo y xenofobia que se expresan por medios informáticos. </a:t>
            </a:r>
          </a:p>
          <a:p>
            <a:pPr algn="just">
              <a:lnSpc>
                <a:spcPct val="90000"/>
              </a:lnSpc>
              <a:spcBef>
                <a:spcPct val="20000"/>
              </a:spcBef>
              <a:spcAft>
                <a:spcPts val="600"/>
              </a:spcAft>
              <a:buClr>
                <a:schemeClr val="accent2"/>
              </a:buClr>
              <a:buSzPct val="92000"/>
            </a:pPr>
            <a:r>
              <a:rPr lang="es-ES" sz="2000" b="0" kern="1200" dirty="0">
                <a:latin typeface="+mn-lt"/>
                <a:ea typeface="+mn-ea"/>
                <a:cs typeface="+mn-cs"/>
              </a:rPr>
              <a:t>II PROTOCOLO</a:t>
            </a:r>
          </a:p>
          <a:p>
            <a:pPr algn="just">
              <a:lnSpc>
                <a:spcPct val="90000"/>
              </a:lnSpc>
              <a:spcBef>
                <a:spcPct val="20000"/>
              </a:spcBef>
              <a:spcAft>
                <a:spcPts val="600"/>
              </a:spcAft>
              <a:buClr>
                <a:schemeClr val="accent2"/>
              </a:buClr>
              <a:buSzPct val="92000"/>
            </a:pPr>
            <a:r>
              <a:rPr lang="es-ES" sz="2000" b="0" kern="1200" dirty="0">
                <a:latin typeface="+mn-lt"/>
                <a:ea typeface="+mn-ea"/>
                <a:cs typeface="+mn-cs"/>
              </a:rPr>
              <a:t>Protocolo adicional al Convenio sobre la Ciberdelincuencia, relativo al refuerzo de la cooperación y de la divulgación de pruebas electrónicas adoptado por el Comité de Ministros del Consejo de Europa en la reunión 1417bis del 17 de noviembre de 2021</a:t>
            </a:r>
          </a:p>
          <a:p>
            <a:pPr marL="306000" indent="-306000" algn="just">
              <a:spcBef>
                <a:spcPct val="20000"/>
              </a:spcBef>
              <a:spcAft>
                <a:spcPts val="600"/>
              </a:spcAft>
              <a:buClr>
                <a:schemeClr val="accent2"/>
              </a:buClr>
              <a:buSzPct val="92000"/>
              <a:buFont typeface="Wingdings 2" panose="05020102010507070707" pitchFamily="18" charset="2"/>
              <a:buChar char=""/>
            </a:pPr>
            <a:endParaRPr lang="es-ES" sz="2000" dirty="0">
              <a:solidFill>
                <a:schemeClr val="tx2"/>
              </a:solidFill>
            </a:endParaRPr>
          </a:p>
        </p:txBody>
      </p:sp>
    </p:spTree>
    <p:extLst>
      <p:ext uri="{BB962C8B-B14F-4D97-AF65-F5344CB8AC3E}">
        <p14:creationId xmlns:p14="http://schemas.microsoft.com/office/powerpoint/2010/main" val="31277899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ángulo 12">
            <a:extLst>
              <a:ext uri="{FF2B5EF4-FFF2-40B4-BE49-F238E27FC236}">
                <a16:creationId xmlns:a16="http://schemas.microsoft.com/office/drawing/2014/main" id="{4AE9D071-98CF-435C-BD2B-976514544D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pic>
        <p:nvPicPr>
          <p:cNvPr id="8" name="Marcador de contenido 4" descr="Números digitales">
            <a:extLst>
              <a:ext uri="{FF2B5EF4-FFF2-40B4-BE49-F238E27FC236}">
                <a16:creationId xmlns:a16="http://schemas.microsoft.com/office/drawing/2014/main" id="{EA70616B-E344-4856-8DF9-707C2623661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0681" r="9091" b="12711"/>
          <a:stretch/>
        </p:blipFill>
        <p:spPr>
          <a:xfrm>
            <a:off x="20" y="10"/>
            <a:ext cx="12191980" cy="6857990"/>
          </a:xfrm>
          <a:prstGeom prst="rect">
            <a:avLst/>
          </a:prstGeom>
        </p:spPr>
      </p:pic>
      <p:grpSp>
        <p:nvGrpSpPr>
          <p:cNvPr id="15" name="Grupo 14">
            <a:extLst>
              <a:ext uri="{FF2B5EF4-FFF2-40B4-BE49-F238E27FC236}">
                <a16:creationId xmlns:a16="http://schemas.microsoft.com/office/drawing/2014/main" id="{D619FC33-16ED-4246-9596-BEFEB55E4C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8067" y="457200"/>
            <a:ext cx="7507083" cy="5935132"/>
            <a:chOff x="438067" y="457200"/>
            <a:chExt cx="7507083" cy="5935132"/>
          </a:xfrm>
        </p:grpSpPr>
        <p:sp>
          <p:nvSpPr>
            <p:cNvPr id="16" name="Rectángulo 15">
              <a:extLst>
                <a:ext uri="{FF2B5EF4-FFF2-40B4-BE49-F238E27FC236}">
                  <a16:creationId xmlns:a16="http://schemas.microsoft.com/office/drawing/2014/main" id="{2EEA80E1-F99F-4009-837F-2F72F8A5D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7" y="618067"/>
              <a:ext cx="7503665" cy="5774265"/>
            </a:xfrm>
            <a:prstGeom prst="rect">
              <a:avLst/>
            </a:prstGeom>
            <a:solidFill>
              <a:schemeClr val="accent1">
                <a:alpha val="97000"/>
              </a:schemeClr>
            </a:solidFill>
            <a:ln w="6350" cmpd="sng">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sp>
          <p:nvSpPr>
            <p:cNvPr id="17" name="Rectángulo 16">
              <a:extLst>
                <a:ext uri="{FF2B5EF4-FFF2-40B4-BE49-F238E27FC236}">
                  <a16:creationId xmlns:a16="http://schemas.microsoft.com/office/drawing/2014/main" id="{0230AF9A-4641-4BD8-9F95-9607CD3040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8068"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sp>
          <p:nvSpPr>
            <p:cNvPr id="18" name="Rectángulo 17">
              <a:extLst>
                <a:ext uri="{FF2B5EF4-FFF2-40B4-BE49-F238E27FC236}">
                  <a16:creationId xmlns:a16="http://schemas.microsoft.com/office/drawing/2014/main" id="{8703D4EC-9389-41B6-B88B-B6FDC8CD33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grpSp>
      <p:sp>
        <p:nvSpPr>
          <p:cNvPr id="2" name="Título 1">
            <a:extLst>
              <a:ext uri="{FF2B5EF4-FFF2-40B4-BE49-F238E27FC236}">
                <a16:creationId xmlns:a16="http://schemas.microsoft.com/office/drawing/2014/main" id="{7F2616EE-270D-4F4C-BA1F-2708D387B800}"/>
              </a:ext>
            </a:extLst>
          </p:cNvPr>
          <p:cNvSpPr>
            <a:spLocks noGrp="1"/>
          </p:cNvSpPr>
          <p:nvPr>
            <p:ph type="title"/>
          </p:nvPr>
        </p:nvSpPr>
        <p:spPr>
          <a:xfrm>
            <a:off x="584200" y="1006956"/>
            <a:ext cx="7213600" cy="1121871"/>
          </a:xfrm>
        </p:spPr>
        <p:txBody>
          <a:bodyPr rtlCol="0" anchor="ctr">
            <a:normAutofit/>
          </a:bodyPr>
          <a:lstStyle/>
          <a:p>
            <a:pPr algn="ctr" rtl="0"/>
            <a:r>
              <a:rPr lang="es-ES" dirty="0"/>
              <a:t>ASISTENCIA JUDICIAL</a:t>
            </a:r>
          </a:p>
        </p:txBody>
      </p:sp>
      <p:graphicFrame>
        <p:nvGraphicFramePr>
          <p:cNvPr id="6" name="Marcador de contenido 5" descr="SmartArt">
            <a:extLst>
              <a:ext uri="{FF2B5EF4-FFF2-40B4-BE49-F238E27FC236}">
                <a16:creationId xmlns:a16="http://schemas.microsoft.com/office/drawing/2014/main" id="{BF629521-FFD2-45DA-9D1D-A5F09BD5A2D9}"/>
              </a:ext>
            </a:extLst>
          </p:cNvPr>
          <p:cNvGraphicFramePr>
            <a:graphicFrameLocks noGrp="1"/>
          </p:cNvGraphicFramePr>
          <p:nvPr>
            <p:ph idx="1"/>
            <p:extLst>
              <p:ext uri="{D42A27DB-BD31-4B8C-83A1-F6EECF244321}">
                <p14:modId xmlns:p14="http://schemas.microsoft.com/office/powerpoint/2010/main" val="1337127875"/>
              </p:ext>
            </p:extLst>
          </p:nvPr>
        </p:nvGraphicFramePr>
        <p:xfrm>
          <a:off x="0" y="1828800"/>
          <a:ext cx="7797799" cy="5029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093220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45A352-C161-B9B2-3376-E786937E05F3}"/>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Convenio sobre la ciberdelincuencia</a:t>
            </a:r>
          </a:p>
        </p:txBody>
      </p:sp>
      <p:sp>
        <p:nvSpPr>
          <p:cNvPr id="6" name="CuadroTexto 5">
            <a:extLst>
              <a:ext uri="{FF2B5EF4-FFF2-40B4-BE49-F238E27FC236}">
                <a16:creationId xmlns:a16="http://schemas.microsoft.com/office/drawing/2014/main" id="{9EB087B4-632E-EEA8-CA20-BD12059F8D06}"/>
              </a:ext>
            </a:extLst>
          </p:cNvPr>
          <p:cNvSpPr txBox="1"/>
          <p:nvPr/>
        </p:nvSpPr>
        <p:spPr>
          <a:xfrm>
            <a:off x="581192" y="2033131"/>
            <a:ext cx="8652749" cy="4629997"/>
          </a:xfrm>
          <a:prstGeom prst="rect">
            <a:avLst/>
          </a:prstGeom>
        </p:spPr>
        <p:txBody>
          <a:bodyPr vert="horz" lIns="91440" tIns="45720" rIns="91440" bIns="45720" rtlCol="0" anchor="ctr">
            <a:noAutofit/>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1" i="0" dirty="0">
                <a:solidFill>
                  <a:schemeClr val="tx2"/>
                </a:solidFill>
                <a:effectLst/>
              </a:rPr>
              <a:t>Convenio de Budapest </a:t>
            </a:r>
            <a:r>
              <a:rPr lang="es-ES" b="0" i="0" dirty="0">
                <a:solidFill>
                  <a:schemeClr val="tx2"/>
                </a:solidFill>
                <a:effectLst/>
              </a:rPr>
              <a:t>(CETS No.185), sancionado el 23 de noviembre de 2001 por el Comité de Ministros del Consejo de Europa.</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dirty="0">
              <a:solidFill>
                <a:schemeClr val="tx2"/>
              </a:solidFill>
            </a:endParaRP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Resulta ser el “ </a:t>
            </a:r>
            <a:r>
              <a:rPr lang="es-ES" b="0" i="1" dirty="0">
                <a:solidFill>
                  <a:schemeClr val="tx2"/>
                </a:solidFill>
                <a:effectLst/>
              </a:rPr>
              <a:t>El primer tratado internacional sobre delitos cometidos a través de Internet y otras redes informáticas, que se ocupa especialmente de las infracciones de los derechos de autor, el fraude informático, la pornografía infantil y las violaciones de la seguridad de la red.</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i="1" dirty="0">
                <a:solidFill>
                  <a:schemeClr val="tx2"/>
                </a:solidFill>
              </a:rPr>
              <a:t>Desarrolla una </a:t>
            </a:r>
            <a:r>
              <a:rPr lang="es-ES" b="0" i="1" dirty="0">
                <a:solidFill>
                  <a:schemeClr val="tx2"/>
                </a:solidFill>
                <a:effectLst/>
              </a:rPr>
              <a:t>serie de facultades y procedimientos para facilitar la búsqueda de redes informáticas y la intercepción</a:t>
            </a:r>
            <a:r>
              <a:rPr lang="es-ES" b="0" i="0" dirty="0">
                <a:solidFill>
                  <a:schemeClr val="tx2"/>
                </a:solidFill>
                <a:effectLst/>
              </a:rPr>
              <a:t>”.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dirty="0">
                <a:solidFill>
                  <a:schemeClr val="tx2"/>
                </a:solidFill>
              </a:rPr>
              <a:t>Su objetivo, de acuerdo con el preámbulo es </a:t>
            </a:r>
            <a:r>
              <a:rPr lang="es-ES" b="0" i="0" dirty="0">
                <a:solidFill>
                  <a:schemeClr val="tx2"/>
                </a:solidFill>
                <a:effectLst/>
              </a:rPr>
              <a:t>establecer una política penal común y alineada entre países, orientada a la </a:t>
            </a:r>
            <a:r>
              <a:rPr lang="es-ES" b="0" i="0" u="none" strike="noStrike" dirty="0">
                <a:solidFill>
                  <a:schemeClr val="tx2"/>
                </a:solidFill>
                <a:effectLst/>
              </a:rPr>
              <a:t>protección de la sociedad contra la ciberdelincuencia</a:t>
            </a:r>
            <a:r>
              <a:rPr lang="es-ES" b="0" i="0" dirty="0">
                <a:solidFill>
                  <a:schemeClr val="tx2"/>
                </a:solidFill>
                <a:effectLst/>
              </a:rPr>
              <a:t>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dirty="0">
                <a:solidFill>
                  <a:schemeClr val="tx2"/>
                </a:solidFill>
              </a:rPr>
              <a:t>Determina la necesidad que las legislaciones internas tipifiquen l</a:t>
            </a:r>
            <a:r>
              <a:rPr lang="es-ES" b="0" i="0" dirty="0">
                <a:solidFill>
                  <a:schemeClr val="tx2"/>
                </a:solidFill>
                <a:effectLst/>
              </a:rPr>
              <a:t>os delitos informáticos de forma similar en todas las naciones, unificando normas procesales y a través de una cooperación internacional armónica.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Permite la adopción de medidas para detectar y perseguir, nacional e internacionalmente, a los ciberdelincuentes (red 7/24, conforme el art 24 CB).</a:t>
            </a:r>
            <a:endParaRPr lang="es-ES" dirty="0">
              <a:solidFill>
                <a:schemeClr val="tx2"/>
              </a:solidFill>
            </a:endParaRPr>
          </a:p>
        </p:txBody>
      </p:sp>
      <p:pic>
        <p:nvPicPr>
          <p:cNvPr id="22530" name="Picture 2" descr="España firma el Segundo Protocolo al Convenio sobre Ciberdelincuencia">
            <a:extLst>
              <a:ext uri="{FF2B5EF4-FFF2-40B4-BE49-F238E27FC236}">
                <a16:creationId xmlns:a16="http://schemas.microsoft.com/office/drawing/2014/main" id="{9E5E1EF9-E4B9-AE24-9CE3-422560400B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0" r="1" b="1"/>
          <a:stretch/>
        </p:blipFill>
        <p:spPr bwMode="auto">
          <a:xfrm>
            <a:off x="9665231" y="2495295"/>
            <a:ext cx="2526769"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716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6A153-9001-E313-771E-36D096EF602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F71704-E91B-F84E-4718-891B14DF7487}"/>
              </a:ext>
            </a:extLst>
          </p:cNvPr>
          <p:cNvSpPr>
            <a:spLocks noGrp="1"/>
          </p:cNvSpPr>
          <p:nvPr>
            <p:ph type="ctrTitle"/>
          </p:nvPr>
        </p:nvSpPr>
        <p:spPr>
          <a:xfrm>
            <a:off x="7748519" y="374754"/>
            <a:ext cx="4192566" cy="2731912"/>
          </a:xfrm>
        </p:spPr>
        <p:txBody>
          <a:bodyPr vert="horz" lIns="91440" tIns="45720" rIns="91440" bIns="45720" rtlCol="0" anchor="b" anchorCtr="0">
            <a:normAutofit/>
          </a:bodyPr>
          <a:lstStyle/>
          <a:p>
            <a:pPr>
              <a:lnSpc>
                <a:spcPct val="90000"/>
              </a:lnSpc>
            </a:pPr>
            <a:r>
              <a:rPr lang="es-ES" sz="2600" b="0" kern="1200" cap="all">
                <a:latin typeface="+mj-lt"/>
                <a:ea typeface="+mj-ea"/>
                <a:cs typeface="+mj-cs"/>
              </a:rPr>
              <a:t>Convenio sobre la ciberdelincuencia</a:t>
            </a:r>
          </a:p>
        </p:txBody>
      </p:sp>
      <p:pic>
        <p:nvPicPr>
          <p:cNvPr id="8" name="Picture 7" descr="Una pieza de hardware de tecnología de color negro y naranja">
            <a:extLst>
              <a:ext uri="{FF2B5EF4-FFF2-40B4-BE49-F238E27FC236}">
                <a16:creationId xmlns:a16="http://schemas.microsoft.com/office/drawing/2014/main" id="{5F6DC443-1BB5-2CD2-670F-AF9346643DAA}"/>
              </a:ext>
            </a:extLst>
          </p:cNvPr>
          <p:cNvPicPr>
            <a:picLocks noChangeAspect="1"/>
          </p:cNvPicPr>
          <p:nvPr/>
        </p:nvPicPr>
        <p:blipFill rotWithShape="1">
          <a:blip r:embed="rId2"/>
          <a:srcRect l="22441" r="5024" b="-1"/>
          <a:stretch/>
        </p:blipFill>
        <p:spPr>
          <a:xfrm>
            <a:off x="20" y="10"/>
            <a:ext cx="7452340" cy="6857990"/>
          </a:xfrm>
          <a:prstGeom prst="rect">
            <a:avLst/>
          </a:prstGeom>
          <a:noFill/>
        </p:spPr>
      </p:pic>
      <p:sp>
        <p:nvSpPr>
          <p:cNvPr id="6" name="CuadroTexto 5">
            <a:extLst>
              <a:ext uri="{FF2B5EF4-FFF2-40B4-BE49-F238E27FC236}">
                <a16:creationId xmlns:a16="http://schemas.microsoft.com/office/drawing/2014/main" id="{BC07F17A-E22F-6661-AF9A-A527E070D400}"/>
              </a:ext>
            </a:extLst>
          </p:cNvPr>
          <p:cNvSpPr txBox="1"/>
          <p:nvPr/>
        </p:nvSpPr>
        <p:spPr>
          <a:xfrm>
            <a:off x="7748519" y="2629999"/>
            <a:ext cx="4429619" cy="2242671"/>
          </a:xfrm>
          <a:prstGeom prst="rect">
            <a:avLst/>
          </a:prstGeom>
        </p:spPr>
        <p:txBody>
          <a:bodyPr vert="horz" lIns="91440" tIns="45720" rIns="91440" bIns="45720" rtlCol="0" anchor="ctr">
            <a:noAutofit/>
          </a:bodyPr>
          <a:lstStyle/>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Es considerada proporciona un marco integral y coherente en contra del ciberdelito y la evidencia electrónica. </a:t>
            </a:r>
          </a:p>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Sirve como una guía para cualquier país que desea desarrollar una legislación nacional integral sobre ciberdelitos y como un marco para la cooperación internacional entre los Estados Parte de este tratado. </a:t>
            </a:r>
          </a:p>
          <a:p>
            <a:pPr marL="306000" indent="-306000">
              <a:lnSpc>
                <a:spcPct val="90000"/>
              </a:lnSpc>
              <a:spcBef>
                <a:spcPct val="20000"/>
              </a:spcBef>
              <a:spcAft>
                <a:spcPts val="600"/>
              </a:spcAft>
              <a:buClr>
                <a:schemeClr val="accent2"/>
              </a:buClr>
              <a:buSzPct val="92000"/>
            </a:pPr>
            <a:endParaRPr lang="es-ES" kern="1200" dirty="0">
              <a:solidFill>
                <a:schemeClr val="tx2"/>
              </a:solidFill>
              <a:latin typeface="+mn-lt"/>
              <a:ea typeface="+mn-ea"/>
              <a:cs typeface="+mn-cs"/>
            </a:endParaRPr>
          </a:p>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El tratado está abierto para la adhesión de cualquier país.</a:t>
            </a:r>
          </a:p>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El Convenio de Budapest se complementa con dos protocolos:</a:t>
            </a:r>
          </a:p>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Protocolo Adicional que penaliza la criminalización de actos de naturaleza racista y xenófoba cometidos a través de sistemas informáticos (CETS 189) </a:t>
            </a:r>
          </a:p>
          <a:p>
            <a:pPr marL="306000" indent="-306000">
              <a:lnSpc>
                <a:spcPct val="90000"/>
              </a:lnSpc>
              <a:spcBef>
                <a:spcPct val="20000"/>
              </a:spcBef>
              <a:spcAft>
                <a:spcPts val="600"/>
              </a:spcAft>
              <a:buClr>
                <a:schemeClr val="accent2"/>
              </a:buClr>
              <a:buSzPct val="92000"/>
            </a:pPr>
            <a:r>
              <a:rPr lang="es-ES" kern="1200" dirty="0">
                <a:solidFill>
                  <a:schemeClr val="tx2"/>
                </a:solidFill>
                <a:latin typeface="+mn-lt"/>
                <a:ea typeface="+mn-ea"/>
                <a:cs typeface="+mn-cs"/>
              </a:rPr>
              <a:t>Protocolo adicional relativo al refuerzo de la cooperación y de la divulgación de pruebas electrónicas que se abrió a la firma el 12 de mayo de 2021. </a:t>
            </a:r>
          </a:p>
        </p:txBody>
      </p:sp>
    </p:spTree>
    <p:extLst>
      <p:ext uri="{BB962C8B-B14F-4D97-AF65-F5344CB8AC3E}">
        <p14:creationId xmlns:p14="http://schemas.microsoft.com/office/powerpoint/2010/main" val="341280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481D62-0064-1262-0545-7D37A03CECED}"/>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ELEMENTOS ESENCIALES DEL CONVENIO DE BUDAPEST</a:t>
            </a:r>
          </a:p>
        </p:txBody>
      </p:sp>
      <p:sp>
        <p:nvSpPr>
          <p:cNvPr id="6" name="CuadroTexto 5">
            <a:extLst>
              <a:ext uri="{FF2B5EF4-FFF2-40B4-BE49-F238E27FC236}">
                <a16:creationId xmlns:a16="http://schemas.microsoft.com/office/drawing/2014/main" id="{2F863083-B15F-CCBC-0F22-C8D5073279A1}"/>
              </a:ext>
            </a:extLst>
          </p:cNvPr>
          <p:cNvSpPr txBox="1"/>
          <p:nvPr/>
        </p:nvSpPr>
        <p:spPr>
          <a:xfrm>
            <a:off x="581193" y="2228003"/>
            <a:ext cx="5422390" cy="3633047"/>
          </a:xfrm>
          <a:prstGeom prst="rect">
            <a:avLst/>
          </a:prstGeom>
        </p:spPr>
        <p:txBody>
          <a:bodyPr vert="horz" lIns="91440" tIns="45720" rIns="91440" bIns="45720" rtlCol="0" anchor="ctr">
            <a:normAutofit lnSpcReduction="10000"/>
          </a:bodyPr>
          <a:lstStyle/>
          <a:p>
            <a:pPr marL="306000" indent="-306000">
              <a:spcBef>
                <a:spcPct val="20000"/>
              </a:spcBef>
              <a:spcAft>
                <a:spcPts val="600"/>
              </a:spcAft>
              <a:buClr>
                <a:schemeClr val="accent2"/>
              </a:buClr>
              <a:buSzPct val="92000"/>
              <a:buFont typeface="Wingdings 2" panose="05020102010507070707" pitchFamily="18" charset="2"/>
              <a:buChar char=""/>
            </a:pPr>
            <a:endParaRPr lang="es-ES" dirty="0">
              <a:solidFill>
                <a:schemeClr val="tx2"/>
              </a:solidFill>
            </a:endParaRPr>
          </a:p>
          <a:p>
            <a:pPr marL="306000" indent="-306000">
              <a:spcBef>
                <a:spcPct val="20000"/>
              </a:spcBef>
              <a:spcAft>
                <a:spcPts val="600"/>
              </a:spcAft>
              <a:buClr>
                <a:schemeClr val="accent2"/>
              </a:buClr>
              <a:buSzPct val="92000"/>
              <a:buFont typeface="Wingdings 2" panose="05020102010507070707" pitchFamily="18" charset="2"/>
              <a:buChar char=""/>
            </a:pPr>
            <a:r>
              <a:rPr lang="es-ES" dirty="0">
                <a:solidFill>
                  <a:schemeClr val="tx2"/>
                </a:solidFill>
              </a:rPr>
              <a:t>la criminalización de la conducta, que va desde el </a:t>
            </a:r>
            <a:r>
              <a:rPr lang="es-ES" sz="2000" dirty="0">
                <a:solidFill>
                  <a:schemeClr val="tx2"/>
                </a:solidFill>
              </a:rPr>
              <a:t>acceso ilícito, ataques a la integridad del sistema y de los datos hasta el fraude informático y los delitos relacionados con la pornografía infantil; </a:t>
            </a:r>
          </a:p>
          <a:p>
            <a:pPr marL="306000" indent="-306000">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herramientas de derecho procesal para hacer más efectiva la investigación relacionada con ciberdelitos y la obtención de evidencias electrónicas; </a:t>
            </a:r>
          </a:p>
          <a:p>
            <a:pPr marL="306000" indent="-306000">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La cooperación internacional más ágil y eficiente.</a:t>
            </a:r>
          </a:p>
        </p:txBody>
      </p:sp>
      <p:pic>
        <p:nvPicPr>
          <p:cNvPr id="23554" name="Picture 2" descr="Convenio de Budapest sobre la Ciberdelincuencia en Latam 1653577163 -  Convenio de Budapest sobre la - Studocu">
            <a:extLst>
              <a:ext uri="{FF2B5EF4-FFF2-40B4-BE49-F238E27FC236}">
                <a16:creationId xmlns:a16="http://schemas.microsoft.com/office/drawing/2014/main" id="{C3DF53D3-0152-4A9D-191E-936649372FC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13759" y="2228003"/>
            <a:ext cx="2571707"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521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A4EFD-ACE6-E83C-2503-5BFB6D698D9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5E5CE7B-351A-6FF5-6107-778C84AD2104}"/>
              </a:ext>
            </a:extLst>
          </p:cNvPr>
          <p:cNvSpPr>
            <a:spLocks noGrp="1"/>
          </p:cNvSpPr>
          <p:nvPr>
            <p:ph type="title"/>
          </p:nvPr>
        </p:nvSpPr>
        <p:spPr/>
        <p:txBody>
          <a:bodyPr/>
          <a:lstStyle/>
          <a:p>
            <a:pPr algn="ctr"/>
            <a:r>
              <a:rPr lang="es-ES" dirty="0"/>
              <a:t>ALCANCE DEL CONVENIO DE BUDAPEST: EFICACIA EN OBTENCION DE INFORMACION</a:t>
            </a:r>
            <a:endParaRPr lang="es-SV" dirty="0"/>
          </a:p>
        </p:txBody>
      </p:sp>
      <p:sp>
        <p:nvSpPr>
          <p:cNvPr id="6" name="CuadroTexto 5">
            <a:extLst>
              <a:ext uri="{FF2B5EF4-FFF2-40B4-BE49-F238E27FC236}">
                <a16:creationId xmlns:a16="http://schemas.microsoft.com/office/drawing/2014/main" id="{66FEC248-F037-50E8-2760-AA1F9E8D2376}"/>
              </a:ext>
            </a:extLst>
          </p:cNvPr>
          <p:cNvSpPr txBox="1"/>
          <p:nvPr/>
        </p:nvSpPr>
        <p:spPr>
          <a:xfrm>
            <a:off x="314793" y="1994091"/>
            <a:ext cx="10852879" cy="4401205"/>
          </a:xfrm>
          <a:prstGeom prst="rect">
            <a:avLst/>
          </a:prstGeom>
          <a:noFill/>
        </p:spPr>
        <p:txBody>
          <a:bodyPr wrap="square">
            <a:spAutoFit/>
          </a:bodyPr>
          <a:lstStyle/>
          <a:p>
            <a:pPr marL="514350" indent="-514350" algn="just">
              <a:buAutoNum type="alphaLcParenR"/>
            </a:pPr>
            <a:r>
              <a:rPr lang="es-ES" sz="2800" dirty="0"/>
              <a:t>Para la investigación y procesamiento de los delitos informáticos propiamente. (</a:t>
            </a:r>
            <a:r>
              <a:rPr lang="es-ES" sz="2800" b="0" i="0" dirty="0">
                <a:effectLst/>
                <a:latin typeface="Telefonica-Light"/>
              </a:rPr>
              <a:t>Titulo II: </a:t>
            </a:r>
            <a:r>
              <a:rPr lang="es-ES" sz="2800" b="1" i="0" dirty="0">
                <a:effectLst/>
                <a:latin typeface="Telefonica-Light"/>
              </a:rPr>
              <a:t>Falsificación informática:</a:t>
            </a:r>
            <a:r>
              <a:rPr lang="es-ES" sz="2800" b="0" i="0" dirty="0">
                <a:effectLst/>
                <a:latin typeface="Telefonica-Light"/>
              </a:rPr>
              <a:t> hace referencia a la introducción, alteración, borrado o supresión, deliberada y de forma ilegítima, de datos informáticos que dé lugar a datos no auténticos, “ </a:t>
            </a:r>
            <a:r>
              <a:rPr lang="es-ES" sz="2800" b="0" i="1" dirty="0">
                <a:effectLst/>
                <a:latin typeface="Telefonica-Light"/>
              </a:rPr>
              <a:t>con la intención de que sean tenidos en cuenta o utilizados a efectos legales como si se tratara de datos auténticos</a:t>
            </a:r>
            <a:r>
              <a:rPr lang="es-ES" sz="2800" b="0" i="0" dirty="0">
                <a:effectLst/>
                <a:latin typeface="Telefonica-Light"/>
              </a:rPr>
              <a:t>”. </a:t>
            </a:r>
            <a:r>
              <a:rPr lang="es-ES" sz="2800" b="1" i="0" dirty="0">
                <a:effectLst/>
                <a:latin typeface="Telefonica-Light"/>
              </a:rPr>
              <a:t>Fraude informático: </a:t>
            </a:r>
            <a:r>
              <a:rPr lang="es-ES" sz="2800" b="0" i="0" dirty="0">
                <a:effectLst/>
                <a:latin typeface="Telefonica-Light"/>
              </a:rPr>
              <a:t>son los actos deliberados e ilegítimos que causen perjuicio patrimonial a otro mediante la introducción, alteración, borrado o supresión de datos; o causándole interferencias en el funcionamiento de sus sistemas informáticos.</a:t>
            </a:r>
            <a:endParaRPr lang="es-SV" sz="2800" dirty="0"/>
          </a:p>
        </p:txBody>
      </p:sp>
    </p:spTree>
    <p:extLst>
      <p:ext uri="{BB962C8B-B14F-4D97-AF65-F5344CB8AC3E}">
        <p14:creationId xmlns:p14="http://schemas.microsoft.com/office/powerpoint/2010/main" val="41333039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FF734-A389-046C-3396-B9BFBF210FAC}"/>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6C6ABD0-81E1-412E-7509-ED5EAC78B05D}"/>
              </a:ext>
            </a:extLst>
          </p:cNvPr>
          <p:cNvSpPr>
            <a:spLocks noGrp="1"/>
          </p:cNvSpPr>
          <p:nvPr>
            <p:ph type="title"/>
          </p:nvPr>
        </p:nvSpPr>
        <p:spPr/>
        <p:txBody>
          <a:bodyPr/>
          <a:lstStyle/>
          <a:p>
            <a:pPr algn="ctr"/>
            <a:r>
              <a:rPr lang="es-ES" dirty="0"/>
              <a:t>ALCANCE DEL CONVENIO DE BUDAPEST: EFICACIA EN LA OBTENCION DE INFORMACIÓN</a:t>
            </a:r>
            <a:endParaRPr lang="es-SV" dirty="0"/>
          </a:p>
        </p:txBody>
      </p:sp>
      <p:sp>
        <p:nvSpPr>
          <p:cNvPr id="6" name="CuadroTexto 5">
            <a:extLst>
              <a:ext uri="{FF2B5EF4-FFF2-40B4-BE49-F238E27FC236}">
                <a16:creationId xmlns:a16="http://schemas.microsoft.com/office/drawing/2014/main" id="{4D12A76B-E5AE-5572-7FE5-8E745CB70338}"/>
              </a:ext>
            </a:extLst>
          </p:cNvPr>
          <p:cNvSpPr txBox="1"/>
          <p:nvPr/>
        </p:nvSpPr>
        <p:spPr>
          <a:xfrm>
            <a:off x="314793" y="1994091"/>
            <a:ext cx="10852879" cy="2677656"/>
          </a:xfrm>
          <a:prstGeom prst="rect">
            <a:avLst/>
          </a:prstGeom>
          <a:noFill/>
        </p:spPr>
        <p:txBody>
          <a:bodyPr wrap="square">
            <a:spAutoFit/>
          </a:bodyPr>
          <a:lstStyle/>
          <a:p>
            <a:pPr algn="just"/>
            <a:r>
              <a:rPr lang="es-ES" sz="2800" dirty="0"/>
              <a:t>b) Cualquier otro delito cometido por medio de un sistema informático.</a:t>
            </a:r>
          </a:p>
          <a:p>
            <a:pPr algn="just"/>
            <a:r>
              <a:rPr lang="es-ES" sz="2800" dirty="0"/>
              <a:t>c) Para la obtención de pruebas electrónicas de cualquier delito.</a:t>
            </a:r>
          </a:p>
          <a:p>
            <a:pPr marL="514350" indent="-514350" algn="just">
              <a:buAutoNum type="alphaLcParenR"/>
            </a:pPr>
            <a:endParaRPr lang="es-ES" sz="2800" dirty="0"/>
          </a:p>
          <a:p>
            <a:pPr algn="just"/>
            <a:endParaRPr lang="es-ES" sz="2800" dirty="0"/>
          </a:p>
          <a:p>
            <a:pPr algn="just"/>
            <a:r>
              <a:rPr lang="es-ES" sz="2800" dirty="0"/>
              <a:t>** La legislación interna determina el alcance de las intervenciones o interceptaciones de las comunicaciones en tiempo real.</a:t>
            </a:r>
            <a:endParaRPr lang="es-SV" sz="2800" dirty="0"/>
          </a:p>
        </p:txBody>
      </p:sp>
    </p:spTree>
    <p:extLst>
      <p:ext uri="{BB962C8B-B14F-4D97-AF65-F5344CB8AC3E}">
        <p14:creationId xmlns:p14="http://schemas.microsoft.com/office/powerpoint/2010/main" val="2929182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3C17CFF-F80D-F4B0-459D-CDCFD2C14AF7}"/>
              </a:ext>
            </a:extLst>
          </p:cNvPr>
          <p:cNvSpPr>
            <a:spLocks noGrp="1"/>
          </p:cNvSpPr>
          <p:nvPr>
            <p:ph type="title"/>
          </p:nvPr>
        </p:nvSpPr>
        <p:spPr/>
        <p:txBody>
          <a:bodyPr/>
          <a:lstStyle/>
          <a:p>
            <a:pPr algn="ctr"/>
            <a:r>
              <a:rPr lang="es-ES" dirty="0"/>
              <a:t>Países </a:t>
            </a:r>
            <a:r>
              <a:rPr lang="es-ES" dirty="0" err="1"/>
              <a:t>sucriptores</a:t>
            </a:r>
            <a:r>
              <a:rPr lang="es-ES" dirty="0"/>
              <a:t> DEL CONVENIO</a:t>
            </a:r>
            <a:endParaRPr lang="es-SV" dirty="0"/>
          </a:p>
        </p:txBody>
      </p:sp>
      <p:sp>
        <p:nvSpPr>
          <p:cNvPr id="6" name="CuadroTexto 5">
            <a:extLst>
              <a:ext uri="{FF2B5EF4-FFF2-40B4-BE49-F238E27FC236}">
                <a16:creationId xmlns:a16="http://schemas.microsoft.com/office/drawing/2014/main" id="{90EF26D4-2807-E53F-B88D-A5C388C83494}"/>
              </a:ext>
            </a:extLst>
          </p:cNvPr>
          <p:cNvSpPr txBox="1"/>
          <p:nvPr/>
        </p:nvSpPr>
        <p:spPr>
          <a:xfrm>
            <a:off x="1334125" y="2271090"/>
            <a:ext cx="10118360" cy="3416320"/>
          </a:xfrm>
          <a:prstGeom prst="rect">
            <a:avLst/>
          </a:prstGeom>
          <a:noFill/>
        </p:spPr>
        <p:txBody>
          <a:bodyPr wrap="square">
            <a:spAutoFit/>
          </a:bodyPr>
          <a:lstStyle/>
          <a:p>
            <a:r>
              <a:rPr lang="es-ES" dirty="0"/>
              <a:t>En junio de 2022, 66 Estados eran Partes del Convenio (países europeos, así como </a:t>
            </a:r>
            <a:r>
              <a:rPr lang="es-ES" b="1" dirty="0"/>
              <a:t>Argentina, </a:t>
            </a:r>
            <a:r>
              <a:rPr lang="es-ES" dirty="0"/>
              <a:t>Australia, Cabo Verde, </a:t>
            </a:r>
            <a:r>
              <a:rPr lang="es-ES" b="1" dirty="0"/>
              <a:t>Canadá, Chile, Colombia, Costa Rica</a:t>
            </a:r>
            <a:r>
              <a:rPr lang="es-ES" dirty="0"/>
              <a:t>, Filipinas, Ghana, Israel, Japón, Marruecos, Mauricio, </a:t>
            </a:r>
            <a:r>
              <a:rPr lang="es-ES" b="1" dirty="0"/>
              <a:t>Panamá,</a:t>
            </a:r>
            <a:r>
              <a:rPr lang="es-ES" dirty="0"/>
              <a:t> </a:t>
            </a:r>
            <a:r>
              <a:rPr lang="es-ES" b="1" dirty="0"/>
              <a:t>Paraguay, Perú, República Dominicana</a:t>
            </a:r>
            <a:r>
              <a:rPr lang="es-ES" dirty="0"/>
              <a:t>, Senegal, Tonga y </a:t>
            </a:r>
            <a:r>
              <a:rPr lang="es-ES" b="1" dirty="0"/>
              <a:t>EE.UU.), </a:t>
            </a:r>
            <a:r>
              <a:rPr lang="es-ES" dirty="0"/>
              <a:t>otros 2 países lo han firmado (Irlanda y Sudáfrica) y 13 países han sido invitados a adherirse (Benín, Brasil, Burkina Faso, Ecuador, Fiyi, Guatemala, México, Nueva Zelanda, Níger, Nigeria, Trinidad y Tobago, Túnez y Vanuatu).  Estos 81 Estados participan como miembros (Partes) u observadores (signatarios o invitados) en el Comité del Convenio sobre la Ciberdelincuencia (T-CY). El T-CY, entre otras cosas, evalúa la implementación del Convenio por los Estados Parte, adopta Notas de Orientación o prepara instrumentos jurídicos adicionales. Los programas de Creación de Capacidad, administrados por la Oficina especializada del Programa sobre Ciberdelincuencia del Consejo de Europa (C-PROC) en Rumania, ayuda a países en distintas partes del mundo a desarrollar las capacidades necesarias para implementar el Convenio de Budapest o para adoptar las recomendaciones del Comité del Convenio sobre la Ciberdelincuencia (T-CY).</a:t>
            </a:r>
            <a:endParaRPr lang="es-SV" dirty="0"/>
          </a:p>
        </p:txBody>
      </p:sp>
    </p:spTree>
    <p:extLst>
      <p:ext uri="{BB962C8B-B14F-4D97-AF65-F5344CB8AC3E}">
        <p14:creationId xmlns:p14="http://schemas.microsoft.com/office/powerpoint/2010/main" val="8170912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DC3160-B4E5-319D-A59E-BFFB66C0E139}"/>
              </a:ext>
            </a:extLst>
          </p:cNvPr>
          <p:cNvSpPr>
            <a:spLocks noGrp="1"/>
          </p:cNvSpPr>
          <p:nvPr>
            <p:ph type="title"/>
          </p:nvPr>
        </p:nvSpPr>
        <p:spPr/>
        <p:txBody>
          <a:bodyPr/>
          <a:lstStyle/>
          <a:p>
            <a:r>
              <a:rPr lang="es-ES" dirty="0"/>
              <a:t>PAISES SUSCRIPTORES DEL CONVENIO DE BUDAPEST</a:t>
            </a:r>
            <a:endParaRPr lang="es-SV" dirty="0"/>
          </a:p>
        </p:txBody>
      </p:sp>
      <p:pic>
        <p:nvPicPr>
          <p:cNvPr id="10" name="Imagen 9">
            <a:extLst>
              <a:ext uri="{FF2B5EF4-FFF2-40B4-BE49-F238E27FC236}">
                <a16:creationId xmlns:a16="http://schemas.microsoft.com/office/drawing/2014/main" id="{8E2BD527-F149-7F38-893F-71627DC558D8}"/>
              </a:ext>
            </a:extLst>
          </p:cNvPr>
          <p:cNvPicPr>
            <a:picLocks noChangeAspect="1"/>
          </p:cNvPicPr>
          <p:nvPr/>
        </p:nvPicPr>
        <p:blipFill>
          <a:blip r:embed="rId2"/>
          <a:stretch>
            <a:fillRect/>
          </a:stretch>
        </p:blipFill>
        <p:spPr>
          <a:xfrm>
            <a:off x="1469036" y="2283095"/>
            <a:ext cx="8050540" cy="4250235"/>
          </a:xfrm>
          <a:prstGeom prst="rect">
            <a:avLst/>
          </a:prstGeom>
        </p:spPr>
      </p:pic>
    </p:spTree>
    <p:extLst>
      <p:ext uri="{BB962C8B-B14F-4D97-AF65-F5344CB8AC3E}">
        <p14:creationId xmlns:p14="http://schemas.microsoft.com/office/powerpoint/2010/main" val="1835303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Marcador de posición de imagen 7" descr="Fondo digital de puntos de datos">
            <a:extLst>
              <a:ext uri="{FF2B5EF4-FFF2-40B4-BE49-F238E27FC236}">
                <a16:creationId xmlns:a16="http://schemas.microsoft.com/office/drawing/2014/main" id="{5FED7C55-F545-49A1-90FD-D853A25AB453}"/>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p:pic>
      <p:sp>
        <p:nvSpPr>
          <p:cNvPr id="15" name="Título 14">
            <a:extLst>
              <a:ext uri="{FF2B5EF4-FFF2-40B4-BE49-F238E27FC236}">
                <a16:creationId xmlns:a16="http://schemas.microsoft.com/office/drawing/2014/main" id="{40F1DF5B-353A-4270-8C10-6A1509441174}"/>
              </a:ext>
            </a:extLst>
          </p:cNvPr>
          <p:cNvSpPr>
            <a:spLocks noGrp="1"/>
          </p:cNvSpPr>
          <p:nvPr>
            <p:ph type="ctrTitle"/>
          </p:nvPr>
        </p:nvSpPr>
        <p:spPr>
          <a:xfrm>
            <a:off x="415951" y="76202"/>
            <a:ext cx="6629426" cy="2986234"/>
          </a:xfrm>
        </p:spPr>
        <p:txBody>
          <a:bodyPr vert="horz" wrap="square" lIns="0" tIns="0" rIns="0" bIns="0" rtlCol="0" anchor="b" anchorCtr="0">
            <a:normAutofit/>
          </a:bodyPr>
          <a:lstStyle/>
          <a:p>
            <a:pPr algn="ctr" rtl="0">
              <a:lnSpc>
                <a:spcPct val="100000"/>
              </a:lnSpc>
            </a:pPr>
            <a:r>
              <a:rPr lang="es-ES" dirty="0">
                <a:solidFill>
                  <a:schemeClr val="tx1"/>
                </a:solidFill>
              </a:rPr>
              <a:t>¿</a:t>
            </a:r>
            <a:r>
              <a:rPr lang="es-ES" sz="6400" kern="1200" dirty="0">
                <a:solidFill>
                  <a:schemeClr val="tx1"/>
                </a:solidFill>
                <a:latin typeface="+mj-lt"/>
                <a:ea typeface="+mj-ea"/>
                <a:cs typeface="+mj-cs"/>
              </a:rPr>
              <a:t>Qué son los delitos cibernéticos?</a:t>
            </a:r>
          </a:p>
        </p:txBody>
      </p:sp>
      <p:sp>
        <p:nvSpPr>
          <p:cNvPr id="16" name="Subtítulo 15">
            <a:extLst>
              <a:ext uri="{FF2B5EF4-FFF2-40B4-BE49-F238E27FC236}">
                <a16:creationId xmlns:a16="http://schemas.microsoft.com/office/drawing/2014/main" id="{4BDCF583-1D5D-4235-97C2-39272B80A0B1}"/>
              </a:ext>
            </a:extLst>
          </p:cNvPr>
          <p:cNvSpPr>
            <a:spLocks noGrp="1"/>
          </p:cNvSpPr>
          <p:nvPr>
            <p:ph type="subTitle" idx="1"/>
          </p:nvPr>
        </p:nvSpPr>
        <p:spPr>
          <a:xfrm>
            <a:off x="149902" y="3138638"/>
            <a:ext cx="7899816" cy="2954188"/>
          </a:xfrm>
        </p:spPr>
        <p:txBody>
          <a:bodyPr vert="horz" wrap="square" lIns="0" tIns="0" rIns="0" bIns="0" rtlCol="0">
            <a:noAutofit/>
          </a:bodyPr>
          <a:lstStyle/>
          <a:p>
            <a:pPr algn="just"/>
            <a:r>
              <a:rPr lang="es-ES" sz="1800" b="1" i="0" dirty="0">
                <a:solidFill>
                  <a:schemeClr val="tx1"/>
                </a:solidFill>
                <a:effectLst/>
                <a:latin typeface="Arial" panose="020B0604020202020204" pitchFamily="34" charset="0"/>
              </a:rPr>
              <a:t>Delito informático</a:t>
            </a:r>
            <a:r>
              <a:rPr lang="es-ES" sz="1800" b="0" i="0" dirty="0">
                <a:solidFill>
                  <a:schemeClr val="tx1"/>
                </a:solidFill>
                <a:effectLst/>
                <a:latin typeface="Arial" panose="020B0604020202020204" pitchFamily="34" charset="0"/>
              </a:rPr>
              <a:t>, </a:t>
            </a:r>
            <a:r>
              <a:rPr lang="es-ES" sz="1800" b="1" i="0" dirty="0">
                <a:solidFill>
                  <a:schemeClr val="tx1"/>
                </a:solidFill>
                <a:effectLst/>
                <a:latin typeface="Arial" panose="020B0604020202020204" pitchFamily="34" charset="0"/>
              </a:rPr>
              <a:t>delito cibernético</a:t>
            </a:r>
            <a:r>
              <a:rPr lang="es-ES" sz="1800" b="0" i="0" dirty="0">
                <a:solidFill>
                  <a:schemeClr val="tx1"/>
                </a:solidFill>
                <a:effectLst/>
                <a:latin typeface="Arial" panose="020B0604020202020204" pitchFamily="34" charset="0"/>
              </a:rPr>
              <a:t> o </a:t>
            </a:r>
            <a:r>
              <a:rPr lang="es-ES" sz="1800" b="1" i="0" dirty="0">
                <a:solidFill>
                  <a:schemeClr val="tx1"/>
                </a:solidFill>
                <a:effectLst/>
                <a:latin typeface="Arial" panose="020B0604020202020204" pitchFamily="34" charset="0"/>
              </a:rPr>
              <a:t>ciberdelito</a:t>
            </a:r>
          </a:p>
          <a:p>
            <a:pPr algn="just"/>
            <a:r>
              <a:rPr lang="es-ES" sz="1800" dirty="0">
                <a:solidFill>
                  <a:schemeClr val="tx1"/>
                </a:solidFill>
                <a:latin typeface="Arial" panose="020B0604020202020204" pitchFamily="34" charset="0"/>
              </a:rPr>
              <a:t>Es toda acción antijurídica que se realiza en un entorno digital, virtualizado o en el internet, mediante </a:t>
            </a:r>
            <a:r>
              <a:rPr lang="es-ES" sz="1800" dirty="0">
                <a:solidFill>
                  <a:schemeClr val="tx1"/>
                </a:solidFill>
                <a:effectLst/>
                <a:latin typeface="Arial" panose="020B0604020202020204" pitchFamily="34" charset="0"/>
              </a:rPr>
              <a:t>el uso de entornos digitales, redes, </a:t>
            </a:r>
            <a:r>
              <a:rPr lang="es-ES" sz="1800" u="none" strike="noStrike" dirty="0">
                <a:solidFill>
                  <a:schemeClr val="tx1"/>
                </a:solidFill>
                <a:effectLst/>
                <a:latin typeface="Arial" panose="020B0604020202020204" pitchFamily="34" charset="0"/>
              </a:rPr>
              <a:t>blockchain</a:t>
            </a:r>
            <a:r>
              <a:rPr lang="es-ES" sz="1800" dirty="0">
                <a:solidFill>
                  <a:schemeClr val="tx1"/>
                </a:solidFill>
                <a:effectLst/>
                <a:latin typeface="Arial" panose="020B0604020202020204" pitchFamily="34" charset="0"/>
              </a:rPr>
              <a:t>, computadoras, sistemas informáticos u otros dispositivos de las nuevas tecnologías de información y comunicación, </a:t>
            </a:r>
            <a:r>
              <a:rPr lang="es-ES" sz="1800" dirty="0">
                <a:solidFill>
                  <a:schemeClr val="tx1"/>
                </a:solidFill>
                <a:latin typeface="Arial" panose="020B0604020202020204" pitchFamily="34" charset="0"/>
              </a:rPr>
              <a:t>que provocan un daño o perjuicio a bienes jurídicos protegidos, sean individuales, colectivos o difusos (intimidad, patrimonio, datos personales, seguridad nacional, orden público)</a:t>
            </a:r>
            <a:endParaRPr lang="es-SV" sz="1800" dirty="0">
              <a:solidFill>
                <a:schemeClr val="tx1"/>
              </a:solidFill>
            </a:endParaRPr>
          </a:p>
        </p:txBody>
      </p:sp>
      <p:sp>
        <p:nvSpPr>
          <p:cNvPr id="2" name="Marcador de fecha 1">
            <a:extLst>
              <a:ext uri="{FF2B5EF4-FFF2-40B4-BE49-F238E27FC236}">
                <a16:creationId xmlns:a16="http://schemas.microsoft.com/office/drawing/2014/main" id="{2910D835-B454-4270-BB35-86A187307E6F}"/>
              </a:ext>
            </a:extLst>
          </p:cNvPr>
          <p:cNvSpPr>
            <a:spLocks noGrp="1"/>
          </p:cNvSpPr>
          <p:nvPr>
            <p:ph type="dt" sz="half" idx="10"/>
          </p:nvPr>
        </p:nvSpPr>
        <p:spPr/>
        <p:txBody>
          <a:bodyPr rtlCol="0"/>
          <a:lstStyle/>
          <a:p>
            <a:pPr rtl="0"/>
            <a:r>
              <a:rPr lang="es-ES"/>
              <a:t>Martes, 2 de febrero de 20XX</a:t>
            </a:r>
          </a:p>
        </p:txBody>
      </p:sp>
      <p:sp>
        <p:nvSpPr>
          <p:cNvPr id="4" name="Marcador de número de diapositiva 3">
            <a:extLst>
              <a:ext uri="{FF2B5EF4-FFF2-40B4-BE49-F238E27FC236}">
                <a16:creationId xmlns:a16="http://schemas.microsoft.com/office/drawing/2014/main" id="{E1E7D98D-6710-41D2-B258-E1A1059D29F8}"/>
              </a:ext>
            </a:extLst>
          </p:cNvPr>
          <p:cNvSpPr>
            <a:spLocks noGrp="1"/>
          </p:cNvSpPr>
          <p:nvPr>
            <p:ph type="sldNum" sz="quarter" idx="12"/>
          </p:nvPr>
        </p:nvSpPr>
        <p:spPr/>
        <p:txBody>
          <a:bodyPr rtlCol="0"/>
          <a:lstStyle/>
          <a:p>
            <a:pPr rtl="0"/>
            <a:fld id="{DBA1B0FB-D917-4C8C-928F-313BD683BF39}" type="slidenum">
              <a:rPr lang="es-ES" smtClean="0"/>
              <a:t>4</a:t>
            </a:fld>
            <a:endParaRPr lang="es-ES"/>
          </a:p>
        </p:txBody>
      </p:sp>
      <p:sp>
        <p:nvSpPr>
          <p:cNvPr id="5" name="Marcador de pie de página 13">
            <a:extLst>
              <a:ext uri="{FF2B5EF4-FFF2-40B4-BE49-F238E27FC236}">
                <a16:creationId xmlns:a16="http://schemas.microsoft.com/office/drawing/2014/main" id="{4DC9DBA6-443B-04E1-63ED-766D741DF0B6}"/>
              </a:ext>
            </a:extLst>
          </p:cNvPr>
          <p:cNvSpPr>
            <a:spLocks noGrp="1"/>
          </p:cNvSpPr>
          <p:nvPr>
            <p:ph type="ftr" sz="quarter" idx="11"/>
          </p:nvPr>
        </p:nvSpPr>
        <p:spPr>
          <a:xfrm>
            <a:off x="1890114" y="6321525"/>
            <a:ext cx="6379210" cy="153888"/>
          </a:xfrm>
        </p:spPr>
        <p:txBody>
          <a:bodyPr rtlCol="0"/>
          <a:lstStyle/>
          <a:p>
            <a:pPr rtl="0"/>
            <a:r>
              <a:rPr lang="es-ES" dirty="0">
                <a:solidFill>
                  <a:schemeClr val="tx1"/>
                </a:solidFill>
              </a:rPr>
              <a:t>Cooperación internacional en materia de cibercrimen y evidencia </a:t>
            </a:r>
            <a:r>
              <a:rPr lang="es-ES" dirty="0" err="1">
                <a:solidFill>
                  <a:schemeClr val="tx1"/>
                </a:solidFill>
              </a:rPr>
              <a:t>digitaL</a:t>
            </a:r>
            <a:endParaRPr lang="es-ES" dirty="0"/>
          </a:p>
        </p:txBody>
      </p:sp>
    </p:spTree>
    <p:extLst>
      <p:ext uri="{BB962C8B-B14F-4D97-AF65-F5344CB8AC3E}">
        <p14:creationId xmlns:p14="http://schemas.microsoft.com/office/powerpoint/2010/main" val="560021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587841-09D6-D0E5-79CD-4C0907E34044}"/>
              </a:ext>
            </a:extLst>
          </p:cNvPr>
          <p:cNvSpPr>
            <a:spLocks noGrp="1"/>
          </p:cNvSpPr>
          <p:nvPr>
            <p:ph type="title"/>
          </p:nvPr>
        </p:nvSpPr>
        <p:spPr/>
        <p:txBody>
          <a:bodyPr/>
          <a:lstStyle/>
          <a:p>
            <a:pPr algn="ctr"/>
            <a:r>
              <a:rPr lang="es-ES" dirty="0"/>
              <a:t>ENLACE DE INVOCACIÓN DEL TRATADO</a:t>
            </a:r>
            <a:endParaRPr lang="es-SV" dirty="0"/>
          </a:p>
        </p:txBody>
      </p:sp>
      <p:sp>
        <p:nvSpPr>
          <p:cNvPr id="6" name="CuadroTexto 5">
            <a:extLst>
              <a:ext uri="{FF2B5EF4-FFF2-40B4-BE49-F238E27FC236}">
                <a16:creationId xmlns:a16="http://schemas.microsoft.com/office/drawing/2014/main" id="{02EE473A-C9B5-4B4F-2C0C-D896C4917587}"/>
              </a:ext>
            </a:extLst>
          </p:cNvPr>
          <p:cNvSpPr txBox="1"/>
          <p:nvPr/>
        </p:nvSpPr>
        <p:spPr>
          <a:xfrm>
            <a:off x="1064302" y="1879673"/>
            <a:ext cx="9788577" cy="2677656"/>
          </a:xfrm>
          <a:prstGeom prst="rect">
            <a:avLst/>
          </a:prstGeom>
          <a:noFill/>
        </p:spPr>
        <p:txBody>
          <a:bodyPr wrap="square">
            <a:spAutoFit/>
          </a:bodyPr>
          <a:lstStyle/>
          <a:p>
            <a:r>
              <a:rPr lang="es-SV" dirty="0"/>
              <a:t> </a:t>
            </a:r>
            <a:r>
              <a:rPr lang="es-SV" sz="2400" dirty="0"/>
              <a:t>DESIGNACIÓN DE AUTORIDAD CENTRAL</a:t>
            </a:r>
          </a:p>
          <a:p>
            <a:endParaRPr lang="es-SV" sz="2400" dirty="0"/>
          </a:p>
          <a:p>
            <a:r>
              <a:rPr lang="es-SV" sz="2400" dirty="0"/>
              <a:t>Es la "autoridad o autoridades designadas en virtud de un tratado o acuerdo de asistencia mutua sobre la base de la legislación uniforme o recíproca en vigor entre las Partes interesadas o, en su defecto, la autoridad o autoridades designadas (párrafo 2.a del artículo 27 del Convenio)</a:t>
            </a:r>
          </a:p>
          <a:p>
            <a:r>
              <a:rPr lang="es-SV" sz="2400" dirty="0"/>
              <a:t>Se debe recurrir a las autoridades centrales designadas.</a:t>
            </a:r>
          </a:p>
        </p:txBody>
      </p:sp>
      <p:sp>
        <p:nvSpPr>
          <p:cNvPr id="8" name="CuadroTexto 7">
            <a:extLst>
              <a:ext uri="{FF2B5EF4-FFF2-40B4-BE49-F238E27FC236}">
                <a16:creationId xmlns:a16="http://schemas.microsoft.com/office/drawing/2014/main" id="{2E151EE3-A9E6-325D-827A-1BB559E2CAFB}"/>
              </a:ext>
            </a:extLst>
          </p:cNvPr>
          <p:cNvSpPr txBox="1"/>
          <p:nvPr/>
        </p:nvSpPr>
        <p:spPr>
          <a:xfrm>
            <a:off x="959371" y="4719012"/>
            <a:ext cx="9338872" cy="1938992"/>
          </a:xfrm>
          <a:prstGeom prst="rect">
            <a:avLst/>
          </a:prstGeom>
          <a:noFill/>
        </p:spPr>
        <p:txBody>
          <a:bodyPr wrap="square">
            <a:spAutoFit/>
          </a:bodyPr>
          <a:lstStyle/>
          <a:p>
            <a:pPr algn="just"/>
            <a:r>
              <a:rPr lang="es-ES" sz="2000" b="0" i="0" dirty="0">
                <a:solidFill>
                  <a:srgbClr val="000000"/>
                </a:solidFill>
                <a:effectLst/>
                <a:latin typeface="+mj-lt"/>
              </a:rPr>
              <a:t>Cada Parte podrá transmitir solicitudes de asistencia o comunicaciones relacionadas con las mismas por medios rápidos de comunicación, incluidos el fax y el correo electrónico, en la medida en que dichos medios ofrezcan niveles adecuados de seguridad y autenticación (incluido el cifrado, en caso necesario), con confirmación oficial posterior si la Parte requerida lo exige. La Parte requerida aceptará la solicitud y dará respuesta a la misma por cualquiera de estos medios rápidos de comunicación.</a:t>
            </a:r>
            <a:endParaRPr lang="es-SV" sz="2000" dirty="0">
              <a:latin typeface="+mj-lt"/>
            </a:endParaRPr>
          </a:p>
        </p:txBody>
      </p:sp>
    </p:spTree>
    <p:extLst>
      <p:ext uri="{BB962C8B-B14F-4D97-AF65-F5344CB8AC3E}">
        <p14:creationId xmlns:p14="http://schemas.microsoft.com/office/powerpoint/2010/main" val="4073737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D2E30-D156-3C8B-A7E9-8512CCD16664}"/>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2086555-2654-3835-F769-7B3FE1636D06}"/>
              </a:ext>
            </a:extLst>
          </p:cNvPr>
          <p:cNvSpPr>
            <a:spLocks noGrp="1"/>
          </p:cNvSpPr>
          <p:nvPr>
            <p:ph type="title"/>
          </p:nvPr>
        </p:nvSpPr>
        <p:spPr>
          <a:xfrm>
            <a:off x="581193" y="729658"/>
            <a:ext cx="11029616" cy="988332"/>
          </a:xfrm>
        </p:spPr>
        <p:txBody>
          <a:bodyPr vert="horz" lIns="91440" tIns="45720" rIns="91440" bIns="45720" rtlCol="0" anchor="b">
            <a:normAutofit/>
          </a:bodyPr>
          <a:lstStyle/>
          <a:p>
            <a:r>
              <a:rPr lang="es-ES" b="0" kern="1200" cap="all">
                <a:latin typeface="+mj-lt"/>
                <a:ea typeface="+mj-ea"/>
                <a:cs typeface="+mj-cs"/>
              </a:rPr>
              <a:t>INVOCACIÓN DEL TRATADO. JURISDICCIÓN</a:t>
            </a:r>
          </a:p>
        </p:txBody>
      </p:sp>
      <p:pic>
        <p:nvPicPr>
          <p:cNvPr id="24578" name="Picture 2" descr="Qué es la extradición? Con ejemplos - El Rincón Del Policía">
            <a:extLst>
              <a:ext uri="{FF2B5EF4-FFF2-40B4-BE49-F238E27FC236}">
                <a16:creationId xmlns:a16="http://schemas.microsoft.com/office/drawing/2014/main" id="{BAA6AC49-12FD-BADB-632D-C30F6D53F22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54834" y="2228003"/>
            <a:ext cx="4272196"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AF3C1A85-1BCB-94CB-FFC3-A4B538A5B055}"/>
              </a:ext>
            </a:extLst>
          </p:cNvPr>
          <p:cNvSpPr txBox="1"/>
          <p:nvPr/>
        </p:nvSpPr>
        <p:spPr>
          <a:xfrm>
            <a:off x="4871803" y="1717991"/>
            <a:ext cx="6739006" cy="5140010"/>
          </a:xfrm>
          <a:prstGeom prst="rect">
            <a:avLst/>
          </a:prstGeom>
        </p:spPr>
        <p:txBody>
          <a:bodyPr vert="horz" lIns="91440" tIns="45720" rIns="91440" bIns="45720" rtlCol="0" anchor="ctr">
            <a:normAutofit/>
          </a:bodyPr>
          <a:lstStyle/>
          <a:p>
            <a:pPr>
              <a:lnSpc>
                <a:spcPct val="90000"/>
              </a:lnSpc>
              <a:spcBef>
                <a:spcPct val="20000"/>
              </a:spcBef>
              <a:spcAft>
                <a:spcPts val="600"/>
              </a:spcAft>
              <a:buClr>
                <a:schemeClr val="accent2"/>
              </a:buClr>
              <a:buSzPct val="92000"/>
            </a:pPr>
            <a:r>
              <a:rPr lang="es-ES" b="1" i="0" dirty="0">
                <a:solidFill>
                  <a:schemeClr val="tx2"/>
                </a:solidFill>
                <a:effectLst/>
              </a:rPr>
              <a:t>Artículo 22. Jurisdicción.</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1. Cada Parte adoptará las medidas legislativas y de otro tipo que resulten necesarias para afirmar su jurisdicción respecto de cualquier delito previsto con arreglo a los artículos 2 a 11 del presente Convenio, siempre que se haya cometido:</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a) En su territorio; o</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b) a bordo de un buque que enarbole pabellón de dicha Parte; o</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c) a bordo de una aeronave matriculada según las leyes de dicha Parte; o</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b="0" i="0" dirty="0">
                <a:solidFill>
                  <a:schemeClr val="tx2"/>
                </a:solidFill>
                <a:effectLst/>
              </a:rPr>
              <a:t>d) por uno de sus nacionales, si el delito es susceptible de sanción penal en el lugar en el que se cometió o si ningún Estado tiene competencia territorial respecto del mismo.</a:t>
            </a:r>
          </a:p>
        </p:txBody>
      </p:sp>
    </p:spTree>
    <p:extLst>
      <p:ext uri="{BB962C8B-B14F-4D97-AF65-F5344CB8AC3E}">
        <p14:creationId xmlns:p14="http://schemas.microsoft.com/office/powerpoint/2010/main" val="2041276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1ADD3-9AFA-4F13-E0DE-F7866D8C8BF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D5B96FB1-B20D-60B1-B031-2230F6152E45}"/>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s-ES" b="0" kern="1200" cap="all">
                <a:latin typeface="+mj-lt"/>
                <a:ea typeface="+mj-ea"/>
                <a:cs typeface="+mj-cs"/>
              </a:rPr>
              <a:t>INVOCACIÓN DEL TRATADO. EXTRADICIÓN</a:t>
            </a:r>
          </a:p>
        </p:txBody>
      </p:sp>
      <p:sp>
        <p:nvSpPr>
          <p:cNvPr id="8" name="CuadroTexto 7">
            <a:extLst>
              <a:ext uri="{FF2B5EF4-FFF2-40B4-BE49-F238E27FC236}">
                <a16:creationId xmlns:a16="http://schemas.microsoft.com/office/drawing/2014/main" id="{E7EF9B9B-6F53-4AF7-8B68-BA2F6DB9728D}"/>
              </a:ext>
            </a:extLst>
          </p:cNvPr>
          <p:cNvSpPr txBox="1"/>
          <p:nvPr/>
        </p:nvSpPr>
        <p:spPr>
          <a:xfrm>
            <a:off x="581192" y="2180496"/>
            <a:ext cx="11029615" cy="3678303"/>
          </a:xfrm>
          <a:prstGeom prst="rect">
            <a:avLst/>
          </a:prstGeom>
        </p:spPr>
        <p:txBody>
          <a:bodyPr vert="horz" lIns="91440" tIns="45720" rIns="91440" bIns="45720" rtlCol="0" anchor="ctr">
            <a:normAutofit/>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b="1" i="0">
                <a:solidFill>
                  <a:schemeClr val="tx2"/>
                </a:solidFill>
                <a:effectLst/>
              </a:rPr>
              <a:t>Artículo 24. Extradición.</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b="0" i="0">
                <a:solidFill>
                  <a:schemeClr val="tx2"/>
                </a:solidFill>
                <a:effectLst/>
              </a:rPr>
              <a:t>Aplicable a los delitos establecidos en los artículos 2 a 11 del presente Convenio, siempre que estén castigados en la legislación de las dos Partes implicadas con una pena privativa de libertad de una duración máxima de como mínimo un año, o con una pena más grave.</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a:solidFill>
                  <a:schemeClr val="tx2"/>
                </a:solidFill>
              </a:rPr>
              <a:t>Si existiera un tratado vigente, se entenderá que incluye los delitos contenidos en la Convención</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b="0" i="0">
                <a:solidFill>
                  <a:schemeClr val="tx2"/>
                </a:solidFill>
                <a:effectLst/>
              </a:rPr>
              <a:t>Si no existiere tratado bilateral o multilateral sobe extradición puede invocarse el Convenio.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b="0" i="0">
                <a:solidFill>
                  <a:schemeClr val="tx2"/>
                </a:solidFill>
                <a:effectLst/>
              </a:rPr>
              <a:t>La extradición estará sujeta a las condiciones establecidas en el derecho interno de la Parte requerida o en los tratados de extradición aplicables, incluidos los motivos por los que la Parte requerida puede denegar la extradición.</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b="0" i="0">
                <a:solidFill>
                  <a:schemeClr val="tx2"/>
                </a:solidFill>
                <a:effectLst/>
              </a:rPr>
              <a:t>Si se deniega el tratado por razones de nacionalidad, la Parte requirente podrá pedir a la parte requerida que realice el juzgamiento dentro de su jurisdicción e informe el resultado final a la Parte requirente.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700">
                <a:solidFill>
                  <a:schemeClr val="tx2"/>
                </a:solidFill>
              </a:rPr>
              <a:t>Podrá remitirse cualquier </a:t>
            </a:r>
            <a:r>
              <a:rPr lang="es-ES" sz="1700" b="0" i="0">
                <a:solidFill>
                  <a:schemeClr val="tx2"/>
                </a:solidFill>
                <a:effectLst/>
              </a:rPr>
              <a:t>solicitud o comunicación a través de la Organización Internacional de Policía Criminal (INTERPOL).</a:t>
            </a:r>
          </a:p>
        </p:txBody>
      </p:sp>
    </p:spTree>
    <p:extLst>
      <p:ext uri="{BB962C8B-B14F-4D97-AF65-F5344CB8AC3E}">
        <p14:creationId xmlns:p14="http://schemas.microsoft.com/office/powerpoint/2010/main" val="2727852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36972-99B8-3CAA-D498-035D3D2E65A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39D18A7-4ECC-AC8B-AC6C-3418D9796E60}"/>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s-ES" b="0" kern="1200" cap="all">
                <a:latin typeface="+mj-lt"/>
                <a:ea typeface="+mj-ea"/>
                <a:cs typeface="+mj-cs"/>
              </a:rPr>
              <a:t>INVOCACIÓN DEL TRATADO. EXTRADICIÓN</a:t>
            </a:r>
          </a:p>
        </p:txBody>
      </p:sp>
      <p:graphicFrame>
        <p:nvGraphicFramePr>
          <p:cNvPr id="14" name="CuadroTexto 11">
            <a:extLst>
              <a:ext uri="{FF2B5EF4-FFF2-40B4-BE49-F238E27FC236}">
                <a16:creationId xmlns:a16="http://schemas.microsoft.com/office/drawing/2014/main" id="{B14F6686-E2D2-C14B-8F1E-9A97FF91A76A}"/>
              </a:ext>
            </a:extLst>
          </p:cNvPr>
          <p:cNvGraphicFramePr/>
          <p:nvPr>
            <p:extLst>
              <p:ext uri="{D42A27DB-BD31-4B8C-83A1-F6EECF244321}">
                <p14:modId xmlns:p14="http://schemas.microsoft.com/office/powerpoint/2010/main" val="3050239582"/>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5326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FE4E-81E7-9397-893D-11026DA0865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422B71C-F279-FD75-CAF2-94E75EC3134D}"/>
              </a:ext>
            </a:extLst>
          </p:cNvPr>
          <p:cNvSpPr>
            <a:spLocks noGrp="1"/>
          </p:cNvSpPr>
          <p:nvPr>
            <p:ph type="title"/>
          </p:nvPr>
        </p:nvSpPr>
        <p:spPr>
          <a:xfrm>
            <a:off x="581192" y="702156"/>
            <a:ext cx="11029616" cy="1013800"/>
          </a:xfrm>
        </p:spPr>
        <p:txBody>
          <a:bodyPr vert="horz" lIns="91440" tIns="45720" rIns="91440" bIns="45720" rtlCol="0" anchor="b">
            <a:normAutofit/>
          </a:bodyPr>
          <a:lstStyle/>
          <a:p>
            <a:r>
              <a:rPr lang="es-ES" b="0" kern="1200" cap="all">
                <a:latin typeface="+mj-lt"/>
                <a:ea typeface="+mj-ea"/>
                <a:cs typeface="+mj-cs"/>
              </a:rPr>
              <a:t>INVOCACIÓN DEL TRATADO. idioma</a:t>
            </a:r>
          </a:p>
        </p:txBody>
      </p:sp>
      <p:graphicFrame>
        <p:nvGraphicFramePr>
          <p:cNvPr id="10" name="CuadroTexto 7">
            <a:extLst>
              <a:ext uri="{FF2B5EF4-FFF2-40B4-BE49-F238E27FC236}">
                <a16:creationId xmlns:a16="http://schemas.microsoft.com/office/drawing/2014/main" id="{45DDEAEF-BE26-CDFB-FC22-182AD18601C9}"/>
              </a:ext>
            </a:extLst>
          </p:cNvPr>
          <p:cNvGraphicFramePr/>
          <p:nvPr>
            <p:extLst>
              <p:ext uri="{D42A27DB-BD31-4B8C-83A1-F6EECF244321}">
                <p14:modId xmlns:p14="http://schemas.microsoft.com/office/powerpoint/2010/main" val="1945205014"/>
              </p:ext>
            </p:extLst>
          </p:nvPr>
        </p:nvGraphicFramePr>
        <p:xfrm>
          <a:off x="581192" y="2180496"/>
          <a:ext cx="11029615" cy="36783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575367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B22F5F-A102-78E5-C837-9EC92118D155}"/>
              </a:ext>
            </a:extLst>
          </p:cNvPr>
          <p:cNvSpPr>
            <a:spLocks noGrp="1"/>
          </p:cNvSpPr>
          <p:nvPr>
            <p:ph type="title"/>
          </p:nvPr>
        </p:nvSpPr>
        <p:spPr>
          <a:xfrm>
            <a:off x="581193" y="729658"/>
            <a:ext cx="11029616" cy="988332"/>
          </a:xfrm>
        </p:spPr>
        <p:txBody>
          <a:bodyPr anchor="b">
            <a:normAutofit/>
          </a:bodyPr>
          <a:lstStyle/>
          <a:p>
            <a:pPr algn="ctr"/>
            <a:r>
              <a:rPr lang="es-ES" dirty="0"/>
              <a:t>Evidencia digital</a:t>
            </a:r>
            <a:endParaRPr lang="es-SV" dirty="0"/>
          </a:p>
        </p:txBody>
      </p:sp>
      <p:pic>
        <p:nvPicPr>
          <p:cNvPr id="5122" name="Picture 2" descr="Revisión De La Evidencia Digital">
            <a:extLst>
              <a:ext uri="{FF2B5EF4-FFF2-40B4-BE49-F238E27FC236}">
                <a16:creationId xmlns:a16="http://schemas.microsoft.com/office/drawing/2014/main" id="{5E99090C-1B6C-24F3-B70E-4AAC2035442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1193" y="2527251"/>
            <a:ext cx="10826322" cy="4173351"/>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793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931D-5C89-7F92-38E8-BEC06B4569F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5388C1E0-4191-DEDF-A2F2-61FCF3D611BE}"/>
              </a:ext>
            </a:extLst>
          </p:cNvPr>
          <p:cNvSpPr>
            <a:spLocks noGrp="1"/>
          </p:cNvSpPr>
          <p:nvPr>
            <p:ph type="title"/>
          </p:nvPr>
        </p:nvSpPr>
        <p:spPr/>
        <p:txBody>
          <a:bodyPr/>
          <a:lstStyle/>
          <a:p>
            <a:pPr algn="ctr"/>
            <a:r>
              <a:rPr lang="es-ES" dirty="0"/>
              <a:t>EVIDENCIA DIGITAL: medidas </a:t>
            </a:r>
            <a:endParaRPr lang="es-SV" dirty="0"/>
          </a:p>
        </p:txBody>
      </p:sp>
      <p:sp>
        <p:nvSpPr>
          <p:cNvPr id="3" name="Marcador de contenido 2">
            <a:extLst>
              <a:ext uri="{FF2B5EF4-FFF2-40B4-BE49-F238E27FC236}">
                <a16:creationId xmlns:a16="http://schemas.microsoft.com/office/drawing/2014/main" id="{A99F0A0D-6765-A848-5506-C1CEB314D1D4}"/>
              </a:ext>
            </a:extLst>
          </p:cNvPr>
          <p:cNvSpPr>
            <a:spLocks noGrp="1"/>
          </p:cNvSpPr>
          <p:nvPr>
            <p:ph sz="half" idx="1"/>
          </p:nvPr>
        </p:nvSpPr>
        <p:spPr>
          <a:xfrm>
            <a:off x="581192" y="2228003"/>
            <a:ext cx="7603438" cy="3633047"/>
          </a:xfrm>
        </p:spPr>
        <p:txBody>
          <a:bodyPr>
            <a:normAutofit fontScale="77500" lnSpcReduction="20000"/>
          </a:bodyPr>
          <a:lstStyle/>
          <a:p>
            <a:r>
              <a:rPr lang="es-ES" dirty="0"/>
              <a:t> </a:t>
            </a:r>
            <a:r>
              <a:rPr lang="es-ES" sz="2100" dirty="0"/>
              <a:t>Art 14. 134. CB</a:t>
            </a:r>
          </a:p>
          <a:p>
            <a:r>
              <a:rPr lang="es-ES" sz="2100" dirty="0"/>
              <a:t>El presente Convenio adapta las medidas procesales tradicionales, tales como el registro y confiscación, al nuevo entorno tecnológico. </a:t>
            </a:r>
          </a:p>
          <a:p>
            <a:r>
              <a:rPr lang="es-ES" sz="2100" dirty="0"/>
              <a:t>Además, se han creado nuevas medidas, tales como la conservación rápida de los datos, con el fin de garantizar que las medidas tradicionales para obtener información, tales como el registro y la confiscación, seguirán siendo eficaces en el volátil entorno tecnológico. </a:t>
            </a:r>
          </a:p>
          <a:p>
            <a:endParaRPr lang="es-ES" sz="2100" dirty="0"/>
          </a:p>
          <a:p>
            <a:r>
              <a:rPr lang="es-ES" sz="2100" dirty="0"/>
              <a:t>Los datos en el nuevo entorno tecnológico no siempre son estáticos, sino que pueden estar en movimiento en el proceso de comunicación, se han adaptado otros procedimientos tradicionales de obtención de información pertinentes para las telecomunicaciones, tales como la obtención en tiempo real de los datos relativos al tráfico y la interceptación de los datos relativos al contenido, con el fin de permitir la obtención de los datos electrónicos que se encuentran en el proceso de la comunicación. </a:t>
            </a:r>
            <a:endParaRPr lang="es-SV" sz="2100" dirty="0"/>
          </a:p>
        </p:txBody>
      </p:sp>
      <p:pic>
        <p:nvPicPr>
          <p:cNvPr id="6" name="Marcador de contenido 5" descr="Texto, Carta&#10;&#10;Descripción generada automáticamente">
            <a:extLst>
              <a:ext uri="{FF2B5EF4-FFF2-40B4-BE49-F238E27FC236}">
                <a16:creationId xmlns:a16="http://schemas.microsoft.com/office/drawing/2014/main" id="{23FAB85F-6C4D-EFD4-3E13-C50C6B7B73BB}"/>
              </a:ext>
            </a:extLst>
          </p:cNvPr>
          <p:cNvPicPr>
            <a:picLocks noGrp="1" noChangeAspect="1"/>
          </p:cNvPicPr>
          <p:nvPr>
            <p:ph sz="half" idx="2"/>
          </p:nvPr>
        </p:nvPicPr>
        <p:blipFill>
          <a:blip r:embed="rId2"/>
          <a:stretch>
            <a:fillRect/>
          </a:stretch>
        </p:blipFill>
        <p:spPr>
          <a:xfrm>
            <a:off x="8814216" y="2518966"/>
            <a:ext cx="2796759" cy="3050381"/>
          </a:xfrm>
        </p:spPr>
      </p:pic>
    </p:spTree>
    <p:extLst>
      <p:ext uri="{BB962C8B-B14F-4D97-AF65-F5344CB8AC3E}">
        <p14:creationId xmlns:p14="http://schemas.microsoft.com/office/powerpoint/2010/main" val="3055347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18556-2055-91E8-465E-E558C40415AF}"/>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1B85910D-759D-9C6C-EAF5-C85C41FD8389}"/>
              </a:ext>
            </a:extLst>
          </p:cNvPr>
          <p:cNvSpPr>
            <a:spLocks noGrp="1"/>
          </p:cNvSpPr>
          <p:nvPr>
            <p:ph type="title"/>
          </p:nvPr>
        </p:nvSpPr>
        <p:spPr/>
        <p:txBody>
          <a:bodyPr/>
          <a:lstStyle/>
          <a:p>
            <a:pPr algn="ctr"/>
            <a:r>
              <a:rPr lang="es-ES" dirty="0"/>
              <a:t>EVIDENCIA DIGITAL. Título 2-5 sección 2ª CONVENCIÓN</a:t>
            </a:r>
            <a:endParaRPr lang="es-SV" dirty="0"/>
          </a:p>
        </p:txBody>
      </p:sp>
      <p:sp>
        <p:nvSpPr>
          <p:cNvPr id="3" name="Marcador de contenido 2">
            <a:extLst>
              <a:ext uri="{FF2B5EF4-FFF2-40B4-BE49-F238E27FC236}">
                <a16:creationId xmlns:a16="http://schemas.microsoft.com/office/drawing/2014/main" id="{6E08FE1B-5483-2EEE-0027-15813E28BA08}"/>
              </a:ext>
            </a:extLst>
          </p:cNvPr>
          <p:cNvSpPr>
            <a:spLocks noGrp="1"/>
          </p:cNvSpPr>
          <p:nvPr>
            <p:ph sz="half" idx="1"/>
          </p:nvPr>
        </p:nvSpPr>
        <p:spPr>
          <a:xfrm>
            <a:off x="581192" y="2228003"/>
            <a:ext cx="7663398" cy="4502581"/>
          </a:xfrm>
        </p:spPr>
        <p:txBody>
          <a:bodyPr>
            <a:normAutofit/>
          </a:bodyPr>
          <a:lstStyle/>
          <a:p>
            <a:pPr marL="0" indent="0">
              <a:buNone/>
            </a:pPr>
            <a:r>
              <a:rPr lang="es-ES" dirty="0"/>
              <a:t>Desarrolla :</a:t>
            </a:r>
          </a:p>
          <a:p>
            <a:r>
              <a:rPr lang="es-ES" dirty="0"/>
              <a:t>La conservación rápida de datos informáticos almacenados (art.16);</a:t>
            </a:r>
          </a:p>
          <a:p>
            <a:r>
              <a:rPr lang="es-ES" dirty="0"/>
              <a:t>La conservación y revelación parcial rápidas de los datos relativos al tráfico (art. 17);</a:t>
            </a:r>
          </a:p>
          <a:p>
            <a:r>
              <a:rPr lang="es-ES" dirty="0"/>
              <a:t>La orden de presentación (art. 18); </a:t>
            </a:r>
          </a:p>
          <a:p>
            <a:r>
              <a:rPr lang="es-ES" dirty="0"/>
              <a:t>El registro y confiscación de datos informáticos almacenados (art. 19)</a:t>
            </a:r>
          </a:p>
          <a:p>
            <a:r>
              <a:rPr lang="es-ES" dirty="0"/>
              <a:t>La obtención en tiempo real de datos relativos al tráfico (art.20); </a:t>
            </a:r>
          </a:p>
          <a:p>
            <a:r>
              <a:rPr lang="es-ES" dirty="0"/>
              <a:t>La Interceptación de datos relativos al contenido (art. 21).</a:t>
            </a:r>
          </a:p>
        </p:txBody>
      </p:sp>
      <p:pic>
        <p:nvPicPr>
          <p:cNvPr id="6" name="Marcador de contenido 5" descr="Texto, Carta&#10;&#10;Descripción generada automáticamente">
            <a:extLst>
              <a:ext uri="{FF2B5EF4-FFF2-40B4-BE49-F238E27FC236}">
                <a16:creationId xmlns:a16="http://schemas.microsoft.com/office/drawing/2014/main" id="{6C03789E-801D-9987-3BFC-9F74D8CE7E89}"/>
              </a:ext>
            </a:extLst>
          </p:cNvPr>
          <p:cNvPicPr>
            <a:picLocks noGrp="1" noChangeAspect="1"/>
          </p:cNvPicPr>
          <p:nvPr>
            <p:ph sz="half" idx="2"/>
          </p:nvPr>
        </p:nvPicPr>
        <p:blipFill>
          <a:blip r:embed="rId2"/>
          <a:stretch>
            <a:fillRect/>
          </a:stretch>
        </p:blipFill>
        <p:spPr>
          <a:xfrm>
            <a:off x="8814216" y="2518966"/>
            <a:ext cx="2796759" cy="3050381"/>
          </a:xfrm>
        </p:spPr>
      </p:pic>
    </p:spTree>
    <p:extLst>
      <p:ext uri="{BB962C8B-B14F-4D97-AF65-F5344CB8AC3E}">
        <p14:creationId xmlns:p14="http://schemas.microsoft.com/office/powerpoint/2010/main" val="41050301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4D7D-5D92-88D6-0855-68BBC9085814}"/>
            </a:ext>
          </a:extLst>
        </p:cNvPr>
        <p:cNvGrpSpPr/>
        <p:nvPr/>
      </p:nvGrpSpPr>
      <p:grpSpPr>
        <a:xfrm>
          <a:off x="0" y="0"/>
          <a:ext cx="0" cy="0"/>
          <a:chOff x="0" y="0"/>
          <a:chExt cx="0" cy="0"/>
        </a:xfrm>
      </p:grpSpPr>
      <p:pic>
        <p:nvPicPr>
          <p:cNvPr id="8" name="Marcador de contenido 7" descr="Gráfico sobre almacenamiento en la nube">
            <a:extLst>
              <a:ext uri="{FF2B5EF4-FFF2-40B4-BE49-F238E27FC236}">
                <a16:creationId xmlns:a16="http://schemas.microsoft.com/office/drawing/2014/main" id="{BFDBD894-866C-CA45-7D24-4A8B40B26E70}"/>
              </a:ext>
            </a:extLst>
          </p:cNvPr>
          <p:cNvPicPr>
            <a:picLocks noGrp="1" noChangeAspect="1"/>
          </p:cNvPicPr>
          <p:nvPr>
            <p:ph type="pic" sz="quarter" idx="13"/>
          </p:nvPr>
        </p:nvPicPr>
        <p:blipFill rotWithShape="1">
          <a:blip r:embed="rId2"/>
          <a:srcRect t="2667" b="13063"/>
          <a:stretch/>
        </p:blipFill>
        <p:spPr>
          <a:xfrm>
            <a:off x="20" y="10"/>
            <a:ext cx="12191980" cy="6857990"/>
          </a:xfrm>
          <a:noFill/>
        </p:spPr>
      </p:pic>
      <p:sp>
        <p:nvSpPr>
          <p:cNvPr id="2" name="Título 1">
            <a:extLst>
              <a:ext uri="{FF2B5EF4-FFF2-40B4-BE49-F238E27FC236}">
                <a16:creationId xmlns:a16="http://schemas.microsoft.com/office/drawing/2014/main" id="{12770FC2-EC0D-F9DE-AFFC-229C96CC6A29}"/>
              </a:ext>
            </a:extLst>
          </p:cNvPr>
          <p:cNvSpPr>
            <a:spLocks noGrp="1"/>
          </p:cNvSpPr>
          <p:nvPr>
            <p:ph type="ctrTitle"/>
          </p:nvPr>
        </p:nvSpPr>
        <p:spPr>
          <a:xfrm>
            <a:off x="550863" y="549275"/>
            <a:ext cx="10676770" cy="1744220"/>
          </a:xfrm>
        </p:spPr>
        <p:txBody>
          <a:bodyPr anchor="b">
            <a:normAutofit fontScale="90000"/>
          </a:bodyPr>
          <a:lstStyle/>
          <a:p>
            <a:pPr algn="ctr"/>
            <a:r>
              <a:rPr lang="es-ES" sz="5900" dirty="0"/>
              <a:t>II PROTOCOLO. OBJETIVO DE MEJORA</a:t>
            </a:r>
            <a:endParaRPr lang="es-SV" sz="5900" dirty="0"/>
          </a:p>
        </p:txBody>
      </p:sp>
      <p:sp>
        <p:nvSpPr>
          <p:cNvPr id="3" name="Marcador de contenido 2">
            <a:extLst>
              <a:ext uri="{FF2B5EF4-FFF2-40B4-BE49-F238E27FC236}">
                <a16:creationId xmlns:a16="http://schemas.microsoft.com/office/drawing/2014/main" id="{BEFD8828-34E7-2C24-B760-9C1970AD12C4}"/>
              </a:ext>
            </a:extLst>
          </p:cNvPr>
          <p:cNvSpPr>
            <a:spLocks noGrp="1"/>
          </p:cNvSpPr>
          <p:nvPr>
            <p:ph type="subTitle" idx="1"/>
          </p:nvPr>
        </p:nvSpPr>
        <p:spPr>
          <a:xfrm>
            <a:off x="182992" y="3028013"/>
            <a:ext cx="11412511" cy="3687580"/>
          </a:xfrm>
        </p:spPr>
        <p:txBody>
          <a:bodyPr anchor="ctr">
            <a:noAutofit/>
          </a:bodyPr>
          <a:lstStyle/>
          <a:p>
            <a:pPr marL="0" indent="0">
              <a:lnSpc>
                <a:spcPct val="90000"/>
              </a:lnSpc>
              <a:buNone/>
            </a:pPr>
            <a:r>
              <a:rPr lang="es-ES" sz="2000" b="1" dirty="0">
                <a:solidFill>
                  <a:schemeClr val="bg1">
                    <a:alpha val="60000"/>
                  </a:schemeClr>
                </a:solidFill>
              </a:rPr>
              <a:t>De la cooperación en materia de ciberdelincuencia y la capacidad de las autoridades de justicia penal para reunir pruebas en formato electrónico de un delito penal a efectos de investigaciones o procedimientos penales específicos mediante instrumentos adicionales relacionados con una asistencia mutua más eficiente y otras formas de cooperación entre las autoridades competentes</a:t>
            </a:r>
          </a:p>
          <a:p>
            <a:pPr marL="0" indent="0">
              <a:lnSpc>
                <a:spcPct val="90000"/>
              </a:lnSpc>
              <a:buNone/>
            </a:pPr>
            <a:endParaRPr lang="es-ES" sz="2000" b="1" dirty="0">
              <a:solidFill>
                <a:schemeClr val="bg1">
                  <a:alpha val="60000"/>
                </a:schemeClr>
              </a:solidFill>
            </a:endParaRPr>
          </a:p>
          <a:p>
            <a:pPr marL="0" indent="0">
              <a:lnSpc>
                <a:spcPct val="90000"/>
              </a:lnSpc>
              <a:buNone/>
            </a:pPr>
            <a:r>
              <a:rPr lang="es-ES" sz="2000" b="1" dirty="0">
                <a:solidFill>
                  <a:schemeClr val="bg1">
                    <a:alpha val="60000"/>
                  </a:schemeClr>
                </a:solidFill>
              </a:rPr>
              <a:t>De la Cooperación en casos de emergencia.</a:t>
            </a:r>
          </a:p>
          <a:p>
            <a:pPr marL="0" indent="0">
              <a:lnSpc>
                <a:spcPct val="90000"/>
              </a:lnSpc>
              <a:buNone/>
            </a:pPr>
            <a:endParaRPr lang="es-ES" sz="2000" b="1" dirty="0">
              <a:solidFill>
                <a:schemeClr val="bg1">
                  <a:alpha val="60000"/>
                </a:schemeClr>
              </a:solidFill>
            </a:endParaRPr>
          </a:p>
          <a:p>
            <a:pPr marL="0" indent="0">
              <a:lnSpc>
                <a:spcPct val="90000"/>
              </a:lnSpc>
              <a:buNone/>
            </a:pPr>
            <a:r>
              <a:rPr lang="es-ES" sz="2000" b="1" dirty="0">
                <a:solidFill>
                  <a:schemeClr val="bg1">
                    <a:alpha val="60000"/>
                  </a:schemeClr>
                </a:solidFill>
              </a:rPr>
              <a:t>De la cooperación directa entre las autoridades competentes y los proveedores de servicios y otras entidades que controlan o tienen en su poder la información pertinente. </a:t>
            </a:r>
          </a:p>
        </p:txBody>
      </p:sp>
    </p:spTree>
    <p:extLst>
      <p:ext uri="{BB962C8B-B14F-4D97-AF65-F5344CB8AC3E}">
        <p14:creationId xmlns:p14="http://schemas.microsoft.com/office/powerpoint/2010/main" val="26786085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69117-EADC-D588-A735-5F17794BE122}"/>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C763B749-8B4E-C5A3-655A-20BF9E5A08DD}"/>
              </a:ext>
            </a:extLst>
          </p:cNvPr>
          <p:cNvSpPr>
            <a:spLocks noGrp="1"/>
          </p:cNvSpPr>
          <p:nvPr>
            <p:ph type="title"/>
          </p:nvPr>
        </p:nvSpPr>
        <p:spPr/>
        <p:txBody>
          <a:bodyPr/>
          <a:lstStyle/>
          <a:p>
            <a:r>
              <a:rPr lang="es-ES" dirty="0"/>
              <a:t>II PROTOCOLO</a:t>
            </a:r>
            <a:endParaRPr lang="es-SV" dirty="0"/>
          </a:p>
        </p:txBody>
      </p:sp>
      <p:sp>
        <p:nvSpPr>
          <p:cNvPr id="3" name="Marcador de contenido 2">
            <a:extLst>
              <a:ext uri="{FF2B5EF4-FFF2-40B4-BE49-F238E27FC236}">
                <a16:creationId xmlns:a16="http://schemas.microsoft.com/office/drawing/2014/main" id="{4B57ACCF-A60C-31F5-B14D-0461F61E4DB4}"/>
              </a:ext>
            </a:extLst>
          </p:cNvPr>
          <p:cNvSpPr>
            <a:spLocks noGrp="1"/>
          </p:cNvSpPr>
          <p:nvPr>
            <p:ph sz="half" idx="1"/>
          </p:nvPr>
        </p:nvSpPr>
        <p:spPr>
          <a:xfrm>
            <a:off x="341349" y="2040626"/>
            <a:ext cx="7948212" cy="4817374"/>
          </a:xfrm>
        </p:spPr>
        <p:txBody>
          <a:bodyPr>
            <a:normAutofit/>
          </a:bodyPr>
          <a:lstStyle/>
          <a:p>
            <a:r>
              <a:rPr lang="es-ES" b="1" dirty="0"/>
              <a:t>OBTENCIÓN rápida de información:</a:t>
            </a:r>
          </a:p>
          <a:p>
            <a:r>
              <a:rPr lang="es-ES" dirty="0"/>
              <a:t>Relativa a los abonados -por ejemplo, la que permite identificar al usuario de una cuenta específica de correo electrónico o de redes sociales, o de una dirección específica de Protocolo de Internet (IP) utilizada en la comisión de un delito- </a:t>
            </a:r>
          </a:p>
          <a:p>
            <a:r>
              <a:rPr lang="es-ES" dirty="0"/>
              <a:t>Mejora la aplicación del artículo 18 del Convenio , con instrumentos complementarios que permitan obtener la divulgación de información relativa a los abonados directamente de un proveedor de servicios ubicado en otra Parte. </a:t>
            </a:r>
          </a:p>
          <a:p>
            <a:r>
              <a:rPr lang="es-ES" dirty="0"/>
              <a:t>para rastrear el origen de una comunicación, mediante la identificación de la persona que ha registrado dicho dominio, requerirla a las entidades pertinentes en otras Partes.  -</a:t>
            </a:r>
          </a:p>
          <a:p>
            <a:r>
              <a:rPr lang="es-ES" dirty="0"/>
              <a:t>En un caso de emergencia, por un riesgo significativo e inminente para la vida o la seguridad de cualquier persona física, recurrir a los puntos de contacto de la Red 24/7 establecidos en el marco del Convenio (artículo 35).</a:t>
            </a:r>
          </a:p>
          <a:p>
            <a:r>
              <a:rPr lang="es-ES" dirty="0"/>
              <a:t>Uso de videoconferencias para trabajo colaborativo.</a:t>
            </a:r>
            <a:endParaRPr lang="es-SV" dirty="0"/>
          </a:p>
        </p:txBody>
      </p:sp>
      <p:pic>
        <p:nvPicPr>
          <p:cNvPr id="6" name="Marcador de contenido 5" descr="Texto, Carta&#10;&#10;Descripción generada automáticamente">
            <a:extLst>
              <a:ext uri="{FF2B5EF4-FFF2-40B4-BE49-F238E27FC236}">
                <a16:creationId xmlns:a16="http://schemas.microsoft.com/office/drawing/2014/main" id="{9587951E-612A-0FA1-45B0-E97F8BAD2BF4}"/>
              </a:ext>
            </a:extLst>
          </p:cNvPr>
          <p:cNvPicPr>
            <a:picLocks noGrp="1" noChangeAspect="1"/>
          </p:cNvPicPr>
          <p:nvPr>
            <p:ph sz="half" idx="2"/>
          </p:nvPr>
        </p:nvPicPr>
        <p:blipFill>
          <a:blip r:embed="rId2"/>
          <a:stretch>
            <a:fillRect/>
          </a:stretch>
        </p:blipFill>
        <p:spPr>
          <a:xfrm>
            <a:off x="8814216" y="2518966"/>
            <a:ext cx="2796759" cy="3050381"/>
          </a:xfrm>
        </p:spPr>
      </p:pic>
    </p:spTree>
    <p:extLst>
      <p:ext uri="{BB962C8B-B14F-4D97-AF65-F5344CB8AC3E}">
        <p14:creationId xmlns:p14="http://schemas.microsoft.com/office/powerpoint/2010/main" val="1230750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ítulo 10">
            <a:extLst>
              <a:ext uri="{FF2B5EF4-FFF2-40B4-BE49-F238E27FC236}">
                <a16:creationId xmlns:a16="http://schemas.microsoft.com/office/drawing/2014/main" id="{581E8936-2270-47FE-94A4-398CB123EF90}"/>
              </a:ext>
            </a:extLst>
          </p:cNvPr>
          <p:cNvSpPr>
            <a:spLocks noGrp="1"/>
          </p:cNvSpPr>
          <p:nvPr>
            <p:ph type="title"/>
          </p:nvPr>
        </p:nvSpPr>
        <p:spPr>
          <a:xfrm>
            <a:off x="550863" y="4508500"/>
            <a:ext cx="4500562" cy="1562959"/>
          </a:xfrm>
        </p:spPr>
        <p:txBody>
          <a:bodyPr rtlCol="0"/>
          <a:lstStyle/>
          <a:p>
            <a:pPr rtl="0"/>
            <a:r>
              <a:rPr lang="es-ES"/>
              <a:t>Resumen</a:t>
            </a:r>
          </a:p>
        </p:txBody>
      </p:sp>
      <p:pic>
        <p:nvPicPr>
          <p:cNvPr id="16" name="Marcador de posición de imagen 15" descr="Fondo digital de puntos de datos">
            <a:extLst>
              <a:ext uri="{FF2B5EF4-FFF2-40B4-BE49-F238E27FC236}">
                <a16:creationId xmlns:a16="http://schemas.microsoft.com/office/drawing/2014/main" id="{361E9ADB-7377-4CF1-9AE4-AEFBDEBEEEE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12192000" cy="3776472"/>
          </a:xfrm>
        </p:spPr>
      </p:pic>
      <p:sp>
        <p:nvSpPr>
          <p:cNvPr id="13" name="Marcador de contenido 12">
            <a:extLst>
              <a:ext uri="{FF2B5EF4-FFF2-40B4-BE49-F238E27FC236}">
                <a16:creationId xmlns:a16="http://schemas.microsoft.com/office/drawing/2014/main" id="{C0287FEC-3826-4868-8D93-52429C6156F5}"/>
              </a:ext>
            </a:extLst>
          </p:cNvPr>
          <p:cNvSpPr>
            <a:spLocks noGrp="1"/>
          </p:cNvSpPr>
          <p:nvPr>
            <p:ph sz="quarter" idx="15"/>
          </p:nvPr>
        </p:nvSpPr>
        <p:spPr>
          <a:xfrm>
            <a:off x="3359150" y="4508500"/>
            <a:ext cx="8124673" cy="1563688"/>
          </a:xfrm>
        </p:spPr>
        <p:txBody>
          <a:bodyPr rtlCol="0">
            <a:normAutofit/>
          </a:bodyPr>
          <a:lstStyle/>
          <a:p>
            <a:pPr rtl="0"/>
            <a:r>
              <a:rPr lang="es-ES" sz="3200" dirty="0"/>
              <a:t>EVOLUCIÓN DE LA CIBERDELINCUENCIA</a:t>
            </a:r>
          </a:p>
        </p:txBody>
      </p:sp>
      <p:sp>
        <p:nvSpPr>
          <p:cNvPr id="6" name="Marcador de número de diapositiva 5">
            <a:extLst>
              <a:ext uri="{FF2B5EF4-FFF2-40B4-BE49-F238E27FC236}">
                <a16:creationId xmlns:a16="http://schemas.microsoft.com/office/drawing/2014/main" id="{9ED907F8-C614-4D59-A03F-BF9CD5E35703}"/>
              </a:ext>
            </a:extLst>
          </p:cNvPr>
          <p:cNvSpPr>
            <a:spLocks noGrp="1"/>
          </p:cNvSpPr>
          <p:nvPr>
            <p:ph type="sldNum" sz="quarter" idx="12"/>
          </p:nvPr>
        </p:nvSpPr>
        <p:spPr>
          <a:xfrm>
            <a:off x="9948863" y="6507212"/>
            <a:ext cx="1692274" cy="153888"/>
          </a:xfrm>
        </p:spPr>
        <p:txBody>
          <a:bodyPr rtlCol="0"/>
          <a:lstStyle/>
          <a:p>
            <a:pPr rtl="0"/>
            <a:fld id="{DBA1B0FB-D917-4C8C-928F-313BD683BF39}" type="slidenum">
              <a:rPr lang="es-ES" smtClean="0"/>
              <a:pPr rtl="0"/>
              <a:t>5</a:t>
            </a:fld>
            <a:endParaRPr lang="es-ES"/>
          </a:p>
        </p:txBody>
      </p:sp>
      <p:sp>
        <p:nvSpPr>
          <p:cNvPr id="2" name="Marcador de pie de página 13">
            <a:extLst>
              <a:ext uri="{FF2B5EF4-FFF2-40B4-BE49-F238E27FC236}">
                <a16:creationId xmlns:a16="http://schemas.microsoft.com/office/drawing/2014/main" id="{06AECCE2-8C3F-5CF6-7507-EF1FBC64DC2B}"/>
              </a:ext>
            </a:extLst>
          </p:cNvPr>
          <p:cNvSpPr>
            <a:spLocks noGrp="1"/>
          </p:cNvSpPr>
          <p:nvPr>
            <p:ph type="ftr" sz="quarter" idx="11"/>
          </p:nvPr>
        </p:nvSpPr>
        <p:spPr>
          <a:xfrm>
            <a:off x="1890114" y="6321525"/>
            <a:ext cx="6379210" cy="153888"/>
          </a:xfrm>
        </p:spPr>
        <p:txBody>
          <a:bodyPr rtlCol="0"/>
          <a:lstStyle/>
          <a:p>
            <a:pPr rtl="0"/>
            <a:r>
              <a:rPr lang="es-ES" dirty="0">
                <a:solidFill>
                  <a:schemeClr val="tx1"/>
                </a:solidFill>
              </a:rPr>
              <a:t>Cooperación internacional en materia de cibercrimen y evidencia </a:t>
            </a:r>
            <a:r>
              <a:rPr lang="es-ES" dirty="0" err="1">
                <a:solidFill>
                  <a:schemeClr val="tx1"/>
                </a:solidFill>
              </a:rPr>
              <a:t>digitaL</a:t>
            </a:r>
            <a:endParaRPr lang="es-ES" dirty="0"/>
          </a:p>
        </p:txBody>
      </p:sp>
    </p:spTree>
    <p:extLst>
      <p:ext uri="{BB962C8B-B14F-4D97-AF65-F5344CB8AC3E}">
        <p14:creationId xmlns:p14="http://schemas.microsoft.com/office/powerpoint/2010/main" val="35215613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0B4EB-BE4C-3FE6-6952-AA4ABFF80F1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4D2D225-2C6C-C07D-C49C-DF2D2754E6E9}"/>
              </a:ext>
            </a:extLst>
          </p:cNvPr>
          <p:cNvSpPr>
            <a:spLocks noGrp="1"/>
          </p:cNvSpPr>
          <p:nvPr>
            <p:ph type="title"/>
          </p:nvPr>
        </p:nvSpPr>
        <p:spPr/>
        <p:txBody>
          <a:bodyPr/>
          <a:lstStyle/>
          <a:p>
            <a:r>
              <a:rPr lang="es-ES" dirty="0"/>
              <a:t>EVIDENCIA DIGITAL: premisa de la cooperación</a:t>
            </a:r>
            <a:endParaRPr lang="es-SV" dirty="0"/>
          </a:p>
        </p:txBody>
      </p:sp>
      <p:sp>
        <p:nvSpPr>
          <p:cNvPr id="3" name="Marcador de contenido 2">
            <a:extLst>
              <a:ext uri="{FF2B5EF4-FFF2-40B4-BE49-F238E27FC236}">
                <a16:creationId xmlns:a16="http://schemas.microsoft.com/office/drawing/2014/main" id="{4B5D1AC6-3EEA-E591-EB3A-9A65D2A2D136}"/>
              </a:ext>
            </a:extLst>
          </p:cNvPr>
          <p:cNvSpPr>
            <a:spLocks noGrp="1"/>
          </p:cNvSpPr>
          <p:nvPr>
            <p:ph sz="half" idx="1"/>
          </p:nvPr>
        </p:nvSpPr>
        <p:spPr>
          <a:xfrm>
            <a:off x="581192" y="2228003"/>
            <a:ext cx="6539135" cy="3633047"/>
          </a:xfrm>
        </p:spPr>
        <p:txBody>
          <a:bodyPr>
            <a:normAutofit/>
          </a:bodyPr>
          <a:lstStyle/>
          <a:p>
            <a:r>
              <a:rPr lang="es-ES" dirty="0"/>
              <a:t> Art 14. 133. CB</a:t>
            </a:r>
          </a:p>
          <a:p>
            <a:r>
              <a:rPr lang="es-ES" dirty="0"/>
              <a:t>Uno de los principales desafíos que se plantean en la lucha contra los delitos que se cometen en el entorno de las redes interconectadas es la dificultad para identificar al autor del delito y para estimar la magnitud y el impacto del acto delictivo. Otro problema obedece a la volatilidad de los datos electrónicos, que pueden ser alterados, movidos o borrados en cuestión de segundos. Por ejemplo, un usuario que tiene el control de los datos puede utilizar el sistema informático para borrar datos que son objeto de una investigación penal, destruyendo así las pruebas. La velocidad y, a veces, el secreto son a menudo vitales para el éxito de una investigación. </a:t>
            </a:r>
            <a:endParaRPr lang="es-SV" dirty="0"/>
          </a:p>
        </p:txBody>
      </p:sp>
      <p:pic>
        <p:nvPicPr>
          <p:cNvPr id="6" name="Marcador de contenido 5" descr="Texto, Carta&#10;&#10;Descripción generada automáticamente">
            <a:extLst>
              <a:ext uri="{FF2B5EF4-FFF2-40B4-BE49-F238E27FC236}">
                <a16:creationId xmlns:a16="http://schemas.microsoft.com/office/drawing/2014/main" id="{CF5F6301-273E-2977-2DAF-FF78EE9A8228}"/>
              </a:ext>
            </a:extLst>
          </p:cNvPr>
          <p:cNvPicPr>
            <a:picLocks noGrp="1" noChangeAspect="1"/>
          </p:cNvPicPr>
          <p:nvPr>
            <p:ph sz="half" idx="2"/>
          </p:nvPr>
        </p:nvPicPr>
        <p:blipFill>
          <a:blip r:embed="rId2"/>
          <a:stretch>
            <a:fillRect/>
          </a:stretch>
        </p:blipFill>
        <p:spPr>
          <a:xfrm>
            <a:off x="8814216" y="2518966"/>
            <a:ext cx="2796759" cy="3050381"/>
          </a:xfrm>
        </p:spPr>
      </p:pic>
    </p:spTree>
    <p:extLst>
      <p:ext uri="{BB962C8B-B14F-4D97-AF65-F5344CB8AC3E}">
        <p14:creationId xmlns:p14="http://schemas.microsoft.com/office/powerpoint/2010/main" val="34674895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A5908-43A2-C1FA-6EFB-C8CBE162992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63B51165-9F5E-7A2D-DEE0-07E058A69DFE}"/>
              </a:ext>
            </a:extLst>
          </p:cNvPr>
          <p:cNvSpPr>
            <a:spLocks noGrp="1"/>
          </p:cNvSpPr>
          <p:nvPr>
            <p:ph type="title"/>
          </p:nvPr>
        </p:nvSpPr>
        <p:spPr>
          <a:xfrm>
            <a:off x="581193" y="729658"/>
            <a:ext cx="11029616" cy="988332"/>
          </a:xfrm>
        </p:spPr>
        <p:txBody>
          <a:bodyPr anchor="b">
            <a:normAutofit/>
          </a:bodyPr>
          <a:lstStyle/>
          <a:p>
            <a:r>
              <a:rPr lang="es-ES" dirty="0"/>
              <a:t>Contenido de la solicitud de conservación de información</a:t>
            </a:r>
            <a:endParaRPr lang="es-SV"/>
          </a:p>
        </p:txBody>
      </p:sp>
      <p:sp>
        <p:nvSpPr>
          <p:cNvPr id="3" name="Marcador de contenido 2">
            <a:extLst>
              <a:ext uri="{FF2B5EF4-FFF2-40B4-BE49-F238E27FC236}">
                <a16:creationId xmlns:a16="http://schemas.microsoft.com/office/drawing/2014/main" id="{AD2B570F-5878-A968-A4B7-FA21EE026288}"/>
              </a:ext>
            </a:extLst>
          </p:cNvPr>
          <p:cNvSpPr>
            <a:spLocks noGrp="1"/>
          </p:cNvSpPr>
          <p:nvPr>
            <p:ph sz="half" idx="1"/>
          </p:nvPr>
        </p:nvSpPr>
        <p:spPr>
          <a:xfrm>
            <a:off x="581193" y="2228003"/>
            <a:ext cx="5422390" cy="3633047"/>
          </a:xfrm>
        </p:spPr>
        <p:txBody>
          <a:bodyPr anchor="ctr">
            <a:noAutofit/>
          </a:bodyPr>
          <a:lstStyle/>
          <a:p>
            <a:pPr>
              <a:lnSpc>
                <a:spcPct val="90000"/>
              </a:lnSpc>
            </a:pPr>
            <a:r>
              <a:rPr lang="es-ES" sz="1600" b="0" i="0" dirty="0">
                <a:effectLst/>
              </a:rPr>
              <a:t>a) La autoridad que solicita dicha conservación;</a:t>
            </a:r>
          </a:p>
          <a:p>
            <a:pPr>
              <a:lnSpc>
                <a:spcPct val="90000"/>
              </a:lnSpc>
            </a:pPr>
            <a:r>
              <a:rPr lang="es-ES" sz="1600" b="0" i="0" dirty="0">
                <a:effectLst/>
              </a:rPr>
              <a:t>b) el delito objeto de investigación o de procedimiento penal y un breve resumen de los hechos relacionados con el mismo;</a:t>
            </a:r>
          </a:p>
          <a:p>
            <a:pPr>
              <a:lnSpc>
                <a:spcPct val="90000"/>
              </a:lnSpc>
            </a:pPr>
            <a:r>
              <a:rPr lang="es-ES" sz="1600" b="0" i="0" dirty="0">
                <a:effectLst/>
              </a:rPr>
              <a:t>c) los datos informáticos almacenados que deben conservarse y su relación con el delito;</a:t>
            </a:r>
          </a:p>
          <a:p>
            <a:pPr>
              <a:lnSpc>
                <a:spcPct val="90000"/>
              </a:lnSpc>
            </a:pPr>
            <a:r>
              <a:rPr lang="es-ES" sz="1600" b="0" i="0" dirty="0">
                <a:effectLst/>
              </a:rPr>
              <a:t>d) cualquier información disponible que permita identificar a la persona encargada de la custodia de los datos informáticos almacenados o la ubicación del sistema informático;</a:t>
            </a:r>
          </a:p>
          <a:p>
            <a:pPr>
              <a:lnSpc>
                <a:spcPct val="90000"/>
              </a:lnSpc>
            </a:pPr>
            <a:r>
              <a:rPr lang="es-ES" sz="1600" b="0" i="0" dirty="0">
                <a:effectLst/>
              </a:rPr>
              <a:t>e) la necesidad de la conservación; y</a:t>
            </a:r>
          </a:p>
          <a:p>
            <a:pPr>
              <a:lnSpc>
                <a:spcPct val="90000"/>
              </a:lnSpc>
            </a:pPr>
            <a:r>
              <a:rPr lang="es-ES" sz="1600" b="0" i="0" dirty="0">
                <a:effectLst/>
              </a:rPr>
              <a:t>f) que la Parte tiene la intención de presentar una solicitud de asistencia mutua para el registro o el acceso de forma similar, la confiscación o la obtención de forma similar o la revelación de los datos informáticos almacenados.</a:t>
            </a:r>
          </a:p>
        </p:txBody>
      </p:sp>
      <p:pic>
        <p:nvPicPr>
          <p:cNvPr id="8" name="Marcador de contenido 7" descr="Persona con una idea">
            <a:extLst>
              <a:ext uri="{FF2B5EF4-FFF2-40B4-BE49-F238E27FC236}">
                <a16:creationId xmlns:a16="http://schemas.microsoft.com/office/drawing/2014/main" id="{4A255075-74AF-CC01-370D-4900413105C3}"/>
              </a:ext>
            </a:extLst>
          </p:cNvPr>
          <p:cNvPicPr>
            <a:picLocks noGrp="1" noChangeAspect="1"/>
          </p:cNvPicPr>
          <p:nvPr>
            <p:ph sz="half" idx="2"/>
          </p:nvPr>
        </p:nvPicPr>
        <p:blipFill rotWithShape="1">
          <a:blip r:embed="rId2"/>
          <a:srcRect l="374" r="1" b="1"/>
          <a:stretch/>
        </p:blipFill>
        <p:spPr>
          <a:xfrm>
            <a:off x="6188417" y="2228003"/>
            <a:ext cx="5422392" cy="3633047"/>
          </a:xfrm>
          <a:noFill/>
        </p:spPr>
      </p:pic>
    </p:spTree>
    <p:extLst>
      <p:ext uri="{BB962C8B-B14F-4D97-AF65-F5344CB8AC3E}">
        <p14:creationId xmlns:p14="http://schemas.microsoft.com/office/powerpoint/2010/main" val="2719758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1AEDA5-C3B0-EE12-A761-0A06CCB8AA8F}"/>
              </a:ext>
            </a:extLst>
          </p:cNvPr>
          <p:cNvSpPr>
            <a:spLocks noGrp="1"/>
          </p:cNvSpPr>
          <p:nvPr>
            <p:ph type="title"/>
          </p:nvPr>
        </p:nvSpPr>
        <p:spPr>
          <a:xfrm>
            <a:off x="581193" y="729658"/>
            <a:ext cx="11029616" cy="988332"/>
          </a:xfrm>
        </p:spPr>
        <p:txBody>
          <a:bodyPr anchor="b">
            <a:normAutofit/>
          </a:bodyPr>
          <a:lstStyle/>
          <a:p>
            <a:r>
              <a:rPr lang="es-ES" dirty="0"/>
              <a:t>EVIDENCIA DIGITAL. CADENA DE CUSTODIA</a:t>
            </a:r>
            <a:endParaRPr lang="es-SV"/>
          </a:p>
        </p:txBody>
      </p:sp>
      <p:sp>
        <p:nvSpPr>
          <p:cNvPr id="3" name="Marcador de contenido 2">
            <a:extLst>
              <a:ext uri="{FF2B5EF4-FFF2-40B4-BE49-F238E27FC236}">
                <a16:creationId xmlns:a16="http://schemas.microsoft.com/office/drawing/2014/main" id="{8F09379E-5309-E916-D741-4B1FEB2F080A}"/>
              </a:ext>
            </a:extLst>
          </p:cNvPr>
          <p:cNvSpPr>
            <a:spLocks noGrp="1"/>
          </p:cNvSpPr>
          <p:nvPr>
            <p:ph sz="half" idx="1"/>
          </p:nvPr>
        </p:nvSpPr>
        <p:spPr>
          <a:xfrm>
            <a:off x="581193" y="2228003"/>
            <a:ext cx="7213692" cy="4232758"/>
          </a:xfrm>
        </p:spPr>
        <p:txBody>
          <a:bodyPr anchor="ctr">
            <a:normAutofit/>
          </a:bodyPr>
          <a:lstStyle/>
          <a:p>
            <a:pPr>
              <a:lnSpc>
                <a:spcPct val="90000"/>
              </a:lnSpc>
            </a:pPr>
            <a:r>
              <a:rPr lang="es-ES" sz="1300" dirty="0"/>
              <a:t> </a:t>
            </a:r>
            <a:r>
              <a:rPr lang="es-ES" sz="1600" dirty="0"/>
              <a:t>A partir del art. 14, se establecen los parámetros para la obtención y conservación de pruebas que constan en las redes y sistemas, salvaguardando los derechos fundamentales de las personas.  </a:t>
            </a:r>
          </a:p>
          <a:p>
            <a:pPr>
              <a:lnSpc>
                <a:spcPct val="90000"/>
              </a:lnSpc>
            </a:pPr>
            <a:r>
              <a:rPr lang="es-ES" sz="1600" dirty="0"/>
              <a:t>La evidencia digital, dada su susceptibilidad a la destrucción y alteración, es necesaria garantizar su conservación (autenticidad)</a:t>
            </a:r>
          </a:p>
          <a:p>
            <a:pPr>
              <a:lnSpc>
                <a:spcPct val="90000"/>
              </a:lnSpc>
            </a:pPr>
            <a:r>
              <a:rPr lang="es-ES" sz="1600" dirty="0"/>
              <a:t>La forma tradicional usada es la “cadena de custodia” (</a:t>
            </a:r>
            <a:r>
              <a:rPr lang="es-ES" sz="1600" dirty="0" err="1"/>
              <a:t>chain</a:t>
            </a:r>
            <a:r>
              <a:rPr lang="es-ES" sz="1600" dirty="0"/>
              <a:t> </a:t>
            </a:r>
            <a:r>
              <a:rPr lang="es-ES" sz="1600" dirty="0" err="1"/>
              <a:t>of</a:t>
            </a:r>
            <a:r>
              <a:rPr lang="es-ES" sz="1600" dirty="0"/>
              <a:t> </a:t>
            </a:r>
            <a:r>
              <a:rPr lang="es-ES" sz="1600" dirty="0" err="1"/>
              <a:t>custody</a:t>
            </a:r>
            <a:r>
              <a:rPr lang="es-ES" sz="1600" dirty="0"/>
              <a:t>), a la que están obligadas todas las personas vinculadas a su manipulación.</a:t>
            </a:r>
          </a:p>
          <a:p>
            <a:pPr>
              <a:lnSpc>
                <a:spcPct val="90000"/>
              </a:lnSpc>
            </a:pPr>
            <a:r>
              <a:rPr lang="es-ES" sz="1600" dirty="0"/>
              <a:t>La cadena de custodia pretende demostrar que todas las personas responsables de la custodia de la evidencia no la modificaron y fue protegida.</a:t>
            </a:r>
          </a:p>
          <a:p>
            <a:pPr>
              <a:lnSpc>
                <a:spcPct val="90000"/>
              </a:lnSpc>
            </a:pPr>
            <a:r>
              <a:rPr lang="es-ES" sz="1600" dirty="0"/>
              <a:t>La cadena de custodia de información electrónica (documentos o archivos) se puede acreditar mediante el uso de protocolos o procedimientos internos sobre el acceso a documentos o carpetas electrónicas ( claves digitales, encriptaciones </a:t>
            </a:r>
            <a:r>
              <a:rPr lang="es-ES" sz="1600" dirty="0" err="1"/>
              <a:t>hashing</a:t>
            </a:r>
            <a:r>
              <a:rPr lang="es-ES" sz="1600" dirty="0"/>
              <a:t>, </a:t>
            </a:r>
            <a:r>
              <a:rPr lang="es-ES" sz="1600" dirty="0" err="1"/>
              <a:t>passwords</a:t>
            </a:r>
            <a:r>
              <a:rPr lang="es-ES" sz="1600" dirty="0"/>
              <a:t>, </a:t>
            </a:r>
            <a:r>
              <a:rPr lang="es-ES" sz="1600" dirty="0" err="1"/>
              <a:t>etc</a:t>
            </a:r>
            <a:r>
              <a:rPr lang="es-ES" sz="1600" dirty="0"/>
              <a:t>).</a:t>
            </a:r>
          </a:p>
        </p:txBody>
      </p:sp>
      <p:pic>
        <p:nvPicPr>
          <p:cNvPr id="25602" name="Picture 2" descr="Qué es la cadena de custodia digital y por qué necesitas conocerla? – LISA  Institute">
            <a:extLst>
              <a:ext uri="{FF2B5EF4-FFF2-40B4-BE49-F238E27FC236}">
                <a16:creationId xmlns:a16="http://schemas.microsoft.com/office/drawing/2014/main" id="{09C64E56-01F8-50D2-4C38-B848C8096E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79501" y="2526257"/>
            <a:ext cx="3231307" cy="3036539"/>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6467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9FE32-2680-ADAD-7006-0A2CF4745D6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02FFB2A-A479-7638-ED9C-F067374975D5}"/>
              </a:ext>
            </a:extLst>
          </p:cNvPr>
          <p:cNvSpPr>
            <a:spLocks noGrp="1"/>
          </p:cNvSpPr>
          <p:nvPr>
            <p:ph type="title"/>
          </p:nvPr>
        </p:nvSpPr>
        <p:spPr>
          <a:xfrm>
            <a:off x="581193" y="729658"/>
            <a:ext cx="11029616" cy="988332"/>
          </a:xfrm>
        </p:spPr>
        <p:txBody>
          <a:bodyPr anchor="b">
            <a:normAutofit/>
          </a:bodyPr>
          <a:lstStyle/>
          <a:p>
            <a:r>
              <a:rPr lang="es-ES" dirty="0"/>
              <a:t>EVIDENCIA DIGITAL.</a:t>
            </a:r>
            <a:endParaRPr lang="es-SV"/>
          </a:p>
        </p:txBody>
      </p:sp>
      <p:pic>
        <p:nvPicPr>
          <p:cNvPr id="6" name="Marcador de contenido 5" descr="Texto, Carta&#10;&#10;Descripción generada automáticamente">
            <a:extLst>
              <a:ext uri="{FF2B5EF4-FFF2-40B4-BE49-F238E27FC236}">
                <a16:creationId xmlns:a16="http://schemas.microsoft.com/office/drawing/2014/main" id="{736CA536-85E8-0C66-34C1-7BAAB7F2F4E5}"/>
              </a:ext>
            </a:extLst>
          </p:cNvPr>
          <p:cNvPicPr>
            <a:picLocks noGrp="1" noChangeAspect="1"/>
          </p:cNvPicPr>
          <p:nvPr>
            <p:ph sz="half" idx="1"/>
          </p:nvPr>
        </p:nvPicPr>
        <p:blipFill>
          <a:blip r:embed="rId2"/>
          <a:stretch>
            <a:fillRect/>
          </a:stretch>
        </p:blipFill>
        <p:spPr>
          <a:xfrm>
            <a:off x="581193" y="2519479"/>
            <a:ext cx="5422390" cy="3050094"/>
          </a:xfrm>
          <a:noFill/>
        </p:spPr>
      </p:pic>
      <p:sp>
        <p:nvSpPr>
          <p:cNvPr id="3" name="Marcador de contenido 2">
            <a:extLst>
              <a:ext uri="{FF2B5EF4-FFF2-40B4-BE49-F238E27FC236}">
                <a16:creationId xmlns:a16="http://schemas.microsoft.com/office/drawing/2014/main" id="{1BAACEE0-38B5-DBAE-D9B5-3B10A1C94C21}"/>
              </a:ext>
            </a:extLst>
          </p:cNvPr>
          <p:cNvSpPr>
            <a:spLocks noGrp="1"/>
          </p:cNvSpPr>
          <p:nvPr>
            <p:ph sz="half" idx="2"/>
          </p:nvPr>
        </p:nvSpPr>
        <p:spPr>
          <a:xfrm>
            <a:off x="6188417" y="2228003"/>
            <a:ext cx="5422392" cy="3633047"/>
          </a:xfrm>
        </p:spPr>
        <p:txBody>
          <a:bodyPr anchor="ctr">
            <a:normAutofit/>
          </a:bodyPr>
          <a:lstStyle/>
          <a:p>
            <a:r>
              <a:rPr lang="es-ES" dirty="0"/>
              <a:t>En caso de alegar interrupción de cadena de custodia deberá demostrarse la forma en la que confiscó los discos duros, computadoras y la subsecuente grabación de copias por parte de la autoridad, </a:t>
            </a:r>
            <a:r>
              <a:rPr lang="es-ES" dirty="0" err="1"/>
              <a:t>etc</a:t>
            </a:r>
            <a:endParaRPr lang="es-ES" dirty="0"/>
          </a:p>
          <a:p>
            <a:pPr marL="0" indent="0">
              <a:buNone/>
            </a:pPr>
            <a:r>
              <a:rPr lang="es-ES" dirty="0"/>
              <a:t>. </a:t>
            </a:r>
          </a:p>
        </p:txBody>
      </p:sp>
    </p:spTree>
    <p:extLst>
      <p:ext uri="{BB962C8B-B14F-4D97-AF65-F5344CB8AC3E}">
        <p14:creationId xmlns:p14="http://schemas.microsoft.com/office/powerpoint/2010/main" val="1284820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04E5D-82AD-A028-CC34-7CFBD526426D}"/>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4DFE7873-1D7B-B228-E5F4-3FACED26444A}"/>
              </a:ext>
            </a:extLst>
          </p:cNvPr>
          <p:cNvSpPr>
            <a:spLocks noGrp="1"/>
          </p:cNvSpPr>
          <p:nvPr>
            <p:ph type="title"/>
          </p:nvPr>
        </p:nvSpPr>
        <p:spPr/>
        <p:txBody>
          <a:bodyPr/>
          <a:lstStyle/>
          <a:p>
            <a:pPr algn="ctr"/>
            <a:r>
              <a:rPr lang="es-ES" dirty="0"/>
              <a:t>EVIDENCIA DIGITAL. Titulo 2-5 sección 2A</a:t>
            </a:r>
            <a:endParaRPr lang="es-SV" dirty="0"/>
          </a:p>
        </p:txBody>
      </p:sp>
      <p:sp>
        <p:nvSpPr>
          <p:cNvPr id="3" name="Marcador de contenido 2">
            <a:extLst>
              <a:ext uri="{FF2B5EF4-FFF2-40B4-BE49-F238E27FC236}">
                <a16:creationId xmlns:a16="http://schemas.microsoft.com/office/drawing/2014/main" id="{CD6C2452-D8E7-8FD1-2096-43C587F581C9}"/>
              </a:ext>
            </a:extLst>
          </p:cNvPr>
          <p:cNvSpPr>
            <a:spLocks noGrp="1"/>
          </p:cNvSpPr>
          <p:nvPr>
            <p:ph sz="half" idx="1"/>
          </p:nvPr>
        </p:nvSpPr>
        <p:spPr>
          <a:xfrm>
            <a:off x="581192" y="2228003"/>
            <a:ext cx="7663398" cy="4502581"/>
          </a:xfrm>
        </p:spPr>
        <p:txBody>
          <a:bodyPr>
            <a:normAutofit/>
          </a:bodyPr>
          <a:lstStyle/>
          <a:p>
            <a:r>
              <a:rPr lang="es-ES" sz="2000" dirty="0"/>
              <a:t>Desarrolla </a:t>
            </a:r>
          </a:p>
          <a:p>
            <a:r>
              <a:rPr lang="es-ES" sz="2000" dirty="0"/>
              <a:t>La conservación rápida de datos informáticos almacenados (art.16)</a:t>
            </a:r>
          </a:p>
          <a:p>
            <a:pPr marL="0" indent="0">
              <a:buNone/>
            </a:pPr>
            <a:r>
              <a:rPr lang="es-ES" sz="2000" dirty="0"/>
              <a:t>Los investigadores soliciten la preservación de evidencia almacenada en dispositivos electrónicos, en particular cuando sean susceptibles de desaparecer o ser alterados (</a:t>
            </a:r>
            <a:r>
              <a:rPr lang="es-ES" sz="2000" dirty="0" err="1"/>
              <a:t>periculum</a:t>
            </a:r>
            <a:r>
              <a:rPr lang="es-ES" sz="2000" dirty="0"/>
              <a:t> in mora). </a:t>
            </a:r>
          </a:p>
          <a:p>
            <a:pPr marL="0" indent="0" algn="just">
              <a:buNone/>
            </a:pPr>
            <a:r>
              <a:rPr lang="es-ES" sz="2000" dirty="0"/>
              <a:t>Puede solicitar que se ordene a la persona responsable de la información de preservarla y protegerla, en un plazo de hasta 90 días, renovables. </a:t>
            </a:r>
          </a:p>
          <a:p>
            <a:pPr marL="0" indent="0" algn="just">
              <a:buNone/>
            </a:pPr>
            <a:r>
              <a:rPr lang="es-ES" sz="2000" dirty="0"/>
              <a:t>Puede ordenarse la obligación de mantener el secreto la diligencia ordenada </a:t>
            </a:r>
          </a:p>
        </p:txBody>
      </p:sp>
      <p:pic>
        <p:nvPicPr>
          <p:cNvPr id="6" name="Marcador de contenido 5" descr="Texto, Carta&#10;&#10;Descripción generada automáticamente">
            <a:extLst>
              <a:ext uri="{FF2B5EF4-FFF2-40B4-BE49-F238E27FC236}">
                <a16:creationId xmlns:a16="http://schemas.microsoft.com/office/drawing/2014/main" id="{A67F4598-92F5-2AD3-371C-EDD9052154B2}"/>
              </a:ext>
            </a:extLst>
          </p:cNvPr>
          <p:cNvPicPr>
            <a:picLocks noGrp="1" noChangeAspect="1"/>
          </p:cNvPicPr>
          <p:nvPr>
            <p:ph sz="half" idx="2"/>
          </p:nvPr>
        </p:nvPicPr>
        <p:blipFill>
          <a:blip r:embed="rId2"/>
          <a:stretch>
            <a:fillRect/>
          </a:stretch>
        </p:blipFill>
        <p:spPr>
          <a:xfrm>
            <a:off x="8814216" y="2518966"/>
            <a:ext cx="2796759" cy="3050381"/>
          </a:xfrm>
        </p:spPr>
      </p:pic>
    </p:spTree>
    <p:extLst>
      <p:ext uri="{BB962C8B-B14F-4D97-AF65-F5344CB8AC3E}">
        <p14:creationId xmlns:p14="http://schemas.microsoft.com/office/powerpoint/2010/main" val="14870558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CE6545-385F-9139-004F-761B260E77CC}"/>
              </a:ext>
            </a:extLst>
          </p:cNvPr>
          <p:cNvSpPr>
            <a:spLocks noGrp="1"/>
          </p:cNvSpPr>
          <p:nvPr>
            <p:ph type="title"/>
          </p:nvPr>
        </p:nvSpPr>
        <p:spPr/>
        <p:txBody>
          <a:bodyPr/>
          <a:lstStyle/>
          <a:p>
            <a:pPr algn="ctr"/>
            <a:r>
              <a:rPr lang="es-ES" dirty="0"/>
              <a:t>La eficacia en el combate a la ciberdelincuencia es: tarea de todos</a:t>
            </a:r>
            <a:endParaRPr lang="es-SV" dirty="0"/>
          </a:p>
        </p:txBody>
      </p:sp>
      <p:sp>
        <p:nvSpPr>
          <p:cNvPr id="3" name="Marcador de contenido 2">
            <a:extLst>
              <a:ext uri="{FF2B5EF4-FFF2-40B4-BE49-F238E27FC236}">
                <a16:creationId xmlns:a16="http://schemas.microsoft.com/office/drawing/2014/main" id="{0AB2399C-2944-8E40-FA6E-B1AD201D2DB1}"/>
              </a:ext>
            </a:extLst>
          </p:cNvPr>
          <p:cNvSpPr>
            <a:spLocks noGrp="1"/>
          </p:cNvSpPr>
          <p:nvPr>
            <p:ph sz="half" idx="1"/>
          </p:nvPr>
        </p:nvSpPr>
        <p:spPr/>
        <p:txBody>
          <a:bodyPr/>
          <a:lstStyle/>
          <a:p>
            <a:endParaRPr lang="es-SV"/>
          </a:p>
        </p:txBody>
      </p:sp>
      <p:sp>
        <p:nvSpPr>
          <p:cNvPr id="4" name="Marcador de contenido 3">
            <a:extLst>
              <a:ext uri="{FF2B5EF4-FFF2-40B4-BE49-F238E27FC236}">
                <a16:creationId xmlns:a16="http://schemas.microsoft.com/office/drawing/2014/main" id="{EED51CCA-6784-5ECA-D0BC-9767FC35D080}"/>
              </a:ext>
            </a:extLst>
          </p:cNvPr>
          <p:cNvSpPr>
            <a:spLocks noGrp="1"/>
          </p:cNvSpPr>
          <p:nvPr>
            <p:ph sz="half" idx="2"/>
          </p:nvPr>
        </p:nvSpPr>
        <p:spPr/>
        <p:txBody>
          <a:bodyPr/>
          <a:lstStyle/>
          <a:p>
            <a:endParaRPr lang="es-SV"/>
          </a:p>
        </p:txBody>
      </p:sp>
      <p:pic>
        <p:nvPicPr>
          <p:cNvPr id="26626" name="Picture 2" descr="LIDE: APLICA A VARIAS TEMÁTICAS: CARTEL: LA SEGURIDAD ES TAREA DE TODOS:  ME-CAR-137">
            <a:extLst>
              <a:ext uri="{FF2B5EF4-FFF2-40B4-BE49-F238E27FC236}">
                <a16:creationId xmlns:a16="http://schemas.microsoft.com/office/drawing/2014/main" id="{C8E86B51-71C1-07BF-B1E2-7ECEED13DC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82" y="1963711"/>
            <a:ext cx="11902190" cy="489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574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ángulo 9">
            <a:extLst>
              <a:ext uri="{FF2B5EF4-FFF2-40B4-BE49-F238E27FC236}">
                <a16:creationId xmlns:a16="http://schemas.microsoft.com/office/drawing/2014/main" id="{379F11E2-8BA5-4C5C-AE7C-361E5EA01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dirty="0"/>
          </a:p>
        </p:txBody>
      </p:sp>
      <p:sp>
        <p:nvSpPr>
          <p:cNvPr id="12" name="Rectángulo 11">
            <a:extLst>
              <a:ext uri="{FF2B5EF4-FFF2-40B4-BE49-F238E27FC236}">
                <a16:creationId xmlns:a16="http://schemas.microsoft.com/office/drawing/2014/main" id="{7C00E1DA-EC7C-40FC-95E3-11FDCD2E42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723899"/>
            <a:ext cx="3703320" cy="566666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grpSp>
        <p:nvGrpSpPr>
          <p:cNvPr id="14" name="Grupo 13">
            <a:extLst>
              <a:ext uri="{FF2B5EF4-FFF2-40B4-BE49-F238E27FC236}">
                <a16:creationId xmlns:a16="http://schemas.microsoft.com/office/drawing/2014/main" id="{9A421166-2996-41A7-B094-AE5316F347D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6534" y="453643"/>
            <a:ext cx="11298933" cy="98554"/>
            <a:chOff x="446534" y="453643"/>
            <a:chExt cx="11298933" cy="98554"/>
          </a:xfrm>
        </p:grpSpPr>
        <p:sp>
          <p:nvSpPr>
            <p:cNvPr id="15" name="Rectángulo 14">
              <a:extLst>
                <a:ext uri="{FF2B5EF4-FFF2-40B4-BE49-F238E27FC236}">
                  <a16:creationId xmlns:a16="http://schemas.microsoft.com/office/drawing/2014/main" id="{FDBB1B92-A3EB-43E4-8FAB-D20E8ED14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sp>
          <p:nvSpPr>
            <p:cNvPr id="16" name="Rectángulo 15">
              <a:extLst>
                <a:ext uri="{FF2B5EF4-FFF2-40B4-BE49-F238E27FC236}">
                  <a16:creationId xmlns:a16="http://schemas.microsoft.com/office/drawing/2014/main" id="{3F3972F4-FE7E-48EA-AAD8-9BE5750A66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sp>
          <p:nvSpPr>
            <p:cNvPr id="17" name="Rectángulo 16">
              <a:extLst>
                <a:ext uri="{FF2B5EF4-FFF2-40B4-BE49-F238E27FC236}">
                  <a16:creationId xmlns:a16="http://schemas.microsoft.com/office/drawing/2014/main" id="{221614E5-870B-4D5E-A43B-8FF7E53234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s-SV"/>
            </a:p>
          </p:txBody>
        </p:sp>
      </p:grpSp>
      <p:sp>
        <p:nvSpPr>
          <p:cNvPr id="2" name="Título 1">
            <a:extLst>
              <a:ext uri="{FF2B5EF4-FFF2-40B4-BE49-F238E27FC236}">
                <a16:creationId xmlns:a16="http://schemas.microsoft.com/office/drawing/2014/main" id="{0F87E73C-2B1A-4602-BFBE-CFE1E55D9B38}"/>
              </a:ext>
            </a:extLst>
          </p:cNvPr>
          <p:cNvSpPr>
            <a:spLocks noGrp="1"/>
          </p:cNvSpPr>
          <p:nvPr>
            <p:ph type="ctrTitle"/>
          </p:nvPr>
        </p:nvSpPr>
        <p:spPr>
          <a:xfrm>
            <a:off x="8296275" y="1419226"/>
            <a:ext cx="3081576" cy="1746762"/>
          </a:xfrm>
        </p:spPr>
        <p:txBody>
          <a:bodyPr rtlCol="0">
            <a:normAutofit/>
          </a:bodyPr>
          <a:lstStyle/>
          <a:p>
            <a:pPr rtl="0"/>
            <a:r>
              <a:rPr lang="es-ES" dirty="0">
                <a:solidFill>
                  <a:srgbClr val="FFFFFF"/>
                </a:solidFill>
              </a:rPr>
              <a:t>Gracias</a:t>
            </a:r>
          </a:p>
        </p:txBody>
      </p:sp>
      <p:sp>
        <p:nvSpPr>
          <p:cNvPr id="3" name="Subtítulo 2">
            <a:extLst>
              <a:ext uri="{FF2B5EF4-FFF2-40B4-BE49-F238E27FC236}">
                <a16:creationId xmlns:a16="http://schemas.microsoft.com/office/drawing/2014/main" id="{A9CB511D-EA45-4336-847C-1252667143B5}"/>
              </a:ext>
            </a:extLst>
          </p:cNvPr>
          <p:cNvSpPr>
            <a:spLocks noGrp="1"/>
          </p:cNvSpPr>
          <p:nvPr>
            <p:ph type="subTitle" idx="1"/>
          </p:nvPr>
        </p:nvSpPr>
        <p:spPr>
          <a:xfrm>
            <a:off x="9024079" y="4557009"/>
            <a:ext cx="2353772" cy="1577091"/>
          </a:xfrm>
        </p:spPr>
        <p:txBody>
          <a:bodyPr rtlCol="0">
            <a:normAutofit/>
          </a:bodyPr>
          <a:lstStyle/>
          <a:p>
            <a:pPr rtl="0"/>
            <a:endParaRPr lang="es-ES" dirty="0">
              <a:solidFill>
                <a:schemeClr val="bg2"/>
              </a:solidFill>
            </a:endParaRPr>
          </a:p>
          <a:p>
            <a:pPr rtl="0"/>
            <a:endParaRPr lang="es-ES" dirty="0">
              <a:solidFill>
                <a:schemeClr val="bg2"/>
              </a:solidFill>
            </a:endParaRPr>
          </a:p>
          <a:p>
            <a:pPr rtl="0"/>
            <a:endParaRPr lang="es-ES" dirty="0">
              <a:solidFill>
                <a:schemeClr val="bg2"/>
              </a:solidFill>
            </a:endParaRPr>
          </a:p>
        </p:txBody>
      </p:sp>
      <p:pic>
        <p:nvPicPr>
          <p:cNvPr id="5" name="Imagen 4" descr="Números digitales">
            <a:extLst>
              <a:ext uri="{FF2B5EF4-FFF2-40B4-BE49-F238E27FC236}">
                <a16:creationId xmlns:a16="http://schemas.microsoft.com/office/drawing/2014/main" id="{A21EA617-6D48-425F-97A8-7FEC82C8F4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189" r="9642" b="1"/>
          <a:stretch/>
        </p:blipFill>
        <p:spPr>
          <a:xfrm>
            <a:off x="446534" y="723899"/>
            <a:ext cx="7498616" cy="5676901"/>
          </a:xfrm>
          <a:prstGeom prst="rect">
            <a:avLst/>
          </a:prstGeom>
        </p:spPr>
      </p:pic>
      <p:sp>
        <p:nvSpPr>
          <p:cNvPr id="4" name="CuadroTexto 3">
            <a:extLst>
              <a:ext uri="{FF2B5EF4-FFF2-40B4-BE49-F238E27FC236}">
                <a16:creationId xmlns:a16="http://schemas.microsoft.com/office/drawing/2014/main" id="{704EB8D8-AEC7-DA84-FA40-3781D60D02CB}"/>
              </a:ext>
            </a:extLst>
          </p:cNvPr>
          <p:cNvSpPr txBox="1"/>
          <p:nvPr/>
        </p:nvSpPr>
        <p:spPr>
          <a:xfrm>
            <a:off x="8042147" y="3861315"/>
            <a:ext cx="3335703" cy="1477328"/>
          </a:xfrm>
          <a:prstGeom prst="rect">
            <a:avLst/>
          </a:prstGeom>
          <a:noFill/>
        </p:spPr>
        <p:txBody>
          <a:bodyPr wrap="square" rtlCol="0">
            <a:spAutoFit/>
          </a:bodyPr>
          <a:lstStyle/>
          <a:p>
            <a:r>
              <a:rPr lang="es-ES" dirty="0">
                <a:hlinkClick r:id="rId4"/>
              </a:rPr>
              <a:t>Miriam Gerardine Aldana Revelo</a:t>
            </a:r>
          </a:p>
          <a:p>
            <a:endParaRPr lang="es-ES" dirty="0">
              <a:hlinkClick r:id="rId4"/>
            </a:endParaRPr>
          </a:p>
          <a:p>
            <a:r>
              <a:rPr lang="es-ES" dirty="0">
                <a:hlinkClick r:id="rId4"/>
              </a:rPr>
              <a:t>gerardinealdana@yhaoo.es</a:t>
            </a:r>
            <a:endParaRPr lang="es-ES" dirty="0"/>
          </a:p>
          <a:p>
            <a:endParaRPr lang="es-ES" dirty="0"/>
          </a:p>
          <a:p>
            <a:r>
              <a:rPr lang="es-ES" dirty="0"/>
              <a:t>(503) 79542349</a:t>
            </a:r>
            <a:endParaRPr lang="es-SV" dirty="0"/>
          </a:p>
        </p:txBody>
      </p:sp>
    </p:spTree>
    <p:extLst>
      <p:ext uri="{BB962C8B-B14F-4D97-AF65-F5344CB8AC3E}">
        <p14:creationId xmlns:p14="http://schemas.microsoft.com/office/powerpoint/2010/main" val="3501347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0931-13C3-B787-A6A8-20476C4CC2B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768D76BB-2B9F-58EA-2B3E-272603B8AB8A}"/>
              </a:ext>
            </a:extLst>
          </p:cNvPr>
          <p:cNvSpPr>
            <a:spLocks noGrp="1"/>
          </p:cNvSpPr>
          <p:nvPr>
            <p:ph type="title"/>
          </p:nvPr>
        </p:nvSpPr>
        <p:spPr>
          <a:xfrm>
            <a:off x="581193" y="729658"/>
            <a:ext cx="11029616" cy="988332"/>
          </a:xfrm>
        </p:spPr>
        <p:txBody>
          <a:bodyPr vert="horz" lIns="91440" tIns="45720" rIns="91440" bIns="45720" rtlCol="0" anchor="b">
            <a:normAutofit/>
          </a:bodyPr>
          <a:lstStyle/>
          <a:p>
            <a:pPr algn="ctr"/>
            <a:r>
              <a:rPr lang="es-ES" b="0" kern="1200" cap="all" dirty="0">
                <a:latin typeface="+mj-lt"/>
                <a:ea typeface="+mj-ea"/>
                <a:cs typeface="+mj-cs"/>
              </a:rPr>
              <a:t>TRANSICIÓN CRIMINAL Y DE VÍCTIMAS</a:t>
            </a:r>
          </a:p>
        </p:txBody>
      </p:sp>
      <p:sp>
        <p:nvSpPr>
          <p:cNvPr id="6" name="CuadroTexto 5">
            <a:extLst>
              <a:ext uri="{FF2B5EF4-FFF2-40B4-BE49-F238E27FC236}">
                <a16:creationId xmlns:a16="http://schemas.microsoft.com/office/drawing/2014/main" id="{5748BFF5-9C63-22AD-2449-C7F8EF8533FE}"/>
              </a:ext>
            </a:extLst>
          </p:cNvPr>
          <p:cNvSpPr txBox="1"/>
          <p:nvPr/>
        </p:nvSpPr>
        <p:spPr>
          <a:xfrm>
            <a:off x="581192" y="2228003"/>
            <a:ext cx="7063791" cy="4629997"/>
          </a:xfrm>
          <a:prstGeom prst="rect">
            <a:avLst/>
          </a:prstGeom>
        </p:spPr>
        <p:txBody>
          <a:bodyPr vert="horz" lIns="91440" tIns="45720" rIns="91440" bIns="45720" rtlCol="0" anchor="ctr">
            <a:normAutofit/>
          </a:bodyPr>
          <a:lstStyle/>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A principios de ´90 en EEUU Robert </a:t>
            </a:r>
            <a:r>
              <a:rPr lang="es-ES" sz="2000" dirty="0" err="1">
                <a:solidFill>
                  <a:schemeClr val="tx2"/>
                </a:solidFill>
              </a:rPr>
              <a:t>Tappan</a:t>
            </a:r>
            <a:r>
              <a:rPr lang="es-ES" sz="2000" dirty="0">
                <a:solidFill>
                  <a:schemeClr val="tx2"/>
                </a:solidFill>
              </a:rPr>
              <a:t> Morris, estudiante de ingeniería informática de la Universidad de Cornell, en 1998 creó un virus (gusano) diseñado para infectar Internet con el propósito de demostrar las insuficiencias de las medidas de seguridad en las redes electrónicas, causó daños ordenadores de instituciones académicas, militares y comerciales.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Morris fue condenado por “</a:t>
            </a:r>
            <a:r>
              <a:rPr lang="es-ES" sz="2000" dirty="0" err="1">
                <a:solidFill>
                  <a:schemeClr val="tx2"/>
                </a:solidFill>
              </a:rPr>
              <a:t>Computer</a:t>
            </a:r>
            <a:r>
              <a:rPr lang="es-ES" sz="2000" dirty="0">
                <a:solidFill>
                  <a:schemeClr val="tx2"/>
                </a:solidFill>
              </a:rPr>
              <a:t> </a:t>
            </a:r>
            <a:r>
              <a:rPr lang="es-ES" sz="2000" dirty="0" err="1">
                <a:solidFill>
                  <a:schemeClr val="tx2"/>
                </a:solidFill>
              </a:rPr>
              <a:t>Fraud</a:t>
            </a:r>
            <a:r>
              <a:rPr lang="es-ES" sz="2000" dirty="0">
                <a:solidFill>
                  <a:schemeClr val="tx2"/>
                </a:solidFill>
              </a:rPr>
              <a:t> and Abuse </a:t>
            </a:r>
            <a:r>
              <a:rPr lang="es-ES" sz="2000" dirty="0" err="1">
                <a:solidFill>
                  <a:schemeClr val="tx2"/>
                </a:solidFill>
              </a:rPr>
              <a:t>Act</a:t>
            </a:r>
            <a:r>
              <a:rPr lang="es-ES" sz="2000" dirty="0">
                <a:solidFill>
                  <a:schemeClr val="tx2"/>
                </a:solidFill>
              </a:rPr>
              <a:t> de 19867” (CFAA), </a:t>
            </a:r>
            <a:r>
              <a:rPr lang="es-ES" sz="2000" b="0" i="0" dirty="0">
                <a:solidFill>
                  <a:schemeClr val="tx2"/>
                </a:solidFill>
                <a:effectLst/>
              </a:rPr>
              <a:t>a tres años de libertad condicional, 400 horas de servicio comunitario, y se le ordenó pagar una multa de</a:t>
            </a:r>
            <a:r>
              <a:rPr lang="es-ES" sz="2000" b="1" i="0" dirty="0">
                <a:solidFill>
                  <a:schemeClr val="tx2"/>
                </a:solidFill>
                <a:effectLst/>
              </a:rPr>
              <a:t> 10.000 dólares</a:t>
            </a:r>
            <a:r>
              <a:rPr lang="es-ES" sz="2000" b="0" i="0" dirty="0">
                <a:solidFill>
                  <a:schemeClr val="tx2"/>
                </a:solidFill>
                <a:effectLst/>
              </a:rPr>
              <a:t>.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400" b="0" i="0" dirty="0">
              <a:solidFill>
                <a:schemeClr val="tx2"/>
              </a:solidFill>
              <a:effectLst/>
            </a:endParaRPr>
          </a:p>
          <a:p>
            <a:pPr>
              <a:lnSpc>
                <a:spcPct val="90000"/>
              </a:lnSpc>
              <a:spcBef>
                <a:spcPct val="20000"/>
              </a:spcBef>
              <a:spcAft>
                <a:spcPts val="600"/>
              </a:spcAft>
              <a:buClr>
                <a:schemeClr val="accent2"/>
              </a:buClr>
              <a:buSzPct val="92000"/>
            </a:pPr>
            <a:r>
              <a:rPr lang="es-ES" sz="1400" b="0" i="0" dirty="0">
                <a:solidFill>
                  <a:schemeClr val="tx2"/>
                </a:solidFill>
                <a:effectLst/>
              </a:rPr>
              <a:t>Ley de Abuso y Fraude Informático de los Estados Unidos.</a:t>
            </a:r>
            <a:r>
              <a:rPr lang="es-ES" sz="1400" dirty="0">
                <a:solidFill>
                  <a:schemeClr val="tx2"/>
                </a:solidFill>
              </a:rPr>
              <a:t> </a:t>
            </a:r>
            <a:r>
              <a:rPr lang="es-ES" sz="1400" dirty="0" err="1">
                <a:solidFill>
                  <a:schemeClr val="tx2"/>
                </a:solidFill>
              </a:rPr>
              <a:t>United</a:t>
            </a:r>
            <a:r>
              <a:rPr lang="es-ES" sz="1400" dirty="0">
                <a:solidFill>
                  <a:schemeClr val="tx2"/>
                </a:solidFill>
              </a:rPr>
              <a:t> </a:t>
            </a:r>
            <a:r>
              <a:rPr lang="es-ES" sz="1400" dirty="0" err="1">
                <a:solidFill>
                  <a:schemeClr val="tx2"/>
                </a:solidFill>
              </a:rPr>
              <a:t>States</a:t>
            </a:r>
            <a:r>
              <a:rPr lang="es-ES" sz="1400" dirty="0">
                <a:solidFill>
                  <a:schemeClr val="tx2"/>
                </a:solidFill>
              </a:rPr>
              <a:t> v. Morris ( 928 F.2d 504, 505 (2d Cir. 1991).</a:t>
            </a:r>
          </a:p>
          <a:p>
            <a:pPr>
              <a:lnSpc>
                <a:spcPct val="90000"/>
              </a:lnSpc>
              <a:spcBef>
                <a:spcPct val="20000"/>
              </a:spcBef>
              <a:spcAft>
                <a:spcPts val="600"/>
              </a:spcAft>
              <a:buClr>
                <a:schemeClr val="accent2"/>
              </a:buClr>
              <a:buSzPct val="92000"/>
            </a:pPr>
            <a:r>
              <a:rPr lang="es-ES" sz="1400" dirty="0" err="1">
                <a:solidFill>
                  <a:schemeClr val="tx2"/>
                </a:solidFill>
              </a:rPr>
              <a:t>C</a:t>
            </a:r>
            <a:r>
              <a:rPr lang="es-ES" sz="1400" b="0" i="0" dirty="0" err="1">
                <a:solidFill>
                  <a:schemeClr val="tx2"/>
                </a:solidFill>
                <a:effectLst/>
              </a:rPr>
              <a:t>o-fundandor</a:t>
            </a:r>
            <a:r>
              <a:rPr lang="es-ES" sz="1400" b="0" i="0" dirty="0">
                <a:solidFill>
                  <a:schemeClr val="tx2"/>
                </a:solidFill>
                <a:effectLst/>
              </a:rPr>
              <a:t> la tienda en línea </a:t>
            </a:r>
            <a:r>
              <a:rPr lang="es-ES" sz="1400" b="0" i="0" dirty="0" err="1">
                <a:solidFill>
                  <a:schemeClr val="tx2"/>
                </a:solidFill>
                <a:effectLst/>
              </a:rPr>
              <a:t>Viaweb</a:t>
            </a:r>
            <a:r>
              <a:rPr lang="es-ES" sz="1400" b="0" i="0" dirty="0">
                <a:solidFill>
                  <a:schemeClr val="tx2"/>
                </a:solidFill>
                <a:effectLst/>
              </a:rPr>
              <a:t> (adquirida por Yahoo!</a:t>
            </a:r>
            <a:endParaRPr lang="es-ES" sz="1400" dirty="0">
              <a:solidFill>
                <a:schemeClr val="tx2"/>
              </a:solidFill>
            </a:endParaRPr>
          </a:p>
        </p:txBody>
      </p:sp>
      <p:pic>
        <p:nvPicPr>
          <p:cNvPr id="3074" name="Picture 2" descr="ITIS 1210 Introduction to Web-Based Information Systems Chapter 47 How  Viruses Work. - ppt download">
            <a:extLst>
              <a:ext uri="{FF2B5EF4-FFF2-40B4-BE49-F238E27FC236}">
                <a16:creationId xmlns:a16="http://schemas.microsoft.com/office/drawing/2014/main" id="{88AA7D10-59BC-D3BF-66A7-A3BCA16761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6" b="8000"/>
          <a:stretch/>
        </p:blipFill>
        <p:spPr bwMode="auto">
          <a:xfrm>
            <a:off x="8304551" y="2228003"/>
            <a:ext cx="3306258" cy="363304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339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B24D9-80B5-21D8-B95B-003CBA7FDE9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EE17875D-E7F9-2B68-E7BC-A36A7FEC5206}"/>
              </a:ext>
            </a:extLst>
          </p:cNvPr>
          <p:cNvSpPr>
            <a:spLocks noGrp="1"/>
          </p:cNvSpPr>
          <p:nvPr>
            <p:ph type="title"/>
          </p:nvPr>
        </p:nvSpPr>
        <p:spPr>
          <a:xfrm>
            <a:off x="581193" y="729658"/>
            <a:ext cx="11029616" cy="988332"/>
          </a:xfrm>
        </p:spPr>
        <p:txBody>
          <a:bodyPr anchor="b">
            <a:normAutofit/>
          </a:bodyPr>
          <a:lstStyle/>
          <a:p>
            <a:r>
              <a:rPr lang="en-US" dirty="0"/>
              <a:t>TRANSICIÓN DE  DELINCUENTES Y VÍCTIMAS  Y EL PROBLEMA DE JURISDICCIONALIDAD</a:t>
            </a:r>
          </a:p>
        </p:txBody>
      </p:sp>
      <p:pic>
        <p:nvPicPr>
          <p:cNvPr id="4098" name="Picture 2" descr="Onel de Guzman's Love Letter VBS Worm. : r/nostalgia">
            <a:extLst>
              <a:ext uri="{FF2B5EF4-FFF2-40B4-BE49-F238E27FC236}">
                <a16:creationId xmlns:a16="http://schemas.microsoft.com/office/drawing/2014/main" id="{9E785685-C50B-B30D-E6EA-75406BD60E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47" r="-6" b="-6"/>
          <a:stretch/>
        </p:blipFill>
        <p:spPr bwMode="auto">
          <a:xfrm>
            <a:off x="239843" y="2228003"/>
            <a:ext cx="5186596" cy="4142817"/>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8D0AD16A-0026-78B2-FB6E-7B09D99ADB5B}"/>
              </a:ext>
            </a:extLst>
          </p:cNvPr>
          <p:cNvSpPr>
            <a:spLocks noGrp="1"/>
          </p:cNvSpPr>
          <p:nvPr>
            <p:ph sz="half" idx="2"/>
          </p:nvPr>
        </p:nvSpPr>
        <p:spPr>
          <a:xfrm>
            <a:off x="5606321" y="2228003"/>
            <a:ext cx="6004488" cy="4352679"/>
          </a:xfrm>
        </p:spPr>
        <p:txBody>
          <a:bodyPr anchor="ctr">
            <a:normAutofit/>
          </a:bodyPr>
          <a:lstStyle/>
          <a:p>
            <a:pPr fontAlgn="base">
              <a:lnSpc>
                <a:spcPct val="90000"/>
              </a:lnSpc>
            </a:pPr>
            <a:r>
              <a:rPr lang="es-ES" b="0" i="0" dirty="0">
                <a:effectLst/>
              </a:rPr>
              <a:t>El </a:t>
            </a:r>
            <a:r>
              <a:rPr lang="es-ES" b="1" i="0" dirty="0">
                <a:effectLst/>
              </a:rPr>
              <a:t>virus informático I Love </a:t>
            </a:r>
            <a:r>
              <a:rPr lang="es-ES" b="1" i="0" dirty="0" err="1">
                <a:effectLst/>
              </a:rPr>
              <a:t>You</a:t>
            </a:r>
            <a:r>
              <a:rPr lang="es-ES" b="1" i="0" dirty="0">
                <a:effectLst/>
              </a:rPr>
              <a:t> ( Love Bug o A Love </a:t>
            </a:r>
            <a:r>
              <a:rPr lang="es-ES" b="1" i="0" dirty="0" err="1">
                <a:effectLst/>
              </a:rPr>
              <a:t>Letter</a:t>
            </a:r>
            <a:r>
              <a:rPr lang="es-ES" b="1" i="0" dirty="0">
                <a:effectLst/>
              </a:rPr>
              <a:t>) </a:t>
            </a:r>
            <a:r>
              <a:rPr lang="es-ES" b="0" i="0" dirty="0">
                <a:effectLst/>
              </a:rPr>
              <a:t>El 4 de mayo de 2000, el malware apareció por primera vez en Internet y se propagó rápidamente a través del correo electrónico con un archivo adjunto llamado </a:t>
            </a:r>
            <a:r>
              <a:rPr lang="es-ES" b="0" i="1" dirty="0">
                <a:effectLst/>
              </a:rPr>
              <a:t>LOVE-LETTER-FOR-YOU.TXT.vbs</a:t>
            </a:r>
            <a:r>
              <a:rPr lang="es-ES" b="0" i="0" dirty="0">
                <a:effectLst/>
              </a:rPr>
              <a:t>.</a:t>
            </a:r>
          </a:p>
          <a:p>
            <a:pPr fontAlgn="base">
              <a:lnSpc>
                <a:spcPct val="90000"/>
              </a:lnSpc>
            </a:pPr>
            <a:r>
              <a:rPr lang="es-ES" b="0" i="0" dirty="0">
                <a:effectLst/>
              </a:rPr>
              <a:t>Infectó a millones de ordenadores en Asia, América y Europa, cuyo creador fue </a:t>
            </a:r>
            <a:r>
              <a:rPr lang="es-ES" b="1" i="0" dirty="0" err="1">
                <a:effectLst/>
              </a:rPr>
              <a:t>Onel</a:t>
            </a:r>
            <a:r>
              <a:rPr lang="es-ES" b="1" i="0" dirty="0">
                <a:effectLst/>
              </a:rPr>
              <a:t> de Guzmán</a:t>
            </a:r>
            <a:r>
              <a:rPr lang="es-ES" b="0" i="0" dirty="0">
                <a:effectLst/>
              </a:rPr>
              <a:t>, estudiante de informática de  la Facultad de Informática del AMA </a:t>
            </a:r>
            <a:r>
              <a:rPr lang="es-ES" b="0" i="0" dirty="0" err="1">
                <a:effectLst/>
              </a:rPr>
              <a:t>College</a:t>
            </a:r>
            <a:r>
              <a:rPr lang="es-ES" b="0" i="0" dirty="0">
                <a:effectLst/>
              </a:rPr>
              <a:t> de Filipinas y fue un proyecto de tesis</a:t>
            </a:r>
          </a:p>
          <a:p>
            <a:pPr>
              <a:lnSpc>
                <a:spcPct val="90000"/>
              </a:lnSpc>
            </a:pPr>
            <a:r>
              <a:rPr lang="es-SV" dirty="0"/>
              <a:t>No fue procesado porque no se consideraba delito en Filipinas</a:t>
            </a:r>
          </a:p>
        </p:txBody>
      </p:sp>
    </p:spTree>
    <p:extLst>
      <p:ext uri="{BB962C8B-B14F-4D97-AF65-F5344CB8AC3E}">
        <p14:creationId xmlns:p14="http://schemas.microsoft.com/office/powerpoint/2010/main" val="99615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B8727-A9D5-0C58-57E4-AF531272C9FB}"/>
            </a:ext>
          </a:extLst>
        </p:cNvPr>
        <p:cNvGrpSpPr/>
        <p:nvPr/>
      </p:nvGrpSpPr>
      <p:grpSpPr>
        <a:xfrm>
          <a:off x="0" y="0"/>
          <a:ext cx="0" cy="0"/>
          <a:chOff x="0" y="0"/>
          <a:chExt cx="0" cy="0"/>
        </a:xfrm>
      </p:grpSpPr>
      <p:sp>
        <p:nvSpPr>
          <p:cNvPr id="2055" name="Title 1">
            <a:extLst>
              <a:ext uri="{FF2B5EF4-FFF2-40B4-BE49-F238E27FC236}">
                <a16:creationId xmlns:a16="http://schemas.microsoft.com/office/drawing/2014/main" id="{21A62143-5A27-3897-5D70-F09415E652B6}"/>
              </a:ext>
            </a:extLst>
          </p:cNvPr>
          <p:cNvSpPr>
            <a:spLocks noGrp="1"/>
          </p:cNvSpPr>
          <p:nvPr>
            <p:ph type="title"/>
          </p:nvPr>
        </p:nvSpPr>
        <p:spPr>
          <a:xfrm>
            <a:off x="581193" y="729658"/>
            <a:ext cx="11029616" cy="988332"/>
          </a:xfrm>
        </p:spPr>
        <p:txBody>
          <a:bodyPr/>
          <a:lstStyle/>
          <a:p>
            <a:pPr algn="ctr"/>
            <a:r>
              <a:rPr lang="en-US" dirty="0"/>
              <a:t>TRANSICIÓN DE  DELINCUENTES Y VÍCTIMAS</a:t>
            </a:r>
          </a:p>
        </p:txBody>
      </p:sp>
      <p:sp>
        <p:nvSpPr>
          <p:cNvPr id="6" name="CuadroTexto 5">
            <a:extLst>
              <a:ext uri="{FF2B5EF4-FFF2-40B4-BE49-F238E27FC236}">
                <a16:creationId xmlns:a16="http://schemas.microsoft.com/office/drawing/2014/main" id="{F928A5CA-F20D-8BE2-ADA2-DBABE5549162}"/>
              </a:ext>
            </a:extLst>
          </p:cNvPr>
          <p:cNvSpPr txBox="1"/>
          <p:nvPr/>
        </p:nvSpPr>
        <p:spPr>
          <a:xfrm>
            <a:off x="254833" y="2228003"/>
            <a:ext cx="6071016" cy="4629997"/>
          </a:xfrm>
          <a:prstGeom prst="rect">
            <a:avLst/>
          </a:prstGeom>
        </p:spPr>
        <p:txBody>
          <a:bodyPr vert="horz" lIns="91440" tIns="45720" rIns="91440" bIns="45720" rtlCol="0" anchor="ctr">
            <a:normAutofit/>
          </a:bodyPr>
          <a:lstStyle/>
          <a:p>
            <a:pPr marL="306000" indent="-306000" algn="just">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MIRÓ LLINARES afirma que la evolución del cibercrimen también permita la variación de los criminales y las víctimas.</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2000" dirty="0">
                <a:solidFill>
                  <a:schemeClr val="tx2"/>
                </a:solidFill>
              </a:rPr>
              <a:t>La transición del hacker estereotipado en el adolescente introvertido y con problemas de sociabilidad, encerrado en su casa y convertido en el primer ciberespacio en un genio informático capaz de lograr la guerra entre dos superpotencias usando sólo su ordenador, hacia las mafias organizadas de cibercriminales que aprovechan este nuevo ámbito para aumentar sus actividades ilícitas y sus recursos. </a:t>
            </a: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endParaRPr lang="es-ES" sz="1500" dirty="0">
              <a:solidFill>
                <a:schemeClr val="tx2"/>
              </a:solidFill>
            </a:endParaRPr>
          </a:p>
          <a:p>
            <a:pPr marL="306000" indent="-306000">
              <a:lnSpc>
                <a:spcPct val="90000"/>
              </a:lnSpc>
              <a:spcBef>
                <a:spcPct val="20000"/>
              </a:spcBef>
              <a:spcAft>
                <a:spcPts val="600"/>
              </a:spcAft>
              <a:buClr>
                <a:schemeClr val="accent2"/>
              </a:buClr>
              <a:buSzPct val="92000"/>
              <a:buFont typeface="Wingdings 2" panose="05020102010507070707" pitchFamily="18" charset="2"/>
              <a:buChar char=""/>
            </a:pPr>
            <a:r>
              <a:rPr lang="es-ES" sz="1500" dirty="0">
                <a:solidFill>
                  <a:schemeClr val="tx2"/>
                </a:solidFill>
              </a:rPr>
              <a:t> </a:t>
            </a:r>
            <a:r>
              <a:rPr lang="es-ES" sz="1200" dirty="0">
                <a:solidFill>
                  <a:schemeClr val="tx2"/>
                </a:solidFill>
              </a:rPr>
              <a:t>MIRÓ LLINARES, Fernando: El cibercrimen: fenomenología y criminología de la delincuencia en el ciberespacio. Editorial Marcial Pons, Madrid, 2012, pág. 27 y ss.</a:t>
            </a:r>
          </a:p>
        </p:txBody>
      </p:sp>
      <p:pic>
        <p:nvPicPr>
          <p:cNvPr id="2050" name="Picture 2" descr="Qué es el ciberdelito? | Definición y ejemplos | Avast">
            <a:extLst>
              <a:ext uri="{FF2B5EF4-FFF2-40B4-BE49-F238E27FC236}">
                <a16:creationId xmlns:a16="http://schemas.microsoft.com/office/drawing/2014/main" id="{88CBDF8D-4A09-7203-784E-885D936A015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88417" y="2815125"/>
            <a:ext cx="5422392" cy="2458802"/>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1919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nterfaz de usuario gráfica, Texto&#10;&#10;Descripción generada automáticamente">
            <a:extLst>
              <a:ext uri="{FF2B5EF4-FFF2-40B4-BE49-F238E27FC236}">
                <a16:creationId xmlns:a16="http://schemas.microsoft.com/office/drawing/2014/main" id="{A30A0F26-62F2-096E-B8CF-7DFFA249D4D4}"/>
              </a:ext>
            </a:extLst>
          </p:cNvPr>
          <p:cNvPicPr>
            <a:picLocks noGrp="1" noChangeAspect="1"/>
          </p:cNvPicPr>
          <p:nvPr>
            <p:ph type="pic" idx="1"/>
          </p:nvPr>
        </p:nvPicPr>
        <p:blipFill rotWithShape="1">
          <a:blip r:embed="rId2"/>
          <a:srcRect b="14122"/>
          <a:stretch/>
        </p:blipFill>
        <p:spPr>
          <a:xfrm>
            <a:off x="20" y="10"/>
            <a:ext cx="12191980" cy="6857990"/>
          </a:xfrm>
          <a:noFill/>
        </p:spPr>
      </p:pic>
      <p:sp>
        <p:nvSpPr>
          <p:cNvPr id="7" name="CuadroTexto 6">
            <a:extLst>
              <a:ext uri="{FF2B5EF4-FFF2-40B4-BE49-F238E27FC236}">
                <a16:creationId xmlns:a16="http://schemas.microsoft.com/office/drawing/2014/main" id="{8D4B7FC9-E843-D0EA-05A0-EF7FA9D6794E}"/>
              </a:ext>
            </a:extLst>
          </p:cNvPr>
          <p:cNvSpPr txBox="1"/>
          <p:nvPr/>
        </p:nvSpPr>
        <p:spPr>
          <a:xfrm>
            <a:off x="5549171" y="362026"/>
            <a:ext cx="6196818" cy="600164"/>
          </a:xfrm>
          <a:prstGeom prst="rect">
            <a:avLst/>
          </a:prstGeom>
          <a:noFill/>
        </p:spPr>
        <p:txBody>
          <a:bodyPr wrap="square">
            <a:spAutoFit/>
          </a:bodyPr>
          <a:lstStyle/>
          <a:p>
            <a:r>
              <a:rPr lang="es-SV" sz="1100"/>
              <a:t>https://www.ituser.es/seguridad/2023/06/el-cibercrimen-mueve-casi-el-doble-de-dinero-que-el-trafico-de-drogas-armas-y-trata-de-personas-juntos#:~:text=El%20cibercrimen%20ha%20alcanzado%20un,%2C5%25%20del%20PIB%20mundial.</a:t>
            </a:r>
            <a:endParaRPr lang="es-SV" sz="1100" dirty="0"/>
          </a:p>
        </p:txBody>
      </p:sp>
      <p:sp>
        <p:nvSpPr>
          <p:cNvPr id="2" name="Marcador de pie de página 13">
            <a:extLst>
              <a:ext uri="{FF2B5EF4-FFF2-40B4-BE49-F238E27FC236}">
                <a16:creationId xmlns:a16="http://schemas.microsoft.com/office/drawing/2014/main" id="{4F8A8AB4-7E39-9E1F-4F6B-614F01DAEF38}"/>
              </a:ext>
            </a:extLst>
          </p:cNvPr>
          <p:cNvSpPr>
            <a:spLocks noGrp="1"/>
          </p:cNvSpPr>
          <p:nvPr>
            <p:ph type="ftr" sz="quarter" idx="11"/>
          </p:nvPr>
        </p:nvSpPr>
        <p:spPr>
          <a:xfrm>
            <a:off x="5366779" y="6471227"/>
            <a:ext cx="6379210" cy="153888"/>
          </a:xfrm>
        </p:spPr>
        <p:txBody>
          <a:bodyPr rtlCol="0"/>
          <a:lstStyle/>
          <a:p>
            <a:pPr rtl="0"/>
            <a:r>
              <a:rPr lang="es-ES" dirty="0">
                <a:solidFill>
                  <a:schemeClr val="tx1"/>
                </a:solidFill>
              </a:rPr>
              <a:t>Cooperación internacional en materia de cibercrimen y evidencia </a:t>
            </a:r>
            <a:r>
              <a:rPr lang="es-ES" dirty="0" err="1">
                <a:solidFill>
                  <a:schemeClr val="tx1"/>
                </a:solidFill>
              </a:rPr>
              <a:t>digitaL</a:t>
            </a:r>
            <a:endParaRPr lang="es-ES" dirty="0"/>
          </a:p>
        </p:txBody>
      </p:sp>
    </p:spTree>
    <p:extLst>
      <p:ext uri="{BB962C8B-B14F-4D97-AF65-F5344CB8AC3E}">
        <p14:creationId xmlns:p14="http://schemas.microsoft.com/office/powerpoint/2010/main" val="1236681542"/>
      </p:ext>
    </p:extLst>
  </p:cSld>
  <p:clrMapOvr>
    <a:masterClrMapping/>
  </p:clrMapOvr>
</p:sld>
</file>

<file path=ppt/theme/theme1.xml><?xml version="1.0" encoding="utf-8"?>
<a:theme xmlns:a="http://schemas.openxmlformats.org/drawingml/2006/main" name="Personalizado">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61209669_TF56390039_Win32" id="{FCB14B3E-2B92-48B8-A334-05E7A8EE34E1}" vid="{B6EC9E21-8C82-4EB1-BBE7-A370F785D0C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{9C9FD932-BB7E-4DCF-9827-11125131B91C}tf56390039_win32</Template>
  <TotalTime>3558</TotalTime>
  <Words>5288</Words>
  <Application>Microsoft Office PowerPoint</Application>
  <PresentationFormat>Panorámica</PresentationFormat>
  <Paragraphs>289</Paragraphs>
  <Slides>56</Slides>
  <Notes>10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56</vt:i4>
      </vt:variant>
    </vt:vector>
  </HeadingPairs>
  <TitlesOfParts>
    <vt:vector size="64" baseType="lpstr">
      <vt:lpstr>Arial</vt:lpstr>
      <vt:lpstr>Calibri</vt:lpstr>
      <vt:lpstr>Gill Sans MT</vt:lpstr>
      <vt:lpstr>Helvetica Neue</vt:lpstr>
      <vt:lpstr>Roboto</vt:lpstr>
      <vt:lpstr>Telefonica-Light</vt:lpstr>
      <vt:lpstr>Wingdings 2</vt:lpstr>
      <vt:lpstr>Personalizado</vt:lpstr>
      <vt:lpstr>Cooperación internacional en materia de cibercrimen y evidencia digitaL de la presentación</vt:lpstr>
      <vt:lpstr>Agenda</vt:lpstr>
      <vt:lpstr>¿Qué son los delitos cibernéticos?</vt:lpstr>
      <vt:lpstr>¿Qué son los delitos cibernéticos?</vt:lpstr>
      <vt:lpstr>Resumen</vt:lpstr>
      <vt:lpstr>TRANSICIÓN CRIMINAL Y DE VÍCTIMAS</vt:lpstr>
      <vt:lpstr>TRANSICIÓN DE  DELINCUENTES Y VÍCTIMAS  Y EL PROBLEMA DE JURISDICCIONALIDAD</vt:lpstr>
      <vt:lpstr>TRANSICIÓN DE  DELINCUENTES Y VÍCTIMAS</vt:lpstr>
      <vt:lpstr>Presentación de PowerPoint</vt:lpstr>
      <vt:lpstr>Presentación de PowerPoint</vt:lpstr>
      <vt:lpstr>CIBER ATAQUES: COSTA RICA</vt:lpstr>
      <vt:lpstr>Presentación de PowerPoint</vt:lpstr>
      <vt:lpstr> ciber ataques en chile</vt:lpstr>
      <vt:lpstr>CIBER ATAQUES: PERÚ </vt:lpstr>
      <vt:lpstr>ATAQUES CIBERNÉTICOS</vt:lpstr>
      <vt:lpstr>ATAQUES CIBERNÉTICOS</vt:lpstr>
      <vt:lpstr>MODALIDADES MÁS USADA</vt:lpstr>
      <vt:lpstr> TIPOS DE CIBER DELITOS</vt:lpstr>
      <vt:lpstr>TIPOS DE CIBERDELITOS</vt:lpstr>
      <vt:lpstr>Tipos de delitos cibernéticos</vt:lpstr>
      <vt:lpstr>NECESIDAD DE INVESTIGAR, PROCESAR, SANCIONAR: DERECHO PENAL</vt:lpstr>
      <vt:lpstr>ROMPIENDO PARADIGNMAS DEL DERECHO PENAL</vt:lpstr>
      <vt:lpstr>ROMPIENDO PARADIGNMAS DEL DERECHO PENAL</vt:lpstr>
      <vt:lpstr>Nuevos elementos comunes en los tipos penales </vt:lpstr>
      <vt:lpstr>PROBLEMAS EN LA PERSECUCIÓN DE LOS CIBERDELITOS</vt:lpstr>
      <vt:lpstr>PROBLEMAS EN LA PERSECUCIÓN DE LOS CIBERDELITOS</vt:lpstr>
      <vt:lpstr>ANTECEDENTES DEL CONVENIO DE BUDAPEST</vt:lpstr>
      <vt:lpstr>Premisas de convenio de budapest</vt:lpstr>
      <vt:lpstr>Obligaciones de los estados suscriptores</vt:lpstr>
      <vt:lpstr>Partes de convenio de budapest</vt:lpstr>
      <vt:lpstr>PROTOCOLOS DEL CONVENIO DE BUDAPETS</vt:lpstr>
      <vt:lpstr>ASISTENCIA JUDICIAL</vt:lpstr>
      <vt:lpstr>Convenio sobre la ciberdelincuencia</vt:lpstr>
      <vt:lpstr>Convenio sobre la ciberdelincuencia</vt:lpstr>
      <vt:lpstr>ELEMENTOS ESENCIALES DEL CONVENIO DE BUDAPEST</vt:lpstr>
      <vt:lpstr>ALCANCE DEL CONVENIO DE BUDAPEST: EFICACIA EN OBTENCION DE INFORMACION</vt:lpstr>
      <vt:lpstr>ALCANCE DEL CONVENIO DE BUDAPEST: EFICACIA EN LA OBTENCION DE INFORMACIÓN</vt:lpstr>
      <vt:lpstr>Países sucriptores DEL CONVENIO</vt:lpstr>
      <vt:lpstr>PAISES SUSCRIPTORES DEL CONVENIO DE BUDAPEST</vt:lpstr>
      <vt:lpstr>ENLACE DE INVOCACIÓN DEL TRATADO</vt:lpstr>
      <vt:lpstr>INVOCACIÓN DEL TRATADO. JURISDICCIÓN</vt:lpstr>
      <vt:lpstr>INVOCACIÓN DEL TRATADO. EXTRADICIÓN</vt:lpstr>
      <vt:lpstr>INVOCACIÓN DEL TRATADO. EXTRADICIÓN</vt:lpstr>
      <vt:lpstr>INVOCACIÓN DEL TRATADO. idioma</vt:lpstr>
      <vt:lpstr>Evidencia digital</vt:lpstr>
      <vt:lpstr>EVIDENCIA DIGITAL: medidas </vt:lpstr>
      <vt:lpstr>EVIDENCIA DIGITAL. Título 2-5 sección 2ª CONVENCIÓN</vt:lpstr>
      <vt:lpstr>II PROTOCOLO. OBJETIVO DE MEJORA</vt:lpstr>
      <vt:lpstr>II PROTOCOLO</vt:lpstr>
      <vt:lpstr>EVIDENCIA DIGITAL: premisa de la cooperación</vt:lpstr>
      <vt:lpstr>Contenido de la solicitud de conservación de información</vt:lpstr>
      <vt:lpstr>EVIDENCIA DIGITAL. CADENA DE CUSTODIA</vt:lpstr>
      <vt:lpstr>EVIDENCIA DIGITAL.</vt:lpstr>
      <vt:lpstr>EVIDENCIA DIGITAL. Titulo 2-5 sección 2A</vt:lpstr>
      <vt:lpstr>La eficacia en el combate a la ciberdelincuencia es: tarea de todos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Cooperación internacional en materia de cibercrimen y evidencia digital</dc:title>
  <dc:creator>Miriam Gerardine Aldana Revelo</dc:creator>
  <cp:lastModifiedBy>Miriam Gerardine Aldana Revelo</cp:lastModifiedBy>
  <cp:revision>2</cp:revision>
  <dcterms:created xsi:type="dcterms:W3CDTF">2024-02-26T19:01:11Z</dcterms:created>
  <dcterms:modified xsi:type="dcterms:W3CDTF">2024-02-29T21:16:37Z</dcterms:modified>
</cp:coreProperties>
</file>