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8" r:id="rId1"/>
  </p:sldMasterIdLst>
  <p:notesMasterIdLst>
    <p:notesMasterId r:id="rId10"/>
  </p:notesMasterIdLst>
  <p:sldIdLst>
    <p:sldId id="256" r:id="rId2"/>
    <p:sldId id="1007" r:id="rId3"/>
    <p:sldId id="1034" r:id="rId4"/>
    <p:sldId id="1035" r:id="rId5"/>
    <p:sldId id="1020" r:id="rId6"/>
    <p:sldId id="1037" r:id="rId7"/>
    <p:sldId id="1027" r:id="rId8"/>
    <p:sldId id="1029" r:id="rId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" roundtripDataSignature="AMtx7mhwJvLqK3MqPJ32BJVMhUJ3rI65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FF00"/>
    <a:srgbClr val="008000"/>
    <a:srgbClr val="0000CC"/>
    <a:srgbClr val="0099FF"/>
    <a:srgbClr val="FFFFCC"/>
    <a:srgbClr val="CCFFFF"/>
    <a:srgbClr val="CCECFF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53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6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2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2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2" y="6513512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73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1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68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8795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32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67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135158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8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8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57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648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486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pe/imgres?imgurl=http://www.empresistasalmeria.org/images/trabajadores.gif&amp;imgrefurl=http://empresistasalmeria.blogspot.com/2009/03/boees-oferta-de-empleo-publico-para.html&amp;usg=__4EAiWZiqPNzC4pK0w7yFYolx13I=&amp;h=518&amp;w=877&amp;sz=25&amp;hl=es&amp;start=77&amp;um=1&amp;tbnid=EszBo9rKb59nOM:&amp;tbnh=86&amp;tbnw=146&amp;prev=/images%3Fq%3Dempleo%2Bp%25C3%25BAblico%26ndsp%3D18%26hl%3Des%26sa%3DN%26start%3D72%26um%3D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 descr="data:image/png;base64,iVBORw0KGgoAAAANSUhEUgAAAOEAAADhCAMAAAAJbSJIAAAAsVBMVEVmZmb///+ZmZn/AABjY2OcnJxgYGCYmJheXl5paWmVlZVubm6SkpJ1dXVycnJaWlqFhYWMjIx+fn74+Ph7e3thaGju7u7Nzc3n5+fAwMD09PSoqKjd3d22trbY2NhfaWnHx8etra2bTEy5ubnANjb3ExPdHh76CAiTT09XamqBV1eHVlaQUlLuFBR1XFycU1O2Pz9tYWGnRES8OzvHLS22PDyvQkLZJCTnHx+kR0d7Wlqg24yBAAANFUlEQVR4nO1d6XrauhY1RJLn2YCZAmRq2rRpc05vT+55/we7tsFB1tZgcmPk8Hn9a+JQLba0h6Ut2TAGDBgwYMCAAQMGDBgwoPeYTCa6h9AtNk9/fbtsin9fXV19v2CKm5Lg1e+N7nF0hs1NSfDq78tl+HJfMXy62Fm6uasI/r5YggaqCP540T2OznAw4QUHi+eK4OPlupnNf0qCfy6XoPHy48IJTspYeHPBBI2vD0Ug5BKc7HHuAX00Jt+ufnyDBCebzfPT48+fP5+eXjaf28CbXw/PrJkmm5fvdw/7PKeIkw+/wBOfCZM/BjP8yebfux9XDXx5/NQUmX9+fXy4Ari/mHxnMrl5hfw+T1KOKkge2Dz9w+X3OXJWZNlBEsdR4CLCZzl5uavX3f3968PDw+v9/Zcv1Q/+6r87tUJvlo8qLK53bsjh+PVm7z0f/jw+T74e8PL89P3mpv/yBrHX6YjGdcJy3LxUE/THL/R10+DzGaI+IrjJr8TWJfQzm5tyOr7eGP2fjhDIngN+BfLoSHGCihX45Z/vqO/G4gLZ1zyCo1Hq1RQnz69XX+6+bT4lP8MIV3yCBZI9xcnj1et/0WflZ4QzIcHRwq/czc3vf4++RBov+wjiiQmORrOKzssbvzJm+rb1qUjauYzhyGw4VJLN8+k030aE91HIsO0gCGzb6NM3QJZSgqOc4kLIbf3jOcgIEAkib4xLOHFk94ejwoS0EUNvevzxNGKmambi8RswjoOecESxguBoZu2fJMYt84vkyBEFDsVvj9jtBUfrls/riDSsHiQRiCnprV3bNzFZfoUdHb8PFEPVJC1iIioX2Zr3qykmFccIGHCPXszUhZIhJoblTwW/zL0QIRHB8Vi/FZGvZrgO0U7y6+ssExIcm652hgmsKVjcZvKZnAv5FfA+A8P87RH+s2uOlzki0TxPUaCepQd2s/US7+YwSZ96MoJjUy/BgmJLhjPTMQs43pL1OWtHyhBnmo0YCkpDBnOvnooObq7KVE6wCPx6CRpk18qCFA1z2TD7Sj5JCyNqZoiiFgQXY9qZOA3JY66yIQ40UyTiAp9rwpIi7VPlnrRkyPOmCBFbLj1/IENl6j0a7ZosHOpLSXcqhuMI1FmGn8Xl5yTnqbGQ0ogLzDCkZI90eSpDZGfOeJ8FYTM5C0NfxXDFLLUTGcZNhr5HJ3nAwF3A2ikYss7EoSsu5SzFNAlkx5j5LVcP+WCEihoRsySM5DizT/E0yIZVCD6LFZGU4pSNB2bhBcd13N+eEC0yKAQIfO2Hg7dt8YZrlkP5rRNjtw/8eeuIH3iCKussFK1M7FHZxPOQaVpBFflTMIcZ7B1NsQDFj5wldUVhLMpQWQZmUP+JXzpVRVJTfR/IiJTPnIEjsTGv0ADT0Dn+iRXN8lxuQ68kyF2ANMUzqR0hd48NuJKG97dsXzL9xpVS44sWIPWtnUV55MtpMOBFrk1vzyBDMk2LcMeJEJooCnZooCfB2PHiKHPrtg3kSwZuJ2YbguWTXRMU6RmC+u+wPZH5brGAM+Gws5b8zkHR4i5Chasshm+aXpSIPKUqVjYf7paiUJJSV0fjcWs7yT+l2/xNtMnWonb4MDidysdCRaqNDU8G5lq92wzVEhBU1w7vgBnx93LiDhmiRMRwpqodTkdcihe8PKFLhgSLGKbjDzZivavI8bNdMrS2Ioaj65NcvgK4qCNqGiCX69SZyjTFmfdhVsQR3aXBTlTsd0fQQLItqNXyYzhidmef+dQuQz7KJASLtZivPc8x+T6+NT+4re82KHZaJYodTT1TQ+QGWRSXa/J9PM0EthGhgKLYbUojSkrfsCs1v6qWcP0kis0y8T7JgBG3TQq5b+6mY1lRqXvTfrx0hrZbGtRpyRMsQAqJU31bHTcYoUDUalEvRJgxlvYseCZRsUIVBL1M9n/bgV/WYN1CnNEcMA1Ff1nyDBRalDLdPEN5r3Q0luzPbUVO0GWq0hJKR7OUewEFw45L2zawVK1fcisgudrWcd3XBkpHM3KksxQlKjX0XEyEI4xUbUOpJ6UYKBjqbjhRtgmXwDKKrnyWnmcbVAaloymxljkbhatxdDOUnLegMBe3TqhcjanbmUpLpyNmwsiscjVjza6mVdNQiWvBqUS1q9HcoNjG0ewxDUSLUWFDza5GotGwWESsS0WIlOtTkXx7ehm2czQHinRgRMSyM69sbbIUrgZrZtieYAHTOrAjyMezff9wjoW7TweGWvM2dU9UEzuLWGEY7Wb0Vs7KlGpVerMaZenEYm6u4bzO5cKxVldzgqORQa7+a20UVvcmtoJ8G677PWwJbFXp1BLS9i+drkYhBreHtOFbZ4modDSrljaWNridpwORD2XpdOurj7cpGepUo5Sd7GMraOWLQAtjA/rUKLUYnCCEJOfZ33Arz021nUlQlk6L6nylWgVg293ZhajN1SgdzXUld1v8njcKy/9X+O4Kakezz7QtRRF5q5SFdTFUngPGh6LXkl69sA6VapQmgupzwG+BjGQiOWe69a1iQcsZ6jovi4TDrkd/3NdDAbR3ms+WmU2qPuB+qlHIUZhwRSkzyG6UIel0i4vyvpaneqpGKVWoGb1ziKy3TvDpHGeWRYtvdque/bNDfaXCvLE5SixnPpvNPTe0gLTYT+Fb0NvdsGJT60aEEO71NCrhe6wnb2sjYVy3OyXYU1ej9KUlVu36JHrqaqw21V/ut+p1UTDUVCK22lkbLZIWFJFiHWq6QKKtlgjkfM5HqYTvM9DhoM3FGBWw3IrIcCNFQNSlRinviaqxFFuxpOcpG8B0MZTdR9fEmt8YhUiQqOlpZHiCqL+FkR6hIHFa9mPqYnjKxsysGfurydn+YJM2VRguxHRlCqZuI71xywvo2tLTyZCwp2VmKCQi6Smvk1QUtFp7/WDIFlDT8qfhjk8xPWzltzo22ROGYCGmVXol8kDTuKQYv6PZW9/uDNjl3vdaWiY/F1h4BL2HoE6GYCEeBMRYoFKZ/rva9fUxBFXwor4LMhMUHvN3HRTSxxAK+3Ulh5Agpds67zhEo3OXlF1wuzrLFt4SfS1pTMCOx80DNDIELUPHxnVkCGK/sPfCjDMXGeX5GtbOGhmChZgec2xEBGrclDNRMY4ze58TIIQI07GokSG8h5Y+gyWK/VNmOw2bUda4vou99BPr68eAV3w2Th9YS35gzCmK2It9m2mxBQzPy6oBcBph1ijoLYcfGA/72njslPTAp/aKIbvWps0JRSIuxX2TkBNlfEGVlYh1MoQLkdE2iculWDYJxcLG4V4xBAtxx+hOiNuPkXqyDoQ+MTQMdvzXoBeYG/tvTYkI2iuGQBeeAiGf23KSmxKpvlcMEdik50jwvIvrpDGuTwwNgx06uxBLhHA7dSuTwr0+MSRsRLzlDd0Cdf9Udr1TvxiyjcJzHkMUgA1VRyL294shax3gTEug2GHdDfe5A3rFEAWscXg9TK5pjpnHUrEzZY8Ha/Y0IrGGRploeuyCXQuN2DOGIHFLOQxN5nbWEovPYkOYfYNpur95DtQZpsjX9I0huHUAeNN9jgJ9jeg2gt4xZF/SsWBt41blngnqYVFItNl7T3W/sQTs0DBesj4oCn2NYJq6rJCj++YBEBKZaVpPOuBrpoKBu2zXMNb8EgGwQ5M3R15L+Sa4x9UTGBEq45pPyyJ2mjbqi2Mt1Dav4bxgR/PdA+BFEI1gfpxzJltiiPIaFwrfGhVFoyzj2WlKD5zab3Ja5jW8tyTp9TZsV3tKT1OaIasI5KK5B1eiXm8D0hraNhRD02SeE/oaHkWd3gakNfTlSXR081ifJM5rOOdMdHob0IpJfd+0rmTuWCOK8hruLcoa9xGB5EanK3SDrANeiSSaprzOYY3v8QKSW07PvuNmGY5Bh4pQzOBFRY3eBpwJpmcfOlxdjXFEgEguPmuAON5G34lScHK9ISoiI4k9r3rHqAXyGrEiBTJwnd4GTNMVU18Yh/fEgu6GVDxmxLlSwtR14BLe6i2s6di8RnKlG++CHlPbcUR29okGDpJYrsB6AKeHSttSJKxauBKZhjAPyi8ehIFfX27Dri/RQFj5UXoXmBHApajrHaVAyxD16LNOSX4KFiWQoabLBkG3qTDlbLY35KqqiFdJaTEictlpKvKmzYARKw/V9Cbwg6PPwjBAvFT90BGcE5h6Kn4QBsROktQvJ8uF9SEFTpmhx5+CizAXooVYNr1Fu+127RmtjrZxcnA9J2dBkShmWF1oBo/LCgECv54ig70gQnhL8jvABn49DNmkWp6snPbRTODXltc0valw9+wdYCp+bWe9GrcQCBPTd6GRg2NtFw/RPcOLD84eEfXeDn2XgRjhG8XVh6fHby8ixVrlbxJtp4t0sVp2cSF85pkYm16idzcRWXaW+FYnL2Qo3yBRvq6ti88+bSBneqn0gAEDBgwYMGDAgAEDBgwYMGDAgAEDBgwYMOAi8T/M2M7+9IK7fwAAAABJRU5ErkJggg=="/>
          <p:cNvSpPr txBox="1"/>
          <p:nvPr/>
        </p:nvSpPr>
        <p:spPr>
          <a:xfrm>
            <a:off x="273050" y="79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89;p1"/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8" descr="http://tbn1.google.com/images?q=tbn:EszBo9rKb59nOM:http://www.empresistasalmeria.org/images/trabajadores.gif">
            <a:hlinkClick r:id="rId3"/>
            <a:extLst>
              <a:ext uri="{FF2B5EF4-FFF2-40B4-BE49-F238E27FC236}">
                <a16:creationId xmlns:a16="http://schemas.microsoft.com/office/drawing/2014/main" id="{46AE4C36-8AEF-EC6A-69B4-4796382085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00"/>
          <a:stretch/>
        </p:blipFill>
        <p:spPr bwMode="auto">
          <a:xfrm>
            <a:off x="0" y="-13018"/>
            <a:ext cx="9144000" cy="612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90;p1"/>
          <p:cNvSpPr txBox="1"/>
          <p:nvPr/>
        </p:nvSpPr>
        <p:spPr>
          <a:xfrm>
            <a:off x="525780" y="2003742"/>
            <a:ext cx="8089900" cy="2800726"/>
          </a:xfrm>
          <a:prstGeom prst="rect">
            <a:avLst/>
          </a:prstGeom>
          <a:solidFill>
            <a:schemeClr val="tx1">
              <a:alpha val="83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 Rounded"/>
              <a:buNone/>
            </a:pPr>
            <a:r>
              <a:rPr lang="en-US" sz="4400" b="1" i="1" u="none" strike="noStrike" cap="none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"/>
                <a:ea typeface="Arial Rounded"/>
                <a:cs typeface="Arial Rounded"/>
                <a:sym typeface="Arial Rounded"/>
              </a:rPr>
              <a:t>Responsabilidad funcional de auxiliares jurisdiccionales</a:t>
            </a:r>
            <a:endParaRPr sz="4400" b="0" i="0" u="none" strike="noStrike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Rectangle 5">
            <a:extLst>
              <a:ext uri="{FF2B5EF4-FFF2-40B4-BE49-F238E27FC236}">
                <a16:creationId xmlns:a16="http://schemas.microsoft.com/office/drawing/2014/main" id="{140DCDEE-8DD4-4087-78D0-FE2BF4EAB33E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428625" y="1137603"/>
            <a:ext cx="8286750" cy="39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20000"/>
              </a:spcBef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es-ES" altLang="es-PE" sz="4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«Con malas leyes y buenos funcionarios se puede gobernar. Pero si los funcionarios son malos, las leyes no sirven para nada, por buenas que sean»</a:t>
            </a:r>
          </a:p>
          <a:p>
            <a:pPr algn="ctr" eaLnBrk="1" hangingPunct="1">
              <a:lnSpc>
                <a:spcPct val="110000"/>
              </a:lnSpc>
              <a:spcBef>
                <a:spcPct val="20000"/>
              </a:spcBef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es-ES" altLang="es-PE" sz="4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										</a:t>
            </a:r>
            <a:r>
              <a:rPr lang="es-ES" altLang="es-PE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Otto </a:t>
            </a:r>
            <a:r>
              <a:rPr lang="es-ES" altLang="es-PE" sz="2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Von</a:t>
            </a:r>
            <a:r>
              <a:rPr lang="es-ES" altLang="es-PE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Bismarck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4FD24C4C-C5B0-89F8-0B75-54454F7FBDA4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5" grpId="0" build="p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04382-E8EE-5120-70CA-EBE6960B3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Rectangle 5">
            <a:extLst>
              <a:ext uri="{FF2B5EF4-FFF2-40B4-BE49-F238E27FC236}">
                <a16:creationId xmlns:a16="http://schemas.microsoft.com/office/drawing/2014/main" id="{99103953-5357-03BB-A131-52B11F5AE913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42240" y="583883"/>
            <a:ext cx="8869680" cy="5501957"/>
          </a:xfrm>
          <a:prstGeom prst="rect">
            <a:avLst/>
          </a:prstGeom>
          <a:solidFill>
            <a:srgbClr val="CCECFF"/>
          </a:solidFill>
          <a:ln w="28575">
            <a:solidFill>
              <a:schemeClr val="accent3">
                <a:lumMod val="50000"/>
              </a:schemeClr>
            </a:solidFill>
          </a:ln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ES" altLang="es-PE" i="0" dirty="0">
                <a:latin typeface="Calibri" panose="020F0502020204030204" pitchFamily="34" charset="0"/>
              </a:rPr>
              <a:t> Convención Interamericana contra la Corrupción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ES" altLang="es-PE" i="0" dirty="0">
                <a:latin typeface="Calibri" panose="020F0502020204030204" pitchFamily="34" charset="0"/>
              </a:rPr>
              <a:t>Constitución Política, art. 39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ES" altLang="es-PE" i="0" dirty="0">
                <a:latin typeface="Calibri" panose="020F0502020204030204" pitchFamily="34" charset="0"/>
              </a:rPr>
              <a:t>TUO de </a:t>
            </a:r>
            <a:r>
              <a:rPr lang="es-MX" altLang="es-PE" i="0" dirty="0">
                <a:latin typeface="Calibri" panose="020F0502020204030204" pitchFamily="34" charset="0"/>
              </a:rPr>
              <a:t>Ley Nº 27444, Ley del Procedimiento Administrativo General, aprobado por Decreto Supremo Nº 4-2019-JUS</a:t>
            </a:r>
            <a:endParaRPr lang="es-ES" altLang="es-PE" i="0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ES" altLang="es-PE" i="0" dirty="0">
                <a:latin typeface="Calibri" panose="020F0502020204030204" pitchFamily="34" charset="0"/>
              </a:rPr>
              <a:t>Decreto Legislativo </a:t>
            </a:r>
            <a:r>
              <a:rPr lang="es-ES" altLang="es-PE" i="0" dirty="0" err="1">
                <a:latin typeface="Calibri" panose="020F0502020204030204" pitchFamily="34" charset="0"/>
              </a:rPr>
              <a:t>Nº</a:t>
            </a:r>
            <a:r>
              <a:rPr lang="es-ES" altLang="es-PE" i="0" dirty="0">
                <a:latin typeface="Calibri" panose="020F0502020204030204" pitchFamily="34" charset="0"/>
              </a:rPr>
              <a:t> 276 (Ley de bases de la carrera administrativa…) </a:t>
            </a:r>
            <a:r>
              <a:rPr lang="es-PE" altLang="es-PE" i="0" dirty="0">
                <a:latin typeface="Calibri" panose="020F0502020204030204" pitchFamily="34" charset="0"/>
              </a:rPr>
              <a:t>y su Reglamento (D.S. Nº 005-90-PCM)</a:t>
            </a:r>
            <a:endParaRPr lang="es-ES" altLang="es-PE" i="0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ES" altLang="es-PE" i="0" dirty="0">
                <a:latin typeface="Calibri" panose="020F0502020204030204" pitchFamily="34" charset="0"/>
              </a:rPr>
              <a:t>Código de Ética de la Función Pública (</a:t>
            </a:r>
            <a:r>
              <a:rPr lang="es-ES_tradnl" altLang="es-PE" i="0" dirty="0">
                <a:latin typeface="Calibri" panose="020F0502020204030204" pitchFamily="34" charset="0"/>
              </a:rPr>
              <a:t>Ley Nº 27815) </a:t>
            </a:r>
            <a:r>
              <a:rPr lang="es-PE" altLang="es-PE" i="0" dirty="0">
                <a:latin typeface="Calibri" panose="020F0502020204030204" pitchFamily="34" charset="0"/>
              </a:rPr>
              <a:t>y su Reglamento (D.S. Nº 033-2005-PCM)</a:t>
            </a:r>
            <a:endParaRPr lang="es-ES_tradnl" altLang="es-PE" i="0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MX" altLang="es-PE" i="0" dirty="0">
                <a:latin typeface="Calibri" panose="020F0502020204030204" pitchFamily="34" charset="0"/>
              </a:rPr>
              <a:t>Resolución Administrativa Nº 010-2004-CE-PJ, que aprueba el Reglamento interno de trabajo del Poder Judicial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MX" altLang="es-PE" i="0" dirty="0">
                <a:latin typeface="Calibri" panose="020F0502020204030204" pitchFamily="34" charset="0"/>
              </a:rPr>
              <a:t>Resolución Administrativa Nº 227-2009-CE-PJ, que aprueba el Reglamento del Régimen Disciplinario de los Auxiliares Jurisdiccionales del Poder Judicial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MX" altLang="es-PE" i="0" dirty="0">
                <a:latin typeface="Calibri" panose="020F0502020204030204" pitchFamily="34" charset="0"/>
              </a:rPr>
              <a:t>Resolución administrativa n.° 001-2023-JN-ANC-PJ (ROF)</a:t>
            </a:r>
            <a:endParaRPr lang="es-ES" altLang="es-PE" i="0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s-MX" altLang="es-PE" i="0" dirty="0">
                <a:latin typeface="Calibri" panose="020F0502020204030204" pitchFamily="34" charset="0"/>
              </a:rPr>
              <a:t>Resolución administrativa n.° 002-2023-JN-ANC-PJ – Reg. del </a:t>
            </a:r>
            <a:r>
              <a:rPr lang="es-MX" altLang="es-PE" i="0" dirty="0" err="1">
                <a:latin typeface="Calibri" panose="020F0502020204030204" pitchFamily="34" charset="0"/>
              </a:rPr>
              <a:t>proced</a:t>
            </a:r>
            <a:r>
              <a:rPr lang="es-MX" altLang="es-PE" i="0" dirty="0">
                <a:latin typeface="Calibri" panose="020F0502020204030204" pitchFamily="34" charset="0"/>
              </a:rPr>
              <a:t>. </a:t>
            </a:r>
            <a:r>
              <a:rPr lang="es-MX" altLang="es-PE" i="0" dirty="0" err="1">
                <a:latin typeface="Calibri" panose="020F0502020204030204" pitchFamily="34" charset="0"/>
              </a:rPr>
              <a:t>Adm</a:t>
            </a:r>
            <a:r>
              <a:rPr lang="es-MX" altLang="es-PE" i="0" dirty="0">
                <a:latin typeface="Calibri" panose="020F0502020204030204" pitchFamily="34" charset="0"/>
              </a:rPr>
              <a:t>. disciplinario y de las medidas de prevención de la ANC-PJ.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endParaRPr lang="es-ES" altLang="es-PE" i="0" dirty="0">
              <a:latin typeface="Calibri" panose="020F0502020204030204" pitchFamily="34" charset="0"/>
            </a:endParaRP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9454174-747A-DDA8-24DD-8B0262A5E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760" y="89853"/>
            <a:ext cx="2656840" cy="461665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Aspecto legislativo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2B069202-3E9C-884D-62EB-564C93175680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034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3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3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3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3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3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5" grpId="0" build="p" autoUpdateAnimBg="0" advAuto="1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C3C7-A974-2255-D1DA-A95FB41EE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>
            <a:extLst>
              <a:ext uri="{FF2B5EF4-FFF2-40B4-BE49-F238E27FC236}">
                <a16:creationId xmlns:a16="http://schemas.microsoft.com/office/drawing/2014/main" id="{867024E2-26A9-F886-C4B6-880570076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8" y="505460"/>
            <a:ext cx="8748712" cy="1347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400"/>
              </a:spcAft>
              <a:defRPr/>
            </a:pPr>
            <a:r>
              <a:rPr lang="es-PE" sz="2000" b="1" dirty="0">
                <a:latin typeface="Calibri" pitchFamily="34" charset="0"/>
              </a:rPr>
              <a:t>* Función (servicio) pública – servidor público</a:t>
            </a:r>
          </a:p>
          <a:p>
            <a:pPr algn="just">
              <a:lnSpc>
                <a:spcPct val="150000"/>
              </a:lnSpc>
              <a:spcAft>
                <a:spcPts val="400"/>
              </a:spcAft>
              <a:defRPr/>
            </a:pPr>
            <a:endParaRPr lang="es-PE" sz="1100" b="1" dirty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Aft>
                <a:spcPts val="400"/>
              </a:spcAft>
              <a:defRPr/>
            </a:pPr>
            <a:r>
              <a:rPr lang="es-PE" sz="2000" b="1" dirty="0">
                <a:latin typeface="Calibri" pitchFamily="34" charset="0"/>
              </a:rPr>
              <a:t>* Principios de La función pública (Ley n.° 27815. Art. 6)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F78021E-4170-FEA8-429B-48AA9A1A360C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3535680" y="91758"/>
            <a:ext cx="2173605" cy="406082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Función pública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F2DFD3E7-B188-393C-D33E-E9F225071211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AF0E41D-3905-456F-B556-13AAE9777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" y="1855450"/>
            <a:ext cx="1913890" cy="2468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Respeto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Probidad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Eficiencia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Idoneidad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49DFE60-EA61-4288-9465-D57689BF6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284" y="1967210"/>
            <a:ext cx="2651125" cy="245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Veracidad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Lealtad y obediencia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Justicia y equidad</a:t>
            </a:r>
          </a:p>
          <a:p>
            <a:pPr eaLnBrk="1" hangingPunct="1">
              <a:lnSpc>
                <a:spcPct val="150000"/>
              </a:lnSpc>
            </a:pPr>
            <a:endParaRPr lang="es-PE" altLang="es-PE" sz="600" b="1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PE" altLang="es-PE" sz="2000" b="1" dirty="0">
                <a:latin typeface="Calibri" panose="020F0502020204030204" pitchFamily="34" charset="0"/>
              </a:rPr>
              <a:t> Lealtad al Estado </a:t>
            </a:r>
          </a:p>
          <a:p>
            <a:pPr eaLnBrk="1" hangingPunct="1"/>
            <a:r>
              <a:rPr lang="es-PE" altLang="es-PE" sz="2000" b="1" dirty="0">
                <a:latin typeface="Calibri" panose="020F0502020204030204" pitchFamily="34" charset="0"/>
              </a:rPr>
              <a:t>de Derecho</a:t>
            </a:r>
          </a:p>
        </p:txBody>
      </p:sp>
      <p:sp>
        <p:nvSpPr>
          <p:cNvPr id="3" name="AutoShape 8">
            <a:extLst>
              <a:ext uri="{FF2B5EF4-FFF2-40B4-BE49-F238E27FC236}">
                <a16:creationId xmlns:a16="http://schemas.microsoft.com/office/drawing/2014/main" id="{81ABC088-3671-3DFA-35F2-9721DAE7827C}"/>
              </a:ext>
            </a:extLst>
          </p:cNvPr>
          <p:cNvSpPr>
            <a:spLocks/>
          </p:cNvSpPr>
          <p:nvPr/>
        </p:nvSpPr>
        <p:spPr bwMode="auto">
          <a:xfrm>
            <a:off x="498157" y="2072641"/>
            <a:ext cx="233363" cy="2266210"/>
          </a:xfrm>
          <a:prstGeom prst="leftBrace">
            <a:avLst>
              <a:gd name="adj1" fmla="val 79213"/>
              <a:gd name="adj2" fmla="val 50338"/>
            </a:avLst>
          </a:prstGeom>
          <a:noFill/>
          <a:ln w="444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/>
          </a:p>
        </p:txBody>
      </p:sp>
      <p:sp>
        <p:nvSpPr>
          <p:cNvPr id="4" name="AutoShape 8">
            <a:extLst>
              <a:ext uri="{FF2B5EF4-FFF2-40B4-BE49-F238E27FC236}">
                <a16:creationId xmlns:a16="http://schemas.microsoft.com/office/drawing/2014/main" id="{36FF54BA-FCD8-6BBC-A38B-78F13B75CF07}"/>
              </a:ext>
            </a:extLst>
          </p:cNvPr>
          <p:cNvSpPr>
            <a:spLocks/>
          </p:cNvSpPr>
          <p:nvPr/>
        </p:nvSpPr>
        <p:spPr bwMode="auto">
          <a:xfrm flipH="1">
            <a:off x="5044434" y="2099291"/>
            <a:ext cx="233364" cy="2239560"/>
          </a:xfrm>
          <a:prstGeom prst="leftBrace">
            <a:avLst>
              <a:gd name="adj1" fmla="val 79213"/>
              <a:gd name="adj2" fmla="val 50338"/>
            </a:avLst>
          </a:prstGeom>
          <a:noFill/>
          <a:ln w="444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C1555E4-B852-67D5-6E5F-BA7550A01B93}"/>
              </a:ext>
            </a:extLst>
          </p:cNvPr>
          <p:cNvSpPr txBox="1"/>
          <p:nvPr/>
        </p:nvSpPr>
        <p:spPr>
          <a:xfrm>
            <a:off x="331310" y="4693739"/>
            <a:ext cx="5377975" cy="1019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400"/>
              </a:spcAft>
              <a:defRPr/>
            </a:pPr>
            <a:r>
              <a:rPr lang="es-PE" sz="2000" b="1" dirty="0">
                <a:latin typeface="Calibri" pitchFamily="34" charset="0"/>
              </a:rPr>
              <a:t>* Responsabilidad de los servidores públicos: </a:t>
            </a:r>
          </a:p>
          <a:p>
            <a:pPr algn="just">
              <a:lnSpc>
                <a:spcPct val="150000"/>
              </a:lnSpc>
              <a:spcAft>
                <a:spcPts val="400"/>
              </a:spcAft>
              <a:defRPr/>
            </a:pPr>
            <a:r>
              <a:rPr lang="es-PE" sz="2000" b="1" dirty="0">
                <a:latin typeface="Calibri" pitchFamily="34" charset="0"/>
              </a:rPr>
              <a:t>    Social – Administrativa – Civil – Penal - Política</a:t>
            </a:r>
          </a:p>
        </p:txBody>
      </p:sp>
      <p:pic>
        <p:nvPicPr>
          <p:cNvPr id="2052" name="Picture 4" descr="Amistad, una palabra bien definida desde el hogar. • Colegio Concepción  Cabrera de Armida">
            <a:extLst>
              <a:ext uri="{FF2B5EF4-FFF2-40B4-BE49-F238E27FC236}">
                <a16:creationId xmlns:a16="http://schemas.microsoft.com/office/drawing/2014/main" id="{D038336D-FF0C-6A82-129A-3F98745C5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320" y="1853009"/>
            <a:ext cx="3616959" cy="2840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57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A693E-161A-9D8D-E74F-5B4DAE91C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EA899DD3-FB49-0DD1-72CD-C6A557388C8D}"/>
              </a:ext>
            </a:extLst>
          </p:cNvPr>
          <p:cNvSpPr/>
          <p:nvPr/>
        </p:nvSpPr>
        <p:spPr>
          <a:xfrm>
            <a:off x="254000" y="925851"/>
            <a:ext cx="8636000" cy="515998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2225"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1BDEA50-4C5D-C0DB-127F-6DA5308D8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" y="79693"/>
            <a:ext cx="8331200" cy="769441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Responsabilidad de auxiliares jurisdiccionales - Principios del procedimiento administrativo sancionador </a:t>
            </a:r>
            <a:r>
              <a:rPr lang="es-PE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RA n.° 002-2023-JN-ANC-PJ 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9CA723FE-F38B-6989-9161-7D30F51532C9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AutoShape 8">
            <a:extLst>
              <a:ext uri="{FF2B5EF4-FFF2-40B4-BE49-F238E27FC236}">
                <a16:creationId xmlns:a16="http://schemas.microsoft.com/office/drawing/2014/main" id="{352C995B-23DD-F984-3E09-0C6322C96D92}"/>
              </a:ext>
            </a:extLst>
          </p:cNvPr>
          <p:cNvSpPr>
            <a:spLocks/>
          </p:cNvSpPr>
          <p:nvPr/>
        </p:nvSpPr>
        <p:spPr bwMode="auto">
          <a:xfrm>
            <a:off x="436880" y="1137920"/>
            <a:ext cx="375920" cy="4737584"/>
          </a:xfrm>
          <a:prstGeom prst="leftBrace">
            <a:avLst>
              <a:gd name="adj1" fmla="val 79213"/>
              <a:gd name="adj2" fmla="val 50146"/>
            </a:avLst>
          </a:prstGeom>
          <a:noFill/>
          <a:ln w="476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/>
          </a:p>
        </p:txBody>
      </p:sp>
      <p:sp>
        <p:nvSpPr>
          <p:cNvPr id="4" name="AutoShape 8">
            <a:extLst>
              <a:ext uri="{FF2B5EF4-FFF2-40B4-BE49-F238E27FC236}">
                <a16:creationId xmlns:a16="http://schemas.microsoft.com/office/drawing/2014/main" id="{74902DCB-46B9-C41F-99CE-7BEF177E5562}"/>
              </a:ext>
            </a:extLst>
          </p:cNvPr>
          <p:cNvSpPr>
            <a:spLocks/>
          </p:cNvSpPr>
          <p:nvPr/>
        </p:nvSpPr>
        <p:spPr bwMode="auto">
          <a:xfrm rot="10800000">
            <a:off x="8321040" y="1158240"/>
            <a:ext cx="375920" cy="4737584"/>
          </a:xfrm>
          <a:prstGeom prst="leftBrace">
            <a:avLst>
              <a:gd name="adj1" fmla="val 79213"/>
              <a:gd name="adj2" fmla="val 50146"/>
            </a:avLst>
          </a:prstGeom>
          <a:noFill/>
          <a:ln w="476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/>
          </a:p>
        </p:txBody>
      </p:sp>
      <p:pic>
        <p:nvPicPr>
          <p:cNvPr id="3074" name="Picture 2" descr="228,040 imágenes, fotos de stock, objetos en 3D y vectores sobre Antorcha |  Shutterstock">
            <a:extLst>
              <a:ext uri="{FF2B5EF4-FFF2-40B4-BE49-F238E27FC236}">
                <a16:creationId xmlns:a16="http://schemas.microsoft.com/office/drawing/2014/main" id="{09D10538-E811-2586-7E9E-27BA458950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4"/>
          <a:stretch/>
        </p:blipFill>
        <p:spPr bwMode="auto">
          <a:xfrm>
            <a:off x="2987040" y="944923"/>
            <a:ext cx="2976880" cy="51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344F8F4C-5674-34BE-DA78-79FF42040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49" y="962176"/>
            <a:ext cx="3930651" cy="431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Concurso de infracciones 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Causalidad</a:t>
            </a:r>
            <a:endParaRPr lang="es-PE" altLang="es-PE" sz="2000" b="1" dirty="0">
              <a:solidFill>
                <a:srgbClr val="CCFFFF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Presunción de licitud. </a:t>
            </a:r>
          </a:p>
          <a:p>
            <a:pPr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Irretroactividad – Retroactividad benigna </a:t>
            </a:r>
          </a:p>
          <a:p>
            <a:pPr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Non bis in </a:t>
            </a:r>
            <a:r>
              <a:rPr lang="es-MX" altLang="es-PE" sz="2000" b="1" dirty="0" err="1">
                <a:solidFill>
                  <a:srgbClr val="CCFFFF"/>
                </a:solidFill>
                <a:latin typeface="Calibri" panose="020F0502020204030204" pitchFamily="34" charset="0"/>
              </a:rPr>
              <a:t>idem</a:t>
            </a: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Otros principios. </a:t>
            </a:r>
            <a:endParaRPr lang="es-PE" altLang="es-PE" sz="2000" b="1" dirty="0">
              <a:solidFill>
                <a:srgbClr val="CC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ABD2383-193A-B858-3905-0BCBBCBC8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08" y="944923"/>
            <a:ext cx="3529011" cy="493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PE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 Supremacía constitucional 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PE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 </a:t>
            </a: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Legalidad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Tipicidad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Razonabilidad 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Debido procedimiento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 Impulso de oficio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Imparcialidad</a:t>
            </a:r>
          </a:p>
          <a:p>
            <a:pPr algn="just" eaLnBrk="1" hangingPunct="1">
              <a:lnSpc>
                <a:spcPct val="200000"/>
              </a:lnSpc>
              <a:buSzPct val="90000"/>
              <a:buFont typeface="Wingdings" panose="05000000000000000000" pitchFamily="2" charset="2"/>
              <a:buChar char="ü"/>
            </a:pPr>
            <a:r>
              <a:rPr lang="es-MX" altLang="es-PE" sz="2000" b="1" dirty="0">
                <a:solidFill>
                  <a:srgbClr val="CCFFFF"/>
                </a:solidFill>
                <a:latin typeface="Calibri" panose="020F0502020204030204" pitchFamily="34" charset="0"/>
              </a:rPr>
              <a:t>Celeridad</a:t>
            </a:r>
          </a:p>
        </p:txBody>
      </p:sp>
    </p:spTree>
    <p:extLst>
      <p:ext uri="{BB962C8B-B14F-4D97-AF65-F5344CB8AC3E}">
        <p14:creationId xmlns:p14="http://schemas.microsoft.com/office/powerpoint/2010/main" val="354164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1DFD2-C635-4A77-8D2B-EF986A1F5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a coima es la mala práctica más aceptada por los limeños y chalacos | RPP  Noticias">
            <a:extLst>
              <a:ext uri="{FF2B5EF4-FFF2-40B4-BE49-F238E27FC236}">
                <a16:creationId xmlns:a16="http://schemas.microsoft.com/office/drawing/2014/main" id="{C8BF126F-7832-1478-443E-ADE7D0E5F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720" y="695039"/>
            <a:ext cx="4257040" cy="5396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50514DDD-9C8D-3173-CD0F-544F60334B7A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75ADE7-5A65-E4EF-94CF-136A1A2CD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223" y="91821"/>
            <a:ext cx="5961297" cy="430887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Faltas disciplinarias - </a:t>
            </a:r>
            <a:r>
              <a:rPr lang="es-PE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RA n.° 227-2009-CE-PJ, art. 7 </a:t>
            </a:r>
            <a:endParaRPr lang="es-PE" sz="1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6FAA88F-D2C8-02FA-7289-C89BDBD5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53188"/>
            <a:ext cx="8859520" cy="5528245"/>
          </a:xfrm>
          <a:prstGeom prst="rect">
            <a:avLst/>
          </a:prstGeom>
          <a:solidFill>
            <a:srgbClr val="000066">
              <a:alpha val="46000"/>
            </a:srgbClr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s-MX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Faltas leves  - Graves – Muy graves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Sanciones administrativas: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(R.A. n.° 227-2009-CE-PJ, arts. 12 y 13)</a:t>
            </a:r>
            <a:endParaRPr lang="es-PE" sz="213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1. Amonestación verbal o escrita: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Falta leve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2. Multa: </a:t>
            </a:r>
            <a:r>
              <a:rPr lang="es-MX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10% de la remuneración total mensual;</a:t>
            </a:r>
            <a:r>
              <a:rPr lang="es-MX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2da falta leve, falta </a:t>
            </a:r>
          </a:p>
          <a:p>
            <a:pPr algn="just" defTabSz="360363"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grave</a:t>
            </a:r>
            <a:endParaRPr lang="es-PE" sz="213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3. Suspensión: 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Falta grave, 15 d., a 3 m./ Falta muy grave, 4 a 6 m.</a:t>
            </a:r>
            <a:endParaRPr lang="es-PE" sz="213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4. Destitución: 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Muy grave</a:t>
            </a:r>
            <a:endParaRPr lang="es-PE" sz="213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400"/>
              </a:spcAft>
              <a:defRPr/>
            </a:pPr>
            <a:r>
              <a:rPr lang="es-PE" sz="213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Eximentes – atenuantes 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artículo 257º TUO de la Ley Nº 27444, D.S. n.° 4-2019-JUS</a:t>
            </a:r>
            <a:r>
              <a:rPr lang="es-PE" sz="213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PE" sz="213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505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3BA97-BE72-C00D-8467-47E2380EA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1064B3CE-F5E3-3ADF-53E4-5776C65FA42C}"/>
              </a:ext>
            </a:extLst>
          </p:cNvPr>
          <p:cNvGrpSpPr/>
          <p:nvPr/>
        </p:nvGrpSpPr>
        <p:grpSpPr>
          <a:xfrm>
            <a:off x="3516181" y="1071123"/>
            <a:ext cx="1965120" cy="452877"/>
            <a:chOff x="10230" y="878672"/>
            <a:chExt cx="1965120" cy="670894"/>
          </a:xfrm>
          <a:solidFill>
            <a:srgbClr val="FFFFCC"/>
          </a:solidFill>
        </p:grpSpPr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59D95F3A-853E-1514-7692-7B761CD1C04D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ctángulo: esquinas redondeadas 4">
              <a:extLst>
                <a:ext uri="{FF2B5EF4-FFF2-40B4-BE49-F238E27FC236}">
                  <a16:creationId xmlns:a16="http://schemas.microsoft.com/office/drawing/2014/main" id="{99F5B5C7-0C46-2A88-C4E9-B4B8AE2FD921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Queja - Oficio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4-24)</a:t>
              </a:r>
              <a:endParaRPr lang="es-PE" sz="12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11548A88-EF46-E16F-11BE-F6D0AAFE870C}"/>
              </a:ext>
            </a:extLst>
          </p:cNvPr>
          <p:cNvGrpSpPr/>
          <p:nvPr/>
        </p:nvGrpSpPr>
        <p:grpSpPr>
          <a:xfrm>
            <a:off x="3486371" y="2052018"/>
            <a:ext cx="1965120" cy="352567"/>
            <a:chOff x="10230" y="878672"/>
            <a:chExt cx="1965120" cy="670894"/>
          </a:xfrm>
          <a:solidFill>
            <a:srgbClr val="FFFFCC"/>
          </a:solidFill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2E77E36D-70FF-1327-F9D1-2B9E5E92C35D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ángulo: esquinas redondeadas 4">
              <a:extLst>
                <a:ext uri="{FF2B5EF4-FFF2-40B4-BE49-F238E27FC236}">
                  <a16:creationId xmlns:a16="http://schemas.microsoft.com/office/drawing/2014/main" id="{835EE85B-F186-B25F-55B2-2D96A551DB3B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Informe de IP (23)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DF2BF6F4-23FE-36EA-F623-00238D34A807}"/>
              </a:ext>
            </a:extLst>
          </p:cNvPr>
          <p:cNvGrpSpPr/>
          <p:nvPr/>
        </p:nvGrpSpPr>
        <p:grpSpPr>
          <a:xfrm>
            <a:off x="3476211" y="2799384"/>
            <a:ext cx="1965120" cy="475169"/>
            <a:chOff x="10230" y="878672"/>
            <a:chExt cx="1965120" cy="670894"/>
          </a:xfrm>
          <a:solidFill>
            <a:srgbClr val="CCFFCC"/>
          </a:solidFill>
        </p:grpSpPr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640FD627-B8C7-EF08-5966-23524808FE90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ángulo: esquinas redondeadas 4">
              <a:extLst>
                <a:ext uri="{FF2B5EF4-FFF2-40B4-BE49-F238E27FC236}">
                  <a16:creationId xmlns:a16="http://schemas.microsoft.com/office/drawing/2014/main" id="{A62A2197-E126-152D-146C-3CD09180074E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 inicio PAD (40) – MC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Susp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           </a:t>
              </a:r>
            </a:p>
          </p:txBody>
        </p:sp>
      </p:grp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65F7284-A968-0275-3FD2-7A5EB6FA0F0A}"/>
              </a:ext>
            </a:extLst>
          </p:cNvPr>
          <p:cNvSpPr txBox="1"/>
          <p:nvPr/>
        </p:nvSpPr>
        <p:spPr>
          <a:xfrm>
            <a:off x="6221080" y="1748604"/>
            <a:ext cx="170983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d.</a:t>
            </a: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+ 30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(23)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lecha: a la derecha 25">
            <a:extLst>
              <a:ext uri="{FF2B5EF4-FFF2-40B4-BE49-F238E27FC236}">
                <a16:creationId xmlns:a16="http://schemas.microsoft.com/office/drawing/2014/main" id="{16FCF4EE-87E6-0B35-5558-57B198238274}"/>
              </a:ext>
            </a:extLst>
          </p:cNvPr>
          <p:cNvSpPr/>
          <p:nvPr/>
        </p:nvSpPr>
        <p:spPr>
          <a:xfrm rot="5400000">
            <a:off x="4213154" y="1638087"/>
            <a:ext cx="469827" cy="247862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5D480135-EF1F-BB88-E0EA-F0375F54B1D6}"/>
              </a:ext>
            </a:extLst>
          </p:cNvPr>
          <p:cNvGrpSpPr/>
          <p:nvPr/>
        </p:nvGrpSpPr>
        <p:grpSpPr>
          <a:xfrm>
            <a:off x="3476211" y="3789378"/>
            <a:ext cx="1965120" cy="462821"/>
            <a:chOff x="10230" y="878672"/>
            <a:chExt cx="1965120" cy="670894"/>
          </a:xfrm>
          <a:solidFill>
            <a:srgbClr val="CCFFCC"/>
          </a:solidFill>
        </p:grpSpPr>
        <p:sp>
          <p:nvSpPr>
            <p:cNvPr id="38" name="Rectángulo: esquinas redondeadas 37">
              <a:extLst>
                <a:ext uri="{FF2B5EF4-FFF2-40B4-BE49-F238E27FC236}">
                  <a16:creationId xmlns:a16="http://schemas.microsoft.com/office/drawing/2014/main" id="{6C60327E-C72A-F1B0-1A89-8B731889167A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ectángulo: esquinas redondeadas 4">
              <a:extLst>
                <a:ext uri="{FF2B5EF4-FFF2-40B4-BE49-F238E27FC236}">
                  <a16:creationId xmlns:a16="http://schemas.microsoft.com/office/drawing/2014/main" id="{230EA3C2-D612-3431-6014-B839130974FD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descargo – Alegaciones (42)</a:t>
              </a:r>
            </a:p>
          </p:txBody>
        </p:sp>
      </p:grp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931874B-6E26-D9E7-AABF-E197029AB1FC}"/>
              </a:ext>
            </a:extLst>
          </p:cNvPr>
          <p:cNvSpPr txBox="1"/>
          <p:nvPr/>
        </p:nvSpPr>
        <p:spPr>
          <a:xfrm>
            <a:off x="2955891" y="3355892"/>
            <a:ext cx="1593650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d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(42)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lecha: a la derecha 40">
            <a:extLst>
              <a:ext uri="{FF2B5EF4-FFF2-40B4-BE49-F238E27FC236}">
                <a16:creationId xmlns:a16="http://schemas.microsoft.com/office/drawing/2014/main" id="{5558735C-58C6-0551-9BBF-8E07C01D9D82}"/>
              </a:ext>
            </a:extLst>
          </p:cNvPr>
          <p:cNvSpPr/>
          <p:nvPr/>
        </p:nvSpPr>
        <p:spPr>
          <a:xfrm rot="5400000">
            <a:off x="4213180" y="3374605"/>
            <a:ext cx="463902" cy="296537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52FD2D2E-DDD2-CB1A-C00B-C233E124198F}"/>
              </a:ext>
            </a:extLst>
          </p:cNvPr>
          <p:cNvGrpSpPr/>
          <p:nvPr/>
        </p:nvGrpSpPr>
        <p:grpSpPr>
          <a:xfrm>
            <a:off x="314140" y="2665682"/>
            <a:ext cx="1965120" cy="555533"/>
            <a:chOff x="2761399" y="853241"/>
            <a:chExt cx="1965120" cy="721756"/>
          </a:xfrm>
          <a:solidFill>
            <a:srgbClr val="CCFFFF"/>
          </a:solidFill>
        </p:grpSpPr>
        <p:sp>
          <p:nvSpPr>
            <p:cNvPr id="43" name="Rectángulo: esquinas redondeadas 42">
              <a:extLst>
                <a:ext uri="{FF2B5EF4-FFF2-40B4-BE49-F238E27FC236}">
                  <a16:creationId xmlns:a16="http://schemas.microsoft.com/office/drawing/2014/main" id="{E7F8C046-1BF8-2431-8786-FA4892839319}"/>
                </a:ext>
              </a:extLst>
            </p:cNvPr>
            <p:cNvSpPr/>
            <p:nvPr/>
          </p:nvSpPr>
          <p:spPr>
            <a:xfrm>
              <a:off x="2761399" y="853241"/>
              <a:ext cx="1965120" cy="721756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ectángulo: esquinas redondeadas 4">
              <a:extLst>
                <a:ext uri="{FF2B5EF4-FFF2-40B4-BE49-F238E27FC236}">
                  <a16:creationId xmlns:a16="http://schemas.microsoft.com/office/drawing/2014/main" id="{8D7251E4-80D4-3522-C18F-E1A2ED4BB22C}"/>
                </a:ext>
              </a:extLst>
            </p:cNvPr>
            <p:cNvSpPr txBox="1"/>
            <p:nvPr/>
          </p:nvSpPr>
          <p:spPr>
            <a:xfrm>
              <a:off x="2782539" y="874381"/>
              <a:ext cx="1922840" cy="6794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Recomienda inicio PAD (</a:t>
              </a: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s-PE" sz="140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9" name="Flecha: a la derecha 48">
            <a:extLst>
              <a:ext uri="{FF2B5EF4-FFF2-40B4-BE49-F238E27FC236}">
                <a16:creationId xmlns:a16="http://schemas.microsoft.com/office/drawing/2014/main" id="{05F96679-C79E-B490-359E-4B3BC913F1A2}"/>
              </a:ext>
            </a:extLst>
          </p:cNvPr>
          <p:cNvSpPr/>
          <p:nvPr/>
        </p:nvSpPr>
        <p:spPr>
          <a:xfrm rot="10800000">
            <a:off x="2320051" y="2121661"/>
            <a:ext cx="1166320" cy="226453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lecha: a la derecha 51">
            <a:extLst>
              <a:ext uri="{FF2B5EF4-FFF2-40B4-BE49-F238E27FC236}">
                <a16:creationId xmlns:a16="http://schemas.microsoft.com/office/drawing/2014/main" id="{4CF16B49-4D06-5488-90E9-2D0BF9E2FF80}"/>
              </a:ext>
            </a:extLst>
          </p:cNvPr>
          <p:cNvSpPr/>
          <p:nvPr/>
        </p:nvSpPr>
        <p:spPr>
          <a:xfrm>
            <a:off x="2294836" y="2940621"/>
            <a:ext cx="1157969" cy="269003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upo 52">
            <a:extLst>
              <a:ext uri="{FF2B5EF4-FFF2-40B4-BE49-F238E27FC236}">
                <a16:creationId xmlns:a16="http://schemas.microsoft.com/office/drawing/2014/main" id="{7A09D998-C972-6F59-F254-19587456E08D}"/>
              </a:ext>
            </a:extLst>
          </p:cNvPr>
          <p:cNvGrpSpPr/>
          <p:nvPr/>
        </p:nvGrpSpPr>
        <p:grpSpPr>
          <a:xfrm>
            <a:off x="3497852" y="4638406"/>
            <a:ext cx="1965120" cy="450324"/>
            <a:chOff x="10230" y="878672"/>
            <a:chExt cx="1965120" cy="670894"/>
          </a:xfrm>
          <a:solidFill>
            <a:schemeClr val="bg2">
              <a:lumMod val="90000"/>
            </a:schemeClr>
          </a:solidFill>
        </p:grpSpPr>
        <p:sp>
          <p:nvSpPr>
            <p:cNvPr id="54" name="Rectángulo: esquinas redondeadas 53">
              <a:extLst>
                <a:ext uri="{FF2B5EF4-FFF2-40B4-BE49-F238E27FC236}">
                  <a16:creationId xmlns:a16="http://schemas.microsoft.com/office/drawing/2014/main" id="{FDB39259-AA1A-0FAF-18A7-0F3C0B639969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ectángulo: esquinas redondeadas 4">
              <a:extLst>
                <a:ext uri="{FF2B5EF4-FFF2-40B4-BE49-F238E27FC236}">
                  <a16:creationId xmlns:a16="http://schemas.microsoft.com/office/drawing/2014/main" id="{31BC46CD-5BCF-83A1-27BA-F773A9FE8C11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solidFill>
              <a:srgbClr val="CCFFCC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Ampliación del PAD (44)</a:t>
              </a:r>
            </a:p>
          </p:txBody>
        </p:sp>
      </p:grpSp>
      <p:sp>
        <p:nvSpPr>
          <p:cNvPr id="57" name="Flecha: a la derecha 56">
            <a:extLst>
              <a:ext uri="{FF2B5EF4-FFF2-40B4-BE49-F238E27FC236}">
                <a16:creationId xmlns:a16="http://schemas.microsoft.com/office/drawing/2014/main" id="{42F823C6-193E-ACFD-174F-C526E8B280B4}"/>
              </a:ext>
            </a:extLst>
          </p:cNvPr>
          <p:cNvSpPr/>
          <p:nvPr/>
        </p:nvSpPr>
        <p:spPr>
          <a:xfrm rot="5400000">
            <a:off x="4265711" y="4304390"/>
            <a:ext cx="386117" cy="269262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44C07737-7528-4476-0A82-02A1A7B31553}"/>
              </a:ext>
            </a:extLst>
          </p:cNvPr>
          <p:cNvGrpSpPr/>
          <p:nvPr/>
        </p:nvGrpSpPr>
        <p:grpSpPr>
          <a:xfrm>
            <a:off x="3525671" y="5485281"/>
            <a:ext cx="1965120" cy="450324"/>
            <a:chOff x="10230" y="878672"/>
            <a:chExt cx="1965120" cy="670894"/>
          </a:xfrm>
          <a:solidFill>
            <a:srgbClr val="CCFFCC"/>
          </a:solidFill>
        </p:grpSpPr>
        <p:sp>
          <p:nvSpPr>
            <p:cNvPr id="60" name="Rectángulo: esquinas redondeadas 59">
              <a:extLst>
                <a:ext uri="{FF2B5EF4-FFF2-40B4-BE49-F238E27FC236}">
                  <a16:creationId xmlns:a16="http://schemas.microsoft.com/office/drawing/2014/main" id="{124763D3-E51D-79D5-5E6D-3610479B2713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ectángulo: esquinas redondeadas 4">
              <a:extLst>
                <a:ext uri="{FF2B5EF4-FFF2-40B4-BE49-F238E27FC236}">
                  <a16:creationId xmlns:a16="http://schemas.microsoft.com/office/drawing/2014/main" id="{9B814241-78C8-F560-B844-8137F2867457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Informe final de Inst. (</a:t>
              </a: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sp>
        <p:nvSpPr>
          <p:cNvPr id="62" name="Flecha: a la derecha 61">
            <a:extLst>
              <a:ext uri="{FF2B5EF4-FFF2-40B4-BE49-F238E27FC236}">
                <a16:creationId xmlns:a16="http://schemas.microsoft.com/office/drawing/2014/main" id="{C4C71EB0-558A-10D9-0309-B8C08481425F}"/>
              </a:ext>
            </a:extLst>
          </p:cNvPr>
          <p:cNvSpPr/>
          <p:nvPr/>
        </p:nvSpPr>
        <p:spPr>
          <a:xfrm rot="5400000">
            <a:off x="4272018" y="5159726"/>
            <a:ext cx="386117" cy="256645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:a16="http://schemas.microsoft.com/office/drawing/2014/main" id="{D7553C96-D680-AF3B-A147-FE7AF7EAB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680" y="89853"/>
            <a:ext cx="5567680" cy="646331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Procedimiento administrativo disciplinario de A.J.</a:t>
            </a:r>
          </a:p>
          <a:p>
            <a:pPr algn="ctr">
              <a:defRPr/>
            </a:pPr>
            <a:r>
              <a:rPr lang="es-PE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R.A. n.° 002-2023-JN-ANC-PJ</a:t>
            </a:r>
          </a:p>
        </p:txBody>
      </p:sp>
      <p:sp>
        <p:nvSpPr>
          <p:cNvPr id="80" name="Flecha: a la derecha 79">
            <a:extLst>
              <a:ext uri="{FF2B5EF4-FFF2-40B4-BE49-F238E27FC236}">
                <a16:creationId xmlns:a16="http://schemas.microsoft.com/office/drawing/2014/main" id="{69F5C840-C5B3-B708-C99F-CFCF1D8A86AE}"/>
              </a:ext>
            </a:extLst>
          </p:cNvPr>
          <p:cNvSpPr/>
          <p:nvPr/>
        </p:nvSpPr>
        <p:spPr>
          <a:xfrm rot="12459868">
            <a:off x="2239305" y="1688328"/>
            <a:ext cx="1256872" cy="271297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4" name="Grupo 83">
            <a:extLst>
              <a:ext uri="{FF2B5EF4-FFF2-40B4-BE49-F238E27FC236}">
                <a16:creationId xmlns:a16="http://schemas.microsoft.com/office/drawing/2014/main" id="{F84F67F4-2932-3A60-5F81-39648FE2AFDD}"/>
              </a:ext>
            </a:extLst>
          </p:cNvPr>
          <p:cNvGrpSpPr/>
          <p:nvPr/>
        </p:nvGrpSpPr>
        <p:grpSpPr>
          <a:xfrm>
            <a:off x="335280" y="1960208"/>
            <a:ext cx="1965120" cy="463903"/>
            <a:chOff x="10230" y="878672"/>
            <a:chExt cx="1965120" cy="670894"/>
          </a:xfrm>
          <a:solidFill>
            <a:srgbClr val="CCFFFF"/>
          </a:solidFill>
        </p:grpSpPr>
        <p:sp>
          <p:nvSpPr>
            <p:cNvPr id="85" name="Rectángulo: esquinas redondeadas 84">
              <a:extLst>
                <a:ext uri="{FF2B5EF4-FFF2-40B4-BE49-F238E27FC236}">
                  <a16:creationId xmlns:a16="http://schemas.microsoft.com/office/drawing/2014/main" id="{EFD453B9-99F7-FEAA-71B4-D42A0B9F7E83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Rectángulo: esquinas redondeadas 4">
              <a:extLst>
                <a:ext uri="{FF2B5EF4-FFF2-40B4-BE49-F238E27FC236}">
                  <a16:creationId xmlns:a16="http://schemas.microsoft.com/office/drawing/2014/main" id="{C90A7551-0BDD-8F31-B00C-7B6B84E464CD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 ha mérito PAD - Archivo (40)            </a:t>
              </a:r>
            </a:p>
          </p:txBody>
        </p:sp>
      </p:grpSp>
      <p:sp>
        <p:nvSpPr>
          <p:cNvPr id="87" name="Flecha: a la derecha 86">
            <a:extLst>
              <a:ext uri="{FF2B5EF4-FFF2-40B4-BE49-F238E27FC236}">
                <a16:creationId xmlns:a16="http://schemas.microsoft.com/office/drawing/2014/main" id="{01209C2C-C705-1DFD-F2BB-B1720B39E368}"/>
              </a:ext>
            </a:extLst>
          </p:cNvPr>
          <p:cNvSpPr/>
          <p:nvPr/>
        </p:nvSpPr>
        <p:spPr>
          <a:xfrm rot="9431604">
            <a:off x="2287854" y="2487093"/>
            <a:ext cx="1214892" cy="269025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C0888876-3BF9-8B5F-89E7-3F4C46BED083}"/>
              </a:ext>
            </a:extLst>
          </p:cNvPr>
          <p:cNvSpPr txBox="1"/>
          <p:nvPr/>
        </p:nvSpPr>
        <p:spPr>
          <a:xfrm>
            <a:off x="5936520" y="4116724"/>
            <a:ext cx="2110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18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 instructora</a:t>
            </a:r>
            <a:endParaRPr lang="es-PE" b="1" dirty="0"/>
          </a:p>
        </p:txBody>
      </p:sp>
      <p:sp>
        <p:nvSpPr>
          <p:cNvPr id="90" name="AutoShape 8">
            <a:extLst>
              <a:ext uri="{FF2B5EF4-FFF2-40B4-BE49-F238E27FC236}">
                <a16:creationId xmlns:a16="http://schemas.microsoft.com/office/drawing/2014/main" id="{1174D982-4213-6E50-8B65-9CB0AB7606C0}"/>
              </a:ext>
            </a:extLst>
          </p:cNvPr>
          <p:cNvSpPr>
            <a:spLocks/>
          </p:cNvSpPr>
          <p:nvPr/>
        </p:nvSpPr>
        <p:spPr bwMode="auto">
          <a:xfrm rot="10800000">
            <a:off x="5546686" y="2811909"/>
            <a:ext cx="375920" cy="3254224"/>
          </a:xfrm>
          <a:prstGeom prst="leftBrace">
            <a:avLst>
              <a:gd name="adj1" fmla="val 79213"/>
              <a:gd name="adj2" fmla="val 50146"/>
            </a:avLst>
          </a:prstGeom>
          <a:noFill/>
          <a:ln w="476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4847FAF7-24EE-9525-5C89-14CD039B026F}"/>
              </a:ext>
            </a:extLst>
          </p:cNvPr>
          <p:cNvSpPr txBox="1"/>
          <p:nvPr/>
        </p:nvSpPr>
        <p:spPr>
          <a:xfrm>
            <a:off x="5852478" y="1422672"/>
            <a:ext cx="3096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18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  preliminar</a:t>
            </a:r>
          </a:p>
        </p:txBody>
      </p:sp>
      <p:sp>
        <p:nvSpPr>
          <p:cNvPr id="92" name="AutoShape 8">
            <a:extLst>
              <a:ext uri="{FF2B5EF4-FFF2-40B4-BE49-F238E27FC236}">
                <a16:creationId xmlns:a16="http://schemas.microsoft.com/office/drawing/2014/main" id="{F4013E64-9655-4C50-A77E-DFBD4D436C90}"/>
              </a:ext>
            </a:extLst>
          </p:cNvPr>
          <p:cNvSpPr>
            <a:spLocks/>
          </p:cNvSpPr>
          <p:nvPr/>
        </p:nvSpPr>
        <p:spPr bwMode="auto">
          <a:xfrm rot="10800000">
            <a:off x="5567006" y="962789"/>
            <a:ext cx="269261" cy="1632116"/>
          </a:xfrm>
          <a:prstGeom prst="leftBrace">
            <a:avLst>
              <a:gd name="adj1" fmla="val 79213"/>
              <a:gd name="adj2" fmla="val 50146"/>
            </a:avLst>
          </a:prstGeom>
          <a:noFill/>
          <a:ln w="4762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3AA9C461-2EEE-4871-17D8-C81CFC1C41F1}"/>
              </a:ext>
            </a:extLst>
          </p:cNvPr>
          <p:cNvSpPr txBox="1"/>
          <p:nvPr/>
        </p:nvSpPr>
        <p:spPr>
          <a:xfrm>
            <a:off x="5852479" y="2033324"/>
            <a:ext cx="30963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i="1" dirty="0">
                <a:latin typeface="Arial" panose="020B0604020202020204" pitchFamily="34" charset="0"/>
                <a:cs typeface="Arial" panose="020B0604020202020204" pitchFamily="34" charset="0"/>
              </a:rPr>
              <a:t>Unidad de Calificación e Investigación Preliminar.</a:t>
            </a:r>
            <a:endParaRPr lang="es-PE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D5FBE38E-20D1-208C-878A-3245338F9DBB}"/>
              </a:ext>
            </a:extLst>
          </p:cNvPr>
          <p:cNvSpPr txBox="1"/>
          <p:nvPr/>
        </p:nvSpPr>
        <p:spPr>
          <a:xfrm>
            <a:off x="5854566" y="4702818"/>
            <a:ext cx="30963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i="1" dirty="0">
                <a:latin typeface="Arial" panose="020B0604020202020204" pitchFamily="34" charset="0"/>
                <a:cs typeface="Arial" panose="020B0604020202020204" pitchFamily="34" charset="0"/>
              </a:rPr>
              <a:t>Unidad de Procedimientos Administrativos Disciplinarios</a:t>
            </a:r>
            <a:endParaRPr lang="es-PE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5C0504A1-6F30-5A02-7FD3-E3DCC28C746E}"/>
              </a:ext>
            </a:extLst>
          </p:cNvPr>
          <p:cNvSpPr txBox="1"/>
          <p:nvPr/>
        </p:nvSpPr>
        <p:spPr>
          <a:xfrm>
            <a:off x="6221080" y="4423189"/>
            <a:ext cx="151067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d.+ 60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(47)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Google Shape;89;p1">
            <a:extLst>
              <a:ext uri="{FF2B5EF4-FFF2-40B4-BE49-F238E27FC236}">
                <a16:creationId xmlns:a16="http://schemas.microsoft.com/office/drawing/2014/main" id="{DB5C6A6F-5CF5-930B-169D-72031A8F4009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F40BF1D-8003-B253-34F5-BB11E408DC7A}"/>
              </a:ext>
            </a:extLst>
          </p:cNvPr>
          <p:cNvSpPr txBox="1"/>
          <p:nvPr/>
        </p:nvSpPr>
        <p:spPr>
          <a:xfrm>
            <a:off x="793557" y="3715013"/>
            <a:ext cx="3106617" cy="824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PE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</a:t>
            </a: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PE" sz="14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Caducidad queja</a:t>
            </a:r>
            <a:endParaRPr lang="es-PE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Excepción prescripción</a:t>
            </a:r>
          </a:p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Excepción de </a:t>
            </a:r>
            <a:r>
              <a:rPr lang="es-PE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bis in </a:t>
            </a:r>
            <a:r>
              <a:rPr lang="es-PE" sz="1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idem</a:t>
            </a:r>
            <a:endParaRPr lang="es-PE" sz="1400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EEC4670A-26F6-9799-5BD6-162690201228}"/>
              </a:ext>
            </a:extLst>
          </p:cNvPr>
          <p:cNvGrpSpPr/>
          <p:nvPr/>
        </p:nvGrpSpPr>
        <p:grpSpPr>
          <a:xfrm>
            <a:off x="512752" y="1098427"/>
            <a:ext cx="1965120" cy="532327"/>
            <a:chOff x="2761399" y="853241"/>
            <a:chExt cx="1965120" cy="721756"/>
          </a:xfrm>
          <a:solidFill>
            <a:srgbClr val="CCFFFF"/>
          </a:solidFill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8A7719B5-BBFE-17BD-7289-811D55562307}"/>
                </a:ext>
              </a:extLst>
            </p:cNvPr>
            <p:cNvSpPr/>
            <p:nvPr/>
          </p:nvSpPr>
          <p:spPr>
            <a:xfrm>
              <a:off x="2761399" y="853241"/>
              <a:ext cx="1965120" cy="721756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ángulo: esquinas redondeadas 4">
              <a:extLst>
                <a:ext uri="{FF2B5EF4-FFF2-40B4-BE49-F238E27FC236}">
                  <a16:creationId xmlns:a16="http://schemas.microsoft.com/office/drawing/2014/main" id="{E68BC8E4-673C-5A72-6E01-5FCBFD94528A}"/>
                </a:ext>
              </a:extLst>
            </p:cNvPr>
            <p:cNvSpPr txBox="1"/>
            <p:nvPr/>
          </p:nvSpPr>
          <p:spPr>
            <a:xfrm>
              <a:off x="2782539" y="874381"/>
              <a:ext cx="1922840" cy="6794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Recomienda MC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susp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(</a:t>
              </a: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s-PE" sz="140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5047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96183-22E6-DEDB-6B5F-9022AB436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o 20">
            <a:extLst>
              <a:ext uri="{FF2B5EF4-FFF2-40B4-BE49-F238E27FC236}">
                <a16:creationId xmlns:a16="http://schemas.microsoft.com/office/drawing/2014/main" id="{0F834877-76A9-30CB-F57C-222E8475CBDD}"/>
              </a:ext>
            </a:extLst>
          </p:cNvPr>
          <p:cNvGrpSpPr/>
          <p:nvPr/>
        </p:nvGrpSpPr>
        <p:grpSpPr>
          <a:xfrm>
            <a:off x="3638771" y="943394"/>
            <a:ext cx="1965120" cy="345231"/>
            <a:chOff x="10230" y="878672"/>
            <a:chExt cx="1965120" cy="67089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56B11CB6-3680-D303-682F-0E2F6FA5C564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ángulo: esquinas redondeadas 4">
              <a:extLst>
                <a:ext uri="{FF2B5EF4-FFF2-40B4-BE49-F238E27FC236}">
                  <a16:creationId xmlns:a16="http://schemas.microsoft.com/office/drawing/2014/main" id="{010204C3-FF6D-32ED-DB6C-47655533E217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Informe final de Inst.</a:t>
              </a: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5791C06D-E630-9334-3198-2419AD0391E9}"/>
              </a:ext>
            </a:extLst>
          </p:cNvPr>
          <p:cNvGrpSpPr/>
          <p:nvPr/>
        </p:nvGrpSpPr>
        <p:grpSpPr>
          <a:xfrm>
            <a:off x="3638771" y="1798018"/>
            <a:ext cx="1965120" cy="462821"/>
            <a:chOff x="10230" y="878672"/>
            <a:chExt cx="1965120" cy="67089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8" name="Rectángulo: esquinas redondeadas 37">
              <a:extLst>
                <a:ext uri="{FF2B5EF4-FFF2-40B4-BE49-F238E27FC236}">
                  <a16:creationId xmlns:a16="http://schemas.microsoft.com/office/drawing/2014/main" id="{7E9EF63A-E343-ADCC-C801-E048ACECA442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ectángulo: esquinas redondeadas 4">
              <a:extLst>
                <a:ext uri="{FF2B5EF4-FFF2-40B4-BE49-F238E27FC236}">
                  <a16:creationId xmlns:a16="http://schemas.microsoft.com/office/drawing/2014/main" id="{41A8DF5C-D2FC-9D33-A5DE-71350A9BA880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escargos / IO – Alegaciones</a:t>
              </a:r>
            </a:p>
          </p:txBody>
        </p:sp>
      </p:grp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338A10F-9FE5-FDF1-BA6F-BB03D93DC4AA}"/>
              </a:ext>
            </a:extLst>
          </p:cNvPr>
          <p:cNvSpPr txBox="1"/>
          <p:nvPr/>
        </p:nvSpPr>
        <p:spPr>
          <a:xfrm>
            <a:off x="3985421" y="1334050"/>
            <a:ext cx="501275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lecha: a la derecha 40">
            <a:extLst>
              <a:ext uri="{FF2B5EF4-FFF2-40B4-BE49-F238E27FC236}">
                <a16:creationId xmlns:a16="http://schemas.microsoft.com/office/drawing/2014/main" id="{8F35D813-2B96-7B4B-C652-2FBD6DF3B57F}"/>
              </a:ext>
            </a:extLst>
          </p:cNvPr>
          <p:cNvSpPr/>
          <p:nvPr/>
        </p:nvSpPr>
        <p:spPr>
          <a:xfrm rot="5400000">
            <a:off x="4375740" y="1383245"/>
            <a:ext cx="463902" cy="296537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lecha: a la derecha 51">
            <a:extLst>
              <a:ext uri="{FF2B5EF4-FFF2-40B4-BE49-F238E27FC236}">
                <a16:creationId xmlns:a16="http://schemas.microsoft.com/office/drawing/2014/main" id="{47A47F84-8D13-AB35-0815-408A4CFAA1B9}"/>
              </a:ext>
            </a:extLst>
          </p:cNvPr>
          <p:cNvSpPr/>
          <p:nvPr/>
        </p:nvSpPr>
        <p:spPr>
          <a:xfrm rot="5400000">
            <a:off x="1465021" y="2268083"/>
            <a:ext cx="497869" cy="269262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Grupo 52">
            <a:extLst>
              <a:ext uri="{FF2B5EF4-FFF2-40B4-BE49-F238E27FC236}">
                <a16:creationId xmlns:a16="http://schemas.microsoft.com/office/drawing/2014/main" id="{F2CDD158-9E76-EE1F-43CF-5308934C3B8B}"/>
              </a:ext>
            </a:extLst>
          </p:cNvPr>
          <p:cNvGrpSpPr/>
          <p:nvPr/>
        </p:nvGrpSpPr>
        <p:grpSpPr>
          <a:xfrm>
            <a:off x="3660412" y="2647046"/>
            <a:ext cx="1965120" cy="450324"/>
            <a:chOff x="10230" y="878672"/>
            <a:chExt cx="1965120" cy="67089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4" name="Rectángulo: esquinas redondeadas 53">
              <a:extLst>
                <a:ext uri="{FF2B5EF4-FFF2-40B4-BE49-F238E27FC236}">
                  <a16:creationId xmlns:a16="http://schemas.microsoft.com/office/drawing/2014/main" id="{2AB05ABD-D623-586D-2860-DA3AEC024871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ectángulo: esquinas redondeadas 4">
              <a:extLst>
                <a:ext uri="{FF2B5EF4-FFF2-40B4-BE49-F238E27FC236}">
                  <a16:creationId xmlns:a16="http://schemas.microsoft.com/office/drawing/2014/main" id="{53C1A80C-E58E-2B07-FB39-61801FDCCE26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s-PE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udiencia de IO</a:t>
              </a:r>
              <a:endParaRPr lang="es-PE" sz="14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7" name="Flecha: a la derecha 56">
            <a:extLst>
              <a:ext uri="{FF2B5EF4-FFF2-40B4-BE49-F238E27FC236}">
                <a16:creationId xmlns:a16="http://schemas.microsoft.com/office/drawing/2014/main" id="{A6D4421A-D16A-7BE5-FFEE-B4C653A88212}"/>
              </a:ext>
            </a:extLst>
          </p:cNvPr>
          <p:cNvSpPr/>
          <p:nvPr/>
        </p:nvSpPr>
        <p:spPr>
          <a:xfrm rot="5400000">
            <a:off x="4428271" y="2313030"/>
            <a:ext cx="386117" cy="269262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2D3AB9CE-211B-6FBC-BF8F-62C1B0FE036A}"/>
              </a:ext>
            </a:extLst>
          </p:cNvPr>
          <p:cNvGrpSpPr/>
          <p:nvPr/>
        </p:nvGrpSpPr>
        <p:grpSpPr>
          <a:xfrm>
            <a:off x="3658273" y="3682379"/>
            <a:ext cx="1965120" cy="450324"/>
            <a:chOff x="10230" y="878672"/>
            <a:chExt cx="1965120" cy="67089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0" name="Rectángulo: esquinas redondeadas 59">
              <a:extLst>
                <a:ext uri="{FF2B5EF4-FFF2-40B4-BE49-F238E27FC236}">
                  <a16:creationId xmlns:a16="http://schemas.microsoft.com/office/drawing/2014/main" id="{9F2D39B2-CED8-EF18-363B-5F052F4638BB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ectángulo: esquinas redondeadas 4">
              <a:extLst>
                <a:ext uri="{FF2B5EF4-FFF2-40B4-BE49-F238E27FC236}">
                  <a16:creationId xmlns:a16="http://schemas.microsoft.com/office/drawing/2014/main" id="{2B355CBF-CE17-5A62-4553-F3E4BD8DF5AF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Conclusión PAD</a:t>
              </a:r>
            </a:p>
          </p:txBody>
        </p:sp>
      </p:grpSp>
      <p:sp>
        <p:nvSpPr>
          <p:cNvPr id="62" name="Flecha: a la derecha 61">
            <a:extLst>
              <a:ext uri="{FF2B5EF4-FFF2-40B4-BE49-F238E27FC236}">
                <a16:creationId xmlns:a16="http://schemas.microsoft.com/office/drawing/2014/main" id="{5288B838-F1CA-6317-0834-E91D08976369}"/>
              </a:ext>
            </a:extLst>
          </p:cNvPr>
          <p:cNvSpPr/>
          <p:nvPr/>
        </p:nvSpPr>
        <p:spPr>
          <a:xfrm rot="5400000">
            <a:off x="4381960" y="3208367"/>
            <a:ext cx="490224" cy="280749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:a16="http://schemas.microsoft.com/office/drawing/2014/main" id="{CC1757FF-34E2-2FDF-C252-9CBFB7E78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680" y="89853"/>
            <a:ext cx="5567680" cy="646331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Procedimiento administrativo disciplinario de A.J.</a:t>
            </a:r>
          </a:p>
          <a:p>
            <a:pPr algn="ctr">
              <a:defRPr/>
            </a:pPr>
            <a:r>
              <a:rPr lang="es-PE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R.A. n.° 002-2023-JN-ANC-PJ</a:t>
            </a:r>
          </a:p>
        </p:txBody>
      </p:sp>
      <p:grpSp>
        <p:nvGrpSpPr>
          <p:cNvPr id="84" name="Grupo 83">
            <a:extLst>
              <a:ext uri="{FF2B5EF4-FFF2-40B4-BE49-F238E27FC236}">
                <a16:creationId xmlns:a16="http://schemas.microsoft.com/office/drawing/2014/main" id="{56221092-5DDE-C032-75CA-A6AB8B13D1A0}"/>
              </a:ext>
            </a:extLst>
          </p:cNvPr>
          <p:cNvGrpSpPr/>
          <p:nvPr/>
        </p:nvGrpSpPr>
        <p:grpSpPr>
          <a:xfrm>
            <a:off x="711650" y="1798209"/>
            <a:ext cx="1965120" cy="336718"/>
            <a:chOff x="10230" y="878672"/>
            <a:chExt cx="1965120" cy="670894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5" name="Rectángulo: esquinas redondeadas 84">
              <a:extLst>
                <a:ext uri="{FF2B5EF4-FFF2-40B4-BE49-F238E27FC236}">
                  <a16:creationId xmlns:a16="http://schemas.microsoft.com/office/drawing/2014/main" id="{74866EBE-7009-C71C-67F9-A6AD1AAC2C86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Rectángulo: esquinas redondeadas 4">
              <a:extLst>
                <a:ext uri="{FF2B5EF4-FFF2-40B4-BE49-F238E27FC236}">
                  <a16:creationId xmlns:a16="http://schemas.microsoft.com/office/drawing/2014/main" id="{8A59278F-EFB7-93F2-31BE-D2A1699BF86D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Desaprueba IF            </a:t>
              </a:r>
            </a:p>
          </p:txBody>
        </p:sp>
      </p:grpSp>
      <p:sp>
        <p:nvSpPr>
          <p:cNvPr id="87" name="Flecha: a la derecha 86">
            <a:extLst>
              <a:ext uri="{FF2B5EF4-FFF2-40B4-BE49-F238E27FC236}">
                <a16:creationId xmlns:a16="http://schemas.microsoft.com/office/drawing/2014/main" id="{3CC06C04-0419-033E-E9CF-9F05BE3B35C7}"/>
              </a:ext>
            </a:extLst>
          </p:cNvPr>
          <p:cNvSpPr/>
          <p:nvPr/>
        </p:nvSpPr>
        <p:spPr>
          <a:xfrm rot="10800000">
            <a:off x="2696420" y="1900147"/>
            <a:ext cx="920145" cy="243613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92EF6251-DABA-EA75-2D19-FC498C5000CA}"/>
              </a:ext>
            </a:extLst>
          </p:cNvPr>
          <p:cNvSpPr txBox="1"/>
          <p:nvPr/>
        </p:nvSpPr>
        <p:spPr>
          <a:xfrm>
            <a:off x="6099079" y="3039764"/>
            <a:ext cx="2518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18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 </a:t>
            </a:r>
            <a:r>
              <a:rPr lang="es-PE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sancionad</a:t>
            </a:r>
            <a:r>
              <a:rPr lang="es-PE" sz="18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</a:t>
            </a:r>
            <a:endParaRPr lang="es-PE" b="1" dirty="0"/>
          </a:p>
        </p:txBody>
      </p:sp>
      <p:sp>
        <p:nvSpPr>
          <p:cNvPr id="90" name="AutoShape 8">
            <a:extLst>
              <a:ext uri="{FF2B5EF4-FFF2-40B4-BE49-F238E27FC236}">
                <a16:creationId xmlns:a16="http://schemas.microsoft.com/office/drawing/2014/main" id="{879A823B-BE2C-E0EB-F076-FA314941DB52}"/>
              </a:ext>
            </a:extLst>
          </p:cNvPr>
          <p:cNvSpPr>
            <a:spLocks/>
          </p:cNvSpPr>
          <p:nvPr/>
        </p:nvSpPr>
        <p:spPr bwMode="auto">
          <a:xfrm rot="10800000">
            <a:off x="5709246" y="812800"/>
            <a:ext cx="375920" cy="5039358"/>
          </a:xfrm>
          <a:prstGeom prst="leftBrace">
            <a:avLst>
              <a:gd name="adj1" fmla="val 79213"/>
              <a:gd name="adj2" fmla="val 50146"/>
            </a:avLst>
          </a:prstGeom>
          <a:noFill/>
          <a:ln w="476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s-ES" altLang="es-P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1A53B140-EE4A-7812-B1BF-EE3C1D9A93B0}"/>
              </a:ext>
            </a:extLst>
          </p:cNvPr>
          <p:cNvGrpSpPr/>
          <p:nvPr/>
        </p:nvGrpSpPr>
        <p:grpSpPr>
          <a:xfrm>
            <a:off x="711650" y="2712609"/>
            <a:ext cx="1965120" cy="287980"/>
            <a:chOff x="10230" y="878672"/>
            <a:chExt cx="1965120" cy="670894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5867B104-C335-88B9-FD71-4CDC2F9D5375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ángulo: esquinas redondeadas 4">
              <a:extLst>
                <a:ext uri="{FF2B5EF4-FFF2-40B4-BE49-F238E27FC236}">
                  <a16:creationId xmlns:a16="http://schemas.microsoft.com/office/drawing/2014/main" id="{B09AA5AD-8275-8E1D-3ED1-BEA4F6F2B57A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Nuevo IF           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3C4F480A-513B-8DE7-E1D6-F68EBEED79FA}"/>
              </a:ext>
            </a:extLst>
          </p:cNvPr>
          <p:cNvSpPr txBox="1"/>
          <p:nvPr/>
        </p:nvSpPr>
        <p:spPr>
          <a:xfrm>
            <a:off x="1110538" y="2195778"/>
            <a:ext cx="606502" cy="287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d.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AB200DB-19DE-B345-D270-365316B463B5}"/>
              </a:ext>
            </a:extLst>
          </p:cNvPr>
          <p:cNvSpPr txBox="1"/>
          <p:nvPr/>
        </p:nvSpPr>
        <p:spPr>
          <a:xfrm>
            <a:off x="3972056" y="3145775"/>
            <a:ext cx="671037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D706EF-10D6-AA8D-1161-B852C44D6C2F}"/>
              </a:ext>
            </a:extLst>
          </p:cNvPr>
          <p:cNvSpPr txBox="1"/>
          <p:nvPr/>
        </p:nvSpPr>
        <p:spPr>
          <a:xfrm>
            <a:off x="6559166" y="3398113"/>
            <a:ext cx="1073330" cy="287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(47)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3DCF6C3F-2779-70AD-4F4D-365B3E73F4E4}"/>
              </a:ext>
            </a:extLst>
          </p:cNvPr>
          <p:cNvGrpSpPr/>
          <p:nvPr/>
        </p:nvGrpSpPr>
        <p:grpSpPr>
          <a:xfrm>
            <a:off x="599440" y="3647328"/>
            <a:ext cx="2097650" cy="463903"/>
            <a:chOff x="10230" y="878672"/>
            <a:chExt cx="1965120" cy="670894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A41FB4CC-5D94-2216-73CE-CD11E7799F6B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ángulo: esquinas redondeadas 4">
              <a:extLst>
                <a:ext uri="{FF2B5EF4-FFF2-40B4-BE49-F238E27FC236}">
                  <a16:creationId xmlns:a16="http://schemas.microsoft.com/office/drawing/2014/main" id="{A55C8B3A-5477-A741-FA46-7F3DE44A3836}"/>
                </a:ext>
              </a:extLst>
            </p:cNvPr>
            <p:cNvSpPr txBox="1"/>
            <p:nvPr/>
          </p:nvSpPr>
          <p:spPr>
            <a:xfrm>
              <a:off x="29880" y="898321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Absuelve investigado – Archiva (48)            </a:t>
              </a:r>
            </a:p>
          </p:txBody>
        </p:sp>
      </p:grp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EDB55EBE-A107-667C-7534-3E7467E10CFE}"/>
              </a:ext>
            </a:extLst>
          </p:cNvPr>
          <p:cNvSpPr/>
          <p:nvPr/>
        </p:nvSpPr>
        <p:spPr>
          <a:xfrm rot="10800000">
            <a:off x="2716740" y="3749267"/>
            <a:ext cx="920145" cy="243613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BA5F8501-ED3A-B64F-82B7-8B2C73AACC93}"/>
              </a:ext>
            </a:extLst>
          </p:cNvPr>
          <p:cNvGrpSpPr/>
          <p:nvPr/>
        </p:nvGrpSpPr>
        <p:grpSpPr>
          <a:xfrm>
            <a:off x="3658273" y="4698379"/>
            <a:ext cx="1965120" cy="450324"/>
            <a:chOff x="10230" y="878672"/>
            <a:chExt cx="1965120" cy="67089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9" name="Rectángulo: esquinas redondeadas 28">
              <a:extLst>
                <a:ext uri="{FF2B5EF4-FFF2-40B4-BE49-F238E27FC236}">
                  <a16:creationId xmlns:a16="http://schemas.microsoft.com/office/drawing/2014/main" id="{860E2DA2-2ED8-0227-B0D4-FCC5B49C495C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ángulo: esquinas redondeadas 4">
              <a:extLst>
                <a:ext uri="{FF2B5EF4-FFF2-40B4-BE49-F238E27FC236}">
                  <a16:creationId xmlns:a16="http://schemas.microsoft.com/office/drawing/2014/main" id="{36F911B4-C06A-F050-D9FB-A338045089DD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Impone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PE" sz="1400" b="1" kern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discipl</a:t>
              </a: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</a:p>
          </p:txBody>
        </p:sp>
      </p:grpSp>
      <p:sp>
        <p:nvSpPr>
          <p:cNvPr id="31" name="Flecha: a la derecha 30">
            <a:extLst>
              <a:ext uri="{FF2B5EF4-FFF2-40B4-BE49-F238E27FC236}">
                <a16:creationId xmlns:a16="http://schemas.microsoft.com/office/drawing/2014/main" id="{C43C0923-EC27-76DC-22C8-B86679D1E569}"/>
              </a:ext>
            </a:extLst>
          </p:cNvPr>
          <p:cNvSpPr/>
          <p:nvPr/>
        </p:nvSpPr>
        <p:spPr>
          <a:xfrm rot="5400000">
            <a:off x="4396727" y="4240080"/>
            <a:ext cx="449201" cy="269261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lecha: a la derecha 32">
            <a:extLst>
              <a:ext uri="{FF2B5EF4-FFF2-40B4-BE49-F238E27FC236}">
                <a16:creationId xmlns:a16="http://schemas.microsoft.com/office/drawing/2014/main" id="{5CDE8303-A450-5A6B-5013-42E1F40EB6A8}"/>
              </a:ext>
            </a:extLst>
          </p:cNvPr>
          <p:cNvSpPr/>
          <p:nvPr/>
        </p:nvSpPr>
        <p:spPr>
          <a:xfrm rot="10800000">
            <a:off x="2716740" y="4762370"/>
            <a:ext cx="920145" cy="243613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AC926915-1C8E-3AED-8C8E-2A16277AE8BC}"/>
              </a:ext>
            </a:extLst>
          </p:cNvPr>
          <p:cNvGrpSpPr/>
          <p:nvPr/>
        </p:nvGrpSpPr>
        <p:grpSpPr>
          <a:xfrm>
            <a:off x="711650" y="4757589"/>
            <a:ext cx="1965120" cy="287980"/>
            <a:chOff x="10230" y="878672"/>
            <a:chExt cx="1965120" cy="670894"/>
          </a:xfrm>
          <a:solidFill>
            <a:schemeClr val="bg1">
              <a:lumMod val="75000"/>
            </a:schemeClr>
          </a:solidFill>
        </p:grpSpPr>
        <p:sp>
          <p:nvSpPr>
            <p:cNvPr id="35" name="Rectángulo: esquinas redondeadas 34">
              <a:extLst>
                <a:ext uri="{FF2B5EF4-FFF2-40B4-BE49-F238E27FC236}">
                  <a16:creationId xmlns:a16="http://schemas.microsoft.com/office/drawing/2014/main" id="{5EDB8563-D980-0A76-902C-9B7AD8440F70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ectángulo: esquinas redondeadas 4">
              <a:extLst>
                <a:ext uri="{FF2B5EF4-FFF2-40B4-BE49-F238E27FC236}">
                  <a16:creationId xmlns:a16="http://schemas.microsoft.com/office/drawing/2014/main" id="{53CAE660-CE7D-B086-0908-C715A7E56198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Apelación (57)</a:t>
              </a:r>
            </a:p>
          </p:txBody>
        </p:sp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9CAEC177-55C6-5614-AAC6-6936A0C8FA70}"/>
              </a:ext>
            </a:extLst>
          </p:cNvPr>
          <p:cNvGrpSpPr/>
          <p:nvPr/>
        </p:nvGrpSpPr>
        <p:grpSpPr>
          <a:xfrm>
            <a:off x="701741" y="5512821"/>
            <a:ext cx="1965120" cy="450324"/>
            <a:chOff x="10230" y="878672"/>
            <a:chExt cx="1965120" cy="670894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6" name="Rectángulo: esquinas redondeadas 45">
              <a:extLst>
                <a:ext uri="{FF2B5EF4-FFF2-40B4-BE49-F238E27FC236}">
                  <a16:creationId xmlns:a16="http://schemas.microsoft.com/office/drawing/2014/main" id="{943AD082-7432-28F8-AC52-5AA5AEE93218}"/>
                </a:ext>
              </a:extLst>
            </p:cNvPr>
            <p:cNvSpPr/>
            <p:nvPr/>
          </p:nvSpPr>
          <p:spPr>
            <a:xfrm>
              <a:off x="10230" y="878672"/>
              <a:ext cx="1965120" cy="67089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ectángulo: esquinas redondeadas 4">
              <a:extLst>
                <a:ext uri="{FF2B5EF4-FFF2-40B4-BE49-F238E27FC236}">
                  <a16:creationId xmlns:a16="http://schemas.microsoft.com/office/drawing/2014/main" id="{6AA3CDE1-E424-5594-907E-BDAACB60CB0D}"/>
                </a:ext>
              </a:extLst>
            </p:cNvPr>
            <p:cNvSpPr txBox="1"/>
            <p:nvPr/>
          </p:nvSpPr>
          <p:spPr>
            <a:xfrm>
              <a:off x="29880" y="898322"/>
              <a:ext cx="1925820" cy="6315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s-PE" sz="1400" b="1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Revisión destitución (63)            </a:t>
              </a:r>
            </a:p>
          </p:txBody>
        </p:sp>
      </p:grpSp>
      <p:sp>
        <p:nvSpPr>
          <p:cNvPr id="50" name="Flecha: a la derecha 49">
            <a:extLst>
              <a:ext uri="{FF2B5EF4-FFF2-40B4-BE49-F238E27FC236}">
                <a16:creationId xmlns:a16="http://schemas.microsoft.com/office/drawing/2014/main" id="{CEB23B42-DE49-9A99-10C6-2AC0AF2E5B59}"/>
              </a:ext>
            </a:extLst>
          </p:cNvPr>
          <p:cNvSpPr/>
          <p:nvPr/>
        </p:nvSpPr>
        <p:spPr>
          <a:xfrm rot="5400000">
            <a:off x="1372524" y="5145549"/>
            <a:ext cx="450324" cy="238708"/>
          </a:xfrm>
          <a:prstGeom prst="rightArrow">
            <a:avLst>
              <a:gd name="adj1" fmla="val 24843"/>
              <a:gd name="adj2" fmla="val 4371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BF340523-D806-2949-82BD-6F0F59803A80}"/>
              </a:ext>
            </a:extLst>
          </p:cNvPr>
          <p:cNvSpPr txBox="1"/>
          <p:nvPr/>
        </p:nvSpPr>
        <p:spPr>
          <a:xfrm>
            <a:off x="6077472" y="3686092"/>
            <a:ext cx="28208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i="1" dirty="0">
                <a:latin typeface="Arial" panose="020B0604020202020204" pitchFamily="34" charset="0"/>
                <a:cs typeface="Arial" panose="020B0604020202020204" pitchFamily="34" charset="0"/>
              </a:rPr>
              <a:t>Unidad de Sanción y Apelación</a:t>
            </a:r>
            <a:endParaRPr lang="es-PE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Google Shape;89;p1">
            <a:extLst>
              <a:ext uri="{FF2B5EF4-FFF2-40B4-BE49-F238E27FC236}">
                <a16:creationId xmlns:a16="http://schemas.microsoft.com/office/drawing/2014/main" id="{E91509FF-6D25-7A42-AFD2-1966826DC13D}"/>
              </a:ext>
            </a:extLst>
          </p:cNvPr>
          <p:cNvSpPr txBox="1"/>
          <p:nvPr/>
        </p:nvSpPr>
        <p:spPr>
          <a:xfrm>
            <a:off x="3429000" y="6486852"/>
            <a:ext cx="2876866" cy="313892"/>
          </a:xfrm>
          <a:prstGeom prst="rect">
            <a:avLst/>
          </a:prstGeom>
          <a:solidFill>
            <a:srgbClr val="9966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  Dr. Carlos Alfonso Silva Muñoz</a:t>
            </a:r>
            <a:endParaRPr sz="1600" b="0" i="0" u="none" strike="noStrike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F8A4C74-C11D-BD96-A7A5-84F8616953F6}"/>
              </a:ext>
            </a:extLst>
          </p:cNvPr>
          <p:cNvSpPr txBox="1"/>
          <p:nvPr/>
        </p:nvSpPr>
        <p:spPr>
          <a:xfrm>
            <a:off x="2865761" y="4568453"/>
            <a:ext cx="671037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3F8F80F-C2B2-3F27-3CB5-7FC1E5EBEED2}"/>
              </a:ext>
            </a:extLst>
          </p:cNvPr>
          <p:cNvSpPr txBox="1"/>
          <p:nvPr/>
        </p:nvSpPr>
        <p:spPr>
          <a:xfrm>
            <a:off x="1294997" y="4466603"/>
            <a:ext cx="671037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PE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d.</a:t>
            </a:r>
            <a:r>
              <a:rPr lang="es-PE" sz="140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1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8056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1224</TotalTime>
  <Words>715</Words>
  <Application>Microsoft Office PowerPoint</Application>
  <PresentationFormat>Presentación en pantalla (4:3)</PresentationFormat>
  <Paragraphs>103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Arial Rounded</vt:lpstr>
      <vt:lpstr>Calibri</vt:lpstr>
      <vt:lpstr>Century</vt:lpstr>
      <vt:lpstr>Gill Sans MT</vt:lpstr>
      <vt:lpstr>Wingdings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Quezada Márquez</dc:creator>
  <cp:lastModifiedBy>csjla2023-2@hotmail.com</cp:lastModifiedBy>
  <cp:revision>71</cp:revision>
  <dcterms:created xsi:type="dcterms:W3CDTF">2003-07-10T14:13:08Z</dcterms:created>
  <dcterms:modified xsi:type="dcterms:W3CDTF">2024-02-17T23:10:28Z</dcterms:modified>
</cp:coreProperties>
</file>