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8" r:id="rId2"/>
    <p:sldId id="256" r:id="rId3"/>
    <p:sldId id="280" r:id="rId4"/>
    <p:sldId id="308" r:id="rId5"/>
    <p:sldId id="272" r:id="rId6"/>
    <p:sldId id="281" r:id="rId7"/>
    <p:sldId id="261" r:id="rId8"/>
    <p:sldId id="302" r:id="rId9"/>
    <p:sldId id="303" r:id="rId10"/>
    <p:sldId id="304" r:id="rId11"/>
    <p:sldId id="288" r:id="rId12"/>
    <p:sldId id="264" r:id="rId13"/>
    <p:sldId id="259" r:id="rId14"/>
    <p:sldId id="293" r:id="rId15"/>
    <p:sldId id="269" r:id="rId16"/>
    <p:sldId id="271" r:id="rId17"/>
    <p:sldId id="290" r:id="rId18"/>
    <p:sldId id="276" r:id="rId19"/>
    <p:sldId id="305" r:id="rId20"/>
    <p:sldId id="307" r:id="rId21"/>
    <p:sldId id="30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90" autoAdjust="0"/>
  </p:normalViewPr>
  <p:slideViewPr>
    <p:cSldViewPr>
      <p:cViewPr>
        <p:scale>
          <a:sx n="90" d="100"/>
          <a:sy n="90" d="100"/>
        </p:scale>
        <p:origin x="1162" y="-23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AAA22-FB67-4BF2-932B-220DCC166EFF}" type="doc">
      <dgm:prSet loTypeId="urn:microsoft.com/office/officeart/2005/8/layout/lProcess3" loCatId="process" qsTypeId="urn:microsoft.com/office/officeart/2005/8/quickstyle/simple1" qsCatId="simple" csTypeId="urn:microsoft.com/office/officeart/2005/8/colors/accent3_4" csCatId="accent3" phldr="1"/>
      <dgm:spPr/>
      <dgm:t>
        <a:bodyPr/>
        <a:lstStyle/>
        <a:p>
          <a:endParaRPr lang="es-ES"/>
        </a:p>
      </dgm:t>
    </dgm:pt>
    <dgm:pt modelId="{71F41D3B-50A1-4598-BF1B-9649275C19D8}">
      <dgm:prSet/>
      <dgm:spPr/>
      <dgm:t>
        <a:bodyPr/>
        <a:lstStyle/>
        <a:p>
          <a:pPr rtl="0"/>
          <a:r>
            <a:rPr lang="es-ES" dirty="0"/>
            <a:t>REMUNERACIÓN</a:t>
          </a:r>
        </a:p>
      </dgm:t>
    </dgm:pt>
    <dgm:pt modelId="{31190D3F-7A05-437D-BC13-E035C7BEC635}" type="parTrans" cxnId="{57BE0812-ECBF-443B-96F9-49A3E94AE964}">
      <dgm:prSet/>
      <dgm:spPr/>
      <dgm:t>
        <a:bodyPr/>
        <a:lstStyle/>
        <a:p>
          <a:endParaRPr lang="es-ES"/>
        </a:p>
      </dgm:t>
    </dgm:pt>
    <dgm:pt modelId="{BF7F242D-54B6-4FA9-83E8-8732DC23B752}" type="sibTrans" cxnId="{57BE0812-ECBF-443B-96F9-49A3E94AE964}">
      <dgm:prSet/>
      <dgm:spPr/>
      <dgm:t>
        <a:bodyPr/>
        <a:lstStyle/>
        <a:p>
          <a:endParaRPr lang="es-ES"/>
        </a:p>
      </dgm:t>
    </dgm:pt>
    <dgm:pt modelId="{1DCB4AA7-0FF3-426A-B2C6-39D652613BBB}" type="pres">
      <dgm:prSet presAssocID="{4F2AAA22-FB67-4BF2-932B-220DCC166EFF}" presName="Name0" presStyleCnt="0">
        <dgm:presLayoutVars>
          <dgm:chPref val="3"/>
          <dgm:dir/>
          <dgm:animLvl val="lvl"/>
          <dgm:resizeHandles/>
        </dgm:presLayoutVars>
      </dgm:prSet>
      <dgm:spPr/>
    </dgm:pt>
    <dgm:pt modelId="{04B30F5D-ADD4-444B-8B85-132C2D865B21}" type="pres">
      <dgm:prSet presAssocID="{71F41D3B-50A1-4598-BF1B-9649275C19D8}" presName="horFlow" presStyleCnt="0"/>
      <dgm:spPr/>
    </dgm:pt>
    <dgm:pt modelId="{7DDA88AA-556A-4A37-BD18-F42EFB1529DB}" type="pres">
      <dgm:prSet presAssocID="{71F41D3B-50A1-4598-BF1B-9649275C19D8}" presName="bigChev" presStyleLbl="node1" presStyleIdx="0" presStyleCnt="1" custAng="0" custScaleX="269829" custLinFactY="-2047" custLinFactNeighborX="-2263" custLinFactNeighborY="-100000"/>
      <dgm:spPr/>
    </dgm:pt>
  </dgm:ptLst>
  <dgm:cxnLst>
    <dgm:cxn modelId="{57BE0812-ECBF-443B-96F9-49A3E94AE964}" srcId="{4F2AAA22-FB67-4BF2-932B-220DCC166EFF}" destId="{71F41D3B-50A1-4598-BF1B-9649275C19D8}" srcOrd="0" destOrd="0" parTransId="{31190D3F-7A05-437D-BC13-E035C7BEC635}" sibTransId="{BF7F242D-54B6-4FA9-83E8-8732DC23B752}"/>
    <dgm:cxn modelId="{C226E326-5803-43D0-A2B5-624095291615}" type="presOf" srcId="{4F2AAA22-FB67-4BF2-932B-220DCC166EFF}" destId="{1DCB4AA7-0FF3-426A-B2C6-39D652613BBB}" srcOrd="0" destOrd="0" presId="urn:microsoft.com/office/officeart/2005/8/layout/lProcess3"/>
    <dgm:cxn modelId="{0F55EBD2-FBE7-4AA8-986A-2BEADBCB887C}" type="presOf" srcId="{71F41D3B-50A1-4598-BF1B-9649275C19D8}" destId="{7DDA88AA-556A-4A37-BD18-F42EFB1529DB}" srcOrd="0" destOrd="0" presId="urn:microsoft.com/office/officeart/2005/8/layout/lProcess3"/>
    <dgm:cxn modelId="{1252950D-F507-4711-99B3-3690792140B6}" type="presParOf" srcId="{1DCB4AA7-0FF3-426A-B2C6-39D652613BBB}" destId="{04B30F5D-ADD4-444B-8B85-132C2D865B21}" srcOrd="0" destOrd="0" presId="urn:microsoft.com/office/officeart/2005/8/layout/lProcess3"/>
    <dgm:cxn modelId="{4FFEA5EE-CCB9-4E8B-AD89-9D77B28B1701}" type="presParOf" srcId="{04B30F5D-ADD4-444B-8B85-132C2D865B21}" destId="{7DDA88AA-556A-4A37-BD18-F42EFB1529D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151298-A817-4469-A5ED-C0C9413691D4}"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es-ES"/>
        </a:p>
      </dgm:t>
    </dgm:pt>
    <dgm:pt modelId="{A72130DA-1258-4337-9634-2D534F4C682C}">
      <dgm:prSet/>
      <dgm:spPr/>
      <dgm:t>
        <a:bodyPr/>
        <a:lstStyle/>
        <a:p>
          <a:pPr rtl="0"/>
          <a:r>
            <a:rPr lang="es-ES" dirty="0"/>
            <a:t>REMUNERACIÓN COMPUTABLE</a:t>
          </a:r>
        </a:p>
      </dgm:t>
    </dgm:pt>
    <dgm:pt modelId="{3DA5910B-033D-4CA9-9C08-C6C115493E65}" type="parTrans" cxnId="{2B5439A8-8CF1-4607-B425-64308037B577}">
      <dgm:prSet/>
      <dgm:spPr/>
      <dgm:t>
        <a:bodyPr/>
        <a:lstStyle/>
        <a:p>
          <a:endParaRPr lang="es-ES"/>
        </a:p>
      </dgm:t>
    </dgm:pt>
    <dgm:pt modelId="{366D47A9-7C60-49AE-879B-476AD38AF7EC}" type="sibTrans" cxnId="{2B5439A8-8CF1-4607-B425-64308037B577}">
      <dgm:prSet/>
      <dgm:spPr/>
      <dgm:t>
        <a:bodyPr/>
        <a:lstStyle/>
        <a:p>
          <a:endParaRPr lang="es-ES"/>
        </a:p>
      </dgm:t>
    </dgm:pt>
    <dgm:pt modelId="{3F9A53CD-33C1-4AE2-957F-C948D29E982D}" type="pres">
      <dgm:prSet presAssocID="{D6151298-A817-4469-A5ED-C0C9413691D4}" presName="linear" presStyleCnt="0">
        <dgm:presLayoutVars>
          <dgm:animLvl val="lvl"/>
          <dgm:resizeHandles val="exact"/>
        </dgm:presLayoutVars>
      </dgm:prSet>
      <dgm:spPr/>
    </dgm:pt>
    <dgm:pt modelId="{4142F905-619A-4649-9B18-41F06B5B5628}" type="pres">
      <dgm:prSet presAssocID="{A72130DA-1258-4337-9634-2D534F4C682C}" presName="parentText" presStyleLbl="node1" presStyleIdx="0" presStyleCnt="1" custLinFactNeighborX="-717" custLinFactNeighborY="70068">
        <dgm:presLayoutVars>
          <dgm:chMax val="0"/>
          <dgm:bulletEnabled val="1"/>
        </dgm:presLayoutVars>
      </dgm:prSet>
      <dgm:spPr/>
    </dgm:pt>
  </dgm:ptLst>
  <dgm:cxnLst>
    <dgm:cxn modelId="{9764874F-58EA-425D-8651-0F86C309474A}" type="presOf" srcId="{D6151298-A817-4469-A5ED-C0C9413691D4}" destId="{3F9A53CD-33C1-4AE2-957F-C948D29E982D}" srcOrd="0" destOrd="0" presId="urn:microsoft.com/office/officeart/2005/8/layout/vList2"/>
    <dgm:cxn modelId="{2B5439A8-8CF1-4607-B425-64308037B577}" srcId="{D6151298-A817-4469-A5ED-C0C9413691D4}" destId="{A72130DA-1258-4337-9634-2D534F4C682C}" srcOrd="0" destOrd="0" parTransId="{3DA5910B-033D-4CA9-9C08-C6C115493E65}" sibTransId="{366D47A9-7C60-49AE-879B-476AD38AF7EC}"/>
    <dgm:cxn modelId="{ED0EA7BC-52C5-44BD-B1E5-FE6926722C86}" type="presOf" srcId="{A72130DA-1258-4337-9634-2D534F4C682C}" destId="{4142F905-619A-4649-9B18-41F06B5B5628}" srcOrd="0" destOrd="0" presId="urn:microsoft.com/office/officeart/2005/8/layout/vList2"/>
    <dgm:cxn modelId="{B9236033-62E6-4B4C-A50C-4E56B02B5721}" type="presParOf" srcId="{3F9A53CD-33C1-4AE2-957F-C948D29E982D}" destId="{4142F905-619A-4649-9B18-41F06B5B562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340DC1-E55E-4818-A628-E310B1EF520B}" type="doc">
      <dgm:prSet loTypeId="urn:microsoft.com/office/officeart/2005/8/layout/vList4" loCatId="list" qsTypeId="urn:microsoft.com/office/officeart/2005/8/quickstyle/simple1" qsCatId="simple" csTypeId="urn:microsoft.com/office/officeart/2005/8/colors/accent4_1" csCatId="accent4" phldr="1"/>
      <dgm:spPr/>
      <dgm:t>
        <a:bodyPr/>
        <a:lstStyle/>
        <a:p>
          <a:endParaRPr lang="es-ES"/>
        </a:p>
      </dgm:t>
    </dgm:pt>
    <dgm:pt modelId="{93CE98FC-57D4-4E36-85AF-5F09499620FF}">
      <dgm:prSet phldrT="[Texto]"/>
      <dgm:spPr/>
      <dgm:t>
        <a:bodyPr/>
        <a:lstStyle/>
        <a:p>
          <a:r>
            <a:rPr lang="es-ES" dirty="0"/>
            <a:t>Las gratificaciones legales favorecen a los trabajadores sujetos al régimen laboral de la actividad privada.</a:t>
          </a:r>
        </a:p>
      </dgm:t>
    </dgm:pt>
    <dgm:pt modelId="{76D4751A-8BB8-4FB1-882C-07F2004F4BDA}" type="parTrans" cxnId="{F310C485-F5D0-40D9-B2CB-946BBAC2F2FD}">
      <dgm:prSet/>
      <dgm:spPr/>
      <dgm:t>
        <a:bodyPr/>
        <a:lstStyle/>
        <a:p>
          <a:endParaRPr lang="es-ES"/>
        </a:p>
      </dgm:t>
    </dgm:pt>
    <dgm:pt modelId="{7A9E1A23-4F78-45B8-9485-76B4322E807A}" type="sibTrans" cxnId="{F310C485-F5D0-40D9-B2CB-946BBAC2F2FD}">
      <dgm:prSet/>
      <dgm:spPr/>
      <dgm:t>
        <a:bodyPr/>
        <a:lstStyle/>
        <a:p>
          <a:endParaRPr lang="es-ES"/>
        </a:p>
      </dgm:t>
    </dgm:pt>
    <dgm:pt modelId="{359B610A-961B-4398-B12C-9BE2256062B2}">
      <dgm:prSet phldrT="[Texto]"/>
      <dgm:spPr/>
      <dgm:t>
        <a:bodyPr/>
        <a:lstStyle/>
        <a:p>
          <a:r>
            <a:rPr lang="es-ES" dirty="0"/>
            <a:t>Se encuentran excluidos del goce de este derecho, el personal que presta servicios mediante contratos civiles de locación de servicios y los jóvenes en formación bajo cualquier modalidad de convenio con los cuales no existe vínculo laboral.</a:t>
          </a:r>
        </a:p>
      </dgm:t>
    </dgm:pt>
    <dgm:pt modelId="{85E2384E-0BD0-47DF-AD52-C414E92AA12D}" type="parTrans" cxnId="{FFE64191-CDBC-4EC5-B56F-BE1A344607B2}">
      <dgm:prSet/>
      <dgm:spPr/>
      <dgm:t>
        <a:bodyPr/>
        <a:lstStyle/>
        <a:p>
          <a:endParaRPr lang="es-ES"/>
        </a:p>
      </dgm:t>
    </dgm:pt>
    <dgm:pt modelId="{C27719AB-F4F6-4DF1-AAD3-7D7B78AC9A36}" type="sibTrans" cxnId="{FFE64191-CDBC-4EC5-B56F-BE1A344607B2}">
      <dgm:prSet/>
      <dgm:spPr/>
      <dgm:t>
        <a:bodyPr/>
        <a:lstStyle/>
        <a:p>
          <a:endParaRPr lang="es-ES"/>
        </a:p>
      </dgm:t>
    </dgm:pt>
    <dgm:pt modelId="{04C8E38A-AB98-43CC-A46D-313D6BE8F825}">
      <dgm:prSet phldrT="[Texto]"/>
      <dgm:spPr/>
      <dgm:t>
        <a:bodyPr/>
        <a:lstStyle/>
        <a:p>
          <a:r>
            <a:rPr lang="es-ES" dirty="0"/>
            <a:t>Las gratificaciones legales deben ser pagadas al trabajador en la primera quincena de los meses de julio y diciembre, respectivamente.</a:t>
          </a:r>
        </a:p>
      </dgm:t>
    </dgm:pt>
    <dgm:pt modelId="{AC47A96D-51D1-48B3-8BFD-199FFAB76A0B}" type="parTrans" cxnId="{1181FE79-467C-402A-95DD-43533562DA68}">
      <dgm:prSet/>
      <dgm:spPr/>
      <dgm:t>
        <a:bodyPr/>
        <a:lstStyle/>
        <a:p>
          <a:endParaRPr lang="es-ES"/>
        </a:p>
      </dgm:t>
    </dgm:pt>
    <dgm:pt modelId="{77D66B94-A4DD-4B3F-91B9-93B2F3DA12DB}" type="sibTrans" cxnId="{1181FE79-467C-402A-95DD-43533562DA68}">
      <dgm:prSet/>
      <dgm:spPr/>
      <dgm:t>
        <a:bodyPr/>
        <a:lstStyle/>
        <a:p>
          <a:endParaRPr lang="es-ES"/>
        </a:p>
      </dgm:t>
    </dgm:pt>
    <dgm:pt modelId="{656BFAD9-F3FC-404D-A55D-2908D3967E3B}">
      <dgm:prSet phldrT="[Texto]"/>
      <dgm:spPr/>
      <dgm:t>
        <a:bodyPr/>
        <a:lstStyle/>
        <a:p>
          <a:r>
            <a:rPr lang="es-ES" dirty="0"/>
            <a:t>No se encuentran afectas a aportaciones, contribuciones, ni descuentos de índole alguna; excepto aquellos otros descuentos establecidos por ley o autorizados por el trabajador.</a:t>
          </a:r>
        </a:p>
      </dgm:t>
    </dgm:pt>
    <dgm:pt modelId="{30FDACF4-4408-4B1A-B685-723C9091FA88}" type="parTrans" cxnId="{1E6B487B-2D27-4502-8496-15AE6F1EDD6D}">
      <dgm:prSet/>
      <dgm:spPr/>
      <dgm:t>
        <a:bodyPr/>
        <a:lstStyle/>
        <a:p>
          <a:endParaRPr lang="es-ES"/>
        </a:p>
      </dgm:t>
    </dgm:pt>
    <dgm:pt modelId="{2D77ADB9-B29D-4CBC-B7F3-70A682F38D3A}" type="sibTrans" cxnId="{1E6B487B-2D27-4502-8496-15AE6F1EDD6D}">
      <dgm:prSet/>
      <dgm:spPr/>
      <dgm:t>
        <a:bodyPr/>
        <a:lstStyle/>
        <a:p>
          <a:endParaRPr lang="es-ES"/>
        </a:p>
      </dgm:t>
    </dgm:pt>
    <dgm:pt modelId="{AFB761D2-9416-46E9-BAA9-BDABA06162DD}">
      <dgm:prSet phldrT="[Texto]"/>
      <dgm:spPr/>
      <dgm:t>
        <a:bodyPr/>
        <a:lstStyle/>
        <a:p>
          <a:r>
            <a:rPr lang="es-ES" dirty="0"/>
            <a:t>El periodo computable de referencia son: 1) del mes de enero al mes de junio. 2) del mes de julio al mes de diciembre.</a:t>
          </a:r>
        </a:p>
      </dgm:t>
    </dgm:pt>
    <dgm:pt modelId="{07C771F6-78E4-45C1-9BCA-794E35B1AA1E}" type="parTrans" cxnId="{3B29481F-1E47-41B7-B851-2709E3CD11A8}">
      <dgm:prSet/>
      <dgm:spPr/>
      <dgm:t>
        <a:bodyPr/>
        <a:lstStyle/>
        <a:p>
          <a:endParaRPr lang="es-ES"/>
        </a:p>
      </dgm:t>
    </dgm:pt>
    <dgm:pt modelId="{32B5718F-A4AC-44C2-8CAD-0B3CAA2F932D}" type="sibTrans" cxnId="{3B29481F-1E47-41B7-B851-2709E3CD11A8}">
      <dgm:prSet/>
      <dgm:spPr/>
      <dgm:t>
        <a:bodyPr/>
        <a:lstStyle/>
        <a:p>
          <a:endParaRPr lang="es-ES"/>
        </a:p>
      </dgm:t>
    </dgm:pt>
    <dgm:pt modelId="{4321D2FC-A897-47CD-A222-04CF4697FDAC}">
      <dgm:prSet phldrT="[Texto]"/>
      <dgm:spPr/>
      <dgm:t>
        <a:bodyPr/>
        <a:lstStyle/>
        <a:p>
          <a:r>
            <a:rPr lang="es-ES" dirty="0"/>
            <a:t>Es preciso que el trabajador se encuentre laborando en la oportunidad que corresponda percibirlo: 15 de julio y 15 de diciembre, según el caso. En otras palabras, para tener derecho al goce de la gratificación por Fiestas Patrias, el trabajador debe estar prestando efectivamente sus servicios el 15 de julio, y el 15 de diciembre para la de Navidad, caso contrario, no tendrá derecho a percibirlas</a:t>
          </a:r>
        </a:p>
      </dgm:t>
    </dgm:pt>
    <dgm:pt modelId="{6EF25F88-725C-4E98-A800-C09F7FBFC506}" type="parTrans" cxnId="{3E4B196E-5284-4B51-B4D1-AC50B51FB3CE}">
      <dgm:prSet/>
      <dgm:spPr/>
      <dgm:t>
        <a:bodyPr/>
        <a:lstStyle/>
        <a:p>
          <a:endParaRPr lang="es-ES"/>
        </a:p>
      </dgm:t>
    </dgm:pt>
    <dgm:pt modelId="{6FA4FD62-04A5-4CEC-8C24-C49BDD8C4E3F}" type="sibTrans" cxnId="{3E4B196E-5284-4B51-B4D1-AC50B51FB3CE}">
      <dgm:prSet/>
      <dgm:spPr/>
      <dgm:t>
        <a:bodyPr/>
        <a:lstStyle/>
        <a:p>
          <a:endParaRPr lang="es-ES"/>
        </a:p>
      </dgm:t>
    </dgm:pt>
    <dgm:pt modelId="{A5809384-9245-4EBD-A5D3-942DAF57AABA}">
      <dgm:prSet phldrT="[Texto]"/>
      <dgm:spPr/>
      <dgm:t>
        <a:bodyPr/>
        <a:lstStyle/>
        <a:p>
          <a:r>
            <a:rPr lang="es-ES" dirty="0"/>
            <a:t>Los trabajadores que no tengan relación laboral al 15 de julio o al 15 de diciembre pero que, por lo menos, </a:t>
          </a:r>
          <a:r>
            <a:rPr lang="es-ES" b="1" dirty="0"/>
            <a:t>hayan laborado un mes calendario completo</a:t>
          </a:r>
          <a:r>
            <a:rPr lang="es-ES" dirty="0"/>
            <a:t>, tendrán derecho a percibir las gratificaciones legales por el tiempo proporcional de labores en el semestre correspondiente (enero-junio y julio-diciembre). Dicho beneficio es conocido como “gratificación trunca” y debe ser abonado de manera proporcional al tiempo laborado y de conformidad con la remuneración computable a la fecha de cese.</a:t>
          </a:r>
        </a:p>
      </dgm:t>
    </dgm:pt>
    <dgm:pt modelId="{497E687B-E9FC-4458-8346-BC875719183B}" type="parTrans" cxnId="{9DB8BE28-8865-4AB9-A76A-3521C79CBD7A}">
      <dgm:prSet/>
      <dgm:spPr/>
      <dgm:t>
        <a:bodyPr/>
        <a:lstStyle/>
        <a:p>
          <a:endParaRPr lang="es-ES"/>
        </a:p>
      </dgm:t>
    </dgm:pt>
    <dgm:pt modelId="{FD823A2D-F516-4303-BE8D-8F8AA8DE60DA}" type="sibTrans" cxnId="{9DB8BE28-8865-4AB9-A76A-3521C79CBD7A}">
      <dgm:prSet/>
      <dgm:spPr/>
      <dgm:t>
        <a:bodyPr/>
        <a:lstStyle/>
        <a:p>
          <a:endParaRPr lang="es-ES"/>
        </a:p>
      </dgm:t>
    </dgm:pt>
    <dgm:pt modelId="{4DA9BFF8-D498-48D5-B6D4-2E937AE29D12}" type="pres">
      <dgm:prSet presAssocID="{C4340DC1-E55E-4818-A628-E310B1EF520B}" presName="linear" presStyleCnt="0">
        <dgm:presLayoutVars>
          <dgm:dir/>
          <dgm:resizeHandles val="exact"/>
        </dgm:presLayoutVars>
      </dgm:prSet>
      <dgm:spPr/>
    </dgm:pt>
    <dgm:pt modelId="{E30C9E1D-C5C9-4805-A99B-473EFE59B28B}" type="pres">
      <dgm:prSet presAssocID="{93CE98FC-57D4-4E36-85AF-5F09499620FF}" presName="comp" presStyleCnt="0"/>
      <dgm:spPr/>
    </dgm:pt>
    <dgm:pt modelId="{3E2C1E8D-743B-44F3-90E7-A2E251D9E171}" type="pres">
      <dgm:prSet presAssocID="{93CE98FC-57D4-4E36-85AF-5F09499620FF}" presName="box" presStyleLbl="node1" presStyleIdx="0" presStyleCnt="7"/>
      <dgm:spPr/>
    </dgm:pt>
    <dgm:pt modelId="{7D22325B-790E-4D1C-BAE5-D6B350165922}" type="pres">
      <dgm:prSet presAssocID="{93CE98FC-57D4-4E36-85AF-5F09499620FF}" presName="img" presStyleLbl="fgImgPlace1" presStyleIdx="0" presStyleCnt="7" custScaleX="55509"/>
      <dgm:spPr>
        <a:blipFill rotWithShape="0">
          <a:blip xmlns:r="http://schemas.openxmlformats.org/officeDocument/2006/relationships" r:embed="rId1"/>
          <a:stretch>
            <a:fillRect/>
          </a:stretch>
        </a:blipFill>
      </dgm:spPr>
    </dgm:pt>
    <dgm:pt modelId="{04FD57BB-FCBA-4C17-B6D8-74E03B6CF393}" type="pres">
      <dgm:prSet presAssocID="{93CE98FC-57D4-4E36-85AF-5F09499620FF}" presName="text" presStyleLbl="node1" presStyleIdx="0" presStyleCnt="7">
        <dgm:presLayoutVars>
          <dgm:bulletEnabled val="1"/>
        </dgm:presLayoutVars>
      </dgm:prSet>
      <dgm:spPr/>
    </dgm:pt>
    <dgm:pt modelId="{BD7BD212-F133-4D01-A930-A4EF3F3F075F}" type="pres">
      <dgm:prSet presAssocID="{7A9E1A23-4F78-45B8-9485-76B4322E807A}" presName="spacer" presStyleCnt="0"/>
      <dgm:spPr/>
    </dgm:pt>
    <dgm:pt modelId="{7B4B89C3-5219-4B0A-8BC6-B388475BACA0}" type="pres">
      <dgm:prSet presAssocID="{359B610A-961B-4398-B12C-9BE2256062B2}" presName="comp" presStyleCnt="0"/>
      <dgm:spPr/>
    </dgm:pt>
    <dgm:pt modelId="{6937FF5D-FE51-4066-8673-BFEAFBC647EB}" type="pres">
      <dgm:prSet presAssocID="{359B610A-961B-4398-B12C-9BE2256062B2}" presName="box" presStyleLbl="node1" presStyleIdx="1" presStyleCnt="7"/>
      <dgm:spPr/>
    </dgm:pt>
    <dgm:pt modelId="{04FD0F5D-5CD6-4F76-8AB5-68C36C99443A}" type="pres">
      <dgm:prSet presAssocID="{359B610A-961B-4398-B12C-9BE2256062B2}" presName="img" presStyleLbl="fgImgPlace1" presStyleIdx="1" presStyleCnt="7" custScaleX="72901"/>
      <dgm:spPr>
        <a:blipFill rotWithShape="0">
          <a:blip xmlns:r="http://schemas.openxmlformats.org/officeDocument/2006/relationships" r:embed="rId2"/>
          <a:stretch>
            <a:fillRect/>
          </a:stretch>
        </a:blipFill>
      </dgm:spPr>
    </dgm:pt>
    <dgm:pt modelId="{E07F4765-CC8B-454B-95DE-5621F83C8F6E}" type="pres">
      <dgm:prSet presAssocID="{359B610A-961B-4398-B12C-9BE2256062B2}" presName="text" presStyleLbl="node1" presStyleIdx="1" presStyleCnt="7">
        <dgm:presLayoutVars>
          <dgm:bulletEnabled val="1"/>
        </dgm:presLayoutVars>
      </dgm:prSet>
      <dgm:spPr/>
    </dgm:pt>
    <dgm:pt modelId="{E4492BEB-A67D-40BD-A5D2-BF7AD159AE01}" type="pres">
      <dgm:prSet presAssocID="{C27719AB-F4F6-4DF1-AAD3-7D7B78AC9A36}" presName="spacer" presStyleCnt="0"/>
      <dgm:spPr/>
    </dgm:pt>
    <dgm:pt modelId="{698B7374-4CB0-4636-BCA1-CFDA2A226256}" type="pres">
      <dgm:prSet presAssocID="{04C8E38A-AB98-43CC-A46D-313D6BE8F825}" presName="comp" presStyleCnt="0"/>
      <dgm:spPr/>
    </dgm:pt>
    <dgm:pt modelId="{6F63D277-8FE4-4D5C-B8A7-DC3070805BBD}" type="pres">
      <dgm:prSet presAssocID="{04C8E38A-AB98-43CC-A46D-313D6BE8F825}" presName="box" presStyleLbl="node1" presStyleIdx="2" presStyleCnt="7"/>
      <dgm:spPr/>
    </dgm:pt>
    <dgm:pt modelId="{2C850186-31D5-45E5-BCE5-98FE06E13A6F}" type="pres">
      <dgm:prSet presAssocID="{04C8E38A-AB98-43CC-A46D-313D6BE8F825}" presName="img" presStyleLbl="fgImgPlace1" presStyleIdx="2" presStyleCnt="7" custScaleX="81596"/>
      <dgm:spPr>
        <a:blipFill rotWithShape="0">
          <a:blip xmlns:r="http://schemas.openxmlformats.org/officeDocument/2006/relationships" r:embed="rId3"/>
          <a:stretch>
            <a:fillRect/>
          </a:stretch>
        </a:blipFill>
      </dgm:spPr>
    </dgm:pt>
    <dgm:pt modelId="{8C6B8D7A-C101-41EC-939E-D7A39E6F1060}" type="pres">
      <dgm:prSet presAssocID="{04C8E38A-AB98-43CC-A46D-313D6BE8F825}" presName="text" presStyleLbl="node1" presStyleIdx="2" presStyleCnt="7">
        <dgm:presLayoutVars>
          <dgm:bulletEnabled val="1"/>
        </dgm:presLayoutVars>
      </dgm:prSet>
      <dgm:spPr/>
    </dgm:pt>
    <dgm:pt modelId="{39ADE5A1-A3A5-45C0-BE76-A0729BBBF23D}" type="pres">
      <dgm:prSet presAssocID="{77D66B94-A4DD-4B3F-91B9-93B2F3DA12DB}" presName="spacer" presStyleCnt="0"/>
      <dgm:spPr/>
    </dgm:pt>
    <dgm:pt modelId="{47F6177C-B623-49BC-9C9D-E2DB01027E08}" type="pres">
      <dgm:prSet presAssocID="{AFB761D2-9416-46E9-BAA9-BDABA06162DD}" presName="comp" presStyleCnt="0"/>
      <dgm:spPr/>
    </dgm:pt>
    <dgm:pt modelId="{802A5DEC-33F0-4B1C-A191-A4623A34AB00}" type="pres">
      <dgm:prSet presAssocID="{AFB761D2-9416-46E9-BAA9-BDABA06162DD}" presName="box" presStyleLbl="node1" presStyleIdx="3" presStyleCnt="7"/>
      <dgm:spPr/>
    </dgm:pt>
    <dgm:pt modelId="{1962FFF7-EB12-416C-B71F-80A437D22DEC}" type="pres">
      <dgm:prSet presAssocID="{AFB761D2-9416-46E9-BAA9-BDABA06162DD}" presName="img" presStyleLbl="fgImgPlace1" presStyleIdx="3" presStyleCnt="7" custScaleX="81596"/>
      <dgm:spPr>
        <a:blipFill rotWithShape="0">
          <a:blip xmlns:r="http://schemas.openxmlformats.org/officeDocument/2006/relationships" r:embed="rId4"/>
          <a:stretch>
            <a:fillRect/>
          </a:stretch>
        </a:blipFill>
      </dgm:spPr>
    </dgm:pt>
    <dgm:pt modelId="{31B716B5-2901-4986-A711-43CECBCFCDCC}" type="pres">
      <dgm:prSet presAssocID="{AFB761D2-9416-46E9-BAA9-BDABA06162DD}" presName="text" presStyleLbl="node1" presStyleIdx="3" presStyleCnt="7">
        <dgm:presLayoutVars>
          <dgm:bulletEnabled val="1"/>
        </dgm:presLayoutVars>
      </dgm:prSet>
      <dgm:spPr/>
    </dgm:pt>
    <dgm:pt modelId="{9032D1E9-9C91-4990-B40E-6568A4AD82CC}" type="pres">
      <dgm:prSet presAssocID="{32B5718F-A4AC-44C2-8CAD-0B3CAA2F932D}" presName="spacer" presStyleCnt="0"/>
      <dgm:spPr/>
    </dgm:pt>
    <dgm:pt modelId="{86E31E5C-A885-4C72-A528-491DAA77FFF4}" type="pres">
      <dgm:prSet presAssocID="{4321D2FC-A897-47CD-A222-04CF4697FDAC}" presName="comp" presStyleCnt="0"/>
      <dgm:spPr/>
    </dgm:pt>
    <dgm:pt modelId="{3FCAB470-FB5D-4730-8DF0-BE9031020B14}" type="pres">
      <dgm:prSet presAssocID="{4321D2FC-A897-47CD-A222-04CF4697FDAC}" presName="box" presStyleLbl="node1" presStyleIdx="4" presStyleCnt="7"/>
      <dgm:spPr/>
    </dgm:pt>
    <dgm:pt modelId="{A22C4F56-4895-4316-8680-31701C451622}" type="pres">
      <dgm:prSet presAssocID="{4321D2FC-A897-47CD-A222-04CF4697FDAC}" presName="img" presStyleLbl="fgImgPlace1" presStyleIdx="4" presStyleCnt="7" custScaleX="81596"/>
      <dgm:spPr>
        <a:blipFill rotWithShape="0">
          <a:blip xmlns:r="http://schemas.openxmlformats.org/officeDocument/2006/relationships" r:embed="rId5"/>
          <a:stretch>
            <a:fillRect/>
          </a:stretch>
        </a:blipFill>
      </dgm:spPr>
    </dgm:pt>
    <dgm:pt modelId="{CCEB11B1-37A3-4163-BEAB-B10D2EB4E0C9}" type="pres">
      <dgm:prSet presAssocID="{4321D2FC-A897-47CD-A222-04CF4697FDAC}" presName="text" presStyleLbl="node1" presStyleIdx="4" presStyleCnt="7">
        <dgm:presLayoutVars>
          <dgm:bulletEnabled val="1"/>
        </dgm:presLayoutVars>
      </dgm:prSet>
      <dgm:spPr/>
    </dgm:pt>
    <dgm:pt modelId="{0621E3F2-CE53-44EF-942D-BC8256F59D61}" type="pres">
      <dgm:prSet presAssocID="{6FA4FD62-04A5-4CEC-8C24-C49BDD8C4E3F}" presName="spacer" presStyleCnt="0"/>
      <dgm:spPr/>
    </dgm:pt>
    <dgm:pt modelId="{A710EE58-3BD1-4723-B316-FE903A7BA546}" type="pres">
      <dgm:prSet presAssocID="{A5809384-9245-4EBD-A5D3-942DAF57AABA}" presName="comp" presStyleCnt="0"/>
      <dgm:spPr/>
    </dgm:pt>
    <dgm:pt modelId="{C88555FB-4508-48D5-93A8-6FEE7DB4958A}" type="pres">
      <dgm:prSet presAssocID="{A5809384-9245-4EBD-A5D3-942DAF57AABA}" presName="box" presStyleLbl="node1" presStyleIdx="5" presStyleCnt="7"/>
      <dgm:spPr/>
    </dgm:pt>
    <dgm:pt modelId="{EF9F629A-2828-407D-AF4E-B101868BC4AE}" type="pres">
      <dgm:prSet presAssocID="{A5809384-9245-4EBD-A5D3-942DAF57AABA}" presName="img" presStyleLbl="fgImgPlace1" presStyleIdx="5" presStyleCnt="7"/>
      <dgm:spPr>
        <a:blipFill rotWithShape="0">
          <a:blip xmlns:r="http://schemas.openxmlformats.org/officeDocument/2006/relationships" r:embed="rId6"/>
          <a:stretch>
            <a:fillRect/>
          </a:stretch>
        </a:blipFill>
      </dgm:spPr>
    </dgm:pt>
    <dgm:pt modelId="{AA71562E-CD38-4033-AD17-767F0598B994}" type="pres">
      <dgm:prSet presAssocID="{A5809384-9245-4EBD-A5D3-942DAF57AABA}" presName="text" presStyleLbl="node1" presStyleIdx="5" presStyleCnt="7">
        <dgm:presLayoutVars>
          <dgm:bulletEnabled val="1"/>
        </dgm:presLayoutVars>
      </dgm:prSet>
      <dgm:spPr/>
    </dgm:pt>
    <dgm:pt modelId="{1DB1D565-0E1F-4F7A-8917-3E2B127C0413}" type="pres">
      <dgm:prSet presAssocID="{FD823A2D-F516-4303-BE8D-8F8AA8DE60DA}" presName="spacer" presStyleCnt="0"/>
      <dgm:spPr/>
    </dgm:pt>
    <dgm:pt modelId="{193FF274-9A00-4E42-BEFB-4979F273BFF4}" type="pres">
      <dgm:prSet presAssocID="{656BFAD9-F3FC-404D-A55D-2908D3967E3B}" presName="comp" presStyleCnt="0"/>
      <dgm:spPr/>
    </dgm:pt>
    <dgm:pt modelId="{CCDD2EA9-CCEC-4B39-9CE9-C4C08BD1EC95}" type="pres">
      <dgm:prSet presAssocID="{656BFAD9-F3FC-404D-A55D-2908D3967E3B}" presName="box" presStyleLbl="node1" presStyleIdx="6" presStyleCnt="7"/>
      <dgm:spPr/>
    </dgm:pt>
    <dgm:pt modelId="{87F150C2-0C62-4186-9C97-35885027A21E}" type="pres">
      <dgm:prSet presAssocID="{656BFAD9-F3FC-404D-A55D-2908D3967E3B}" presName="img" presStyleLbl="fgImgPlace1" presStyleIdx="6" presStyleCnt="7"/>
      <dgm:spPr>
        <a:blipFill rotWithShape="0">
          <a:blip xmlns:r="http://schemas.openxmlformats.org/officeDocument/2006/relationships" r:embed="rId7"/>
          <a:stretch>
            <a:fillRect/>
          </a:stretch>
        </a:blipFill>
      </dgm:spPr>
    </dgm:pt>
    <dgm:pt modelId="{0E7E01DC-BF9D-450C-9F50-9C3FCE8DEC25}" type="pres">
      <dgm:prSet presAssocID="{656BFAD9-F3FC-404D-A55D-2908D3967E3B}" presName="text" presStyleLbl="node1" presStyleIdx="6" presStyleCnt="7">
        <dgm:presLayoutVars>
          <dgm:bulletEnabled val="1"/>
        </dgm:presLayoutVars>
      </dgm:prSet>
      <dgm:spPr/>
    </dgm:pt>
  </dgm:ptLst>
  <dgm:cxnLst>
    <dgm:cxn modelId="{8D138C07-2D23-46AD-8D67-11D84F1BC2AB}" type="presOf" srcId="{359B610A-961B-4398-B12C-9BE2256062B2}" destId="{E07F4765-CC8B-454B-95DE-5621F83C8F6E}" srcOrd="1" destOrd="0" presId="urn:microsoft.com/office/officeart/2005/8/layout/vList4"/>
    <dgm:cxn modelId="{A05B1E0A-804E-4CB6-9528-66616ACA3A34}" type="presOf" srcId="{AFB761D2-9416-46E9-BAA9-BDABA06162DD}" destId="{802A5DEC-33F0-4B1C-A191-A4623A34AB00}" srcOrd="0" destOrd="0" presId="urn:microsoft.com/office/officeart/2005/8/layout/vList4"/>
    <dgm:cxn modelId="{DCACE310-FC1B-4D3E-9912-C6F3E0418637}" type="presOf" srcId="{04C8E38A-AB98-43CC-A46D-313D6BE8F825}" destId="{8C6B8D7A-C101-41EC-939E-D7A39E6F1060}" srcOrd="1" destOrd="0" presId="urn:microsoft.com/office/officeart/2005/8/layout/vList4"/>
    <dgm:cxn modelId="{6E6A0012-5ACE-4ED0-9916-179D01B0C3FA}" type="presOf" srcId="{C4340DC1-E55E-4818-A628-E310B1EF520B}" destId="{4DA9BFF8-D498-48D5-B6D4-2E937AE29D12}" srcOrd="0" destOrd="0" presId="urn:microsoft.com/office/officeart/2005/8/layout/vList4"/>
    <dgm:cxn modelId="{3B29481F-1E47-41B7-B851-2709E3CD11A8}" srcId="{C4340DC1-E55E-4818-A628-E310B1EF520B}" destId="{AFB761D2-9416-46E9-BAA9-BDABA06162DD}" srcOrd="3" destOrd="0" parTransId="{07C771F6-78E4-45C1-9BCA-794E35B1AA1E}" sibTransId="{32B5718F-A4AC-44C2-8CAD-0B3CAA2F932D}"/>
    <dgm:cxn modelId="{9DB8BE28-8865-4AB9-A76A-3521C79CBD7A}" srcId="{C4340DC1-E55E-4818-A628-E310B1EF520B}" destId="{A5809384-9245-4EBD-A5D3-942DAF57AABA}" srcOrd="5" destOrd="0" parTransId="{497E687B-E9FC-4458-8346-BC875719183B}" sibTransId="{FD823A2D-F516-4303-BE8D-8F8AA8DE60DA}"/>
    <dgm:cxn modelId="{89093C29-9C2E-45F8-B7B7-14F1FD34422D}" type="presOf" srcId="{4321D2FC-A897-47CD-A222-04CF4697FDAC}" destId="{CCEB11B1-37A3-4163-BEAB-B10D2EB4E0C9}" srcOrd="1" destOrd="0" presId="urn:microsoft.com/office/officeart/2005/8/layout/vList4"/>
    <dgm:cxn modelId="{3E4B196E-5284-4B51-B4D1-AC50B51FB3CE}" srcId="{C4340DC1-E55E-4818-A628-E310B1EF520B}" destId="{4321D2FC-A897-47CD-A222-04CF4697FDAC}" srcOrd="4" destOrd="0" parTransId="{6EF25F88-725C-4E98-A800-C09F7FBFC506}" sibTransId="{6FA4FD62-04A5-4CEC-8C24-C49BDD8C4E3F}"/>
    <dgm:cxn modelId="{91D74776-55DA-44CF-A837-CF4F013B9D2E}" type="presOf" srcId="{AFB761D2-9416-46E9-BAA9-BDABA06162DD}" destId="{31B716B5-2901-4986-A711-43CECBCFCDCC}" srcOrd="1" destOrd="0" presId="urn:microsoft.com/office/officeart/2005/8/layout/vList4"/>
    <dgm:cxn modelId="{3669C057-B8E2-435A-9087-049F5E5FA708}" type="presOf" srcId="{4321D2FC-A897-47CD-A222-04CF4697FDAC}" destId="{3FCAB470-FB5D-4730-8DF0-BE9031020B14}" srcOrd="0" destOrd="0" presId="urn:microsoft.com/office/officeart/2005/8/layout/vList4"/>
    <dgm:cxn modelId="{1181FE79-467C-402A-95DD-43533562DA68}" srcId="{C4340DC1-E55E-4818-A628-E310B1EF520B}" destId="{04C8E38A-AB98-43CC-A46D-313D6BE8F825}" srcOrd="2" destOrd="0" parTransId="{AC47A96D-51D1-48B3-8BFD-199FFAB76A0B}" sibTransId="{77D66B94-A4DD-4B3F-91B9-93B2F3DA12DB}"/>
    <dgm:cxn modelId="{1E6B487B-2D27-4502-8496-15AE6F1EDD6D}" srcId="{C4340DC1-E55E-4818-A628-E310B1EF520B}" destId="{656BFAD9-F3FC-404D-A55D-2908D3967E3B}" srcOrd="6" destOrd="0" parTransId="{30FDACF4-4408-4B1A-B685-723C9091FA88}" sibTransId="{2D77ADB9-B29D-4CBC-B7F3-70A682F38D3A}"/>
    <dgm:cxn modelId="{F310C485-F5D0-40D9-B2CB-946BBAC2F2FD}" srcId="{C4340DC1-E55E-4818-A628-E310B1EF520B}" destId="{93CE98FC-57D4-4E36-85AF-5F09499620FF}" srcOrd="0" destOrd="0" parTransId="{76D4751A-8BB8-4FB1-882C-07F2004F4BDA}" sibTransId="{7A9E1A23-4F78-45B8-9485-76B4322E807A}"/>
    <dgm:cxn modelId="{FFE64191-CDBC-4EC5-B56F-BE1A344607B2}" srcId="{C4340DC1-E55E-4818-A628-E310B1EF520B}" destId="{359B610A-961B-4398-B12C-9BE2256062B2}" srcOrd="1" destOrd="0" parTransId="{85E2384E-0BD0-47DF-AD52-C414E92AA12D}" sibTransId="{C27719AB-F4F6-4DF1-AAD3-7D7B78AC9A36}"/>
    <dgm:cxn modelId="{2F9E1CA2-8F49-4389-B4C3-283BB08BD411}" type="presOf" srcId="{359B610A-961B-4398-B12C-9BE2256062B2}" destId="{6937FF5D-FE51-4066-8673-BFEAFBC647EB}" srcOrd="0" destOrd="0" presId="urn:microsoft.com/office/officeart/2005/8/layout/vList4"/>
    <dgm:cxn modelId="{A8850EB3-DD66-405F-B3DB-A65417F67265}" type="presOf" srcId="{04C8E38A-AB98-43CC-A46D-313D6BE8F825}" destId="{6F63D277-8FE4-4D5C-B8A7-DC3070805BBD}" srcOrd="0" destOrd="0" presId="urn:microsoft.com/office/officeart/2005/8/layout/vList4"/>
    <dgm:cxn modelId="{98C2C2B4-B450-4B86-A854-00206C69035F}" type="presOf" srcId="{A5809384-9245-4EBD-A5D3-942DAF57AABA}" destId="{C88555FB-4508-48D5-93A8-6FEE7DB4958A}" srcOrd="0" destOrd="0" presId="urn:microsoft.com/office/officeart/2005/8/layout/vList4"/>
    <dgm:cxn modelId="{298222B9-E585-4144-8C30-AFFDDB20E9E2}" type="presOf" srcId="{93CE98FC-57D4-4E36-85AF-5F09499620FF}" destId="{04FD57BB-FCBA-4C17-B6D8-74E03B6CF393}" srcOrd="1" destOrd="0" presId="urn:microsoft.com/office/officeart/2005/8/layout/vList4"/>
    <dgm:cxn modelId="{7B30BBD1-30F3-41B7-918A-C55BD639584C}" type="presOf" srcId="{656BFAD9-F3FC-404D-A55D-2908D3967E3B}" destId="{CCDD2EA9-CCEC-4B39-9CE9-C4C08BD1EC95}" srcOrd="0" destOrd="0" presId="urn:microsoft.com/office/officeart/2005/8/layout/vList4"/>
    <dgm:cxn modelId="{B0B9E5E0-DDB6-4380-8108-7B740E306D69}" type="presOf" srcId="{656BFAD9-F3FC-404D-A55D-2908D3967E3B}" destId="{0E7E01DC-BF9D-450C-9F50-9C3FCE8DEC25}" srcOrd="1" destOrd="0" presId="urn:microsoft.com/office/officeart/2005/8/layout/vList4"/>
    <dgm:cxn modelId="{363768E4-D168-4768-BF8A-C40E78210100}" type="presOf" srcId="{93CE98FC-57D4-4E36-85AF-5F09499620FF}" destId="{3E2C1E8D-743B-44F3-90E7-A2E251D9E171}" srcOrd="0" destOrd="0" presId="urn:microsoft.com/office/officeart/2005/8/layout/vList4"/>
    <dgm:cxn modelId="{11500FE9-775F-46A7-8F7C-94241820B2D0}" type="presOf" srcId="{A5809384-9245-4EBD-A5D3-942DAF57AABA}" destId="{AA71562E-CD38-4033-AD17-767F0598B994}" srcOrd="1" destOrd="0" presId="urn:microsoft.com/office/officeart/2005/8/layout/vList4"/>
    <dgm:cxn modelId="{F6AF0C9E-D6EC-4158-BA1E-0DDA347F70E0}" type="presParOf" srcId="{4DA9BFF8-D498-48D5-B6D4-2E937AE29D12}" destId="{E30C9E1D-C5C9-4805-A99B-473EFE59B28B}" srcOrd="0" destOrd="0" presId="urn:microsoft.com/office/officeart/2005/8/layout/vList4"/>
    <dgm:cxn modelId="{EA19D19F-1203-4B71-B108-E652952729D0}" type="presParOf" srcId="{E30C9E1D-C5C9-4805-A99B-473EFE59B28B}" destId="{3E2C1E8D-743B-44F3-90E7-A2E251D9E171}" srcOrd="0" destOrd="0" presId="urn:microsoft.com/office/officeart/2005/8/layout/vList4"/>
    <dgm:cxn modelId="{142280F9-52F5-4446-A8A7-2B01DA3A3660}" type="presParOf" srcId="{E30C9E1D-C5C9-4805-A99B-473EFE59B28B}" destId="{7D22325B-790E-4D1C-BAE5-D6B350165922}" srcOrd="1" destOrd="0" presId="urn:microsoft.com/office/officeart/2005/8/layout/vList4"/>
    <dgm:cxn modelId="{CBD2E019-327F-4400-ACC8-CFD3A2D9CB0A}" type="presParOf" srcId="{E30C9E1D-C5C9-4805-A99B-473EFE59B28B}" destId="{04FD57BB-FCBA-4C17-B6D8-74E03B6CF393}" srcOrd="2" destOrd="0" presId="urn:microsoft.com/office/officeart/2005/8/layout/vList4"/>
    <dgm:cxn modelId="{C666E31E-A37F-4879-B573-394ADCB66029}" type="presParOf" srcId="{4DA9BFF8-D498-48D5-B6D4-2E937AE29D12}" destId="{BD7BD212-F133-4D01-A930-A4EF3F3F075F}" srcOrd="1" destOrd="0" presId="urn:microsoft.com/office/officeart/2005/8/layout/vList4"/>
    <dgm:cxn modelId="{C17988C9-546F-4AF8-A0E8-AE1E4670836D}" type="presParOf" srcId="{4DA9BFF8-D498-48D5-B6D4-2E937AE29D12}" destId="{7B4B89C3-5219-4B0A-8BC6-B388475BACA0}" srcOrd="2" destOrd="0" presId="urn:microsoft.com/office/officeart/2005/8/layout/vList4"/>
    <dgm:cxn modelId="{6337C830-0790-426C-AA2F-59F906806C5B}" type="presParOf" srcId="{7B4B89C3-5219-4B0A-8BC6-B388475BACA0}" destId="{6937FF5D-FE51-4066-8673-BFEAFBC647EB}" srcOrd="0" destOrd="0" presId="urn:microsoft.com/office/officeart/2005/8/layout/vList4"/>
    <dgm:cxn modelId="{7B2AC12B-2A6C-4A9A-9D18-95384AE01DB4}" type="presParOf" srcId="{7B4B89C3-5219-4B0A-8BC6-B388475BACA0}" destId="{04FD0F5D-5CD6-4F76-8AB5-68C36C99443A}" srcOrd="1" destOrd="0" presId="urn:microsoft.com/office/officeart/2005/8/layout/vList4"/>
    <dgm:cxn modelId="{FF6DBBA1-620F-4E0E-A2C2-2F8A0414D3F7}" type="presParOf" srcId="{7B4B89C3-5219-4B0A-8BC6-B388475BACA0}" destId="{E07F4765-CC8B-454B-95DE-5621F83C8F6E}" srcOrd="2" destOrd="0" presId="urn:microsoft.com/office/officeart/2005/8/layout/vList4"/>
    <dgm:cxn modelId="{131918DC-5563-41E6-B558-739690C113BE}" type="presParOf" srcId="{4DA9BFF8-D498-48D5-B6D4-2E937AE29D12}" destId="{E4492BEB-A67D-40BD-A5D2-BF7AD159AE01}" srcOrd="3" destOrd="0" presId="urn:microsoft.com/office/officeart/2005/8/layout/vList4"/>
    <dgm:cxn modelId="{10F9261B-D550-4456-8F4E-FE2C7FC1306D}" type="presParOf" srcId="{4DA9BFF8-D498-48D5-B6D4-2E937AE29D12}" destId="{698B7374-4CB0-4636-BCA1-CFDA2A226256}" srcOrd="4" destOrd="0" presId="urn:microsoft.com/office/officeart/2005/8/layout/vList4"/>
    <dgm:cxn modelId="{3734CCF2-D852-4AFE-99DF-ABC5E99E2455}" type="presParOf" srcId="{698B7374-4CB0-4636-BCA1-CFDA2A226256}" destId="{6F63D277-8FE4-4D5C-B8A7-DC3070805BBD}" srcOrd="0" destOrd="0" presId="urn:microsoft.com/office/officeart/2005/8/layout/vList4"/>
    <dgm:cxn modelId="{CCC79AA4-C8A7-4960-AA4E-51F78BAA78B7}" type="presParOf" srcId="{698B7374-4CB0-4636-BCA1-CFDA2A226256}" destId="{2C850186-31D5-45E5-BCE5-98FE06E13A6F}" srcOrd="1" destOrd="0" presId="urn:microsoft.com/office/officeart/2005/8/layout/vList4"/>
    <dgm:cxn modelId="{2D7E73A8-6405-423A-B414-308A40FCA49D}" type="presParOf" srcId="{698B7374-4CB0-4636-BCA1-CFDA2A226256}" destId="{8C6B8D7A-C101-41EC-939E-D7A39E6F1060}" srcOrd="2" destOrd="0" presId="urn:microsoft.com/office/officeart/2005/8/layout/vList4"/>
    <dgm:cxn modelId="{325FC95B-8645-423B-BC21-B937D8CDDD0C}" type="presParOf" srcId="{4DA9BFF8-D498-48D5-B6D4-2E937AE29D12}" destId="{39ADE5A1-A3A5-45C0-BE76-A0729BBBF23D}" srcOrd="5" destOrd="0" presId="urn:microsoft.com/office/officeart/2005/8/layout/vList4"/>
    <dgm:cxn modelId="{47EDFEC0-28BF-4C05-A9D7-F1754D947B14}" type="presParOf" srcId="{4DA9BFF8-D498-48D5-B6D4-2E937AE29D12}" destId="{47F6177C-B623-49BC-9C9D-E2DB01027E08}" srcOrd="6" destOrd="0" presId="urn:microsoft.com/office/officeart/2005/8/layout/vList4"/>
    <dgm:cxn modelId="{208D6C67-12DF-489D-B383-F4857DC713E7}" type="presParOf" srcId="{47F6177C-B623-49BC-9C9D-E2DB01027E08}" destId="{802A5DEC-33F0-4B1C-A191-A4623A34AB00}" srcOrd="0" destOrd="0" presId="urn:microsoft.com/office/officeart/2005/8/layout/vList4"/>
    <dgm:cxn modelId="{B0607C32-86E1-4157-B477-BC06F7AA186A}" type="presParOf" srcId="{47F6177C-B623-49BC-9C9D-E2DB01027E08}" destId="{1962FFF7-EB12-416C-B71F-80A437D22DEC}" srcOrd="1" destOrd="0" presId="urn:microsoft.com/office/officeart/2005/8/layout/vList4"/>
    <dgm:cxn modelId="{525CB4FD-2E38-48D4-BCF3-072BFBA4B795}" type="presParOf" srcId="{47F6177C-B623-49BC-9C9D-E2DB01027E08}" destId="{31B716B5-2901-4986-A711-43CECBCFCDCC}" srcOrd="2" destOrd="0" presId="urn:microsoft.com/office/officeart/2005/8/layout/vList4"/>
    <dgm:cxn modelId="{0A2E8AD2-E5B7-4E87-98A4-3C8C484010A0}" type="presParOf" srcId="{4DA9BFF8-D498-48D5-B6D4-2E937AE29D12}" destId="{9032D1E9-9C91-4990-B40E-6568A4AD82CC}" srcOrd="7" destOrd="0" presId="urn:microsoft.com/office/officeart/2005/8/layout/vList4"/>
    <dgm:cxn modelId="{84CC5831-BE7E-484A-BACB-07ED0D99F620}" type="presParOf" srcId="{4DA9BFF8-D498-48D5-B6D4-2E937AE29D12}" destId="{86E31E5C-A885-4C72-A528-491DAA77FFF4}" srcOrd="8" destOrd="0" presId="urn:microsoft.com/office/officeart/2005/8/layout/vList4"/>
    <dgm:cxn modelId="{C37456E0-DB6A-4987-8661-136ADCBD3B12}" type="presParOf" srcId="{86E31E5C-A885-4C72-A528-491DAA77FFF4}" destId="{3FCAB470-FB5D-4730-8DF0-BE9031020B14}" srcOrd="0" destOrd="0" presId="urn:microsoft.com/office/officeart/2005/8/layout/vList4"/>
    <dgm:cxn modelId="{947A6DFF-C7A9-413F-8880-1570D42C5C80}" type="presParOf" srcId="{86E31E5C-A885-4C72-A528-491DAA77FFF4}" destId="{A22C4F56-4895-4316-8680-31701C451622}" srcOrd="1" destOrd="0" presId="urn:microsoft.com/office/officeart/2005/8/layout/vList4"/>
    <dgm:cxn modelId="{4054CF10-821A-491C-9655-05AA3BAB2F5E}" type="presParOf" srcId="{86E31E5C-A885-4C72-A528-491DAA77FFF4}" destId="{CCEB11B1-37A3-4163-BEAB-B10D2EB4E0C9}" srcOrd="2" destOrd="0" presId="urn:microsoft.com/office/officeart/2005/8/layout/vList4"/>
    <dgm:cxn modelId="{F278FB7E-9124-4055-9AA1-A9189B1EB1A8}" type="presParOf" srcId="{4DA9BFF8-D498-48D5-B6D4-2E937AE29D12}" destId="{0621E3F2-CE53-44EF-942D-BC8256F59D61}" srcOrd="9" destOrd="0" presId="urn:microsoft.com/office/officeart/2005/8/layout/vList4"/>
    <dgm:cxn modelId="{D5D37CEF-5165-4894-8633-8F307F4C7EA2}" type="presParOf" srcId="{4DA9BFF8-D498-48D5-B6D4-2E937AE29D12}" destId="{A710EE58-3BD1-4723-B316-FE903A7BA546}" srcOrd="10" destOrd="0" presId="urn:microsoft.com/office/officeart/2005/8/layout/vList4"/>
    <dgm:cxn modelId="{001602DF-EA69-4E1F-90EF-89480DEA7CCE}" type="presParOf" srcId="{A710EE58-3BD1-4723-B316-FE903A7BA546}" destId="{C88555FB-4508-48D5-93A8-6FEE7DB4958A}" srcOrd="0" destOrd="0" presId="urn:microsoft.com/office/officeart/2005/8/layout/vList4"/>
    <dgm:cxn modelId="{713C6BB2-8621-4EC3-B399-516BBE9F0C7D}" type="presParOf" srcId="{A710EE58-3BD1-4723-B316-FE903A7BA546}" destId="{EF9F629A-2828-407D-AF4E-B101868BC4AE}" srcOrd="1" destOrd="0" presId="urn:microsoft.com/office/officeart/2005/8/layout/vList4"/>
    <dgm:cxn modelId="{87AA4336-2E8F-46F0-A72E-4E022F550DFC}" type="presParOf" srcId="{A710EE58-3BD1-4723-B316-FE903A7BA546}" destId="{AA71562E-CD38-4033-AD17-767F0598B994}" srcOrd="2" destOrd="0" presId="urn:microsoft.com/office/officeart/2005/8/layout/vList4"/>
    <dgm:cxn modelId="{B60D9A59-2900-448F-B391-6A3086E812C3}" type="presParOf" srcId="{4DA9BFF8-D498-48D5-B6D4-2E937AE29D12}" destId="{1DB1D565-0E1F-4F7A-8917-3E2B127C0413}" srcOrd="11" destOrd="0" presId="urn:microsoft.com/office/officeart/2005/8/layout/vList4"/>
    <dgm:cxn modelId="{D3DD356C-E531-4446-9158-6D4F97EBC705}" type="presParOf" srcId="{4DA9BFF8-D498-48D5-B6D4-2E937AE29D12}" destId="{193FF274-9A00-4E42-BEFB-4979F273BFF4}" srcOrd="12" destOrd="0" presId="urn:microsoft.com/office/officeart/2005/8/layout/vList4"/>
    <dgm:cxn modelId="{B1D66CCA-E33E-4631-AEBF-A132196DFC47}" type="presParOf" srcId="{193FF274-9A00-4E42-BEFB-4979F273BFF4}" destId="{CCDD2EA9-CCEC-4B39-9CE9-C4C08BD1EC95}" srcOrd="0" destOrd="0" presId="urn:microsoft.com/office/officeart/2005/8/layout/vList4"/>
    <dgm:cxn modelId="{3A17CF58-D4A1-4387-BB7A-CA6609BA0C84}" type="presParOf" srcId="{193FF274-9A00-4E42-BEFB-4979F273BFF4}" destId="{87F150C2-0C62-4186-9C97-35885027A21E}" srcOrd="1" destOrd="0" presId="urn:microsoft.com/office/officeart/2005/8/layout/vList4"/>
    <dgm:cxn modelId="{E878AF1C-64AC-4BF8-9DE8-C387DCBFF4E7}" type="presParOf" srcId="{193FF274-9A00-4E42-BEFB-4979F273BFF4}" destId="{0E7E01DC-BF9D-450C-9F50-9C3FCE8DEC2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C0B0C4-D95C-4DDD-B1BD-7E3666AA2D1C}" type="doc">
      <dgm:prSet loTypeId="urn:microsoft.com/office/officeart/2005/8/layout/lProcess2" loCatId="list" qsTypeId="urn:microsoft.com/office/officeart/2005/8/quickstyle/simple3" qsCatId="simple" csTypeId="urn:microsoft.com/office/officeart/2005/8/colors/accent3_1" csCatId="accent3" phldr="1"/>
      <dgm:spPr/>
      <dgm:t>
        <a:bodyPr/>
        <a:lstStyle/>
        <a:p>
          <a:endParaRPr lang="es-ES"/>
        </a:p>
      </dgm:t>
    </dgm:pt>
    <dgm:pt modelId="{63BD0455-0F19-4106-AA9B-EED9AF231F2F}">
      <dgm:prSet custT="1"/>
      <dgm:spPr/>
      <dgm:t>
        <a:bodyPr/>
        <a:lstStyle/>
        <a:p>
          <a:pPr rtl="0"/>
          <a:endParaRPr lang="es-ES" sz="2000" dirty="0"/>
        </a:p>
        <a:p>
          <a:pPr rtl="0"/>
          <a:endParaRPr lang="es-ES" sz="2000" dirty="0"/>
        </a:p>
        <a:p>
          <a:pPr rtl="0"/>
          <a:endParaRPr lang="es-ES" sz="2000" dirty="0"/>
        </a:p>
        <a:p>
          <a:pPr rtl="0"/>
          <a:endParaRPr lang="es-ES" sz="2000" dirty="0"/>
        </a:p>
        <a:p>
          <a:pPr rtl="0"/>
          <a:endParaRPr lang="es-ES" sz="2000" dirty="0"/>
        </a:p>
        <a:p>
          <a:pPr rtl="0"/>
          <a:r>
            <a:rPr lang="es-ES" sz="2000" dirty="0"/>
            <a:t>DL </a:t>
          </a:r>
          <a:r>
            <a:rPr lang="es-ES" sz="2000" dirty="0" err="1"/>
            <a:t>Nº</a:t>
          </a:r>
          <a:r>
            <a:rPr lang="es-ES" sz="2000" dirty="0"/>
            <a:t> 713</a:t>
          </a:r>
        </a:p>
      </dgm:t>
    </dgm:pt>
    <dgm:pt modelId="{5D144FD1-C4E6-468E-8055-77F9B0844167}" type="parTrans" cxnId="{3B452B40-7B40-4B23-9766-761E99C61D82}">
      <dgm:prSet/>
      <dgm:spPr/>
      <dgm:t>
        <a:bodyPr/>
        <a:lstStyle/>
        <a:p>
          <a:endParaRPr lang="es-ES"/>
        </a:p>
      </dgm:t>
    </dgm:pt>
    <dgm:pt modelId="{A7C025DA-DE24-47D4-98E1-92E3E2274378}" type="sibTrans" cxnId="{3B452B40-7B40-4B23-9766-761E99C61D82}">
      <dgm:prSet/>
      <dgm:spPr/>
      <dgm:t>
        <a:bodyPr/>
        <a:lstStyle/>
        <a:p>
          <a:endParaRPr lang="es-ES"/>
        </a:p>
      </dgm:t>
    </dgm:pt>
    <dgm:pt modelId="{5EFAF5AB-282C-4501-93DC-C6373A059FD6}">
      <dgm:prSet custT="1"/>
      <dgm:spPr/>
      <dgm:t>
        <a:bodyPr/>
        <a:lstStyle/>
        <a:p>
          <a:pPr algn="ctr"/>
          <a:r>
            <a:rPr lang="es-ES" sz="1600" b="0" i="0" dirty="0"/>
            <a:t>El trabajador tiene derecho a treinta (30) días calendarios de descanso vacacional por cada año completo de servicios (Art. 10). La oportunidad del descanso vacacional se fija de común acuerdo entre el empleador y el trabajador. A falta de acuerdo decidirá el empleador en uso de su facultad directriz (Art. 14).</a:t>
          </a:r>
          <a:endParaRPr lang="es-ES" sz="1600" dirty="0"/>
        </a:p>
      </dgm:t>
    </dgm:pt>
    <dgm:pt modelId="{AC181B59-C306-4F6E-8116-455223FABB26}" type="parTrans" cxnId="{9C8EF232-687A-4FAD-8DAD-D8121DEEA54B}">
      <dgm:prSet/>
      <dgm:spPr/>
      <dgm:t>
        <a:bodyPr/>
        <a:lstStyle/>
        <a:p>
          <a:endParaRPr lang="es-ES"/>
        </a:p>
      </dgm:t>
    </dgm:pt>
    <dgm:pt modelId="{EFF10327-D5E0-47F4-8C66-FD4309006CA2}" type="sibTrans" cxnId="{9C8EF232-687A-4FAD-8DAD-D8121DEEA54B}">
      <dgm:prSet/>
      <dgm:spPr/>
      <dgm:t>
        <a:bodyPr/>
        <a:lstStyle/>
        <a:p>
          <a:endParaRPr lang="es-ES"/>
        </a:p>
      </dgm:t>
    </dgm:pt>
    <dgm:pt modelId="{3D465D78-2E95-4BB6-9647-EC457842B8B2}">
      <dgm:prSet custT="1"/>
      <dgm:spPr/>
      <dgm:t>
        <a:bodyPr/>
        <a:lstStyle/>
        <a:p>
          <a:pPr algn="ctr"/>
          <a:r>
            <a:rPr lang="es-ES" sz="1600" dirty="0"/>
            <a:t>Fraccionamiento del Descanso Vacacional</a:t>
          </a:r>
        </a:p>
        <a:p>
          <a:pPr algn="ctr"/>
          <a:r>
            <a:rPr lang="es-ES" sz="1600" dirty="0"/>
            <a:t>El trabajador debe disfrutar del descanso vacacional en forma ininterrumpida; sin embargo, a solicitud escrita del trabajador, el disfrute del periodo vacacional puede ser fraccionado de la siguiente manera:</a:t>
          </a:r>
        </a:p>
        <a:p>
          <a:pPr algn="just"/>
          <a:r>
            <a:rPr lang="es-ES" sz="1600" dirty="0"/>
            <a:t>i) 15 días calendarios, los cuales pueden gozarse en periodos de 7 y 8 días ininterrumpidos.</a:t>
          </a:r>
        </a:p>
        <a:p>
          <a:pPr algn="just"/>
          <a:r>
            <a:rPr lang="es-ES" sz="1600" dirty="0" err="1"/>
            <a:t>ii</a:t>
          </a:r>
          <a:r>
            <a:rPr lang="es-ES" sz="1600" dirty="0"/>
            <a:t>) El resto del periodo vacacional puede gozarse de forma fraccionada en periodos inclusive inferiores a 07 días calendario y como mínimo de un día calendario (art. 18).</a:t>
          </a:r>
        </a:p>
      </dgm:t>
    </dgm:pt>
    <dgm:pt modelId="{28B1F688-952C-400E-81CC-3EFFC82E0584}" type="parTrans" cxnId="{94E9943F-8CAE-4289-BACA-5D9FB98EAC35}">
      <dgm:prSet/>
      <dgm:spPr/>
      <dgm:t>
        <a:bodyPr/>
        <a:lstStyle/>
        <a:p>
          <a:endParaRPr lang="es-ES"/>
        </a:p>
      </dgm:t>
    </dgm:pt>
    <dgm:pt modelId="{7480189B-8BA6-4F02-91FE-C648209F3A9D}" type="sibTrans" cxnId="{94E9943F-8CAE-4289-BACA-5D9FB98EAC35}">
      <dgm:prSet/>
      <dgm:spPr/>
      <dgm:t>
        <a:bodyPr/>
        <a:lstStyle/>
        <a:p>
          <a:endParaRPr lang="es-ES"/>
        </a:p>
      </dgm:t>
    </dgm:pt>
    <dgm:pt modelId="{5877632F-A72F-42BB-9067-DF9A8E9394BD}">
      <dgm:prSet custT="1"/>
      <dgm:spPr/>
      <dgm:t>
        <a:bodyPr/>
        <a:lstStyle/>
        <a:p>
          <a:r>
            <a:rPr lang="es-ES" sz="1600" dirty="0"/>
            <a:t>Los trabajadores que cumplan al menos una jornada mínima de 4 horas diarias tienen derecho a vacaciones, mientras que aquellos que desempeñen sus funciones en una jornada diaria de menos de 4 horas están excluidos del beneficio.</a:t>
          </a:r>
        </a:p>
      </dgm:t>
    </dgm:pt>
    <dgm:pt modelId="{3537D54C-1C61-47AC-BEAA-D13D9E88709A}" type="parTrans" cxnId="{F8AFD4DF-85B0-45BE-9C43-728E8CD6F53E}">
      <dgm:prSet/>
      <dgm:spPr/>
      <dgm:t>
        <a:bodyPr/>
        <a:lstStyle/>
        <a:p>
          <a:endParaRPr lang="es-PE"/>
        </a:p>
      </dgm:t>
    </dgm:pt>
    <dgm:pt modelId="{45797CC3-F290-4FAE-BABA-6826030B1293}" type="sibTrans" cxnId="{F8AFD4DF-85B0-45BE-9C43-728E8CD6F53E}">
      <dgm:prSet/>
      <dgm:spPr/>
      <dgm:t>
        <a:bodyPr/>
        <a:lstStyle/>
        <a:p>
          <a:endParaRPr lang="es-PE"/>
        </a:p>
      </dgm:t>
    </dgm:pt>
    <dgm:pt modelId="{18390403-68B2-4BD9-8AEC-4DAD80098D3A}">
      <dgm:prSet/>
      <dgm:spPr/>
      <dgm:t>
        <a:bodyPr/>
        <a:lstStyle/>
        <a:p>
          <a:r>
            <a:rPr lang="es-ES" dirty="0"/>
            <a:t>El año de labor exigido se computará desde la fecha en que el trabajador ingresó al servicio del empleador. Por acuerdo escrito entre las partes, pueden adelantarse días de descanso vacacional a cuenta del periodo vacacional que se genere a futuro.  </a:t>
          </a:r>
        </a:p>
      </dgm:t>
    </dgm:pt>
    <dgm:pt modelId="{8F93C685-E9C5-43E6-81B0-DBCFC22CB083}" type="parTrans" cxnId="{D20C9C9D-A9DB-4A64-8CE0-A755E35A21CF}">
      <dgm:prSet/>
      <dgm:spPr/>
      <dgm:t>
        <a:bodyPr/>
        <a:lstStyle/>
        <a:p>
          <a:endParaRPr lang="es-PE"/>
        </a:p>
      </dgm:t>
    </dgm:pt>
    <dgm:pt modelId="{055A6562-3358-467F-A365-A8347BEB696A}" type="sibTrans" cxnId="{D20C9C9D-A9DB-4A64-8CE0-A755E35A21CF}">
      <dgm:prSet/>
      <dgm:spPr/>
      <dgm:t>
        <a:bodyPr/>
        <a:lstStyle/>
        <a:p>
          <a:endParaRPr lang="es-PE"/>
        </a:p>
      </dgm:t>
    </dgm:pt>
    <dgm:pt modelId="{214ED8F8-EBAA-4A17-8470-8F46DBF539EE}" type="pres">
      <dgm:prSet presAssocID="{AFC0B0C4-D95C-4DDD-B1BD-7E3666AA2D1C}" presName="theList" presStyleCnt="0">
        <dgm:presLayoutVars>
          <dgm:dir/>
          <dgm:animLvl val="lvl"/>
          <dgm:resizeHandles val="exact"/>
        </dgm:presLayoutVars>
      </dgm:prSet>
      <dgm:spPr/>
    </dgm:pt>
    <dgm:pt modelId="{DA4C6289-8AA1-4446-AA9F-73DD10FE3E02}" type="pres">
      <dgm:prSet presAssocID="{63BD0455-0F19-4106-AA9B-EED9AF231F2F}" presName="compNode" presStyleCnt="0"/>
      <dgm:spPr/>
    </dgm:pt>
    <dgm:pt modelId="{9405B444-BDCA-44A4-BA29-294A513DE2CA}" type="pres">
      <dgm:prSet presAssocID="{63BD0455-0F19-4106-AA9B-EED9AF231F2F}" presName="aNode" presStyleLbl="bgShp" presStyleIdx="0" presStyleCnt="1" custLinFactNeighborX="-382"/>
      <dgm:spPr/>
    </dgm:pt>
    <dgm:pt modelId="{2F89541C-6835-48D0-826F-70210961B658}" type="pres">
      <dgm:prSet presAssocID="{63BD0455-0F19-4106-AA9B-EED9AF231F2F}" presName="textNode" presStyleLbl="bgShp" presStyleIdx="0" presStyleCnt="1"/>
      <dgm:spPr/>
    </dgm:pt>
    <dgm:pt modelId="{43AAD733-F896-4BD5-BC98-6590C9A29E20}" type="pres">
      <dgm:prSet presAssocID="{63BD0455-0F19-4106-AA9B-EED9AF231F2F}" presName="compChildNode" presStyleCnt="0"/>
      <dgm:spPr/>
    </dgm:pt>
    <dgm:pt modelId="{64ADB962-2A7E-49DD-A154-80135DA99228}" type="pres">
      <dgm:prSet presAssocID="{63BD0455-0F19-4106-AA9B-EED9AF231F2F}" presName="theInnerList" presStyleCnt="0"/>
      <dgm:spPr/>
    </dgm:pt>
    <dgm:pt modelId="{EB7611AC-EE64-4C33-BCEF-A162DEC1E8EE}" type="pres">
      <dgm:prSet presAssocID="{5EFAF5AB-282C-4501-93DC-C6373A059FD6}" presName="childNode" presStyleLbl="node1" presStyleIdx="0" presStyleCnt="4" custScaleX="125000" custLinFactY="11209" custLinFactNeighborX="61" custLinFactNeighborY="100000">
        <dgm:presLayoutVars>
          <dgm:bulletEnabled val="1"/>
        </dgm:presLayoutVars>
      </dgm:prSet>
      <dgm:spPr/>
    </dgm:pt>
    <dgm:pt modelId="{BBEB3CCD-8E7B-4AE2-A808-1314306F646C}" type="pres">
      <dgm:prSet presAssocID="{5EFAF5AB-282C-4501-93DC-C6373A059FD6}" presName="aSpace2" presStyleCnt="0"/>
      <dgm:spPr/>
    </dgm:pt>
    <dgm:pt modelId="{96944DF2-FA66-45E7-8F5A-4AA6C8E41980}" type="pres">
      <dgm:prSet presAssocID="{5877632F-A72F-42BB-9067-DF9A8E9394BD}" presName="childNode" presStyleLbl="node1" presStyleIdx="1" presStyleCnt="4" custScaleX="125000" custLinFactY="9450" custLinFactNeighborX="61" custLinFactNeighborY="100000">
        <dgm:presLayoutVars>
          <dgm:bulletEnabled val="1"/>
        </dgm:presLayoutVars>
      </dgm:prSet>
      <dgm:spPr/>
    </dgm:pt>
    <dgm:pt modelId="{D6DF2421-D754-4840-8009-D2D8BE4BC6ED}" type="pres">
      <dgm:prSet presAssocID="{5877632F-A72F-42BB-9067-DF9A8E9394BD}" presName="aSpace2" presStyleCnt="0"/>
      <dgm:spPr/>
    </dgm:pt>
    <dgm:pt modelId="{28A4EC04-194C-47A5-8A21-8B71AD26D38A}" type="pres">
      <dgm:prSet presAssocID="{3D465D78-2E95-4BB6-9647-EC457842B8B2}" presName="childNode" presStyleLbl="node1" presStyleIdx="2" presStyleCnt="4" custScaleX="125000" custScaleY="194837" custLinFactY="7692" custLinFactNeighborX="-359" custLinFactNeighborY="100000">
        <dgm:presLayoutVars>
          <dgm:bulletEnabled val="1"/>
        </dgm:presLayoutVars>
      </dgm:prSet>
      <dgm:spPr/>
    </dgm:pt>
    <dgm:pt modelId="{59106E41-4A52-4D1F-B194-20C8AA9B64C9}" type="pres">
      <dgm:prSet presAssocID="{3D465D78-2E95-4BB6-9647-EC457842B8B2}" presName="aSpace2" presStyleCnt="0"/>
      <dgm:spPr/>
    </dgm:pt>
    <dgm:pt modelId="{17A0E942-D363-40F1-A58C-9E550187C1D5}" type="pres">
      <dgm:prSet presAssocID="{18390403-68B2-4BD9-8AEC-4DAD80098D3A}" presName="childNode" presStyleLbl="node1" presStyleIdx="3" presStyleCnt="4" custScaleX="125000" custLinFactY="6375" custLinFactNeighborX="61" custLinFactNeighborY="100000">
        <dgm:presLayoutVars>
          <dgm:bulletEnabled val="1"/>
        </dgm:presLayoutVars>
      </dgm:prSet>
      <dgm:spPr/>
    </dgm:pt>
  </dgm:ptLst>
  <dgm:cxnLst>
    <dgm:cxn modelId="{8CBD4522-1BFC-46EA-B64B-42F8145B621B}" type="presOf" srcId="{63BD0455-0F19-4106-AA9B-EED9AF231F2F}" destId="{2F89541C-6835-48D0-826F-70210961B658}" srcOrd="1" destOrd="0" presId="urn:microsoft.com/office/officeart/2005/8/layout/lProcess2"/>
    <dgm:cxn modelId="{9C8EF232-687A-4FAD-8DAD-D8121DEEA54B}" srcId="{63BD0455-0F19-4106-AA9B-EED9AF231F2F}" destId="{5EFAF5AB-282C-4501-93DC-C6373A059FD6}" srcOrd="0" destOrd="0" parTransId="{AC181B59-C306-4F6E-8116-455223FABB26}" sibTransId="{EFF10327-D5E0-47F4-8C66-FD4309006CA2}"/>
    <dgm:cxn modelId="{94E9943F-8CAE-4289-BACA-5D9FB98EAC35}" srcId="{63BD0455-0F19-4106-AA9B-EED9AF231F2F}" destId="{3D465D78-2E95-4BB6-9647-EC457842B8B2}" srcOrd="2" destOrd="0" parTransId="{28B1F688-952C-400E-81CC-3EFFC82E0584}" sibTransId="{7480189B-8BA6-4F02-91FE-C648209F3A9D}"/>
    <dgm:cxn modelId="{3B452B40-7B40-4B23-9766-761E99C61D82}" srcId="{AFC0B0C4-D95C-4DDD-B1BD-7E3666AA2D1C}" destId="{63BD0455-0F19-4106-AA9B-EED9AF231F2F}" srcOrd="0" destOrd="0" parTransId="{5D144FD1-C4E6-468E-8055-77F9B0844167}" sibTransId="{A7C025DA-DE24-47D4-98E1-92E3E2274378}"/>
    <dgm:cxn modelId="{8498E74F-6BB4-444A-9484-B343E5B1480B}" type="presOf" srcId="{AFC0B0C4-D95C-4DDD-B1BD-7E3666AA2D1C}" destId="{214ED8F8-EBAA-4A17-8470-8F46DBF539EE}" srcOrd="0" destOrd="0" presId="urn:microsoft.com/office/officeart/2005/8/layout/lProcess2"/>
    <dgm:cxn modelId="{CDE83950-E7FD-4ED5-B034-7271EBDF5EE9}" type="presOf" srcId="{5EFAF5AB-282C-4501-93DC-C6373A059FD6}" destId="{EB7611AC-EE64-4C33-BCEF-A162DEC1E8EE}" srcOrd="0" destOrd="0" presId="urn:microsoft.com/office/officeart/2005/8/layout/lProcess2"/>
    <dgm:cxn modelId="{2D68917C-9A16-478F-A7A1-69BFE5FC99A7}" type="presOf" srcId="{18390403-68B2-4BD9-8AEC-4DAD80098D3A}" destId="{17A0E942-D363-40F1-A58C-9E550187C1D5}" srcOrd="0" destOrd="0" presId="urn:microsoft.com/office/officeart/2005/8/layout/lProcess2"/>
    <dgm:cxn modelId="{D20C9C9D-A9DB-4A64-8CE0-A755E35A21CF}" srcId="{63BD0455-0F19-4106-AA9B-EED9AF231F2F}" destId="{18390403-68B2-4BD9-8AEC-4DAD80098D3A}" srcOrd="3" destOrd="0" parTransId="{8F93C685-E9C5-43E6-81B0-DBCFC22CB083}" sibTransId="{055A6562-3358-467F-A365-A8347BEB696A}"/>
    <dgm:cxn modelId="{D05F5FBC-C1A0-415D-A7DD-5D485BB1C4C8}" type="presOf" srcId="{5877632F-A72F-42BB-9067-DF9A8E9394BD}" destId="{96944DF2-FA66-45E7-8F5A-4AA6C8E41980}" srcOrd="0" destOrd="0" presId="urn:microsoft.com/office/officeart/2005/8/layout/lProcess2"/>
    <dgm:cxn modelId="{F1B53FCD-AE4A-42D6-B6A2-388C6B824A6F}" type="presOf" srcId="{63BD0455-0F19-4106-AA9B-EED9AF231F2F}" destId="{9405B444-BDCA-44A4-BA29-294A513DE2CA}" srcOrd="0" destOrd="0" presId="urn:microsoft.com/office/officeart/2005/8/layout/lProcess2"/>
    <dgm:cxn modelId="{47DEFEDC-F252-4549-BFA8-C60B3AEFF4C6}" type="presOf" srcId="{3D465D78-2E95-4BB6-9647-EC457842B8B2}" destId="{28A4EC04-194C-47A5-8A21-8B71AD26D38A}" srcOrd="0" destOrd="0" presId="urn:microsoft.com/office/officeart/2005/8/layout/lProcess2"/>
    <dgm:cxn modelId="{F8AFD4DF-85B0-45BE-9C43-728E8CD6F53E}" srcId="{63BD0455-0F19-4106-AA9B-EED9AF231F2F}" destId="{5877632F-A72F-42BB-9067-DF9A8E9394BD}" srcOrd="1" destOrd="0" parTransId="{3537D54C-1C61-47AC-BEAA-D13D9E88709A}" sibTransId="{45797CC3-F290-4FAE-BABA-6826030B1293}"/>
    <dgm:cxn modelId="{C2090C6A-22ED-4367-A891-77901DF18B98}" type="presParOf" srcId="{214ED8F8-EBAA-4A17-8470-8F46DBF539EE}" destId="{DA4C6289-8AA1-4446-AA9F-73DD10FE3E02}" srcOrd="0" destOrd="0" presId="urn:microsoft.com/office/officeart/2005/8/layout/lProcess2"/>
    <dgm:cxn modelId="{AC4A924E-75EC-4D9C-9077-F6C38118A17C}" type="presParOf" srcId="{DA4C6289-8AA1-4446-AA9F-73DD10FE3E02}" destId="{9405B444-BDCA-44A4-BA29-294A513DE2CA}" srcOrd="0" destOrd="0" presId="urn:microsoft.com/office/officeart/2005/8/layout/lProcess2"/>
    <dgm:cxn modelId="{B6E89AD4-4AFB-42A8-8AE1-782E5C544D9F}" type="presParOf" srcId="{DA4C6289-8AA1-4446-AA9F-73DD10FE3E02}" destId="{2F89541C-6835-48D0-826F-70210961B658}" srcOrd="1" destOrd="0" presId="urn:microsoft.com/office/officeart/2005/8/layout/lProcess2"/>
    <dgm:cxn modelId="{AB3CE569-A6AF-49CD-B2F7-2DCACDC12F3F}" type="presParOf" srcId="{DA4C6289-8AA1-4446-AA9F-73DD10FE3E02}" destId="{43AAD733-F896-4BD5-BC98-6590C9A29E20}" srcOrd="2" destOrd="0" presId="urn:microsoft.com/office/officeart/2005/8/layout/lProcess2"/>
    <dgm:cxn modelId="{F71A81F8-E589-4860-AACA-49FC580F5506}" type="presParOf" srcId="{43AAD733-F896-4BD5-BC98-6590C9A29E20}" destId="{64ADB962-2A7E-49DD-A154-80135DA99228}" srcOrd="0" destOrd="0" presId="urn:microsoft.com/office/officeart/2005/8/layout/lProcess2"/>
    <dgm:cxn modelId="{A2429D28-D042-4B3B-BE11-E8BB6DE341C6}" type="presParOf" srcId="{64ADB962-2A7E-49DD-A154-80135DA99228}" destId="{EB7611AC-EE64-4C33-BCEF-A162DEC1E8EE}" srcOrd="0" destOrd="0" presId="urn:microsoft.com/office/officeart/2005/8/layout/lProcess2"/>
    <dgm:cxn modelId="{D3D4B442-CD6C-472E-99C5-8EB4BC228749}" type="presParOf" srcId="{64ADB962-2A7E-49DD-A154-80135DA99228}" destId="{BBEB3CCD-8E7B-4AE2-A808-1314306F646C}" srcOrd="1" destOrd="0" presId="urn:microsoft.com/office/officeart/2005/8/layout/lProcess2"/>
    <dgm:cxn modelId="{CF4011FA-0E63-421E-B0B3-CECABE408E27}" type="presParOf" srcId="{64ADB962-2A7E-49DD-A154-80135DA99228}" destId="{96944DF2-FA66-45E7-8F5A-4AA6C8E41980}" srcOrd="2" destOrd="0" presId="urn:microsoft.com/office/officeart/2005/8/layout/lProcess2"/>
    <dgm:cxn modelId="{BA9F2162-A99C-4188-AF19-2C0CEC823D27}" type="presParOf" srcId="{64ADB962-2A7E-49DD-A154-80135DA99228}" destId="{D6DF2421-D754-4840-8009-D2D8BE4BC6ED}" srcOrd="3" destOrd="0" presId="urn:microsoft.com/office/officeart/2005/8/layout/lProcess2"/>
    <dgm:cxn modelId="{A6E7F0C0-A487-4FE2-81C3-5DAE5726001C}" type="presParOf" srcId="{64ADB962-2A7E-49DD-A154-80135DA99228}" destId="{28A4EC04-194C-47A5-8A21-8B71AD26D38A}" srcOrd="4" destOrd="0" presId="urn:microsoft.com/office/officeart/2005/8/layout/lProcess2"/>
    <dgm:cxn modelId="{30E73D6B-6929-4C2B-8DA6-656C180C92A0}" type="presParOf" srcId="{64ADB962-2A7E-49DD-A154-80135DA99228}" destId="{59106E41-4A52-4D1F-B194-20C8AA9B64C9}" srcOrd="5" destOrd="0" presId="urn:microsoft.com/office/officeart/2005/8/layout/lProcess2"/>
    <dgm:cxn modelId="{9155C6BC-B113-4F39-9166-8104900ED228}" type="presParOf" srcId="{64ADB962-2A7E-49DD-A154-80135DA99228}" destId="{17A0E942-D363-40F1-A58C-9E550187C1D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BF622-7FC2-493C-B82D-90ED72ECC62B}"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s-ES"/>
        </a:p>
      </dgm:t>
    </dgm:pt>
    <dgm:pt modelId="{10AFBCAE-C20A-4440-B537-DC9A134490C1}">
      <dgm:prSet>
        <dgm:style>
          <a:lnRef idx="2">
            <a:schemeClr val="accent6"/>
          </a:lnRef>
          <a:fillRef idx="1">
            <a:schemeClr val="lt1"/>
          </a:fillRef>
          <a:effectRef idx="0">
            <a:schemeClr val="accent6"/>
          </a:effectRef>
          <a:fontRef idx="minor">
            <a:schemeClr val="dk1"/>
          </a:fontRef>
        </dgm:style>
      </dgm:prSet>
      <dgm:spPr/>
      <dgm:t>
        <a:bodyPr/>
        <a:lstStyle/>
        <a:p>
          <a:pPr rtl="0"/>
          <a:r>
            <a:rPr lang="es-ES" dirty="0"/>
            <a:t>Artículo 19.- No se consideran remuneraciones computables las siguientes: </a:t>
          </a:r>
        </a:p>
      </dgm:t>
    </dgm:pt>
    <dgm:pt modelId="{9F0B2E78-A4C4-4A4E-ACAA-FFC4D3DAF0F3}" type="parTrans" cxnId="{FB0BE369-FC0E-44B5-86B6-3237DF89DBC5}">
      <dgm:prSet/>
      <dgm:spPr/>
      <dgm:t>
        <a:bodyPr/>
        <a:lstStyle/>
        <a:p>
          <a:endParaRPr lang="es-ES"/>
        </a:p>
      </dgm:t>
    </dgm:pt>
    <dgm:pt modelId="{232945E3-A16B-4E8D-817F-897F231A766F}" type="sibTrans" cxnId="{FB0BE369-FC0E-44B5-86B6-3237DF89DBC5}">
      <dgm:prSet/>
      <dgm:spPr/>
      <dgm:t>
        <a:bodyPr/>
        <a:lstStyle/>
        <a:p>
          <a:endParaRPr lang="es-ES"/>
        </a:p>
      </dgm:t>
    </dgm:pt>
    <dgm:pt modelId="{7CB2391A-1288-4302-85C5-AE790EA46533}" type="pres">
      <dgm:prSet presAssocID="{612BF622-7FC2-493C-B82D-90ED72ECC62B}" presName="Name0" presStyleCnt="0">
        <dgm:presLayoutVars>
          <dgm:dir/>
          <dgm:resizeHandles val="exact"/>
        </dgm:presLayoutVars>
      </dgm:prSet>
      <dgm:spPr/>
    </dgm:pt>
    <dgm:pt modelId="{B6BD4F4F-7619-4EC2-88AF-86A419186154}" type="pres">
      <dgm:prSet presAssocID="{612BF622-7FC2-493C-B82D-90ED72ECC62B}" presName="vNodes" presStyleCnt="0"/>
      <dgm:spPr/>
    </dgm:pt>
    <dgm:pt modelId="{4EA83482-02F6-486E-A8EC-25C01A19E6B1}" type="pres">
      <dgm:prSet presAssocID="{612BF622-7FC2-493C-B82D-90ED72ECC62B}" presName="lastNode" presStyleLbl="node1" presStyleIdx="0" presStyleCnt="1" custLinFactNeighborX="2298" custLinFactNeighborY="6545">
        <dgm:presLayoutVars>
          <dgm:bulletEnabled val="1"/>
        </dgm:presLayoutVars>
      </dgm:prSet>
      <dgm:spPr/>
    </dgm:pt>
  </dgm:ptLst>
  <dgm:cxnLst>
    <dgm:cxn modelId="{FB0BE369-FC0E-44B5-86B6-3237DF89DBC5}" srcId="{612BF622-7FC2-493C-B82D-90ED72ECC62B}" destId="{10AFBCAE-C20A-4440-B537-DC9A134490C1}" srcOrd="0" destOrd="0" parTransId="{9F0B2E78-A4C4-4A4E-ACAA-FFC4D3DAF0F3}" sibTransId="{232945E3-A16B-4E8D-817F-897F231A766F}"/>
    <dgm:cxn modelId="{A2AD1A7F-74AD-4EBD-AED2-960C8DF7E39B}" type="presOf" srcId="{10AFBCAE-C20A-4440-B537-DC9A134490C1}" destId="{4EA83482-02F6-486E-A8EC-25C01A19E6B1}" srcOrd="0" destOrd="0" presId="urn:microsoft.com/office/officeart/2005/8/layout/equation2"/>
    <dgm:cxn modelId="{E2C5A5F3-C126-4BAA-B512-1E3C68628775}" type="presOf" srcId="{612BF622-7FC2-493C-B82D-90ED72ECC62B}" destId="{7CB2391A-1288-4302-85C5-AE790EA46533}" srcOrd="0" destOrd="0" presId="urn:microsoft.com/office/officeart/2005/8/layout/equation2"/>
    <dgm:cxn modelId="{505910A4-C2CD-47BA-9BA3-388E52F4A97F}" type="presParOf" srcId="{7CB2391A-1288-4302-85C5-AE790EA46533}" destId="{B6BD4F4F-7619-4EC2-88AF-86A419186154}" srcOrd="0" destOrd="0" presId="urn:microsoft.com/office/officeart/2005/8/layout/equation2"/>
    <dgm:cxn modelId="{AC14369C-FA55-464D-9036-9AC68EF34913}" type="presParOf" srcId="{7CB2391A-1288-4302-85C5-AE790EA46533}" destId="{4EA83482-02F6-486E-A8EC-25C01A19E6B1}"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ABB232-0982-4D20-A97E-6F6899D05F58}" type="doc">
      <dgm:prSet loTypeId="urn:microsoft.com/office/officeart/2005/8/layout/vList3" loCatId="list" qsTypeId="urn:microsoft.com/office/officeart/2005/8/quickstyle/simple1" qsCatId="simple" csTypeId="urn:microsoft.com/office/officeart/2005/8/colors/accent1_2" csCatId="accent1" phldr="1"/>
      <dgm:spPr/>
    </dgm:pt>
    <dgm:pt modelId="{FEBF6235-2D24-4B56-A275-05E104800E53}">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dirty="0"/>
            <a:t>a) Gratificaciones extraordinarias u otros pagos que perciba el trabajador ocasionalmente, a título de liberalidad del empleador o que hayan sido materia de convención colectiva, o aceptadas en los procedimientos de conciliación o mediación, o establecidas por resolución de la Autoridad Administrativa de Trabajo, o por laudo arbitral. Se incluye en este concepto a la bonificación por cierre de pliego</a:t>
          </a:r>
        </a:p>
      </dgm:t>
    </dgm:pt>
    <dgm:pt modelId="{D0D230CA-CD56-40E4-8F2D-40A3128F2279}" type="parTrans" cxnId="{DCDB8E53-59E5-4B1F-A07F-CAF9DA762BED}">
      <dgm:prSet/>
      <dgm:spPr/>
      <dgm:t>
        <a:bodyPr/>
        <a:lstStyle/>
        <a:p>
          <a:endParaRPr lang="es-ES"/>
        </a:p>
      </dgm:t>
    </dgm:pt>
    <dgm:pt modelId="{0BC07FC6-B623-45A9-9088-C188BBD4B19D}" type="sibTrans" cxnId="{DCDB8E53-59E5-4B1F-A07F-CAF9DA762BED}">
      <dgm:prSet/>
      <dgm:spPr/>
      <dgm:t>
        <a:bodyPr/>
        <a:lstStyle/>
        <a:p>
          <a:endParaRPr lang="es-ES"/>
        </a:p>
      </dgm:t>
    </dgm:pt>
    <dgm:pt modelId="{520DEDCC-73EA-4A42-8366-F9B1D0D3E1A3}">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dirty="0"/>
            <a:t>b) Cualquier forma de participación en las utilidades de la empresa</a:t>
          </a:r>
        </a:p>
      </dgm:t>
    </dgm:pt>
    <dgm:pt modelId="{121E5C5E-4409-447A-83F4-A8C4F4135FE9}" type="parTrans" cxnId="{A70367DA-98FA-4AB0-A2E2-B521B00F166B}">
      <dgm:prSet/>
      <dgm:spPr/>
      <dgm:t>
        <a:bodyPr/>
        <a:lstStyle/>
        <a:p>
          <a:endParaRPr lang="es-ES"/>
        </a:p>
      </dgm:t>
    </dgm:pt>
    <dgm:pt modelId="{EC6BA5E7-C798-40ED-90BD-3B42FAB7C019}" type="sibTrans" cxnId="{A70367DA-98FA-4AB0-A2E2-B521B00F166B}">
      <dgm:prSet/>
      <dgm:spPr/>
      <dgm:t>
        <a:bodyPr/>
        <a:lstStyle/>
        <a:p>
          <a:endParaRPr lang="es-ES"/>
        </a:p>
      </dgm:t>
    </dgm:pt>
    <dgm:pt modelId="{34B98823-C6B3-4663-AFC8-4CF29E54B621}" type="pres">
      <dgm:prSet presAssocID="{97ABB232-0982-4D20-A97E-6F6899D05F58}" presName="linearFlow" presStyleCnt="0">
        <dgm:presLayoutVars>
          <dgm:dir/>
          <dgm:resizeHandles val="exact"/>
        </dgm:presLayoutVars>
      </dgm:prSet>
      <dgm:spPr/>
    </dgm:pt>
    <dgm:pt modelId="{A771D87D-6557-44CE-AB5B-3EFA9F661797}" type="pres">
      <dgm:prSet presAssocID="{FEBF6235-2D24-4B56-A275-05E104800E53}" presName="composite" presStyleCnt="0"/>
      <dgm:spPr/>
    </dgm:pt>
    <dgm:pt modelId="{BD90572E-5EEF-40DA-89FD-29D9568322B1}" type="pres">
      <dgm:prSet presAssocID="{FEBF6235-2D24-4B56-A275-05E104800E53}" presName="imgShp" presStyleLbl="fgImgPlace1" presStyleIdx="0" presStyleCnt="2" custFlipVert="1" custScaleX="7863" custScaleY="7653" custLinFactNeighborX="-92114" custLinFactNeighborY="-3807"/>
      <dgm:spPr/>
    </dgm:pt>
    <dgm:pt modelId="{7C0BF98F-7EA1-4DC9-9E0B-C59273B0773C}" type="pres">
      <dgm:prSet presAssocID="{FEBF6235-2D24-4B56-A275-05E104800E53}" presName="txShp" presStyleLbl="node1" presStyleIdx="0" presStyleCnt="2" custScaleX="142121" custLinFactNeighborY="7193">
        <dgm:presLayoutVars>
          <dgm:bulletEnabled val="1"/>
        </dgm:presLayoutVars>
      </dgm:prSet>
      <dgm:spPr/>
    </dgm:pt>
    <dgm:pt modelId="{E76576CC-191F-4AD5-A790-8C4484EF9BA9}" type="pres">
      <dgm:prSet presAssocID="{0BC07FC6-B623-45A9-9088-C188BBD4B19D}" presName="spacing" presStyleCnt="0"/>
      <dgm:spPr/>
    </dgm:pt>
    <dgm:pt modelId="{282D687D-07BA-48B9-8455-F275E04F36D0}" type="pres">
      <dgm:prSet presAssocID="{520DEDCC-73EA-4A42-8366-F9B1D0D3E1A3}" presName="composite" presStyleCnt="0"/>
      <dgm:spPr/>
    </dgm:pt>
    <dgm:pt modelId="{06087ACE-0D1A-49E9-8644-6026C1BD3AF9}" type="pres">
      <dgm:prSet presAssocID="{520DEDCC-73EA-4A42-8366-F9B1D0D3E1A3}" presName="imgShp" presStyleLbl="fgImgPlace1" presStyleIdx="1" presStyleCnt="2" custAng="4729445" custFlipHor="1" custScaleX="15099" custScaleY="10711" custLinFactNeighborX="-89328" custLinFactNeighborY="1172"/>
      <dgm:spPr/>
    </dgm:pt>
    <dgm:pt modelId="{22805C14-1225-4126-AC7C-ADCBA65678B1}" type="pres">
      <dgm:prSet presAssocID="{520DEDCC-73EA-4A42-8366-F9B1D0D3E1A3}" presName="txShp" presStyleLbl="node1" presStyleIdx="1" presStyleCnt="2" custScaleX="140946">
        <dgm:presLayoutVars>
          <dgm:bulletEnabled val="1"/>
        </dgm:presLayoutVars>
      </dgm:prSet>
      <dgm:spPr/>
    </dgm:pt>
  </dgm:ptLst>
  <dgm:cxnLst>
    <dgm:cxn modelId="{C7B22B24-CA11-4A2A-884C-2B5E8082CDAC}" type="presOf" srcId="{FEBF6235-2D24-4B56-A275-05E104800E53}" destId="{7C0BF98F-7EA1-4DC9-9E0B-C59273B0773C}" srcOrd="0" destOrd="0" presId="urn:microsoft.com/office/officeart/2005/8/layout/vList3"/>
    <dgm:cxn modelId="{8AEC885B-A4C0-4BC6-96F3-D8411CD31BC1}" type="presOf" srcId="{520DEDCC-73EA-4A42-8366-F9B1D0D3E1A3}" destId="{22805C14-1225-4126-AC7C-ADCBA65678B1}" srcOrd="0" destOrd="0" presId="urn:microsoft.com/office/officeart/2005/8/layout/vList3"/>
    <dgm:cxn modelId="{DCDB8E53-59E5-4B1F-A07F-CAF9DA762BED}" srcId="{97ABB232-0982-4D20-A97E-6F6899D05F58}" destId="{FEBF6235-2D24-4B56-A275-05E104800E53}" srcOrd="0" destOrd="0" parTransId="{D0D230CA-CD56-40E4-8F2D-40A3128F2279}" sibTransId="{0BC07FC6-B623-45A9-9088-C188BBD4B19D}"/>
    <dgm:cxn modelId="{6A30787C-F8CF-438E-B981-6DE03DD01C0C}" type="presOf" srcId="{97ABB232-0982-4D20-A97E-6F6899D05F58}" destId="{34B98823-C6B3-4663-AFC8-4CF29E54B621}" srcOrd="0" destOrd="0" presId="urn:microsoft.com/office/officeart/2005/8/layout/vList3"/>
    <dgm:cxn modelId="{A70367DA-98FA-4AB0-A2E2-B521B00F166B}" srcId="{97ABB232-0982-4D20-A97E-6F6899D05F58}" destId="{520DEDCC-73EA-4A42-8366-F9B1D0D3E1A3}" srcOrd="1" destOrd="0" parTransId="{121E5C5E-4409-447A-83F4-A8C4F4135FE9}" sibTransId="{EC6BA5E7-C798-40ED-90BD-3B42FAB7C019}"/>
    <dgm:cxn modelId="{6663AC83-8B62-405C-9258-4F4EECCBFC54}" type="presParOf" srcId="{34B98823-C6B3-4663-AFC8-4CF29E54B621}" destId="{A771D87D-6557-44CE-AB5B-3EFA9F661797}" srcOrd="0" destOrd="0" presId="urn:microsoft.com/office/officeart/2005/8/layout/vList3"/>
    <dgm:cxn modelId="{8B788419-43C2-4763-AA23-F39F5A485EED}" type="presParOf" srcId="{A771D87D-6557-44CE-AB5B-3EFA9F661797}" destId="{BD90572E-5EEF-40DA-89FD-29D9568322B1}" srcOrd="0" destOrd="0" presId="urn:microsoft.com/office/officeart/2005/8/layout/vList3"/>
    <dgm:cxn modelId="{778D34CC-C8D6-4B80-BA4F-987FB6EAE9C9}" type="presParOf" srcId="{A771D87D-6557-44CE-AB5B-3EFA9F661797}" destId="{7C0BF98F-7EA1-4DC9-9E0B-C59273B0773C}" srcOrd="1" destOrd="0" presId="urn:microsoft.com/office/officeart/2005/8/layout/vList3"/>
    <dgm:cxn modelId="{4DC8669F-DBF5-487B-87AE-6F87EADC18F3}" type="presParOf" srcId="{34B98823-C6B3-4663-AFC8-4CF29E54B621}" destId="{E76576CC-191F-4AD5-A790-8C4484EF9BA9}" srcOrd="1" destOrd="0" presId="urn:microsoft.com/office/officeart/2005/8/layout/vList3"/>
    <dgm:cxn modelId="{F38B8DD0-596D-40CF-9A45-9705247BC91C}" type="presParOf" srcId="{34B98823-C6B3-4663-AFC8-4CF29E54B621}" destId="{282D687D-07BA-48B9-8455-F275E04F36D0}" srcOrd="2" destOrd="0" presId="urn:microsoft.com/office/officeart/2005/8/layout/vList3"/>
    <dgm:cxn modelId="{243ABAB9-517B-4C0D-882F-6DABA7123A06}" type="presParOf" srcId="{282D687D-07BA-48B9-8455-F275E04F36D0}" destId="{06087ACE-0D1A-49E9-8644-6026C1BD3AF9}" srcOrd="0" destOrd="0" presId="urn:microsoft.com/office/officeart/2005/8/layout/vList3"/>
    <dgm:cxn modelId="{2A75D56C-763B-4F16-8F6D-577397CAE5E1}" type="presParOf" srcId="{282D687D-07BA-48B9-8455-F275E04F36D0}" destId="{22805C14-1225-4126-AC7C-ADCBA65678B1}"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2BF622-7FC2-493C-B82D-90ED72ECC62B}"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s-ES"/>
        </a:p>
      </dgm:t>
    </dgm:pt>
    <dgm:pt modelId="{10AFBCAE-C20A-4440-B537-DC9A134490C1}">
      <dgm:prSet>
        <dgm:style>
          <a:lnRef idx="2">
            <a:schemeClr val="accent6"/>
          </a:lnRef>
          <a:fillRef idx="1">
            <a:schemeClr val="lt1"/>
          </a:fillRef>
          <a:effectRef idx="0">
            <a:schemeClr val="accent6"/>
          </a:effectRef>
          <a:fontRef idx="minor">
            <a:schemeClr val="dk1"/>
          </a:fontRef>
        </dgm:style>
      </dgm:prSet>
      <dgm:spPr/>
      <dgm:t>
        <a:bodyPr/>
        <a:lstStyle/>
        <a:p>
          <a:pPr rtl="0"/>
          <a:r>
            <a:rPr lang="es-ES" dirty="0"/>
            <a:t>Artículo 19.- No se consideran remuneraciones computables las siguientes: </a:t>
          </a:r>
        </a:p>
      </dgm:t>
    </dgm:pt>
    <dgm:pt modelId="{9F0B2E78-A4C4-4A4E-ACAA-FFC4D3DAF0F3}" type="parTrans" cxnId="{FB0BE369-FC0E-44B5-86B6-3237DF89DBC5}">
      <dgm:prSet/>
      <dgm:spPr/>
      <dgm:t>
        <a:bodyPr/>
        <a:lstStyle/>
        <a:p>
          <a:endParaRPr lang="es-ES"/>
        </a:p>
      </dgm:t>
    </dgm:pt>
    <dgm:pt modelId="{232945E3-A16B-4E8D-817F-897F231A766F}" type="sibTrans" cxnId="{FB0BE369-FC0E-44B5-86B6-3237DF89DBC5}">
      <dgm:prSet/>
      <dgm:spPr/>
      <dgm:t>
        <a:bodyPr/>
        <a:lstStyle/>
        <a:p>
          <a:endParaRPr lang="es-ES"/>
        </a:p>
      </dgm:t>
    </dgm:pt>
    <dgm:pt modelId="{7CB2391A-1288-4302-85C5-AE790EA46533}" type="pres">
      <dgm:prSet presAssocID="{612BF622-7FC2-493C-B82D-90ED72ECC62B}" presName="Name0" presStyleCnt="0">
        <dgm:presLayoutVars>
          <dgm:dir/>
          <dgm:resizeHandles val="exact"/>
        </dgm:presLayoutVars>
      </dgm:prSet>
      <dgm:spPr/>
    </dgm:pt>
    <dgm:pt modelId="{B6BD4F4F-7619-4EC2-88AF-86A419186154}" type="pres">
      <dgm:prSet presAssocID="{612BF622-7FC2-493C-B82D-90ED72ECC62B}" presName="vNodes" presStyleCnt="0"/>
      <dgm:spPr/>
    </dgm:pt>
    <dgm:pt modelId="{4EA83482-02F6-486E-A8EC-25C01A19E6B1}" type="pres">
      <dgm:prSet presAssocID="{612BF622-7FC2-493C-B82D-90ED72ECC62B}" presName="lastNode" presStyleLbl="node1" presStyleIdx="0" presStyleCnt="1" custLinFactNeighborX="-4086" custLinFactNeighborY="4600">
        <dgm:presLayoutVars>
          <dgm:bulletEnabled val="1"/>
        </dgm:presLayoutVars>
      </dgm:prSet>
      <dgm:spPr/>
    </dgm:pt>
  </dgm:ptLst>
  <dgm:cxnLst>
    <dgm:cxn modelId="{FB0BE369-FC0E-44B5-86B6-3237DF89DBC5}" srcId="{612BF622-7FC2-493C-B82D-90ED72ECC62B}" destId="{10AFBCAE-C20A-4440-B537-DC9A134490C1}" srcOrd="0" destOrd="0" parTransId="{9F0B2E78-A4C4-4A4E-ACAA-FFC4D3DAF0F3}" sibTransId="{232945E3-A16B-4E8D-817F-897F231A766F}"/>
    <dgm:cxn modelId="{A2AD1A7F-74AD-4EBD-AED2-960C8DF7E39B}" type="presOf" srcId="{10AFBCAE-C20A-4440-B537-DC9A134490C1}" destId="{4EA83482-02F6-486E-A8EC-25C01A19E6B1}" srcOrd="0" destOrd="0" presId="urn:microsoft.com/office/officeart/2005/8/layout/equation2"/>
    <dgm:cxn modelId="{E2C5A5F3-C126-4BAA-B512-1E3C68628775}" type="presOf" srcId="{612BF622-7FC2-493C-B82D-90ED72ECC62B}" destId="{7CB2391A-1288-4302-85C5-AE790EA46533}" srcOrd="0" destOrd="0" presId="urn:microsoft.com/office/officeart/2005/8/layout/equation2"/>
    <dgm:cxn modelId="{505910A4-C2CD-47BA-9BA3-388E52F4A97F}" type="presParOf" srcId="{7CB2391A-1288-4302-85C5-AE790EA46533}" destId="{B6BD4F4F-7619-4EC2-88AF-86A419186154}" srcOrd="0" destOrd="0" presId="urn:microsoft.com/office/officeart/2005/8/layout/equation2"/>
    <dgm:cxn modelId="{AC14369C-FA55-464D-9036-9AC68EF34913}" type="presParOf" srcId="{7CB2391A-1288-4302-85C5-AE790EA46533}" destId="{4EA83482-02F6-486E-A8EC-25C01A19E6B1}"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ABB232-0982-4D20-A97E-6F6899D05F58}" type="doc">
      <dgm:prSet loTypeId="urn:microsoft.com/office/officeart/2005/8/layout/vList3" loCatId="list" qsTypeId="urn:microsoft.com/office/officeart/2005/8/quickstyle/simple1" qsCatId="simple" csTypeId="urn:microsoft.com/office/officeart/2005/8/colors/accent6_5" csCatId="accent6" phldr="1"/>
      <dgm:spPr/>
    </dgm:pt>
    <dgm:pt modelId="{1509DE68-A541-47DD-BF9A-FF945B1AE64D}">
      <dgm:prSet phldrT="[Texto]"/>
      <dgm:spPr/>
      <dgm:t>
        <a:bodyPr/>
        <a:lstStyle/>
        <a:p>
          <a:r>
            <a:rPr lang="es-ES" dirty="0">
              <a:solidFill>
                <a:schemeClr val="tx1">
                  <a:lumMod val="95000"/>
                  <a:lumOff val="5000"/>
                </a:schemeClr>
              </a:solidFill>
            </a:rPr>
            <a:t>c) El costo o valor de las condiciones de trabajo</a:t>
          </a:r>
        </a:p>
      </dgm:t>
    </dgm:pt>
    <dgm:pt modelId="{2BF72D10-74C4-44EB-8FE9-B4580B4C2303}" type="parTrans" cxnId="{D13D0414-BB26-4B3C-8AC3-790A0CA6A239}">
      <dgm:prSet/>
      <dgm:spPr/>
      <dgm:t>
        <a:bodyPr/>
        <a:lstStyle/>
        <a:p>
          <a:endParaRPr lang="es-ES">
            <a:solidFill>
              <a:schemeClr val="tx1">
                <a:lumMod val="95000"/>
                <a:lumOff val="5000"/>
              </a:schemeClr>
            </a:solidFill>
          </a:endParaRPr>
        </a:p>
      </dgm:t>
    </dgm:pt>
    <dgm:pt modelId="{45F4E109-C3D9-4029-A32D-E94E4A7C806A}" type="sibTrans" cxnId="{D13D0414-BB26-4B3C-8AC3-790A0CA6A239}">
      <dgm:prSet/>
      <dgm:spPr/>
      <dgm:t>
        <a:bodyPr/>
        <a:lstStyle/>
        <a:p>
          <a:endParaRPr lang="es-ES">
            <a:solidFill>
              <a:schemeClr val="tx1">
                <a:lumMod val="95000"/>
                <a:lumOff val="5000"/>
              </a:schemeClr>
            </a:solidFill>
          </a:endParaRPr>
        </a:p>
      </dgm:t>
    </dgm:pt>
    <dgm:pt modelId="{FEBF6235-2D24-4B56-A275-05E104800E53}">
      <dgm:prSet phldrT="[Texto]"/>
      <dgm:spPr/>
      <dgm:t>
        <a:bodyPr/>
        <a:lstStyle/>
        <a:p>
          <a:r>
            <a:rPr lang="es-ES" dirty="0">
              <a:solidFill>
                <a:schemeClr val="tx1">
                  <a:lumMod val="95000"/>
                  <a:lumOff val="5000"/>
                </a:schemeClr>
              </a:solidFill>
            </a:rPr>
            <a:t>e) El valor del transporte, siempre que esté supeditado a la asistencia al centro de trabajo y que razonablemente cubra el respectivo traslado. Se incluye en este concepto el monto fijo que el empleador otorgue por pacto individual o convención colectiva, siempre que cumpla con los requisitos antes mencionados</a:t>
          </a:r>
        </a:p>
      </dgm:t>
    </dgm:pt>
    <dgm:pt modelId="{D0D230CA-CD56-40E4-8F2D-40A3128F2279}" type="parTrans" cxnId="{DCDB8E53-59E5-4B1F-A07F-CAF9DA762BED}">
      <dgm:prSet/>
      <dgm:spPr/>
      <dgm:t>
        <a:bodyPr/>
        <a:lstStyle/>
        <a:p>
          <a:endParaRPr lang="es-ES">
            <a:solidFill>
              <a:schemeClr val="tx1">
                <a:lumMod val="95000"/>
                <a:lumOff val="5000"/>
              </a:schemeClr>
            </a:solidFill>
          </a:endParaRPr>
        </a:p>
      </dgm:t>
    </dgm:pt>
    <dgm:pt modelId="{0BC07FC6-B623-45A9-9088-C188BBD4B19D}" type="sibTrans" cxnId="{DCDB8E53-59E5-4B1F-A07F-CAF9DA762BED}">
      <dgm:prSet/>
      <dgm:spPr/>
      <dgm:t>
        <a:bodyPr/>
        <a:lstStyle/>
        <a:p>
          <a:endParaRPr lang="es-ES">
            <a:solidFill>
              <a:schemeClr val="tx1">
                <a:lumMod val="95000"/>
                <a:lumOff val="5000"/>
              </a:schemeClr>
            </a:solidFill>
          </a:endParaRPr>
        </a:p>
      </dgm:t>
    </dgm:pt>
    <dgm:pt modelId="{520DEDCC-73EA-4A42-8366-F9B1D0D3E1A3}">
      <dgm:prSet phldrT="[Texto]"/>
      <dgm:spPr/>
      <dgm:t>
        <a:bodyPr/>
        <a:lstStyle/>
        <a:p>
          <a:r>
            <a:rPr lang="es-ES" dirty="0">
              <a:solidFill>
                <a:schemeClr val="tx1">
                  <a:lumMod val="95000"/>
                  <a:lumOff val="5000"/>
                </a:schemeClr>
              </a:solidFill>
            </a:rPr>
            <a:t>f) La asignación o bonificación por educación, siempre que sea por un monto razonable y se encuentre debidamente sustentada</a:t>
          </a:r>
        </a:p>
      </dgm:t>
    </dgm:pt>
    <dgm:pt modelId="{121E5C5E-4409-447A-83F4-A8C4F4135FE9}" type="parTrans" cxnId="{A70367DA-98FA-4AB0-A2E2-B521B00F166B}">
      <dgm:prSet/>
      <dgm:spPr/>
      <dgm:t>
        <a:bodyPr/>
        <a:lstStyle/>
        <a:p>
          <a:endParaRPr lang="es-ES">
            <a:solidFill>
              <a:schemeClr val="tx1">
                <a:lumMod val="95000"/>
                <a:lumOff val="5000"/>
              </a:schemeClr>
            </a:solidFill>
          </a:endParaRPr>
        </a:p>
      </dgm:t>
    </dgm:pt>
    <dgm:pt modelId="{EC6BA5E7-C798-40ED-90BD-3B42FAB7C019}" type="sibTrans" cxnId="{A70367DA-98FA-4AB0-A2E2-B521B00F166B}">
      <dgm:prSet/>
      <dgm:spPr/>
      <dgm:t>
        <a:bodyPr/>
        <a:lstStyle/>
        <a:p>
          <a:endParaRPr lang="es-ES">
            <a:solidFill>
              <a:schemeClr val="tx1">
                <a:lumMod val="95000"/>
                <a:lumOff val="5000"/>
              </a:schemeClr>
            </a:solidFill>
          </a:endParaRPr>
        </a:p>
      </dgm:t>
    </dgm:pt>
    <dgm:pt modelId="{99F7DAD8-EA26-46E1-A787-CC4A4D0156F0}">
      <dgm:prSet/>
      <dgm:spPr/>
      <dgm:t>
        <a:bodyPr/>
        <a:lstStyle/>
        <a:p>
          <a:r>
            <a:rPr lang="es-ES" dirty="0">
              <a:solidFill>
                <a:schemeClr val="tx1">
                  <a:lumMod val="95000"/>
                  <a:lumOff val="5000"/>
                </a:schemeClr>
              </a:solidFill>
            </a:rPr>
            <a:t>d) La canasta de Navidad o similares</a:t>
          </a:r>
        </a:p>
      </dgm:t>
    </dgm:pt>
    <dgm:pt modelId="{2FD24813-60BD-462C-B1C6-20E613C249A7}" type="parTrans" cxnId="{B81308E6-D4DE-4F0B-A27E-A6650C7E81A4}">
      <dgm:prSet/>
      <dgm:spPr/>
      <dgm:t>
        <a:bodyPr/>
        <a:lstStyle/>
        <a:p>
          <a:endParaRPr lang="es-ES">
            <a:solidFill>
              <a:schemeClr val="tx1">
                <a:lumMod val="95000"/>
                <a:lumOff val="5000"/>
              </a:schemeClr>
            </a:solidFill>
          </a:endParaRPr>
        </a:p>
      </dgm:t>
    </dgm:pt>
    <dgm:pt modelId="{4CE3F359-7176-4A6D-BFA1-A9108E37A117}" type="sibTrans" cxnId="{B81308E6-D4DE-4F0B-A27E-A6650C7E81A4}">
      <dgm:prSet/>
      <dgm:spPr/>
      <dgm:t>
        <a:bodyPr/>
        <a:lstStyle/>
        <a:p>
          <a:endParaRPr lang="es-ES">
            <a:solidFill>
              <a:schemeClr val="tx1">
                <a:lumMod val="95000"/>
                <a:lumOff val="5000"/>
              </a:schemeClr>
            </a:solidFill>
          </a:endParaRPr>
        </a:p>
      </dgm:t>
    </dgm:pt>
    <dgm:pt modelId="{34B98823-C6B3-4663-AFC8-4CF29E54B621}" type="pres">
      <dgm:prSet presAssocID="{97ABB232-0982-4D20-A97E-6F6899D05F58}" presName="linearFlow" presStyleCnt="0">
        <dgm:presLayoutVars>
          <dgm:dir/>
          <dgm:resizeHandles val="exact"/>
        </dgm:presLayoutVars>
      </dgm:prSet>
      <dgm:spPr/>
    </dgm:pt>
    <dgm:pt modelId="{5B98E50B-13E4-4930-BE06-D805711FC438}" type="pres">
      <dgm:prSet presAssocID="{1509DE68-A541-47DD-BF9A-FF945B1AE64D}" presName="composite" presStyleCnt="0"/>
      <dgm:spPr/>
    </dgm:pt>
    <dgm:pt modelId="{175FD880-7BC1-489D-9B16-4225A6E27B1A}" type="pres">
      <dgm:prSet presAssocID="{1509DE68-A541-47DD-BF9A-FF945B1AE64D}" presName="imgShp" presStyleLbl="fgImgPlace1" presStyleIdx="0" presStyleCnt="4" custFlipVert="1" custScaleX="15517" custScaleY="14769" custLinFactNeighborX="-83078" custLinFactNeighborY="-970"/>
      <dgm:spPr/>
    </dgm:pt>
    <dgm:pt modelId="{FF1B7F39-EB36-4C6F-A83D-7EB07E126A2C}" type="pres">
      <dgm:prSet presAssocID="{1509DE68-A541-47DD-BF9A-FF945B1AE64D}" presName="txShp" presStyleLbl="node1" presStyleIdx="0" presStyleCnt="4" custScaleX="138596" custScaleY="74432" custLinFactNeighborX="1191" custLinFactNeighborY="-20">
        <dgm:presLayoutVars>
          <dgm:bulletEnabled val="1"/>
        </dgm:presLayoutVars>
      </dgm:prSet>
      <dgm:spPr/>
    </dgm:pt>
    <dgm:pt modelId="{B21479B0-DD8D-492A-B699-DD4F0BD64248}" type="pres">
      <dgm:prSet presAssocID="{45F4E109-C3D9-4029-A32D-E94E4A7C806A}" presName="spacing" presStyleCnt="0"/>
      <dgm:spPr/>
    </dgm:pt>
    <dgm:pt modelId="{3DB8ED6C-C2BD-4FBB-9286-644F7DBDDE89}" type="pres">
      <dgm:prSet presAssocID="{99F7DAD8-EA26-46E1-A787-CC4A4D0156F0}" presName="composite" presStyleCnt="0"/>
      <dgm:spPr/>
    </dgm:pt>
    <dgm:pt modelId="{8322D985-B89E-456D-8579-E5EDA880784A}" type="pres">
      <dgm:prSet presAssocID="{99F7DAD8-EA26-46E1-A787-CC4A4D0156F0}" presName="imgShp" presStyleLbl="fgImgPlace1" presStyleIdx="1" presStyleCnt="4" custScaleX="18332" custScaleY="15988" custLinFactNeighborX="-81046" custLinFactNeighborY="0"/>
      <dgm:spPr/>
    </dgm:pt>
    <dgm:pt modelId="{2C7E1F32-E125-47A0-B8AC-5895435F30BB}" type="pres">
      <dgm:prSet presAssocID="{99F7DAD8-EA26-46E1-A787-CC4A4D0156F0}" presName="txShp" presStyleLbl="node1" presStyleIdx="1" presStyleCnt="4" custScaleX="138911" custScaleY="74733">
        <dgm:presLayoutVars>
          <dgm:bulletEnabled val="1"/>
        </dgm:presLayoutVars>
      </dgm:prSet>
      <dgm:spPr/>
    </dgm:pt>
    <dgm:pt modelId="{A7E70594-FB8D-4D20-8B38-690582AFC29A}" type="pres">
      <dgm:prSet presAssocID="{4CE3F359-7176-4A6D-BFA1-A9108E37A117}" presName="spacing" presStyleCnt="0"/>
      <dgm:spPr/>
    </dgm:pt>
    <dgm:pt modelId="{A771D87D-6557-44CE-AB5B-3EFA9F661797}" type="pres">
      <dgm:prSet presAssocID="{FEBF6235-2D24-4B56-A275-05E104800E53}" presName="composite" presStyleCnt="0"/>
      <dgm:spPr/>
    </dgm:pt>
    <dgm:pt modelId="{BD90572E-5EEF-40DA-89FD-29D9568322B1}" type="pres">
      <dgm:prSet presAssocID="{FEBF6235-2D24-4B56-A275-05E104800E53}" presName="imgShp" presStyleLbl="fgImgPlace1" presStyleIdx="2" presStyleCnt="4" custFlipVert="1" custScaleX="7863" custScaleY="7653" custLinFactNeighborX="-92114" custLinFactNeighborY="-3807"/>
      <dgm:spPr/>
    </dgm:pt>
    <dgm:pt modelId="{7C0BF98F-7EA1-4DC9-9E0B-C59273B0773C}" type="pres">
      <dgm:prSet presAssocID="{FEBF6235-2D24-4B56-A275-05E104800E53}" presName="txShp" presStyleLbl="node1" presStyleIdx="2" presStyleCnt="4" custScaleX="142121" custScaleY="90485">
        <dgm:presLayoutVars>
          <dgm:bulletEnabled val="1"/>
        </dgm:presLayoutVars>
      </dgm:prSet>
      <dgm:spPr/>
    </dgm:pt>
    <dgm:pt modelId="{E76576CC-191F-4AD5-A790-8C4484EF9BA9}" type="pres">
      <dgm:prSet presAssocID="{0BC07FC6-B623-45A9-9088-C188BBD4B19D}" presName="spacing" presStyleCnt="0"/>
      <dgm:spPr/>
    </dgm:pt>
    <dgm:pt modelId="{282D687D-07BA-48B9-8455-F275E04F36D0}" type="pres">
      <dgm:prSet presAssocID="{520DEDCC-73EA-4A42-8366-F9B1D0D3E1A3}" presName="composite" presStyleCnt="0"/>
      <dgm:spPr/>
    </dgm:pt>
    <dgm:pt modelId="{06087ACE-0D1A-49E9-8644-6026C1BD3AF9}" type="pres">
      <dgm:prSet presAssocID="{520DEDCC-73EA-4A42-8366-F9B1D0D3E1A3}" presName="imgShp" presStyleLbl="fgImgPlace1" presStyleIdx="3" presStyleCnt="4" custAng="4729445" custFlipHor="1" custScaleX="15099" custScaleY="10711" custLinFactNeighborX="-89328" custLinFactNeighborY="1172"/>
      <dgm:spPr/>
    </dgm:pt>
    <dgm:pt modelId="{22805C14-1225-4126-AC7C-ADCBA65678B1}" type="pres">
      <dgm:prSet presAssocID="{520DEDCC-73EA-4A42-8366-F9B1D0D3E1A3}" presName="txShp" presStyleLbl="node1" presStyleIdx="3" presStyleCnt="4" custScaleX="140946" custScaleY="81659" custLinFactNeighborY="865">
        <dgm:presLayoutVars>
          <dgm:bulletEnabled val="1"/>
        </dgm:presLayoutVars>
      </dgm:prSet>
      <dgm:spPr/>
    </dgm:pt>
  </dgm:ptLst>
  <dgm:cxnLst>
    <dgm:cxn modelId="{D13D0414-BB26-4B3C-8AC3-790A0CA6A239}" srcId="{97ABB232-0982-4D20-A97E-6F6899D05F58}" destId="{1509DE68-A541-47DD-BF9A-FF945B1AE64D}" srcOrd="0" destOrd="0" parTransId="{2BF72D10-74C4-44EB-8FE9-B4580B4C2303}" sibTransId="{45F4E109-C3D9-4029-A32D-E94E4A7C806A}"/>
    <dgm:cxn modelId="{C719E362-EE16-4522-AACF-2386F0F3B492}" type="presOf" srcId="{1509DE68-A541-47DD-BF9A-FF945B1AE64D}" destId="{FF1B7F39-EB36-4C6F-A83D-7EB07E126A2C}" srcOrd="0" destOrd="0" presId="urn:microsoft.com/office/officeart/2005/8/layout/vList3"/>
    <dgm:cxn modelId="{4DA2E146-2D15-495D-8C12-5C60431C9785}" type="presOf" srcId="{97ABB232-0982-4D20-A97E-6F6899D05F58}" destId="{34B98823-C6B3-4663-AFC8-4CF29E54B621}" srcOrd="0" destOrd="0" presId="urn:microsoft.com/office/officeart/2005/8/layout/vList3"/>
    <dgm:cxn modelId="{DCDB8E53-59E5-4B1F-A07F-CAF9DA762BED}" srcId="{97ABB232-0982-4D20-A97E-6F6899D05F58}" destId="{FEBF6235-2D24-4B56-A275-05E104800E53}" srcOrd="2" destOrd="0" parTransId="{D0D230CA-CD56-40E4-8F2D-40A3128F2279}" sibTransId="{0BC07FC6-B623-45A9-9088-C188BBD4B19D}"/>
    <dgm:cxn modelId="{13B78698-7777-41AD-8774-4E86E735BA67}" type="presOf" srcId="{520DEDCC-73EA-4A42-8366-F9B1D0D3E1A3}" destId="{22805C14-1225-4126-AC7C-ADCBA65678B1}" srcOrd="0" destOrd="0" presId="urn:microsoft.com/office/officeart/2005/8/layout/vList3"/>
    <dgm:cxn modelId="{DA5A40C4-1904-4D31-A4ED-671661E1FC88}" type="presOf" srcId="{FEBF6235-2D24-4B56-A275-05E104800E53}" destId="{7C0BF98F-7EA1-4DC9-9E0B-C59273B0773C}" srcOrd="0" destOrd="0" presId="urn:microsoft.com/office/officeart/2005/8/layout/vList3"/>
    <dgm:cxn modelId="{E7E19DD9-0A39-4BDE-B4DD-BDC6C3B83BC3}" type="presOf" srcId="{99F7DAD8-EA26-46E1-A787-CC4A4D0156F0}" destId="{2C7E1F32-E125-47A0-B8AC-5895435F30BB}" srcOrd="0" destOrd="0" presId="urn:microsoft.com/office/officeart/2005/8/layout/vList3"/>
    <dgm:cxn modelId="{A70367DA-98FA-4AB0-A2E2-B521B00F166B}" srcId="{97ABB232-0982-4D20-A97E-6F6899D05F58}" destId="{520DEDCC-73EA-4A42-8366-F9B1D0D3E1A3}" srcOrd="3" destOrd="0" parTransId="{121E5C5E-4409-447A-83F4-A8C4F4135FE9}" sibTransId="{EC6BA5E7-C798-40ED-90BD-3B42FAB7C019}"/>
    <dgm:cxn modelId="{B81308E6-D4DE-4F0B-A27E-A6650C7E81A4}" srcId="{97ABB232-0982-4D20-A97E-6F6899D05F58}" destId="{99F7DAD8-EA26-46E1-A787-CC4A4D0156F0}" srcOrd="1" destOrd="0" parTransId="{2FD24813-60BD-462C-B1C6-20E613C249A7}" sibTransId="{4CE3F359-7176-4A6D-BFA1-A9108E37A117}"/>
    <dgm:cxn modelId="{4071D1A3-AE0B-472A-9A19-59BD2C1C6B80}" type="presParOf" srcId="{34B98823-C6B3-4663-AFC8-4CF29E54B621}" destId="{5B98E50B-13E4-4930-BE06-D805711FC438}" srcOrd="0" destOrd="0" presId="urn:microsoft.com/office/officeart/2005/8/layout/vList3"/>
    <dgm:cxn modelId="{22DD8BA6-7810-4AF5-A029-39BC82CF2C06}" type="presParOf" srcId="{5B98E50B-13E4-4930-BE06-D805711FC438}" destId="{175FD880-7BC1-489D-9B16-4225A6E27B1A}" srcOrd="0" destOrd="0" presId="urn:microsoft.com/office/officeart/2005/8/layout/vList3"/>
    <dgm:cxn modelId="{DEA435D2-5F37-4507-8263-DB12D06C9BC3}" type="presParOf" srcId="{5B98E50B-13E4-4930-BE06-D805711FC438}" destId="{FF1B7F39-EB36-4C6F-A83D-7EB07E126A2C}" srcOrd="1" destOrd="0" presId="urn:microsoft.com/office/officeart/2005/8/layout/vList3"/>
    <dgm:cxn modelId="{637F34E0-5CC8-46F5-B163-704FA85B46DE}" type="presParOf" srcId="{34B98823-C6B3-4663-AFC8-4CF29E54B621}" destId="{B21479B0-DD8D-492A-B699-DD4F0BD64248}" srcOrd="1" destOrd="0" presId="urn:microsoft.com/office/officeart/2005/8/layout/vList3"/>
    <dgm:cxn modelId="{347CF4AC-D644-4681-A87C-0103CA997603}" type="presParOf" srcId="{34B98823-C6B3-4663-AFC8-4CF29E54B621}" destId="{3DB8ED6C-C2BD-4FBB-9286-644F7DBDDE89}" srcOrd="2" destOrd="0" presId="urn:microsoft.com/office/officeart/2005/8/layout/vList3"/>
    <dgm:cxn modelId="{E782B7E7-E49D-4449-89EA-5F22147E0E22}" type="presParOf" srcId="{3DB8ED6C-C2BD-4FBB-9286-644F7DBDDE89}" destId="{8322D985-B89E-456D-8579-E5EDA880784A}" srcOrd="0" destOrd="0" presId="urn:microsoft.com/office/officeart/2005/8/layout/vList3"/>
    <dgm:cxn modelId="{1E50C894-62F8-4D59-B087-C79C9F30CB26}" type="presParOf" srcId="{3DB8ED6C-C2BD-4FBB-9286-644F7DBDDE89}" destId="{2C7E1F32-E125-47A0-B8AC-5895435F30BB}" srcOrd="1" destOrd="0" presId="urn:microsoft.com/office/officeart/2005/8/layout/vList3"/>
    <dgm:cxn modelId="{74D701FD-F9A1-4256-8EB7-773DE78A27A8}" type="presParOf" srcId="{34B98823-C6B3-4663-AFC8-4CF29E54B621}" destId="{A7E70594-FB8D-4D20-8B38-690582AFC29A}" srcOrd="3" destOrd="0" presId="urn:microsoft.com/office/officeart/2005/8/layout/vList3"/>
    <dgm:cxn modelId="{F432D2F6-F8E6-4E49-9072-90A34C2A7307}" type="presParOf" srcId="{34B98823-C6B3-4663-AFC8-4CF29E54B621}" destId="{A771D87D-6557-44CE-AB5B-3EFA9F661797}" srcOrd="4" destOrd="0" presId="urn:microsoft.com/office/officeart/2005/8/layout/vList3"/>
    <dgm:cxn modelId="{1C0526D0-049E-4655-B33C-71FA2C597FD7}" type="presParOf" srcId="{A771D87D-6557-44CE-AB5B-3EFA9F661797}" destId="{BD90572E-5EEF-40DA-89FD-29D9568322B1}" srcOrd="0" destOrd="0" presId="urn:microsoft.com/office/officeart/2005/8/layout/vList3"/>
    <dgm:cxn modelId="{2F66AF42-6539-45E5-9CC6-9663F8A7EFF3}" type="presParOf" srcId="{A771D87D-6557-44CE-AB5B-3EFA9F661797}" destId="{7C0BF98F-7EA1-4DC9-9E0B-C59273B0773C}" srcOrd="1" destOrd="0" presId="urn:microsoft.com/office/officeart/2005/8/layout/vList3"/>
    <dgm:cxn modelId="{D32A10C9-60DB-4C3B-973A-221A59E8FCDB}" type="presParOf" srcId="{34B98823-C6B3-4663-AFC8-4CF29E54B621}" destId="{E76576CC-191F-4AD5-A790-8C4484EF9BA9}" srcOrd="5" destOrd="0" presId="urn:microsoft.com/office/officeart/2005/8/layout/vList3"/>
    <dgm:cxn modelId="{5E7A7BFB-65B8-4280-9AF3-6C19704E2BEB}" type="presParOf" srcId="{34B98823-C6B3-4663-AFC8-4CF29E54B621}" destId="{282D687D-07BA-48B9-8455-F275E04F36D0}" srcOrd="6" destOrd="0" presId="urn:microsoft.com/office/officeart/2005/8/layout/vList3"/>
    <dgm:cxn modelId="{39E0098B-3559-4DFB-88DE-A519BB026371}" type="presParOf" srcId="{282D687D-07BA-48B9-8455-F275E04F36D0}" destId="{06087ACE-0D1A-49E9-8644-6026C1BD3AF9}" srcOrd="0" destOrd="0" presId="urn:microsoft.com/office/officeart/2005/8/layout/vList3"/>
    <dgm:cxn modelId="{51679322-0803-4D43-9F43-30197BE221AB}" type="presParOf" srcId="{282D687D-07BA-48B9-8455-F275E04F36D0}" destId="{22805C14-1225-4126-AC7C-ADCBA65678B1}"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2BF622-7FC2-493C-B82D-90ED72ECC62B}"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s-ES"/>
        </a:p>
      </dgm:t>
    </dgm:pt>
    <dgm:pt modelId="{10AFBCAE-C20A-4440-B537-DC9A134490C1}">
      <dgm:prSet>
        <dgm:style>
          <a:lnRef idx="2">
            <a:schemeClr val="accent6"/>
          </a:lnRef>
          <a:fillRef idx="1">
            <a:schemeClr val="lt1"/>
          </a:fillRef>
          <a:effectRef idx="0">
            <a:schemeClr val="accent6"/>
          </a:effectRef>
          <a:fontRef idx="minor">
            <a:schemeClr val="dk1"/>
          </a:fontRef>
        </dgm:style>
      </dgm:prSet>
      <dgm:spPr/>
      <dgm:t>
        <a:bodyPr/>
        <a:lstStyle/>
        <a:p>
          <a:pPr rtl="0"/>
          <a:r>
            <a:rPr lang="es-ES" dirty="0"/>
            <a:t>Artículo 19.- No se consideran remuneraciones computables las siguientes: </a:t>
          </a:r>
        </a:p>
      </dgm:t>
    </dgm:pt>
    <dgm:pt modelId="{9F0B2E78-A4C4-4A4E-ACAA-FFC4D3DAF0F3}" type="parTrans" cxnId="{FB0BE369-FC0E-44B5-86B6-3237DF89DBC5}">
      <dgm:prSet/>
      <dgm:spPr/>
      <dgm:t>
        <a:bodyPr/>
        <a:lstStyle/>
        <a:p>
          <a:endParaRPr lang="es-ES"/>
        </a:p>
      </dgm:t>
    </dgm:pt>
    <dgm:pt modelId="{232945E3-A16B-4E8D-817F-897F231A766F}" type="sibTrans" cxnId="{FB0BE369-FC0E-44B5-86B6-3237DF89DBC5}">
      <dgm:prSet/>
      <dgm:spPr/>
      <dgm:t>
        <a:bodyPr/>
        <a:lstStyle/>
        <a:p>
          <a:endParaRPr lang="es-ES"/>
        </a:p>
      </dgm:t>
    </dgm:pt>
    <dgm:pt modelId="{7CB2391A-1288-4302-85C5-AE790EA46533}" type="pres">
      <dgm:prSet presAssocID="{612BF622-7FC2-493C-B82D-90ED72ECC62B}" presName="Name0" presStyleCnt="0">
        <dgm:presLayoutVars>
          <dgm:dir/>
          <dgm:resizeHandles val="exact"/>
        </dgm:presLayoutVars>
      </dgm:prSet>
      <dgm:spPr/>
    </dgm:pt>
    <dgm:pt modelId="{B6BD4F4F-7619-4EC2-88AF-86A419186154}" type="pres">
      <dgm:prSet presAssocID="{612BF622-7FC2-493C-B82D-90ED72ECC62B}" presName="vNodes" presStyleCnt="0"/>
      <dgm:spPr/>
    </dgm:pt>
    <dgm:pt modelId="{4EA83482-02F6-486E-A8EC-25C01A19E6B1}" type="pres">
      <dgm:prSet presAssocID="{612BF622-7FC2-493C-B82D-90ED72ECC62B}" presName="lastNode" presStyleLbl="node1" presStyleIdx="0" presStyleCnt="1" custLinFactNeighborX="-4086" custLinFactNeighborY="4600">
        <dgm:presLayoutVars>
          <dgm:bulletEnabled val="1"/>
        </dgm:presLayoutVars>
      </dgm:prSet>
      <dgm:spPr/>
    </dgm:pt>
  </dgm:ptLst>
  <dgm:cxnLst>
    <dgm:cxn modelId="{FB0BE369-FC0E-44B5-86B6-3237DF89DBC5}" srcId="{612BF622-7FC2-493C-B82D-90ED72ECC62B}" destId="{10AFBCAE-C20A-4440-B537-DC9A134490C1}" srcOrd="0" destOrd="0" parTransId="{9F0B2E78-A4C4-4A4E-ACAA-FFC4D3DAF0F3}" sibTransId="{232945E3-A16B-4E8D-817F-897F231A766F}"/>
    <dgm:cxn modelId="{A2AD1A7F-74AD-4EBD-AED2-960C8DF7E39B}" type="presOf" srcId="{10AFBCAE-C20A-4440-B537-DC9A134490C1}" destId="{4EA83482-02F6-486E-A8EC-25C01A19E6B1}" srcOrd="0" destOrd="0" presId="urn:microsoft.com/office/officeart/2005/8/layout/equation2"/>
    <dgm:cxn modelId="{E2C5A5F3-C126-4BAA-B512-1E3C68628775}" type="presOf" srcId="{612BF622-7FC2-493C-B82D-90ED72ECC62B}" destId="{7CB2391A-1288-4302-85C5-AE790EA46533}" srcOrd="0" destOrd="0" presId="urn:microsoft.com/office/officeart/2005/8/layout/equation2"/>
    <dgm:cxn modelId="{505910A4-C2CD-47BA-9BA3-388E52F4A97F}" type="presParOf" srcId="{7CB2391A-1288-4302-85C5-AE790EA46533}" destId="{B6BD4F4F-7619-4EC2-88AF-86A419186154}" srcOrd="0" destOrd="0" presId="urn:microsoft.com/office/officeart/2005/8/layout/equation2"/>
    <dgm:cxn modelId="{AC14369C-FA55-464D-9036-9AC68EF34913}" type="presParOf" srcId="{7CB2391A-1288-4302-85C5-AE790EA46533}" destId="{4EA83482-02F6-486E-A8EC-25C01A19E6B1}"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ABB232-0982-4D20-A97E-6F6899D05F58}" type="doc">
      <dgm:prSet loTypeId="urn:microsoft.com/office/officeart/2005/8/layout/vList3" loCatId="list" qsTypeId="urn:microsoft.com/office/officeart/2005/8/quickstyle/simple1" qsCatId="simple" csTypeId="urn:microsoft.com/office/officeart/2005/8/colors/accent6_5" csCatId="accent6" phldr="1"/>
      <dgm:spPr/>
    </dgm:pt>
    <dgm:pt modelId="{1509DE68-A541-47DD-BF9A-FF945B1AE64D}">
      <dgm:prSet phldrT="[Texto]"/>
      <dgm:spPr/>
      <dgm:t>
        <a:bodyPr/>
        <a:lstStyle/>
        <a:p>
          <a:r>
            <a:rPr lang="es-ES" dirty="0">
              <a:solidFill>
                <a:schemeClr val="tx1">
                  <a:lumMod val="95000"/>
                  <a:lumOff val="5000"/>
                </a:schemeClr>
              </a:solidFill>
            </a:rPr>
            <a:t>g) Las asignaciones o bonificaciones por cumpleaños, matrimonio, nacimiento de hijos, fallecimiento y aquéllas de semejante naturaleza. Igualmente, las asignaciones que se abonen con motivo de determinadas festividades siempre que sean consecuencia de una negociación colectiva</a:t>
          </a:r>
        </a:p>
      </dgm:t>
    </dgm:pt>
    <dgm:pt modelId="{2BF72D10-74C4-44EB-8FE9-B4580B4C2303}" type="parTrans" cxnId="{D13D0414-BB26-4B3C-8AC3-790A0CA6A239}">
      <dgm:prSet/>
      <dgm:spPr/>
      <dgm:t>
        <a:bodyPr/>
        <a:lstStyle/>
        <a:p>
          <a:endParaRPr lang="es-ES">
            <a:solidFill>
              <a:schemeClr val="tx1">
                <a:lumMod val="95000"/>
                <a:lumOff val="5000"/>
              </a:schemeClr>
            </a:solidFill>
          </a:endParaRPr>
        </a:p>
      </dgm:t>
    </dgm:pt>
    <dgm:pt modelId="{45F4E109-C3D9-4029-A32D-E94E4A7C806A}" type="sibTrans" cxnId="{D13D0414-BB26-4B3C-8AC3-790A0CA6A239}">
      <dgm:prSet/>
      <dgm:spPr/>
      <dgm:t>
        <a:bodyPr/>
        <a:lstStyle/>
        <a:p>
          <a:endParaRPr lang="es-ES">
            <a:solidFill>
              <a:schemeClr val="tx1">
                <a:lumMod val="95000"/>
                <a:lumOff val="5000"/>
              </a:schemeClr>
            </a:solidFill>
          </a:endParaRPr>
        </a:p>
      </dgm:t>
    </dgm:pt>
    <dgm:pt modelId="{FEBF6235-2D24-4B56-A275-05E104800E53}">
      <dgm:prSet phldrT="[Texto]"/>
      <dgm:spPr/>
      <dgm:t>
        <a:bodyPr/>
        <a:lstStyle/>
        <a:p>
          <a:r>
            <a:rPr lang="es-ES" dirty="0">
              <a:solidFill>
                <a:schemeClr val="tx1">
                  <a:lumMod val="95000"/>
                  <a:lumOff val="5000"/>
                </a:schemeClr>
              </a:solidFill>
            </a:rPr>
            <a:t>i) Todos aquellos montos que se otorgan al trabajador para el cabal desempeño de su labor o con ocasión de sus funciones, tales como movilidad, viáticos, gastos de representación, vestuario y en general todo lo que razonablemente cumpla tal objeto y no constituya beneficio o ventaja patrimonial para el trabajador</a:t>
          </a:r>
        </a:p>
      </dgm:t>
    </dgm:pt>
    <dgm:pt modelId="{D0D230CA-CD56-40E4-8F2D-40A3128F2279}" type="parTrans" cxnId="{DCDB8E53-59E5-4B1F-A07F-CAF9DA762BED}">
      <dgm:prSet/>
      <dgm:spPr/>
      <dgm:t>
        <a:bodyPr/>
        <a:lstStyle/>
        <a:p>
          <a:endParaRPr lang="es-ES">
            <a:solidFill>
              <a:schemeClr val="tx1">
                <a:lumMod val="95000"/>
                <a:lumOff val="5000"/>
              </a:schemeClr>
            </a:solidFill>
          </a:endParaRPr>
        </a:p>
      </dgm:t>
    </dgm:pt>
    <dgm:pt modelId="{0BC07FC6-B623-45A9-9088-C188BBD4B19D}" type="sibTrans" cxnId="{DCDB8E53-59E5-4B1F-A07F-CAF9DA762BED}">
      <dgm:prSet/>
      <dgm:spPr/>
      <dgm:t>
        <a:bodyPr/>
        <a:lstStyle/>
        <a:p>
          <a:endParaRPr lang="es-ES">
            <a:solidFill>
              <a:schemeClr val="tx1">
                <a:lumMod val="95000"/>
                <a:lumOff val="5000"/>
              </a:schemeClr>
            </a:solidFill>
          </a:endParaRPr>
        </a:p>
      </dgm:t>
    </dgm:pt>
    <dgm:pt modelId="{520DEDCC-73EA-4A42-8366-F9B1D0D3E1A3}">
      <dgm:prSet phldrT="[Texto]"/>
      <dgm:spPr/>
      <dgm:t>
        <a:bodyPr/>
        <a:lstStyle/>
        <a:p>
          <a:r>
            <a:rPr lang="es-ES" dirty="0">
              <a:solidFill>
                <a:schemeClr val="tx1">
                  <a:lumMod val="95000"/>
                  <a:lumOff val="5000"/>
                </a:schemeClr>
              </a:solidFill>
            </a:rPr>
            <a:t>j) La alimentación proporcionada directamente por el empleador que tenga la calidad de condición de trabajo por ser indispensable para la prestación de servicios, las prestaciones alimentarias otorgadas bajo la modalidad de suministro indirecto de acuerdo a su ley correspondiente, o cuando se derive de mandato legal.</a:t>
          </a:r>
        </a:p>
      </dgm:t>
    </dgm:pt>
    <dgm:pt modelId="{121E5C5E-4409-447A-83F4-A8C4F4135FE9}" type="parTrans" cxnId="{A70367DA-98FA-4AB0-A2E2-B521B00F166B}">
      <dgm:prSet/>
      <dgm:spPr/>
      <dgm:t>
        <a:bodyPr/>
        <a:lstStyle/>
        <a:p>
          <a:endParaRPr lang="es-ES">
            <a:solidFill>
              <a:schemeClr val="tx1">
                <a:lumMod val="95000"/>
                <a:lumOff val="5000"/>
              </a:schemeClr>
            </a:solidFill>
          </a:endParaRPr>
        </a:p>
      </dgm:t>
    </dgm:pt>
    <dgm:pt modelId="{EC6BA5E7-C798-40ED-90BD-3B42FAB7C019}" type="sibTrans" cxnId="{A70367DA-98FA-4AB0-A2E2-B521B00F166B}">
      <dgm:prSet/>
      <dgm:spPr/>
      <dgm:t>
        <a:bodyPr/>
        <a:lstStyle/>
        <a:p>
          <a:endParaRPr lang="es-ES">
            <a:solidFill>
              <a:schemeClr val="tx1">
                <a:lumMod val="95000"/>
                <a:lumOff val="5000"/>
              </a:schemeClr>
            </a:solidFill>
          </a:endParaRPr>
        </a:p>
      </dgm:t>
    </dgm:pt>
    <dgm:pt modelId="{99F7DAD8-EA26-46E1-A787-CC4A4D0156F0}">
      <dgm:prSet/>
      <dgm:spPr/>
      <dgm:t>
        <a:bodyPr/>
        <a:lstStyle/>
        <a:p>
          <a:r>
            <a:rPr lang="es-ES" dirty="0">
              <a:solidFill>
                <a:schemeClr val="tx1">
                  <a:lumMod val="95000"/>
                  <a:lumOff val="5000"/>
                </a:schemeClr>
              </a:solidFill>
            </a:rPr>
            <a:t>h) Los bienes que la empresa otorgue a sus trabajadores, de su propia producción, en cantidad razonable para su consumo directo y de su familia</a:t>
          </a:r>
        </a:p>
      </dgm:t>
    </dgm:pt>
    <dgm:pt modelId="{2FD24813-60BD-462C-B1C6-20E613C249A7}" type="parTrans" cxnId="{B81308E6-D4DE-4F0B-A27E-A6650C7E81A4}">
      <dgm:prSet/>
      <dgm:spPr/>
      <dgm:t>
        <a:bodyPr/>
        <a:lstStyle/>
        <a:p>
          <a:endParaRPr lang="es-ES">
            <a:solidFill>
              <a:schemeClr val="tx1">
                <a:lumMod val="95000"/>
                <a:lumOff val="5000"/>
              </a:schemeClr>
            </a:solidFill>
          </a:endParaRPr>
        </a:p>
      </dgm:t>
    </dgm:pt>
    <dgm:pt modelId="{4CE3F359-7176-4A6D-BFA1-A9108E37A117}" type="sibTrans" cxnId="{B81308E6-D4DE-4F0B-A27E-A6650C7E81A4}">
      <dgm:prSet/>
      <dgm:spPr/>
      <dgm:t>
        <a:bodyPr/>
        <a:lstStyle/>
        <a:p>
          <a:endParaRPr lang="es-ES">
            <a:solidFill>
              <a:schemeClr val="tx1">
                <a:lumMod val="95000"/>
                <a:lumOff val="5000"/>
              </a:schemeClr>
            </a:solidFill>
          </a:endParaRPr>
        </a:p>
      </dgm:t>
    </dgm:pt>
    <dgm:pt modelId="{34B98823-C6B3-4663-AFC8-4CF29E54B621}" type="pres">
      <dgm:prSet presAssocID="{97ABB232-0982-4D20-A97E-6F6899D05F58}" presName="linearFlow" presStyleCnt="0">
        <dgm:presLayoutVars>
          <dgm:dir/>
          <dgm:resizeHandles val="exact"/>
        </dgm:presLayoutVars>
      </dgm:prSet>
      <dgm:spPr/>
    </dgm:pt>
    <dgm:pt modelId="{5B98E50B-13E4-4930-BE06-D805711FC438}" type="pres">
      <dgm:prSet presAssocID="{1509DE68-A541-47DD-BF9A-FF945B1AE64D}" presName="composite" presStyleCnt="0"/>
      <dgm:spPr/>
    </dgm:pt>
    <dgm:pt modelId="{175FD880-7BC1-489D-9B16-4225A6E27B1A}" type="pres">
      <dgm:prSet presAssocID="{1509DE68-A541-47DD-BF9A-FF945B1AE64D}" presName="imgShp" presStyleLbl="fgImgPlace1" presStyleIdx="0" presStyleCnt="4" custFlipVert="1" custScaleX="15517" custScaleY="14769" custLinFactNeighborX="-83078" custLinFactNeighborY="-970"/>
      <dgm:spPr/>
    </dgm:pt>
    <dgm:pt modelId="{FF1B7F39-EB36-4C6F-A83D-7EB07E126A2C}" type="pres">
      <dgm:prSet presAssocID="{1509DE68-A541-47DD-BF9A-FF945B1AE64D}" presName="txShp" presStyleLbl="node1" presStyleIdx="0" presStyleCnt="4" custScaleX="138596" custScaleY="78714" custLinFactNeighborX="1191" custLinFactNeighborY="-20">
        <dgm:presLayoutVars>
          <dgm:bulletEnabled val="1"/>
        </dgm:presLayoutVars>
      </dgm:prSet>
      <dgm:spPr/>
    </dgm:pt>
    <dgm:pt modelId="{B21479B0-DD8D-492A-B699-DD4F0BD64248}" type="pres">
      <dgm:prSet presAssocID="{45F4E109-C3D9-4029-A32D-E94E4A7C806A}" presName="spacing" presStyleCnt="0"/>
      <dgm:spPr/>
    </dgm:pt>
    <dgm:pt modelId="{3DB8ED6C-C2BD-4FBB-9286-644F7DBDDE89}" type="pres">
      <dgm:prSet presAssocID="{99F7DAD8-EA26-46E1-A787-CC4A4D0156F0}" presName="composite" presStyleCnt="0"/>
      <dgm:spPr/>
    </dgm:pt>
    <dgm:pt modelId="{8322D985-B89E-456D-8579-E5EDA880784A}" type="pres">
      <dgm:prSet presAssocID="{99F7DAD8-EA26-46E1-A787-CC4A4D0156F0}" presName="imgShp" presStyleLbl="fgImgPlace1" presStyleIdx="1" presStyleCnt="4" custScaleX="18332" custScaleY="15988" custLinFactNeighborX="-81046" custLinFactNeighborY="0"/>
      <dgm:spPr/>
    </dgm:pt>
    <dgm:pt modelId="{2C7E1F32-E125-47A0-B8AC-5895435F30BB}" type="pres">
      <dgm:prSet presAssocID="{99F7DAD8-EA26-46E1-A787-CC4A4D0156F0}" presName="txShp" presStyleLbl="node1" presStyleIdx="1" presStyleCnt="4" custScaleX="138911" custScaleY="76108" custLinFactNeighborX="1651" custLinFactNeighborY="-13804">
        <dgm:presLayoutVars>
          <dgm:bulletEnabled val="1"/>
        </dgm:presLayoutVars>
      </dgm:prSet>
      <dgm:spPr/>
    </dgm:pt>
    <dgm:pt modelId="{A7E70594-FB8D-4D20-8B38-690582AFC29A}" type="pres">
      <dgm:prSet presAssocID="{4CE3F359-7176-4A6D-BFA1-A9108E37A117}" presName="spacing" presStyleCnt="0"/>
      <dgm:spPr/>
    </dgm:pt>
    <dgm:pt modelId="{A771D87D-6557-44CE-AB5B-3EFA9F661797}" type="pres">
      <dgm:prSet presAssocID="{FEBF6235-2D24-4B56-A275-05E104800E53}" presName="composite" presStyleCnt="0"/>
      <dgm:spPr/>
    </dgm:pt>
    <dgm:pt modelId="{BD90572E-5EEF-40DA-89FD-29D9568322B1}" type="pres">
      <dgm:prSet presAssocID="{FEBF6235-2D24-4B56-A275-05E104800E53}" presName="imgShp" presStyleLbl="fgImgPlace1" presStyleIdx="2" presStyleCnt="4" custFlipVert="1" custScaleX="7863" custScaleY="7653" custLinFactNeighborX="-92114" custLinFactNeighborY="-3807"/>
      <dgm:spPr/>
    </dgm:pt>
    <dgm:pt modelId="{7C0BF98F-7EA1-4DC9-9E0B-C59273B0773C}" type="pres">
      <dgm:prSet presAssocID="{FEBF6235-2D24-4B56-A275-05E104800E53}" presName="txShp" presStyleLbl="node1" presStyleIdx="2" presStyleCnt="4" custScaleX="142121" custScaleY="79535" custLinFactNeighborX="2197" custLinFactNeighborY="-13944">
        <dgm:presLayoutVars>
          <dgm:bulletEnabled val="1"/>
        </dgm:presLayoutVars>
      </dgm:prSet>
      <dgm:spPr/>
    </dgm:pt>
    <dgm:pt modelId="{E76576CC-191F-4AD5-A790-8C4484EF9BA9}" type="pres">
      <dgm:prSet presAssocID="{0BC07FC6-B623-45A9-9088-C188BBD4B19D}" presName="spacing" presStyleCnt="0"/>
      <dgm:spPr/>
    </dgm:pt>
    <dgm:pt modelId="{282D687D-07BA-48B9-8455-F275E04F36D0}" type="pres">
      <dgm:prSet presAssocID="{520DEDCC-73EA-4A42-8366-F9B1D0D3E1A3}" presName="composite" presStyleCnt="0"/>
      <dgm:spPr/>
    </dgm:pt>
    <dgm:pt modelId="{06087ACE-0D1A-49E9-8644-6026C1BD3AF9}" type="pres">
      <dgm:prSet presAssocID="{520DEDCC-73EA-4A42-8366-F9B1D0D3E1A3}" presName="imgShp" presStyleLbl="fgImgPlace1" presStyleIdx="3" presStyleCnt="4" custAng="4729445" custFlipHor="1" custScaleX="15099" custScaleY="10711" custLinFactNeighborX="-89328" custLinFactNeighborY="1172"/>
      <dgm:spPr/>
    </dgm:pt>
    <dgm:pt modelId="{22805C14-1225-4126-AC7C-ADCBA65678B1}" type="pres">
      <dgm:prSet presAssocID="{520DEDCC-73EA-4A42-8366-F9B1D0D3E1A3}" presName="txShp" presStyleLbl="node1" presStyleIdx="3" presStyleCnt="4" custScaleX="140946" custScaleY="77250" custLinFactNeighborX="73" custLinFactNeighborY="-14363">
        <dgm:presLayoutVars>
          <dgm:bulletEnabled val="1"/>
        </dgm:presLayoutVars>
      </dgm:prSet>
      <dgm:spPr/>
    </dgm:pt>
  </dgm:ptLst>
  <dgm:cxnLst>
    <dgm:cxn modelId="{7AF9D706-4929-4477-AB75-B4A896DD99D8}" type="presOf" srcId="{520DEDCC-73EA-4A42-8366-F9B1D0D3E1A3}" destId="{22805C14-1225-4126-AC7C-ADCBA65678B1}" srcOrd="0" destOrd="0" presId="urn:microsoft.com/office/officeart/2005/8/layout/vList3"/>
    <dgm:cxn modelId="{D13D0414-BB26-4B3C-8AC3-790A0CA6A239}" srcId="{97ABB232-0982-4D20-A97E-6F6899D05F58}" destId="{1509DE68-A541-47DD-BF9A-FF945B1AE64D}" srcOrd="0" destOrd="0" parTransId="{2BF72D10-74C4-44EB-8FE9-B4580B4C2303}" sibTransId="{45F4E109-C3D9-4029-A32D-E94E4A7C806A}"/>
    <dgm:cxn modelId="{89B1AF1C-F9EB-48C7-9B89-0A3836932D59}" type="presOf" srcId="{FEBF6235-2D24-4B56-A275-05E104800E53}" destId="{7C0BF98F-7EA1-4DC9-9E0B-C59273B0773C}" srcOrd="0" destOrd="0" presId="urn:microsoft.com/office/officeart/2005/8/layout/vList3"/>
    <dgm:cxn modelId="{107D5347-D230-4F11-81C1-5F2FDA30D937}" type="presOf" srcId="{99F7DAD8-EA26-46E1-A787-CC4A4D0156F0}" destId="{2C7E1F32-E125-47A0-B8AC-5895435F30BB}" srcOrd="0" destOrd="0" presId="urn:microsoft.com/office/officeart/2005/8/layout/vList3"/>
    <dgm:cxn modelId="{DCDB8E53-59E5-4B1F-A07F-CAF9DA762BED}" srcId="{97ABB232-0982-4D20-A97E-6F6899D05F58}" destId="{FEBF6235-2D24-4B56-A275-05E104800E53}" srcOrd="2" destOrd="0" parTransId="{D0D230CA-CD56-40E4-8F2D-40A3128F2279}" sibTransId="{0BC07FC6-B623-45A9-9088-C188BBD4B19D}"/>
    <dgm:cxn modelId="{393E8B97-62B3-4824-B4E4-4630404C3A6B}" type="presOf" srcId="{1509DE68-A541-47DD-BF9A-FF945B1AE64D}" destId="{FF1B7F39-EB36-4C6F-A83D-7EB07E126A2C}" srcOrd="0" destOrd="0" presId="urn:microsoft.com/office/officeart/2005/8/layout/vList3"/>
    <dgm:cxn modelId="{A70367DA-98FA-4AB0-A2E2-B521B00F166B}" srcId="{97ABB232-0982-4D20-A97E-6F6899D05F58}" destId="{520DEDCC-73EA-4A42-8366-F9B1D0D3E1A3}" srcOrd="3" destOrd="0" parTransId="{121E5C5E-4409-447A-83F4-A8C4F4135FE9}" sibTransId="{EC6BA5E7-C798-40ED-90BD-3B42FAB7C019}"/>
    <dgm:cxn modelId="{B81308E6-D4DE-4F0B-A27E-A6650C7E81A4}" srcId="{97ABB232-0982-4D20-A97E-6F6899D05F58}" destId="{99F7DAD8-EA26-46E1-A787-CC4A4D0156F0}" srcOrd="1" destOrd="0" parTransId="{2FD24813-60BD-462C-B1C6-20E613C249A7}" sibTransId="{4CE3F359-7176-4A6D-BFA1-A9108E37A117}"/>
    <dgm:cxn modelId="{30E7DFEC-2C70-4A0C-8F4D-C6CDECD742F1}" type="presOf" srcId="{97ABB232-0982-4D20-A97E-6F6899D05F58}" destId="{34B98823-C6B3-4663-AFC8-4CF29E54B621}" srcOrd="0" destOrd="0" presId="urn:microsoft.com/office/officeart/2005/8/layout/vList3"/>
    <dgm:cxn modelId="{CEF1A236-CC29-4F73-99D5-5BE2583AC846}" type="presParOf" srcId="{34B98823-C6B3-4663-AFC8-4CF29E54B621}" destId="{5B98E50B-13E4-4930-BE06-D805711FC438}" srcOrd="0" destOrd="0" presId="urn:microsoft.com/office/officeart/2005/8/layout/vList3"/>
    <dgm:cxn modelId="{D53F811A-C569-4788-8D90-EA388F7E359A}" type="presParOf" srcId="{5B98E50B-13E4-4930-BE06-D805711FC438}" destId="{175FD880-7BC1-489D-9B16-4225A6E27B1A}" srcOrd="0" destOrd="0" presId="urn:microsoft.com/office/officeart/2005/8/layout/vList3"/>
    <dgm:cxn modelId="{2E4DB008-0488-41F1-BA95-F000A09BB5FC}" type="presParOf" srcId="{5B98E50B-13E4-4930-BE06-D805711FC438}" destId="{FF1B7F39-EB36-4C6F-A83D-7EB07E126A2C}" srcOrd="1" destOrd="0" presId="urn:microsoft.com/office/officeart/2005/8/layout/vList3"/>
    <dgm:cxn modelId="{2567396E-54EE-4118-9E3C-C1212BDF9D13}" type="presParOf" srcId="{34B98823-C6B3-4663-AFC8-4CF29E54B621}" destId="{B21479B0-DD8D-492A-B699-DD4F0BD64248}" srcOrd="1" destOrd="0" presId="urn:microsoft.com/office/officeart/2005/8/layout/vList3"/>
    <dgm:cxn modelId="{12CBCF7D-4FD0-46E9-941C-D448D37D10A9}" type="presParOf" srcId="{34B98823-C6B3-4663-AFC8-4CF29E54B621}" destId="{3DB8ED6C-C2BD-4FBB-9286-644F7DBDDE89}" srcOrd="2" destOrd="0" presId="urn:microsoft.com/office/officeart/2005/8/layout/vList3"/>
    <dgm:cxn modelId="{0A4B95FF-D125-4FDA-9C38-B52F4AAEB00D}" type="presParOf" srcId="{3DB8ED6C-C2BD-4FBB-9286-644F7DBDDE89}" destId="{8322D985-B89E-456D-8579-E5EDA880784A}" srcOrd="0" destOrd="0" presId="urn:microsoft.com/office/officeart/2005/8/layout/vList3"/>
    <dgm:cxn modelId="{A80339D1-C88A-4B63-B321-51F60A0B5188}" type="presParOf" srcId="{3DB8ED6C-C2BD-4FBB-9286-644F7DBDDE89}" destId="{2C7E1F32-E125-47A0-B8AC-5895435F30BB}" srcOrd="1" destOrd="0" presId="urn:microsoft.com/office/officeart/2005/8/layout/vList3"/>
    <dgm:cxn modelId="{33E00352-D057-4F48-96C2-2DE5E87F90D2}" type="presParOf" srcId="{34B98823-C6B3-4663-AFC8-4CF29E54B621}" destId="{A7E70594-FB8D-4D20-8B38-690582AFC29A}" srcOrd="3" destOrd="0" presId="urn:microsoft.com/office/officeart/2005/8/layout/vList3"/>
    <dgm:cxn modelId="{42A57FB6-EB61-4BAD-B19E-AF78D5818AC8}" type="presParOf" srcId="{34B98823-C6B3-4663-AFC8-4CF29E54B621}" destId="{A771D87D-6557-44CE-AB5B-3EFA9F661797}" srcOrd="4" destOrd="0" presId="urn:microsoft.com/office/officeart/2005/8/layout/vList3"/>
    <dgm:cxn modelId="{51C5809B-679E-41FD-8478-D31332EEB6AE}" type="presParOf" srcId="{A771D87D-6557-44CE-AB5B-3EFA9F661797}" destId="{BD90572E-5EEF-40DA-89FD-29D9568322B1}" srcOrd="0" destOrd="0" presId="urn:microsoft.com/office/officeart/2005/8/layout/vList3"/>
    <dgm:cxn modelId="{8035C39E-4532-4024-A6C5-1A0BDAC7F6B0}" type="presParOf" srcId="{A771D87D-6557-44CE-AB5B-3EFA9F661797}" destId="{7C0BF98F-7EA1-4DC9-9E0B-C59273B0773C}" srcOrd="1" destOrd="0" presId="urn:microsoft.com/office/officeart/2005/8/layout/vList3"/>
    <dgm:cxn modelId="{B86A04C8-11DC-48C0-B3A9-6FDE82C85BEC}" type="presParOf" srcId="{34B98823-C6B3-4663-AFC8-4CF29E54B621}" destId="{E76576CC-191F-4AD5-A790-8C4484EF9BA9}" srcOrd="5" destOrd="0" presId="urn:microsoft.com/office/officeart/2005/8/layout/vList3"/>
    <dgm:cxn modelId="{8941CA16-80C7-4C1D-893C-28E81F029615}" type="presParOf" srcId="{34B98823-C6B3-4663-AFC8-4CF29E54B621}" destId="{282D687D-07BA-48B9-8455-F275E04F36D0}" srcOrd="6" destOrd="0" presId="urn:microsoft.com/office/officeart/2005/8/layout/vList3"/>
    <dgm:cxn modelId="{4CFEFB99-6EF7-463F-A516-1A502E87DF98}" type="presParOf" srcId="{282D687D-07BA-48B9-8455-F275E04F36D0}" destId="{06087ACE-0D1A-49E9-8644-6026C1BD3AF9}" srcOrd="0" destOrd="0" presId="urn:microsoft.com/office/officeart/2005/8/layout/vList3"/>
    <dgm:cxn modelId="{729956CF-4DAD-4CC2-8AC7-72F253CC9207}" type="presParOf" srcId="{282D687D-07BA-48B9-8455-F275E04F36D0}" destId="{22805C14-1225-4126-AC7C-ADCBA65678B1}"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CFE61E-E786-4FEA-8AF6-0471CEA59919}" type="doc">
      <dgm:prSet loTypeId="urn:microsoft.com/office/officeart/2005/8/layout/gear1" loCatId="process" qsTypeId="urn:microsoft.com/office/officeart/2005/8/quickstyle/simple1" qsCatId="simple" csTypeId="urn:microsoft.com/office/officeart/2005/8/colors/accent3_5" csCatId="accent3" phldr="1"/>
      <dgm:spPr/>
    </dgm:pt>
    <dgm:pt modelId="{43493892-8227-438B-A01D-78172CB26D28}">
      <dgm:prSet phldrT="[Texto]" custT="1"/>
      <dgm:spPr/>
      <dgm:t>
        <a:bodyPr/>
        <a:lstStyle/>
        <a:p>
          <a:r>
            <a:rPr lang="es-ES" sz="2400" b="1" dirty="0">
              <a:solidFill>
                <a:schemeClr val="tx1">
                  <a:lumMod val="95000"/>
                  <a:lumOff val="5000"/>
                </a:schemeClr>
              </a:solidFill>
            </a:rPr>
            <a:t>Los depósitos de la compensación por tiempo de servicios, incluidos sus intereses,</a:t>
          </a:r>
        </a:p>
        <a:p>
          <a:r>
            <a:rPr lang="es-ES" sz="3600" b="1" dirty="0">
              <a:solidFill>
                <a:schemeClr val="tx1">
                  <a:lumMod val="95000"/>
                  <a:lumOff val="5000"/>
                </a:schemeClr>
              </a:solidFill>
            </a:rPr>
            <a:t>son intangibles e inembargables,</a:t>
          </a:r>
        </a:p>
        <a:p>
          <a:r>
            <a:rPr lang="es-ES" sz="2400" b="1" u="sng" dirty="0">
              <a:solidFill>
                <a:schemeClr val="tx1">
                  <a:lumMod val="95000"/>
                  <a:lumOff val="5000"/>
                </a:schemeClr>
              </a:solidFill>
            </a:rPr>
            <a:t>salvo por alimentos y hasta el 50%.</a:t>
          </a:r>
        </a:p>
        <a:p>
          <a:r>
            <a:rPr lang="es-ES" sz="1800" b="1" u="none" dirty="0">
              <a:solidFill>
                <a:schemeClr val="tx1">
                  <a:lumMod val="95000"/>
                  <a:lumOff val="5000"/>
                </a:schemeClr>
              </a:solidFill>
            </a:rPr>
            <a:t>(Art. 37)</a:t>
          </a:r>
        </a:p>
      </dgm:t>
    </dgm:pt>
    <dgm:pt modelId="{1C3E5F81-0BE0-43C3-A065-1999E665AE22}" type="parTrans" cxnId="{0C10A074-56A1-4C3B-A5B8-045E5101E654}">
      <dgm:prSet/>
      <dgm:spPr/>
      <dgm:t>
        <a:bodyPr/>
        <a:lstStyle/>
        <a:p>
          <a:endParaRPr lang="es-ES"/>
        </a:p>
      </dgm:t>
    </dgm:pt>
    <dgm:pt modelId="{8F6429B0-C94C-4CE6-AA56-CD554C07CF83}" type="sibTrans" cxnId="{0C10A074-56A1-4C3B-A5B8-045E5101E654}">
      <dgm:prSet/>
      <dgm:spPr/>
      <dgm:t>
        <a:bodyPr/>
        <a:lstStyle/>
        <a:p>
          <a:endParaRPr lang="es-ES"/>
        </a:p>
      </dgm:t>
    </dgm:pt>
    <dgm:pt modelId="{C68F2F58-0CC2-49DC-811A-AA304BF2EE2A}" type="pres">
      <dgm:prSet presAssocID="{BACFE61E-E786-4FEA-8AF6-0471CEA59919}" presName="composite" presStyleCnt="0">
        <dgm:presLayoutVars>
          <dgm:chMax val="3"/>
          <dgm:animLvl val="lvl"/>
          <dgm:resizeHandles val="exact"/>
        </dgm:presLayoutVars>
      </dgm:prSet>
      <dgm:spPr/>
    </dgm:pt>
    <dgm:pt modelId="{1FB792A6-9372-417D-BBAC-81692166A091}" type="pres">
      <dgm:prSet presAssocID="{43493892-8227-438B-A01D-78172CB26D28}" presName="gear1" presStyleLbl="node1" presStyleIdx="0" presStyleCnt="1" custScaleX="173866" custScaleY="160607">
        <dgm:presLayoutVars>
          <dgm:chMax val="1"/>
          <dgm:bulletEnabled val="1"/>
        </dgm:presLayoutVars>
      </dgm:prSet>
      <dgm:spPr/>
    </dgm:pt>
    <dgm:pt modelId="{25B0C33D-8C8B-4827-937B-9A4CEC21DC96}" type="pres">
      <dgm:prSet presAssocID="{43493892-8227-438B-A01D-78172CB26D28}" presName="gear1srcNode" presStyleLbl="node1" presStyleIdx="0" presStyleCnt="1"/>
      <dgm:spPr/>
    </dgm:pt>
    <dgm:pt modelId="{FA426E14-C6FB-4274-AC50-9C5FC82477C9}" type="pres">
      <dgm:prSet presAssocID="{43493892-8227-438B-A01D-78172CB26D28}" presName="gear1dstNode" presStyleLbl="node1" presStyleIdx="0" presStyleCnt="1"/>
      <dgm:spPr/>
    </dgm:pt>
    <dgm:pt modelId="{B5463C94-A95E-4864-B139-6C2972D1486B}" type="pres">
      <dgm:prSet presAssocID="{8F6429B0-C94C-4CE6-AA56-CD554C07CF83}" presName="connector1" presStyleLbl="sibTrans2D1" presStyleIdx="0" presStyleCnt="1" custLinFactNeighborX="26435" custLinFactNeighborY="-18360"/>
      <dgm:spPr/>
    </dgm:pt>
  </dgm:ptLst>
  <dgm:cxnLst>
    <dgm:cxn modelId="{0C10A074-56A1-4C3B-A5B8-045E5101E654}" srcId="{BACFE61E-E786-4FEA-8AF6-0471CEA59919}" destId="{43493892-8227-438B-A01D-78172CB26D28}" srcOrd="0" destOrd="0" parTransId="{1C3E5F81-0BE0-43C3-A065-1999E665AE22}" sibTransId="{8F6429B0-C94C-4CE6-AA56-CD554C07CF83}"/>
    <dgm:cxn modelId="{475C15AB-B854-43E0-8F42-CC8317EFD07E}" type="presOf" srcId="{43493892-8227-438B-A01D-78172CB26D28}" destId="{1FB792A6-9372-417D-BBAC-81692166A091}" srcOrd="0" destOrd="0" presId="urn:microsoft.com/office/officeart/2005/8/layout/gear1"/>
    <dgm:cxn modelId="{7E2A63BC-7719-4F13-81E0-D4F7D745EEBE}" type="presOf" srcId="{43493892-8227-438B-A01D-78172CB26D28}" destId="{FA426E14-C6FB-4274-AC50-9C5FC82477C9}" srcOrd="2" destOrd="0" presId="urn:microsoft.com/office/officeart/2005/8/layout/gear1"/>
    <dgm:cxn modelId="{A9C557C4-7CB2-4FC5-9BF0-52D4A040E142}" type="presOf" srcId="{BACFE61E-E786-4FEA-8AF6-0471CEA59919}" destId="{C68F2F58-0CC2-49DC-811A-AA304BF2EE2A}" srcOrd="0" destOrd="0" presId="urn:microsoft.com/office/officeart/2005/8/layout/gear1"/>
    <dgm:cxn modelId="{43E50BE2-9507-44FE-B0D7-6160F7A27F78}" type="presOf" srcId="{8F6429B0-C94C-4CE6-AA56-CD554C07CF83}" destId="{B5463C94-A95E-4864-B139-6C2972D1486B}" srcOrd="0" destOrd="0" presId="urn:microsoft.com/office/officeart/2005/8/layout/gear1"/>
    <dgm:cxn modelId="{D34781FE-0ADB-4C01-A758-7133DE209DC9}" type="presOf" srcId="{43493892-8227-438B-A01D-78172CB26D28}" destId="{25B0C33D-8C8B-4827-937B-9A4CEC21DC96}" srcOrd="1" destOrd="0" presId="urn:microsoft.com/office/officeart/2005/8/layout/gear1"/>
    <dgm:cxn modelId="{8ADB6843-052D-4E7E-A69B-A80143E3F2DD}" type="presParOf" srcId="{C68F2F58-0CC2-49DC-811A-AA304BF2EE2A}" destId="{1FB792A6-9372-417D-BBAC-81692166A091}" srcOrd="0" destOrd="0" presId="urn:microsoft.com/office/officeart/2005/8/layout/gear1"/>
    <dgm:cxn modelId="{EB0F407F-2E94-40DE-A452-D8BBF4150F3C}" type="presParOf" srcId="{C68F2F58-0CC2-49DC-811A-AA304BF2EE2A}" destId="{25B0C33D-8C8B-4827-937B-9A4CEC21DC96}" srcOrd="1" destOrd="0" presId="urn:microsoft.com/office/officeart/2005/8/layout/gear1"/>
    <dgm:cxn modelId="{012F2C74-9505-4F2D-9BDF-1F740D039946}" type="presParOf" srcId="{C68F2F58-0CC2-49DC-811A-AA304BF2EE2A}" destId="{FA426E14-C6FB-4274-AC50-9C5FC82477C9}" srcOrd="2" destOrd="0" presId="urn:microsoft.com/office/officeart/2005/8/layout/gear1"/>
    <dgm:cxn modelId="{CF704E32-C424-4877-A589-D912139EDCF8}" type="presParOf" srcId="{C68F2F58-0CC2-49DC-811A-AA304BF2EE2A}" destId="{B5463C94-A95E-4864-B139-6C2972D1486B}" srcOrd="3"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A88AA-556A-4A37-BD18-F42EFB1529DB}">
      <dsp:nvSpPr>
        <dsp:cNvPr id="0" name=""/>
        <dsp:cNvSpPr/>
      </dsp:nvSpPr>
      <dsp:spPr>
        <a:xfrm>
          <a:off x="0" y="0"/>
          <a:ext cx="3921640" cy="581351"/>
        </a:xfrm>
        <a:prstGeom prst="chevron">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rtl="0">
            <a:lnSpc>
              <a:spcPct val="90000"/>
            </a:lnSpc>
            <a:spcBef>
              <a:spcPct val="0"/>
            </a:spcBef>
            <a:spcAft>
              <a:spcPct val="35000"/>
            </a:spcAft>
            <a:buNone/>
          </a:pPr>
          <a:r>
            <a:rPr lang="es-ES" sz="3700" kern="1200" dirty="0"/>
            <a:t>REMUNERACIÓN</a:t>
          </a:r>
        </a:p>
      </dsp:txBody>
      <dsp:txXfrm>
        <a:off x="290676" y="0"/>
        <a:ext cx="3340289" cy="5813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2F905-619A-4649-9B18-41F06B5B5628}">
      <dsp:nvSpPr>
        <dsp:cNvPr id="0" name=""/>
        <dsp:cNvSpPr/>
      </dsp:nvSpPr>
      <dsp:spPr>
        <a:xfrm>
          <a:off x="0" y="114237"/>
          <a:ext cx="4929222" cy="671580"/>
        </a:xfrm>
        <a:prstGeom prst="roundRect">
          <a:avLst/>
        </a:prstGeom>
        <a:solidFill>
          <a:schemeClr val="accent2">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kern="1200" dirty="0"/>
            <a:t>REMUNERACIÓN COMPUTABLE</a:t>
          </a:r>
        </a:p>
      </dsp:txBody>
      <dsp:txXfrm>
        <a:off x="32784" y="147021"/>
        <a:ext cx="4863654" cy="606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C1E8D-743B-44F3-90E7-A2E251D9E171}">
      <dsp:nvSpPr>
        <dsp:cNvPr id="0" name=""/>
        <dsp:cNvSpPr/>
      </dsp:nvSpPr>
      <dsp:spPr>
        <a:xfrm>
          <a:off x="0" y="0"/>
          <a:ext cx="9144000" cy="900782"/>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dirty="0"/>
            <a:t>Las gratificaciones legales favorecen a los trabajadores sujetos al régimen laboral de la actividad privada.</a:t>
          </a:r>
        </a:p>
      </dsp:txBody>
      <dsp:txXfrm>
        <a:off x="1918878" y="0"/>
        <a:ext cx="7225121" cy="900782"/>
      </dsp:txXfrm>
    </dsp:sp>
    <dsp:sp modelId="{7D22325B-790E-4D1C-BAE5-D6B350165922}">
      <dsp:nvSpPr>
        <dsp:cNvPr id="0" name=""/>
        <dsp:cNvSpPr/>
      </dsp:nvSpPr>
      <dsp:spPr>
        <a:xfrm>
          <a:off x="496903" y="90078"/>
          <a:ext cx="1015148" cy="720625"/>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7FF5D-FE51-4066-8673-BFEAFBC647EB}">
      <dsp:nvSpPr>
        <dsp:cNvPr id="0" name=""/>
        <dsp:cNvSpPr/>
      </dsp:nvSpPr>
      <dsp:spPr>
        <a:xfrm>
          <a:off x="0" y="990860"/>
          <a:ext cx="9144000" cy="900782"/>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dirty="0"/>
            <a:t>Se encuentran excluidos del goce de este derecho, el personal que presta servicios mediante contratos civiles de locación de servicios y los jóvenes en formación bajo cualquier modalidad de convenio con los cuales no existe vínculo laboral.</a:t>
          </a:r>
        </a:p>
      </dsp:txBody>
      <dsp:txXfrm>
        <a:off x="1918878" y="990860"/>
        <a:ext cx="7225121" cy="900782"/>
      </dsp:txXfrm>
    </dsp:sp>
    <dsp:sp modelId="{04FD0F5D-5CD6-4F76-8AB5-68C36C99443A}">
      <dsp:nvSpPr>
        <dsp:cNvPr id="0" name=""/>
        <dsp:cNvSpPr/>
      </dsp:nvSpPr>
      <dsp:spPr>
        <a:xfrm>
          <a:off x="337871" y="1080938"/>
          <a:ext cx="1333213" cy="720625"/>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3D277-8FE4-4D5C-B8A7-DC3070805BBD}">
      <dsp:nvSpPr>
        <dsp:cNvPr id="0" name=""/>
        <dsp:cNvSpPr/>
      </dsp:nvSpPr>
      <dsp:spPr>
        <a:xfrm>
          <a:off x="0" y="1981720"/>
          <a:ext cx="9144000" cy="900782"/>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dirty="0"/>
            <a:t>Las gratificaciones legales deben ser pagadas al trabajador en la primera quincena de los meses de julio y diciembre, respectivamente.</a:t>
          </a:r>
        </a:p>
      </dsp:txBody>
      <dsp:txXfrm>
        <a:off x="1918878" y="1981720"/>
        <a:ext cx="7225121" cy="900782"/>
      </dsp:txXfrm>
    </dsp:sp>
    <dsp:sp modelId="{2C850186-31D5-45E5-BCE5-98FE06E13A6F}">
      <dsp:nvSpPr>
        <dsp:cNvPr id="0" name=""/>
        <dsp:cNvSpPr/>
      </dsp:nvSpPr>
      <dsp:spPr>
        <a:xfrm>
          <a:off x="258364" y="2071799"/>
          <a:ext cx="1492227" cy="720625"/>
        </a:xfrm>
        <a:prstGeom prst="roundRect">
          <a:avLst>
            <a:gd name="adj" fmla="val 10000"/>
          </a:avLst>
        </a:prstGeom>
        <a:blipFill rotWithShape="0">
          <a:blip xmlns:r="http://schemas.openxmlformats.org/officeDocument/2006/relationships" r:embed="rId3"/>
          <a:stretch>
            <a:fillRect/>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A5DEC-33F0-4B1C-A191-A4623A34AB00}">
      <dsp:nvSpPr>
        <dsp:cNvPr id="0" name=""/>
        <dsp:cNvSpPr/>
      </dsp:nvSpPr>
      <dsp:spPr>
        <a:xfrm>
          <a:off x="0" y="2972581"/>
          <a:ext cx="9144000" cy="900782"/>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dirty="0"/>
            <a:t>El periodo computable de referencia son: 1) del mes de enero al mes de junio. 2) del mes de julio al mes de diciembre.</a:t>
          </a:r>
        </a:p>
      </dsp:txBody>
      <dsp:txXfrm>
        <a:off x="1918878" y="2972581"/>
        <a:ext cx="7225121" cy="900782"/>
      </dsp:txXfrm>
    </dsp:sp>
    <dsp:sp modelId="{1962FFF7-EB12-416C-B71F-80A437D22DEC}">
      <dsp:nvSpPr>
        <dsp:cNvPr id="0" name=""/>
        <dsp:cNvSpPr/>
      </dsp:nvSpPr>
      <dsp:spPr>
        <a:xfrm>
          <a:off x="258364" y="3062659"/>
          <a:ext cx="1492227" cy="720625"/>
        </a:xfrm>
        <a:prstGeom prst="roundRect">
          <a:avLst>
            <a:gd name="adj" fmla="val 10000"/>
          </a:avLst>
        </a:prstGeom>
        <a:blipFill rotWithShape="0">
          <a:blip xmlns:r="http://schemas.openxmlformats.org/officeDocument/2006/relationships" r:embed="rId4"/>
          <a:stretch>
            <a:fillRect/>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CAB470-FB5D-4730-8DF0-BE9031020B14}">
      <dsp:nvSpPr>
        <dsp:cNvPr id="0" name=""/>
        <dsp:cNvSpPr/>
      </dsp:nvSpPr>
      <dsp:spPr>
        <a:xfrm>
          <a:off x="0" y="3963441"/>
          <a:ext cx="9144000" cy="900782"/>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dirty="0"/>
            <a:t>Es preciso que el trabajador se encuentre laborando en la oportunidad que corresponda percibirlo: 15 de julio y 15 de diciembre, según el caso. En otras palabras, para tener derecho al goce de la gratificación por Fiestas Patrias, el trabajador debe estar prestando efectivamente sus servicios el 15 de julio, y el 15 de diciembre para la de Navidad, caso contrario, no tendrá derecho a percibirlas</a:t>
          </a:r>
        </a:p>
      </dsp:txBody>
      <dsp:txXfrm>
        <a:off x="1918878" y="3963441"/>
        <a:ext cx="7225121" cy="900782"/>
      </dsp:txXfrm>
    </dsp:sp>
    <dsp:sp modelId="{A22C4F56-4895-4316-8680-31701C451622}">
      <dsp:nvSpPr>
        <dsp:cNvPr id="0" name=""/>
        <dsp:cNvSpPr/>
      </dsp:nvSpPr>
      <dsp:spPr>
        <a:xfrm>
          <a:off x="258364" y="4053520"/>
          <a:ext cx="1492227" cy="720625"/>
        </a:xfrm>
        <a:prstGeom prst="roundRect">
          <a:avLst>
            <a:gd name="adj" fmla="val 10000"/>
          </a:avLst>
        </a:prstGeom>
        <a:blipFill rotWithShape="0">
          <a:blip xmlns:r="http://schemas.openxmlformats.org/officeDocument/2006/relationships" r:embed="rId5"/>
          <a:stretch>
            <a:fillRect/>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555FB-4508-48D5-93A8-6FEE7DB4958A}">
      <dsp:nvSpPr>
        <dsp:cNvPr id="0" name=""/>
        <dsp:cNvSpPr/>
      </dsp:nvSpPr>
      <dsp:spPr>
        <a:xfrm>
          <a:off x="0" y="4954302"/>
          <a:ext cx="9144000" cy="900782"/>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dirty="0"/>
            <a:t>Los trabajadores que no tengan relación laboral al 15 de julio o al 15 de diciembre pero que, por lo menos, </a:t>
          </a:r>
          <a:r>
            <a:rPr lang="es-ES" sz="1100" b="1" kern="1200" dirty="0"/>
            <a:t>hayan laborado un mes calendario completo</a:t>
          </a:r>
          <a:r>
            <a:rPr lang="es-ES" sz="1100" kern="1200" dirty="0"/>
            <a:t>, tendrán derecho a percibir las gratificaciones legales por el tiempo proporcional de labores en el semestre correspondiente (enero-junio y julio-diciembre). Dicho beneficio es conocido como “gratificación trunca” y debe ser abonado de manera proporcional al tiempo laborado y de conformidad con la remuneración computable a la fecha de cese.</a:t>
          </a:r>
        </a:p>
      </dsp:txBody>
      <dsp:txXfrm>
        <a:off x="1918878" y="4954302"/>
        <a:ext cx="7225121" cy="900782"/>
      </dsp:txXfrm>
    </dsp:sp>
    <dsp:sp modelId="{EF9F629A-2828-407D-AF4E-B101868BC4AE}">
      <dsp:nvSpPr>
        <dsp:cNvPr id="0" name=""/>
        <dsp:cNvSpPr/>
      </dsp:nvSpPr>
      <dsp:spPr>
        <a:xfrm>
          <a:off x="90078" y="5044380"/>
          <a:ext cx="1828800" cy="720625"/>
        </a:xfrm>
        <a:prstGeom prst="roundRect">
          <a:avLst>
            <a:gd name="adj" fmla="val 10000"/>
          </a:avLst>
        </a:prstGeom>
        <a:blipFill rotWithShape="0">
          <a:blip xmlns:r="http://schemas.openxmlformats.org/officeDocument/2006/relationships" r:embed="rId6"/>
          <a:stretch>
            <a:fillRect/>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D2EA9-CCEC-4B39-9CE9-C4C08BD1EC95}">
      <dsp:nvSpPr>
        <dsp:cNvPr id="0" name=""/>
        <dsp:cNvSpPr/>
      </dsp:nvSpPr>
      <dsp:spPr>
        <a:xfrm>
          <a:off x="0" y="5945162"/>
          <a:ext cx="9144000" cy="900782"/>
        </a:xfrm>
        <a:prstGeom prst="roundRect">
          <a:avLst>
            <a:gd name="adj" fmla="val 10000"/>
          </a:avLst>
        </a:prstGeom>
        <a:solidFill>
          <a:schemeClr val="lt1">
            <a:hueOff val="0"/>
            <a:satOff val="0"/>
            <a:lumOff val="0"/>
            <a:alphaOff val="0"/>
          </a:schemeClr>
        </a:solid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 sz="1100" kern="1200" dirty="0"/>
            <a:t>No se encuentran afectas a aportaciones, contribuciones, ni descuentos de índole alguna; excepto aquellos otros descuentos establecidos por ley o autorizados por el trabajador.</a:t>
          </a:r>
        </a:p>
      </dsp:txBody>
      <dsp:txXfrm>
        <a:off x="1918878" y="5945162"/>
        <a:ext cx="7225121" cy="900782"/>
      </dsp:txXfrm>
    </dsp:sp>
    <dsp:sp modelId="{87F150C2-0C62-4186-9C97-35885027A21E}">
      <dsp:nvSpPr>
        <dsp:cNvPr id="0" name=""/>
        <dsp:cNvSpPr/>
      </dsp:nvSpPr>
      <dsp:spPr>
        <a:xfrm>
          <a:off x="90078" y="6035240"/>
          <a:ext cx="1828800" cy="720625"/>
        </a:xfrm>
        <a:prstGeom prst="roundRect">
          <a:avLst>
            <a:gd name="adj" fmla="val 10000"/>
          </a:avLst>
        </a:prstGeom>
        <a:blipFill rotWithShape="0">
          <a:blip xmlns:r="http://schemas.openxmlformats.org/officeDocument/2006/relationships" r:embed="rId7"/>
          <a:stretch>
            <a:fillRect/>
          </a:stretch>
        </a:blipFill>
        <a:ln w="1587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5B444-BDCA-44A4-BA29-294A513DE2CA}">
      <dsp:nvSpPr>
        <dsp:cNvPr id="0" name=""/>
        <dsp:cNvSpPr/>
      </dsp:nvSpPr>
      <dsp:spPr>
        <a:xfrm>
          <a:off x="0" y="0"/>
          <a:ext cx="8955733" cy="685800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es-ES" sz="2000" kern="1200" dirty="0"/>
        </a:p>
        <a:p>
          <a:pPr marL="0" lvl="0" indent="0" algn="ctr" defTabSz="889000" rtl="0">
            <a:lnSpc>
              <a:spcPct val="90000"/>
            </a:lnSpc>
            <a:spcBef>
              <a:spcPct val="0"/>
            </a:spcBef>
            <a:spcAft>
              <a:spcPct val="35000"/>
            </a:spcAft>
            <a:buNone/>
          </a:pPr>
          <a:endParaRPr lang="es-ES" sz="2000" kern="1200" dirty="0"/>
        </a:p>
        <a:p>
          <a:pPr marL="0" lvl="0" indent="0" algn="ctr" defTabSz="889000" rtl="0">
            <a:lnSpc>
              <a:spcPct val="90000"/>
            </a:lnSpc>
            <a:spcBef>
              <a:spcPct val="0"/>
            </a:spcBef>
            <a:spcAft>
              <a:spcPct val="35000"/>
            </a:spcAft>
            <a:buNone/>
          </a:pPr>
          <a:endParaRPr lang="es-ES" sz="2000" kern="1200" dirty="0"/>
        </a:p>
        <a:p>
          <a:pPr marL="0" lvl="0" indent="0" algn="ctr" defTabSz="889000" rtl="0">
            <a:lnSpc>
              <a:spcPct val="90000"/>
            </a:lnSpc>
            <a:spcBef>
              <a:spcPct val="0"/>
            </a:spcBef>
            <a:spcAft>
              <a:spcPct val="35000"/>
            </a:spcAft>
            <a:buNone/>
          </a:pPr>
          <a:endParaRPr lang="es-ES" sz="2000" kern="1200" dirty="0"/>
        </a:p>
        <a:p>
          <a:pPr marL="0" lvl="0" indent="0" algn="ctr" defTabSz="889000" rtl="0">
            <a:lnSpc>
              <a:spcPct val="90000"/>
            </a:lnSpc>
            <a:spcBef>
              <a:spcPct val="0"/>
            </a:spcBef>
            <a:spcAft>
              <a:spcPct val="35000"/>
            </a:spcAft>
            <a:buNone/>
          </a:pPr>
          <a:endParaRPr lang="es-ES" sz="2000" kern="1200" dirty="0"/>
        </a:p>
        <a:p>
          <a:pPr marL="0" lvl="0" indent="0" algn="ctr" defTabSz="889000" rtl="0">
            <a:lnSpc>
              <a:spcPct val="90000"/>
            </a:lnSpc>
            <a:spcBef>
              <a:spcPct val="0"/>
            </a:spcBef>
            <a:spcAft>
              <a:spcPct val="35000"/>
            </a:spcAft>
            <a:buNone/>
          </a:pPr>
          <a:r>
            <a:rPr lang="es-ES" sz="2000" kern="1200" dirty="0"/>
            <a:t>DL </a:t>
          </a:r>
          <a:r>
            <a:rPr lang="es-ES" sz="2000" kern="1200" dirty="0" err="1"/>
            <a:t>Nº</a:t>
          </a:r>
          <a:r>
            <a:rPr lang="es-ES" sz="2000" kern="1200" dirty="0"/>
            <a:t> 713</a:t>
          </a:r>
        </a:p>
      </dsp:txBody>
      <dsp:txXfrm>
        <a:off x="0" y="0"/>
        <a:ext cx="8955733" cy="2057400"/>
      </dsp:txXfrm>
    </dsp:sp>
    <dsp:sp modelId="{EB7611AC-EE64-4C33-BCEF-A162DEC1E8EE}">
      <dsp:nvSpPr>
        <dsp:cNvPr id="0" name=""/>
        <dsp:cNvSpPr/>
      </dsp:nvSpPr>
      <dsp:spPr>
        <a:xfrm>
          <a:off x="8747" y="2276871"/>
          <a:ext cx="8955733" cy="823847"/>
        </a:xfrm>
        <a:prstGeom prst="roundRect">
          <a:avLst>
            <a:gd name="adj" fmla="val 10000"/>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b="0" i="0" kern="1200" dirty="0"/>
            <a:t>El trabajador tiene derecho a treinta (30) días calendarios de descanso vacacional por cada año completo de servicios (Art. 10). La oportunidad del descanso vacacional se fija de común acuerdo entre el empleador y el trabajador. A falta de acuerdo decidirá el empleador en uso de su facultad directriz (Art. 14).</a:t>
          </a:r>
          <a:endParaRPr lang="es-ES" sz="1600" kern="1200" dirty="0"/>
        </a:p>
      </dsp:txBody>
      <dsp:txXfrm>
        <a:off x="32877" y="2301001"/>
        <a:ext cx="8907473" cy="775587"/>
      </dsp:txXfrm>
    </dsp:sp>
    <dsp:sp modelId="{96944DF2-FA66-45E7-8F5A-4AA6C8E41980}">
      <dsp:nvSpPr>
        <dsp:cNvPr id="0" name=""/>
        <dsp:cNvSpPr/>
      </dsp:nvSpPr>
      <dsp:spPr>
        <a:xfrm>
          <a:off x="8747" y="3212972"/>
          <a:ext cx="8955733" cy="823847"/>
        </a:xfrm>
        <a:prstGeom prst="roundRect">
          <a:avLst>
            <a:gd name="adj" fmla="val 10000"/>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kern="1200" dirty="0"/>
            <a:t>Los trabajadores que cumplan al menos una jornada mínima de 4 horas diarias tienen derecho a vacaciones, mientras que aquellos que desempeñen sus funciones en una jornada diaria de menos de 4 horas están excluidos del beneficio.</a:t>
          </a:r>
        </a:p>
      </dsp:txBody>
      <dsp:txXfrm>
        <a:off x="32877" y="3237102"/>
        <a:ext cx="8907473" cy="775587"/>
      </dsp:txXfrm>
    </dsp:sp>
    <dsp:sp modelId="{28A4EC04-194C-47A5-8A21-8B71AD26D38A}">
      <dsp:nvSpPr>
        <dsp:cNvPr id="0" name=""/>
        <dsp:cNvSpPr/>
      </dsp:nvSpPr>
      <dsp:spPr>
        <a:xfrm>
          <a:off x="0" y="4149082"/>
          <a:ext cx="8955733" cy="1605159"/>
        </a:xfrm>
        <a:prstGeom prst="roundRect">
          <a:avLst>
            <a:gd name="adj" fmla="val 10000"/>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kern="1200" dirty="0"/>
            <a:t>Fraccionamiento del Descanso Vacacional</a:t>
          </a:r>
        </a:p>
        <a:p>
          <a:pPr marL="0" lvl="0" indent="0" algn="ctr" defTabSz="711200">
            <a:lnSpc>
              <a:spcPct val="90000"/>
            </a:lnSpc>
            <a:spcBef>
              <a:spcPct val="0"/>
            </a:spcBef>
            <a:spcAft>
              <a:spcPct val="35000"/>
            </a:spcAft>
            <a:buNone/>
          </a:pPr>
          <a:r>
            <a:rPr lang="es-ES" sz="1600" kern="1200" dirty="0"/>
            <a:t>El trabajador debe disfrutar del descanso vacacional en forma ininterrumpida; sin embargo, a solicitud escrita del trabajador, el disfrute del periodo vacacional puede ser fraccionado de la siguiente manera:</a:t>
          </a:r>
        </a:p>
        <a:p>
          <a:pPr marL="0" lvl="0" indent="0" algn="just" defTabSz="711200">
            <a:lnSpc>
              <a:spcPct val="90000"/>
            </a:lnSpc>
            <a:spcBef>
              <a:spcPct val="0"/>
            </a:spcBef>
            <a:spcAft>
              <a:spcPct val="35000"/>
            </a:spcAft>
            <a:buNone/>
          </a:pPr>
          <a:r>
            <a:rPr lang="es-ES" sz="1600" kern="1200" dirty="0"/>
            <a:t>i) 15 días calendarios, los cuales pueden gozarse en periodos de 7 y 8 días ininterrumpidos.</a:t>
          </a:r>
        </a:p>
        <a:p>
          <a:pPr marL="0" lvl="0" indent="0" algn="just" defTabSz="711200">
            <a:lnSpc>
              <a:spcPct val="90000"/>
            </a:lnSpc>
            <a:spcBef>
              <a:spcPct val="0"/>
            </a:spcBef>
            <a:spcAft>
              <a:spcPct val="35000"/>
            </a:spcAft>
            <a:buNone/>
          </a:pPr>
          <a:r>
            <a:rPr lang="es-ES" sz="1600" kern="1200" dirty="0" err="1"/>
            <a:t>ii</a:t>
          </a:r>
          <a:r>
            <a:rPr lang="es-ES" sz="1600" kern="1200" dirty="0"/>
            <a:t>) El resto del periodo vacacional puede gozarse de forma fraccionada en periodos inclusive inferiores a 07 días calendario y como mínimo de un día calendario (art. 18).</a:t>
          </a:r>
        </a:p>
      </dsp:txBody>
      <dsp:txXfrm>
        <a:off x="47014" y="4196096"/>
        <a:ext cx="8861705" cy="1511131"/>
      </dsp:txXfrm>
    </dsp:sp>
    <dsp:sp modelId="{17A0E942-D363-40F1-A58C-9E550187C1D5}">
      <dsp:nvSpPr>
        <dsp:cNvPr id="0" name=""/>
        <dsp:cNvSpPr/>
      </dsp:nvSpPr>
      <dsp:spPr>
        <a:xfrm>
          <a:off x="8747" y="5870138"/>
          <a:ext cx="8955733" cy="823847"/>
        </a:xfrm>
        <a:prstGeom prst="roundRect">
          <a:avLst>
            <a:gd name="adj" fmla="val 10000"/>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kern="1200" dirty="0"/>
            <a:t>El año de labor exigido se computará desde la fecha en que el trabajador ingresó al servicio del empleador. Por acuerdo escrito entre las partes, pueden adelantarse días de descanso vacacional a cuenta del periodo vacacional que se genere a futuro.  </a:t>
          </a:r>
        </a:p>
      </dsp:txBody>
      <dsp:txXfrm>
        <a:off x="32877" y="5894268"/>
        <a:ext cx="8907473" cy="775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83482-02F6-486E-A8EC-25C01A19E6B1}">
      <dsp:nvSpPr>
        <dsp:cNvPr id="0" name=""/>
        <dsp:cNvSpPr/>
      </dsp:nvSpPr>
      <dsp:spPr>
        <a:xfrm>
          <a:off x="0" y="104118"/>
          <a:ext cx="2216689" cy="2216689"/>
        </a:xfrm>
        <a:prstGeom prst="ellipse">
          <a:avLst/>
        </a:prstGeom>
        <a:solidFill>
          <a:schemeClr val="lt1"/>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s-ES" sz="1800" kern="1200" dirty="0"/>
            <a:t>Artículo 19.- No se consideran remuneraciones computables las siguientes: </a:t>
          </a:r>
        </a:p>
      </dsp:txBody>
      <dsp:txXfrm>
        <a:off x="324627" y="428745"/>
        <a:ext cx="1567435" cy="1567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BF98F-7EA1-4DC9-9E0B-C59273B0773C}">
      <dsp:nvSpPr>
        <dsp:cNvPr id="0" name=""/>
        <dsp:cNvSpPr/>
      </dsp:nvSpPr>
      <dsp:spPr>
        <a:xfrm rot="10800000">
          <a:off x="155456" y="94258"/>
          <a:ext cx="5352819" cy="1284046"/>
        </a:xfrm>
        <a:prstGeom prst="homePlate">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229" tIns="45720" rIns="85344" bIns="45720" numCol="1" spcCol="1270" anchor="ctr" anchorCtr="0">
          <a:noAutofit/>
        </a:bodyPr>
        <a:lstStyle/>
        <a:p>
          <a:pPr marL="0" lvl="0" indent="0" algn="ctr" defTabSz="533400">
            <a:lnSpc>
              <a:spcPct val="90000"/>
            </a:lnSpc>
            <a:spcBef>
              <a:spcPct val="0"/>
            </a:spcBef>
            <a:spcAft>
              <a:spcPct val="35000"/>
            </a:spcAft>
            <a:buNone/>
          </a:pPr>
          <a:r>
            <a:rPr lang="es-ES" sz="1200" kern="1200" dirty="0"/>
            <a:t>a) Gratificaciones extraordinarias u otros pagos que perciba el trabajador ocasionalmente, a título de liberalidad del empleador o que hayan sido materia de convención colectiva, o aceptadas en los procedimientos de conciliación o mediación, o establecidas por resolución de la Autoridad Administrativa de Trabajo, o por laudo arbitral. Se incluye en este concepto a la bonificación por cierre de pliego</a:t>
          </a:r>
        </a:p>
      </dsp:txBody>
      <dsp:txXfrm rot="10800000">
        <a:off x="476467" y="94258"/>
        <a:ext cx="5031808" cy="1284046"/>
      </dsp:txXfrm>
    </dsp:sp>
    <dsp:sp modelId="{BD90572E-5EEF-40DA-89FD-29D9568322B1}">
      <dsp:nvSpPr>
        <dsp:cNvPr id="0" name=""/>
        <dsp:cNvSpPr/>
      </dsp:nvSpPr>
      <dsp:spPr>
        <a:xfrm flipV="1">
          <a:off x="0" y="545902"/>
          <a:ext cx="100964" cy="98268"/>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805C14-1225-4126-AC7C-ADCBA65678B1}">
      <dsp:nvSpPr>
        <dsp:cNvPr id="0" name=""/>
        <dsp:cNvSpPr/>
      </dsp:nvSpPr>
      <dsp:spPr>
        <a:xfrm rot="10800000">
          <a:off x="177583" y="1669241"/>
          <a:ext cx="5308564" cy="1284046"/>
        </a:xfrm>
        <a:prstGeom prst="homePlate">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229" tIns="45720" rIns="85344" bIns="45720" numCol="1" spcCol="1270" anchor="ctr" anchorCtr="0">
          <a:noAutofit/>
        </a:bodyPr>
        <a:lstStyle/>
        <a:p>
          <a:pPr marL="0" lvl="0" indent="0" algn="ctr" defTabSz="533400">
            <a:lnSpc>
              <a:spcPct val="90000"/>
            </a:lnSpc>
            <a:spcBef>
              <a:spcPct val="0"/>
            </a:spcBef>
            <a:spcAft>
              <a:spcPct val="35000"/>
            </a:spcAft>
            <a:buNone/>
          </a:pPr>
          <a:r>
            <a:rPr lang="es-ES" sz="1200" kern="1200" dirty="0"/>
            <a:t>b) Cualquier forma de participación en las utilidades de la empresa</a:t>
          </a:r>
        </a:p>
      </dsp:txBody>
      <dsp:txXfrm rot="10800000">
        <a:off x="498594" y="1669241"/>
        <a:ext cx="4987553" cy="1284046"/>
      </dsp:txXfrm>
    </dsp:sp>
    <dsp:sp modelId="{06087ACE-0D1A-49E9-8644-6026C1BD3AF9}">
      <dsp:nvSpPr>
        <dsp:cNvPr id="0" name=""/>
        <dsp:cNvSpPr/>
      </dsp:nvSpPr>
      <dsp:spPr>
        <a:xfrm rot="16870555" flipH="1">
          <a:off x="-48264" y="2257546"/>
          <a:ext cx="193878" cy="13753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83482-02F6-486E-A8EC-25C01A19E6B1}">
      <dsp:nvSpPr>
        <dsp:cNvPr id="0" name=""/>
        <dsp:cNvSpPr/>
      </dsp:nvSpPr>
      <dsp:spPr>
        <a:xfrm>
          <a:off x="0" y="50615"/>
          <a:ext cx="2303876" cy="2303876"/>
        </a:xfrm>
        <a:prstGeom prst="ellipse">
          <a:avLst/>
        </a:prstGeom>
        <a:solidFill>
          <a:schemeClr val="lt1"/>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s-ES" sz="1800" kern="1200" dirty="0"/>
            <a:t>Artículo 19.- No se consideran remuneraciones computables las siguientes: </a:t>
          </a:r>
        </a:p>
      </dsp:txBody>
      <dsp:txXfrm>
        <a:off x="337395" y="388010"/>
        <a:ext cx="1629086" cy="16290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B7F39-EB36-4C6F-A83D-7EB07E126A2C}">
      <dsp:nvSpPr>
        <dsp:cNvPr id="0" name=""/>
        <dsp:cNvSpPr/>
      </dsp:nvSpPr>
      <dsp:spPr>
        <a:xfrm rot="10800000">
          <a:off x="322625" y="0"/>
          <a:ext cx="6314750" cy="717392"/>
        </a:xfrm>
        <a:prstGeom prst="homePlate">
          <a:avLst/>
        </a:prstGeom>
        <a:solidFill>
          <a:schemeClr val="accent6">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19" tIns="49530" rIns="92456"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lumMod val="95000"/>
                  <a:lumOff val="5000"/>
                </a:schemeClr>
              </a:solidFill>
            </a:rPr>
            <a:t>c) El costo o valor de las condiciones de trabajo</a:t>
          </a:r>
        </a:p>
      </dsp:txBody>
      <dsp:txXfrm rot="10800000">
        <a:off x="501973" y="0"/>
        <a:ext cx="6135402" cy="717392"/>
      </dsp:txXfrm>
    </dsp:sp>
    <dsp:sp modelId="{175FD880-7BC1-489D-9B16-4225A6E27B1A}">
      <dsp:nvSpPr>
        <dsp:cNvPr id="0" name=""/>
        <dsp:cNvSpPr/>
      </dsp:nvSpPr>
      <dsp:spPr>
        <a:xfrm flipV="1">
          <a:off x="272118" y="278265"/>
          <a:ext cx="149556" cy="142346"/>
        </a:xfrm>
        <a:prstGeom prst="ellipse">
          <a:avLst/>
        </a:prstGeom>
        <a:solidFill>
          <a:schemeClr val="accent6">
            <a:tint val="50000"/>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7E1F32-E125-47A0-B8AC-5895435F30BB}">
      <dsp:nvSpPr>
        <dsp:cNvPr id="0" name=""/>
        <dsp:cNvSpPr/>
      </dsp:nvSpPr>
      <dsp:spPr>
        <a:xfrm rot="10800000">
          <a:off x="261184" y="1005192"/>
          <a:ext cx="6329102" cy="720293"/>
        </a:xfrm>
        <a:prstGeom prst="homePlate">
          <a:avLst/>
        </a:prstGeom>
        <a:solidFill>
          <a:schemeClr val="accent6">
            <a:alpha val="90000"/>
            <a:hueOff val="0"/>
            <a:satOff val="0"/>
            <a:lumOff val="0"/>
            <a:alphaOff val="-1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19" tIns="49530" rIns="92456"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lumMod val="95000"/>
                  <a:lumOff val="5000"/>
                </a:schemeClr>
              </a:solidFill>
            </a:rPr>
            <a:t>d) La canasta de Navidad o similares</a:t>
          </a:r>
        </a:p>
      </dsp:txBody>
      <dsp:txXfrm rot="10800000">
        <a:off x="441257" y="1005192"/>
        <a:ext cx="6149029" cy="720293"/>
      </dsp:txXfrm>
    </dsp:sp>
    <dsp:sp modelId="{8322D985-B89E-456D-8579-E5EDA880784A}">
      <dsp:nvSpPr>
        <dsp:cNvPr id="0" name=""/>
        <dsp:cNvSpPr/>
      </dsp:nvSpPr>
      <dsp:spPr>
        <a:xfrm>
          <a:off x="278137" y="1288291"/>
          <a:ext cx="176687" cy="154095"/>
        </a:xfrm>
        <a:prstGeom prst="ellipse">
          <a:avLst/>
        </a:prstGeom>
        <a:solidFill>
          <a:schemeClr val="accent6">
            <a:tint val="50000"/>
            <a:alpha val="90000"/>
            <a:hueOff val="-3359"/>
            <a:satOff val="-562"/>
            <a:lumOff val="4020"/>
            <a:alphaOff val="-1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0BF98F-7EA1-4DC9-9E0B-C59273B0773C}">
      <dsp:nvSpPr>
        <dsp:cNvPr id="0" name=""/>
        <dsp:cNvSpPr/>
      </dsp:nvSpPr>
      <dsp:spPr>
        <a:xfrm rot="10800000">
          <a:off x="188056" y="2013194"/>
          <a:ext cx="6475357" cy="872114"/>
        </a:xfrm>
        <a:prstGeom prst="homePlate">
          <a:avLst/>
        </a:prstGeom>
        <a:solidFill>
          <a:schemeClr val="accent6">
            <a:alpha val="90000"/>
            <a:hueOff val="0"/>
            <a:satOff val="0"/>
            <a:lumOff val="0"/>
            <a:alphaOff val="-2666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19" tIns="49530" rIns="92456"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lumMod val="95000"/>
                  <a:lumOff val="5000"/>
                </a:schemeClr>
              </a:solidFill>
            </a:rPr>
            <a:t>e) El valor del transporte, siempre que esté supeditado a la asistencia al centro de trabajo y que razonablemente cubra el respectivo traslado. Se incluye en este concepto el monto fijo que el empleador otorgue por pacto individual o convención colectiva, siempre que cumpla con los requisitos antes mencionados</a:t>
          </a:r>
        </a:p>
      </dsp:txBody>
      <dsp:txXfrm rot="10800000">
        <a:off x="406084" y="2013194"/>
        <a:ext cx="6257329" cy="872114"/>
      </dsp:txXfrm>
    </dsp:sp>
    <dsp:sp modelId="{BD90572E-5EEF-40DA-89FD-29D9568322B1}">
      <dsp:nvSpPr>
        <dsp:cNvPr id="0" name=""/>
        <dsp:cNvSpPr/>
      </dsp:nvSpPr>
      <dsp:spPr>
        <a:xfrm flipV="1">
          <a:off x="221913" y="2375678"/>
          <a:ext cx="75785" cy="73761"/>
        </a:xfrm>
        <a:prstGeom prst="ellipse">
          <a:avLst/>
        </a:prstGeom>
        <a:solidFill>
          <a:schemeClr val="accent6">
            <a:tint val="50000"/>
            <a:alpha val="90000"/>
            <a:hueOff val="-6718"/>
            <a:satOff val="-1125"/>
            <a:lumOff val="8039"/>
            <a:alphaOff val="-2666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805C14-1225-4126-AC7C-ADCBA65678B1}">
      <dsp:nvSpPr>
        <dsp:cNvPr id="0" name=""/>
        <dsp:cNvSpPr/>
      </dsp:nvSpPr>
      <dsp:spPr>
        <a:xfrm rot="10800000">
          <a:off x="214824" y="3173110"/>
          <a:ext cx="6421821" cy="787047"/>
        </a:xfrm>
        <a:prstGeom prst="homePlate">
          <a:avLst/>
        </a:prstGeom>
        <a:solidFill>
          <a:schemeClr val="accent6">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19" tIns="49530" rIns="92456" bIns="49530" numCol="1" spcCol="1270" anchor="ctr" anchorCtr="0">
          <a:noAutofit/>
        </a:bodyPr>
        <a:lstStyle/>
        <a:p>
          <a:pPr marL="0" lvl="0" indent="0" algn="ctr" defTabSz="577850">
            <a:lnSpc>
              <a:spcPct val="90000"/>
            </a:lnSpc>
            <a:spcBef>
              <a:spcPct val="0"/>
            </a:spcBef>
            <a:spcAft>
              <a:spcPct val="35000"/>
            </a:spcAft>
            <a:buNone/>
          </a:pPr>
          <a:r>
            <a:rPr lang="es-ES" sz="1300" kern="1200" dirty="0">
              <a:solidFill>
                <a:schemeClr val="tx1">
                  <a:lumMod val="95000"/>
                  <a:lumOff val="5000"/>
                </a:schemeClr>
              </a:solidFill>
            </a:rPr>
            <a:t>f) La asignación o bonificación por educación, siempre que sea por un monto razonable y se encuentre debidamente sustentada</a:t>
          </a:r>
        </a:p>
      </dsp:txBody>
      <dsp:txXfrm rot="10800000">
        <a:off x="411586" y="3173110"/>
        <a:ext cx="6225059" cy="787047"/>
      </dsp:txXfrm>
    </dsp:sp>
    <dsp:sp modelId="{06087ACE-0D1A-49E9-8644-6026C1BD3AF9}">
      <dsp:nvSpPr>
        <dsp:cNvPr id="0" name=""/>
        <dsp:cNvSpPr/>
      </dsp:nvSpPr>
      <dsp:spPr>
        <a:xfrm rot="16870555" flipH="1">
          <a:off x="213894" y="3526220"/>
          <a:ext cx="145527" cy="103235"/>
        </a:xfrm>
        <a:prstGeom prst="ellipse">
          <a:avLst/>
        </a:prstGeom>
        <a:solidFill>
          <a:schemeClr val="accent6">
            <a:tint val="50000"/>
            <a:alpha val="90000"/>
            <a:hueOff val="-10077"/>
            <a:satOff val="-1687"/>
            <a:lumOff val="12059"/>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83482-02F6-486E-A8EC-25C01A19E6B1}">
      <dsp:nvSpPr>
        <dsp:cNvPr id="0" name=""/>
        <dsp:cNvSpPr/>
      </dsp:nvSpPr>
      <dsp:spPr>
        <a:xfrm>
          <a:off x="0" y="190779"/>
          <a:ext cx="1629117" cy="1629117"/>
        </a:xfrm>
        <a:prstGeom prst="ellipse">
          <a:avLst/>
        </a:prstGeom>
        <a:solidFill>
          <a:schemeClr val="lt1"/>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s-ES" sz="1300" kern="1200" dirty="0"/>
            <a:t>Artículo 19.- No se consideran remuneraciones computables las siguientes: </a:t>
          </a:r>
        </a:p>
      </dsp:txBody>
      <dsp:txXfrm>
        <a:off x="238579" y="429358"/>
        <a:ext cx="1151959" cy="11519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B7F39-EB36-4C6F-A83D-7EB07E126A2C}">
      <dsp:nvSpPr>
        <dsp:cNvPr id="0" name=""/>
        <dsp:cNvSpPr/>
      </dsp:nvSpPr>
      <dsp:spPr>
        <a:xfrm rot="10800000">
          <a:off x="349357" y="1362"/>
          <a:ext cx="6837973" cy="778537"/>
        </a:xfrm>
        <a:prstGeom prst="homePlate">
          <a:avLst/>
        </a:prstGeom>
        <a:solidFill>
          <a:schemeClr val="accent6">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153" tIns="45720" rIns="85344"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rPr>
            <a:t>g) Las asignaciones o bonificaciones por cumpleaños, matrimonio, nacimiento de hijos, fallecimiento y aquéllas de semejante naturaleza. Igualmente, las asignaciones que se abonen con motivo de determinadas festividades siempre que sean consecuencia de una negociación colectiva</a:t>
          </a:r>
        </a:p>
      </dsp:txBody>
      <dsp:txXfrm rot="10800000">
        <a:off x="543991" y="1362"/>
        <a:ext cx="6643339" cy="778537"/>
      </dsp:txXfrm>
    </dsp:sp>
    <dsp:sp modelId="{175FD880-7BC1-489D-9B16-4225A6E27B1A}">
      <dsp:nvSpPr>
        <dsp:cNvPr id="0" name=""/>
        <dsp:cNvSpPr/>
      </dsp:nvSpPr>
      <dsp:spPr>
        <a:xfrm flipV="1">
          <a:off x="344272" y="308197"/>
          <a:ext cx="153474" cy="146075"/>
        </a:xfrm>
        <a:prstGeom prst="ellipse">
          <a:avLst/>
        </a:prstGeom>
        <a:solidFill>
          <a:schemeClr val="accent6">
            <a:tint val="50000"/>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7E1F32-E125-47A0-B8AC-5895435F30BB}">
      <dsp:nvSpPr>
        <dsp:cNvPr id="0" name=""/>
        <dsp:cNvSpPr/>
      </dsp:nvSpPr>
      <dsp:spPr>
        <a:xfrm rot="10800000">
          <a:off x="364281" y="938811"/>
          <a:ext cx="6853515" cy="752762"/>
        </a:xfrm>
        <a:prstGeom prst="homePlate">
          <a:avLst/>
        </a:prstGeom>
        <a:solidFill>
          <a:schemeClr val="accent6">
            <a:alpha val="90000"/>
            <a:hueOff val="0"/>
            <a:satOff val="0"/>
            <a:lumOff val="0"/>
            <a:alphaOff val="-1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153" tIns="45720" rIns="85344"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rPr>
            <a:t>h) Los bienes que la empresa otorgue a sus trabajadores, de su propia producción, en cantidad razonable para su consumo directo y de su familia</a:t>
          </a:r>
        </a:p>
      </dsp:txBody>
      <dsp:txXfrm rot="10800000">
        <a:off x="552471" y="938811"/>
        <a:ext cx="6665325" cy="752762"/>
      </dsp:txXfrm>
    </dsp:sp>
    <dsp:sp modelId="{8322D985-B89E-456D-8579-E5EDA880784A}">
      <dsp:nvSpPr>
        <dsp:cNvPr id="0" name=""/>
        <dsp:cNvSpPr/>
      </dsp:nvSpPr>
      <dsp:spPr>
        <a:xfrm>
          <a:off x="350449" y="1372657"/>
          <a:ext cx="181316" cy="158132"/>
        </a:xfrm>
        <a:prstGeom prst="ellipse">
          <a:avLst/>
        </a:prstGeom>
        <a:solidFill>
          <a:schemeClr val="accent6">
            <a:tint val="50000"/>
            <a:alpha val="90000"/>
            <a:hueOff val="-3359"/>
            <a:satOff val="-562"/>
            <a:lumOff val="4020"/>
            <a:alphaOff val="-1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0BF98F-7EA1-4DC9-9E0B-C59273B0773C}">
      <dsp:nvSpPr>
        <dsp:cNvPr id="0" name=""/>
        <dsp:cNvSpPr/>
      </dsp:nvSpPr>
      <dsp:spPr>
        <a:xfrm rot="10800000">
          <a:off x="312033" y="1985434"/>
          <a:ext cx="7011888" cy="786657"/>
        </a:xfrm>
        <a:prstGeom prst="homePlate">
          <a:avLst/>
        </a:prstGeom>
        <a:solidFill>
          <a:schemeClr val="accent6">
            <a:alpha val="90000"/>
            <a:hueOff val="0"/>
            <a:satOff val="0"/>
            <a:lumOff val="0"/>
            <a:alphaOff val="-2666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153" tIns="45720" rIns="85344"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rPr>
            <a:t>i) Todos aquellos montos que se otorgan al trabajador para el cabal desempeño de su labor o con ocasión de sus funciones, tales como movilidad, viáticos, gastos de representación, vestuario y en general todo lo que razonablemente cumpla tal objeto y no constituya beneficio o ventaja patrimonial para el trabajador</a:t>
          </a:r>
        </a:p>
      </dsp:txBody>
      <dsp:txXfrm rot="10800000">
        <a:off x="508697" y="1985434"/>
        <a:ext cx="6815224" cy="786657"/>
      </dsp:txXfrm>
    </dsp:sp>
    <dsp:sp modelId="{BD90572E-5EEF-40DA-89FD-29D9568322B1}">
      <dsp:nvSpPr>
        <dsp:cNvPr id="0" name=""/>
        <dsp:cNvSpPr/>
      </dsp:nvSpPr>
      <dsp:spPr>
        <a:xfrm flipV="1">
          <a:off x="292751" y="2441178"/>
          <a:ext cx="77770" cy="75693"/>
        </a:xfrm>
        <a:prstGeom prst="ellipse">
          <a:avLst/>
        </a:prstGeom>
        <a:solidFill>
          <a:schemeClr val="accent6">
            <a:tint val="50000"/>
            <a:alpha val="90000"/>
            <a:hueOff val="-6718"/>
            <a:satOff val="-1125"/>
            <a:lumOff val="8039"/>
            <a:alphaOff val="-2666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805C14-1225-4126-AC7C-ADCBA65678B1}">
      <dsp:nvSpPr>
        <dsp:cNvPr id="0" name=""/>
        <dsp:cNvSpPr/>
      </dsp:nvSpPr>
      <dsp:spPr>
        <a:xfrm rot="10800000">
          <a:off x="236226" y="3063192"/>
          <a:ext cx="6953916" cy="764057"/>
        </a:xfrm>
        <a:prstGeom prst="homePlate">
          <a:avLst/>
        </a:prstGeom>
        <a:solidFill>
          <a:schemeClr val="accent6">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6153" tIns="45720" rIns="85344"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lumMod val="95000"/>
                  <a:lumOff val="5000"/>
                </a:schemeClr>
              </a:solidFill>
            </a:rPr>
            <a:t>j) La alimentación proporcionada directamente por el empleador que tenga la calidad de condición de trabajo por ser indispensable para la prestación de servicios, las prestaciones alimentarias otorgadas bajo la modalidad de suministro indirecto de acuerdo a su ley correspondiente, o cuando se derive de mandato legal.</a:t>
          </a:r>
        </a:p>
      </dsp:txBody>
      <dsp:txXfrm rot="10800000">
        <a:off x="427240" y="3063192"/>
        <a:ext cx="6762902" cy="764057"/>
      </dsp:txXfrm>
    </dsp:sp>
    <dsp:sp modelId="{06087ACE-0D1A-49E9-8644-6026C1BD3AF9}">
      <dsp:nvSpPr>
        <dsp:cNvPr id="0" name=""/>
        <dsp:cNvSpPr/>
      </dsp:nvSpPr>
      <dsp:spPr>
        <a:xfrm rot="16870555" flipH="1">
          <a:off x="284522" y="3545904"/>
          <a:ext cx="149339" cy="105939"/>
        </a:xfrm>
        <a:prstGeom prst="ellipse">
          <a:avLst/>
        </a:prstGeom>
        <a:solidFill>
          <a:schemeClr val="accent6">
            <a:tint val="50000"/>
            <a:alpha val="90000"/>
            <a:hueOff val="-10077"/>
            <a:satOff val="-1687"/>
            <a:lumOff val="12059"/>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792A6-9372-417D-BBAC-81692166A091}">
      <dsp:nvSpPr>
        <dsp:cNvPr id="0" name=""/>
        <dsp:cNvSpPr/>
      </dsp:nvSpPr>
      <dsp:spPr>
        <a:xfrm>
          <a:off x="1010230" y="301356"/>
          <a:ext cx="4940375" cy="4563623"/>
        </a:xfrm>
        <a:prstGeom prst="gear9">
          <a:avLst/>
        </a:prstGeom>
        <a:solidFill>
          <a:schemeClr val="accent3">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95000"/>
                  <a:lumOff val="5000"/>
                </a:schemeClr>
              </a:solidFill>
            </a:rPr>
            <a:t>Los depósitos de la compensación por tiempo de servicios, incluidos sus intereses,</a:t>
          </a:r>
        </a:p>
        <a:p>
          <a:pPr marL="0" lvl="0" indent="0" algn="ctr" defTabSz="1066800">
            <a:lnSpc>
              <a:spcPct val="90000"/>
            </a:lnSpc>
            <a:spcBef>
              <a:spcPct val="0"/>
            </a:spcBef>
            <a:spcAft>
              <a:spcPct val="35000"/>
            </a:spcAft>
            <a:buNone/>
          </a:pPr>
          <a:r>
            <a:rPr lang="es-ES" sz="3600" b="1" kern="1200" dirty="0">
              <a:solidFill>
                <a:schemeClr val="tx1">
                  <a:lumMod val="95000"/>
                  <a:lumOff val="5000"/>
                </a:schemeClr>
              </a:solidFill>
            </a:rPr>
            <a:t>son intangibles e inembargables,</a:t>
          </a:r>
        </a:p>
        <a:p>
          <a:pPr marL="0" lvl="0" indent="0" algn="ctr" defTabSz="1066800">
            <a:lnSpc>
              <a:spcPct val="90000"/>
            </a:lnSpc>
            <a:spcBef>
              <a:spcPct val="0"/>
            </a:spcBef>
            <a:spcAft>
              <a:spcPct val="35000"/>
            </a:spcAft>
            <a:buNone/>
          </a:pPr>
          <a:r>
            <a:rPr lang="es-ES" sz="2400" b="1" u="sng" kern="1200" dirty="0">
              <a:solidFill>
                <a:schemeClr val="tx1">
                  <a:lumMod val="95000"/>
                  <a:lumOff val="5000"/>
                </a:schemeClr>
              </a:solidFill>
            </a:rPr>
            <a:t>salvo por alimentos y hasta el 50%.</a:t>
          </a:r>
        </a:p>
        <a:p>
          <a:pPr marL="0" lvl="0" indent="0" algn="ctr" defTabSz="1066800">
            <a:lnSpc>
              <a:spcPct val="90000"/>
            </a:lnSpc>
            <a:spcBef>
              <a:spcPct val="0"/>
            </a:spcBef>
            <a:spcAft>
              <a:spcPct val="35000"/>
            </a:spcAft>
            <a:buNone/>
          </a:pPr>
          <a:r>
            <a:rPr lang="es-ES" sz="1800" b="1" u="none" kern="1200" dirty="0">
              <a:solidFill>
                <a:schemeClr val="tx1">
                  <a:lumMod val="95000"/>
                  <a:lumOff val="5000"/>
                </a:schemeClr>
              </a:solidFill>
            </a:rPr>
            <a:t>(Art. 37)</a:t>
          </a:r>
        </a:p>
      </dsp:txBody>
      <dsp:txXfrm>
        <a:off x="1975307" y="1370363"/>
        <a:ext cx="3010221" cy="2345796"/>
      </dsp:txXfrm>
    </dsp:sp>
    <dsp:sp modelId="{B5463C94-A95E-4864-B139-6C2972D1486B}">
      <dsp:nvSpPr>
        <dsp:cNvPr id="0" name=""/>
        <dsp:cNvSpPr/>
      </dsp:nvSpPr>
      <dsp:spPr>
        <a:xfrm>
          <a:off x="3144271" y="21059"/>
          <a:ext cx="3495026" cy="3495026"/>
        </a:xfrm>
        <a:prstGeom prst="circularArrow">
          <a:avLst>
            <a:gd name="adj1" fmla="val 4878"/>
            <a:gd name="adj2" fmla="val 312630"/>
            <a:gd name="adj3" fmla="val 3209250"/>
            <a:gd name="adj4" fmla="val 15133058"/>
            <a:gd name="adj5" fmla="val 5691"/>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4A834-0A6E-4B44-A28B-F96B94C687BA}" type="datetimeFigureOut">
              <a:rPr lang="es-ES" smtClean="0"/>
              <a:pPr/>
              <a:t>24/03/2025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EEA7E-14A4-4A76-9DCE-E23680EC491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35EEA7E-14A4-4A76-9DCE-E23680EC4911}" type="slidenum">
              <a:rPr lang="es-ES" smtClean="0"/>
              <a:pPr/>
              <a:t>16</a:t>
            </a:fld>
            <a:endParaRPr lang="es-ES"/>
          </a:p>
        </p:txBody>
      </p:sp>
    </p:spTree>
    <p:extLst>
      <p:ext uri="{BB962C8B-B14F-4D97-AF65-F5344CB8AC3E}">
        <p14:creationId xmlns:p14="http://schemas.microsoft.com/office/powerpoint/2010/main" val="238074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3F0A5D2-5228-44EB-8897-FC8A5C3C94C8}" type="datetimeFigureOut">
              <a:rPr lang="es-ES" smtClean="0"/>
              <a:pPr/>
              <a:t>24/03/2025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AA77AC3-ECF1-477B-AD9A-FD726AB6AB72}"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7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F0A5D2-5228-44EB-8897-FC8A5C3C94C8}" type="datetimeFigureOut">
              <a:rPr lang="es-ES" smtClean="0"/>
              <a:pPr/>
              <a:t>24/03/2025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AA77AC3-ECF1-477B-AD9A-FD726AB6AB72}" type="slidenum">
              <a:rPr lang="es-ES" smtClean="0"/>
              <a:pPr/>
              <a:t>‹Nº›</a:t>
            </a:fld>
            <a:endParaRPr lang="es-ES"/>
          </a:p>
        </p:txBody>
      </p:sp>
    </p:spTree>
    <p:extLst>
      <p:ext uri="{BB962C8B-B14F-4D97-AF65-F5344CB8AC3E}">
        <p14:creationId xmlns:p14="http://schemas.microsoft.com/office/powerpoint/2010/main" val="269741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F0A5D2-5228-44EB-8897-FC8A5C3C94C8}" type="datetimeFigureOut">
              <a:rPr lang="es-ES" smtClean="0"/>
              <a:pPr/>
              <a:t>24/03/2025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AA77AC3-ECF1-477B-AD9A-FD726AB6AB72}" type="slidenum">
              <a:rPr lang="es-ES" smtClean="0"/>
              <a:pPr/>
              <a:t>‹Nº›</a:t>
            </a:fld>
            <a:endParaRPr lang="es-ES"/>
          </a:p>
        </p:txBody>
      </p:sp>
    </p:spTree>
    <p:extLst>
      <p:ext uri="{BB962C8B-B14F-4D97-AF65-F5344CB8AC3E}">
        <p14:creationId xmlns:p14="http://schemas.microsoft.com/office/powerpoint/2010/main" val="263739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F0A5D2-5228-44EB-8897-FC8A5C3C94C8}" type="datetimeFigureOut">
              <a:rPr lang="es-ES" smtClean="0"/>
              <a:pPr/>
              <a:t>24/03/2025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AA77AC3-ECF1-477B-AD9A-FD726AB6AB72}" type="slidenum">
              <a:rPr lang="es-ES" smtClean="0"/>
              <a:pPr/>
              <a:t>‹Nº›</a:t>
            </a:fld>
            <a:endParaRPr lang="es-ES"/>
          </a:p>
        </p:txBody>
      </p:sp>
    </p:spTree>
    <p:extLst>
      <p:ext uri="{BB962C8B-B14F-4D97-AF65-F5344CB8AC3E}">
        <p14:creationId xmlns:p14="http://schemas.microsoft.com/office/powerpoint/2010/main" val="289549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3F0A5D2-5228-44EB-8897-FC8A5C3C94C8}" type="datetimeFigureOut">
              <a:rPr lang="es-ES" smtClean="0"/>
              <a:pPr/>
              <a:t>24/03/2025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AA77AC3-ECF1-477B-AD9A-FD726AB6AB72}"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43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3F0A5D2-5228-44EB-8897-FC8A5C3C94C8}" type="datetimeFigureOut">
              <a:rPr lang="es-ES" smtClean="0"/>
              <a:pPr/>
              <a:t>24/03/2025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AA77AC3-ECF1-477B-AD9A-FD726AB6AB72}" type="slidenum">
              <a:rPr lang="es-ES" smtClean="0"/>
              <a:pPr/>
              <a:t>‹Nº›</a:t>
            </a:fld>
            <a:endParaRPr lang="es-ES"/>
          </a:p>
        </p:txBody>
      </p:sp>
    </p:spTree>
    <p:extLst>
      <p:ext uri="{BB962C8B-B14F-4D97-AF65-F5344CB8AC3E}">
        <p14:creationId xmlns:p14="http://schemas.microsoft.com/office/powerpoint/2010/main" val="148315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2960" y="2582335"/>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3F0A5D2-5228-44EB-8897-FC8A5C3C94C8}" type="datetimeFigureOut">
              <a:rPr lang="es-ES" smtClean="0"/>
              <a:pPr/>
              <a:t>24/03/2025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AA77AC3-ECF1-477B-AD9A-FD726AB6AB72}" type="slidenum">
              <a:rPr lang="es-ES" smtClean="0"/>
              <a:pPr/>
              <a:t>‹Nº›</a:t>
            </a:fld>
            <a:endParaRPr lang="es-ES"/>
          </a:p>
        </p:txBody>
      </p:sp>
    </p:spTree>
    <p:extLst>
      <p:ext uri="{BB962C8B-B14F-4D97-AF65-F5344CB8AC3E}">
        <p14:creationId xmlns:p14="http://schemas.microsoft.com/office/powerpoint/2010/main" val="379890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3F0A5D2-5228-44EB-8897-FC8A5C3C94C8}" type="datetimeFigureOut">
              <a:rPr lang="es-ES" smtClean="0"/>
              <a:pPr/>
              <a:t>24/03/2025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AA77AC3-ECF1-477B-AD9A-FD726AB6AB72}" type="slidenum">
              <a:rPr lang="es-ES" smtClean="0"/>
              <a:pPr/>
              <a:t>‹Nº›</a:t>
            </a:fld>
            <a:endParaRPr lang="es-ES"/>
          </a:p>
        </p:txBody>
      </p:sp>
    </p:spTree>
    <p:extLst>
      <p:ext uri="{BB962C8B-B14F-4D97-AF65-F5344CB8AC3E}">
        <p14:creationId xmlns:p14="http://schemas.microsoft.com/office/powerpoint/2010/main" val="207190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F0A5D2-5228-44EB-8897-FC8A5C3C94C8}" type="datetimeFigureOut">
              <a:rPr lang="es-ES" smtClean="0"/>
              <a:pPr/>
              <a:t>24/03/2025</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EAA77AC3-ECF1-477B-AD9A-FD726AB6AB72}" type="slidenum">
              <a:rPr lang="es-ES" smtClean="0"/>
              <a:pPr/>
              <a:t>‹Nº›</a:t>
            </a:fld>
            <a:endParaRPr lang="es-ES"/>
          </a:p>
        </p:txBody>
      </p:sp>
    </p:spTree>
    <p:extLst>
      <p:ext uri="{BB962C8B-B14F-4D97-AF65-F5344CB8AC3E}">
        <p14:creationId xmlns:p14="http://schemas.microsoft.com/office/powerpoint/2010/main" val="89815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3F0A5D2-5228-44EB-8897-FC8A5C3C94C8}" type="datetimeFigureOut">
              <a:rPr lang="es-ES" smtClean="0"/>
              <a:pPr/>
              <a:t>24/03/2025</a:t>
            </a:fld>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A77AC3-ECF1-477B-AD9A-FD726AB6AB72}" type="slidenum">
              <a:rPr lang="es-ES" smtClean="0"/>
              <a:pPr/>
              <a:t>‹Nº›</a:t>
            </a:fld>
            <a:endParaRPr lang="es-ES"/>
          </a:p>
        </p:txBody>
      </p:sp>
    </p:spTree>
    <p:extLst>
      <p:ext uri="{BB962C8B-B14F-4D97-AF65-F5344CB8AC3E}">
        <p14:creationId xmlns:p14="http://schemas.microsoft.com/office/powerpoint/2010/main" val="257410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3F0A5D2-5228-44EB-8897-FC8A5C3C94C8}" type="datetimeFigureOut">
              <a:rPr lang="es-ES" smtClean="0"/>
              <a:pPr/>
              <a:t>24/03/2025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AA77AC3-ECF1-477B-AD9A-FD726AB6AB72}" type="slidenum">
              <a:rPr lang="es-ES" smtClean="0"/>
              <a:pPr/>
              <a:t>‹Nº›</a:t>
            </a:fld>
            <a:endParaRPr lang="es-ES"/>
          </a:p>
        </p:txBody>
      </p:sp>
    </p:spTree>
    <p:extLst>
      <p:ext uri="{BB962C8B-B14F-4D97-AF65-F5344CB8AC3E}">
        <p14:creationId xmlns:p14="http://schemas.microsoft.com/office/powerpoint/2010/main" val="319245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3F0A5D2-5228-44EB-8897-FC8A5C3C94C8}" type="datetimeFigureOut">
              <a:rPr lang="es-ES" smtClean="0"/>
              <a:pPr/>
              <a:t>24/03/2025</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AA77AC3-ECF1-477B-AD9A-FD726AB6AB72}" type="slidenum">
              <a:rPr lang="es-ES" smtClean="0"/>
              <a:pPr/>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768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F64BDE9-96C1-487D-A49F-FA4DA1D55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 y="0"/>
            <a:ext cx="9144000" cy="6318421"/>
          </a:xfrm>
          <a:prstGeom prst="rect">
            <a:avLst/>
          </a:prstGeom>
        </p:spPr>
      </p:pic>
      <p:sp>
        <p:nvSpPr>
          <p:cNvPr id="2" name="Título 1">
            <a:extLst>
              <a:ext uri="{FF2B5EF4-FFF2-40B4-BE49-F238E27FC236}">
                <a16:creationId xmlns:a16="http://schemas.microsoft.com/office/drawing/2014/main" id="{75E1579E-3859-43BF-885A-5549D4550023}"/>
              </a:ext>
            </a:extLst>
          </p:cNvPr>
          <p:cNvSpPr>
            <a:spLocks noGrp="1"/>
          </p:cNvSpPr>
          <p:nvPr>
            <p:ph type="ctrTitle"/>
          </p:nvPr>
        </p:nvSpPr>
        <p:spPr>
          <a:xfrm>
            <a:off x="1116732" y="908720"/>
            <a:ext cx="6910536" cy="864096"/>
          </a:xfrm>
        </p:spPr>
        <p:txBody>
          <a:bodyPr>
            <a:noAutofit/>
          </a:bodyPr>
          <a:lstStyle/>
          <a:p>
            <a:pPr algn="ctr"/>
            <a:r>
              <a:rPr lang="es-PE" sz="5400" b="1" dirty="0"/>
              <a:t>BENEFICIOS SOCIALES</a:t>
            </a:r>
          </a:p>
        </p:txBody>
      </p:sp>
      <p:sp>
        <p:nvSpPr>
          <p:cNvPr id="6" name="Subtítulo 2">
            <a:extLst>
              <a:ext uri="{FF2B5EF4-FFF2-40B4-BE49-F238E27FC236}">
                <a16:creationId xmlns:a16="http://schemas.microsoft.com/office/drawing/2014/main" id="{F005AAA3-0840-40E2-ADD8-B4EC0102326B}"/>
              </a:ext>
            </a:extLst>
          </p:cNvPr>
          <p:cNvSpPr>
            <a:spLocks noGrp="1"/>
          </p:cNvSpPr>
          <p:nvPr>
            <p:ph type="subTitle" idx="1"/>
          </p:nvPr>
        </p:nvSpPr>
        <p:spPr>
          <a:xfrm>
            <a:off x="5076056" y="5949280"/>
            <a:ext cx="3964549" cy="35481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entury Gothic"/>
                <a:ea typeface="+mn-ea"/>
                <a:cs typeface="+mn-cs"/>
              </a:rPr>
              <a:t>Abog. Luis Miguel Chapoñán Vidaurre</a:t>
            </a:r>
            <a:endParaRPr kumimoji="0" lang="es-ES"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74547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3B46F7FD-F400-997D-394C-62029C79FC1F}"/>
              </a:ext>
            </a:extLst>
          </p:cNvPr>
          <p:cNvSpPr/>
          <p:nvPr/>
        </p:nvSpPr>
        <p:spPr>
          <a:xfrm>
            <a:off x="1763688" y="590505"/>
            <a:ext cx="6155531" cy="52268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S" sz="2100" b="1" dirty="0">
                <a:ln w="0"/>
                <a:solidFill>
                  <a:schemeClr val="accent5">
                    <a:lumMod val="75000"/>
                  </a:schemeClr>
                </a:solidFill>
                <a:effectLst>
                  <a:outerShdw blurRad="38100" dist="25400" dir="5400000" algn="ctr" rotWithShape="0">
                    <a:srgbClr val="6E747A">
                      <a:alpha val="43000"/>
                    </a:srgbClr>
                  </a:outerShdw>
                </a:effectLst>
              </a:rPr>
              <a:t>COMPENSACIÓN POR TIEMPO DE SERVICIOS (CTS)</a:t>
            </a:r>
          </a:p>
        </p:txBody>
      </p:sp>
      <p:graphicFrame>
        <p:nvGraphicFramePr>
          <p:cNvPr id="20" name="13 Diagrama">
            <a:extLst>
              <a:ext uri="{FF2B5EF4-FFF2-40B4-BE49-F238E27FC236}">
                <a16:creationId xmlns:a16="http://schemas.microsoft.com/office/drawing/2014/main" id="{F386377A-97E3-89DD-95D4-F7C54C724EBC}"/>
              </a:ext>
            </a:extLst>
          </p:cNvPr>
          <p:cNvGraphicFramePr/>
          <p:nvPr>
            <p:extLst>
              <p:ext uri="{D42A27DB-BD31-4B8C-83A1-F6EECF244321}">
                <p14:modId xmlns:p14="http://schemas.microsoft.com/office/powerpoint/2010/main" val="3733427586"/>
              </p:ext>
            </p:extLst>
          </p:nvPr>
        </p:nvGraphicFramePr>
        <p:xfrm>
          <a:off x="395536" y="2849591"/>
          <a:ext cx="1629117" cy="1860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2 Diagrama">
            <a:extLst>
              <a:ext uri="{FF2B5EF4-FFF2-40B4-BE49-F238E27FC236}">
                <a16:creationId xmlns:a16="http://schemas.microsoft.com/office/drawing/2014/main" id="{15CB126C-D22D-8682-E3E1-D8B91D0C5FFF}"/>
              </a:ext>
            </a:extLst>
          </p:cNvPr>
          <p:cNvGraphicFramePr/>
          <p:nvPr>
            <p:extLst>
              <p:ext uri="{D42A27DB-BD31-4B8C-83A1-F6EECF244321}">
                <p14:modId xmlns:p14="http://schemas.microsoft.com/office/powerpoint/2010/main" val="1498837500"/>
              </p:ext>
            </p:extLst>
          </p:nvPr>
        </p:nvGraphicFramePr>
        <p:xfrm>
          <a:off x="1808629" y="1794555"/>
          <a:ext cx="7419166" cy="39708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2">
            <a:extLst>
              <a:ext uri="{FF2B5EF4-FFF2-40B4-BE49-F238E27FC236}">
                <a16:creationId xmlns:a16="http://schemas.microsoft.com/office/drawing/2014/main" id="{EDD88444-AD33-9A6D-D934-6507A18F2E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esquinas redondeadas 4">
            <a:extLst>
              <a:ext uri="{FF2B5EF4-FFF2-40B4-BE49-F238E27FC236}">
                <a16:creationId xmlns:a16="http://schemas.microsoft.com/office/drawing/2014/main" id="{19E8E6A6-11A4-6AEB-B2DE-949B64404079}"/>
              </a:ext>
            </a:extLst>
          </p:cNvPr>
          <p:cNvSpPr/>
          <p:nvPr/>
        </p:nvSpPr>
        <p:spPr>
          <a:xfrm>
            <a:off x="1807367" y="857250"/>
            <a:ext cx="6154341" cy="52268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S" sz="2100" b="1" dirty="0">
                <a:ln w="0"/>
                <a:solidFill>
                  <a:schemeClr val="accent5">
                    <a:lumMod val="75000"/>
                  </a:schemeClr>
                </a:solidFill>
                <a:effectLst>
                  <a:outerShdw blurRad="38100" dist="25400" dir="5400000" algn="ctr" rotWithShape="0">
                    <a:srgbClr val="6E747A">
                      <a:alpha val="43000"/>
                    </a:srgbClr>
                  </a:outerShdw>
                </a:effectLst>
              </a:rPr>
              <a:t>COMPENSACIÓN POR TIEMPO DE SERVICIOS (CTS)</a:t>
            </a:r>
          </a:p>
        </p:txBody>
      </p:sp>
      <p:sp>
        <p:nvSpPr>
          <p:cNvPr id="6" name="Rectángulo: esquinas redondeadas 5">
            <a:extLst>
              <a:ext uri="{FF2B5EF4-FFF2-40B4-BE49-F238E27FC236}">
                <a16:creationId xmlns:a16="http://schemas.microsoft.com/office/drawing/2014/main" id="{CC480926-5EC9-77AF-AAD5-2101C683C2CF}"/>
              </a:ext>
            </a:extLst>
          </p:cNvPr>
          <p:cNvSpPr/>
          <p:nvPr/>
        </p:nvSpPr>
        <p:spPr>
          <a:xfrm>
            <a:off x="1240631" y="1628801"/>
            <a:ext cx="7287815" cy="462060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a:defRPr/>
            </a:pPr>
            <a:r>
              <a:rPr lang="es-ES" sz="1350" b="1" u="sng" dirty="0">
                <a:solidFill>
                  <a:srgbClr val="C00000"/>
                </a:solidFill>
              </a:rPr>
              <a:t>DÍAS COMPUTABLES Y EXCEPCIONES:</a:t>
            </a:r>
          </a:p>
          <a:p>
            <a:pPr algn="just">
              <a:defRPr/>
            </a:pPr>
            <a:endParaRPr lang="es-ES" sz="1350" b="1" u="sng" dirty="0">
              <a:solidFill>
                <a:srgbClr val="C00000"/>
              </a:solidFill>
            </a:endParaRPr>
          </a:p>
          <a:p>
            <a:pPr algn="just">
              <a:defRPr/>
            </a:pPr>
            <a:r>
              <a:rPr lang="es-ES" sz="1350" dirty="0"/>
              <a:t>Son computables los días de trabajo efectivo, por lo que los días de inasistencia injustificada, así como los días no computables, se deducirán a razón de un treintavo por cada uno de estos días, es decir, estos días, no serán computables para el cálculo de la CTS; sin embargo, el artículo 8 del Decreto Supremo N°001-97-TR establece los días que, por excepción, se considerarán computables:</a:t>
            </a:r>
          </a:p>
          <a:p>
            <a:pPr algn="just">
              <a:defRPr/>
            </a:pPr>
            <a:endParaRPr lang="es-ES" sz="1350" dirty="0"/>
          </a:p>
          <a:p>
            <a:pPr marL="257175" indent="-257175" algn="just">
              <a:buFontTx/>
              <a:buChar char="-"/>
              <a:defRPr/>
            </a:pPr>
            <a:r>
              <a:rPr lang="es-ES" sz="1350" dirty="0"/>
              <a:t>Las inasistencias motivadas por accidentes de trabajo o enfermedad profesional o por enfermedades debidamente comprobadas (en todos los casos hasta por 60 días al año). Se computan en cada periodo anual comprendido entre el 1 de noviembre de un año y el 31 de octubre del año siguiente).</a:t>
            </a:r>
          </a:p>
          <a:p>
            <a:pPr marL="257175" indent="-257175" algn="just">
              <a:buFontTx/>
              <a:buChar char="-"/>
              <a:defRPr/>
            </a:pPr>
            <a:r>
              <a:rPr lang="es-ES" sz="1350" dirty="0"/>
              <a:t>Los días de descanso pre y posnatal.</a:t>
            </a:r>
          </a:p>
          <a:p>
            <a:pPr marL="257175" indent="-257175" algn="just">
              <a:buFontTx/>
              <a:buChar char="-"/>
              <a:defRPr/>
            </a:pPr>
            <a:r>
              <a:rPr lang="es-ES" sz="1350" dirty="0"/>
              <a:t>Los días de suspensión de la relación laboral con pago de remuneración por el empleador</a:t>
            </a:r>
          </a:p>
          <a:p>
            <a:pPr marL="257175" indent="-257175" algn="just">
              <a:buFontTx/>
              <a:buChar char="-"/>
              <a:defRPr/>
            </a:pPr>
            <a:r>
              <a:rPr lang="es-ES" sz="1350" dirty="0"/>
              <a:t>Los días de huelga, siempre que no haya sido declarada improcedente o ilegal.</a:t>
            </a:r>
          </a:p>
          <a:p>
            <a:pPr marL="257175" indent="-257175" algn="just">
              <a:buFontTx/>
              <a:buChar char="-"/>
              <a:defRPr/>
            </a:pPr>
            <a:r>
              <a:rPr lang="es-ES" sz="1350" dirty="0"/>
              <a:t>Los días que devenguen remuneraciones en un procedimiento de calificación de despido.</a:t>
            </a:r>
          </a:p>
          <a:p>
            <a:pPr algn="just">
              <a:defRPr/>
            </a:pPr>
            <a:r>
              <a:rPr lang="es-ES" sz="1350" dirty="0"/>
              <a:t>En ese sentido, si el trabajador se encuentra en cualquiera de estos supuestos, deberá considerarse estos días como efectivamente laborados, tomándose en cuenta para el cómputo de la CTS.</a:t>
            </a:r>
          </a:p>
          <a:p>
            <a:pPr marL="257175" indent="-257175" algn="just">
              <a:buFontTx/>
              <a:buChar char="-"/>
              <a:defRPr/>
            </a:pPr>
            <a:endParaRPr lang="es-E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srcRect l="68568" t="22881" r="15482" b="41243"/>
          <a:stretch>
            <a:fillRect/>
          </a:stretch>
        </p:blipFill>
        <p:spPr bwMode="auto">
          <a:xfrm>
            <a:off x="0" y="2643158"/>
            <a:ext cx="2857488" cy="4214842"/>
          </a:xfrm>
          <a:prstGeom prst="rect">
            <a:avLst/>
          </a:prstGeom>
          <a:noFill/>
          <a:ln w="9525">
            <a:noFill/>
            <a:miter lim="800000"/>
            <a:headEnd/>
            <a:tailEnd/>
          </a:ln>
        </p:spPr>
      </p:pic>
      <p:graphicFrame>
        <p:nvGraphicFramePr>
          <p:cNvPr id="2" name="1 Diagrama"/>
          <p:cNvGraphicFramePr/>
          <p:nvPr>
            <p:extLst>
              <p:ext uri="{D42A27DB-BD31-4B8C-83A1-F6EECF244321}">
                <p14:modId xmlns:p14="http://schemas.microsoft.com/office/powerpoint/2010/main" val="2837150464"/>
              </p:ext>
            </p:extLst>
          </p:nvPr>
        </p:nvGraphicFramePr>
        <p:xfrm>
          <a:off x="1571604" y="548680"/>
          <a:ext cx="6960836" cy="516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uario\Desktop\Sin título.png"/>
          <p:cNvPicPr>
            <a:picLocks noChangeAspect="1" noChangeArrowheads="1"/>
          </p:cNvPicPr>
          <p:nvPr/>
        </p:nvPicPr>
        <p:blipFill>
          <a:blip r:embed="rId2"/>
          <a:srcRect/>
          <a:stretch>
            <a:fillRect/>
          </a:stretch>
        </p:blipFill>
        <p:spPr bwMode="auto">
          <a:xfrm>
            <a:off x="395536" y="1988840"/>
            <a:ext cx="3384376" cy="3142696"/>
          </a:xfrm>
          <a:prstGeom prst="rect">
            <a:avLst/>
          </a:prstGeom>
          <a:noFill/>
        </p:spPr>
      </p:pic>
      <p:sp>
        <p:nvSpPr>
          <p:cNvPr id="9" name="8 CuadroTexto"/>
          <p:cNvSpPr txBox="1"/>
          <p:nvPr/>
        </p:nvSpPr>
        <p:spPr>
          <a:xfrm>
            <a:off x="5214942" y="500042"/>
            <a:ext cx="3500462"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dirty="0"/>
              <a:t>Es remuneración computable la remuneración básica y todas las cantidades que regularmente perciba el trabajador, en dinero o en especie como contraprestación de su labor, cualquiera sea la denominación que se les dé, siempre que sean de su libre disposición. La remuneración computable es la que se considera para el cálculo de todos los beneficios sociales.</a:t>
            </a:r>
          </a:p>
          <a:p>
            <a:endParaRPr lang="es-ES" dirty="0"/>
          </a:p>
          <a:p>
            <a:r>
              <a:rPr lang="es-ES" b="1" dirty="0">
                <a:solidFill>
                  <a:srgbClr val="FF0000"/>
                </a:solidFill>
              </a:rPr>
              <a:t>REMUNERACIÓN COMPUTABLE:</a:t>
            </a:r>
          </a:p>
          <a:p>
            <a:r>
              <a:rPr lang="es-ES" b="1" dirty="0"/>
              <a:t>Remuneración básica +</a:t>
            </a:r>
          </a:p>
          <a:p>
            <a:r>
              <a:rPr lang="es-ES" b="1" dirty="0"/>
              <a:t>asignación familiar +</a:t>
            </a:r>
          </a:p>
          <a:p>
            <a:r>
              <a:rPr lang="es-ES" b="1" dirty="0"/>
              <a:t>1/6 de la gratificación.</a:t>
            </a:r>
          </a:p>
          <a:p>
            <a:endParaRPr lang="es-ES" dirty="0"/>
          </a:p>
        </p:txBody>
      </p:sp>
      <p:graphicFrame>
        <p:nvGraphicFramePr>
          <p:cNvPr id="11" name="10 Diagrama"/>
          <p:cNvGraphicFramePr/>
          <p:nvPr>
            <p:extLst>
              <p:ext uri="{D42A27DB-BD31-4B8C-83A1-F6EECF244321}">
                <p14:modId xmlns:p14="http://schemas.microsoft.com/office/powerpoint/2010/main" val="2547863747"/>
              </p:ext>
            </p:extLst>
          </p:nvPr>
        </p:nvGraphicFramePr>
        <p:xfrm>
          <a:off x="107504" y="497738"/>
          <a:ext cx="4929222"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45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2">
            <a:extLst>
              <a:ext uri="{FF2B5EF4-FFF2-40B4-BE49-F238E27FC236}">
                <a16:creationId xmlns:a16="http://schemas.microsoft.com/office/drawing/2014/main" id="{A324FE2E-4182-8AFA-D607-F05C633BAC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nda 5">
            <a:extLst>
              <a:ext uri="{FF2B5EF4-FFF2-40B4-BE49-F238E27FC236}">
                <a16:creationId xmlns:a16="http://schemas.microsoft.com/office/drawing/2014/main" id="{58FAC48A-1657-F2C9-A9DE-76AB1DB1B514}"/>
              </a:ext>
            </a:extLst>
          </p:cNvPr>
          <p:cNvSpPr/>
          <p:nvPr/>
        </p:nvSpPr>
        <p:spPr>
          <a:xfrm>
            <a:off x="1475656" y="274486"/>
            <a:ext cx="6984776" cy="1281162"/>
          </a:xfrm>
          <a:prstGeom prst="wav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MX" b="1" dirty="0"/>
              <a:t>LEY QUE REGULA EL OTORGAMIENTO DE LAS GRATIFICACIONES PARA LOS TRABAJADORES DEL RÉGIMEN DE LA ACTIVIDAD PRIVADA POR FIESTAS PATRIAS Y NAVIDAD</a:t>
            </a:r>
            <a:endParaRPr lang="es-ES" b="1" dirty="0"/>
          </a:p>
          <a:p>
            <a:pPr algn="ctr">
              <a:defRPr/>
            </a:pPr>
            <a:r>
              <a:rPr lang="es-ES" b="1" dirty="0"/>
              <a:t>LEY 27735</a:t>
            </a:r>
            <a:endParaRPr lang="es-PE" b="1" dirty="0"/>
          </a:p>
        </p:txBody>
      </p:sp>
      <p:sp>
        <p:nvSpPr>
          <p:cNvPr id="7" name="Rectángulo: esquinas redondeadas 6">
            <a:extLst>
              <a:ext uri="{FF2B5EF4-FFF2-40B4-BE49-F238E27FC236}">
                <a16:creationId xmlns:a16="http://schemas.microsoft.com/office/drawing/2014/main" id="{54D5870C-1BDD-44C0-D727-5EF071EE8CBE}"/>
              </a:ext>
            </a:extLst>
          </p:cNvPr>
          <p:cNvSpPr/>
          <p:nvPr/>
        </p:nvSpPr>
        <p:spPr>
          <a:xfrm>
            <a:off x="584597" y="1628800"/>
            <a:ext cx="8391525" cy="4680519"/>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214313" indent="-214313" algn="just">
              <a:buFont typeface="Arial" panose="020B0604020202020204" pitchFamily="34" charset="0"/>
              <a:buChar char="•"/>
              <a:defRPr/>
            </a:pPr>
            <a:r>
              <a:rPr lang="es-ES" sz="1600" dirty="0">
                <a:solidFill>
                  <a:schemeClr val="tx1">
                    <a:lumMod val="95000"/>
                    <a:lumOff val="5000"/>
                  </a:schemeClr>
                </a:solidFill>
              </a:rPr>
              <a:t>Las gratificaciones legales constituyen un beneficio social que se otorga 2 veces al año y que, justamente por la coincidencia de fechas, es que se denominan gratificaciones por Fiestas Patrias y Navidad.</a:t>
            </a:r>
          </a:p>
          <a:p>
            <a:pPr marL="214313" indent="-214313" algn="just">
              <a:buFont typeface="Arial" panose="020B0604020202020204" pitchFamily="34" charset="0"/>
              <a:buChar char="•"/>
              <a:defRPr/>
            </a:pPr>
            <a:endParaRPr lang="es-ES" sz="1600" dirty="0">
              <a:solidFill>
                <a:schemeClr val="tx1">
                  <a:lumMod val="95000"/>
                  <a:lumOff val="5000"/>
                </a:schemeClr>
              </a:solidFill>
            </a:endParaRPr>
          </a:p>
          <a:p>
            <a:pPr marL="214313" indent="-214313" algn="just">
              <a:buFont typeface="Arial" panose="020B0604020202020204" pitchFamily="34" charset="0"/>
              <a:buChar char="•"/>
              <a:defRPr/>
            </a:pPr>
            <a:r>
              <a:rPr lang="es-ES" sz="1600" dirty="0">
                <a:solidFill>
                  <a:schemeClr val="tx1">
                    <a:lumMod val="95000"/>
                    <a:lumOff val="5000"/>
                  </a:schemeClr>
                </a:solidFill>
              </a:rPr>
              <a:t>Se entiende que la finalidad de las gratificaciones legales es cubrir los gastos incurridos por el trabajador en las festividades indicadas que, tradicionalmente, se incrementan por motivos de recreación del trabajador y su familia, viajes, compras y otros análogos.</a:t>
            </a:r>
          </a:p>
          <a:p>
            <a:pPr marL="214313" indent="-214313" algn="just">
              <a:buFont typeface="Arial" panose="020B0604020202020204" pitchFamily="34" charset="0"/>
              <a:buChar char="•"/>
              <a:defRPr/>
            </a:pPr>
            <a:endParaRPr lang="es-ES" sz="1600" dirty="0">
              <a:solidFill>
                <a:schemeClr val="tx1">
                  <a:lumMod val="95000"/>
                  <a:lumOff val="5000"/>
                </a:schemeClr>
              </a:solidFill>
            </a:endParaRPr>
          </a:p>
          <a:p>
            <a:pPr marL="214313" indent="-214313" algn="just">
              <a:buFont typeface="Arial" panose="020B0604020202020204" pitchFamily="34" charset="0"/>
              <a:buChar char="•"/>
              <a:defRPr/>
            </a:pPr>
            <a:r>
              <a:rPr lang="es-ES" sz="1600" dirty="0"/>
              <a:t>El nacimiento de este beneficio fue dado por la Ley N°25139, norma que recogió la práctica realizada por algunas empresas que otorgaban el pago de una remuneración adicional en julio y diciembre. La mencionada ley fue derogada por la Ley N°27735 (vigente actualmente) posteriormente se publicó su Reglamento Decreto Supremo N°005-2002-TR(04-07-02).</a:t>
            </a:r>
          </a:p>
          <a:p>
            <a:pPr>
              <a:defRPr/>
            </a:pPr>
            <a:endParaRPr lang="es-ES" sz="1350" dirty="0">
              <a:solidFill>
                <a:schemeClr val="tx1">
                  <a:lumMod val="95000"/>
                  <a:lumOff val="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68404073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4B1CD28-3100-4515-B838-FD19535088FA}"/>
              </a:ext>
            </a:extLst>
          </p:cNvPr>
          <p:cNvSpPr txBox="1"/>
          <p:nvPr/>
        </p:nvSpPr>
        <p:spPr>
          <a:xfrm>
            <a:off x="827583" y="1590045"/>
            <a:ext cx="7488832" cy="459700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1900" dirty="0"/>
              <a:t>Se considera remuneración regular aquella percibida habitualmente por el trabajador, aun cuando sus montos puedan variar en razón de incrementos u otros motivos. </a:t>
            </a:r>
          </a:p>
          <a:p>
            <a:pPr algn="just"/>
            <a:endParaRPr lang="es-MX" sz="1900" dirty="0"/>
          </a:p>
          <a:p>
            <a:pPr algn="just"/>
            <a:r>
              <a:rPr lang="es-MX" sz="1900" dirty="0"/>
              <a:t>Tratándose de remuneraciones de naturaleza variable o imprecisa, se considera cumplido el requisito de regularidad si el trabajador las ha percibido, cuando menos, en alguna oportunidad en </a:t>
            </a:r>
            <a:r>
              <a:rPr lang="es-MX" sz="1900" b="1" dirty="0"/>
              <a:t>tres meses durante el semestre correspondiente</a:t>
            </a:r>
            <a:r>
              <a:rPr lang="es-MX" sz="1900" dirty="0"/>
              <a:t>. </a:t>
            </a:r>
          </a:p>
          <a:p>
            <a:pPr algn="just"/>
            <a:endParaRPr lang="es-MX" sz="1900" dirty="0"/>
          </a:p>
          <a:p>
            <a:pPr algn="just"/>
            <a:r>
              <a:rPr lang="es-MX" sz="1900" dirty="0"/>
              <a:t>Para su incorporación a la gratificación se suman los montos percibidos y el resultado se divide entre seis (</a:t>
            </a:r>
            <a:r>
              <a:rPr lang="es-PE" sz="1900" dirty="0"/>
              <a:t>Artículo 16 – D.S. 001-97-TR).</a:t>
            </a:r>
          </a:p>
          <a:p>
            <a:pPr algn="just"/>
            <a:endParaRPr lang="es-PE" sz="2000" dirty="0"/>
          </a:p>
          <a:p>
            <a:pPr algn="just"/>
            <a:r>
              <a:rPr lang="es-MX" sz="1600" b="1" dirty="0">
                <a:solidFill>
                  <a:schemeClr val="tx1"/>
                </a:solidFill>
              </a:rPr>
              <a:t>Ejemplo: Las horas extras, de un trabajador que cesó en el mes de </a:t>
            </a:r>
            <a:r>
              <a:rPr lang="es-PE" sz="1600" b="1" dirty="0">
                <a:solidFill>
                  <a:schemeClr val="tx1"/>
                </a:solidFill>
              </a:rPr>
              <a:t>octubre.</a:t>
            </a:r>
          </a:p>
        </p:txBody>
      </p:sp>
      <p:sp>
        <p:nvSpPr>
          <p:cNvPr id="6" name="CuadroTexto 5">
            <a:extLst>
              <a:ext uri="{FF2B5EF4-FFF2-40B4-BE49-F238E27FC236}">
                <a16:creationId xmlns:a16="http://schemas.microsoft.com/office/drawing/2014/main" id="{0F428F56-AE63-437F-B205-537D54F739EF}"/>
              </a:ext>
            </a:extLst>
          </p:cNvPr>
          <p:cNvSpPr txBox="1"/>
          <p:nvPr/>
        </p:nvSpPr>
        <p:spPr>
          <a:xfrm>
            <a:off x="2773544" y="692696"/>
            <a:ext cx="3596911" cy="578882"/>
          </a:xfrm>
          <a:prstGeom prst="roundRect">
            <a:avLst/>
          </a:prstGeom>
          <a:noFill/>
          <a:ln>
            <a:solidFill>
              <a:schemeClr val="accent1">
                <a:lumMod val="75000"/>
              </a:schemeClr>
            </a:solidFill>
          </a:ln>
        </p:spPr>
        <p:txBody>
          <a:bodyPr wrap="square">
            <a:spAutoFit/>
          </a:bodyPr>
          <a:lstStyle/>
          <a:p>
            <a:pPr algn="ctr"/>
            <a:r>
              <a:rPr lang="es-MX" sz="2800" b="1" dirty="0"/>
              <a:t>Remuneración regular </a:t>
            </a:r>
            <a:endParaRPr lang="es-PE"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da 8">
            <a:extLst>
              <a:ext uri="{FF2B5EF4-FFF2-40B4-BE49-F238E27FC236}">
                <a16:creationId xmlns:a16="http://schemas.microsoft.com/office/drawing/2014/main" id="{824CA930-6E2C-DA3E-3CF5-D424A0C2CFA3}"/>
              </a:ext>
            </a:extLst>
          </p:cNvPr>
          <p:cNvSpPr/>
          <p:nvPr/>
        </p:nvSpPr>
        <p:spPr>
          <a:xfrm>
            <a:off x="2460427" y="1811502"/>
            <a:ext cx="4032647" cy="570310"/>
          </a:xfrm>
          <a:prstGeom prst="wav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PE" sz="1500" b="1" dirty="0"/>
          </a:p>
          <a:p>
            <a:pPr algn="ctr">
              <a:defRPr/>
            </a:pPr>
            <a:r>
              <a:rPr lang="es-ES" sz="1500" dirty="0"/>
              <a:t>Ley N.º 25129</a:t>
            </a:r>
            <a:endParaRPr lang="es-ES" sz="3000" b="1" dirty="0"/>
          </a:p>
          <a:p>
            <a:pPr algn="ctr">
              <a:defRPr/>
            </a:pPr>
            <a:r>
              <a:rPr lang="es-PE" sz="1500" b="1" dirty="0"/>
              <a:t> </a:t>
            </a:r>
          </a:p>
        </p:txBody>
      </p:sp>
      <p:sp>
        <p:nvSpPr>
          <p:cNvPr id="10" name="Rectángulo: esquinas redondeadas 9">
            <a:extLst>
              <a:ext uri="{FF2B5EF4-FFF2-40B4-BE49-F238E27FC236}">
                <a16:creationId xmlns:a16="http://schemas.microsoft.com/office/drawing/2014/main" id="{6FB3C56B-5BB5-159C-B968-298CDAE62282}"/>
              </a:ext>
            </a:extLst>
          </p:cNvPr>
          <p:cNvSpPr/>
          <p:nvPr/>
        </p:nvSpPr>
        <p:spPr>
          <a:xfrm>
            <a:off x="804862" y="2631281"/>
            <a:ext cx="3605212" cy="339271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just">
              <a:defRPr/>
            </a:pPr>
            <a:r>
              <a:rPr lang="es-ES" sz="1350" dirty="0"/>
              <a:t>El monto a recibir por concepto de asignación familiar equivale al 10% de la remuneración mínima vital que actualmente asciende a S/ 1,130.00 soles. Por tal razón, los trabajadores que cumplan con los requisitos para acceder a este beneficio deben recibir S/ 113.00 soles adicional a su salario.</a:t>
            </a:r>
          </a:p>
          <a:p>
            <a:pPr algn="just">
              <a:defRPr/>
            </a:pPr>
            <a:r>
              <a:rPr lang="es-ES" sz="1350" dirty="0"/>
              <a:t>Es un derecho para los trabajadores de la actividad privada con contrato vigente y cuyas remuneraciones no se regulan por negociación colectiva.</a:t>
            </a:r>
          </a:p>
        </p:txBody>
      </p:sp>
      <p:pic>
        <p:nvPicPr>
          <p:cNvPr id="13317" name="Picture 2" descr="C:\Users\usuario\Desktop\08.jpg">
            <a:extLst>
              <a:ext uri="{FF2B5EF4-FFF2-40B4-BE49-F238E27FC236}">
                <a16:creationId xmlns:a16="http://schemas.microsoft.com/office/drawing/2014/main" id="{777B571B-5094-959C-1E63-3A1A21E49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181" b="7135"/>
          <a:stretch>
            <a:fillRect/>
          </a:stretch>
        </p:blipFill>
        <p:spPr bwMode="auto">
          <a:xfrm>
            <a:off x="4647009" y="3201592"/>
            <a:ext cx="4059243" cy="23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esquinas redondeadas 13">
            <a:extLst>
              <a:ext uri="{FF2B5EF4-FFF2-40B4-BE49-F238E27FC236}">
                <a16:creationId xmlns:a16="http://schemas.microsoft.com/office/drawing/2014/main" id="{CE80678E-E502-C8CF-7202-D3575567E6CB}"/>
              </a:ext>
            </a:extLst>
          </p:cNvPr>
          <p:cNvSpPr/>
          <p:nvPr/>
        </p:nvSpPr>
        <p:spPr>
          <a:xfrm>
            <a:off x="1987749" y="920286"/>
            <a:ext cx="5318522" cy="64174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0" lang="es-PE" sz="3200" b="1" i="0" u="none" strike="noStrike" kern="1200" cap="none" spc="0" normalizeH="0" baseline="0" noProof="0" dirty="0">
                <a:ln>
                  <a:noFill/>
                </a:ln>
                <a:solidFill>
                  <a:prstClr val="black"/>
                </a:solidFill>
                <a:effectLst/>
                <a:uLnTx/>
                <a:uFillTx/>
                <a:latin typeface="Calibri" panose="020F0502020204030204"/>
                <a:ea typeface="+mn-ea"/>
                <a:cs typeface="+mn-cs"/>
              </a:rPr>
              <a:t>ASIGNACIÓN FAMILIAR</a:t>
            </a:r>
            <a:endParaRPr lang="es-ES" sz="4400" b="1" dirty="0">
              <a:ln w="0"/>
              <a:solidFill>
                <a:schemeClr val="accent5">
                  <a:lumMod val="75000"/>
                </a:schemeClr>
              </a:solidFill>
              <a:effectLst>
                <a:outerShdw blurRad="38100" dist="25400" dir="5400000" algn="ctr" rotWithShape="0">
                  <a:srgbClr val="6E747A">
                    <a:alpha val="43000"/>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uario\Desktop\08.jpg"/>
          <p:cNvPicPr>
            <a:picLocks noChangeAspect="1" noChangeArrowheads="1"/>
          </p:cNvPicPr>
          <p:nvPr/>
        </p:nvPicPr>
        <p:blipFill>
          <a:blip r:embed="rId2"/>
          <a:srcRect b="10416"/>
          <a:stretch>
            <a:fillRect/>
          </a:stretch>
        </p:blipFill>
        <p:spPr bwMode="auto">
          <a:xfrm>
            <a:off x="0" y="714332"/>
            <a:ext cx="9144000" cy="6143668"/>
          </a:xfrm>
          <a:prstGeom prst="rect">
            <a:avLst/>
          </a:prstGeom>
          <a:noFill/>
        </p:spPr>
      </p:pic>
      <p:sp>
        <p:nvSpPr>
          <p:cNvPr id="3" name="2 CuadroTexto"/>
          <p:cNvSpPr txBox="1"/>
          <p:nvPr/>
        </p:nvSpPr>
        <p:spPr>
          <a:xfrm>
            <a:off x="500034" y="0"/>
            <a:ext cx="8286808" cy="4093428"/>
          </a:xfrm>
          <a:prstGeom prst="rect">
            <a:avLst/>
          </a:prstGeom>
          <a:noFill/>
        </p:spPr>
        <p:txBody>
          <a:bodyPr wrap="square" rtlCol="0">
            <a:spAutoFit/>
          </a:bodyPr>
          <a:lstStyle/>
          <a:p>
            <a:pPr algn="ctr"/>
            <a:r>
              <a:rPr lang="es-ES" sz="4400" b="1" dirty="0"/>
              <a:t>ASIGNACIÓN FAMILIAR</a:t>
            </a:r>
          </a:p>
          <a:p>
            <a:pPr algn="just"/>
            <a:r>
              <a:rPr lang="es-ES" dirty="0"/>
              <a:t>- Se otorga este derecho a los trabajadores sujetos al régimen laboral de la actividad privada, que tengan a su cargo uno o mas hijos menores de 18 años, o que sigan estudios superiores o universitarios, con lo cual se prolonga hasta un máximo de 6 años posteriores al cumplimiento de la mayoría de edad (24 años), o hijos mayores de 18 años con discapacidad severa, debidamente certificada.</a:t>
            </a:r>
          </a:p>
          <a:p>
            <a:pPr algn="just"/>
            <a:r>
              <a:rPr lang="es-ES" dirty="0"/>
              <a:t>- En caso de que el padre y la madre sean trabajadores de la misma empresa, ambos tendrán derecho a recibir el beneficio. De la misma forma, si una persona labora para más de un empleador, tendrá derecho a recibir la asignación de parte de cada uno de ellos. </a:t>
            </a:r>
          </a:p>
          <a:p>
            <a:pPr algn="just"/>
            <a:r>
              <a:rPr lang="es-ES" dirty="0"/>
              <a:t>- La asignación familiar tiene carácter y naturaleza remunerativa, por lo que forma parte del cálculo de los beneficios sociales, y, en ese sentido, también es susceptible de las retenciones correspondientes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F585356-480D-AE89-80A5-8E7C0E9D2414}"/>
              </a:ext>
            </a:extLst>
          </p:cNvPr>
          <p:cNvSpPr txBox="1"/>
          <p:nvPr/>
        </p:nvSpPr>
        <p:spPr>
          <a:xfrm>
            <a:off x="719721" y="1340768"/>
            <a:ext cx="3563888" cy="492918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kern="0" dirty="0">
                <a:effectLst/>
                <a:latin typeface="Century Gothic" panose="020B0502020202020204" pitchFamily="34" charset="0"/>
                <a:ea typeface="Times New Roman" panose="02020603050405020304" pitchFamily="18" charset="0"/>
                <a:cs typeface="Calibri Light" panose="020F0302020204030204" pitchFamily="34" charset="0"/>
              </a:rPr>
              <a:t>La Corte Suprema a través de la </a:t>
            </a:r>
            <a:r>
              <a:rPr lang="es-ES_tradnl" sz="1400" b="1" kern="0" dirty="0">
                <a:effectLst/>
                <a:latin typeface="Century Gothic" panose="020B0502020202020204" pitchFamily="34" charset="0"/>
                <a:ea typeface="Times New Roman" panose="02020603050405020304" pitchFamily="18" charset="0"/>
                <a:cs typeface="Calibri Light" panose="020F0302020204030204" pitchFamily="34" charset="0"/>
              </a:rPr>
              <a:t>Casación Laboral </a:t>
            </a:r>
            <a:r>
              <a:rPr lang="es-ES_tradnl" sz="1400" b="1" kern="0" dirty="0" err="1">
                <a:effectLst/>
                <a:latin typeface="Century Gothic" panose="020B0502020202020204" pitchFamily="34" charset="0"/>
                <a:ea typeface="Times New Roman" panose="02020603050405020304" pitchFamily="18" charset="0"/>
                <a:cs typeface="Calibri Light" panose="020F0302020204030204" pitchFamily="34" charset="0"/>
              </a:rPr>
              <a:t>N°</a:t>
            </a:r>
            <a:r>
              <a:rPr lang="es-ES_tradnl" sz="1400" b="1" kern="0" dirty="0">
                <a:effectLst/>
                <a:latin typeface="Century Gothic" panose="020B0502020202020204" pitchFamily="34" charset="0"/>
                <a:ea typeface="Times New Roman" panose="02020603050405020304" pitchFamily="18" charset="0"/>
                <a:cs typeface="Calibri Light" panose="020F0302020204030204" pitchFamily="34" charset="0"/>
              </a:rPr>
              <a:t> 16409-2014 Junín</a:t>
            </a:r>
            <a:r>
              <a:rPr lang="es-ES_tradnl" sz="1400" kern="0" dirty="0">
                <a:effectLst/>
                <a:latin typeface="Century Gothic" panose="020B0502020202020204" pitchFamily="34" charset="0"/>
                <a:ea typeface="Times New Roman" panose="02020603050405020304" pitchFamily="18" charset="0"/>
                <a:cs typeface="Calibri Light" panose="020F0302020204030204" pitchFamily="34" charset="0"/>
              </a:rPr>
              <a:t>,  ha precisado: </a:t>
            </a:r>
          </a:p>
          <a:p>
            <a:pPr algn="just"/>
            <a:endParaRPr lang="es-ES_tradnl" sz="1400" kern="0" dirty="0">
              <a:latin typeface="Century Gothic" panose="020B0502020202020204" pitchFamily="34" charset="0"/>
              <a:ea typeface="Times New Roman" panose="02020603050405020304" pitchFamily="18" charset="0"/>
              <a:cs typeface="Calibri Light" panose="020F0302020204030204" pitchFamily="34" charset="0"/>
            </a:endParaRPr>
          </a:p>
          <a:p>
            <a:pPr algn="just"/>
            <a:r>
              <a:rPr lang="es-ES_tradnl" sz="1400" kern="0" dirty="0">
                <a:effectLst/>
                <a:latin typeface="Century Gothic" panose="020B0502020202020204" pitchFamily="34" charset="0"/>
                <a:ea typeface="Times New Roman" panose="02020603050405020304" pitchFamily="18" charset="0"/>
                <a:cs typeface="Calibri Light" panose="020F0302020204030204" pitchFamily="34" charset="0"/>
              </a:rPr>
              <a:t>“</a:t>
            </a:r>
            <a:r>
              <a:rPr lang="es-ES_tradnl" sz="1400" i="1" kern="0" dirty="0">
                <a:effectLst/>
                <a:latin typeface="Century Gothic" panose="020B0502020202020204" pitchFamily="34" charset="0"/>
                <a:ea typeface="Times New Roman" panose="02020603050405020304" pitchFamily="18" charset="0"/>
                <a:cs typeface="Calibri Light" panose="020F0302020204030204" pitchFamily="34" charset="0"/>
              </a:rPr>
              <a:t>(…) la </a:t>
            </a:r>
            <a:r>
              <a:rPr lang="es-ES_tradnl" sz="1400" i="1" kern="0" dirty="0">
                <a:solidFill>
                  <a:srgbClr val="000000"/>
                </a:solidFill>
                <a:effectLst/>
                <a:latin typeface="Century Gothic" panose="020B0502020202020204" pitchFamily="34" charset="0"/>
                <a:ea typeface="Times New Roman" panose="02020603050405020304" pitchFamily="18" charset="0"/>
                <a:cs typeface="Calibri Light" panose="020F0302020204030204" pitchFamily="34" charset="0"/>
              </a:rPr>
              <a:t>percepción de la asignación familiar, no se puede interpretar que la norma limite el derecho del trabajador a reclamar sus derechos laborales reconocidos constitucional y legalmente, de que solo puede solicitar el pago de la asignación familiar si previamente comunicó a su empleador de la existencia de su hijo o hijos, pues dicha interpretación no resulta compatible con el ordenamiento constitucional, ni con la interpretación conforme a los tratados internacionales” </a:t>
            </a:r>
            <a:r>
              <a:rPr lang="es-ES_tradnl" sz="1400" kern="0" dirty="0">
                <a:solidFill>
                  <a:srgbClr val="000000"/>
                </a:solidFill>
                <a:effectLst/>
                <a:latin typeface="Century Gothic" panose="020B0502020202020204" pitchFamily="34" charset="0"/>
                <a:ea typeface="Times New Roman" panose="02020603050405020304" pitchFamily="18" charset="0"/>
                <a:cs typeface="Calibri Light" panose="020F0302020204030204" pitchFamily="34" charset="0"/>
              </a:rPr>
              <a:t>(Fundamento 10).</a:t>
            </a:r>
            <a:endParaRPr lang="es-PE" sz="1400" dirty="0"/>
          </a:p>
        </p:txBody>
      </p:sp>
      <p:sp>
        <p:nvSpPr>
          <p:cNvPr id="9" name="CuadroTexto 8">
            <a:extLst>
              <a:ext uri="{FF2B5EF4-FFF2-40B4-BE49-F238E27FC236}">
                <a16:creationId xmlns:a16="http://schemas.microsoft.com/office/drawing/2014/main" id="{97A7C3F6-F8AC-06C1-9FBB-75DC32CCA95D}"/>
              </a:ext>
            </a:extLst>
          </p:cNvPr>
          <p:cNvSpPr txBox="1"/>
          <p:nvPr/>
        </p:nvSpPr>
        <p:spPr>
          <a:xfrm>
            <a:off x="4853889" y="903763"/>
            <a:ext cx="3888431" cy="539937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600"/>
              </a:spcAft>
              <a:buNone/>
            </a:pPr>
            <a:r>
              <a:rPr lang="es-ES_tradnl" sz="1300" b="1" i="1" kern="0" dirty="0">
                <a:solidFill>
                  <a:srgbClr val="000000"/>
                </a:solidFill>
                <a:latin typeface="Century Gothic" panose="020B0502020202020204" pitchFamily="34" charset="0"/>
                <a:cs typeface="Calibri Light" panose="020F0302020204030204" pitchFamily="34" charset="0"/>
              </a:rPr>
              <a:t>Casación Laboral N.º 5385-2020 LA LIBERTAD</a:t>
            </a:r>
            <a:r>
              <a:rPr lang="es-ES_tradnl" sz="1300" i="1" kern="0" dirty="0">
                <a:solidFill>
                  <a:srgbClr val="000000"/>
                </a:solidFill>
                <a:latin typeface="Century Gothic" panose="020B0502020202020204" pitchFamily="34" charset="0"/>
                <a:cs typeface="Calibri Light" panose="020F0302020204030204" pitchFamily="34" charset="0"/>
              </a:rPr>
              <a:t>, ha establecido como </a:t>
            </a:r>
            <a:r>
              <a:rPr lang="es-ES_tradnl" sz="1300" i="1" u="sng" kern="0" dirty="0">
                <a:solidFill>
                  <a:srgbClr val="000000"/>
                </a:solidFill>
                <a:latin typeface="Century Gothic" panose="020B0502020202020204" pitchFamily="34" charset="0"/>
                <a:cs typeface="Calibri Light" panose="020F0302020204030204" pitchFamily="34" charset="0"/>
              </a:rPr>
              <a:t>doctrina jurisprudencial lo siguiente</a:t>
            </a:r>
            <a:r>
              <a:rPr lang="es-ES_tradnl" sz="1300" i="1" kern="0" dirty="0">
                <a:solidFill>
                  <a:srgbClr val="000000"/>
                </a:solidFill>
                <a:latin typeface="Century Gothic" panose="020B0502020202020204" pitchFamily="34" charset="0"/>
                <a:cs typeface="Calibri Light" panose="020F0302020204030204" pitchFamily="34" charset="0"/>
              </a:rPr>
              <a:t>: </a:t>
            </a:r>
            <a:endParaRPr lang="es-PE" sz="1300" i="1" kern="0" dirty="0">
              <a:solidFill>
                <a:srgbClr val="000000"/>
              </a:solidFill>
              <a:latin typeface="Century Gothic" panose="020B0502020202020204" pitchFamily="34" charset="0"/>
              <a:cs typeface="Calibri Light" panose="020F0302020204030204" pitchFamily="34" charset="0"/>
            </a:endParaRPr>
          </a:p>
          <a:p>
            <a:pPr algn="just">
              <a:lnSpc>
                <a:spcPct val="115000"/>
              </a:lnSpc>
              <a:spcAft>
                <a:spcPts val="600"/>
              </a:spcAft>
              <a:buNone/>
            </a:pPr>
            <a:r>
              <a:rPr lang="es-ES_tradnl" sz="1300" i="1" kern="0" dirty="0">
                <a:solidFill>
                  <a:srgbClr val="000000"/>
                </a:solidFill>
                <a:latin typeface="Century Gothic" panose="020B0502020202020204" pitchFamily="34" charset="0"/>
                <a:cs typeface="Calibri Light" panose="020F0302020204030204" pitchFamily="34" charset="0"/>
              </a:rPr>
              <a:t>“Séptimo. Teniendo en cuenta lo expresado en los considerandos anteriores, esta Sala Suprema adopta el criterio de interpretación del alcance del artículo 2° de la Ley </a:t>
            </a:r>
            <a:r>
              <a:rPr lang="es-ES_tradnl" sz="1300" i="1" kern="0" dirty="0" err="1">
                <a:solidFill>
                  <a:srgbClr val="000000"/>
                </a:solidFill>
                <a:latin typeface="Century Gothic" panose="020B0502020202020204" pitchFamily="34" charset="0"/>
                <a:cs typeface="Calibri Light" panose="020F0302020204030204" pitchFamily="34" charset="0"/>
              </a:rPr>
              <a:t>N.°</a:t>
            </a:r>
            <a:r>
              <a:rPr lang="es-ES_tradnl" sz="1300" i="1" kern="0" dirty="0">
                <a:solidFill>
                  <a:srgbClr val="000000"/>
                </a:solidFill>
                <a:latin typeface="Century Gothic" panose="020B0502020202020204" pitchFamily="34" charset="0"/>
                <a:cs typeface="Calibri Light" panose="020F0302020204030204" pitchFamily="34" charset="0"/>
              </a:rPr>
              <a:t> 25129, siguiente: </a:t>
            </a:r>
            <a:endParaRPr lang="es-PE" sz="1300" i="1" kern="0" dirty="0">
              <a:solidFill>
                <a:srgbClr val="000000"/>
              </a:solidFill>
              <a:latin typeface="Century Gothic" panose="020B0502020202020204" pitchFamily="34" charset="0"/>
              <a:cs typeface="Calibri Light" panose="020F0302020204030204" pitchFamily="34" charset="0"/>
            </a:endParaRPr>
          </a:p>
          <a:p>
            <a:pPr algn="just">
              <a:lnSpc>
                <a:spcPct val="115000"/>
              </a:lnSpc>
              <a:spcAft>
                <a:spcPts val="600"/>
              </a:spcAft>
              <a:buNone/>
            </a:pPr>
            <a:r>
              <a:rPr lang="es-ES_tradnl" sz="1300" i="1" kern="0" dirty="0">
                <a:solidFill>
                  <a:srgbClr val="000000"/>
                </a:solidFill>
                <a:latin typeface="Century Gothic" panose="020B0502020202020204" pitchFamily="34" charset="0"/>
                <a:cs typeface="Calibri Light" panose="020F0302020204030204" pitchFamily="34" charset="0"/>
              </a:rPr>
              <a:t>Los trabajadores que tienen a su cargo uno o más hijos mayores de 18 años, siempre que se encuentren efectuando estudios superiores o universitarios, tendrán derecho a percibir una asignación familiar, hasta un máximo de 6 años posteriores al cumplimiento de la mayoría de edad, es decir hasta cumplidos los veinticuatro años, </a:t>
            </a:r>
            <a:r>
              <a:rPr lang="es-ES_tradnl" sz="1300" b="1" i="1" kern="0" dirty="0">
                <a:solidFill>
                  <a:srgbClr val="000000"/>
                </a:solidFill>
                <a:latin typeface="Century Gothic" panose="020B0502020202020204" pitchFamily="34" charset="0"/>
                <a:cs typeface="Calibri Light" panose="020F0302020204030204" pitchFamily="34" charset="0"/>
              </a:rPr>
              <a:t>sin que sea necesario que dichos estudios se realicen de manera continua o inmediata al cumplimiento de la mayoría de edad.”</a:t>
            </a:r>
            <a:endParaRPr lang="es-PE" sz="1300" b="1" i="1" kern="0" dirty="0">
              <a:solidFill>
                <a:srgbClr val="000000"/>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138544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714348" y="1844824"/>
            <a:ext cx="3643338"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r>
              <a:rPr lang="es-ES" b="1" dirty="0"/>
              <a:t>La remuneración es un derecho fundamental reconocido en el artículo 24° de la Constitución Política del Perú, que establece: </a:t>
            </a:r>
          </a:p>
          <a:p>
            <a:pPr lvl="0" algn="just"/>
            <a:endParaRPr lang="es-ES" b="1" dirty="0"/>
          </a:p>
          <a:p>
            <a:pPr lvl="0" algn="just"/>
            <a:r>
              <a:rPr lang="es-ES" b="1" dirty="0"/>
              <a:t>“[…] </a:t>
            </a:r>
            <a:r>
              <a:rPr lang="es-ES" b="1" i="1" u="none" dirty="0"/>
              <a:t>El trabajador tiene derecho a una remuneración equitativa y suficiente, que procure, para él y su familia, el bienestar material y espiritual. El pago de la remuneración y de los beneficios sociales del trabajador tiene prioridad sobre cualquiera otra obligación del empleador […]”</a:t>
            </a:r>
            <a:endParaRPr lang="es-ES" b="1" dirty="0"/>
          </a:p>
        </p:txBody>
      </p:sp>
      <p:graphicFrame>
        <p:nvGraphicFramePr>
          <p:cNvPr id="15" name="14 Diagrama"/>
          <p:cNvGraphicFramePr/>
          <p:nvPr>
            <p:extLst>
              <p:ext uri="{D42A27DB-BD31-4B8C-83A1-F6EECF244321}">
                <p14:modId xmlns:p14="http://schemas.microsoft.com/office/powerpoint/2010/main" val="3435418813"/>
              </p:ext>
            </p:extLst>
          </p:nvPr>
        </p:nvGraphicFramePr>
        <p:xfrm>
          <a:off x="494404" y="908720"/>
          <a:ext cx="3926810" cy="585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B3CE1348-4B4F-4EB2-8911-EEB6C43BC420}"/>
              </a:ext>
            </a:extLst>
          </p:cNvPr>
          <p:cNvSpPr txBox="1"/>
          <p:nvPr/>
        </p:nvSpPr>
        <p:spPr>
          <a:xfrm>
            <a:off x="4722787" y="692696"/>
            <a:ext cx="4000526" cy="5247590"/>
          </a:xfrm>
          <a:prstGeom prst="rect">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b="1" dirty="0"/>
              <a:t>TUO D.L. 728.</a:t>
            </a:r>
          </a:p>
          <a:p>
            <a:pPr algn="ctr"/>
            <a:endParaRPr lang="es-MX" sz="1100" b="1" dirty="0"/>
          </a:p>
          <a:p>
            <a:pPr algn="just"/>
            <a:r>
              <a:rPr lang="es-MX" sz="1700" b="1" dirty="0"/>
              <a:t>Artículo 6</a:t>
            </a:r>
            <a:r>
              <a:rPr lang="es-MX" sz="1700" dirty="0"/>
              <a:t>.- </a:t>
            </a:r>
            <a:r>
              <a:rPr lang="es-MX" sz="1700" u="sng" dirty="0"/>
              <a:t>Constituye remuneración para todo efecto legal el íntegro de lo que el trabajador recibe por sus servicios, en dinero o en especie, cualquiera sea la forma o denominación que tenga, siempre que sean de su libre disposición</a:t>
            </a:r>
            <a:r>
              <a:rPr lang="es-MX" sz="1700" dirty="0"/>
              <a:t>. Las sumas de dinero que se entreguen al trabajador directamente en calidad de alimentación principal, como desayuno, almuerzo o refrigerio que lo sustituya o cena, tienen naturaleza remunerativa. </a:t>
            </a:r>
          </a:p>
          <a:p>
            <a:pPr algn="just"/>
            <a:r>
              <a:rPr lang="es-MX" sz="1700" dirty="0"/>
              <a:t>No constituye remuneración computable para efecto de cálculo de los aportes y contribuciones a la seguridad social así como para ningún derecho o beneficio de naturaleza laboral el valor de las prestaciones alimentarias otorgadas bajo la modalidad de suministro indirecto.</a:t>
            </a:r>
            <a:endParaRPr lang="es-PE"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39C009C-F305-FFA3-CC03-C6D429ABCBE2}"/>
              </a:ext>
            </a:extLst>
          </p:cNvPr>
          <p:cNvSpPr txBox="1"/>
          <p:nvPr/>
        </p:nvSpPr>
        <p:spPr>
          <a:xfrm>
            <a:off x="1115616" y="2305288"/>
            <a:ext cx="6912768" cy="224742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b="1" dirty="0"/>
              <a:t>CASO PRÁCTICO</a:t>
            </a:r>
            <a:r>
              <a:rPr lang="es-MX" dirty="0"/>
              <a:t>: Pedro refiere que laboró para la empresa X por el periodo del 05 de enero de 2020 hasta el 25 de setiembre 2024, percibiendo una remuneración mensual de S/ 1,200.00 soles; asimismo, acredita que durante el periodo laborado contaba con 03 hijos menores de 18 años. Sostiene que durante todo su récord laboral no percibió beneficios sociales, ¿Cuánto le corresponde, por vacaciones, gratificaciones, CTS, y asignación familiar?   </a:t>
            </a:r>
            <a:endParaRPr lang="es-PE" dirty="0"/>
          </a:p>
        </p:txBody>
      </p:sp>
    </p:spTree>
    <p:extLst>
      <p:ext uri="{BB962C8B-B14F-4D97-AF65-F5344CB8AC3E}">
        <p14:creationId xmlns:p14="http://schemas.microsoft.com/office/powerpoint/2010/main" val="902413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DABA04E7-F96A-F98E-8A6F-BD342CDFD76D}"/>
              </a:ext>
            </a:extLst>
          </p:cNvPr>
          <p:cNvSpPr/>
          <p:nvPr/>
        </p:nvSpPr>
        <p:spPr>
          <a:xfrm>
            <a:off x="2771800" y="2492896"/>
            <a:ext cx="3600400" cy="1800200"/>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3600" b="1" dirty="0"/>
              <a:t>GRACIAS</a:t>
            </a:r>
            <a:endParaRPr lang="es-PE" sz="2800" b="1" dirty="0"/>
          </a:p>
        </p:txBody>
      </p:sp>
    </p:spTree>
    <p:extLst>
      <p:ext uri="{BB962C8B-B14F-4D97-AF65-F5344CB8AC3E}">
        <p14:creationId xmlns:p14="http://schemas.microsoft.com/office/powerpoint/2010/main" val="392415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2A7EE-C495-49C0-B0FC-0474178C705D}"/>
              </a:ext>
            </a:extLst>
          </p:cNvPr>
          <p:cNvSpPr>
            <a:spLocks noGrp="1"/>
          </p:cNvSpPr>
          <p:nvPr>
            <p:ph type="title"/>
          </p:nvPr>
        </p:nvSpPr>
        <p:spPr>
          <a:xfrm>
            <a:off x="4906988" y="749554"/>
            <a:ext cx="4038600" cy="663222"/>
          </a:xfr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normAutofit/>
          </a:bodyPr>
          <a:lstStyle/>
          <a:p>
            <a:pPr algn="ctr"/>
            <a:r>
              <a:rPr lang="es-MX" sz="2000" dirty="0"/>
              <a:t>Casación Laboral N° 8361-2023 LIMA</a:t>
            </a:r>
            <a:endParaRPr lang="es-PE" sz="3600" dirty="0"/>
          </a:p>
        </p:txBody>
      </p:sp>
      <p:sp>
        <p:nvSpPr>
          <p:cNvPr id="3" name="Marcador de contenido 2">
            <a:extLst>
              <a:ext uri="{FF2B5EF4-FFF2-40B4-BE49-F238E27FC236}">
                <a16:creationId xmlns:a16="http://schemas.microsoft.com/office/drawing/2014/main" id="{E5A2F2EF-CD2B-4114-AB73-84E708EABBE9}"/>
              </a:ext>
            </a:extLst>
          </p:cNvPr>
          <p:cNvSpPr>
            <a:spLocks noGrp="1"/>
          </p:cNvSpPr>
          <p:nvPr>
            <p:ph sz="half" idx="1"/>
          </p:nvPr>
        </p:nvSpPr>
        <p:spPr>
          <a:xfrm>
            <a:off x="4906988" y="1844824"/>
            <a:ext cx="4063652" cy="439248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just"/>
            <a:r>
              <a:rPr lang="es-MX" sz="1700" b="1" dirty="0"/>
              <a:t>Características</a:t>
            </a:r>
            <a:r>
              <a:rPr lang="es-MX" sz="1700" dirty="0"/>
              <a:t>: </a:t>
            </a:r>
          </a:p>
          <a:p>
            <a:pPr algn="just"/>
            <a:r>
              <a:rPr lang="es-MX" sz="1700" b="1" dirty="0"/>
              <a:t>a) carácter retributivo y oneroso</a:t>
            </a:r>
            <a:r>
              <a:rPr lang="es-MX" sz="1700" dirty="0"/>
              <a:t>, es decir, que la esencia de la suma o especie que se den corresponda a la prestación de un servicio, cualquiera sea la forma o denominación que adopte; </a:t>
            </a:r>
          </a:p>
          <a:p>
            <a:pPr algn="just"/>
            <a:r>
              <a:rPr lang="es-MX" sz="1700" b="1" dirty="0"/>
              <a:t>b) el carácter de no gratuidad o liberalidad</a:t>
            </a:r>
            <a:r>
              <a:rPr lang="es-MX" sz="1700" dirty="0"/>
              <a:t>, por cuanto los montos que se otorguen en forma graciosa o como una liberalidad del empleador no tienen la calidad de remuneración; y, </a:t>
            </a:r>
          </a:p>
          <a:p>
            <a:pPr algn="just"/>
            <a:r>
              <a:rPr lang="es-MX" sz="1700" b="1" dirty="0"/>
              <a:t>c) el carácter de ingreso personal</a:t>
            </a:r>
            <a:r>
              <a:rPr lang="es-MX" sz="1700" dirty="0"/>
              <a:t>, es decir que dichas sumas ingresan realmente al patrimonio del trabajador.</a:t>
            </a:r>
            <a:endParaRPr lang="es-PE" sz="1700" dirty="0"/>
          </a:p>
        </p:txBody>
      </p:sp>
      <p:sp>
        <p:nvSpPr>
          <p:cNvPr id="4" name="Marcador de contenido 3">
            <a:extLst>
              <a:ext uri="{FF2B5EF4-FFF2-40B4-BE49-F238E27FC236}">
                <a16:creationId xmlns:a16="http://schemas.microsoft.com/office/drawing/2014/main" id="{7C9DE177-69F5-45E6-BF94-381214B60852}"/>
              </a:ext>
            </a:extLst>
          </p:cNvPr>
          <p:cNvSpPr>
            <a:spLocks noGrp="1"/>
          </p:cNvSpPr>
          <p:nvPr>
            <p:ph sz="half" idx="2"/>
          </p:nvPr>
        </p:nvSpPr>
        <p:spPr>
          <a:xfrm>
            <a:off x="768435" y="2543200"/>
            <a:ext cx="3803565" cy="2758008"/>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noAutofit/>
          </a:bodyPr>
          <a:lstStyle/>
          <a:p>
            <a:pPr algn="just"/>
            <a:r>
              <a:rPr lang="es-MX" dirty="0"/>
              <a:t>El término remuneración comprende el salario o sueldo ordinario, básico o mínimo, y cualquier otro emolumento en dinero o en especie pagados por el empleador, directa o indirectamente, al trabajador, en concepto del empleo de este último.</a:t>
            </a:r>
            <a:endParaRPr lang="es-PE" dirty="0"/>
          </a:p>
        </p:txBody>
      </p:sp>
      <p:sp>
        <p:nvSpPr>
          <p:cNvPr id="5" name="Título 1">
            <a:extLst>
              <a:ext uri="{FF2B5EF4-FFF2-40B4-BE49-F238E27FC236}">
                <a16:creationId xmlns:a16="http://schemas.microsoft.com/office/drawing/2014/main" id="{9F6C676D-EA8D-45EA-B4AB-6A668DB38E1C}"/>
              </a:ext>
            </a:extLst>
          </p:cNvPr>
          <p:cNvSpPr txBox="1">
            <a:spLocks/>
          </p:cNvSpPr>
          <p:nvPr/>
        </p:nvSpPr>
        <p:spPr>
          <a:xfrm>
            <a:off x="755576" y="749554"/>
            <a:ext cx="3816424" cy="983110"/>
          </a:xfrm>
          <a:prstGeom prst="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dirty="0"/>
              <a:t>Convenio N° 100 – Convenio sobre igualdad de remuneración</a:t>
            </a:r>
            <a:endParaRPr lang="es-PE" sz="1800" dirty="0"/>
          </a:p>
        </p:txBody>
      </p:sp>
    </p:spTree>
    <p:extLst>
      <p:ext uri="{BB962C8B-B14F-4D97-AF65-F5344CB8AC3E}">
        <p14:creationId xmlns:p14="http://schemas.microsoft.com/office/powerpoint/2010/main" val="65325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B6E6A0E-D2DD-4996-9C7B-8BB52901FA9F}"/>
              </a:ext>
            </a:extLst>
          </p:cNvPr>
          <p:cNvPicPr>
            <a:picLocks noChangeAspect="1"/>
          </p:cNvPicPr>
          <p:nvPr/>
        </p:nvPicPr>
        <p:blipFill>
          <a:blip r:embed="rId2"/>
          <a:stretch>
            <a:fillRect/>
          </a:stretch>
        </p:blipFill>
        <p:spPr>
          <a:xfrm>
            <a:off x="690021" y="1247470"/>
            <a:ext cx="7763958" cy="4363059"/>
          </a:xfrm>
          <a:prstGeom prst="rect">
            <a:avLst/>
          </a:prstGeom>
        </p:spPr>
      </p:pic>
    </p:spTree>
    <p:extLst>
      <p:ext uri="{BB962C8B-B14F-4D97-AF65-F5344CB8AC3E}">
        <p14:creationId xmlns:p14="http://schemas.microsoft.com/office/powerpoint/2010/main" val="71783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686551656"/>
              </p:ext>
            </p:extLst>
          </p:nvPr>
        </p:nvGraphicFramePr>
        <p:xfrm>
          <a:off x="179512" y="0"/>
          <a:ext cx="8964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p:cNvPicPr/>
          <p:nvPr/>
        </p:nvPicPr>
        <p:blipFill>
          <a:blip r:embed="rId7"/>
          <a:srcRect l="56127" t="31678" r="8740" b="47603"/>
          <a:stretch>
            <a:fillRect/>
          </a:stretch>
        </p:blipFill>
        <p:spPr bwMode="auto">
          <a:xfrm>
            <a:off x="2607455" y="116632"/>
            <a:ext cx="3929090" cy="16430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7DB1D0-0397-272C-4BBA-E2EF3D8E82B3}"/>
              </a:ext>
            </a:extLst>
          </p:cNvPr>
          <p:cNvSpPr txBox="1"/>
          <p:nvPr/>
        </p:nvSpPr>
        <p:spPr>
          <a:xfrm>
            <a:off x="1043608" y="404664"/>
            <a:ext cx="7272808" cy="2154436"/>
          </a:xfrm>
          <a:prstGeom prst="rect">
            <a:avLst/>
          </a:prstGeom>
          <a:noFill/>
        </p:spPr>
        <p:txBody>
          <a:bodyPr wrap="square">
            <a:spAutoFit/>
          </a:bodyPr>
          <a:lstStyle/>
          <a:p>
            <a:pPr algn="ctr"/>
            <a:r>
              <a:rPr lang="es-MX" b="1" dirty="0"/>
              <a:t>Vacaciones simples </a:t>
            </a:r>
          </a:p>
          <a:p>
            <a:pPr algn="just"/>
            <a:r>
              <a:rPr lang="es-MX" sz="1600" dirty="0"/>
              <a:t>Artículo 22.- Los trabajadores que cesen después de cumplido el año de servicios y el correspondiente récord, sin haber disfrutado del descanso, tendrán derecho al abono del íntegro de la remuneración vacacional. El récord trunco será compensado a razón de tantos dozavos y treintavos de la remuneración como meses y días computables hubiere laborado, respectivamente. </a:t>
            </a:r>
          </a:p>
          <a:p>
            <a:pPr algn="just"/>
            <a:endParaRPr lang="es-MX" dirty="0"/>
          </a:p>
          <a:p>
            <a:pPr algn="just"/>
            <a:endParaRPr lang="es-PE" dirty="0"/>
          </a:p>
        </p:txBody>
      </p:sp>
      <p:sp>
        <p:nvSpPr>
          <p:cNvPr id="5" name="CuadroTexto 4">
            <a:extLst>
              <a:ext uri="{FF2B5EF4-FFF2-40B4-BE49-F238E27FC236}">
                <a16:creationId xmlns:a16="http://schemas.microsoft.com/office/drawing/2014/main" id="{C9C49FAB-FDF6-7A64-2519-AF2EDF0F127C}"/>
              </a:ext>
            </a:extLst>
          </p:cNvPr>
          <p:cNvSpPr txBox="1"/>
          <p:nvPr/>
        </p:nvSpPr>
        <p:spPr>
          <a:xfrm>
            <a:off x="1047032" y="2883909"/>
            <a:ext cx="7272808" cy="2062103"/>
          </a:xfrm>
          <a:prstGeom prst="rect">
            <a:avLst/>
          </a:prstGeom>
          <a:noFill/>
        </p:spPr>
        <p:txBody>
          <a:bodyPr wrap="square">
            <a:spAutoFit/>
          </a:bodyPr>
          <a:lstStyle/>
          <a:p>
            <a:pPr algn="ctr"/>
            <a:r>
              <a:rPr lang="es-MX" sz="1600" b="1" dirty="0"/>
              <a:t>“Vacaciones triples”</a:t>
            </a:r>
          </a:p>
          <a:p>
            <a:pPr algn="just"/>
            <a:r>
              <a:rPr lang="es-MX" sz="1600" dirty="0"/>
              <a:t>Artículo 23.- Los trabajadores, en caso de no disfrutar del descanso vacacional dentro del año siguiente a aquél en el que adquieren el derecho, percibirán lo siguiente:</a:t>
            </a:r>
          </a:p>
          <a:p>
            <a:pPr marL="342900" indent="-342900" algn="just">
              <a:buAutoNum type="alphaLcParenR"/>
            </a:pPr>
            <a:r>
              <a:rPr lang="es-MX" sz="1600" dirty="0"/>
              <a:t>Una remuneración por el trabajo realizado; </a:t>
            </a:r>
          </a:p>
          <a:p>
            <a:pPr marL="342900" indent="-342900" algn="just">
              <a:buAutoNum type="alphaLcParenR"/>
            </a:pPr>
            <a:r>
              <a:rPr lang="es-MX" sz="1600" dirty="0"/>
              <a:t>Una remuneración por el descanso vacacional adquirido y no gozado; y,</a:t>
            </a:r>
          </a:p>
          <a:p>
            <a:pPr marL="342900" indent="-342900" algn="just">
              <a:buAutoNum type="alphaLcParenR"/>
            </a:pPr>
            <a:r>
              <a:rPr lang="es-MX" sz="1600" dirty="0"/>
              <a:t>Una indemnización equivalente a una remuneración por no haber disfrutado del descanso. Esta indemnización no está sujeta a pago o retención de ninguna aportación, contribución o tributo.</a:t>
            </a:r>
            <a:endParaRPr lang="es-PE" sz="1600" dirty="0"/>
          </a:p>
        </p:txBody>
      </p:sp>
      <p:cxnSp>
        <p:nvCxnSpPr>
          <p:cNvPr id="7" name="Conector recto de flecha 6">
            <a:extLst>
              <a:ext uri="{FF2B5EF4-FFF2-40B4-BE49-F238E27FC236}">
                <a16:creationId xmlns:a16="http://schemas.microsoft.com/office/drawing/2014/main" id="{0EEDFAE7-864B-171C-B31A-59CE5FB1B60E}"/>
              </a:ext>
            </a:extLst>
          </p:cNvPr>
          <p:cNvCxnSpPr>
            <a:cxnSpLocks/>
          </p:cNvCxnSpPr>
          <p:nvPr/>
        </p:nvCxnSpPr>
        <p:spPr>
          <a:xfrm>
            <a:off x="1907704" y="2204864"/>
            <a:ext cx="5832648"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8" name="Elipse 7">
            <a:extLst>
              <a:ext uri="{FF2B5EF4-FFF2-40B4-BE49-F238E27FC236}">
                <a16:creationId xmlns:a16="http://schemas.microsoft.com/office/drawing/2014/main" id="{99699465-CBB0-2A53-1ECE-36FA7969D7CD}"/>
              </a:ext>
            </a:extLst>
          </p:cNvPr>
          <p:cNvSpPr/>
          <p:nvPr/>
        </p:nvSpPr>
        <p:spPr>
          <a:xfrm>
            <a:off x="1475656" y="2237870"/>
            <a:ext cx="864096" cy="367855"/>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05 ene. 2020</a:t>
            </a:r>
            <a:endParaRPr lang="es-PE" dirty="0">
              <a:solidFill>
                <a:schemeClr val="tx1"/>
              </a:solidFill>
            </a:endParaRPr>
          </a:p>
        </p:txBody>
      </p:sp>
      <p:sp>
        <p:nvSpPr>
          <p:cNvPr id="13" name="Elipse 12">
            <a:extLst>
              <a:ext uri="{FF2B5EF4-FFF2-40B4-BE49-F238E27FC236}">
                <a16:creationId xmlns:a16="http://schemas.microsoft.com/office/drawing/2014/main" id="{76031F8B-393D-3E0C-1D03-BE5A7F9C0363}"/>
              </a:ext>
            </a:extLst>
          </p:cNvPr>
          <p:cNvSpPr/>
          <p:nvPr/>
        </p:nvSpPr>
        <p:spPr>
          <a:xfrm>
            <a:off x="5656656" y="2237870"/>
            <a:ext cx="864096" cy="367855"/>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04 ene. 2021</a:t>
            </a:r>
            <a:endParaRPr lang="es-PE" dirty="0">
              <a:solidFill>
                <a:schemeClr val="tx1"/>
              </a:solidFill>
            </a:endParaRPr>
          </a:p>
        </p:txBody>
      </p:sp>
      <p:sp>
        <p:nvSpPr>
          <p:cNvPr id="14" name="Elipse 13">
            <a:extLst>
              <a:ext uri="{FF2B5EF4-FFF2-40B4-BE49-F238E27FC236}">
                <a16:creationId xmlns:a16="http://schemas.microsoft.com/office/drawing/2014/main" id="{60822FBD-FA1F-7D26-D637-61F5E04EC99E}"/>
              </a:ext>
            </a:extLst>
          </p:cNvPr>
          <p:cNvSpPr/>
          <p:nvPr/>
        </p:nvSpPr>
        <p:spPr>
          <a:xfrm>
            <a:off x="7236296" y="2237870"/>
            <a:ext cx="864096" cy="367855"/>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30 jun. 2021</a:t>
            </a:r>
            <a:endParaRPr lang="es-PE" dirty="0">
              <a:solidFill>
                <a:schemeClr val="tx1"/>
              </a:solidFill>
            </a:endParaRPr>
          </a:p>
        </p:txBody>
      </p:sp>
      <p:sp>
        <p:nvSpPr>
          <p:cNvPr id="16" name="Rectángulo 15">
            <a:extLst>
              <a:ext uri="{FF2B5EF4-FFF2-40B4-BE49-F238E27FC236}">
                <a16:creationId xmlns:a16="http://schemas.microsoft.com/office/drawing/2014/main" id="{4AF98FCF-5D87-1940-D4CD-889DA69EB218}"/>
              </a:ext>
            </a:extLst>
          </p:cNvPr>
          <p:cNvSpPr/>
          <p:nvPr/>
        </p:nvSpPr>
        <p:spPr>
          <a:xfrm>
            <a:off x="2771800" y="1974028"/>
            <a:ext cx="2232248" cy="1509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Vacaciones simples</a:t>
            </a:r>
            <a:endParaRPr lang="es-PE" dirty="0">
              <a:solidFill>
                <a:schemeClr val="tx1"/>
              </a:solidFill>
            </a:endParaRPr>
          </a:p>
        </p:txBody>
      </p:sp>
      <p:sp>
        <p:nvSpPr>
          <p:cNvPr id="17" name="Rectángulo 16">
            <a:extLst>
              <a:ext uri="{FF2B5EF4-FFF2-40B4-BE49-F238E27FC236}">
                <a16:creationId xmlns:a16="http://schemas.microsoft.com/office/drawing/2014/main" id="{23341B3F-A2BB-FF58-CDFE-88F36FBB6352}"/>
              </a:ext>
            </a:extLst>
          </p:cNvPr>
          <p:cNvSpPr/>
          <p:nvPr/>
        </p:nvSpPr>
        <p:spPr>
          <a:xfrm>
            <a:off x="6088704" y="2005313"/>
            <a:ext cx="1584176" cy="1041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Vacaciones truncas</a:t>
            </a:r>
            <a:endParaRPr lang="es-PE" dirty="0">
              <a:solidFill>
                <a:schemeClr val="tx1"/>
              </a:solidFill>
            </a:endParaRPr>
          </a:p>
        </p:txBody>
      </p:sp>
      <p:sp>
        <p:nvSpPr>
          <p:cNvPr id="18" name="Rectángulo 17">
            <a:extLst>
              <a:ext uri="{FF2B5EF4-FFF2-40B4-BE49-F238E27FC236}">
                <a16:creationId xmlns:a16="http://schemas.microsoft.com/office/drawing/2014/main" id="{2BF074C8-E0B5-0C16-8B1D-DA55033F8E3A}"/>
              </a:ext>
            </a:extLst>
          </p:cNvPr>
          <p:cNvSpPr/>
          <p:nvPr/>
        </p:nvSpPr>
        <p:spPr>
          <a:xfrm>
            <a:off x="640176" y="4946012"/>
            <a:ext cx="7560840" cy="12913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20" name="Conector recto de flecha 19">
            <a:extLst>
              <a:ext uri="{FF2B5EF4-FFF2-40B4-BE49-F238E27FC236}">
                <a16:creationId xmlns:a16="http://schemas.microsoft.com/office/drawing/2014/main" id="{D9CFCE8D-44DE-2AD6-5C10-025161E85135}"/>
              </a:ext>
            </a:extLst>
          </p:cNvPr>
          <p:cNvCxnSpPr>
            <a:cxnSpLocks/>
          </p:cNvCxnSpPr>
          <p:nvPr/>
        </p:nvCxnSpPr>
        <p:spPr>
          <a:xfrm>
            <a:off x="971600" y="5517232"/>
            <a:ext cx="6984776"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23" name="Rectángulo: esquinas redondeadas 22">
            <a:extLst>
              <a:ext uri="{FF2B5EF4-FFF2-40B4-BE49-F238E27FC236}">
                <a16:creationId xmlns:a16="http://schemas.microsoft.com/office/drawing/2014/main" id="{21DC6618-3E96-9335-24D5-6AF900333A96}"/>
              </a:ext>
            </a:extLst>
          </p:cNvPr>
          <p:cNvSpPr/>
          <p:nvPr/>
        </p:nvSpPr>
        <p:spPr>
          <a:xfrm>
            <a:off x="705880" y="5572069"/>
            <a:ext cx="675456" cy="288030"/>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rPr>
              <a:t>05 ene. 2020</a:t>
            </a:r>
            <a:endParaRPr lang="es-PE" dirty="0">
              <a:solidFill>
                <a:schemeClr val="tx1"/>
              </a:solidFill>
            </a:endParaRPr>
          </a:p>
        </p:txBody>
      </p:sp>
      <p:sp>
        <p:nvSpPr>
          <p:cNvPr id="28" name="Rectángulo: esquinas redondeadas 27">
            <a:extLst>
              <a:ext uri="{FF2B5EF4-FFF2-40B4-BE49-F238E27FC236}">
                <a16:creationId xmlns:a16="http://schemas.microsoft.com/office/drawing/2014/main" id="{F19FB511-87F6-E408-58D5-1CB9B6E30BA2}"/>
              </a:ext>
            </a:extLst>
          </p:cNvPr>
          <p:cNvSpPr/>
          <p:nvPr/>
        </p:nvSpPr>
        <p:spPr>
          <a:xfrm>
            <a:off x="2339752" y="5572069"/>
            <a:ext cx="675456" cy="288030"/>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rPr>
              <a:t>04 ene. 2021</a:t>
            </a:r>
            <a:endParaRPr lang="es-PE" dirty="0">
              <a:solidFill>
                <a:schemeClr val="tx1"/>
              </a:solidFill>
            </a:endParaRPr>
          </a:p>
        </p:txBody>
      </p:sp>
      <p:sp>
        <p:nvSpPr>
          <p:cNvPr id="29" name="Rectángulo: esquinas redondeadas 28">
            <a:extLst>
              <a:ext uri="{FF2B5EF4-FFF2-40B4-BE49-F238E27FC236}">
                <a16:creationId xmlns:a16="http://schemas.microsoft.com/office/drawing/2014/main" id="{176FC92B-70DF-78F7-AE6B-0F73ECEB75C1}"/>
              </a:ext>
            </a:extLst>
          </p:cNvPr>
          <p:cNvSpPr/>
          <p:nvPr/>
        </p:nvSpPr>
        <p:spPr>
          <a:xfrm>
            <a:off x="4004556" y="5572069"/>
            <a:ext cx="675456" cy="288030"/>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rPr>
              <a:t>04 ene. 2022</a:t>
            </a:r>
            <a:endParaRPr lang="es-PE" dirty="0">
              <a:solidFill>
                <a:schemeClr val="tx1"/>
              </a:solidFill>
            </a:endParaRPr>
          </a:p>
        </p:txBody>
      </p:sp>
      <p:sp>
        <p:nvSpPr>
          <p:cNvPr id="30" name="Rectángulo: esquinas redondeadas 29">
            <a:extLst>
              <a:ext uri="{FF2B5EF4-FFF2-40B4-BE49-F238E27FC236}">
                <a16:creationId xmlns:a16="http://schemas.microsoft.com/office/drawing/2014/main" id="{663CE621-5AAA-EE57-B7BD-C733D5758901}"/>
              </a:ext>
            </a:extLst>
          </p:cNvPr>
          <p:cNvSpPr/>
          <p:nvPr/>
        </p:nvSpPr>
        <p:spPr>
          <a:xfrm>
            <a:off x="5656656" y="5572069"/>
            <a:ext cx="675456" cy="288030"/>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rPr>
              <a:t>04 ene. 2023</a:t>
            </a:r>
            <a:endParaRPr lang="es-PE" dirty="0">
              <a:solidFill>
                <a:schemeClr val="tx1"/>
              </a:solidFill>
            </a:endParaRPr>
          </a:p>
        </p:txBody>
      </p:sp>
      <p:sp>
        <p:nvSpPr>
          <p:cNvPr id="31" name="Rectángulo: esquinas redondeadas 30">
            <a:extLst>
              <a:ext uri="{FF2B5EF4-FFF2-40B4-BE49-F238E27FC236}">
                <a16:creationId xmlns:a16="http://schemas.microsoft.com/office/drawing/2014/main" id="{47142C3E-DBEB-508B-F916-1DDC0BE6A4BD}"/>
              </a:ext>
            </a:extLst>
          </p:cNvPr>
          <p:cNvSpPr/>
          <p:nvPr/>
        </p:nvSpPr>
        <p:spPr>
          <a:xfrm>
            <a:off x="7281492" y="5572069"/>
            <a:ext cx="675456" cy="288030"/>
          </a:xfrm>
          <a:prstGeom prst="roundRect">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050" dirty="0">
                <a:solidFill>
                  <a:schemeClr val="tx1"/>
                </a:solidFill>
              </a:rPr>
              <a:t>30 jun. 2024</a:t>
            </a:r>
            <a:endParaRPr lang="es-PE" dirty="0">
              <a:solidFill>
                <a:schemeClr val="tx1"/>
              </a:solidFill>
            </a:endParaRPr>
          </a:p>
        </p:txBody>
      </p:sp>
      <p:sp>
        <p:nvSpPr>
          <p:cNvPr id="32" name="Rectángulo 31">
            <a:extLst>
              <a:ext uri="{FF2B5EF4-FFF2-40B4-BE49-F238E27FC236}">
                <a16:creationId xmlns:a16="http://schemas.microsoft.com/office/drawing/2014/main" id="{751D6F24-A9A0-E302-A12E-68D11A209FAF}"/>
              </a:ext>
            </a:extLst>
          </p:cNvPr>
          <p:cNvSpPr/>
          <p:nvPr/>
        </p:nvSpPr>
        <p:spPr>
          <a:xfrm>
            <a:off x="5994384" y="5333658"/>
            <a:ext cx="1584176" cy="1041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tx1"/>
                </a:solidFill>
              </a:rPr>
              <a:t>Vacaciones truncas</a:t>
            </a:r>
            <a:endParaRPr lang="es-PE" dirty="0">
              <a:solidFill>
                <a:schemeClr val="tx1"/>
              </a:solidFill>
            </a:endParaRPr>
          </a:p>
        </p:txBody>
      </p:sp>
    </p:spTree>
    <p:extLst>
      <p:ext uri="{BB962C8B-B14F-4D97-AF65-F5344CB8AC3E}">
        <p14:creationId xmlns:p14="http://schemas.microsoft.com/office/powerpoint/2010/main" val="152573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92690" y="1125109"/>
            <a:ext cx="6233966" cy="442674"/>
          </a:xfrm>
          <a:prstGeom prst="round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2000" b="1" dirty="0">
                <a:solidFill>
                  <a:schemeClr val="accent2">
                    <a:lumMod val="50000"/>
                  </a:schemeClr>
                </a:solidFill>
              </a:rPr>
              <a:t>DECRETO SUPREMO Nº 001-97-TR</a:t>
            </a:r>
            <a:endParaRPr lang="es-ES" sz="2000" dirty="0">
              <a:solidFill>
                <a:schemeClr val="accent2">
                  <a:lumMod val="50000"/>
                </a:schemeClr>
              </a:solidFill>
            </a:endParaRPr>
          </a:p>
        </p:txBody>
      </p:sp>
      <p:pic>
        <p:nvPicPr>
          <p:cNvPr id="2050" name="Picture 2" descr="C:\Users\usuario\Desktop\cts.jpg"/>
          <p:cNvPicPr>
            <a:picLocks noChangeAspect="1" noChangeArrowheads="1"/>
          </p:cNvPicPr>
          <p:nvPr/>
        </p:nvPicPr>
        <p:blipFill>
          <a:blip r:embed="rId2"/>
          <a:srcRect l="38476" t="13684"/>
          <a:stretch>
            <a:fillRect/>
          </a:stretch>
        </p:blipFill>
        <p:spPr bwMode="auto">
          <a:xfrm>
            <a:off x="736056" y="3634754"/>
            <a:ext cx="2786082" cy="23773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CuadroTexto"/>
          <p:cNvSpPr txBox="1"/>
          <p:nvPr/>
        </p:nvSpPr>
        <p:spPr>
          <a:xfrm>
            <a:off x="1106352" y="1771797"/>
            <a:ext cx="800105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600" dirty="0">
                <a:solidFill>
                  <a:schemeClr val="accent2">
                    <a:lumMod val="75000"/>
                  </a:schemeClr>
                </a:solidFill>
              </a:rPr>
              <a:t>Tiene la calidad de beneficio social de previsión de las contingencias que origina el cese en el trabajo y de promoción del trabajador y su familia.</a:t>
            </a:r>
          </a:p>
        </p:txBody>
      </p:sp>
      <p:sp>
        <p:nvSpPr>
          <p:cNvPr id="6" name="5 CuadroTexto"/>
          <p:cNvSpPr txBox="1"/>
          <p:nvPr/>
        </p:nvSpPr>
        <p:spPr>
          <a:xfrm>
            <a:off x="1463542" y="2497707"/>
            <a:ext cx="7643866"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600" dirty="0">
                <a:solidFill>
                  <a:schemeClr val="accent2">
                    <a:lumMod val="75000"/>
                  </a:schemeClr>
                </a:solidFill>
              </a:rPr>
              <a:t>Se devenga desde el primer mes de iniciado el vínculo laboral.</a:t>
            </a:r>
          </a:p>
        </p:txBody>
      </p:sp>
      <p:sp>
        <p:nvSpPr>
          <p:cNvPr id="7" name="6 CuadroTexto"/>
          <p:cNvSpPr txBox="1"/>
          <p:nvPr/>
        </p:nvSpPr>
        <p:spPr>
          <a:xfrm>
            <a:off x="1963608" y="3001652"/>
            <a:ext cx="71438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600" dirty="0">
                <a:solidFill>
                  <a:schemeClr val="accent2">
                    <a:lumMod val="75000"/>
                  </a:schemeClr>
                </a:solidFill>
              </a:rPr>
              <a:t>Se deposita semestralmente en la institución elegida por el trabajador</a:t>
            </a:r>
          </a:p>
        </p:txBody>
      </p:sp>
      <p:sp>
        <p:nvSpPr>
          <p:cNvPr id="8" name="7 CuadroTexto"/>
          <p:cNvSpPr txBox="1"/>
          <p:nvPr/>
        </p:nvSpPr>
        <p:spPr>
          <a:xfrm>
            <a:off x="4350239" y="3598217"/>
            <a:ext cx="4531421"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sz="1600" dirty="0">
                <a:solidFill>
                  <a:schemeClr val="accent2">
                    <a:lumMod val="75000"/>
                  </a:schemeClr>
                </a:solidFill>
              </a:rPr>
              <a:t>Sólo están comprendidos en</a:t>
            </a:r>
          </a:p>
          <a:p>
            <a:pPr algn="just"/>
            <a:r>
              <a:rPr lang="es-ES" sz="1600" dirty="0">
                <a:solidFill>
                  <a:schemeClr val="accent2">
                    <a:lumMod val="75000"/>
                  </a:schemeClr>
                </a:solidFill>
              </a:rPr>
              <a:t>este beneficio los trabajadores sujetos al régimen laboral común de la actividad privada que cumplan, cuando menos en promedio, una jornada mínima diaria de cuatro horas.</a:t>
            </a:r>
          </a:p>
        </p:txBody>
      </p:sp>
      <p:cxnSp>
        <p:nvCxnSpPr>
          <p:cNvPr id="14" name="13 Conector angular"/>
          <p:cNvCxnSpPr>
            <a:cxnSpLocks/>
          </p:cNvCxnSpPr>
          <p:nvPr/>
        </p:nvCxnSpPr>
        <p:spPr>
          <a:xfrm rot="5400000" flipH="1" flipV="1">
            <a:off x="320566" y="2944023"/>
            <a:ext cx="1300397" cy="29853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angular"/>
          <p:cNvCxnSpPr>
            <a:cxnSpLocks/>
          </p:cNvCxnSpPr>
          <p:nvPr/>
        </p:nvCxnSpPr>
        <p:spPr>
          <a:xfrm rot="5400000" flipH="1" flipV="1">
            <a:off x="744262" y="3462276"/>
            <a:ext cx="1286456" cy="21431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Forma"/>
          <p:cNvCxnSpPr>
            <a:cxnSpLocks/>
            <a:endCxn id="7" idx="1"/>
          </p:cNvCxnSpPr>
          <p:nvPr/>
        </p:nvCxnSpPr>
        <p:spPr>
          <a:xfrm rot="5400000" flipH="1" flipV="1">
            <a:off x="1298148" y="3479200"/>
            <a:ext cx="973731" cy="35719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angular"/>
          <p:cNvCxnSpPr>
            <a:cxnSpLocks/>
          </p:cNvCxnSpPr>
          <p:nvPr/>
        </p:nvCxnSpPr>
        <p:spPr>
          <a:xfrm flipV="1">
            <a:off x="3630158" y="4042624"/>
            <a:ext cx="720081" cy="47702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4414232" y="5013176"/>
            <a:ext cx="446742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sz="1600" dirty="0">
                <a:solidFill>
                  <a:schemeClr val="accent2">
                    <a:lumMod val="75000"/>
                  </a:schemeClr>
                </a:solidFill>
              </a:rPr>
              <a:t>Son computables los días de trabajo efectivo. En consecuencia, los días de inasistencia injustificada, así como los días no computables se deducirán del tiempo de servicios a razón de un treintavo por cada uno de estos días</a:t>
            </a:r>
          </a:p>
        </p:txBody>
      </p:sp>
      <p:cxnSp>
        <p:nvCxnSpPr>
          <p:cNvPr id="18" name="Conector: angular 17">
            <a:extLst>
              <a:ext uri="{FF2B5EF4-FFF2-40B4-BE49-F238E27FC236}">
                <a16:creationId xmlns:a16="http://schemas.microsoft.com/office/drawing/2014/main" id="{6DFBD577-36D8-4E2C-BC9D-ADF37AA2D14F}"/>
              </a:ext>
            </a:extLst>
          </p:cNvPr>
          <p:cNvCxnSpPr>
            <a:cxnSpLocks/>
            <a:stCxn id="2050" idx="3"/>
          </p:cNvCxnSpPr>
          <p:nvPr/>
        </p:nvCxnSpPr>
        <p:spPr>
          <a:xfrm>
            <a:off x="3522138" y="4823407"/>
            <a:ext cx="828101" cy="7449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ángulo: esquinas redondeadas 23">
            <a:extLst>
              <a:ext uri="{FF2B5EF4-FFF2-40B4-BE49-F238E27FC236}">
                <a16:creationId xmlns:a16="http://schemas.microsoft.com/office/drawing/2014/main" id="{AF1590DD-C11B-590F-424D-DA448C1AD31E}"/>
              </a:ext>
            </a:extLst>
          </p:cNvPr>
          <p:cNvSpPr/>
          <p:nvPr/>
        </p:nvSpPr>
        <p:spPr>
          <a:xfrm>
            <a:off x="893248" y="460279"/>
            <a:ext cx="7632849" cy="47605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S" sz="2400" b="1" dirty="0">
                <a:ln w="0"/>
                <a:solidFill>
                  <a:schemeClr val="accent5">
                    <a:lumMod val="75000"/>
                  </a:schemeClr>
                </a:solidFill>
                <a:effectLst>
                  <a:outerShdw blurRad="38100" dist="25400" dir="5400000" algn="ctr" rotWithShape="0">
                    <a:srgbClr val="6E747A">
                      <a:alpha val="43000"/>
                    </a:srgbClr>
                  </a:outerShdw>
                </a:effectLst>
              </a:rPr>
              <a:t>COMPENSACIÓN POR TIEMPO DE SERVICIOS (CTS)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DCA16AE8-0591-7581-1215-4FE9C80B0F91}"/>
              </a:ext>
            </a:extLst>
          </p:cNvPr>
          <p:cNvSpPr/>
          <p:nvPr/>
        </p:nvSpPr>
        <p:spPr>
          <a:xfrm>
            <a:off x="1835696" y="486332"/>
            <a:ext cx="6155531" cy="52268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S" sz="2100" b="1" dirty="0">
                <a:ln w="0"/>
                <a:solidFill>
                  <a:schemeClr val="accent5">
                    <a:lumMod val="75000"/>
                  </a:schemeClr>
                </a:solidFill>
                <a:effectLst>
                  <a:outerShdw blurRad="38100" dist="25400" dir="5400000" algn="ctr" rotWithShape="0">
                    <a:srgbClr val="6E747A">
                      <a:alpha val="43000"/>
                    </a:srgbClr>
                  </a:outerShdw>
                </a:effectLst>
              </a:rPr>
              <a:t>COMPENSACIÓN POR TIEMPO DE SERVICIOS (CTS)</a:t>
            </a:r>
          </a:p>
        </p:txBody>
      </p:sp>
      <p:sp>
        <p:nvSpPr>
          <p:cNvPr id="18" name="14 Recortar rectángulo de esquina diagonal">
            <a:extLst>
              <a:ext uri="{FF2B5EF4-FFF2-40B4-BE49-F238E27FC236}">
                <a16:creationId xmlns:a16="http://schemas.microsoft.com/office/drawing/2014/main" id="{1B5C364D-E2E8-6C76-FBE4-5E80902EBBA5}"/>
              </a:ext>
            </a:extLst>
          </p:cNvPr>
          <p:cNvSpPr/>
          <p:nvPr/>
        </p:nvSpPr>
        <p:spPr>
          <a:xfrm>
            <a:off x="1389286" y="1291511"/>
            <a:ext cx="3523059" cy="1343025"/>
          </a:xfrm>
          <a:prstGeom prst="snip2Diag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s-ES" sz="1350" b="1" dirty="0">
                <a:solidFill>
                  <a:srgbClr val="FF0000"/>
                </a:solidFill>
              </a:rPr>
              <a:t>REMUNERACIÓN COMPUTABLE: </a:t>
            </a:r>
            <a:r>
              <a:rPr lang="es-ES" sz="1350" dirty="0"/>
              <a:t>Para tener </a:t>
            </a:r>
            <a:r>
              <a:rPr lang="es-ES" sz="1350" dirty="0">
                <a:solidFill>
                  <a:schemeClr val="tx1"/>
                </a:solidFill>
              </a:rPr>
              <a:t>en cuenta el cálculo de la CTS incluye:</a:t>
            </a:r>
          </a:p>
          <a:p>
            <a:pPr>
              <a:defRPr/>
            </a:pPr>
            <a:r>
              <a:rPr lang="es-ES" sz="1350" b="1" dirty="0">
                <a:solidFill>
                  <a:schemeClr val="tx1"/>
                </a:solidFill>
              </a:rPr>
              <a:t>Remuneración básica +</a:t>
            </a:r>
          </a:p>
          <a:p>
            <a:pPr>
              <a:defRPr/>
            </a:pPr>
            <a:r>
              <a:rPr lang="es-ES" sz="1350" b="1" dirty="0">
                <a:solidFill>
                  <a:schemeClr val="tx1"/>
                </a:solidFill>
              </a:rPr>
              <a:t>asignación familiar +</a:t>
            </a:r>
          </a:p>
          <a:p>
            <a:pPr>
              <a:defRPr/>
            </a:pPr>
            <a:r>
              <a:rPr lang="es-ES" sz="1350" b="1" dirty="0">
                <a:solidFill>
                  <a:schemeClr val="tx1"/>
                </a:solidFill>
              </a:rPr>
              <a:t>1/6 de la gratificación (articulo 18).</a:t>
            </a:r>
          </a:p>
          <a:p>
            <a:pPr>
              <a:defRPr/>
            </a:pPr>
            <a:endParaRPr lang="es-ES" sz="1350" b="1" dirty="0"/>
          </a:p>
        </p:txBody>
      </p:sp>
      <p:graphicFrame>
        <p:nvGraphicFramePr>
          <p:cNvPr id="20" name="13 Diagrama">
            <a:extLst>
              <a:ext uri="{FF2B5EF4-FFF2-40B4-BE49-F238E27FC236}">
                <a16:creationId xmlns:a16="http://schemas.microsoft.com/office/drawing/2014/main" id="{4FA4B56A-57AB-C766-212F-DE43DE24E10C}"/>
              </a:ext>
            </a:extLst>
          </p:cNvPr>
          <p:cNvGraphicFramePr/>
          <p:nvPr>
            <p:extLst>
              <p:ext uri="{D42A27DB-BD31-4B8C-83A1-F6EECF244321}">
                <p14:modId xmlns:p14="http://schemas.microsoft.com/office/powerpoint/2010/main" val="2597148258"/>
              </p:ext>
            </p:extLst>
          </p:nvPr>
        </p:nvGraphicFramePr>
        <p:xfrm>
          <a:off x="934126" y="2917030"/>
          <a:ext cx="2216689" cy="2320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12 Diagrama">
            <a:extLst>
              <a:ext uri="{FF2B5EF4-FFF2-40B4-BE49-F238E27FC236}">
                <a16:creationId xmlns:a16="http://schemas.microsoft.com/office/drawing/2014/main" id="{0F0D5F51-5FB7-C2B4-2BC1-8C8640E9311E}"/>
              </a:ext>
            </a:extLst>
          </p:cNvPr>
          <p:cNvGraphicFramePr/>
          <p:nvPr>
            <p:extLst>
              <p:ext uri="{D42A27DB-BD31-4B8C-83A1-F6EECF244321}">
                <p14:modId xmlns:p14="http://schemas.microsoft.com/office/powerpoint/2010/main" val="2406676010"/>
              </p:ext>
            </p:extLst>
          </p:nvPr>
        </p:nvGraphicFramePr>
        <p:xfrm>
          <a:off x="3150816" y="2819374"/>
          <a:ext cx="5663732" cy="29551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3" name="Conector recto de flecha 2">
            <a:extLst>
              <a:ext uri="{FF2B5EF4-FFF2-40B4-BE49-F238E27FC236}">
                <a16:creationId xmlns:a16="http://schemas.microsoft.com/office/drawing/2014/main" id="{B743E4F0-703C-B367-016A-64C06AEA5864}"/>
              </a:ext>
            </a:extLst>
          </p:cNvPr>
          <p:cNvCxnSpPr/>
          <p:nvPr/>
        </p:nvCxnSpPr>
        <p:spPr>
          <a:xfrm>
            <a:off x="4913461" y="1968685"/>
            <a:ext cx="80843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 name="Elipse 3">
            <a:extLst>
              <a:ext uri="{FF2B5EF4-FFF2-40B4-BE49-F238E27FC236}">
                <a16:creationId xmlns:a16="http://schemas.microsoft.com/office/drawing/2014/main" id="{D62628BE-3645-867E-D0BC-108177FFD769}"/>
              </a:ext>
            </a:extLst>
          </p:cNvPr>
          <p:cNvSpPr/>
          <p:nvPr/>
        </p:nvSpPr>
        <p:spPr>
          <a:xfrm>
            <a:off x="5724128" y="1487673"/>
            <a:ext cx="998934" cy="9620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3000" b="1" dirty="0"/>
              <a:t>CTS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206B1AEF-B99A-C714-3EAE-358D16B64177}"/>
              </a:ext>
            </a:extLst>
          </p:cNvPr>
          <p:cNvSpPr/>
          <p:nvPr/>
        </p:nvSpPr>
        <p:spPr>
          <a:xfrm>
            <a:off x="1624013" y="1023938"/>
            <a:ext cx="6155531" cy="52268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S" sz="2100" b="1" dirty="0">
                <a:ln w="0"/>
                <a:solidFill>
                  <a:schemeClr val="accent5">
                    <a:lumMod val="75000"/>
                  </a:schemeClr>
                </a:solidFill>
                <a:effectLst>
                  <a:outerShdw blurRad="38100" dist="25400" dir="5400000" algn="ctr" rotWithShape="0">
                    <a:srgbClr val="6E747A">
                      <a:alpha val="43000"/>
                    </a:srgbClr>
                  </a:outerShdw>
                </a:effectLst>
              </a:rPr>
              <a:t>COMPENSACIÓN POR TIEMPO DE SERVICIOS (CTS)</a:t>
            </a:r>
          </a:p>
        </p:txBody>
      </p:sp>
      <p:graphicFrame>
        <p:nvGraphicFramePr>
          <p:cNvPr id="20" name="13 Diagrama">
            <a:extLst>
              <a:ext uri="{FF2B5EF4-FFF2-40B4-BE49-F238E27FC236}">
                <a16:creationId xmlns:a16="http://schemas.microsoft.com/office/drawing/2014/main" id="{DFC14005-8EC9-6153-9233-3588FF19E0C0}"/>
              </a:ext>
            </a:extLst>
          </p:cNvPr>
          <p:cNvGraphicFramePr/>
          <p:nvPr/>
        </p:nvGraphicFramePr>
        <p:xfrm>
          <a:off x="221681" y="2426566"/>
          <a:ext cx="2303876" cy="2354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1 Diagrama">
            <a:extLst>
              <a:ext uri="{FF2B5EF4-FFF2-40B4-BE49-F238E27FC236}">
                <a16:creationId xmlns:a16="http://schemas.microsoft.com/office/drawing/2014/main" id="{080CD23B-6B8E-F734-90BB-F5C087F89427}"/>
              </a:ext>
            </a:extLst>
          </p:cNvPr>
          <p:cNvGraphicFramePr/>
          <p:nvPr/>
        </p:nvGraphicFramePr>
        <p:xfrm>
          <a:off x="2158252" y="1798546"/>
          <a:ext cx="6851471" cy="39601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1388</TotalTime>
  <Words>2812</Words>
  <Application>Microsoft Office PowerPoint</Application>
  <PresentationFormat>Presentación en pantalla (4:3)</PresentationFormat>
  <Paragraphs>140</Paragraphs>
  <Slides>21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Century Gothic</vt:lpstr>
      <vt:lpstr>Retrospección</vt:lpstr>
      <vt:lpstr>BENEFICIOS SOCIALES</vt:lpstr>
      <vt:lpstr>Presentación de PowerPoint</vt:lpstr>
      <vt:lpstr>Casación Laboral N° 8361-2023 LIMA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REMUNERACIÓN</dc:title>
  <dc:creator>usuario</dc:creator>
  <cp:lastModifiedBy>Luis Chapoñán</cp:lastModifiedBy>
  <cp:revision>55</cp:revision>
  <dcterms:created xsi:type="dcterms:W3CDTF">2024-03-20T13:57:44Z</dcterms:created>
  <dcterms:modified xsi:type="dcterms:W3CDTF">2025-03-25T00:51:58Z</dcterms:modified>
</cp:coreProperties>
</file>