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13"/>
  </p:notesMasterIdLst>
  <p:sldIdLst>
    <p:sldId id="303" r:id="rId2"/>
    <p:sldId id="257" r:id="rId3"/>
    <p:sldId id="306" r:id="rId4"/>
    <p:sldId id="304" r:id="rId5"/>
    <p:sldId id="305" r:id="rId6"/>
    <p:sldId id="310" r:id="rId7"/>
    <p:sldId id="308" r:id="rId8"/>
    <p:sldId id="309" r:id="rId9"/>
    <p:sldId id="307" r:id="rId10"/>
    <p:sldId id="311" r:id="rId11"/>
    <p:sldId id="312" r:id="rId12"/>
  </p:sldIdLst>
  <p:sldSz cx="9144000" cy="5143500" type="screen16x9"/>
  <p:notesSz cx="6858000" cy="9144000"/>
  <p:embeddedFontLst>
    <p:embeddedFont>
      <p:font typeface="Nanum Myeongjo" panose="020B0604020202020204" charset="-127"/>
      <p:regular r:id="rId14"/>
      <p:bold r:id="rId15"/>
    </p:embeddedFont>
    <p:embeddedFont>
      <p:font typeface="Algerian" panose="04020705040A02060702" pitchFamily="82" charset="0"/>
      <p:regular r:id="rId16"/>
    </p:embeddedFont>
    <p:embeddedFont>
      <p:font typeface="Arial Narrow" panose="020B0606020202030204" pitchFamily="34" charset="0"/>
      <p:regular r:id="rId17"/>
      <p:bold r:id="rId18"/>
      <p:italic r:id="rId19"/>
      <p:boldItalic r:id="rId20"/>
    </p:embeddedFont>
    <p:embeddedFont>
      <p:font typeface="Bahnschrift Condensed" panose="020B0502040204020203" pitchFamily="34" charset="0"/>
      <p:regular r:id="rId21"/>
      <p:bold r:id="rId22"/>
    </p:embeddedFont>
    <p:embeddedFont>
      <p:font typeface="Californian FB" panose="0207040306080B030204" pitchFamily="18" charset="0"/>
      <p:regular r:id="rId23"/>
      <p:bold r:id="rId24"/>
      <p:italic r:id="rId25"/>
    </p:embeddedFont>
    <p:embeddedFont>
      <p:font typeface="Crimson Text" panose="020B0604020202020204" charset="0"/>
      <p:regular r:id="rId26"/>
      <p:bold r:id="rId27"/>
      <p:italic r:id="rId28"/>
      <p:boldItalic r:id="rId29"/>
    </p:embeddedFont>
    <p:embeddedFont>
      <p:font typeface="Nunito Light" pitchFamily="2" charset="0"/>
      <p:regular r:id="rId30"/>
      <p: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11E27"/>
    <a:srgbClr val="35434E"/>
    <a:srgbClr val="132028"/>
    <a:srgbClr val="142129"/>
    <a:srgbClr val="0F1C24"/>
    <a:srgbClr val="BEB1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61DF6D0-F80A-432D-8DC1-9D020948522B}">
  <a:tblStyle styleId="{061DF6D0-F80A-432D-8DC1-9D020948522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35881D8-7853-4637-A873-E4B6B706A8A2}"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84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ACDC97-C952-4A96-BC4F-1781826DC768}" type="doc">
      <dgm:prSet loTypeId="urn:microsoft.com/office/officeart/2005/8/layout/process1" loCatId="process" qsTypeId="urn:microsoft.com/office/officeart/2005/8/quickstyle/simple2" qsCatId="simple" csTypeId="urn:microsoft.com/office/officeart/2005/8/colors/accent0_2" csCatId="mainScheme" phldr="1"/>
      <dgm:spPr/>
    </dgm:pt>
    <dgm:pt modelId="{448B3AEC-1653-4605-B5D4-F764274E0F11}">
      <dgm:prSet phldrT="[Texto]" custT="1"/>
      <dgm:spPr/>
      <dgm:t>
        <a:bodyPr/>
        <a:lstStyle/>
        <a:p>
          <a:r>
            <a:rPr lang="es-ES" sz="1400" dirty="0"/>
            <a:t>Funcionario o Servidor </a:t>
          </a:r>
          <a:endParaRPr lang="es-PE" sz="1400" dirty="0"/>
        </a:p>
      </dgm:t>
    </dgm:pt>
    <dgm:pt modelId="{4C19B82F-19AA-477A-B169-CC2FB8DD9B0C}" type="parTrans" cxnId="{C66EEDD1-2275-4C60-B98B-FF3B8E63BD12}">
      <dgm:prSet/>
      <dgm:spPr/>
      <dgm:t>
        <a:bodyPr/>
        <a:lstStyle/>
        <a:p>
          <a:endParaRPr lang="es-PE"/>
        </a:p>
      </dgm:t>
    </dgm:pt>
    <dgm:pt modelId="{5906ADA3-B29E-457A-A0B0-074F0F9EB088}" type="sibTrans" cxnId="{C66EEDD1-2275-4C60-B98B-FF3B8E63BD12}">
      <dgm:prSet/>
      <dgm:spPr/>
      <dgm:t>
        <a:bodyPr/>
        <a:lstStyle/>
        <a:p>
          <a:endParaRPr lang="es-PE"/>
        </a:p>
      </dgm:t>
    </dgm:pt>
    <dgm:pt modelId="{501D6461-28C0-4182-9C85-CF3EDE0CCFAB}">
      <dgm:prSet phldrT="[Texto]" custT="1"/>
      <dgm:spPr/>
      <dgm:t>
        <a:bodyPr/>
        <a:lstStyle/>
        <a:p>
          <a:r>
            <a:rPr lang="es-ES" sz="1400" dirty="0"/>
            <a:t>DELITO DE ENCUENTRO</a:t>
          </a:r>
          <a:endParaRPr lang="es-PE" sz="1400" dirty="0"/>
        </a:p>
      </dgm:t>
    </dgm:pt>
    <dgm:pt modelId="{A17F92A0-4127-4738-8333-C245D70982C9}" type="parTrans" cxnId="{132B47C1-5FF5-4B07-831C-173D0132A693}">
      <dgm:prSet/>
      <dgm:spPr/>
      <dgm:t>
        <a:bodyPr/>
        <a:lstStyle/>
        <a:p>
          <a:endParaRPr lang="es-PE"/>
        </a:p>
      </dgm:t>
    </dgm:pt>
    <dgm:pt modelId="{8D883454-9279-405E-A0C1-C6FEA5A90FDB}" type="sibTrans" cxnId="{132B47C1-5FF5-4B07-831C-173D0132A693}">
      <dgm:prSet/>
      <dgm:spPr/>
      <dgm:t>
        <a:bodyPr/>
        <a:lstStyle/>
        <a:p>
          <a:endParaRPr lang="es-PE"/>
        </a:p>
      </dgm:t>
    </dgm:pt>
    <dgm:pt modelId="{7DF38C5F-DEE9-43AA-A945-486A522636CA}">
      <dgm:prSet phldrT="[Texto]" custT="1"/>
      <dgm:spPr/>
      <dgm:t>
        <a:bodyPr/>
        <a:lstStyle/>
        <a:p>
          <a:r>
            <a:rPr lang="es-ES" sz="1400" dirty="0"/>
            <a:t>Privado</a:t>
          </a:r>
          <a:endParaRPr lang="es-PE" sz="1400" dirty="0"/>
        </a:p>
      </dgm:t>
    </dgm:pt>
    <dgm:pt modelId="{98DEA47C-E305-420E-B758-64A990E9076A}" type="parTrans" cxnId="{73ED35B3-8634-4D8C-AC7E-EE9AC3A4C2FB}">
      <dgm:prSet/>
      <dgm:spPr/>
      <dgm:t>
        <a:bodyPr/>
        <a:lstStyle/>
        <a:p>
          <a:endParaRPr lang="es-PE"/>
        </a:p>
      </dgm:t>
    </dgm:pt>
    <dgm:pt modelId="{D9409649-5642-4B16-A301-7A70E8271EAF}" type="sibTrans" cxnId="{73ED35B3-8634-4D8C-AC7E-EE9AC3A4C2FB}">
      <dgm:prSet/>
      <dgm:spPr/>
      <dgm:t>
        <a:bodyPr/>
        <a:lstStyle/>
        <a:p>
          <a:endParaRPr lang="es-PE"/>
        </a:p>
      </dgm:t>
    </dgm:pt>
    <dgm:pt modelId="{93F54AA3-537F-43F1-A410-7F207D29CCD6}" type="pres">
      <dgm:prSet presAssocID="{1EACDC97-C952-4A96-BC4F-1781826DC768}" presName="Name0" presStyleCnt="0">
        <dgm:presLayoutVars>
          <dgm:dir/>
          <dgm:resizeHandles val="exact"/>
        </dgm:presLayoutVars>
      </dgm:prSet>
      <dgm:spPr/>
    </dgm:pt>
    <dgm:pt modelId="{50A87752-40C2-4A3B-B1CB-34BDA757A79B}" type="pres">
      <dgm:prSet presAssocID="{448B3AEC-1653-4605-B5D4-F764274E0F11}" presName="node" presStyleLbl="node1" presStyleIdx="0" presStyleCnt="3" custScaleX="140481">
        <dgm:presLayoutVars>
          <dgm:bulletEnabled val="1"/>
        </dgm:presLayoutVars>
      </dgm:prSet>
      <dgm:spPr/>
    </dgm:pt>
    <dgm:pt modelId="{7571A6F8-4757-40B7-BCD4-A85407CBD865}" type="pres">
      <dgm:prSet presAssocID="{5906ADA3-B29E-457A-A0B0-074F0F9EB088}" presName="sibTrans" presStyleLbl="sibTrans2D1" presStyleIdx="0" presStyleCnt="2"/>
      <dgm:spPr/>
    </dgm:pt>
    <dgm:pt modelId="{3203BC2E-15E0-49DC-8598-76344A8E04A4}" type="pres">
      <dgm:prSet presAssocID="{5906ADA3-B29E-457A-A0B0-074F0F9EB088}" presName="connectorText" presStyleLbl="sibTrans2D1" presStyleIdx="0" presStyleCnt="2"/>
      <dgm:spPr/>
    </dgm:pt>
    <dgm:pt modelId="{F516EAD0-DB60-437C-AE32-2B2A5D1CF362}" type="pres">
      <dgm:prSet presAssocID="{501D6461-28C0-4182-9C85-CF3EDE0CCFAB}" presName="node" presStyleLbl="node1" presStyleIdx="1" presStyleCnt="3" custScaleX="147548">
        <dgm:presLayoutVars>
          <dgm:bulletEnabled val="1"/>
        </dgm:presLayoutVars>
      </dgm:prSet>
      <dgm:spPr/>
    </dgm:pt>
    <dgm:pt modelId="{10060741-2C93-40E3-A79F-D42DC8428033}" type="pres">
      <dgm:prSet presAssocID="{8D883454-9279-405E-A0C1-C6FEA5A90FDB}" presName="sibTrans" presStyleLbl="sibTrans2D1" presStyleIdx="1" presStyleCnt="2"/>
      <dgm:spPr/>
    </dgm:pt>
    <dgm:pt modelId="{A099B4C4-C3D9-4F9A-BD18-F441C5ABE5BA}" type="pres">
      <dgm:prSet presAssocID="{8D883454-9279-405E-A0C1-C6FEA5A90FDB}" presName="connectorText" presStyleLbl="sibTrans2D1" presStyleIdx="1" presStyleCnt="2"/>
      <dgm:spPr/>
    </dgm:pt>
    <dgm:pt modelId="{06171F9B-D31F-47C4-A173-F249202EB16A}" type="pres">
      <dgm:prSet presAssocID="{7DF38C5F-DEE9-43AA-A945-486A522636CA}" presName="node" presStyleLbl="node1" presStyleIdx="2" presStyleCnt="3">
        <dgm:presLayoutVars>
          <dgm:bulletEnabled val="1"/>
        </dgm:presLayoutVars>
      </dgm:prSet>
      <dgm:spPr/>
    </dgm:pt>
  </dgm:ptLst>
  <dgm:cxnLst>
    <dgm:cxn modelId="{CD933423-8145-4979-893C-D3B585520E78}" type="presOf" srcId="{1EACDC97-C952-4A96-BC4F-1781826DC768}" destId="{93F54AA3-537F-43F1-A410-7F207D29CCD6}" srcOrd="0" destOrd="0" presId="urn:microsoft.com/office/officeart/2005/8/layout/process1"/>
    <dgm:cxn modelId="{EFEA5241-43D5-4E86-812B-76BC1F596A95}" type="presOf" srcId="{5906ADA3-B29E-457A-A0B0-074F0F9EB088}" destId="{3203BC2E-15E0-49DC-8598-76344A8E04A4}" srcOrd="1" destOrd="0" presId="urn:microsoft.com/office/officeart/2005/8/layout/process1"/>
    <dgm:cxn modelId="{9F1EA944-B6C4-45F5-B7A4-E0F073039984}" type="presOf" srcId="{7DF38C5F-DEE9-43AA-A945-486A522636CA}" destId="{06171F9B-D31F-47C4-A173-F249202EB16A}" srcOrd="0" destOrd="0" presId="urn:microsoft.com/office/officeart/2005/8/layout/process1"/>
    <dgm:cxn modelId="{E66F586B-E95A-4DE8-A4F0-B994EFAC73A5}" type="presOf" srcId="{448B3AEC-1653-4605-B5D4-F764274E0F11}" destId="{50A87752-40C2-4A3B-B1CB-34BDA757A79B}" srcOrd="0" destOrd="0" presId="urn:microsoft.com/office/officeart/2005/8/layout/process1"/>
    <dgm:cxn modelId="{56859480-9834-49BD-92C0-0AA8510A9A45}" type="presOf" srcId="{5906ADA3-B29E-457A-A0B0-074F0F9EB088}" destId="{7571A6F8-4757-40B7-BCD4-A85407CBD865}" srcOrd="0" destOrd="0" presId="urn:microsoft.com/office/officeart/2005/8/layout/process1"/>
    <dgm:cxn modelId="{E5970D8C-3D5A-459B-B1F9-7C60112151B0}" type="presOf" srcId="{8D883454-9279-405E-A0C1-C6FEA5A90FDB}" destId="{A099B4C4-C3D9-4F9A-BD18-F441C5ABE5BA}" srcOrd="1" destOrd="0" presId="urn:microsoft.com/office/officeart/2005/8/layout/process1"/>
    <dgm:cxn modelId="{8A574FA5-4B0C-41FD-83BB-25B8B172331E}" type="presOf" srcId="{501D6461-28C0-4182-9C85-CF3EDE0CCFAB}" destId="{F516EAD0-DB60-437C-AE32-2B2A5D1CF362}" srcOrd="0" destOrd="0" presId="urn:microsoft.com/office/officeart/2005/8/layout/process1"/>
    <dgm:cxn modelId="{73ED35B3-8634-4D8C-AC7E-EE9AC3A4C2FB}" srcId="{1EACDC97-C952-4A96-BC4F-1781826DC768}" destId="{7DF38C5F-DEE9-43AA-A945-486A522636CA}" srcOrd="2" destOrd="0" parTransId="{98DEA47C-E305-420E-B758-64A990E9076A}" sibTransId="{D9409649-5642-4B16-A301-7A70E8271EAF}"/>
    <dgm:cxn modelId="{132B47C1-5FF5-4B07-831C-173D0132A693}" srcId="{1EACDC97-C952-4A96-BC4F-1781826DC768}" destId="{501D6461-28C0-4182-9C85-CF3EDE0CCFAB}" srcOrd="1" destOrd="0" parTransId="{A17F92A0-4127-4738-8333-C245D70982C9}" sibTransId="{8D883454-9279-405E-A0C1-C6FEA5A90FDB}"/>
    <dgm:cxn modelId="{C66EEDD1-2275-4C60-B98B-FF3B8E63BD12}" srcId="{1EACDC97-C952-4A96-BC4F-1781826DC768}" destId="{448B3AEC-1653-4605-B5D4-F764274E0F11}" srcOrd="0" destOrd="0" parTransId="{4C19B82F-19AA-477A-B169-CC2FB8DD9B0C}" sibTransId="{5906ADA3-B29E-457A-A0B0-074F0F9EB088}"/>
    <dgm:cxn modelId="{4D6DE7D7-1EF5-4310-9693-916FDB276C50}" type="presOf" srcId="{8D883454-9279-405E-A0C1-C6FEA5A90FDB}" destId="{10060741-2C93-40E3-A79F-D42DC8428033}" srcOrd="0" destOrd="0" presId="urn:microsoft.com/office/officeart/2005/8/layout/process1"/>
    <dgm:cxn modelId="{61A34592-6C5C-4BCD-94F1-3795F897CD47}" type="presParOf" srcId="{93F54AA3-537F-43F1-A410-7F207D29CCD6}" destId="{50A87752-40C2-4A3B-B1CB-34BDA757A79B}" srcOrd="0" destOrd="0" presId="urn:microsoft.com/office/officeart/2005/8/layout/process1"/>
    <dgm:cxn modelId="{0F923BD2-C8F1-4DB0-827A-E7565A3EDBB0}" type="presParOf" srcId="{93F54AA3-537F-43F1-A410-7F207D29CCD6}" destId="{7571A6F8-4757-40B7-BCD4-A85407CBD865}" srcOrd="1" destOrd="0" presId="urn:microsoft.com/office/officeart/2005/8/layout/process1"/>
    <dgm:cxn modelId="{ADFD37D1-A1DC-4E05-9F95-46DF1973E66D}" type="presParOf" srcId="{7571A6F8-4757-40B7-BCD4-A85407CBD865}" destId="{3203BC2E-15E0-49DC-8598-76344A8E04A4}" srcOrd="0" destOrd="0" presId="urn:microsoft.com/office/officeart/2005/8/layout/process1"/>
    <dgm:cxn modelId="{FDFF3C19-5831-46C2-A02D-4F36F31D6BE7}" type="presParOf" srcId="{93F54AA3-537F-43F1-A410-7F207D29CCD6}" destId="{F516EAD0-DB60-437C-AE32-2B2A5D1CF362}" srcOrd="2" destOrd="0" presId="urn:microsoft.com/office/officeart/2005/8/layout/process1"/>
    <dgm:cxn modelId="{5EC0A629-0140-4C62-8F8C-0A6236E15E6F}" type="presParOf" srcId="{93F54AA3-537F-43F1-A410-7F207D29CCD6}" destId="{10060741-2C93-40E3-A79F-D42DC8428033}" srcOrd="3" destOrd="0" presId="urn:microsoft.com/office/officeart/2005/8/layout/process1"/>
    <dgm:cxn modelId="{ADC8D915-EBD2-4F30-9632-0D1EE2F1B79D}" type="presParOf" srcId="{10060741-2C93-40E3-A79F-D42DC8428033}" destId="{A099B4C4-C3D9-4F9A-BD18-F441C5ABE5BA}" srcOrd="0" destOrd="0" presId="urn:microsoft.com/office/officeart/2005/8/layout/process1"/>
    <dgm:cxn modelId="{BDB0B000-2E29-4B5F-A973-F8A64F501CCA}" type="presParOf" srcId="{93F54AA3-537F-43F1-A410-7F207D29CCD6}" destId="{06171F9B-D31F-47C4-A173-F249202EB16A}"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EF4EF6-5912-4295-85FF-5C4D7D50129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PE"/>
        </a:p>
      </dgm:t>
    </dgm:pt>
    <dgm:pt modelId="{6A110999-2074-4760-AB44-AECA050C0079}">
      <dgm:prSet custT="1"/>
      <dgm:spPr/>
      <dgm:t>
        <a:bodyPr/>
        <a:lstStyle/>
        <a:p>
          <a:r>
            <a:rPr lang="es-ES" sz="1100" dirty="0"/>
            <a:t>FORMULA LEGAL</a:t>
          </a:r>
          <a:endParaRPr lang="es-PE" sz="1100" dirty="0"/>
        </a:p>
      </dgm:t>
    </dgm:pt>
    <dgm:pt modelId="{170AE8DE-EF4B-4A08-8319-820874CE2685}" type="parTrans" cxnId="{351518AF-9EB5-45CF-80FF-A4BAC916DD0B}">
      <dgm:prSet/>
      <dgm:spPr/>
      <dgm:t>
        <a:bodyPr/>
        <a:lstStyle/>
        <a:p>
          <a:endParaRPr lang="es-PE" sz="2400"/>
        </a:p>
      </dgm:t>
    </dgm:pt>
    <dgm:pt modelId="{7606052A-7369-4EB9-B69F-02013283C7FC}" type="sibTrans" cxnId="{351518AF-9EB5-45CF-80FF-A4BAC916DD0B}">
      <dgm:prSet/>
      <dgm:spPr/>
      <dgm:t>
        <a:bodyPr/>
        <a:lstStyle/>
        <a:p>
          <a:endParaRPr lang="es-PE" sz="2400"/>
        </a:p>
      </dgm:t>
    </dgm:pt>
    <dgm:pt modelId="{D5D9E649-F3C6-4FBB-B54D-AA12A16C6F78}">
      <dgm:prSet custT="1"/>
      <dgm:spPr/>
      <dgm:t>
        <a:bodyPr/>
        <a:lstStyle/>
        <a:p>
          <a:pPr algn="just"/>
          <a:r>
            <a:rPr lang="es-ES" sz="1200" dirty="0"/>
            <a:t>PECULADO DOLOSO: “El funcionario o servidor público que se apropia o utiliza, en cualquier forma, para sí o para otro, caudales o efectos cuya percepción, administración o custodia le estén confiados por razón de su cargo…”</a:t>
          </a:r>
          <a:endParaRPr lang="es-PE" sz="1200" dirty="0"/>
        </a:p>
      </dgm:t>
    </dgm:pt>
    <dgm:pt modelId="{FFD25D20-DCCB-4B79-B415-CADF37A2D0DA}" type="parTrans" cxnId="{698F083B-0983-44F6-B8F4-7CC23D36F952}">
      <dgm:prSet/>
      <dgm:spPr/>
      <dgm:t>
        <a:bodyPr/>
        <a:lstStyle/>
        <a:p>
          <a:endParaRPr lang="es-PE" sz="2400"/>
        </a:p>
      </dgm:t>
    </dgm:pt>
    <dgm:pt modelId="{AF3AB6B2-6EFA-4F6A-951C-AFC910B3FF97}" type="sibTrans" cxnId="{698F083B-0983-44F6-B8F4-7CC23D36F952}">
      <dgm:prSet/>
      <dgm:spPr/>
      <dgm:t>
        <a:bodyPr/>
        <a:lstStyle/>
        <a:p>
          <a:endParaRPr lang="es-PE" sz="2400"/>
        </a:p>
      </dgm:t>
    </dgm:pt>
    <dgm:pt modelId="{79E63C13-C78A-4112-9021-0C546FDFAB95}">
      <dgm:prSet custT="1"/>
      <dgm:spPr/>
      <dgm:t>
        <a:bodyPr/>
        <a:lstStyle/>
        <a:p>
          <a:pPr algn="l"/>
          <a:r>
            <a:rPr lang="es-ES" sz="1200" dirty="0"/>
            <a:t>Sanción: 4 a 8 años de prisión / 180 a 365 días-multa</a:t>
          </a:r>
          <a:endParaRPr lang="es-PE" sz="1200" dirty="0"/>
        </a:p>
      </dgm:t>
    </dgm:pt>
    <dgm:pt modelId="{C60D3487-4DFE-46E2-A1D5-2914A7BFF9CA}" type="parTrans" cxnId="{1DFDD349-94BF-44BE-A837-0690C75BE61A}">
      <dgm:prSet/>
      <dgm:spPr/>
      <dgm:t>
        <a:bodyPr/>
        <a:lstStyle/>
        <a:p>
          <a:endParaRPr lang="es-PE"/>
        </a:p>
      </dgm:t>
    </dgm:pt>
    <dgm:pt modelId="{95F209AE-CCBB-4430-9D7C-476C33F68DF8}" type="sibTrans" cxnId="{1DFDD349-94BF-44BE-A837-0690C75BE61A}">
      <dgm:prSet/>
      <dgm:spPr/>
      <dgm:t>
        <a:bodyPr/>
        <a:lstStyle/>
        <a:p>
          <a:endParaRPr lang="es-PE"/>
        </a:p>
      </dgm:t>
    </dgm:pt>
    <dgm:pt modelId="{A5FFAE1A-8FF5-4BDA-A3AB-77FF53E6575A}">
      <dgm:prSet custT="1"/>
      <dgm:spPr/>
      <dgm:t>
        <a:bodyPr/>
        <a:lstStyle/>
        <a:p>
          <a:pPr algn="l"/>
          <a:r>
            <a:rPr lang="es-ES" sz="1200" dirty="0"/>
            <a:t>Agravante: 8 a 15 años de prisión / 365 a 730 días-multa.</a:t>
          </a:r>
          <a:endParaRPr lang="es-PE" sz="1200" dirty="0"/>
        </a:p>
      </dgm:t>
    </dgm:pt>
    <dgm:pt modelId="{8C33CE59-42AE-41F0-AC9A-662F6848AB02}" type="parTrans" cxnId="{321C95F3-D2D2-46A5-9CF3-E186DA16F4A0}">
      <dgm:prSet/>
      <dgm:spPr/>
      <dgm:t>
        <a:bodyPr/>
        <a:lstStyle/>
        <a:p>
          <a:endParaRPr lang="es-PE"/>
        </a:p>
      </dgm:t>
    </dgm:pt>
    <dgm:pt modelId="{ECAB67D0-BFC2-4DC2-8B34-AEAA814C5B7A}" type="sibTrans" cxnId="{321C95F3-D2D2-46A5-9CF3-E186DA16F4A0}">
      <dgm:prSet/>
      <dgm:spPr/>
      <dgm:t>
        <a:bodyPr/>
        <a:lstStyle/>
        <a:p>
          <a:endParaRPr lang="es-PE"/>
        </a:p>
      </dgm:t>
    </dgm:pt>
    <dgm:pt modelId="{8C23D0D8-15BB-4E9C-9E35-E68CFB2FCFB9}">
      <dgm:prSet custT="1"/>
      <dgm:spPr/>
      <dgm:t>
        <a:bodyPr/>
        <a:lstStyle/>
        <a:p>
          <a:pPr algn="l"/>
          <a:r>
            <a:rPr lang="es-ES" sz="1200" dirty="0"/>
            <a:t>Inhabilitación: (Art. 36º Incs. 1, 2 y 8)</a:t>
          </a:r>
          <a:endParaRPr lang="es-PE" sz="1200" dirty="0"/>
        </a:p>
      </dgm:t>
    </dgm:pt>
    <dgm:pt modelId="{7C5123B0-4380-4DC4-A103-811EBDFE8E06}" type="parTrans" cxnId="{5F406009-5F82-4494-A6FC-9153942DB22D}">
      <dgm:prSet/>
      <dgm:spPr/>
      <dgm:t>
        <a:bodyPr/>
        <a:lstStyle/>
        <a:p>
          <a:endParaRPr lang="es-PE"/>
        </a:p>
      </dgm:t>
    </dgm:pt>
    <dgm:pt modelId="{96463F29-01D4-48BC-AB1C-EB3EED3C9768}" type="sibTrans" cxnId="{5F406009-5F82-4494-A6FC-9153942DB22D}">
      <dgm:prSet/>
      <dgm:spPr/>
      <dgm:t>
        <a:bodyPr/>
        <a:lstStyle/>
        <a:p>
          <a:endParaRPr lang="es-PE"/>
        </a:p>
      </dgm:t>
    </dgm:pt>
    <dgm:pt modelId="{1CD95D12-681C-4C44-ADA0-C01F9E06B8BD}">
      <dgm:prSet custT="1"/>
      <dgm:spPr/>
      <dgm:t>
        <a:bodyPr/>
        <a:lstStyle/>
        <a:p>
          <a:pPr algn="l"/>
          <a:endParaRPr lang="es-PE" sz="900" dirty="0"/>
        </a:p>
      </dgm:t>
    </dgm:pt>
    <dgm:pt modelId="{982CEDDB-95AF-42BD-A42C-332637A6FD1D}" type="parTrans" cxnId="{6D36EEA3-5194-4E83-9338-2675D596AC8C}">
      <dgm:prSet/>
      <dgm:spPr/>
      <dgm:t>
        <a:bodyPr/>
        <a:lstStyle/>
        <a:p>
          <a:endParaRPr lang="es-PE"/>
        </a:p>
      </dgm:t>
    </dgm:pt>
    <dgm:pt modelId="{EA1DCE9E-B1D5-438A-B4D3-E6C88346C1C7}" type="sibTrans" cxnId="{6D36EEA3-5194-4E83-9338-2675D596AC8C}">
      <dgm:prSet/>
      <dgm:spPr/>
      <dgm:t>
        <a:bodyPr/>
        <a:lstStyle/>
        <a:p>
          <a:endParaRPr lang="es-PE"/>
        </a:p>
      </dgm:t>
    </dgm:pt>
    <dgm:pt modelId="{5FE4444A-42E5-432C-8B17-0F00FFB1D028}" type="pres">
      <dgm:prSet presAssocID="{CEEF4EF6-5912-4295-85FF-5C4D7D50129F}" presName="linearFlow" presStyleCnt="0">
        <dgm:presLayoutVars>
          <dgm:dir/>
          <dgm:animLvl val="lvl"/>
          <dgm:resizeHandles val="exact"/>
        </dgm:presLayoutVars>
      </dgm:prSet>
      <dgm:spPr/>
    </dgm:pt>
    <dgm:pt modelId="{84CA6E60-0D08-43E2-A50A-87F379E1DA80}" type="pres">
      <dgm:prSet presAssocID="{6A110999-2074-4760-AB44-AECA050C0079}" presName="composite" presStyleCnt="0"/>
      <dgm:spPr/>
    </dgm:pt>
    <dgm:pt modelId="{657D7774-E1E6-417A-9A72-9A4618817A36}" type="pres">
      <dgm:prSet presAssocID="{6A110999-2074-4760-AB44-AECA050C0079}" presName="parentText" presStyleLbl="alignNode1" presStyleIdx="0" presStyleCnt="1" custScaleX="149646" custScaleY="134899" custLinFactNeighborY="0">
        <dgm:presLayoutVars>
          <dgm:chMax val="1"/>
          <dgm:bulletEnabled val="1"/>
        </dgm:presLayoutVars>
      </dgm:prSet>
      <dgm:spPr/>
    </dgm:pt>
    <dgm:pt modelId="{36F8F5DD-A0B5-4269-BD8D-1354B384C5B8}" type="pres">
      <dgm:prSet presAssocID="{6A110999-2074-4760-AB44-AECA050C0079}" presName="descendantText" presStyleLbl="alignAcc1" presStyleIdx="0" presStyleCnt="1" custScaleX="80622" custScaleY="199192" custLinFactNeighborX="0" custLinFactNeighborY="0">
        <dgm:presLayoutVars>
          <dgm:bulletEnabled val="1"/>
        </dgm:presLayoutVars>
      </dgm:prSet>
      <dgm:spPr/>
    </dgm:pt>
  </dgm:ptLst>
  <dgm:cxnLst>
    <dgm:cxn modelId="{F2AD3001-18A0-40D8-95E7-3BA3821D2F9B}" type="presOf" srcId="{D5D9E649-F3C6-4FBB-B54D-AA12A16C6F78}" destId="{36F8F5DD-A0B5-4269-BD8D-1354B384C5B8}" srcOrd="0" destOrd="0" presId="urn:microsoft.com/office/officeart/2005/8/layout/chevron2"/>
    <dgm:cxn modelId="{5F406009-5F82-4494-A6FC-9153942DB22D}" srcId="{6A110999-2074-4760-AB44-AECA050C0079}" destId="{8C23D0D8-15BB-4E9C-9E35-E68CFB2FCFB9}" srcOrd="3" destOrd="0" parTransId="{7C5123B0-4380-4DC4-A103-811EBDFE8E06}" sibTransId="{96463F29-01D4-48BC-AB1C-EB3EED3C9768}"/>
    <dgm:cxn modelId="{832DC32A-63D5-485F-AC2C-2E6745196BB5}" type="presOf" srcId="{6A110999-2074-4760-AB44-AECA050C0079}" destId="{657D7774-E1E6-417A-9A72-9A4618817A36}" srcOrd="0" destOrd="0" presId="urn:microsoft.com/office/officeart/2005/8/layout/chevron2"/>
    <dgm:cxn modelId="{698F083B-0983-44F6-B8F4-7CC23D36F952}" srcId="{6A110999-2074-4760-AB44-AECA050C0079}" destId="{D5D9E649-F3C6-4FBB-B54D-AA12A16C6F78}" srcOrd="0" destOrd="0" parTransId="{FFD25D20-DCCB-4B79-B415-CADF37A2D0DA}" sibTransId="{AF3AB6B2-6EFA-4F6A-951C-AFC910B3FF97}"/>
    <dgm:cxn modelId="{1F54853E-8468-46FC-9C9C-8C58AA953128}" type="presOf" srcId="{A5FFAE1A-8FF5-4BDA-A3AB-77FF53E6575A}" destId="{36F8F5DD-A0B5-4269-BD8D-1354B384C5B8}" srcOrd="0" destOrd="2" presId="urn:microsoft.com/office/officeart/2005/8/layout/chevron2"/>
    <dgm:cxn modelId="{33980661-BF8E-41EA-892B-FBE5C44B2D61}" type="presOf" srcId="{1CD95D12-681C-4C44-ADA0-C01F9E06B8BD}" destId="{36F8F5DD-A0B5-4269-BD8D-1354B384C5B8}" srcOrd="0" destOrd="4" presId="urn:microsoft.com/office/officeart/2005/8/layout/chevron2"/>
    <dgm:cxn modelId="{1DFDD349-94BF-44BE-A837-0690C75BE61A}" srcId="{6A110999-2074-4760-AB44-AECA050C0079}" destId="{79E63C13-C78A-4112-9021-0C546FDFAB95}" srcOrd="1" destOrd="0" parTransId="{C60D3487-4DFE-46E2-A1D5-2914A7BFF9CA}" sibTransId="{95F209AE-CCBB-4430-9D7C-476C33F68DF8}"/>
    <dgm:cxn modelId="{F7739B70-8A04-4DFE-B6C1-70BF308CCAA6}" type="presOf" srcId="{79E63C13-C78A-4112-9021-0C546FDFAB95}" destId="{36F8F5DD-A0B5-4269-BD8D-1354B384C5B8}" srcOrd="0" destOrd="1" presId="urn:microsoft.com/office/officeart/2005/8/layout/chevron2"/>
    <dgm:cxn modelId="{CF392F9D-52B9-41FD-A05C-F63BC51B40E9}" type="presOf" srcId="{CEEF4EF6-5912-4295-85FF-5C4D7D50129F}" destId="{5FE4444A-42E5-432C-8B17-0F00FFB1D028}" srcOrd="0" destOrd="0" presId="urn:microsoft.com/office/officeart/2005/8/layout/chevron2"/>
    <dgm:cxn modelId="{6D36EEA3-5194-4E83-9338-2675D596AC8C}" srcId="{6A110999-2074-4760-AB44-AECA050C0079}" destId="{1CD95D12-681C-4C44-ADA0-C01F9E06B8BD}" srcOrd="4" destOrd="0" parTransId="{982CEDDB-95AF-42BD-A42C-332637A6FD1D}" sibTransId="{EA1DCE9E-B1D5-438A-B4D3-E6C88346C1C7}"/>
    <dgm:cxn modelId="{351518AF-9EB5-45CF-80FF-A4BAC916DD0B}" srcId="{CEEF4EF6-5912-4295-85FF-5C4D7D50129F}" destId="{6A110999-2074-4760-AB44-AECA050C0079}" srcOrd="0" destOrd="0" parTransId="{170AE8DE-EF4B-4A08-8319-820874CE2685}" sibTransId="{7606052A-7369-4EB9-B69F-02013283C7FC}"/>
    <dgm:cxn modelId="{990350C7-098A-4635-B4E4-EC14D92D4A25}" type="presOf" srcId="{8C23D0D8-15BB-4E9C-9E35-E68CFB2FCFB9}" destId="{36F8F5DD-A0B5-4269-BD8D-1354B384C5B8}" srcOrd="0" destOrd="3" presId="urn:microsoft.com/office/officeart/2005/8/layout/chevron2"/>
    <dgm:cxn modelId="{321C95F3-D2D2-46A5-9CF3-E186DA16F4A0}" srcId="{6A110999-2074-4760-AB44-AECA050C0079}" destId="{A5FFAE1A-8FF5-4BDA-A3AB-77FF53E6575A}" srcOrd="2" destOrd="0" parTransId="{8C33CE59-42AE-41F0-AC9A-662F6848AB02}" sibTransId="{ECAB67D0-BFC2-4DC2-8B34-AEAA814C5B7A}"/>
    <dgm:cxn modelId="{EA72FE1B-6511-4468-9D47-EAC6330ED61C}" type="presParOf" srcId="{5FE4444A-42E5-432C-8B17-0F00FFB1D028}" destId="{84CA6E60-0D08-43E2-A50A-87F379E1DA80}" srcOrd="0" destOrd="0" presId="urn:microsoft.com/office/officeart/2005/8/layout/chevron2"/>
    <dgm:cxn modelId="{B665A832-B008-4B7E-9DEC-E73DE87DC578}" type="presParOf" srcId="{84CA6E60-0D08-43E2-A50A-87F379E1DA80}" destId="{657D7774-E1E6-417A-9A72-9A4618817A36}" srcOrd="0" destOrd="0" presId="urn:microsoft.com/office/officeart/2005/8/layout/chevron2"/>
    <dgm:cxn modelId="{535DD651-6132-4657-975A-0CFC76E9F4CC}" type="presParOf" srcId="{84CA6E60-0D08-43E2-A50A-87F379E1DA80}" destId="{36F8F5DD-A0B5-4269-BD8D-1354B384C5B8}"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EF4EF6-5912-4295-85FF-5C4D7D50129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PE"/>
        </a:p>
      </dgm:t>
    </dgm:pt>
    <dgm:pt modelId="{6A110999-2074-4760-AB44-AECA050C0079}">
      <dgm:prSet custT="1"/>
      <dgm:spPr/>
      <dgm:t>
        <a:bodyPr/>
        <a:lstStyle/>
        <a:p>
          <a:r>
            <a:rPr lang="es-ES" sz="1100" dirty="0"/>
            <a:t>FORMULA LEGAL</a:t>
          </a:r>
          <a:endParaRPr lang="es-PE" sz="1100" dirty="0"/>
        </a:p>
      </dgm:t>
    </dgm:pt>
    <dgm:pt modelId="{170AE8DE-EF4B-4A08-8319-820874CE2685}" type="parTrans" cxnId="{351518AF-9EB5-45CF-80FF-A4BAC916DD0B}">
      <dgm:prSet/>
      <dgm:spPr/>
      <dgm:t>
        <a:bodyPr/>
        <a:lstStyle/>
        <a:p>
          <a:endParaRPr lang="es-PE" sz="2400"/>
        </a:p>
      </dgm:t>
    </dgm:pt>
    <dgm:pt modelId="{7606052A-7369-4EB9-B69F-02013283C7FC}" type="sibTrans" cxnId="{351518AF-9EB5-45CF-80FF-A4BAC916DD0B}">
      <dgm:prSet/>
      <dgm:spPr/>
      <dgm:t>
        <a:bodyPr/>
        <a:lstStyle/>
        <a:p>
          <a:endParaRPr lang="es-PE" sz="2400"/>
        </a:p>
      </dgm:t>
    </dgm:pt>
    <dgm:pt modelId="{D5D9E649-F3C6-4FBB-B54D-AA12A16C6F78}">
      <dgm:prSet custT="1"/>
      <dgm:spPr/>
      <dgm:t>
        <a:bodyPr/>
        <a:lstStyle/>
        <a:p>
          <a:endParaRPr lang="es-PE" sz="900" dirty="0"/>
        </a:p>
      </dgm:t>
    </dgm:pt>
    <dgm:pt modelId="{FFD25D20-DCCB-4B79-B415-CADF37A2D0DA}" type="parTrans" cxnId="{698F083B-0983-44F6-B8F4-7CC23D36F952}">
      <dgm:prSet/>
      <dgm:spPr/>
      <dgm:t>
        <a:bodyPr/>
        <a:lstStyle/>
        <a:p>
          <a:endParaRPr lang="es-PE" sz="2400"/>
        </a:p>
      </dgm:t>
    </dgm:pt>
    <dgm:pt modelId="{AF3AB6B2-6EFA-4F6A-951C-AFC910B3FF97}" type="sibTrans" cxnId="{698F083B-0983-44F6-B8F4-7CC23D36F952}">
      <dgm:prSet/>
      <dgm:spPr/>
      <dgm:t>
        <a:bodyPr/>
        <a:lstStyle/>
        <a:p>
          <a:endParaRPr lang="es-PE" sz="2400"/>
        </a:p>
      </dgm:t>
    </dgm:pt>
    <dgm:pt modelId="{531CF92E-155E-42C0-B35A-15358A0A24F0}">
      <dgm:prSet custT="1"/>
      <dgm:spPr/>
      <dgm:t>
        <a:bodyPr/>
        <a:lstStyle/>
        <a:p>
          <a:r>
            <a:rPr lang="es-PE" sz="1050" dirty="0"/>
            <a:t>PECULADO DOLOSO: “El funcionario o servidor </a:t>
          </a:r>
          <a:r>
            <a:rPr lang="es-ES" sz="1050" dirty="0"/>
            <a:t>público que se apropia o utiliza, en cualquier forma, para sí o para otro, caudales o efectos cuya percepción, administración o custodia le estén confiados por razón de su cargo…”</a:t>
          </a:r>
          <a:endParaRPr lang="es-PE" sz="1050" dirty="0"/>
        </a:p>
      </dgm:t>
    </dgm:pt>
    <dgm:pt modelId="{E33509CA-013A-4ECD-85D8-B46A0C670B44}" type="parTrans" cxnId="{5396FAC9-D5CB-4800-BED8-33DA7F8617AB}">
      <dgm:prSet/>
      <dgm:spPr/>
      <dgm:t>
        <a:bodyPr/>
        <a:lstStyle/>
        <a:p>
          <a:endParaRPr lang="es-PE" sz="2400"/>
        </a:p>
      </dgm:t>
    </dgm:pt>
    <dgm:pt modelId="{CE8A1667-F5AE-4E0A-A9C2-C09E1F2810A8}" type="sibTrans" cxnId="{5396FAC9-D5CB-4800-BED8-33DA7F8617AB}">
      <dgm:prSet/>
      <dgm:spPr/>
      <dgm:t>
        <a:bodyPr/>
        <a:lstStyle/>
        <a:p>
          <a:endParaRPr lang="es-PE" sz="2400"/>
        </a:p>
      </dgm:t>
    </dgm:pt>
    <dgm:pt modelId="{5FE4444A-42E5-432C-8B17-0F00FFB1D028}" type="pres">
      <dgm:prSet presAssocID="{CEEF4EF6-5912-4295-85FF-5C4D7D50129F}" presName="linearFlow" presStyleCnt="0">
        <dgm:presLayoutVars>
          <dgm:dir/>
          <dgm:animLvl val="lvl"/>
          <dgm:resizeHandles val="exact"/>
        </dgm:presLayoutVars>
      </dgm:prSet>
      <dgm:spPr/>
    </dgm:pt>
    <dgm:pt modelId="{84CA6E60-0D08-43E2-A50A-87F379E1DA80}" type="pres">
      <dgm:prSet presAssocID="{6A110999-2074-4760-AB44-AECA050C0079}" presName="composite" presStyleCnt="0"/>
      <dgm:spPr/>
    </dgm:pt>
    <dgm:pt modelId="{657D7774-E1E6-417A-9A72-9A4618817A36}" type="pres">
      <dgm:prSet presAssocID="{6A110999-2074-4760-AB44-AECA050C0079}" presName="parentText" presStyleLbl="alignNode1" presStyleIdx="0" presStyleCnt="1" custScaleX="149646" custScaleY="134899" custLinFactNeighborY="0">
        <dgm:presLayoutVars>
          <dgm:chMax val="1"/>
          <dgm:bulletEnabled val="1"/>
        </dgm:presLayoutVars>
      </dgm:prSet>
      <dgm:spPr/>
    </dgm:pt>
    <dgm:pt modelId="{36F8F5DD-A0B5-4269-BD8D-1354B384C5B8}" type="pres">
      <dgm:prSet presAssocID="{6A110999-2074-4760-AB44-AECA050C0079}" presName="descendantText" presStyleLbl="alignAcc1" presStyleIdx="0" presStyleCnt="1" custScaleX="80622" custScaleY="199192" custLinFactNeighborX="0" custLinFactNeighborY="0">
        <dgm:presLayoutVars>
          <dgm:bulletEnabled val="1"/>
        </dgm:presLayoutVars>
      </dgm:prSet>
      <dgm:spPr/>
    </dgm:pt>
  </dgm:ptLst>
  <dgm:cxnLst>
    <dgm:cxn modelId="{F2AD3001-18A0-40D8-95E7-3BA3821D2F9B}" type="presOf" srcId="{D5D9E649-F3C6-4FBB-B54D-AA12A16C6F78}" destId="{36F8F5DD-A0B5-4269-BD8D-1354B384C5B8}" srcOrd="0" destOrd="0" presId="urn:microsoft.com/office/officeart/2005/8/layout/chevron2"/>
    <dgm:cxn modelId="{832DC32A-63D5-485F-AC2C-2E6745196BB5}" type="presOf" srcId="{6A110999-2074-4760-AB44-AECA050C0079}" destId="{657D7774-E1E6-417A-9A72-9A4618817A36}" srcOrd="0" destOrd="0" presId="urn:microsoft.com/office/officeart/2005/8/layout/chevron2"/>
    <dgm:cxn modelId="{698F083B-0983-44F6-B8F4-7CC23D36F952}" srcId="{6A110999-2074-4760-AB44-AECA050C0079}" destId="{D5D9E649-F3C6-4FBB-B54D-AA12A16C6F78}" srcOrd="0" destOrd="0" parTransId="{FFD25D20-DCCB-4B79-B415-CADF37A2D0DA}" sibTransId="{AF3AB6B2-6EFA-4F6A-951C-AFC910B3FF97}"/>
    <dgm:cxn modelId="{CF392F9D-52B9-41FD-A05C-F63BC51B40E9}" type="presOf" srcId="{CEEF4EF6-5912-4295-85FF-5C4D7D50129F}" destId="{5FE4444A-42E5-432C-8B17-0F00FFB1D028}" srcOrd="0" destOrd="0" presId="urn:microsoft.com/office/officeart/2005/8/layout/chevron2"/>
    <dgm:cxn modelId="{351518AF-9EB5-45CF-80FF-A4BAC916DD0B}" srcId="{CEEF4EF6-5912-4295-85FF-5C4D7D50129F}" destId="{6A110999-2074-4760-AB44-AECA050C0079}" srcOrd="0" destOrd="0" parTransId="{170AE8DE-EF4B-4A08-8319-820874CE2685}" sibTransId="{7606052A-7369-4EB9-B69F-02013283C7FC}"/>
    <dgm:cxn modelId="{5396FAC9-D5CB-4800-BED8-33DA7F8617AB}" srcId="{6A110999-2074-4760-AB44-AECA050C0079}" destId="{531CF92E-155E-42C0-B35A-15358A0A24F0}" srcOrd="1" destOrd="0" parTransId="{E33509CA-013A-4ECD-85D8-B46A0C670B44}" sibTransId="{CE8A1667-F5AE-4E0A-A9C2-C09E1F2810A8}"/>
    <dgm:cxn modelId="{8BB902FC-4BE6-48C0-A4E1-1A4C9FDCA006}" type="presOf" srcId="{531CF92E-155E-42C0-B35A-15358A0A24F0}" destId="{36F8F5DD-A0B5-4269-BD8D-1354B384C5B8}" srcOrd="0" destOrd="1" presId="urn:microsoft.com/office/officeart/2005/8/layout/chevron2"/>
    <dgm:cxn modelId="{EA72FE1B-6511-4468-9D47-EAC6330ED61C}" type="presParOf" srcId="{5FE4444A-42E5-432C-8B17-0F00FFB1D028}" destId="{84CA6E60-0D08-43E2-A50A-87F379E1DA80}" srcOrd="0" destOrd="0" presId="urn:microsoft.com/office/officeart/2005/8/layout/chevron2"/>
    <dgm:cxn modelId="{B665A832-B008-4B7E-9DEC-E73DE87DC578}" type="presParOf" srcId="{84CA6E60-0D08-43E2-A50A-87F379E1DA80}" destId="{657D7774-E1E6-417A-9A72-9A4618817A36}" srcOrd="0" destOrd="0" presId="urn:microsoft.com/office/officeart/2005/8/layout/chevron2"/>
    <dgm:cxn modelId="{535DD651-6132-4657-975A-0CFC76E9F4CC}" type="presParOf" srcId="{84CA6E60-0D08-43E2-A50A-87F379E1DA80}" destId="{36F8F5DD-A0B5-4269-BD8D-1354B384C5B8}"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EF4EF6-5912-4295-85FF-5C4D7D50129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PE"/>
        </a:p>
      </dgm:t>
    </dgm:pt>
    <dgm:pt modelId="{6A110999-2074-4760-AB44-AECA050C0079}">
      <dgm:prSet custT="1"/>
      <dgm:spPr/>
      <dgm:t>
        <a:bodyPr/>
        <a:lstStyle/>
        <a:p>
          <a:r>
            <a:rPr lang="es-ES" sz="1100" dirty="0"/>
            <a:t>FORMULA LEGAL</a:t>
          </a:r>
          <a:endParaRPr lang="es-PE" sz="1100" dirty="0"/>
        </a:p>
      </dgm:t>
    </dgm:pt>
    <dgm:pt modelId="{170AE8DE-EF4B-4A08-8319-820874CE2685}" type="parTrans" cxnId="{351518AF-9EB5-45CF-80FF-A4BAC916DD0B}">
      <dgm:prSet/>
      <dgm:spPr/>
      <dgm:t>
        <a:bodyPr/>
        <a:lstStyle/>
        <a:p>
          <a:endParaRPr lang="es-PE" sz="2400"/>
        </a:p>
      </dgm:t>
    </dgm:pt>
    <dgm:pt modelId="{7606052A-7369-4EB9-B69F-02013283C7FC}" type="sibTrans" cxnId="{351518AF-9EB5-45CF-80FF-A4BAC916DD0B}">
      <dgm:prSet/>
      <dgm:spPr/>
      <dgm:t>
        <a:bodyPr/>
        <a:lstStyle/>
        <a:p>
          <a:endParaRPr lang="es-PE" sz="2400"/>
        </a:p>
      </dgm:t>
    </dgm:pt>
    <dgm:pt modelId="{D5D9E649-F3C6-4FBB-B54D-AA12A16C6F78}">
      <dgm:prSet custT="1"/>
      <dgm:spPr/>
      <dgm:t>
        <a:bodyPr/>
        <a:lstStyle/>
        <a:p>
          <a:endParaRPr lang="es-PE" sz="1400" dirty="0"/>
        </a:p>
      </dgm:t>
    </dgm:pt>
    <dgm:pt modelId="{FFD25D20-DCCB-4B79-B415-CADF37A2D0DA}" type="parTrans" cxnId="{698F083B-0983-44F6-B8F4-7CC23D36F952}">
      <dgm:prSet/>
      <dgm:spPr/>
      <dgm:t>
        <a:bodyPr/>
        <a:lstStyle/>
        <a:p>
          <a:endParaRPr lang="es-PE" sz="2400"/>
        </a:p>
      </dgm:t>
    </dgm:pt>
    <dgm:pt modelId="{AF3AB6B2-6EFA-4F6A-951C-AFC910B3FF97}" type="sibTrans" cxnId="{698F083B-0983-44F6-B8F4-7CC23D36F952}">
      <dgm:prSet/>
      <dgm:spPr/>
      <dgm:t>
        <a:bodyPr/>
        <a:lstStyle/>
        <a:p>
          <a:endParaRPr lang="es-PE" sz="2400"/>
        </a:p>
      </dgm:t>
    </dgm:pt>
    <dgm:pt modelId="{81D46D5A-6024-4854-AD00-CD559FB562D7}">
      <dgm:prSet custT="1"/>
      <dgm:spPr/>
      <dgm:t>
        <a:bodyPr/>
        <a:lstStyle/>
        <a:p>
          <a:r>
            <a:rPr lang="es-ES" sz="1400" dirty="0"/>
            <a:t>“El funcionario o servidor público que da al dinero o bienes que administra una aplicación definitiva diferente de aquella a los que están destinados, afectando el servicio o la función encomendada…”</a:t>
          </a:r>
          <a:endParaRPr lang="es-PE" sz="1400" dirty="0"/>
        </a:p>
      </dgm:t>
    </dgm:pt>
    <dgm:pt modelId="{6F7D9042-9228-4BAF-8E58-D5DC6DF372F9}" type="parTrans" cxnId="{926B2F8C-0574-4D08-8B15-ED19CC378258}">
      <dgm:prSet/>
      <dgm:spPr/>
      <dgm:t>
        <a:bodyPr/>
        <a:lstStyle/>
        <a:p>
          <a:endParaRPr lang="es-PE"/>
        </a:p>
      </dgm:t>
    </dgm:pt>
    <dgm:pt modelId="{0FDC385A-9E51-4991-B5FA-8F6A23F3E41F}" type="sibTrans" cxnId="{926B2F8C-0574-4D08-8B15-ED19CC378258}">
      <dgm:prSet/>
      <dgm:spPr/>
      <dgm:t>
        <a:bodyPr/>
        <a:lstStyle/>
        <a:p>
          <a:endParaRPr lang="es-PE"/>
        </a:p>
      </dgm:t>
    </dgm:pt>
    <dgm:pt modelId="{BF0D2E4C-D4DC-4F88-ACEE-B95124C81BA9}">
      <dgm:prSet custT="1"/>
      <dgm:spPr/>
      <dgm:t>
        <a:bodyPr/>
        <a:lstStyle/>
        <a:p>
          <a:endParaRPr lang="es-PE" sz="1400" dirty="0"/>
        </a:p>
      </dgm:t>
    </dgm:pt>
    <dgm:pt modelId="{3957C81D-50DB-44F4-B90E-84A59B850F35}" type="parTrans" cxnId="{8EA7F04A-9039-4B1B-B6F4-3D31A753631A}">
      <dgm:prSet/>
      <dgm:spPr/>
      <dgm:t>
        <a:bodyPr/>
        <a:lstStyle/>
        <a:p>
          <a:endParaRPr lang="es-PE"/>
        </a:p>
      </dgm:t>
    </dgm:pt>
    <dgm:pt modelId="{9FE09887-2675-4E3D-9610-A7E8CE136630}" type="sibTrans" cxnId="{8EA7F04A-9039-4B1B-B6F4-3D31A753631A}">
      <dgm:prSet/>
      <dgm:spPr/>
      <dgm:t>
        <a:bodyPr/>
        <a:lstStyle/>
        <a:p>
          <a:endParaRPr lang="es-PE"/>
        </a:p>
      </dgm:t>
    </dgm:pt>
    <dgm:pt modelId="{F0ADB76E-96F9-470B-9763-FFDFE6EF0F16}">
      <dgm:prSet custT="1"/>
      <dgm:spPr/>
      <dgm:t>
        <a:bodyPr/>
        <a:lstStyle/>
        <a:p>
          <a:endParaRPr lang="es-PE" sz="1400" dirty="0"/>
        </a:p>
      </dgm:t>
    </dgm:pt>
    <dgm:pt modelId="{5CE0897A-7485-4F8E-A868-B39D5F0E77E1}" type="parTrans" cxnId="{CD423757-CF62-455A-8617-CB51D02D9790}">
      <dgm:prSet/>
      <dgm:spPr/>
      <dgm:t>
        <a:bodyPr/>
        <a:lstStyle/>
        <a:p>
          <a:endParaRPr lang="es-PE"/>
        </a:p>
      </dgm:t>
    </dgm:pt>
    <dgm:pt modelId="{4A89353C-531F-4A8B-9AD5-4BEAE5ABAE7A}" type="sibTrans" cxnId="{CD423757-CF62-455A-8617-CB51D02D9790}">
      <dgm:prSet/>
      <dgm:spPr/>
      <dgm:t>
        <a:bodyPr/>
        <a:lstStyle/>
        <a:p>
          <a:endParaRPr lang="es-PE"/>
        </a:p>
      </dgm:t>
    </dgm:pt>
    <dgm:pt modelId="{14BA4A63-5868-47BD-9E7D-382902D18529}">
      <dgm:prSet custT="1"/>
      <dgm:spPr/>
      <dgm:t>
        <a:bodyPr/>
        <a:lstStyle/>
        <a:p>
          <a:r>
            <a:rPr lang="es-ES" sz="1400" dirty="0"/>
            <a:t>Sanción: 1 a 4 años de prisión / 180 a 365 días-multa</a:t>
          </a:r>
          <a:endParaRPr lang="es-PE" sz="1400" dirty="0"/>
        </a:p>
      </dgm:t>
    </dgm:pt>
    <dgm:pt modelId="{3CC1FAF8-74E7-4C23-8E71-EF2746B459BC}" type="parTrans" cxnId="{B2E93D04-4F33-4D21-91C4-8E800E2B68AB}">
      <dgm:prSet/>
      <dgm:spPr/>
      <dgm:t>
        <a:bodyPr/>
        <a:lstStyle/>
        <a:p>
          <a:endParaRPr lang="es-ES"/>
        </a:p>
      </dgm:t>
    </dgm:pt>
    <dgm:pt modelId="{851F6142-4FC8-4E5B-9CF4-690E434522F7}" type="sibTrans" cxnId="{B2E93D04-4F33-4D21-91C4-8E800E2B68AB}">
      <dgm:prSet/>
      <dgm:spPr/>
      <dgm:t>
        <a:bodyPr/>
        <a:lstStyle/>
        <a:p>
          <a:endParaRPr lang="es-ES"/>
        </a:p>
      </dgm:t>
    </dgm:pt>
    <dgm:pt modelId="{A487B805-DAAB-48F3-99B6-16A84648F78F}">
      <dgm:prSet custT="1"/>
      <dgm:spPr/>
      <dgm:t>
        <a:bodyPr/>
        <a:lstStyle/>
        <a:p>
          <a:r>
            <a:rPr lang="es-ES" sz="1400" dirty="0"/>
            <a:t>Agravante: 4 a 8 años de prisión / 365 a 730 días-multa.</a:t>
          </a:r>
        </a:p>
      </dgm:t>
    </dgm:pt>
    <dgm:pt modelId="{201C10CD-6292-4D34-9057-F39726E9AFF9}" type="parTrans" cxnId="{684E0506-3283-47F7-8496-627C1F00F013}">
      <dgm:prSet/>
      <dgm:spPr/>
      <dgm:t>
        <a:bodyPr/>
        <a:lstStyle/>
        <a:p>
          <a:endParaRPr lang="es-ES"/>
        </a:p>
      </dgm:t>
    </dgm:pt>
    <dgm:pt modelId="{F064B255-61EB-4003-9A62-0435D9B26ABC}" type="sibTrans" cxnId="{684E0506-3283-47F7-8496-627C1F00F013}">
      <dgm:prSet/>
      <dgm:spPr/>
      <dgm:t>
        <a:bodyPr/>
        <a:lstStyle/>
        <a:p>
          <a:endParaRPr lang="es-ES"/>
        </a:p>
      </dgm:t>
    </dgm:pt>
    <dgm:pt modelId="{DACE77F9-407C-4597-B5F2-F92207748A89}">
      <dgm:prSet custT="1"/>
      <dgm:spPr/>
      <dgm:t>
        <a:bodyPr/>
        <a:lstStyle/>
        <a:p>
          <a:r>
            <a:rPr lang="es-ES" sz="1400" dirty="0"/>
            <a:t>Inhabilitación: (Art. 36º Incs. 1, 2 y 8)</a:t>
          </a:r>
        </a:p>
      </dgm:t>
    </dgm:pt>
    <dgm:pt modelId="{158AAD45-F97C-44C7-876C-C9D563901AFA}" type="parTrans" cxnId="{14C9C167-ED83-4D52-83BD-AC67DD3F2BFD}">
      <dgm:prSet/>
      <dgm:spPr/>
      <dgm:t>
        <a:bodyPr/>
        <a:lstStyle/>
        <a:p>
          <a:endParaRPr lang="es-ES"/>
        </a:p>
      </dgm:t>
    </dgm:pt>
    <dgm:pt modelId="{2B3EC640-6FB1-454B-BDF8-00D6F6D2630D}" type="sibTrans" cxnId="{14C9C167-ED83-4D52-83BD-AC67DD3F2BFD}">
      <dgm:prSet/>
      <dgm:spPr/>
      <dgm:t>
        <a:bodyPr/>
        <a:lstStyle/>
        <a:p>
          <a:endParaRPr lang="es-ES"/>
        </a:p>
      </dgm:t>
    </dgm:pt>
    <dgm:pt modelId="{8C4EAD9C-11B2-4914-8EE4-1E3972569AC9}">
      <dgm:prSet custT="1"/>
      <dgm:spPr/>
      <dgm:t>
        <a:bodyPr/>
        <a:lstStyle/>
        <a:p>
          <a:endParaRPr lang="es-ES" sz="1400" dirty="0"/>
        </a:p>
      </dgm:t>
    </dgm:pt>
    <dgm:pt modelId="{606DDE1A-0BAA-469D-9068-EE7BDF36FD4B}" type="parTrans" cxnId="{8902F790-18C4-4F33-A3DE-6FD6CFFE1436}">
      <dgm:prSet/>
      <dgm:spPr/>
      <dgm:t>
        <a:bodyPr/>
        <a:lstStyle/>
        <a:p>
          <a:endParaRPr lang="es-ES"/>
        </a:p>
      </dgm:t>
    </dgm:pt>
    <dgm:pt modelId="{63CD5F92-4E67-4EB5-B0F3-9CC4DE868E42}" type="sibTrans" cxnId="{8902F790-18C4-4F33-A3DE-6FD6CFFE1436}">
      <dgm:prSet/>
      <dgm:spPr/>
      <dgm:t>
        <a:bodyPr/>
        <a:lstStyle/>
        <a:p>
          <a:endParaRPr lang="es-ES"/>
        </a:p>
      </dgm:t>
    </dgm:pt>
    <dgm:pt modelId="{5FE4444A-42E5-432C-8B17-0F00FFB1D028}" type="pres">
      <dgm:prSet presAssocID="{CEEF4EF6-5912-4295-85FF-5C4D7D50129F}" presName="linearFlow" presStyleCnt="0">
        <dgm:presLayoutVars>
          <dgm:dir/>
          <dgm:animLvl val="lvl"/>
          <dgm:resizeHandles val="exact"/>
        </dgm:presLayoutVars>
      </dgm:prSet>
      <dgm:spPr/>
    </dgm:pt>
    <dgm:pt modelId="{84CA6E60-0D08-43E2-A50A-87F379E1DA80}" type="pres">
      <dgm:prSet presAssocID="{6A110999-2074-4760-AB44-AECA050C0079}" presName="composite" presStyleCnt="0"/>
      <dgm:spPr/>
    </dgm:pt>
    <dgm:pt modelId="{657D7774-E1E6-417A-9A72-9A4618817A36}" type="pres">
      <dgm:prSet presAssocID="{6A110999-2074-4760-AB44-AECA050C0079}" presName="parentText" presStyleLbl="alignNode1" presStyleIdx="0" presStyleCnt="1" custScaleX="149646" custScaleY="134899" custLinFactNeighborY="0">
        <dgm:presLayoutVars>
          <dgm:chMax val="1"/>
          <dgm:bulletEnabled val="1"/>
        </dgm:presLayoutVars>
      </dgm:prSet>
      <dgm:spPr/>
    </dgm:pt>
    <dgm:pt modelId="{36F8F5DD-A0B5-4269-BD8D-1354B384C5B8}" type="pres">
      <dgm:prSet presAssocID="{6A110999-2074-4760-AB44-AECA050C0079}" presName="descendantText" presStyleLbl="alignAcc1" presStyleIdx="0" presStyleCnt="1" custScaleX="80622" custScaleY="199192" custLinFactNeighborX="-65" custLinFactNeighborY="2443">
        <dgm:presLayoutVars>
          <dgm:bulletEnabled val="1"/>
        </dgm:presLayoutVars>
      </dgm:prSet>
      <dgm:spPr/>
    </dgm:pt>
  </dgm:ptLst>
  <dgm:cxnLst>
    <dgm:cxn modelId="{F2AD3001-18A0-40D8-95E7-3BA3821D2F9B}" type="presOf" srcId="{D5D9E649-F3C6-4FBB-B54D-AA12A16C6F78}" destId="{36F8F5DD-A0B5-4269-BD8D-1354B384C5B8}" srcOrd="0" destOrd="0" presId="urn:microsoft.com/office/officeart/2005/8/layout/chevron2"/>
    <dgm:cxn modelId="{FAFC7002-4B1D-4E20-934A-E862E3228ABE}" type="presOf" srcId="{81D46D5A-6024-4854-AD00-CD559FB562D7}" destId="{36F8F5DD-A0B5-4269-BD8D-1354B384C5B8}" srcOrd="0" destOrd="1" presId="urn:microsoft.com/office/officeart/2005/8/layout/chevron2"/>
    <dgm:cxn modelId="{B2E93D04-4F33-4D21-91C4-8E800E2B68AB}" srcId="{6A110999-2074-4760-AB44-AECA050C0079}" destId="{14BA4A63-5868-47BD-9E7D-382902D18529}" srcOrd="2" destOrd="0" parTransId="{3CC1FAF8-74E7-4C23-8E71-EF2746B459BC}" sibTransId="{851F6142-4FC8-4E5B-9CF4-690E434522F7}"/>
    <dgm:cxn modelId="{684E0506-3283-47F7-8496-627C1F00F013}" srcId="{6A110999-2074-4760-AB44-AECA050C0079}" destId="{A487B805-DAAB-48F3-99B6-16A84648F78F}" srcOrd="3" destOrd="0" parTransId="{201C10CD-6292-4D34-9057-F39726E9AFF9}" sibTransId="{F064B255-61EB-4003-9A62-0435D9B26ABC}"/>
    <dgm:cxn modelId="{3D76911C-152C-4A50-8273-B07BCCD04CAB}" type="presOf" srcId="{BF0D2E4C-D4DC-4F88-ACEE-B95124C81BA9}" destId="{36F8F5DD-A0B5-4269-BD8D-1354B384C5B8}" srcOrd="0" destOrd="6" presId="urn:microsoft.com/office/officeart/2005/8/layout/chevron2"/>
    <dgm:cxn modelId="{832DC32A-63D5-485F-AC2C-2E6745196BB5}" type="presOf" srcId="{6A110999-2074-4760-AB44-AECA050C0079}" destId="{657D7774-E1E6-417A-9A72-9A4618817A36}" srcOrd="0" destOrd="0" presId="urn:microsoft.com/office/officeart/2005/8/layout/chevron2"/>
    <dgm:cxn modelId="{698F083B-0983-44F6-B8F4-7CC23D36F952}" srcId="{6A110999-2074-4760-AB44-AECA050C0079}" destId="{D5D9E649-F3C6-4FBB-B54D-AA12A16C6F78}" srcOrd="0" destOrd="0" parTransId="{FFD25D20-DCCB-4B79-B415-CADF37A2D0DA}" sibTransId="{AF3AB6B2-6EFA-4F6A-951C-AFC910B3FF97}"/>
    <dgm:cxn modelId="{49CB715E-B0B1-4FF0-BF0C-8901DF4A6DDB}" type="presOf" srcId="{8C4EAD9C-11B2-4914-8EE4-1E3972569AC9}" destId="{36F8F5DD-A0B5-4269-BD8D-1354B384C5B8}" srcOrd="0" destOrd="5" presId="urn:microsoft.com/office/officeart/2005/8/layout/chevron2"/>
    <dgm:cxn modelId="{14C9C167-ED83-4D52-83BD-AC67DD3F2BFD}" srcId="{6A110999-2074-4760-AB44-AECA050C0079}" destId="{DACE77F9-407C-4597-B5F2-F92207748A89}" srcOrd="4" destOrd="0" parTransId="{158AAD45-F97C-44C7-876C-C9D563901AFA}" sibTransId="{2B3EC640-6FB1-454B-BDF8-00D6F6D2630D}"/>
    <dgm:cxn modelId="{8EA7F04A-9039-4B1B-B6F4-3D31A753631A}" srcId="{6A110999-2074-4760-AB44-AECA050C0079}" destId="{BF0D2E4C-D4DC-4F88-ACEE-B95124C81BA9}" srcOrd="6" destOrd="0" parTransId="{3957C81D-50DB-44F4-B90E-84A59B850F35}" sibTransId="{9FE09887-2675-4E3D-9610-A7E8CE136630}"/>
    <dgm:cxn modelId="{CD423757-CF62-455A-8617-CB51D02D9790}" srcId="{6A110999-2074-4760-AB44-AECA050C0079}" destId="{F0ADB76E-96F9-470B-9763-FFDFE6EF0F16}" srcOrd="7" destOrd="0" parTransId="{5CE0897A-7485-4F8E-A868-B39D5F0E77E1}" sibTransId="{4A89353C-531F-4A8B-9AD5-4BEAE5ABAE7A}"/>
    <dgm:cxn modelId="{33396659-B38A-4541-8F26-2C942ACA841D}" type="presOf" srcId="{A487B805-DAAB-48F3-99B6-16A84648F78F}" destId="{36F8F5DD-A0B5-4269-BD8D-1354B384C5B8}" srcOrd="0" destOrd="3" presId="urn:microsoft.com/office/officeart/2005/8/layout/chevron2"/>
    <dgm:cxn modelId="{926B2F8C-0574-4D08-8B15-ED19CC378258}" srcId="{6A110999-2074-4760-AB44-AECA050C0079}" destId="{81D46D5A-6024-4854-AD00-CD559FB562D7}" srcOrd="1" destOrd="0" parTransId="{6F7D9042-9228-4BAF-8E58-D5DC6DF372F9}" sibTransId="{0FDC385A-9E51-4991-B5FA-8F6A23F3E41F}"/>
    <dgm:cxn modelId="{8902F790-18C4-4F33-A3DE-6FD6CFFE1436}" srcId="{6A110999-2074-4760-AB44-AECA050C0079}" destId="{8C4EAD9C-11B2-4914-8EE4-1E3972569AC9}" srcOrd="5" destOrd="0" parTransId="{606DDE1A-0BAA-469D-9068-EE7BDF36FD4B}" sibTransId="{63CD5F92-4E67-4EB5-B0F3-9CC4DE868E42}"/>
    <dgm:cxn modelId="{CD5A5B97-2429-4DA9-9E7C-020B0D8742CD}" type="presOf" srcId="{14BA4A63-5868-47BD-9E7D-382902D18529}" destId="{36F8F5DD-A0B5-4269-BD8D-1354B384C5B8}" srcOrd="0" destOrd="2" presId="urn:microsoft.com/office/officeart/2005/8/layout/chevron2"/>
    <dgm:cxn modelId="{CF392F9D-52B9-41FD-A05C-F63BC51B40E9}" type="presOf" srcId="{CEEF4EF6-5912-4295-85FF-5C4D7D50129F}" destId="{5FE4444A-42E5-432C-8B17-0F00FFB1D028}" srcOrd="0" destOrd="0" presId="urn:microsoft.com/office/officeart/2005/8/layout/chevron2"/>
    <dgm:cxn modelId="{D660CDA9-731D-4776-AC62-12817DC1AC92}" type="presOf" srcId="{F0ADB76E-96F9-470B-9763-FFDFE6EF0F16}" destId="{36F8F5DD-A0B5-4269-BD8D-1354B384C5B8}" srcOrd="0" destOrd="7" presId="urn:microsoft.com/office/officeart/2005/8/layout/chevron2"/>
    <dgm:cxn modelId="{351518AF-9EB5-45CF-80FF-A4BAC916DD0B}" srcId="{CEEF4EF6-5912-4295-85FF-5C4D7D50129F}" destId="{6A110999-2074-4760-AB44-AECA050C0079}" srcOrd="0" destOrd="0" parTransId="{170AE8DE-EF4B-4A08-8319-820874CE2685}" sibTransId="{7606052A-7369-4EB9-B69F-02013283C7FC}"/>
    <dgm:cxn modelId="{6E6462E4-1226-493F-B7BB-75B1F7C09043}" type="presOf" srcId="{DACE77F9-407C-4597-B5F2-F92207748A89}" destId="{36F8F5DD-A0B5-4269-BD8D-1354B384C5B8}" srcOrd="0" destOrd="4" presId="urn:microsoft.com/office/officeart/2005/8/layout/chevron2"/>
    <dgm:cxn modelId="{EA72FE1B-6511-4468-9D47-EAC6330ED61C}" type="presParOf" srcId="{5FE4444A-42E5-432C-8B17-0F00FFB1D028}" destId="{84CA6E60-0D08-43E2-A50A-87F379E1DA80}" srcOrd="0" destOrd="0" presId="urn:microsoft.com/office/officeart/2005/8/layout/chevron2"/>
    <dgm:cxn modelId="{B665A832-B008-4B7E-9DEC-E73DE87DC578}" type="presParOf" srcId="{84CA6E60-0D08-43E2-A50A-87F379E1DA80}" destId="{657D7774-E1E6-417A-9A72-9A4618817A36}" srcOrd="0" destOrd="0" presId="urn:microsoft.com/office/officeart/2005/8/layout/chevron2"/>
    <dgm:cxn modelId="{535DD651-6132-4657-975A-0CFC76E9F4CC}" type="presParOf" srcId="{84CA6E60-0D08-43E2-A50A-87F379E1DA80}" destId="{36F8F5DD-A0B5-4269-BD8D-1354B384C5B8}"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A87752-40C2-4A3B-B1CB-34BDA757A79B}">
      <dsp:nvSpPr>
        <dsp:cNvPr id="0" name=""/>
        <dsp:cNvSpPr/>
      </dsp:nvSpPr>
      <dsp:spPr>
        <a:xfrm>
          <a:off x="2478" y="247762"/>
          <a:ext cx="1282491" cy="548292"/>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Funcionario o Servidor </a:t>
          </a:r>
          <a:endParaRPr lang="es-PE" sz="1400" kern="1200" dirty="0"/>
        </a:p>
      </dsp:txBody>
      <dsp:txXfrm>
        <a:off x="18537" y="263821"/>
        <a:ext cx="1250373" cy="516174"/>
      </dsp:txXfrm>
    </dsp:sp>
    <dsp:sp modelId="{7571A6F8-4757-40B7-BCD4-A85407CBD865}">
      <dsp:nvSpPr>
        <dsp:cNvPr id="0" name=""/>
        <dsp:cNvSpPr/>
      </dsp:nvSpPr>
      <dsp:spPr>
        <a:xfrm>
          <a:off x="1376262" y="408705"/>
          <a:ext cx="193540" cy="226406"/>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PE" sz="1000" kern="1200"/>
        </a:p>
      </dsp:txBody>
      <dsp:txXfrm>
        <a:off x="1376262" y="453986"/>
        <a:ext cx="135478" cy="135844"/>
      </dsp:txXfrm>
    </dsp:sp>
    <dsp:sp modelId="{F516EAD0-DB60-437C-AE32-2B2A5D1CF362}">
      <dsp:nvSpPr>
        <dsp:cNvPr id="0" name=""/>
        <dsp:cNvSpPr/>
      </dsp:nvSpPr>
      <dsp:spPr>
        <a:xfrm>
          <a:off x="1650141" y="247762"/>
          <a:ext cx="1347008" cy="548292"/>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DELITO DE ENCUENTRO</a:t>
          </a:r>
          <a:endParaRPr lang="es-PE" sz="1400" kern="1200" dirty="0"/>
        </a:p>
      </dsp:txBody>
      <dsp:txXfrm>
        <a:off x="1666200" y="263821"/>
        <a:ext cx="1314890" cy="516174"/>
      </dsp:txXfrm>
    </dsp:sp>
    <dsp:sp modelId="{10060741-2C93-40E3-A79F-D42DC8428033}">
      <dsp:nvSpPr>
        <dsp:cNvPr id="0" name=""/>
        <dsp:cNvSpPr/>
      </dsp:nvSpPr>
      <dsp:spPr>
        <a:xfrm>
          <a:off x="3088442" y="408705"/>
          <a:ext cx="193540" cy="226406"/>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PE" sz="1000" kern="1200"/>
        </a:p>
      </dsp:txBody>
      <dsp:txXfrm>
        <a:off x="3088442" y="453986"/>
        <a:ext cx="135478" cy="135844"/>
      </dsp:txXfrm>
    </dsp:sp>
    <dsp:sp modelId="{06171F9B-D31F-47C4-A173-F249202EB16A}">
      <dsp:nvSpPr>
        <dsp:cNvPr id="0" name=""/>
        <dsp:cNvSpPr/>
      </dsp:nvSpPr>
      <dsp:spPr>
        <a:xfrm>
          <a:off x="3362321" y="247762"/>
          <a:ext cx="912928" cy="548292"/>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Privado</a:t>
          </a:r>
          <a:endParaRPr lang="es-PE" sz="1400" kern="1200" dirty="0"/>
        </a:p>
      </dsp:txBody>
      <dsp:txXfrm>
        <a:off x="3378380" y="263821"/>
        <a:ext cx="880810" cy="5161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D7774-E1E6-417A-9A72-9A4618817A36}">
      <dsp:nvSpPr>
        <dsp:cNvPr id="0" name=""/>
        <dsp:cNvSpPr/>
      </dsp:nvSpPr>
      <dsp:spPr>
        <a:xfrm rot="5400000">
          <a:off x="626563" y="319810"/>
          <a:ext cx="1440718" cy="111875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t>FORMULA LEGAL</a:t>
          </a:r>
          <a:endParaRPr lang="es-PE" sz="1100" kern="1200" dirty="0"/>
        </a:p>
      </dsp:txBody>
      <dsp:txXfrm rot="-5400000">
        <a:off x="787547" y="718203"/>
        <a:ext cx="1118751" cy="321967"/>
      </dsp:txXfrm>
    </dsp:sp>
    <dsp:sp modelId="{36F8F5DD-A0B5-4269-BD8D-1354B384C5B8}">
      <dsp:nvSpPr>
        <dsp:cNvPr id="0" name=""/>
        <dsp:cNvSpPr/>
      </dsp:nvSpPr>
      <dsp:spPr>
        <a:xfrm rot="5400000">
          <a:off x="4748078" y="-2305844"/>
          <a:ext cx="1382788" cy="599626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just" defTabSz="533400">
            <a:lnSpc>
              <a:spcPct val="90000"/>
            </a:lnSpc>
            <a:spcBef>
              <a:spcPct val="0"/>
            </a:spcBef>
            <a:spcAft>
              <a:spcPct val="15000"/>
            </a:spcAft>
            <a:buChar char="•"/>
          </a:pPr>
          <a:r>
            <a:rPr lang="es-ES" sz="1200" kern="1200" dirty="0"/>
            <a:t>PECULADO DOLOSO: “El funcionario o servidor público que se apropia o utiliza, en cualquier forma, para sí o para otro, caudales o efectos cuya percepción, administración o custodia le estén confiados por razón de su cargo…”</a:t>
          </a:r>
          <a:endParaRPr lang="es-PE" sz="1200" kern="1200" dirty="0"/>
        </a:p>
        <a:p>
          <a:pPr marL="114300" lvl="1" indent="-114300" algn="l" defTabSz="533400">
            <a:lnSpc>
              <a:spcPct val="90000"/>
            </a:lnSpc>
            <a:spcBef>
              <a:spcPct val="0"/>
            </a:spcBef>
            <a:spcAft>
              <a:spcPct val="15000"/>
            </a:spcAft>
            <a:buChar char="•"/>
          </a:pPr>
          <a:r>
            <a:rPr lang="es-ES" sz="1200" kern="1200" dirty="0"/>
            <a:t>Sanción: 4 a 8 años de prisión / 180 a 365 días-multa</a:t>
          </a:r>
          <a:endParaRPr lang="es-PE" sz="1200" kern="1200" dirty="0"/>
        </a:p>
        <a:p>
          <a:pPr marL="114300" lvl="1" indent="-114300" algn="l" defTabSz="533400">
            <a:lnSpc>
              <a:spcPct val="90000"/>
            </a:lnSpc>
            <a:spcBef>
              <a:spcPct val="0"/>
            </a:spcBef>
            <a:spcAft>
              <a:spcPct val="15000"/>
            </a:spcAft>
            <a:buChar char="•"/>
          </a:pPr>
          <a:r>
            <a:rPr lang="es-ES" sz="1200" kern="1200" dirty="0"/>
            <a:t>Agravante: 8 a 15 años de prisión / 365 a 730 días-multa.</a:t>
          </a:r>
          <a:endParaRPr lang="es-PE" sz="1200" kern="1200" dirty="0"/>
        </a:p>
        <a:p>
          <a:pPr marL="114300" lvl="1" indent="-114300" algn="l" defTabSz="533400">
            <a:lnSpc>
              <a:spcPct val="90000"/>
            </a:lnSpc>
            <a:spcBef>
              <a:spcPct val="0"/>
            </a:spcBef>
            <a:spcAft>
              <a:spcPct val="15000"/>
            </a:spcAft>
            <a:buChar char="•"/>
          </a:pPr>
          <a:r>
            <a:rPr lang="es-ES" sz="1200" kern="1200" dirty="0"/>
            <a:t>Inhabilitación: (Art. 36º Incs. 1, 2 y 8)</a:t>
          </a:r>
          <a:endParaRPr lang="es-PE" sz="1200" kern="1200" dirty="0"/>
        </a:p>
        <a:p>
          <a:pPr marL="57150" lvl="1" indent="-57150" algn="l" defTabSz="400050">
            <a:lnSpc>
              <a:spcPct val="90000"/>
            </a:lnSpc>
            <a:spcBef>
              <a:spcPct val="0"/>
            </a:spcBef>
            <a:spcAft>
              <a:spcPct val="15000"/>
            </a:spcAft>
            <a:buChar char="•"/>
          </a:pPr>
          <a:endParaRPr lang="es-PE" sz="900" kern="1200" dirty="0"/>
        </a:p>
      </dsp:txBody>
      <dsp:txXfrm rot="-5400000">
        <a:off x="2441342" y="68394"/>
        <a:ext cx="5928759" cy="12477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D7774-E1E6-417A-9A72-9A4618817A36}">
      <dsp:nvSpPr>
        <dsp:cNvPr id="0" name=""/>
        <dsp:cNvSpPr/>
      </dsp:nvSpPr>
      <dsp:spPr>
        <a:xfrm rot="5400000">
          <a:off x="1906921" y="247275"/>
          <a:ext cx="1033606" cy="80042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t>FORMULA LEGAL</a:t>
          </a:r>
          <a:endParaRPr lang="es-PE" sz="1100" kern="1200" dirty="0"/>
        </a:p>
      </dsp:txBody>
      <dsp:txXfrm rot="-5400000">
        <a:off x="2023512" y="530896"/>
        <a:ext cx="800424" cy="233182"/>
      </dsp:txXfrm>
    </dsp:sp>
    <dsp:sp modelId="{36F8F5DD-A0B5-4269-BD8D-1354B384C5B8}">
      <dsp:nvSpPr>
        <dsp:cNvPr id="0" name=""/>
        <dsp:cNvSpPr/>
      </dsp:nvSpPr>
      <dsp:spPr>
        <a:xfrm rot="5400000">
          <a:off x="4533936" y="-1374142"/>
          <a:ext cx="1004940" cy="378156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endParaRPr lang="es-PE" sz="900" kern="1200" dirty="0"/>
        </a:p>
        <a:p>
          <a:pPr marL="57150" lvl="1" indent="-57150" algn="l" defTabSz="466725">
            <a:lnSpc>
              <a:spcPct val="90000"/>
            </a:lnSpc>
            <a:spcBef>
              <a:spcPct val="0"/>
            </a:spcBef>
            <a:spcAft>
              <a:spcPct val="15000"/>
            </a:spcAft>
            <a:buChar char="•"/>
          </a:pPr>
          <a:r>
            <a:rPr lang="es-PE" sz="1050" kern="1200" dirty="0"/>
            <a:t>PECULADO DOLOSO: “El funcionario o servidor </a:t>
          </a:r>
          <a:r>
            <a:rPr lang="es-ES" sz="1050" kern="1200" dirty="0"/>
            <a:t>público que se apropia o utiliza, en cualquier forma, para sí o para otro, caudales o efectos cuya percepción, administración o custodia le estén confiados por razón de su cargo…”</a:t>
          </a:r>
          <a:endParaRPr lang="es-PE" sz="1050" kern="1200" dirty="0"/>
        </a:p>
      </dsp:txBody>
      <dsp:txXfrm rot="-5400000">
        <a:off x="3145626" y="63225"/>
        <a:ext cx="3732505" cy="9068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D7774-E1E6-417A-9A72-9A4618817A36}">
      <dsp:nvSpPr>
        <dsp:cNvPr id="0" name=""/>
        <dsp:cNvSpPr/>
      </dsp:nvSpPr>
      <dsp:spPr>
        <a:xfrm rot="5400000">
          <a:off x="477224" y="411653"/>
          <a:ext cx="1854463" cy="144003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t>FORMULA LEGAL</a:t>
          </a:r>
          <a:endParaRPr lang="es-PE" sz="1100" kern="1200" dirty="0"/>
        </a:p>
      </dsp:txBody>
      <dsp:txXfrm rot="-5400000">
        <a:off x="684440" y="924455"/>
        <a:ext cx="1440033" cy="414430"/>
      </dsp:txXfrm>
    </dsp:sp>
    <dsp:sp modelId="{36F8F5DD-A0B5-4269-BD8D-1354B384C5B8}">
      <dsp:nvSpPr>
        <dsp:cNvPr id="0" name=""/>
        <dsp:cNvSpPr/>
      </dsp:nvSpPr>
      <dsp:spPr>
        <a:xfrm rot="5400000">
          <a:off x="4801035" y="-2159041"/>
          <a:ext cx="1779896" cy="614393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endParaRPr lang="es-PE" sz="1400" kern="1200" dirty="0"/>
        </a:p>
        <a:p>
          <a:pPr marL="114300" lvl="1" indent="-114300" algn="l" defTabSz="622300">
            <a:lnSpc>
              <a:spcPct val="90000"/>
            </a:lnSpc>
            <a:spcBef>
              <a:spcPct val="0"/>
            </a:spcBef>
            <a:spcAft>
              <a:spcPct val="15000"/>
            </a:spcAft>
            <a:buChar char="•"/>
          </a:pPr>
          <a:r>
            <a:rPr lang="es-ES" sz="1400" kern="1200" dirty="0"/>
            <a:t>“El funcionario o servidor público que da al dinero o bienes que administra una aplicación definitiva diferente de aquella a los que están destinados, afectando el servicio o la función encomendada…”</a:t>
          </a:r>
          <a:endParaRPr lang="es-PE" sz="1400" kern="1200" dirty="0"/>
        </a:p>
        <a:p>
          <a:pPr marL="114300" lvl="1" indent="-114300" algn="l" defTabSz="622300">
            <a:lnSpc>
              <a:spcPct val="90000"/>
            </a:lnSpc>
            <a:spcBef>
              <a:spcPct val="0"/>
            </a:spcBef>
            <a:spcAft>
              <a:spcPct val="15000"/>
            </a:spcAft>
            <a:buChar char="•"/>
          </a:pPr>
          <a:r>
            <a:rPr lang="es-ES" sz="1400" kern="1200" dirty="0"/>
            <a:t>Sanción: 1 a 4 años de prisión / 180 a 365 días-multa</a:t>
          </a:r>
          <a:endParaRPr lang="es-PE" sz="1400" kern="1200" dirty="0"/>
        </a:p>
        <a:p>
          <a:pPr marL="114300" lvl="1" indent="-114300" algn="l" defTabSz="622300">
            <a:lnSpc>
              <a:spcPct val="90000"/>
            </a:lnSpc>
            <a:spcBef>
              <a:spcPct val="0"/>
            </a:spcBef>
            <a:spcAft>
              <a:spcPct val="15000"/>
            </a:spcAft>
            <a:buChar char="•"/>
          </a:pPr>
          <a:r>
            <a:rPr lang="es-ES" sz="1400" kern="1200" dirty="0"/>
            <a:t>Agravante: 4 a 8 años de prisión / 365 a 730 días-multa.</a:t>
          </a:r>
        </a:p>
        <a:p>
          <a:pPr marL="114300" lvl="1" indent="-114300" algn="l" defTabSz="622300">
            <a:lnSpc>
              <a:spcPct val="90000"/>
            </a:lnSpc>
            <a:spcBef>
              <a:spcPct val="0"/>
            </a:spcBef>
            <a:spcAft>
              <a:spcPct val="15000"/>
            </a:spcAft>
            <a:buChar char="•"/>
          </a:pPr>
          <a:r>
            <a:rPr lang="es-ES" sz="1400" kern="1200" dirty="0"/>
            <a:t>Inhabilitación: (Art. 36º Incs. 1, 2 y 8)</a:t>
          </a:r>
        </a:p>
        <a:p>
          <a:pPr marL="114300" lvl="1" indent="-114300" algn="l" defTabSz="622300">
            <a:lnSpc>
              <a:spcPct val="90000"/>
            </a:lnSpc>
            <a:spcBef>
              <a:spcPct val="0"/>
            </a:spcBef>
            <a:spcAft>
              <a:spcPct val="15000"/>
            </a:spcAft>
            <a:buChar char="•"/>
          </a:pPr>
          <a:endParaRPr lang="es-ES" sz="1400" kern="1200" dirty="0"/>
        </a:p>
        <a:p>
          <a:pPr marL="114300" lvl="1" indent="-114300" algn="l" defTabSz="622300">
            <a:lnSpc>
              <a:spcPct val="90000"/>
            </a:lnSpc>
            <a:spcBef>
              <a:spcPct val="0"/>
            </a:spcBef>
            <a:spcAft>
              <a:spcPct val="15000"/>
            </a:spcAft>
            <a:buChar char="•"/>
          </a:pPr>
          <a:endParaRPr lang="es-PE" sz="1400" kern="1200" dirty="0"/>
        </a:p>
        <a:p>
          <a:pPr marL="114300" lvl="1" indent="-114300" algn="l" defTabSz="622300">
            <a:lnSpc>
              <a:spcPct val="90000"/>
            </a:lnSpc>
            <a:spcBef>
              <a:spcPct val="0"/>
            </a:spcBef>
            <a:spcAft>
              <a:spcPct val="15000"/>
            </a:spcAft>
            <a:buChar char="•"/>
          </a:pPr>
          <a:endParaRPr lang="es-PE" sz="1400" kern="1200" dirty="0"/>
        </a:p>
      </dsp:txBody>
      <dsp:txXfrm rot="-5400000">
        <a:off x="2619016" y="109865"/>
        <a:ext cx="6057049" cy="160612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4871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3241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8428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9006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9943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6613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4151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7753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9459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51277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226675" y="190050"/>
            <a:ext cx="8702700" cy="47634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720000" y="11392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Nunito Light"/>
              <a:buChar char="●"/>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p:nvPr/>
        </p:nvSpPr>
        <p:spPr>
          <a:xfrm>
            <a:off x="226675" y="190050"/>
            <a:ext cx="8702700" cy="47634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226675" y="190050"/>
            <a:ext cx="8702700" cy="47634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15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5" name="Google Shape;45;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109"/>
        <p:cNvGrpSpPr/>
        <p:nvPr/>
      </p:nvGrpSpPr>
      <p:grpSpPr>
        <a:xfrm>
          <a:off x="0" y="0"/>
          <a:ext cx="0" cy="0"/>
          <a:chOff x="0" y="0"/>
          <a:chExt cx="0" cy="0"/>
        </a:xfrm>
      </p:grpSpPr>
      <p:sp>
        <p:nvSpPr>
          <p:cNvPr id="110" name="Google Shape;110;p18"/>
          <p:cNvSpPr/>
          <p:nvPr/>
        </p:nvSpPr>
        <p:spPr>
          <a:xfrm>
            <a:off x="226675" y="190050"/>
            <a:ext cx="8702700" cy="47634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8"/>
          <p:cNvSpPr txBox="1">
            <a:spLocks noGrp="1"/>
          </p:cNvSpPr>
          <p:nvPr>
            <p:ph type="title"/>
          </p:nvPr>
        </p:nvSpPr>
        <p:spPr>
          <a:xfrm>
            <a:off x="2347938" y="540000"/>
            <a:ext cx="4448100" cy="105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7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2" name="Google Shape;112;p18"/>
          <p:cNvSpPr txBox="1">
            <a:spLocks noGrp="1"/>
          </p:cNvSpPr>
          <p:nvPr>
            <p:ph type="subTitle" idx="1"/>
          </p:nvPr>
        </p:nvSpPr>
        <p:spPr>
          <a:xfrm>
            <a:off x="2347900" y="1841450"/>
            <a:ext cx="4448100" cy="105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13" name="Google Shape;113;p18"/>
          <p:cNvSpPr txBox="1"/>
          <p:nvPr/>
        </p:nvSpPr>
        <p:spPr>
          <a:xfrm>
            <a:off x="2099100" y="3611950"/>
            <a:ext cx="4945800" cy="556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200" b="1">
                <a:solidFill>
                  <a:schemeClr val="dk1"/>
                </a:solidFill>
                <a:latin typeface="Crimson Text"/>
                <a:ea typeface="Crimson Text"/>
                <a:cs typeface="Crimson Text"/>
                <a:sym typeface="Crimson Text"/>
              </a:rPr>
              <a:t>CREDITS:</a:t>
            </a:r>
            <a:r>
              <a:rPr lang="en" sz="1200">
                <a:solidFill>
                  <a:schemeClr val="dk1"/>
                </a:solidFill>
                <a:latin typeface="Crimson Text"/>
                <a:ea typeface="Crimson Text"/>
                <a:cs typeface="Crimson Text"/>
                <a:sym typeface="Crimson Text"/>
              </a:rPr>
              <a:t> This presentation template was created by </a:t>
            </a:r>
            <a:r>
              <a:rPr lang="en" sz="1200" b="1" u="sng">
                <a:solidFill>
                  <a:schemeClr val="hlink"/>
                </a:solidFill>
                <a:latin typeface="Crimson Text"/>
                <a:ea typeface="Crimson Text"/>
                <a:cs typeface="Crimson Text"/>
                <a:sym typeface="Crimson Text"/>
                <a:hlinkClick r:id="rId2"/>
              </a:rPr>
              <a:t>Slidesgo</a:t>
            </a:r>
            <a:r>
              <a:rPr lang="en" sz="1200">
                <a:solidFill>
                  <a:schemeClr val="dk1"/>
                </a:solidFill>
                <a:latin typeface="Crimson Text"/>
                <a:ea typeface="Crimson Text"/>
                <a:cs typeface="Crimson Text"/>
                <a:sym typeface="Crimson Text"/>
              </a:rPr>
              <a:t>, and includes icons by </a:t>
            </a:r>
            <a:r>
              <a:rPr lang="en" sz="1200" b="1" u="sng">
                <a:solidFill>
                  <a:schemeClr val="dk1"/>
                </a:solidFill>
                <a:latin typeface="Crimson Text"/>
                <a:ea typeface="Crimson Text"/>
                <a:cs typeface="Crimson Text"/>
                <a:sym typeface="Crimson Text"/>
                <a:hlinkClick r:id="rId3">
                  <a:extLst>
                    <a:ext uri="{A12FA001-AC4F-418D-AE19-62706E023703}">
                      <ahyp:hlinkClr xmlns:ahyp="http://schemas.microsoft.com/office/drawing/2018/hyperlinkcolor" val="tx"/>
                    </a:ext>
                  </a:extLst>
                </a:hlinkClick>
              </a:rPr>
              <a:t>Flaticon</a:t>
            </a:r>
            <a:r>
              <a:rPr lang="en" sz="1200">
                <a:solidFill>
                  <a:schemeClr val="dk1"/>
                </a:solidFill>
                <a:latin typeface="Crimson Text"/>
                <a:ea typeface="Crimson Text"/>
                <a:cs typeface="Crimson Text"/>
                <a:sym typeface="Crimson Text"/>
              </a:rPr>
              <a:t>, and infographics &amp; images by </a:t>
            </a:r>
            <a:r>
              <a:rPr lang="en" sz="1200" b="1" u="sng">
                <a:solidFill>
                  <a:schemeClr val="dk1"/>
                </a:solidFill>
                <a:latin typeface="Crimson Text"/>
                <a:ea typeface="Crimson Text"/>
                <a:cs typeface="Crimson Text"/>
                <a:sym typeface="Crimson Text"/>
                <a:hlinkClick r:id="rId4">
                  <a:extLst>
                    <a:ext uri="{A12FA001-AC4F-418D-AE19-62706E023703}">
                      <ahyp:hlinkClr xmlns:ahyp="http://schemas.microsoft.com/office/drawing/2018/hyperlinkcolor" val="tx"/>
                    </a:ext>
                  </a:extLst>
                </a:hlinkClick>
              </a:rPr>
              <a:t>Freepik</a:t>
            </a:r>
            <a:r>
              <a:rPr lang="en" sz="1200" u="sng">
                <a:solidFill>
                  <a:schemeClr val="dk1"/>
                </a:solidFill>
                <a:latin typeface="Crimson Text"/>
                <a:ea typeface="Crimson Text"/>
                <a:cs typeface="Crimson Text"/>
                <a:sym typeface="Crimson Text"/>
              </a:rPr>
              <a:t> </a:t>
            </a:r>
            <a:endParaRPr sz="1200" b="1" u="sng">
              <a:solidFill>
                <a:schemeClr val="dk1"/>
              </a:solidFill>
              <a:latin typeface="Crimson Text"/>
              <a:ea typeface="Crimson Text"/>
              <a:cs typeface="Crimson Text"/>
              <a:sym typeface="Crimson Tex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14"/>
        <p:cNvGrpSpPr/>
        <p:nvPr/>
      </p:nvGrpSpPr>
      <p:grpSpPr>
        <a:xfrm>
          <a:off x="0" y="0"/>
          <a:ext cx="0" cy="0"/>
          <a:chOff x="0" y="0"/>
          <a:chExt cx="0" cy="0"/>
        </a:xfrm>
      </p:grpSpPr>
      <p:sp>
        <p:nvSpPr>
          <p:cNvPr id="115" name="Google Shape;115;p19"/>
          <p:cNvSpPr/>
          <p:nvPr/>
        </p:nvSpPr>
        <p:spPr>
          <a:xfrm>
            <a:off x="226675" y="190050"/>
            <a:ext cx="8702700" cy="47634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9"/>
          <p:cNvSpPr/>
          <p:nvPr/>
        </p:nvSpPr>
        <p:spPr>
          <a:xfrm flipH="1">
            <a:off x="5825650" y="1847950"/>
            <a:ext cx="3103800" cy="3086400"/>
          </a:xfrm>
          <a:prstGeom prst="rtTriangl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17"/>
        <p:cNvGrpSpPr/>
        <p:nvPr/>
      </p:nvGrpSpPr>
      <p:grpSpPr>
        <a:xfrm>
          <a:off x="0" y="0"/>
          <a:ext cx="0" cy="0"/>
          <a:chOff x="0" y="0"/>
          <a:chExt cx="0" cy="0"/>
        </a:xfrm>
      </p:grpSpPr>
      <p:sp>
        <p:nvSpPr>
          <p:cNvPr id="118" name="Google Shape;118;p20"/>
          <p:cNvSpPr/>
          <p:nvPr/>
        </p:nvSpPr>
        <p:spPr>
          <a:xfrm>
            <a:off x="226675" y="190050"/>
            <a:ext cx="8702700" cy="47634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0"/>
          <p:cNvSpPr/>
          <p:nvPr/>
        </p:nvSpPr>
        <p:spPr>
          <a:xfrm>
            <a:off x="226675" y="1867050"/>
            <a:ext cx="3845400" cy="3086400"/>
          </a:xfrm>
          <a:prstGeom prst="rtTriangl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Nanum Myeongjo"/>
              <a:buNone/>
              <a:defRPr sz="3000">
                <a:solidFill>
                  <a:schemeClr val="dk1"/>
                </a:solidFill>
                <a:latin typeface="Nanum Myeongjo"/>
                <a:ea typeface="Nanum Myeongjo"/>
                <a:cs typeface="Nanum Myeongjo"/>
                <a:sym typeface="Nanum Myeongjo"/>
              </a:defRPr>
            </a:lvl1pPr>
            <a:lvl2pPr lvl="1" rtl="0">
              <a:spcBef>
                <a:spcPts val="0"/>
              </a:spcBef>
              <a:spcAft>
                <a:spcPts val="0"/>
              </a:spcAft>
              <a:buClr>
                <a:schemeClr val="dk1"/>
              </a:buClr>
              <a:buSzPts val="3000"/>
              <a:buFont typeface="Nanum Myeongjo"/>
              <a:buNone/>
              <a:defRPr sz="3000">
                <a:solidFill>
                  <a:schemeClr val="dk1"/>
                </a:solidFill>
                <a:latin typeface="Nanum Myeongjo"/>
                <a:ea typeface="Nanum Myeongjo"/>
                <a:cs typeface="Nanum Myeongjo"/>
                <a:sym typeface="Nanum Myeongjo"/>
              </a:defRPr>
            </a:lvl2pPr>
            <a:lvl3pPr lvl="2" rtl="0">
              <a:spcBef>
                <a:spcPts val="0"/>
              </a:spcBef>
              <a:spcAft>
                <a:spcPts val="0"/>
              </a:spcAft>
              <a:buClr>
                <a:schemeClr val="dk1"/>
              </a:buClr>
              <a:buSzPts val="3000"/>
              <a:buFont typeface="Nanum Myeongjo"/>
              <a:buNone/>
              <a:defRPr sz="3000">
                <a:solidFill>
                  <a:schemeClr val="dk1"/>
                </a:solidFill>
                <a:latin typeface="Nanum Myeongjo"/>
                <a:ea typeface="Nanum Myeongjo"/>
                <a:cs typeface="Nanum Myeongjo"/>
                <a:sym typeface="Nanum Myeongjo"/>
              </a:defRPr>
            </a:lvl3pPr>
            <a:lvl4pPr lvl="3" rtl="0">
              <a:spcBef>
                <a:spcPts val="0"/>
              </a:spcBef>
              <a:spcAft>
                <a:spcPts val="0"/>
              </a:spcAft>
              <a:buClr>
                <a:schemeClr val="dk1"/>
              </a:buClr>
              <a:buSzPts val="3000"/>
              <a:buFont typeface="Nanum Myeongjo"/>
              <a:buNone/>
              <a:defRPr sz="3000">
                <a:solidFill>
                  <a:schemeClr val="dk1"/>
                </a:solidFill>
                <a:latin typeface="Nanum Myeongjo"/>
                <a:ea typeface="Nanum Myeongjo"/>
                <a:cs typeface="Nanum Myeongjo"/>
                <a:sym typeface="Nanum Myeongjo"/>
              </a:defRPr>
            </a:lvl4pPr>
            <a:lvl5pPr lvl="4" rtl="0">
              <a:spcBef>
                <a:spcPts val="0"/>
              </a:spcBef>
              <a:spcAft>
                <a:spcPts val="0"/>
              </a:spcAft>
              <a:buClr>
                <a:schemeClr val="dk1"/>
              </a:buClr>
              <a:buSzPts val="3000"/>
              <a:buFont typeface="Nanum Myeongjo"/>
              <a:buNone/>
              <a:defRPr sz="3000">
                <a:solidFill>
                  <a:schemeClr val="dk1"/>
                </a:solidFill>
                <a:latin typeface="Nanum Myeongjo"/>
                <a:ea typeface="Nanum Myeongjo"/>
                <a:cs typeface="Nanum Myeongjo"/>
                <a:sym typeface="Nanum Myeongjo"/>
              </a:defRPr>
            </a:lvl5pPr>
            <a:lvl6pPr lvl="5" rtl="0">
              <a:spcBef>
                <a:spcPts val="0"/>
              </a:spcBef>
              <a:spcAft>
                <a:spcPts val="0"/>
              </a:spcAft>
              <a:buClr>
                <a:schemeClr val="dk1"/>
              </a:buClr>
              <a:buSzPts val="3000"/>
              <a:buFont typeface="Nanum Myeongjo"/>
              <a:buNone/>
              <a:defRPr sz="3000">
                <a:solidFill>
                  <a:schemeClr val="dk1"/>
                </a:solidFill>
                <a:latin typeface="Nanum Myeongjo"/>
                <a:ea typeface="Nanum Myeongjo"/>
                <a:cs typeface="Nanum Myeongjo"/>
                <a:sym typeface="Nanum Myeongjo"/>
              </a:defRPr>
            </a:lvl6pPr>
            <a:lvl7pPr lvl="6" rtl="0">
              <a:spcBef>
                <a:spcPts val="0"/>
              </a:spcBef>
              <a:spcAft>
                <a:spcPts val="0"/>
              </a:spcAft>
              <a:buClr>
                <a:schemeClr val="dk1"/>
              </a:buClr>
              <a:buSzPts val="3000"/>
              <a:buFont typeface="Nanum Myeongjo"/>
              <a:buNone/>
              <a:defRPr sz="3000">
                <a:solidFill>
                  <a:schemeClr val="dk1"/>
                </a:solidFill>
                <a:latin typeface="Nanum Myeongjo"/>
                <a:ea typeface="Nanum Myeongjo"/>
                <a:cs typeface="Nanum Myeongjo"/>
                <a:sym typeface="Nanum Myeongjo"/>
              </a:defRPr>
            </a:lvl7pPr>
            <a:lvl8pPr lvl="7" rtl="0">
              <a:spcBef>
                <a:spcPts val="0"/>
              </a:spcBef>
              <a:spcAft>
                <a:spcPts val="0"/>
              </a:spcAft>
              <a:buClr>
                <a:schemeClr val="dk1"/>
              </a:buClr>
              <a:buSzPts val="3000"/>
              <a:buFont typeface="Nanum Myeongjo"/>
              <a:buNone/>
              <a:defRPr sz="3000">
                <a:solidFill>
                  <a:schemeClr val="dk1"/>
                </a:solidFill>
                <a:latin typeface="Nanum Myeongjo"/>
                <a:ea typeface="Nanum Myeongjo"/>
                <a:cs typeface="Nanum Myeongjo"/>
                <a:sym typeface="Nanum Myeongjo"/>
              </a:defRPr>
            </a:lvl8pPr>
            <a:lvl9pPr lvl="8" rtl="0">
              <a:spcBef>
                <a:spcPts val="0"/>
              </a:spcBef>
              <a:spcAft>
                <a:spcPts val="0"/>
              </a:spcAft>
              <a:buClr>
                <a:schemeClr val="dk1"/>
              </a:buClr>
              <a:buSzPts val="3000"/>
              <a:buFont typeface="Nanum Myeongjo"/>
              <a:buNone/>
              <a:defRPr sz="3000">
                <a:solidFill>
                  <a:schemeClr val="dk1"/>
                </a:solidFill>
                <a:latin typeface="Nanum Myeongjo"/>
                <a:ea typeface="Nanum Myeongjo"/>
                <a:cs typeface="Nanum Myeongjo"/>
                <a:sym typeface="Nanum Myeongjo"/>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Crimson Text"/>
              <a:buChar char="●"/>
              <a:defRPr sz="1200">
                <a:solidFill>
                  <a:schemeClr val="dk1"/>
                </a:solidFill>
                <a:latin typeface="Crimson Text"/>
                <a:ea typeface="Crimson Text"/>
                <a:cs typeface="Crimson Text"/>
                <a:sym typeface="Crimson Text"/>
              </a:defRPr>
            </a:lvl1pPr>
            <a:lvl2pPr marL="914400" lvl="1" indent="-304800">
              <a:lnSpc>
                <a:spcPct val="100000"/>
              </a:lnSpc>
              <a:spcBef>
                <a:spcPts val="0"/>
              </a:spcBef>
              <a:spcAft>
                <a:spcPts val="0"/>
              </a:spcAft>
              <a:buClr>
                <a:schemeClr val="dk1"/>
              </a:buClr>
              <a:buSzPts val="1200"/>
              <a:buFont typeface="Crimson Text"/>
              <a:buChar char="○"/>
              <a:defRPr sz="1200">
                <a:solidFill>
                  <a:schemeClr val="dk1"/>
                </a:solidFill>
                <a:latin typeface="Crimson Text"/>
                <a:ea typeface="Crimson Text"/>
                <a:cs typeface="Crimson Text"/>
                <a:sym typeface="Crimson Text"/>
              </a:defRPr>
            </a:lvl2pPr>
            <a:lvl3pPr marL="1371600" lvl="2" indent="-304800">
              <a:lnSpc>
                <a:spcPct val="100000"/>
              </a:lnSpc>
              <a:spcBef>
                <a:spcPts val="0"/>
              </a:spcBef>
              <a:spcAft>
                <a:spcPts val="0"/>
              </a:spcAft>
              <a:buClr>
                <a:schemeClr val="dk1"/>
              </a:buClr>
              <a:buSzPts val="1200"/>
              <a:buFont typeface="Crimson Text"/>
              <a:buChar char="■"/>
              <a:defRPr sz="1200">
                <a:solidFill>
                  <a:schemeClr val="dk1"/>
                </a:solidFill>
                <a:latin typeface="Crimson Text"/>
                <a:ea typeface="Crimson Text"/>
                <a:cs typeface="Crimson Text"/>
                <a:sym typeface="Crimson Text"/>
              </a:defRPr>
            </a:lvl3pPr>
            <a:lvl4pPr marL="1828800" lvl="3" indent="-304800">
              <a:lnSpc>
                <a:spcPct val="100000"/>
              </a:lnSpc>
              <a:spcBef>
                <a:spcPts val="0"/>
              </a:spcBef>
              <a:spcAft>
                <a:spcPts val="0"/>
              </a:spcAft>
              <a:buClr>
                <a:schemeClr val="dk1"/>
              </a:buClr>
              <a:buSzPts val="1200"/>
              <a:buFont typeface="Crimson Text"/>
              <a:buChar char="●"/>
              <a:defRPr sz="1200">
                <a:solidFill>
                  <a:schemeClr val="dk1"/>
                </a:solidFill>
                <a:latin typeface="Crimson Text"/>
                <a:ea typeface="Crimson Text"/>
                <a:cs typeface="Crimson Text"/>
                <a:sym typeface="Crimson Text"/>
              </a:defRPr>
            </a:lvl4pPr>
            <a:lvl5pPr marL="2286000" lvl="4" indent="-304800">
              <a:lnSpc>
                <a:spcPct val="100000"/>
              </a:lnSpc>
              <a:spcBef>
                <a:spcPts val="0"/>
              </a:spcBef>
              <a:spcAft>
                <a:spcPts val="0"/>
              </a:spcAft>
              <a:buClr>
                <a:schemeClr val="dk1"/>
              </a:buClr>
              <a:buSzPts val="1200"/>
              <a:buFont typeface="Crimson Text"/>
              <a:buChar char="○"/>
              <a:defRPr sz="1200">
                <a:solidFill>
                  <a:schemeClr val="dk1"/>
                </a:solidFill>
                <a:latin typeface="Crimson Text"/>
                <a:ea typeface="Crimson Text"/>
                <a:cs typeface="Crimson Text"/>
                <a:sym typeface="Crimson Text"/>
              </a:defRPr>
            </a:lvl5pPr>
            <a:lvl6pPr marL="2743200" lvl="5" indent="-304800">
              <a:lnSpc>
                <a:spcPct val="100000"/>
              </a:lnSpc>
              <a:spcBef>
                <a:spcPts val="0"/>
              </a:spcBef>
              <a:spcAft>
                <a:spcPts val="0"/>
              </a:spcAft>
              <a:buClr>
                <a:schemeClr val="dk1"/>
              </a:buClr>
              <a:buSzPts val="1200"/>
              <a:buFont typeface="Crimson Text"/>
              <a:buChar char="■"/>
              <a:defRPr sz="1200">
                <a:solidFill>
                  <a:schemeClr val="dk1"/>
                </a:solidFill>
                <a:latin typeface="Crimson Text"/>
                <a:ea typeface="Crimson Text"/>
                <a:cs typeface="Crimson Text"/>
                <a:sym typeface="Crimson Text"/>
              </a:defRPr>
            </a:lvl6pPr>
            <a:lvl7pPr marL="3200400" lvl="6" indent="-304800">
              <a:lnSpc>
                <a:spcPct val="100000"/>
              </a:lnSpc>
              <a:spcBef>
                <a:spcPts val="0"/>
              </a:spcBef>
              <a:spcAft>
                <a:spcPts val="0"/>
              </a:spcAft>
              <a:buClr>
                <a:schemeClr val="dk1"/>
              </a:buClr>
              <a:buSzPts val="1200"/>
              <a:buFont typeface="Crimson Text"/>
              <a:buChar char="●"/>
              <a:defRPr sz="1200">
                <a:solidFill>
                  <a:schemeClr val="dk1"/>
                </a:solidFill>
                <a:latin typeface="Crimson Text"/>
                <a:ea typeface="Crimson Text"/>
                <a:cs typeface="Crimson Text"/>
                <a:sym typeface="Crimson Text"/>
              </a:defRPr>
            </a:lvl7pPr>
            <a:lvl8pPr marL="3657600" lvl="7" indent="-304800">
              <a:lnSpc>
                <a:spcPct val="100000"/>
              </a:lnSpc>
              <a:spcBef>
                <a:spcPts val="0"/>
              </a:spcBef>
              <a:spcAft>
                <a:spcPts val="0"/>
              </a:spcAft>
              <a:buClr>
                <a:schemeClr val="dk1"/>
              </a:buClr>
              <a:buSzPts val="1200"/>
              <a:buFont typeface="Crimson Text"/>
              <a:buChar char="○"/>
              <a:defRPr sz="1200">
                <a:solidFill>
                  <a:schemeClr val="dk1"/>
                </a:solidFill>
                <a:latin typeface="Crimson Text"/>
                <a:ea typeface="Crimson Text"/>
                <a:cs typeface="Crimson Text"/>
                <a:sym typeface="Crimson Text"/>
              </a:defRPr>
            </a:lvl8pPr>
            <a:lvl9pPr marL="4114800" lvl="8" indent="-304800">
              <a:lnSpc>
                <a:spcPct val="100000"/>
              </a:lnSpc>
              <a:spcBef>
                <a:spcPts val="0"/>
              </a:spcBef>
              <a:spcAft>
                <a:spcPts val="0"/>
              </a:spcAft>
              <a:buClr>
                <a:schemeClr val="dk1"/>
              </a:buClr>
              <a:buSzPts val="1200"/>
              <a:buFont typeface="Crimson Text"/>
              <a:buChar char="■"/>
              <a:defRPr sz="1200">
                <a:solidFill>
                  <a:schemeClr val="dk1"/>
                </a:solidFill>
                <a:latin typeface="Crimson Text"/>
                <a:ea typeface="Crimson Text"/>
                <a:cs typeface="Crimson Text"/>
                <a:sym typeface="Crimson Text"/>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4" r:id="rId2"/>
    <p:sldLayoutId id="2147483655" r:id="rId3"/>
    <p:sldLayoutId id="2147483658" r:id="rId4"/>
    <p:sldLayoutId id="2147483664" r:id="rId5"/>
    <p:sldLayoutId id="2147483665" r:id="rId6"/>
    <p:sldLayoutId id="2147483666"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8" name="Imagen 7">
            <a:extLst>
              <a:ext uri="{FF2B5EF4-FFF2-40B4-BE49-F238E27FC236}">
                <a16:creationId xmlns:a16="http://schemas.microsoft.com/office/drawing/2014/main" id="{59974B87-559F-4622-B57B-3FE5B9FE0AE0}"/>
              </a:ext>
            </a:extLst>
          </p:cNvPr>
          <p:cNvPicPr>
            <a:picLocks noChangeAspect="1"/>
          </p:cNvPicPr>
          <p:nvPr/>
        </p:nvPicPr>
        <p:blipFill rotWithShape="1">
          <a:blip r:embed="rId3"/>
          <a:srcRect l="3386"/>
          <a:stretch/>
        </p:blipFill>
        <p:spPr>
          <a:xfrm>
            <a:off x="226675" y="207178"/>
            <a:ext cx="8690650" cy="4729144"/>
          </a:xfrm>
          <a:prstGeom prst="rect">
            <a:avLst/>
          </a:prstGeom>
        </p:spPr>
      </p:pic>
      <p:sp>
        <p:nvSpPr>
          <p:cNvPr id="409" name="Google Shape;409;p43"/>
          <p:cNvSpPr/>
          <p:nvPr/>
        </p:nvSpPr>
        <p:spPr>
          <a:xfrm>
            <a:off x="226675" y="2400722"/>
            <a:ext cx="2062200" cy="2535600"/>
          </a:xfrm>
          <a:prstGeom prst="rtTriangle">
            <a:avLst/>
          </a:prstGeom>
          <a:solidFill>
            <a:schemeClr val="accent4">
              <a:lumMod val="5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3"/>
          <p:cNvSpPr txBox="1">
            <a:spLocks noGrp="1"/>
          </p:cNvSpPr>
          <p:nvPr>
            <p:ph type="title"/>
          </p:nvPr>
        </p:nvSpPr>
        <p:spPr>
          <a:xfrm>
            <a:off x="-273358" y="4061638"/>
            <a:ext cx="5985179" cy="599788"/>
          </a:xfrm>
          <a:prstGeom prst="rect">
            <a:avLst/>
          </a:prstGeom>
          <a:solidFill>
            <a:schemeClr val="tx2">
              <a:lumMod val="75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t>Dr. Dandy Vazquez Carranza</a:t>
            </a:r>
            <a:endParaRPr sz="3200" b="1" dirty="0"/>
          </a:p>
        </p:txBody>
      </p:sp>
      <p:pic>
        <p:nvPicPr>
          <p:cNvPr id="5" name="Imagen 4">
            <a:extLst>
              <a:ext uri="{FF2B5EF4-FFF2-40B4-BE49-F238E27FC236}">
                <a16:creationId xmlns:a16="http://schemas.microsoft.com/office/drawing/2014/main" id="{1A283A86-07C3-45B6-B850-AACB312B28AB}"/>
              </a:ext>
            </a:extLst>
          </p:cNvPr>
          <p:cNvPicPr>
            <a:picLocks noChangeAspect="1"/>
          </p:cNvPicPr>
          <p:nvPr/>
        </p:nvPicPr>
        <p:blipFill>
          <a:blip r:embed="rId4"/>
          <a:stretch>
            <a:fillRect/>
          </a:stretch>
        </p:blipFill>
        <p:spPr>
          <a:xfrm>
            <a:off x="5711821" y="145247"/>
            <a:ext cx="4332456" cy="4791075"/>
          </a:xfrm>
          <a:prstGeom prst="rect">
            <a:avLst/>
          </a:prstGeom>
        </p:spPr>
      </p:pic>
    </p:spTree>
    <p:extLst>
      <p:ext uri="{BB962C8B-B14F-4D97-AF65-F5344CB8AC3E}">
        <p14:creationId xmlns:p14="http://schemas.microsoft.com/office/powerpoint/2010/main" val="2843566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3" name="Imagen 2">
            <a:extLst>
              <a:ext uri="{FF2B5EF4-FFF2-40B4-BE49-F238E27FC236}">
                <a16:creationId xmlns:a16="http://schemas.microsoft.com/office/drawing/2014/main" id="{C430F99A-BEEA-480B-AEB3-531F1A2C3B60}"/>
              </a:ext>
            </a:extLst>
          </p:cNvPr>
          <p:cNvPicPr>
            <a:picLocks noChangeAspect="1"/>
          </p:cNvPicPr>
          <p:nvPr/>
        </p:nvPicPr>
        <p:blipFill>
          <a:blip r:embed="rId3"/>
          <a:stretch>
            <a:fillRect/>
          </a:stretch>
        </p:blipFill>
        <p:spPr>
          <a:xfrm rot="482239">
            <a:off x="7672611" y="97237"/>
            <a:ext cx="1476550" cy="1218826"/>
          </a:xfrm>
          <a:prstGeom prst="rect">
            <a:avLst/>
          </a:prstGeom>
        </p:spPr>
      </p:pic>
      <p:cxnSp>
        <p:nvCxnSpPr>
          <p:cNvPr id="8" name="Conector recto 7">
            <a:extLst>
              <a:ext uri="{FF2B5EF4-FFF2-40B4-BE49-F238E27FC236}">
                <a16:creationId xmlns:a16="http://schemas.microsoft.com/office/drawing/2014/main" id="{C706BE20-8AB6-4D2F-AFD1-85C6F828C136}"/>
              </a:ext>
            </a:extLst>
          </p:cNvPr>
          <p:cNvCxnSpPr>
            <a:cxnSpLocks/>
          </p:cNvCxnSpPr>
          <p:nvPr/>
        </p:nvCxnSpPr>
        <p:spPr>
          <a:xfrm>
            <a:off x="370866" y="871041"/>
            <a:ext cx="48709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uadroTexto 19">
            <a:extLst>
              <a:ext uri="{FF2B5EF4-FFF2-40B4-BE49-F238E27FC236}">
                <a16:creationId xmlns:a16="http://schemas.microsoft.com/office/drawing/2014/main" id="{09A00A94-5736-4E49-AAC0-DBCF68963991}"/>
              </a:ext>
            </a:extLst>
          </p:cNvPr>
          <p:cNvSpPr txBox="1"/>
          <p:nvPr/>
        </p:nvSpPr>
        <p:spPr>
          <a:xfrm>
            <a:off x="1572981" y="1128191"/>
            <a:ext cx="5998037" cy="369332"/>
          </a:xfrm>
          <a:prstGeom prst="rect">
            <a:avLst/>
          </a:prstGeom>
          <a:solidFill>
            <a:schemeClr val="accent2">
              <a:lumMod val="75000"/>
            </a:schemeClr>
          </a:solidFill>
          <a:ln>
            <a:solidFill>
              <a:schemeClr val="bg1"/>
            </a:solidFill>
          </a:ln>
        </p:spPr>
        <p:txBody>
          <a:bodyPr wrap="square" rtlCol="0">
            <a:spAutoFit/>
          </a:bodyPr>
          <a:lstStyle/>
          <a:p>
            <a:pPr algn="ctr"/>
            <a:r>
              <a:rPr lang="es-ES" sz="1800" dirty="0">
                <a:solidFill>
                  <a:schemeClr val="bg1"/>
                </a:solidFill>
                <a:latin typeface="Algerian" panose="04020705040A02060702" pitchFamily="82" charset="0"/>
              </a:rPr>
              <a:t>AGRAVANTES</a:t>
            </a:r>
          </a:p>
        </p:txBody>
      </p:sp>
      <p:sp>
        <p:nvSpPr>
          <p:cNvPr id="21" name="Rectángulo: esquinas redondeadas 20">
            <a:extLst>
              <a:ext uri="{FF2B5EF4-FFF2-40B4-BE49-F238E27FC236}">
                <a16:creationId xmlns:a16="http://schemas.microsoft.com/office/drawing/2014/main" id="{C0C8A491-C8F7-4D93-8A9F-6214EF1CF879}"/>
              </a:ext>
            </a:extLst>
          </p:cNvPr>
          <p:cNvSpPr/>
          <p:nvPr/>
        </p:nvSpPr>
        <p:spPr>
          <a:xfrm>
            <a:off x="370866" y="1754672"/>
            <a:ext cx="8056073" cy="2890916"/>
          </a:xfrm>
          <a:prstGeom prst="roundRect">
            <a:avLst>
              <a:gd name="adj" fmla="val 0"/>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defTabSz="457200">
              <a:buClrTx/>
              <a:buFontTx/>
              <a:buNone/>
            </a:pPr>
            <a:r>
              <a:rPr lang="es-ES" sz="1700" b="1" kern="1200" dirty="0">
                <a:solidFill>
                  <a:srgbClr val="000000"/>
                </a:solidFill>
                <a:latin typeface="Arial Narrow" panose="020B0606020202030204" pitchFamily="34" charset="0"/>
              </a:rPr>
              <a:t>La pena será privativa de libertad no menor de cuatro ni mayor de ocho años; inhabilitación a que se refieren los incisos 1, 2 y 8 del artículo 36, de naturaleza perpetua, y, con trescientos sesenta y cinco a setecientos treinta días-multa, cuando ocurra cualquiera de los siguientes supuestos:</a:t>
            </a:r>
          </a:p>
          <a:p>
            <a:pPr algn="just" defTabSz="457200">
              <a:buClrTx/>
              <a:buFontTx/>
              <a:buNone/>
            </a:pPr>
            <a:r>
              <a:rPr lang="es-ES" sz="1600" kern="1200" dirty="0">
                <a:solidFill>
                  <a:srgbClr val="000000"/>
                </a:solidFill>
                <a:latin typeface="Arial Narrow" panose="020B0606020202030204" pitchFamily="34" charset="0"/>
              </a:rPr>
              <a:t>1. El agente actúe como integrante de una organización criminal, como persona vinculada o actúe por encargo de ella.</a:t>
            </a:r>
          </a:p>
          <a:p>
            <a:pPr algn="just" defTabSz="457200">
              <a:buClrTx/>
              <a:buFontTx/>
              <a:buNone/>
            </a:pPr>
            <a:r>
              <a:rPr lang="es-ES" sz="1600" kern="1200" dirty="0">
                <a:solidFill>
                  <a:srgbClr val="000000"/>
                </a:solidFill>
                <a:latin typeface="Arial Narrow" panose="020B0606020202030204" pitchFamily="34" charset="0"/>
              </a:rPr>
              <a:t>2. La conducta recaiga sobre programas con fines asistenciales, de apoyo o inclusión social o de desarrollo, siempre que el valor del dinero, bienes, efectos o ganancias involucrados supere las diez unidades impositivas tributarias.</a:t>
            </a:r>
          </a:p>
          <a:p>
            <a:pPr algn="just" defTabSz="457200">
              <a:buClrTx/>
              <a:buFontTx/>
              <a:buNone/>
            </a:pPr>
            <a:r>
              <a:rPr lang="es-ES" sz="1600" kern="1200" dirty="0">
                <a:solidFill>
                  <a:srgbClr val="000000"/>
                </a:solidFill>
                <a:latin typeface="Arial Narrow" panose="020B0606020202030204" pitchFamily="34" charset="0"/>
              </a:rPr>
              <a:t>3. El agente se aproveche de una situación de calamidad pública o emergencia sanitaria, o la comisión del delito comprometa la defensa, seguridad o soberanía nacional.</a:t>
            </a:r>
          </a:p>
        </p:txBody>
      </p:sp>
      <p:sp>
        <p:nvSpPr>
          <p:cNvPr id="9" name="Google Shape;147;p26">
            <a:extLst>
              <a:ext uri="{FF2B5EF4-FFF2-40B4-BE49-F238E27FC236}">
                <a16:creationId xmlns:a16="http://schemas.microsoft.com/office/drawing/2014/main" id="{46492ABA-FB1A-4F4E-BB08-BDC1B74767B4}"/>
              </a:ext>
            </a:extLst>
          </p:cNvPr>
          <p:cNvSpPr txBox="1">
            <a:spLocks/>
          </p:cNvSpPr>
          <p:nvPr/>
        </p:nvSpPr>
        <p:spPr>
          <a:xfrm>
            <a:off x="131518" y="207853"/>
            <a:ext cx="8129980" cy="5373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Nanum Myeongjo"/>
              <a:buNone/>
              <a:defRPr sz="3000" b="0" i="0" u="none" strike="noStrike" cap="none">
                <a:solidFill>
                  <a:schemeClr val="dk1"/>
                </a:solidFill>
                <a:latin typeface="Nanum Myeongjo"/>
                <a:ea typeface="Nanum Myeongjo"/>
                <a:cs typeface="Nanum Myeongjo"/>
                <a:sym typeface="Nanum Myeongjo"/>
              </a:defRPr>
            </a:lvl1pPr>
            <a:lvl2pPr marR="0" lvl="1" algn="l" rtl="0">
              <a:lnSpc>
                <a:spcPct val="100000"/>
              </a:lnSpc>
              <a:spcBef>
                <a:spcPts val="0"/>
              </a:spcBef>
              <a:spcAft>
                <a:spcPts val="0"/>
              </a:spcAft>
              <a:buClr>
                <a:schemeClr val="dk1"/>
              </a:buClr>
              <a:buSzPts val="3000"/>
              <a:buFont typeface="Nanum Myeongjo"/>
              <a:buNone/>
              <a:defRPr sz="3000" b="0" i="0" u="none" strike="noStrike" cap="none">
                <a:solidFill>
                  <a:schemeClr val="dk1"/>
                </a:solidFill>
                <a:latin typeface="Nanum Myeongjo"/>
                <a:ea typeface="Nanum Myeongjo"/>
                <a:cs typeface="Nanum Myeongjo"/>
                <a:sym typeface="Nanum Myeongjo"/>
              </a:defRPr>
            </a:lvl2pPr>
            <a:lvl3pPr marR="0" lvl="2" algn="l" rtl="0">
              <a:lnSpc>
                <a:spcPct val="100000"/>
              </a:lnSpc>
              <a:spcBef>
                <a:spcPts val="0"/>
              </a:spcBef>
              <a:spcAft>
                <a:spcPts val="0"/>
              </a:spcAft>
              <a:buClr>
                <a:schemeClr val="dk1"/>
              </a:buClr>
              <a:buSzPts val="3000"/>
              <a:buFont typeface="Nanum Myeongjo"/>
              <a:buNone/>
              <a:defRPr sz="3000" b="0" i="0" u="none" strike="noStrike" cap="none">
                <a:solidFill>
                  <a:schemeClr val="dk1"/>
                </a:solidFill>
                <a:latin typeface="Nanum Myeongjo"/>
                <a:ea typeface="Nanum Myeongjo"/>
                <a:cs typeface="Nanum Myeongjo"/>
                <a:sym typeface="Nanum Myeongjo"/>
              </a:defRPr>
            </a:lvl3pPr>
            <a:lvl4pPr marR="0" lvl="3" algn="l" rtl="0">
              <a:lnSpc>
                <a:spcPct val="100000"/>
              </a:lnSpc>
              <a:spcBef>
                <a:spcPts val="0"/>
              </a:spcBef>
              <a:spcAft>
                <a:spcPts val="0"/>
              </a:spcAft>
              <a:buClr>
                <a:schemeClr val="dk1"/>
              </a:buClr>
              <a:buSzPts val="3000"/>
              <a:buFont typeface="Nanum Myeongjo"/>
              <a:buNone/>
              <a:defRPr sz="3000" b="0" i="0" u="none" strike="noStrike" cap="none">
                <a:solidFill>
                  <a:schemeClr val="dk1"/>
                </a:solidFill>
                <a:latin typeface="Nanum Myeongjo"/>
                <a:ea typeface="Nanum Myeongjo"/>
                <a:cs typeface="Nanum Myeongjo"/>
                <a:sym typeface="Nanum Myeongjo"/>
              </a:defRPr>
            </a:lvl4pPr>
            <a:lvl5pPr marR="0" lvl="4" algn="l" rtl="0">
              <a:lnSpc>
                <a:spcPct val="100000"/>
              </a:lnSpc>
              <a:spcBef>
                <a:spcPts val="0"/>
              </a:spcBef>
              <a:spcAft>
                <a:spcPts val="0"/>
              </a:spcAft>
              <a:buClr>
                <a:schemeClr val="dk1"/>
              </a:buClr>
              <a:buSzPts val="3000"/>
              <a:buFont typeface="Nanum Myeongjo"/>
              <a:buNone/>
              <a:defRPr sz="3000" b="0" i="0" u="none" strike="noStrike" cap="none">
                <a:solidFill>
                  <a:schemeClr val="dk1"/>
                </a:solidFill>
                <a:latin typeface="Nanum Myeongjo"/>
                <a:ea typeface="Nanum Myeongjo"/>
                <a:cs typeface="Nanum Myeongjo"/>
                <a:sym typeface="Nanum Myeongjo"/>
              </a:defRPr>
            </a:lvl5pPr>
            <a:lvl6pPr marR="0" lvl="5" algn="l" rtl="0">
              <a:lnSpc>
                <a:spcPct val="100000"/>
              </a:lnSpc>
              <a:spcBef>
                <a:spcPts val="0"/>
              </a:spcBef>
              <a:spcAft>
                <a:spcPts val="0"/>
              </a:spcAft>
              <a:buClr>
                <a:schemeClr val="dk1"/>
              </a:buClr>
              <a:buSzPts val="3000"/>
              <a:buFont typeface="Nanum Myeongjo"/>
              <a:buNone/>
              <a:defRPr sz="3000" b="0" i="0" u="none" strike="noStrike" cap="none">
                <a:solidFill>
                  <a:schemeClr val="dk1"/>
                </a:solidFill>
                <a:latin typeface="Nanum Myeongjo"/>
                <a:ea typeface="Nanum Myeongjo"/>
                <a:cs typeface="Nanum Myeongjo"/>
                <a:sym typeface="Nanum Myeongjo"/>
              </a:defRPr>
            </a:lvl6pPr>
            <a:lvl7pPr marR="0" lvl="6" algn="l" rtl="0">
              <a:lnSpc>
                <a:spcPct val="100000"/>
              </a:lnSpc>
              <a:spcBef>
                <a:spcPts val="0"/>
              </a:spcBef>
              <a:spcAft>
                <a:spcPts val="0"/>
              </a:spcAft>
              <a:buClr>
                <a:schemeClr val="dk1"/>
              </a:buClr>
              <a:buSzPts val="3000"/>
              <a:buFont typeface="Nanum Myeongjo"/>
              <a:buNone/>
              <a:defRPr sz="3000" b="0" i="0" u="none" strike="noStrike" cap="none">
                <a:solidFill>
                  <a:schemeClr val="dk1"/>
                </a:solidFill>
                <a:latin typeface="Nanum Myeongjo"/>
                <a:ea typeface="Nanum Myeongjo"/>
                <a:cs typeface="Nanum Myeongjo"/>
                <a:sym typeface="Nanum Myeongjo"/>
              </a:defRPr>
            </a:lvl7pPr>
            <a:lvl8pPr marR="0" lvl="7" algn="l" rtl="0">
              <a:lnSpc>
                <a:spcPct val="100000"/>
              </a:lnSpc>
              <a:spcBef>
                <a:spcPts val="0"/>
              </a:spcBef>
              <a:spcAft>
                <a:spcPts val="0"/>
              </a:spcAft>
              <a:buClr>
                <a:schemeClr val="dk1"/>
              </a:buClr>
              <a:buSzPts val="3000"/>
              <a:buFont typeface="Nanum Myeongjo"/>
              <a:buNone/>
              <a:defRPr sz="3000" b="0" i="0" u="none" strike="noStrike" cap="none">
                <a:solidFill>
                  <a:schemeClr val="dk1"/>
                </a:solidFill>
                <a:latin typeface="Nanum Myeongjo"/>
                <a:ea typeface="Nanum Myeongjo"/>
                <a:cs typeface="Nanum Myeongjo"/>
                <a:sym typeface="Nanum Myeongjo"/>
              </a:defRPr>
            </a:lvl8pPr>
            <a:lvl9pPr marR="0" lvl="8" algn="l" rtl="0">
              <a:lnSpc>
                <a:spcPct val="100000"/>
              </a:lnSpc>
              <a:spcBef>
                <a:spcPts val="0"/>
              </a:spcBef>
              <a:spcAft>
                <a:spcPts val="0"/>
              </a:spcAft>
              <a:buClr>
                <a:schemeClr val="dk1"/>
              </a:buClr>
              <a:buSzPts val="3000"/>
              <a:buFont typeface="Nanum Myeongjo"/>
              <a:buNone/>
              <a:defRPr sz="3000" b="0" i="0" u="none" strike="noStrike" cap="none">
                <a:solidFill>
                  <a:schemeClr val="dk1"/>
                </a:solidFill>
                <a:latin typeface="Nanum Myeongjo"/>
                <a:ea typeface="Nanum Myeongjo"/>
                <a:cs typeface="Nanum Myeongjo"/>
                <a:sym typeface="Nanum Myeongjo"/>
              </a:defRPr>
            </a:lvl9pPr>
          </a:lstStyle>
          <a:p>
            <a:pPr algn="ctr"/>
            <a:r>
              <a:rPr lang="es-ES" sz="3200" b="1" dirty="0">
                <a:solidFill>
                  <a:schemeClr val="accent6"/>
                </a:solidFill>
                <a:latin typeface="Californian FB" panose="0207040306080B030204" pitchFamily="18" charset="0"/>
              </a:rPr>
              <a:t>MALVERSACIÓN DE FONDOS – Art. 389°</a:t>
            </a:r>
            <a:endParaRPr lang="es-PE" sz="3200" b="1" dirty="0">
              <a:solidFill>
                <a:schemeClr val="accent6"/>
              </a:solidFill>
              <a:latin typeface="Californian FB" panose="0207040306080B030204" pitchFamily="18" charset="0"/>
            </a:endParaRPr>
          </a:p>
        </p:txBody>
      </p:sp>
    </p:spTree>
    <p:extLst>
      <p:ext uri="{BB962C8B-B14F-4D97-AF65-F5344CB8AC3E}">
        <p14:creationId xmlns:p14="http://schemas.microsoft.com/office/powerpoint/2010/main" val="3341664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8" name="Imagen 7">
            <a:extLst>
              <a:ext uri="{FF2B5EF4-FFF2-40B4-BE49-F238E27FC236}">
                <a16:creationId xmlns:a16="http://schemas.microsoft.com/office/drawing/2014/main" id="{59974B87-559F-4622-B57B-3FE5B9FE0AE0}"/>
              </a:ext>
            </a:extLst>
          </p:cNvPr>
          <p:cNvPicPr>
            <a:picLocks noChangeAspect="1"/>
          </p:cNvPicPr>
          <p:nvPr/>
        </p:nvPicPr>
        <p:blipFill rotWithShape="1">
          <a:blip r:embed="rId3"/>
          <a:srcRect l="3386"/>
          <a:stretch/>
        </p:blipFill>
        <p:spPr>
          <a:xfrm>
            <a:off x="226675" y="207178"/>
            <a:ext cx="8690650" cy="4729144"/>
          </a:xfrm>
          <a:prstGeom prst="rect">
            <a:avLst/>
          </a:prstGeom>
        </p:spPr>
      </p:pic>
      <p:sp>
        <p:nvSpPr>
          <p:cNvPr id="409" name="Google Shape;409;p43"/>
          <p:cNvSpPr/>
          <p:nvPr/>
        </p:nvSpPr>
        <p:spPr>
          <a:xfrm>
            <a:off x="226675" y="2400722"/>
            <a:ext cx="2062200" cy="2535600"/>
          </a:xfrm>
          <a:prstGeom prst="rtTriangle">
            <a:avLst/>
          </a:prstGeom>
          <a:solidFill>
            <a:schemeClr val="accent4">
              <a:lumMod val="5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3"/>
          <p:cNvSpPr txBox="1">
            <a:spLocks noGrp="1"/>
          </p:cNvSpPr>
          <p:nvPr>
            <p:ph type="title"/>
          </p:nvPr>
        </p:nvSpPr>
        <p:spPr>
          <a:xfrm>
            <a:off x="-273358" y="4061638"/>
            <a:ext cx="5985179" cy="599788"/>
          </a:xfrm>
          <a:prstGeom prst="rect">
            <a:avLst/>
          </a:prstGeom>
          <a:solidFill>
            <a:schemeClr val="tx2">
              <a:lumMod val="75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t>GRACIAS.</a:t>
            </a:r>
            <a:endParaRPr sz="3200" b="1" dirty="0"/>
          </a:p>
        </p:txBody>
      </p:sp>
      <p:pic>
        <p:nvPicPr>
          <p:cNvPr id="5" name="Imagen 4">
            <a:extLst>
              <a:ext uri="{FF2B5EF4-FFF2-40B4-BE49-F238E27FC236}">
                <a16:creationId xmlns:a16="http://schemas.microsoft.com/office/drawing/2014/main" id="{1A283A86-07C3-45B6-B850-AACB312B28AB}"/>
              </a:ext>
            </a:extLst>
          </p:cNvPr>
          <p:cNvPicPr>
            <a:picLocks noChangeAspect="1"/>
          </p:cNvPicPr>
          <p:nvPr/>
        </p:nvPicPr>
        <p:blipFill>
          <a:blip r:embed="rId4"/>
          <a:stretch>
            <a:fillRect/>
          </a:stretch>
        </p:blipFill>
        <p:spPr>
          <a:xfrm>
            <a:off x="5711821" y="145247"/>
            <a:ext cx="4332456" cy="4791075"/>
          </a:xfrm>
          <a:prstGeom prst="rect">
            <a:avLst/>
          </a:prstGeom>
        </p:spPr>
      </p:pic>
    </p:spTree>
    <p:extLst>
      <p:ext uri="{BB962C8B-B14F-4D97-AF65-F5344CB8AC3E}">
        <p14:creationId xmlns:p14="http://schemas.microsoft.com/office/powerpoint/2010/main" val="2874510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5"/>
          <p:cNvSpPr txBox="1">
            <a:spLocks noGrp="1"/>
          </p:cNvSpPr>
          <p:nvPr>
            <p:ph type="title"/>
          </p:nvPr>
        </p:nvSpPr>
        <p:spPr>
          <a:xfrm>
            <a:off x="360000" y="1244010"/>
            <a:ext cx="8424000" cy="1807534"/>
          </a:xfrm>
          <a:prstGeom prst="rect">
            <a:avLst/>
          </a:prstGeom>
          <a:solidFill>
            <a:srgbClr val="35434E"/>
          </a:solidFill>
          <a:ln w="38100">
            <a:solidFill>
              <a:schemeClr val="accent3">
                <a:lumMod val="85000"/>
              </a:schemeClr>
            </a:solidFill>
          </a:ln>
        </p:spPr>
        <p:txBody>
          <a:bodyPr spcFirstLastPara="1" wrap="square" lIns="91425" tIns="91425" rIns="91425" bIns="91425" anchor="t" anchorCtr="0">
            <a:noAutofit/>
          </a:bodyPr>
          <a:lstStyle/>
          <a:p>
            <a:pPr marL="0" lvl="0" indent="0" algn="ctr" rtl="0">
              <a:spcBef>
                <a:spcPts val="0"/>
              </a:spcBef>
              <a:spcAft>
                <a:spcPts val="0"/>
              </a:spcAft>
              <a:buNone/>
            </a:pPr>
            <a:r>
              <a:rPr lang="es-ES" sz="4800" b="1" dirty="0">
                <a:effectLst>
                  <a:outerShdw blurRad="38100" dist="38100" dir="2700000" algn="tl">
                    <a:srgbClr val="000000">
                      <a:alpha val="43137"/>
                    </a:srgbClr>
                  </a:outerShdw>
                </a:effectLst>
                <a:latin typeface="Californian FB" panose="0207040306080B030204" pitchFamily="18" charset="0"/>
              </a:rPr>
              <a:t>DELITOS DE CORRUPCIÓN DE FUNCIONARIOS </a:t>
            </a:r>
            <a:endParaRPr sz="4800" b="1" dirty="0">
              <a:effectLst>
                <a:outerShdw blurRad="38100" dist="38100" dir="2700000" algn="tl">
                  <a:srgbClr val="000000">
                    <a:alpha val="43137"/>
                  </a:srgbClr>
                </a:outerShdw>
              </a:effectLst>
              <a:latin typeface="Californian FB" panose="0207040306080B030204" pitchFamily="18" charset="0"/>
            </a:endParaRPr>
          </a:p>
        </p:txBody>
      </p:sp>
      <p:pic>
        <p:nvPicPr>
          <p:cNvPr id="3" name="Imagen 2">
            <a:extLst>
              <a:ext uri="{FF2B5EF4-FFF2-40B4-BE49-F238E27FC236}">
                <a16:creationId xmlns:a16="http://schemas.microsoft.com/office/drawing/2014/main" id="{C430F99A-BEEA-480B-AEB3-531F1A2C3B60}"/>
              </a:ext>
            </a:extLst>
          </p:cNvPr>
          <p:cNvPicPr>
            <a:picLocks noChangeAspect="1"/>
          </p:cNvPicPr>
          <p:nvPr/>
        </p:nvPicPr>
        <p:blipFill>
          <a:blip r:embed="rId3"/>
          <a:stretch>
            <a:fillRect/>
          </a:stretch>
        </p:blipFill>
        <p:spPr>
          <a:xfrm rot="482239">
            <a:off x="7672611" y="97237"/>
            <a:ext cx="1476550" cy="1218826"/>
          </a:xfrm>
          <a:prstGeom prst="rect">
            <a:avLst/>
          </a:prstGeom>
        </p:spPr>
      </p:pic>
      <p:sp>
        <p:nvSpPr>
          <p:cNvPr id="5" name="Google Shape;138;p25">
            <a:extLst>
              <a:ext uri="{FF2B5EF4-FFF2-40B4-BE49-F238E27FC236}">
                <a16:creationId xmlns:a16="http://schemas.microsoft.com/office/drawing/2014/main" id="{BDC7495E-DC3E-4304-BC0D-E6A7AB464BC6}"/>
              </a:ext>
            </a:extLst>
          </p:cNvPr>
          <p:cNvSpPr txBox="1">
            <a:spLocks/>
          </p:cNvSpPr>
          <p:nvPr/>
        </p:nvSpPr>
        <p:spPr>
          <a:xfrm>
            <a:off x="360000" y="3051543"/>
            <a:ext cx="8424000" cy="903768"/>
          </a:xfrm>
          <a:prstGeom prst="rect">
            <a:avLst/>
          </a:prstGeom>
          <a:solidFill>
            <a:schemeClr val="tx1">
              <a:lumMod val="75000"/>
            </a:schemeClr>
          </a:solidFill>
          <a:ln w="38100">
            <a:solidFill>
              <a:schemeClr val="tx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Nanum Myeongjo"/>
              <a:buNone/>
              <a:defRPr sz="3000" b="0" i="0" u="none" strike="noStrike" cap="none">
                <a:solidFill>
                  <a:schemeClr val="dk1"/>
                </a:solidFill>
                <a:latin typeface="Nanum Myeongjo"/>
                <a:ea typeface="Nanum Myeongjo"/>
                <a:cs typeface="Nanum Myeongjo"/>
                <a:sym typeface="Nanum Myeongjo"/>
              </a:defRPr>
            </a:lvl1pPr>
            <a:lvl2pPr marR="0" lvl="1" algn="l" rtl="0">
              <a:lnSpc>
                <a:spcPct val="100000"/>
              </a:lnSpc>
              <a:spcBef>
                <a:spcPts val="0"/>
              </a:spcBef>
              <a:spcAft>
                <a:spcPts val="0"/>
              </a:spcAft>
              <a:buClr>
                <a:schemeClr val="dk1"/>
              </a:buClr>
              <a:buSzPts val="3000"/>
              <a:buFont typeface="Nanum Myeongjo"/>
              <a:buNone/>
              <a:defRPr sz="3000" b="0" i="0" u="none" strike="noStrike" cap="none">
                <a:solidFill>
                  <a:schemeClr val="dk1"/>
                </a:solidFill>
                <a:latin typeface="Nanum Myeongjo"/>
                <a:ea typeface="Nanum Myeongjo"/>
                <a:cs typeface="Nanum Myeongjo"/>
                <a:sym typeface="Nanum Myeongjo"/>
              </a:defRPr>
            </a:lvl2pPr>
            <a:lvl3pPr marR="0" lvl="2" algn="l" rtl="0">
              <a:lnSpc>
                <a:spcPct val="100000"/>
              </a:lnSpc>
              <a:spcBef>
                <a:spcPts val="0"/>
              </a:spcBef>
              <a:spcAft>
                <a:spcPts val="0"/>
              </a:spcAft>
              <a:buClr>
                <a:schemeClr val="dk1"/>
              </a:buClr>
              <a:buSzPts val="3000"/>
              <a:buFont typeface="Nanum Myeongjo"/>
              <a:buNone/>
              <a:defRPr sz="3000" b="0" i="0" u="none" strike="noStrike" cap="none">
                <a:solidFill>
                  <a:schemeClr val="dk1"/>
                </a:solidFill>
                <a:latin typeface="Nanum Myeongjo"/>
                <a:ea typeface="Nanum Myeongjo"/>
                <a:cs typeface="Nanum Myeongjo"/>
                <a:sym typeface="Nanum Myeongjo"/>
              </a:defRPr>
            </a:lvl3pPr>
            <a:lvl4pPr marR="0" lvl="3" algn="l" rtl="0">
              <a:lnSpc>
                <a:spcPct val="100000"/>
              </a:lnSpc>
              <a:spcBef>
                <a:spcPts val="0"/>
              </a:spcBef>
              <a:spcAft>
                <a:spcPts val="0"/>
              </a:spcAft>
              <a:buClr>
                <a:schemeClr val="dk1"/>
              </a:buClr>
              <a:buSzPts val="3000"/>
              <a:buFont typeface="Nanum Myeongjo"/>
              <a:buNone/>
              <a:defRPr sz="3000" b="0" i="0" u="none" strike="noStrike" cap="none">
                <a:solidFill>
                  <a:schemeClr val="dk1"/>
                </a:solidFill>
                <a:latin typeface="Nanum Myeongjo"/>
                <a:ea typeface="Nanum Myeongjo"/>
                <a:cs typeface="Nanum Myeongjo"/>
                <a:sym typeface="Nanum Myeongjo"/>
              </a:defRPr>
            </a:lvl4pPr>
            <a:lvl5pPr marR="0" lvl="4" algn="l" rtl="0">
              <a:lnSpc>
                <a:spcPct val="100000"/>
              </a:lnSpc>
              <a:spcBef>
                <a:spcPts val="0"/>
              </a:spcBef>
              <a:spcAft>
                <a:spcPts val="0"/>
              </a:spcAft>
              <a:buClr>
                <a:schemeClr val="dk1"/>
              </a:buClr>
              <a:buSzPts val="3000"/>
              <a:buFont typeface="Nanum Myeongjo"/>
              <a:buNone/>
              <a:defRPr sz="3000" b="0" i="0" u="none" strike="noStrike" cap="none">
                <a:solidFill>
                  <a:schemeClr val="dk1"/>
                </a:solidFill>
                <a:latin typeface="Nanum Myeongjo"/>
                <a:ea typeface="Nanum Myeongjo"/>
                <a:cs typeface="Nanum Myeongjo"/>
                <a:sym typeface="Nanum Myeongjo"/>
              </a:defRPr>
            </a:lvl5pPr>
            <a:lvl6pPr marR="0" lvl="5" algn="l" rtl="0">
              <a:lnSpc>
                <a:spcPct val="100000"/>
              </a:lnSpc>
              <a:spcBef>
                <a:spcPts val="0"/>
              </a:spcBef>
              <a:spcAft>
                <a:spcPts val="0"/>
              </a:spcAft>
              <a:buClr>
                <a:schemeClr val="dk1"/>
              </a:buClr>
              <a:buSzPts val="3000"/>
              <a:buFont typeface="Nanum Myeongjo"/>
              <a:buNone/>
              <a:defRPr sz="3000" b="0" i="0" u="none" strike="noStrike" cap="none">
                <a:solidFill>
                  <a:schemeClr val="dk1"/>
                </a:solidFill>
                <a:latin typeface="Nanum Myeongjo"/>
                <a:ea typeface="Nanum Myeongjo"/>
                <a:cs typeface="Nanum Myeongjo"/>
                <a:sym typeface="Nanum Myeongjo"/>
              </a:defRPr>
            </a:lvl6pPr>
            <a:lvl7pPr marR="0" lvl="6" algn="l" rtl="0">
              <a:lnSpc>
                <a:spcPct val="100000"/>
              </a:lnSpc>
              <a:spcBef>
                <a:spcPts val="0"/>
              </a:spcBef>
              <a:spcAft>
                <a:spcPts val="0"/>
              </a:spcAft>
              <a:buClr>
                <a:schemeClr val="dk1"/>
              </a:buClr>
              <a:buSzPts val="3000"/>
              <a:buFont typeface="Nanum Myeongjo"/>
              <a:buNone/>
              <a:defRPr sz="3000" b="0" i="0" u="none" strike="noStrike" cap="none">
                <a:solidFill>
                  <a:schemeClr val="dk1"/>
                </a:solidFill>
                <a:latin typeface="Nanum Myeongjo"/>
                <a:ea typeface="Nanum Myeongjo"/>
                <a:cs typeface="Nanum Myeongjo"/>
                <a:sym typeface="Nanum Myeongjo"/>
              </a:defRPr>
            </a:lvl7pPr>
            <a:lvl8pPr marR="0" lvl="7" algn="l" rtl="0">
              <a:lnSpc>
                <a:spcPct val="100000"/>
              </a:lnSpc>
              <a:spcBef>
                <a:spcPts val="0"/>
              </a:spcBef>
              <a:spcAft>
                <a:spcPts val="0"/>
              </a:spcAft>
              <a:buClr>
                <a:schemeClr val="dk1"/>
              </a:buClr>
              <a:buSzPts val="3000"/>
              <a:buFont typeface="Nanum Myeongjo"/>
              <a:buNone/>
              <a:defRPr sz="3000" b="0" i="0" u="none" strike="noStrike" cap="none">
                <a:solidFill>
                  <a:schemeClr val="dk1"/>
                </a:solidFill>
                <a:latin typeface="Nanum Myeongjo"/>
                <a:ea typeface="Nanum Myeongjo"/>
                <a:cs typeface="Nanum Myeongjo"/>
                <a:sym typeface="Nanum Myeongjo"/>
              </a:defRPr>
            </a:lvl8pPr>
            <a:lvl9pPr marR="0" lvl="8" algn="l" rtl="0">
              <a:lnSpc>
                <a:spcPct val="100000"/>
              </a:lnSpc>
              <a:spcBef>
                <a:spcPts val="0"/>
              </a:spcBef>
              <a:spcAft>
                <a:spcPts val="0"/>
              </a:spcAft>
              <a:buClr>
                <a:schemeClr val="dk1"/>
              </a:buClr>
              <a:buSzPts val="3000"/>
              <a:buFont typeface="Nanum Myeongjo"/>
              <a:buNone/>
              <a:defRPr sz="3000" b="0" i="0" u="none" strike="noStrike" cap="none">
                <a:solidFill>
                  <a:schemeClr val="dk1"/>
                </a:solidFill>
                <a:latin typeface="Nanum Myeongjo"/>
                <a:ea typeface="Nanum Myeongjo"/>
                <a:cs typeface="Nanum Myeongjo"/>
                <a:sym typeface="Nanum Myeongjo"/>
              </a:defRPr>
            </a:lvl9pPr>
          </a:lstStyle>
          <a:p>
            <a:pPr algn="ctr"/>
            <a:r>
              <a:rPr lang="es-ES" sz="3200" b="1" dirty="0">
                <a:solidFill>
                  <a:schemeClr val="tx1">
                    <a:lumMod val="10000"/>
                  </a:schemeClr>
                </a:solidFill>
                <a:effectLst>
                  <a:outerShdw blurRad="38100" dist="38100" dir="2700000" algn="tl">
                    <a:srgbClr val="000000">
                      <a:alpha val="43137"/>
                    </a:srgbClr>
                  </a:outerShdw>
                </a:effectLst>
                <a:latin typeface="Californian FB" panose="0207040306080B030204" pitchFamily="18" charset="0"/>
              </a:rPr>
              <a:t>Peculado y Malversación de Fondos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3" name="Imagen 2">
            <a:extLst>
              <a:ext uri="{FF2B5EF4-FFF2-40B4-BE49-F238E27FC236}">
                <a16:creationId xmlns:a16="http://schemas.microsoft.com/office/drawing/2014/main" id="{C430F99A-BEEA-480B-AEB3-531F1A2C3B60}"/>
              </a:ext>
            </a:extLst>
          </p:cNvPr>
          <p:cNvPicPr>
            <a:picLocks noChangeAspect="1"/>
          </p:cNvPicPr>
          <p:nvPr/>
        </p:nvPicPr>
        <p:blipFill>
          <a:blip r:embed="rId3"/>
          <a:stretch>
            <a:fillRect/>
          </a:stretch>
        </p:blipFill>
        <p:spPr>
          <a:xfrm rot="482239">
            <a:off x="7672611" y="97237"/>
            <a:ext cx="1476550" cy="1218826"/>
          </a:xfrm>
          <a:prstGeom prst="rect">
            <a:avLst/>
          </a:prstGeom>
        </p:spPr>
      </p:pic>
      <p:sp>
        <p:nvSpPr>
          <p:cNvPr id="7" name="Google Shape;147;p26">
            <a:extLst>
              <a:ext uri="{FF2B5EF4-FFF2-40B4-BE49-F238E27FC236}">
                <a16:creationId xmlns:a16="http://schemas.microsoft.com/office/drawing/2014/main" id="{57287740-249A-499E-9FCB-F1D9DFAE3E38}"/>
              </a:ext>
            </a:extLst>
          </p:cNvPr>
          <p:cNvSpPr txBox="1">
            <a:spLocks noGrp="1"/>
          </p:cNvSpPr>
          <p:nvPr>
            <p:ph type="title"/>
          </p:nvPr>
        </p:nvSpPr>
        <p:spPr>
          <a:xfrm>
            <a:off x="1256259" y="152637"/>
            <a:ext cx="6449453" cy="70196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PE" sz="3200" b="1" dirty="0">
                <a:solidFill>
                  <a:schemeClr val="accent6"/>
                </a:solidFill>
                <a:latin typeface="Californian FB" panose="0207040306080B030204" pitchFamily="18" charset="0"/>
              </a:rPr>
              <a:t>NORMATIVO INTERNACIONAL Y NACIONAL </a:t>
            </a:r>
          </a:p>
        </p:txBody>
      </p:sp>
      <p:cxnSp>
        <p:nvCxnSpPr>
          <p:cNvPr id="8" name="Conector recto 7">
            <a:extLst>
              <a:ext uri="{FF2B5EF4-FFF2-40B4-BE49-F238E27FC236}">
                <a16:creationId xmlns:a16="http://schemas.microsoft.com/office/drawing/2014/main" id="{C706BE20-8AB6-4D2F-AFD1-85C6F828C136}"/>
              </a:ext>
            </a:extLst>
          </p:cNvPr>
          <p:cNvCxnSpPr>
            <a:cxnSpLocks/>
          </p:cNvCxnSpPr>
          <p:nvPr/>
        </p:nvCxnSpPr>
        <p:spPr>
          <a:xfrm>
            <a:off x="1093878" y="1240165"/>
            <a:ext cx="67742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ángulo: esquinas redondeadas 17">
            <a:extLst>
              <a:ext uri="{FF2B5EF4-FFF2-40B4-BE49-F238E27FC236}">
                <a16:creationId xmlns:a16="http://schemas.microsoft.com/office/drawing/2014/main" id="{B4C08468-80E2-4F11-90CA-CD48EFC9F1DA}"/>
              </a:ext>
            </a:extLst>
          </p:cNvPr>
          <p:cNvSpPr/>
          <p:nvPr/>
        </p:nvSpPr>
        <p:spPr>
          <a:xfrm>
            <a:off x="512616" y="1413303"/>
            <a:ext cx="8118767" cy="3328818"/>
          </a:xfrm>
          <a:prstGeom prst="roundRect">
            <a:avLst>
              <a:gd name="adj" fmla="val 0"/>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gn="just" defTabSz="457200">
              <a:buClrTx/>
              <a:buFont typeface="Arial" panose="020B0604020202020204" pitchFamily="34" charset="0"/>
              <a:buChar char="•"/>
            </a:pPr>
            <a:r>
              <a:rPr lang="es-ES" sz="2000" b="1" kern="1200" dirty="0">
                <a:solidFill>
                  <a:srgbClr val="000000"/>
                </a:solidFill>
                <a:effectLst>
                  <a:outerShdw blurRad="38100" dist="38100" dir="2700000" algn="tl">
                    <a:srgbClr val="000000">
                      <a:alpha val="43137"/>
                    </a:srgbClr>
                  </a:outerShdw>
                </a:effectLst>
                <a:latin typeface="Bahnschrift Condensed" panose="020B0502040204020203" pitchFamily="34" charset="0"/>
              </a:rPr>
              <a:t>INTERNACIONAL:</a:t>
            </a:r>
          </a:p>
          <a:p>
            <a:pPr algn="just" defTabSz="457200">
              <a:buClrTx/>
            </a:pPr>
            <a:r>
              <a:rPr lang="es-ES" sz="1800" kern="1200" dirty="0">
                <a:solidFill>
                  <a:srgbClr val="000000"/>
                </a:solidFill>
                <a:latin typeface="Bahnschrift Condensed" panose="020B0502040204020203" pitchFamily="34" charset="0"/>
              </a:rPr>
              <a:t>• Convención Interamericana contra la Corrupción (OEA).</a:t>
            </a:r>
          </a:p>
          <a:p>
            <a:pPr algn="just" defTabSz="457200">
              <a:buClrTx/>
            </a:pPr>
            <a:r>
              <a:rPr lang="es-ES" sz="1800" kern="1200" dirty="0">
                <a:solidFill>
                  <a:srgbClr val="000000"/>
                </a:solidFill>
                <a:latin typeface="Bahnschrift Condensed" panose="020B0502040204020203" pitchFamily="34" charset="0"/>
              </a:rPr>
              <a:t>• Convención de las Naciones Unidas contra la Corrupción (ONU).</a:t>
            </a:r>
          </a:p>
          <a:p>
            <a:pPr algn="just" defTabSz="457200">
              <a:buClrTx/>
            </a:pPr>
            <a:r>
              <a:rPr lang="es-ES" sz="1800" kern="1200" dirty="0">
                <a:solidFill>
                  <a:srgbClr val="000000"/>
                </a:solidFill>
                <a:latin typeface="Bahnschrift Condensed" panose="020B0502040204020203" pitchFamily="34" charset="0"/>
              </a:rPr>
              <a:t>• Convención de las Naciones Unidas contra la delincuencia organizada transnacional y sus protocolos (ONU).</a:t>
            </a:r>
          </a:p>
          <a:p>
            <a:pPr algn="just" defTabSz="457200">
              <a:buClrTx/>
            </a:pPr>
            <a:r>
              <a:rPr lang="es-ES" sz="1800" kern="1200" dirty="0">
                <a:solidFill>
                  <a:srgbClr val="000000"/>
                </a:solidFill>
                <a:latin typeface="Bahnschrift Condensed" panose="020B0502040204020203" pitchFamily="34" charset="0"/>
              </a:rPr>
              <a:t>• Convención para combatir el cohecho de servidores públicos extranjeros en transacciones comerciales internacionales (OCDE).</a:t>
            </a:r>
          </a:p>
          <a:p>
            <a:pPr algn="just" defTabSz="457200">
              <a:buClrTx/>
            </a:pPr>
            <a:endParaRPr lang="es-ES" sz="1100" kern="1200" dirty="0">
              <a:solidFill>
                <a:srgbClr val="000000"/>
              </a:solidFill>
              <a:latin typeface="Bahnschrift Condensed" panose="020B0502040204020203" pitchFamily="34" charset="0"/>
            </a:endParaRPr>
          </a:p>
          <a:p>
            <a:pPr marL="285750" indent="-285750" algn="just" defTabSz="457200">
              <a:buClrTx/>
              <a:buFont typeface="Arial" panose="020B0604020202020204" pitchFamily="34" charset="0"/>
              <a:buChar char="•"/>
            </a:pPr>
            <a:r>
              <a:rPr lang="es-ES" sz="2000" b="1" kern="1200" dirty="0">
                <a:solidFill>
                  <a:srgbClr val="000000"/>
                </a:solidFill>
                <a:effectLst>
                  <a:outerShdw blurRad="38100" dist="38100" dir="2700000" algn="tl">
                    <a:srgbClr val="000000">
                      <a:alpha val="43137"/>
                    </a:srgbClr>
                  </a:outerShdw>
                </a:effectLst>
                <a:latin typeface="Bahnschrift Condensed" panose="020B0502040204020203" pitchFamily="34" charset="0"/>
              </a:rPr>
              <a:t>NACIONAL:</a:t>
            </a:r>
          </a:p>
          <a:p>
            <a:pPr algn="just" defTabSz="457200">
              <a:buClrTx/>
            </a:pPr>
            <a:r>
              <a:rPr lang="es-ES" sz="1800" kern="1200" dirty="0">
                <a:solidFill>
                  <a:srgbClr val="000000"/>
                </a:solidFill>
                <a:latin typeface="Bahnschrift Condensed" panose="020B0502040204020203" pitchFamily="34" charset="0"/>
              </a:rPr>
              <a:t>• Código Penal (Artículos 361º al 400º).</a:t>
            </a:r>
          </a:p>
          <a:p>
            <a:pPr algn="just" defTabSz="457200">
              <a:buClrTx/>
            </a:pPr>
            <a:r>
              <a:rPr lang="es-ES" sz="1800" kern="1200" dirty="0">
                <a:solidFill>
                  <a:srgbClr val="000000"/>
                </a:solidFill>
                <a:latin typeface="Bahnschrift Condensed" panose="020B0502040204020203" pitchFamily="34" charset="0"/>
              </a:rPr>
              <a:t>• Principalmente los “Delitos cometidos por Funcionarios y Servidores Públicos (Artículos 376º al 401º del Código Penal).</a:t>
            </a:r>
            <a:endParaRPr lang="es-ES" sz="1600" kern="1200" dirty="0">
              <a:solidFill>
                <a:srgbClr val="000000"/>
              </a:solidFill>
              <a:latin typeface="Bahnschrift Condensed" panose="020B0502040204020203" pitchFamily="34" charset="0"/>
            </a:endParaRPr>
          </a:p>
        </p:txBody>
      </p:sp>
    </p:spTree>
    <p:extLst>
      <p:ext uri="{BB962C8B-B14F-4D97-AF65-F5344CB8AC3E}">
        <p14:creationId xmlns:p14="http://schemas.microsoft.com/office/powerpoint/2010/main" val="633689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3" name="Imagen 2">
            <a:extLst>
              <a:ext uri="{FF2B5EF4-FFF2-40B4-BE49-F238E27FC236}">
                <a16:creationId xmlns:a16="http://schemas.microsoft.com/office/drawing/2014/main" id="{C430F99A-BEEA-480B-AEB3-531F1A2C3B60}"/>
              </a:ext>
            </a:extLst>
          </p:cNvPr>
          <p:cNvPicPr>
            <a:picLocks noChangeAspect="1"/>
          </p:cNvPicPr>
          <p:nvPr/>
        </p:nvPicPr>
        <p:blipFill>
          <a:blip r:embed="rId3"/>
          <a:stretch>
            <a:fillRect/>
          </a:stretch>
        </p:blipFill>
        <p:spPr>
          <a:xfrm rot="482239">
            <a:off x="7672611" y="97237"/>
            <a:ext cx="1476550" cy="1218826"/>
          </a:xfrm>
          <a:prstGeom prst="rect">
            <a:avLst/>
          </a:prstGeom>
        </p:spPr>
      </p:pic>
      <p:sp>
        <p:nvSpPr>
          <p:cNvPr id="7" name="Google Shape;147;p26">
            <a:extLst>
              <a:ext uri="{FF2B5EF4-FFF2-40B4-BE49-F238E27FC236}">
                <a16:creationId xmlns:a16="http://schemas.microsoft.com/office/drawing/2014/main" id="{57287740-249A-499E-9FCB-F1D9DFAE3E38}"/>
              </a:ext>
            </a:extLst>
          </p:cNvPr>
          <p:cNvSpPr txBox="1">
            <a:spLocks noGrp="1"/>
          </p:cNvSpPr>
          <p:nvPr>
            <p:ph type="title"/>
          </p:nvPr>
        </p:nvSpPr>
        <p:spPr>
          <a:xfrm>
            <a:off x="2069550" y="261936"/>
            <a:ext cx="5004900" cy="54229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PE" sz="3200" b="1" dirty="0">
                <a:solidFill>
                  <a:schemeClr val="accent6"/>
                </a:solidFill>
                <a:latin typeface="Californian FB" panose="0207040306080B030204" pitchFamily="18" charset="0"/>
              </a:rPr>
              <a:t>LA CORRUPCIÓN </a:t>
            </a:r>
          </a:p>
        </p:txBody>
      </p:sp>
      <p:cxnSp>
        <p:nvCxnSpPr>
          <p:cNvPr id="8" name="Conector recto 7">
            <a:extLst>
              <a:ext uri="{FF2B5EF4-FFF2-40B4-BE49-F238E27FC236}">
                <a16:creationId xmlns:a16="http://schemas.microsoft.com/office/drawing/2014/main" id="{C706BE20-8AB6-4D2F-AFD1-85C6F828C136}"/>
              </a:ext>
            </a:extLst>
          </p:cNvPr>
          <p:cNvCxnSpPr>
            <a:cxnSpLocks/>
          </p:cNvCxnSpPr>
          <p:nvPr/>
        </p:nvCxnSpPr>
        <p:spPr>
          <a:xfrm>
            <a:off x="2518643" y="836127"/>
            <a:ext cx="4128035" cy="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Imagen 13">
            <a:extLst>
              <a:ext uri="{FF2B5EF4-FFF2-40B4-BE49-F238E27FC236}">
                <a16:creationId xmlns:a16="http://schemas.microsoft.com/office/drawing/2014/main" id="{C7646549-94F7-4752-8601-970F6F1C70A5}"/>
              </a:ext>
            </a:extLst>
          </p:cNvPr>
          <p:cNvPicPr>
            <a:picLocks noChangeAspect="1"/>
          </p:cNvPicPr>
          <p:nvPr/>
        </p:nvPicPr>
        <p:blipFill>
          <a:blip r:embed="rId4"/>
          <a:stretch>
            <a:fillRect/>
          </a:stretch>
        </p:blipFill>
        <p:spPr>
          <a:xfrm>
            <a:off x="1192553" y="1079091"/>
            <a:ext cx="1489655" cy="893793"/>
          </a:xfrm>
          <a:prstGeom prst="rect">
            <a:avLst/>
          </a:prstGeom>
        </p:spPr>
      </p:pic>
      <p:sp>
        <p:nvSpPr>
          <p:cNvPr id="15" name="CuadroTexto 14">
            <a:extLst>
              <a:ext uri="{FF2B5EF4-FFF2-40B4-BE49-F238E27FC236}">
                <a16:creationId xmlns:a16="http://schemas.microsoft.com/office/drawing/2014/main" id="{36ED2A16-0C7E-40A8-826C-951135335B5B}"/>
              </a:ext>
            </a:extLst>
          </p:cNvPr>
          <p:cNvSpPr txBox="1"/>
          <p:nvPr/>
        </p:nvSpPr>
        <p:spPr>
          <a:xfrm>
            <a:off x="783773" y="2404733"/>
            <a:ext cx="2090815" cy="307777"/>
          </a:xfrm>
          <a:prstGeom prst="rect">
            <a:avLst/>
          </a:prstGeom>
          <a:solidFill>
            <a:schemeClr val="bg1"/>
          </a:solidFill>
          <a:ln>
            <a:solidFill>
              <a:schemeClr val="bg1"/>
            </a:solidFill>
          </a:ln>
        </p:spPr>
        <p:txBody>
          <a:bodyPr wrap="square" rtlCol="0">
            <a:spAutoFit/>
          </a:bodyPr>
          <a:lstStyle/>
          <a:p>
            <a:r>
              <a:rPr lang="es-PE" dirty="0">
                <a:solidFill>
                  <a:schemeClr val="accent6"/>
                </a:solidFill>
                <a:latin typeface="Algerian" panose="04020705040A02060702" pitchFamily="82" charset="0"/>
              </a:rPr>
              <a:t>STC 00017-2011-PI/TC</a:t>
            </a:r>
          </a:p>
        </p:txBody>
      </p:sp>
      <p:sp>
        <p:nvSpPr>
          <p:cNvPr id="16" name="Flecha: hacia abajo 15">
            <a:extLst>
              <a:ext uri="{FF2B5EF4-FFF2-40B4-BE49-F238E27FC236}">
                <a16:creationId xmlns:a16="http://schemas.microsoft.com/office/drawing/2014/main" id="{1DDE0170-E65A-435D-BF8B-0E02E702DB4C}"/>
              </a:ext>
            </a:extLst>
          </p:cNvPr>
          <p:cNvSpPr/>
          <p:nvPr/>
        </p:nvSpPr>
        <p:spPr>
          <a:xfrm flipH="1">
            <a:off x="1829180" y="2045387"/>
            <a:ext cx="116577" cy="37213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PE"/>
          </a:p>
        </p:txBody>
      </p:sp>
      <p:sp>
        <p:nvSpPr>
          <p:cNvPr id="18" name="Rectángulo: esquinas redondeadas 17">
            <a:extLst>
              <a:ext uri="{FF2B5EF4-FFF2-40B4-BE49-F238E27FC236}">
                <a16:creationId xmlns:a16="http://schemas.microsoft.com/office/drawing/2014/main" id="{B4C08468-80E2-4F11-90CA-CD48EFC9F1DA}"/>
              </a:ext>
            </a:extLst>
          </p:cNvPr>
          <p:cNvSpPr/>
          <p:nvPr/>
        </p:nvSpPr>
        <p:spPr>
          <a:xfrm>
            <a:off x="302221" y="2849370"/>
            <a:ext cx="3270320" cy="2032193"/>
          </a:xfrm>
          <a:prstGeom prst="roundRect">
            <a:avLst>
              <a:gd name="adj" fmla="val 21454"/>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buClrTx/>
              <a:buFontTx/>
              <a:buNone/>
            </a:pPr>
            <a:r>
              <a:rPr lang="es-ES" kern="1200" dirty="0">
                <a:solidFill>
                  <a:srgbClr val="000000"/>
                </a:solidFill>
                <a:latin typeface="Bahnschrift Condensed" panose="020B0502040204020203" pitchFamily="34" charset="0"/>
              </a:rPr>
              <a:t>“A su vez, no solo cabe considerar que el buen funcionamiento de la Administración Pública constituye un bien de índole constitucional cuya protección podría justificar la intervención del Derecho penal, sino que el propio combate contra toda forma de corrupción goza también de protección constitucional, lo que este Tribunal ha deducido de los artículos 39º y 44º de la Constitución”.</a:t>
            </a:r>
          </a:p>
        </p:txBody>
      </p:sp>
      <p:pic>
        <p:nvPicPr>
          <p:cNvPr id="19" name="Imagen 18">
            <a:extLst>
              <a:ext uri="{FF2B5EF4-FFF2-40B4-BE49-F238E27FC236}">
                <a16:creationId xmlns:a16="http://schemas.microsoft.com/office/drawing/2014/main" id="{3F75AD30-6A6D-4935-B2AF-A9CEC31B7935}"/>
              </a:ext>
            </a:extLst>
          </p:cNvPr>
          <p:cNvPicPr>
            <a:picLocks noChangeAspect="1"/>
          </p:cNvPicPr>
          <p:nvPr/>
        </p:nvPicPr>
        <p:blipFill>
          <a:blip r:embed="rId5"/>
          <a:stretch>
            <a:fillRect/>
          </a:stretch>
        </p:blipFill>
        <p:spPr>
          <a:xfrm>
            <a:off x="3801403" y="1793860"/>
            <a:ext cx="2227361" cy="1247322"/>
          </a:xfrm>
          <a:prstGeom prst="rect">
            <a:avLst/>
          </a:prstGeom>
        </p:spPr>
      </p:pic>
      <p:sp>
        <p:nvSpPr>
          <p:cNvPr id="21" name="CuadroTexto 20">
            <a:extLst>
              <a:ext uri="{FF2B5EF4-FFF2-40B4-BE49-F238E27FC236}">
                <a16:creationId xmlns:a16="http://schemas.microsoft.com/office/drawing/2014/main" id="{A1301F23-20D1-4BC3-BAAE-E5C3C6B8D78E}"/>
              </a:ext>
            </a:extLst>
          </p:cNvPr>
          <p:cNvSpPr txBox="1"/>
          <p:nvPr/>
        </p:nvSpPr>
        <p:spPr>
          <a:xfrm>
            <a:off x="6029042" y="1237677"/>
            <a:ext cx="2090815" cy="307777"/>
          </a:xfrm>
          <a:prstGeom prst="rect">
            <a:avLst/>
          </a:prstGeom>
          <a:solidFill>
            <a:schemeClr val="bg1"/>
          </a:solidFill>
          <a:ln>
            <a:solidFill>
              <a:schemeClr val="bg1"/>
            </a:solidFill>
          </a:ln>
        </p:spPr>
        <p:txBody>
          <a:bodyPr wrap="square" rtlCol="0">
            <a:spAutoFit/>
          </a:bodyPr>
          <a:lstStyle/>
          <a:p>
            <a:r>
              <a:rPr lang="es-ES" dirty="0">
                <a:solidFill>
                  <a:schemeClr val="accent6"/>
                </a:solidFill>
                <a:latin typeface="Algerian" panose="04020705040A02060702" pitchFamily="82" charset="0"/>
              </a:rPr>
              <a:t>A</a:t>
            </a:r>
            <a:r>
              <a:rPr lang="es-PE" dirty="0">
                <a:solidFill>
                  <a:schemeClr val="accent6"/>
                </a:solidFill>
                <a:latin typeface="Algerian" panose="04020705040A02060702" pitchFamily="82" charset="0"/>
              </a:rPr>
              <a:t>RT. 39°</a:t>
            </a:r>
          </a:p>
        </p:txBody>
      </p:sp>
      <p:sp>
        <p:nvSpPr>
          <p:cNvPr id="22" name="CuadroTexto 21">
            <a:extLst>
              <a:ext uri="{FF2B5EF4-FFF2-40B4-BE49-F238E27FC236}">
                <a16:creationId xmlns:a16="http://schemas.microsoft.com/office/drawing/2014/main" id="{70F9825E-7C75-467D-80E4-0414E684A46A}"/>
              </a:ext>
            </a:extLst>
          </p:cNvPr>
          <p:cNvSpPr txBox="1"/>
          <p:nvPr/>
        </p:nvSpPr>
        <p:spPr>
          <a:xfrm>
            <a:off x="6071546" y="2404732"/>
            <a:ext cx="2090815" cy="307777"/>
          </a:xfrm>
          <a:prstGeom prst="rect">
            <a:avLst/>
          </a:prstGeom>
          <a:solidFill>
            <a:schemeClr val="bg1"/>
          </a:solidFill>
          <a:ln>
            <a:solidFill>
              <a:schemeClr val="bg1"/>
            </a:solidFill>
          </a:ln>
        </p:spPr>
        <p:txBody>
          <a:bodyPr wrap="square" rtlCol="0">
            <a:spAutoFit/>
          </a:bodyPr>
          <a:lstStyle/>
          <a:p>
            <a:r>
              <a:rPr lang="es-ES" dirty="0">
                <a:solidFill>
                  <a:schemeClr val="accent6"/>
                </a:solidFill>
                <a:latin typeface="Algerian" panose="04020705040A02060702" pitchFamily="82" charset="0"/>
              </a:rPr>
              <a:t>A</a:t>
            </a:r>
            <a:r>
              <a:rPr lang="es-PE" dirty="0">
                <a:solidFill>
                  <a:schemeClr val="accent6"/>
                </a:solidFill>
                <a:latin typeface="Algerian" panose="04020705040A02060702" pitchFamily="82" charset="0"/>
              </a:rPr>
              <a:t>RT. 44°</a:t>
            </a:r>
          </a:p>
        </p:txBody>
      </p:sp>
      <p:sp>
        <p:nvSpPr>
          <p:cNvPr id="23" name="Rectángulo: esquinas redondeadas 22">
            <a:extLst>
              <a:ext uri="{FF2B5EF4-FFF2-40B4-BE49-F238E27FC236}">
                <a16:creationId xmlns:a16="http://schemas.microsoft.com/office/drawing/2014/main" id="{25DE0F94-89DE-466E-87BA-94DC64ACD821}"/>
              </a:ext>
            </a:extLst>
          </p:cNvPr>
          <p:cNvSpPr/>
          <p:nvPr/>
        </p:nvSpPr>
        <p:spPr>
          <a:xfrm>
            <a:off x="6071546" y="1618434"/>
            <a:ext cx="2486547" cy="648456"/>
          </a:xfrm>
          <a:prstGeom prst="roundRect">
            <a:avLst>
              <a:gd name="adj" fmla="val 21454"/>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buClrTx/>
              <a:buFontTx/>
              <a:buNone/>
            </a:pPr>
            <a:r>
              <a:rPr lang="es-ES" kern="1200" dirty="0">
                <a:solidFill>
                  <a:srgbClr val="000000"/>
                </a:solidFill>
                <a:latin typeface="Bahnschrift Condensed" panose="020B0502040204020203" pitchFamily="34" charset="0"/>
              </a:rPr>
              <a:t>“…los funcionarios y trabajadores públicos están al servicio de la Nación…”</a:t>
            </a:r>
          </a:p>
        </p:txBody>
      </p:sp>
      <p:sp>
        <p:nvSpPr>
          <p:cNvPr id="24" name="Rectángulo: esquinas redondeadas 23">
            <a:extLst>
              <a:ext uri="{FF2B5EF4-FFF2-40B4-BE49-F238E27FC236}">
                <a16:creationId xmlns:a16="http://schemas.microsoft.com/office/drawing/2014/main" id="{DCC53A48-39B4-45D2-97A1-530FF8EB35D5}"/>
              </a:ext>
            </a:extLst>
          </p:cNvPr>
          <p:cNvSpPr/>
          <p:nvPr/>
        </p:nvSpPr>
        <p:spPr>
          <a:xfrm>
            <a:off x="5709684" y="2879527"/>
            <a:ext cx="2848409" cy="2107139"/>
          </a:xfrm>
          <a:prstGeom prst="roundRect">
            <a:avLst>
              <a:gd name="adj" fmla="val 21454"/>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buClrTx/>
              <a:buFontTx/>
              <a:buNone/>
            </a:pPr>
            <a:r>
              <a:rPr lang="es-ES" kern="1200" dirty="0">
                <a:solidFill>
                  <a:srgbClr val="000000"/>
                </a:solidFill>
                <a:latin typeface="Bahnschrift Condensed" panose="020B0502040204020203" pitchFamily="34" charset="0"/>
              </a:rPr>
              <a:t>“(s)</a:t>
            </a:r>
            <a:r>
              <a:rPr lang="es-ES" kern="1200" dirty="0" err="1">
                <a:solidFill>
                  <a:srgbClr val="000000"/>
                </a:solidFill>
                <a:latin typeface="Bahnschrift Condensed" panose="020B0502040204020203" pitchFamily="34" charset="0"/>
              </a:rPr>
              <a:t>on</a:t>
            </a:r>
            <a:r>
              <a:rPr lang="es-ES" kern="1200" dirty="0">
                <a:solidFill>
                  <a:srgbClr val="000000"/>
                </a:solidFill>
                <a:latin typeface="Bahnschrift Condensed" panose="020B0502040204020203" pitchFamily="34" charset="0"/>
              </a:rPr>
              <a:t> deberes primordiales del Estado: defender la soberanía nacional; garantizar la plena vigencia de los derechos humanos; proteger a la población de las amenazas contra su seguridad; y promover el bienestar general que se fundamenta en la justicia y en el desarrollo integral y equilibrado de la Nación”</a:t>
            </a:r>
          </a:p>
        </p:txBody>
      </p:sp>
      <p:cxnSp>
        <p:nvCxnSpPr>
          <p:cNvPr id="25" name="Conector recto de flecha 24">
            <a:extLst>
              <a:ext uri="{FF2B5EF4-FFF2-40B4-BE49-F238E27FC236}">
                <a16:creationId xmlns:a16="http://schemas.microsoft.com/office/drawing/2014/main" id="{AEB73770-371C-42DC-8F3A-766A23D5178E}"/>
              </a:ext>
            </a:extLst>
          </p:cNvPr>
          <p:cNvCxnSpPr>
            <a:endCxn id="23" idx="1"/>
          </p:cNvCxnSpPr>
          <p:nvPr/>
        </p:nvCxnSpPr>
        <p:spPr>
          <a:xfrm flipV="1">
            <a:off x="5497033" y="1942662"/>
            <a:ext cx="574513" cy="45359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Conector recto de flecha 26">
            <a:extLst>
              <a:ext uri="{FF2B5EF4-FFF2-40B4-BE49-F238E27FC236}">
                <a16:creationId xmlns:a16="http://schemas.microsoft.com/office/drawing/2014/main" id="{C7710743-F10F-432B-88C6-BA5D406363B8}"/>
              </a:ext>
            </a:extLst>
          </p:cNvPr>
          <p:cNvCxnSpPr>
            <a:cxnSpLocks/>
            <a:endCxn id="24" idx="1"/>
          </p:cNvCxnSpPr>
          <p:nvPr/>
        </p:nvCxnSpPr>
        <p:spPr>
          <a:xfrm>
            <a:off x="5497033" y="2507089"/>
            <a:ext cx="212651" cy="14260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1126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3" name="Imagen 2">
            <a:extLst>
              <a:ext uri="{FF2B5EF4-FFF2-40B4-BE49-F238E27FC236}">
                <a16:creationId xmlns:a16="http://schemas.microsoft.com/office/drawing/2014/main" id="{C430F99A-BEEA-480B-AEB3-531F1A2C3B60}"/>
              </a:ext>
            </a:extLst>
          </p:cNvPr>
          <p:cNvPicPr>
            <a:picLocks noChangeAspect="1"/>
          </p:cNvPicPr>
          <p:nvPr/>
        </p:nvPicPr>
        <p:blipFill>
          <a:blip r:embed="rId3"/>
          <a:stretch>
            <a:fillRect/>
          </a:stretch>
        </p:blipFill>
        <p:spPr>
          <a:xfrm rot="482239">
            <a:off x="7672611" y="97237"/>
            <a:ext cx="1476550" cy="1218826"/>
          </a:xfrm>
          <a:prstGeom prst="rect">
            <a:avLst/>
          </a:prstGeom>
        </p:spPr>
      </p:pic>
      <p:sp>
        <p:nvSpPr>
          <p:cNvPr id="7" name="Google Shape;147;p26">
            <a:extLst>
              <a:ext uri="{FF2B5EF4-FFF2-40B4-BE49-F238E27FC236}">
                <a16:creationId xmlns:a16="http://schemas.microsoft.com/office/drawing/2014/main" id="{57287740-249A-499E-9FCB-F1D9DFAE3E38}"/>
              </a:ext>
            </a:extLst>
          </p:cNvPr>
          <p:cNvSpPr txBox="1">
            <a:spLocks noGrp="1"/>
          </p:cNvSpPr>
          <p:nvPr>
            <p:ph type="title"/>
          </p:nvPr>
        </p:nvSpPr>
        <p:spPr>
          <a:xfrm>
            <a:off x="380578" y="291801"/>
            <a:ext cx="7938012" cy="54229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sz="3200" b="1" dirty="0">
                <a:solidFill>
                  <a:schemeClr val="accent6"/>
                </a:solidFill>
                <a:latin typeface="Californian FB" panose="0207040306080B030204" pitchFamily="18" charset="0"/>
              </a:rPr>
              <a:t>NATURALEZA DE LOS DELITOS DE CORRUPCIÓN</a:t>
            </a:r>
            <a:endParaRPr lang="es-PE" sz="3200" b="1" dirty="0">
              <a:solidFill>
                <a:schemeClr val="accent6"/>
              </a:solidFill>
              <a:latin typeface="Californian FB" panose="0207040306080B030204" pitchFamily="18" charset="0"/>
            </a:endParaRPr>
          </a:p>
        </p:txBody>
      </p:sp>
      <p:cxnSp>
        <p:nvCxnSpPr>
          <p:cNvPr id="8" name="Conector recto 7">
            <a:extLst>
              <a:ext uri="{FF2B5EF4-FFF2-40B4-BE49-F238E27FC236}">
                <a16:creationId xmlns:a16="http://schemas.microsoft.com/office/drawing/2014/main" id="{C706BE20-8AB6-4D2F-AFD1-85C6F828C136}"/>
              </a:ext>
            </a:extLst>
          </p:cNvPr>
          <p:cNvCxnSpPr>
            <a:cxnSpLocks/>
          </p:cNvCxnSpPr>
          <p:nvPr/>
        </p:nvCxnSpPr>
        <p:spPr>
          <a:xfrm>
            <a:off x="1104513" y="1413302"/>
            <a:ext cx="67742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id="{1A39DFE5-B5C9-4EF6-A197-FBBBD7CB2117}"/>
              </a:ext>
            </a:extLst>
          </p:cNvPr>
          <p:cNvSpPr txBox="1"/>
          <p:nvPr/>
        </p:nvSpPr>
        <p:spPr>
          <a:xfrm>
            <a:off x="592386" y="1590771"/>
            <a:ext cx="2331567" cy="307777"/>
          </a:xfrm>
          <a:prstGeom prst="rect">
            <a:avLst/>
          </a:prstGeom>
          <a:solidFill>
            <a:schemeClr val="bg1"/>
          </a:solidFill>
          <a:ln>
            <a:solidFill>
              <a:schemeClr val="bg1"/>
            </a:solidFill>
          </a:ln>
        </p:spPr>
        <p:txBody>
          <a:bodyPr wrap="square" rtlCol="0">
            <a:spAutoFit/>
          </a:bodyPr>
          <a:lstStyle/>
          <a:p>
            <a:r>
              <a:rPr lang="es-ES" dirty="0">
                <a:solidFill>
                  <a:schemeClr val="accent6"/>
                </a:solidFill>
                <a:latin typeface="Algerian" panose="04020705040A02060702" pitchFamily="82" charset="0"/>
              </a:rPr>
              <a:t>S</a:t>
            </a:r>
            <a:r>
              <a:rPr lang="es-PE" dirty="0" err="1">
                <a:solidFill>
                  <a:schemeClr val="accent6"/>
                </a:solidFill>
                <a:latin typeface="Algerian" panose="04020705040A02060702" pitchFamily="82" charset="0"/>
              </a:rPr>
              <a:t>on</a:t>
            </a:r>
            <a:r>
              <a:rPr lang="es-PE" dirty="0">
                <a:solidFill>
                  <a:schemeClr val="accent6"/>
                </a:solidFill>
                <a:latin typeface="Algerian" panose="04020705040A02060702" pitchFamily="82" charset="0"/>
              </a:rPr>
              <a:t> delitos especiales </a:t>
            </a:r>
          </a:p>
        </p:txBody>
      </p:sp>
      <p:sp>
        <p:nvSpPr>
          <p:cNvPr id="26" name="CuadroTexto 25">
            <a:extLst>
              <a:ext uri="{FF2B5EF4-FFF2-40B4-BE49-F238E27FC236}">
                <a16:creationId xmlns:a16="http://schemas.microsoft.com/office/drawing/2014/main" id="{80D6EDEF-70BA-431D-8D7B-1787D7A7B979}"/>
              </a:ext>
            </a:extLst>
          </p:cNvPr>
          <p:cNvSpPr txBox="1"/>
          <p:nvPr/>
        </p:nvSpPr>
        <p:spPr>
          <a:xfrm>
            <a:off x="568866" y="2345886"/>
            <a:ext cx="2533586" cy="307777"/>
          </a:xfrm>
          <a:prstGeom prst="rect">
            <a:avLst/>
          </a:prstGeom>
          <a:solidFill>
            <a:schemeClr val="bg1"/>
          </a:solidFill>
          <a:ln>
            <a:solidFill>
              <a:schemeClr val="bg1"/>
            </a:solidFill>
          </a:ln>
        </p:spPr>
        <p:txBody>
          <a:bodyPr wrap="square" rtlCol="0">
            <a:spAutoFit/>
          </a:bodyPr>
          <a:lstStyle/>
          <a:p>
            <a:r>
              <a:rPr lang="es-ES" dirty="0">
                <a:solidFill>
                  <a:schemeClr val="accent6"/>
                </a:solidFill>
                <a:latin typeface="Algerian" panose="04020705040A02060702" pitchFamily="82" charset="0"/>
              </a:rPr>
              <a:t>BIEN JURIDICO PROTEGIDO</a:t>
            </a:r>
            <a:endParaRPr lang="es-PE" dirty="0">
              <a:solidFill>
                <a:schemeClr val="accent6"/>
              </a:solidFill>
              <a:latin typeface="Algerian" panose="04020705040A02060702" pitchFamily="82" charset="0"/>
            </a:endParaRPr>
          </a:p>
        </p:txBody>
      </p:sp>
      <p:sp>
        <p:nvSpPr>
          <p:cNvPr id="29" name="CuadroTexto 28">
            <a:extLst>
              <a:ext uri="{FF2B5EF4-FFF2-40B4-BE49-F238E27FC236}">
                <a16:creationId xmlns:a16="http://schemas.microsoft.com/office/drawing/2014/main" id="{94B1807B-2413-4516-BFCB-109E69874CA2}"/>
              </a:ext>
            </a:extLst>
          </p:cNvPr>
          <p:cNvSpPr txBox="1"/>
          <p:nvPr/>
        </p:nvSpPr>
        <p:spPr>
          <a:xfrm>
            <a:off x="568866" y="3102563"/>
            <a:ext cx="3589125" cy="307777"/>
          </a:xfrm>
          <a:prstGeom prst="rect">
            <a:avLst/>
          </a:prstGeom>
          <a:solidFill>
            <a:schemeClr val="bg1"/>
          </a:solidFill>
          <a:ln>
            <a:solidFill>
              <a:schemeClr val="bg1"/>
            </a:solidFill>
          </a:ln>
        </p:spPr>
        <p:txBody>
          <a:bodyPr wrap="square" rtlCol="0">
            <a:spAutoFit/>
          </a:bodyPr>
          <a:lstStyle/>
          <a:p>
            <a:r>
              <a:rPr lang="es-ES" dirty="0">
                <a:solidFill>
                  <a:schemeClr val="accent6"/>
                </a:solidFill>
                <a:latin typeface="Algerian" panose="04020705040A02060702" pitchFamily="82" charset="0"/>
              </a:rPr>
              <a:t>SON DELITOS DE INFRACCIÓN DEL DEBER </a:t>
            </a:r>
            <a:r>
              <a:rPr lang="es-PE" dirty="0">
                <a:solidFill>
                  <a:schemeClr val="accent6"/>
                </a:solidFill>
                <a:latin typeface="Algerian" panose="04020705040A02060702" pitchFamily="82" charset="0"/>
              </a:rPr>
              <a:t> </a:t>
            </a:r>
          </a:p>
        </p:txBody>
      </p:sp>
      <p:sp>
        <p:nvSpPr>
          <p:cNvPr id="30" name="CuadroTexto 29">
            <a:extLst>
              <a:ext uri="{FF2B5EF4-FFF2-40B4-BE49-F238E27FC236}">
                <a16:creationId xmlns:a16="http://schemas.microsoft.com/office/drawing/2014/main" id="{44B77F49-E362-4BDC-930B-920A6BC6FB98}"/>
              </a:ext>
            </a:extLst>
          </p:cNvPr>
          <p:cNvSpPr txBox="1"/>
          <p:nvPr/>
        </p:nvSpPr>
        <p:spPr>
          <a:xfrm>
            <a:off x="592386" y="3953265"/>
            <a:ext cx="3589125" cy="307777"/>
          </a:xfrm>
          <a:prstGeom prst="rect">
            <a:avLst/>
          </a:prstGeom>
          <a:solidFill>
            <a:schemeClr val="bg1"/>
          </a:solidFill>
          <a:ln>
            <a:solidFill>
              <a:schemeClr val="bg1"/>
            </a:solidFill>
          </a:ln>
        </p:spPr>
        <p:txBody>
          <a:bodyPr wrap="square" rtlCol="0">
            <a:spAutoFit/>
          </a:bodyPr>
          <a:lstStyle/>
          <a:p>
            <a:r>
              <a:rPr lang="es-ES" dirty="0">
                <a:solidFill>
                  <a:schemeClr val="accent6"/>
                </a:solidFill>
                <a:latin typeface="Algerian" panose="04020705040A02060702" pitchFamily="82" charset="0"/>
              </a:rPr>
              <a:t>AGRAVIADO</a:t>
            </a:r>
            <a:endParaRPr lang="es-PE" dirty="0">
              <a:solidFill>
                <a:schemeClr val="accent6"/>
              </a:solidFill>
              <a:latin typeface="Algerian" panose="04020705040A02060702" pitchFamily="82" charset="0"/>
            </a:endParaRPr>
          </a:p>
        </p:txBody>
      </p:sp>
      <p:sp>
        <p:nvSpPr>
          <p:cNvPr id="31" name="Rectángulo: esquinas redondeadas 30">
            <a:extLst>
              <a:ext uri="{FF2B5EF4-FFF2-40B4-BE49-F238E27FC236}">
                <a16:creationId xmlns:a16="http://schemas.microsoft.com/office/drawing/2014/main" id="{843ECD7D-8AA7-4CF6-A811-ED7D926C4154}"/>
              </a:ext>
            </a:extLst>
          </p:cNvPr>
          <p:cNvSpPr/>
          <p:nvPr/>
        </p:nvSpPr>
        <p:spPr>
          <a:xfrm>
            <a:off x="592386" y="1920566"/>
            <a:ext cx="2486547" cy="415380"/>
          </a:xfrm>
          <a:prstGeom prst="roundRect">
            <a:avLst>
              <a:gd name="adj" fmla="val 21454"/>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buClrTx/>
              <a:buFontTx/>
              <a:buNone/>
            </a:pPr>
            <a:r>
              <a:rPr lang="es-ES" kern="1200" dirty="0">
                <a:solidFill>
                  <a:srgbClr val="000000"/>
                </a:solidFill>
                <a:latin typeface="Bahnschrift Condensed" panose="020B0502040204020203" pitchFamily="34" charset="0"/>
              </a:rPr>
              <a:t>Debido a la cualidad del agente/autor</a:t>
            </a:r>
          </a:p>
        </p:txBody>
      </p:sp>
      <p:sp>
        <p:nvSpPr>
          <p:cNvPr id="32" name="Rectángulo: esquinas redondeadas 31">
            <a:extLst>
              <a:ext uri="{FF2B5EF4-FFF2-40B4-BE49-F238E27FC236}">
                <a16:creationId xmlns:a16="http://schemas.microsoft.com/office/drawing/2014/main" id="{EF6D9BAC-19A1-49E2-94CE-1E2EA6A56B7B}"/>
              </a:ext>
            </a:extLst>
          </p:cNvPr>
          <p:cNvSpPr/>
          <p:nvPr/>
        </p:nvSpPr>
        <p:spPr>
          <a:xfrm>
            <a:off x="592386" y="2685621"/>
            <a:ext cx="2965012" cy="415380"/>
          </a:xfrm>
          <a:prstGeom prst="roundRect">
            <a:avLst>
              <a:gd name="adj" fmla="val 21454"/>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buFontTx/>
              <a:buNone/>
            </a:pPr>
            <a:r>
              <a:rPr lang="es-ES" kern="1200" dirty="0">
                <a:solidFill>
                  <a:srgbClr val="000000"/>
                </a:solidFill>
                <a:latin typeface="Bahnschrift Condensed" panose="020B0502040204020203" pitchFamily="34" charset="0"/>
              </a:rPr>
              <a:t>Correcto funcionamiento de la Administración Pública</a:t>
            </a:r>
          </a:p>
        </p:txBody>
      </p:sp>
      <p:sp>
        <p:nvSpPr>
          <p:cNvPr id="34" name="Rectángulo: esquinas redondeadas 33">
            <a:extLst>
              <a:ext uri="{FF2B5EF4-FFF2-40B4-BE49-F238E27FC236}">
                <a16:creationId xmlns:a16="http://schemas.microsoft.com/office/drawing/2014/main" id="{0A586B32-10A1-4CA2-AA7F-F9CA33BDA4A8}"/>
              </a:ext>
            </a:extLst>
          </p:cNvPr>
          <p:cNvSpPr/>
          <p:nvPr/>
        </p:nvSpPr>
        <p:spPr>
          <a:xfrm>
            <a:off x="568866" y="3410340"/>
            <a:ext cx="3306726" cy="542925"/>
          </a:xfrm>
          <a:prstGeom prst="roundRect">
            <a:avLst>
              <a:gd name="adj" fmla="val 21454"/>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buClrTx/>
              <a:buFontTx/>
              <a:buNone/>
            </a:pPr>
            <a:r>
              <a:rPr lang="es-ES" kern="1200" dirty="0">
                <a:solidFill>
                  <a:srgbClr val="000000"/>
                </a:solidFill>
                <a:latin typeface="Bahnschrift Condensed" panose="020B0502040204020203" pitchFamily="34" charset="0"/>
              </a:rPr>
              <a:t>Solo se verifica si el funcionario/servidor cumplió o</a:t>
            </a:r>
          </a:p>
          <a:p>
            <a:pPr algn="just" defTabSz="457200">
              <a:buClrTx/>
              <a:buFontTx/>
              <a:buNone/>
            </a:pPr>
            <a:r>
              <a:rPr lang="es-ES" kern="1200" dirty="0">
                <a:solidFill>
                  <a:srgbClr val="000000"/>
                </a:solidFill>
                <a:latin typeface="Bahnschrift Condensed" panose="020B0502040204020203" pitchFamily="34" charset="0"/>
              </a:rPr>
              <a:t>no con su deber. No importa el resultado (general)</a:t>
            </a:r>
          </a:p>
        </p:txBody>
      </p:sp>
      <p:sp>
        <p:nvSpPr>
          <p:cNvPr id="35" name="Rectángulo: esquinas redondeadas 34">
            <a:extLst>
              <a:ext uri="{FF2B5EF4-FFF2-40B4-BE49-F238E27FC236}">
                <a16:creationId xmlns:a16="http://schemas.microsoft.com/office/drawing/2014/main" id="{18939E41-3198-47D7-A590-CADA1D181130}"/>
              </a:ext>
            </a:extLst>
          </p:cNvPr>
          <p:cNvSpPr/>
          <p:nvPr/>
        </p:nvSpPr>
        <p:spPr>
          <a:xfrm>
            <a:off x="592386" y="4284621"/>
            <a:ext cx="1084521" cy="307777"/>
          </a:xfrm>
          <a:prstGeom prst="roundRect">
            <a:avLst>
              <a:gd name="adj" fmla="val 21454"/>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buClrTx/>
              <a:buFontTx/>
              <a:buNone/>
            </a:pPr>
            <a:r>
              <a:rPr lang="es-ES" kern="1200" dirty="0">
                <a:solidFill>
                  <a:srgbClr val="000000"/>
                </a:solidFill>
                <a:latin typeface="Bahnschrift Condensed" panose="020B0502040204020203" pitchFamily="34" charset="0"/>
              </a:rPr>
              <a:t>El estado</a:t>
            </a:r>
          </a:p>
        </p:txBody>
      </p:sp>
      <p:sp>
        <p:nvSpPr>
          <p:cNvPr id="36" name="Rectángulo: esquinas redondeadas 35">
            <a:extLst>
              <a:ext uri="{FF2B5EF4-FFF2-40B4-BE49-F238E27FC236}">
                <a16:creationId xmlns:a16="http://schemas.microsoft.com/office/drawing/2014/main" id="{D9303F55-8E32-4CF2-80BE-9E6B253F6DAA}"/>
              </a:ext>
            </a:extLst>
          </p:cNvPr>
          <p:cNvSpPr/>
          <p:nvPr/>
        </p:nvSpPr>
        <p:spPr>
          <a:xfrm>
            <a:off x="5710191" y="1859021"/>
            <a:ext cx="2486547" cy="826600"/>
          </a:xfrm>
          <a:prstGeom prst="roundRect">
            <a:avLst>
              <a:gd name="adj" fmla="val 21454"/>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buClrTx/>
              <a:buFontTx/>
              <a:buNone/>
            </a:pPr>
            <a:r>
              <a:rPr lang="es-ES" sz="1800" kern="1200" dirty="0">
                <a:solidFill>
                  <a:srgbClr val="000000"/>
                </a:solidFill>
                <a:latin typeface="Bahnschrift Condensed" panose="020B0502040204020203" pitchFamily="34" charset="0"/>
              </a:rPr>
              <a:t>El privado que participa, no infringe el deber, y será considerado </a:t>
            </a:r>
            <a:r>
              <a:rPr lang="es-ES" sz="1800" b="1" kern="1200" dirty="0">
                <a:solidFill>
                  <a:srgbClr val="000000"/>
                </a:solidFill>
                <a:effectLst>
                  <a:outerShdw blurRad="38100" dist="38100" dir="2700000" algn="tl">
                    <a:srgbClr val="000000">
                      <a:alpha val="43137"/>
                    </a:srgbClr>
                  </a:outerShdw>
                </a:effectLst>
                <a:latin typeface="Bahnschrift Condensed" panose="020B0502040204020203" pitchFamily="34" charset="0"/>
              </a:rPr>
              <a:t>CÓMPLICE.</a:t>
            </a:r>
          </a:p>
        </p:txBody>
      </p:sp>
      <p:graphicFrame>
        <p:nvGraphicFramePr>
          <p:cNvPr id="9" name="Diagrama 8">
            <a:extLst>
              <a:ext uri="{FF2B5EF4-FFF2-40B4-BE49-F238E27FC236}">
                <a16:creationId xmlns:a16="http://schemas.microsoft.com/office/drawing/2014/main" id="{2E99018A-0111-4821-8EDC-A2330CCE458B}"/>
              </a:ext>
            </a:extLst>
          </p:cNvPr>
          <p:cNvGraphicFramePr/>
          <p:nvPr>
            <p:extLst>
              <p:ext uri="{D42A27DB-BD31-4B8C-83A1-F6EECF244321}">
                <p14:modId xmlns:p14="http://schemas.microsoft.com/office/powerpoint/2010/main" val="3819901890"/>
              </p:ext>
            </p:extLst>
          </p:nvPr>
        </p:nvGraphicFramePr>
        <p:xfrm>
          <a:off x="4491619" y="2705055"/>
          <a:ext cx="4277728" cy="10438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50792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3" name="Imagen 2">
            <a:extLst>
              <a:ext uri="{FF2B5EF4-FFF2-40B4-BE49-F238E27FC236}">
                <a16:creationId xmlns:a16="http://schemas.microsoft.com/office/drawing/2014/main" id="{C430F99A-BEEA-480B-AEB3-531F1A2C3B60}"/>
              </a:ext>
            </a:extLst>
          </p:cNvPr>
          <p:cNvPicPr>
            <a:picLocks noChangeAspect="1"/>
          </p:cNvPicPr>
          <p:nvPr/>
        </p:nvPicPr>
        <p:blipFill>
          <a:blip r:embed="rId3"/>
          <a:stretch>
            <a:fillRect/>
          </a:stretch>
        </p:blipFill>
        <p:spPr>
          <a:xfrm rot="482239">
            <a:off x="7672611" y="97237"/>
            <a:ext cx="1476550" cy="1218826"/>
          </a:xfrm>
          <a:prstGeom prst="rect">
            <a:avLst/>
          </a:prstGeom>
        </p:spPr>
      </p:pic>
      <p:sp>
        <p:nvSpPr>
          <p:cNvPr id="7" name="Google Shape;147;p26">
            <a:extLst>
              <a:ext uri="{FF2B5EF4-FFF2-40B4-BE49-F238E27FC236}">
                <a16:creationId xmlns:a16="http://schemas.microsoft.com/office/drawing/2014/main" id="{57287740-249A-499E-9FCB-F1D9DFAE3E38}"/>
              </a:ext>
            </a:extLst>
          </p:cNvPr>
          <p:cNvSpPr txBox="1">
            <a:spLocks noGrp="1"/>
          </p:cNvSpPr>
          <p:nvPr>
            <p:ph type="title"/>
          </p:nvPr>
        </p:nvSpPr>
        <p:spPr>
          <a:xfrm>
            <a:off x="-155561" y="257341"/>
            <a:ext cx="8736035" cy="53739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sz="3200" b="1" dirty="0">
                <a:solidFill>
                  <a:schemeClr val="accent6"/>
                </a:solidFill>
                <a:latin typeface="Californian FB" panose="0207040306080B030204" pitchFamily="18" charset="0"/>
              </a:rPr>
              <a:t>PECULADO – Art. 387°</a:t>
            </a:r>
            <a:endParaRPr lang="es-PE" sz="3200" b="1" dirty="0">
              <a:solidFill>
                <a:schemeClr val="accent6"/>
              </a:solidFill>
              <a:latin typeface="Californian FB" panose="0207040306080B030204" pitchFamily="18" charset="0"/>
            </a:endParaRPr>
          </a:p>
        </p:txBody>
      </p:sp>
      <p:cxnSp>
        <p:nvCxnSpPr>
          <p:cNvPr id="8" name="Conector recto 7">
            <a:extLst>
              <a:ext uri="{FF2B5EF4-FFF2-40B4-BE49-F238E27FC236}">
                <a16:creationId xmlns:a16="http://schemas.microsoft.com/office/drawing/2014/main" id="{C706BE20-8AB6-4D2F-AFD1-85C6F828C136}"/>
              </a:ext>
            </a:extLst>
          </p:cNvPr>
          <p:cNvCxnSpPr>
            <a:cxnSpLocks/>
          </p:cNvCxnSpPr>
          <p:nvPr/>
        </p:nvCxnSpPr>
        <p:spPr>
          <a:xfrm>
            <a:off x="370866" y="871041"/>
            <a:ext cx="48709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Diagrama 3">
            <a:extLst>
              <a:ext uri="{FF2B5EF4-FFF2-40B4-BE49-F238E27FC236}">
                <a16:creationId xmlns:a16="http://schemas.microsoft.com/office/drawing/2014/main" id="{DBE87151-7311-4EFC-937A-9B3CC5150EFB}"/>
              </a:ext>
            </a:extLst>
          </p:cNvPr>
          <p:cNvGraphicFramePr/>
          <p:nvPr>
            <p:extLst>
              <p:ext uri="{D42A27DB-BD31-4B8C-83A1-F6EECF244321}">
                <p14:modId xmlns:p14="http://schemas.microsoft.com/office/powerpoint/2010/main" val="3489178003"/>
              </p:ext>
            </p:extLst>
          </p:nvPr>
        </p:nvGraphicFramePr>
        <p:xfrm>
          <a:off x="-893028" y="803754"/>
          <a:ext cx="9225150" cy="16004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CuadroTexto 19">
            <a:extLst>
              <a:ext uri="{FF2B5EF4-FFF2-40B4-BE49-F238E27FC236}">
                <a16:creationId xmlns:a16="http://schemas.microsoft.com/office/drawing/2014/main" id="{09A00A94-5736-4E49-AAC0-DBCF68963991}"/>
              </a:ext>
            </a:extLst>
          </p:cNvPr>
          <p:cNvSpPr txBox="1"/>
          <p:nvPr/>
        </p:nvSpPr>
        <p:spPr>
          <a:xfrm>
            <a:off x="474791" y="2193880"/>
            <a:ext cx="4097209" cy="307777"/>
          </a:xfrm>
          <a:prstGeom prst="rect">
            <a:avLst/>
          </a:prstGeom>
          <a:solidFill>
            <a:schemeClr val="accent2">
              <a:lumMod val="75000"/>
            </a:schemeClr>
          </a:solidFill>
          <a:ln>
            <a:solidFill>
              <a:schemeClr val="bg1"/>
            </a:solidFill>
          </a:ln>
        </p:spPr>
        <p:txBody>
          <a:bodyPr wrap="square" rtlCol="0">
            <a:spAutoFit/>
          </a:bodyPr>
          <a:lstStyle/>
          <a:p>
            <a:pPr algn="ctr"/>
            <a:r>
              <a:rPr lang="es-ES" dirty="0">
                <a:solidFill>
                  <a:schemeClr val="bg1"/>
                </a:solidFill>
                <a:latin typeface="Algerian" panose="04020705040A02060702" pitchFamily="82" charset="0"/>
              </a:rPr>
              <a:t>Conducta: Modalidad simple</a:t>
            </a:r>
          </a:p>
        </p:txBody>
      </p:sp>
      <p:sp>
        <p:nvSpPr>
          <p:cNvPr id="21" name="Rectángulo: esquinas redondeadas 20">
            <a:extLst>
              <a:ext uri="{FF2B5EF4-FFF2-40B4-BE49-F238E27FC236}">
                <a16:creationId xmlns:a16="http://schemas.microsoft.com/office/drawing/2014/main" id="{C0C8A491-C8F7-4D93-8A9F-6214EF1CF879}"/>
              </a:ext>
            </a:extLst>
          </p:cNvPr>
          <p:cNvSpPr/>
          <p:nvPr/>
        </p:nvSpPr>
        <p:spPr>
          <a:xfrm>
            <a:off x="275172" y="2619134"/>
            <a:ext cx="2606250" cy="619580"/>
          </a:xfrm>
          <a:prstGeom prst="roundRect">
            <a:avLst>
              <a:gd name="adj" fmla="val 21454"/>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defTabSz="457200">
              <a:buClrTx/>
              <a:buFontTx/>
              <a:buNone/>
            </a:pPr>
            <a:r>
              <a:rPr lang="es-ES" b="1" kern="1200" dirty="0">
                <a:solidFill>
                  <a:srgbClr val="000000"/>
                </a:solidFill>
                <a:effectLst>
                  <a:outerShdw blurRad="38100" dist="38100" dir="2700000" algn="tl">
                    <a:srgbClr val="000000">
                      <a:alpha val="43137"/>
                    </a:srgbClr>
                  </a:outerShdw>
                </a:effectLst>
                <a:latin typeface="Bahnschrift Condensed" panose="020B0502040204020203" pitchFamily="34" charset="0"/>
              </a:rPr>
              <a:t>• Por apropiación: </a:t>
            </a:r>
            <a:r>
              <a:rPr lang="es-ES" kern="1200" dirty="0">
                <a:solidFill>
                  <a:srgbClr val="000000"/>
                </a:solidFill>
                <a:latin typeface="Bahnschrift Condensed" panose="020B0502040204020203" pitchFamily="34" charset="0"/>
              </a:rPr>
              <a:t>Apoderar, adueñar, quedarse, apropia caudales del Estado.</a:t>
            </a:r>
          </a:p>
        </p:txBody>
      </p:sp>
      <p:sp>
        <p:nvSpPr>
          <p:cNvPr id="22" name="Rectángulo: esquinas redondeadas 21">
            <a:extLst>
              <a:ext uri="{FF2B5EF4-FFF2-40B4-BE49-F238E27FC236}">
                <a16:creationId xmlns:a16="http://schemas.microsoft.com/office/drawing/2014/main" id="{FCB443F1-E812-445A-B51D-61F482DF4096}"/>
              </a:ext>
            </a:extLst>
          </p:cNvPr>
          <p:cNvSpPr/>
          <p:nvPr/>
        </p:nvSpPr>
        <p:spPr>
          <a:xfrm>
            <a:off x="3310522" y="2619134"/>
            <a:ext cx="2331567" cy="619580"/>
          </a:xfrm>
          <a:prstGeom prst="roundRect">
            <a:avLst>
              <a:gd name="adj" fmla="val 21454"/>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defTabSz="457200">
              <a:buClrTx/>
              <a:buFontTx/>
              <a:buNone/>
            </a:pPr>
            <a:r>
              <a:rPr lang="es-ES" kern="1200" dirty="0">
                <a:solidFill>
                  <a:srgbClr val="000000"/>
                </a:solidFill>
                <a:latin typeface="Bahnschrift Condensed" panose="020B0502040204020203" pitchFamily="34" charset="0"/>
              </a:rPr>
              <a:t>El agente dispone de los bienes como si fueran suyos (el dinero)</a:t>
            </a:r>
          </a:p>
        </p:txBody>
      </p:sp>
      <p:sp>
        <p:nvSpPr>
          <p:cNvPr id="6" name="Flecha: a la derecha 5">
            <a:extLst>
              <a:ext uri="{FF2B5EF4-FFF2-40B4-BE49-F238E27FC236}">
                <a16:creationId xmlns:a16="http://schemas.microsoft.com/office/drawing/2014/main" id="{2AB3F31D-3865-43E6-A579-7C78EF84A9C3}"/>
              </a:ext>
            </a:extLst>
          </p:cNvPr>
          <p:cNvSpPr/>
          <p:nvPr/>
        </p:nvSpPr>
        <p:spPr>
          <a:xfrm>
            <a:off x="2895853" y="2837032"/>
            <a:ext cx="414669" cy="1837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4" name="Rectángulo: esquinas redondeadas 23">
            <a:extLst>
              <a:ext uri="{FF2B5EF4-FFF2-40B4-BE49-F238E27FC236}">
                <a16:creationId xmlns:a16="http://schemas.microsoft.com/office/drawing/2014/main" id="{504C7785-B43C-41BE-B00F-4588AC8ED7D3}"/>
              </a:ext>
            </a:extLst>
          </p:cNvPr>
          <p:cNvSpPr/>
          <p:nvPr/>
        </p:nvSpPr>
        <p:spPr>
          <a:xfrm>
            <a:off x="275171" y="3310897"/>
            <a:ext cx="3189279" cy="593604"/>
          </a:xfrm>
          <a:prstGeom prst="roundRect">
            <a:avLst>
              <a:gd name="adj" fmla="val 21454"/>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defTabSz="457200">
              <a:buClrTx/>
              <a:buFontTx/>
              <a:buNone/>
            </a:pPr>
            <a:r>
              <a:rPr lang="es-ES" b="1" kern="1200" dirty="0">
                <a:solidFill>
                  <a:srgbClr val="000000"/>
                </a:solidFill>
                <a:effectLst>
                  <a:outerShdw blurRad="38100" dist="38100" dir="2700000" algn="tl">
                    <a:srgbClr val="000000">
                      <a:alpha val="43137"/>
                    </a:srgbClr>
                  </a:outerShdw>
                </a:effectLst>
                <a:latin typeface="Bahnschrift Condensed" panose="020B0502040204020203" pitchFamily="34" charset="0"/>
              </a:rPr>
              <a:t>Por utilización: </a:t>
            </a:r>
            <a:r>
              <a:rPr lang="es-ES" kern="1200" dirty="0">
                <a:solidFill>
                  <a:srgbClr val="000000"/>
                </a:solidFill>
                <a:latin typeface="Bahnschrift Condensed" panose="020B0502040204020203" pitchFamily="34" charset="0"/>
              </a:rPr>
              <a:t>Usa, emplea, aprovecha, disfruta o se beneficia de los caudales o efectos públicos. </a:t>
            </a:r>
          </a:p>
        </p:txBody>
      </p:sp>
      <p:sp>
        <p:nvSpPr>
          <p:cNvPr id="25" name="Rectángulo: esquinas redondeadas 24">
            <a:extLst>
              <a:ext uri="{FF2B5EF4-FFF2-40B4-BE49-F238E27FC236}">
                <a16:creationId xmlns:a16="http://schemas.microsoft.com/office/drawing/2014/main" id="{79E9BA90-466B-4756-84EA-943AB30AC0A5}"/>
              </a:ext>
            </a:extLst>
          </p:cNvPr>
          <p:cNvSpPr/>
          <p:nvPr/>
        </p:nvSpPr>
        <p:spPr>
          <a:xfrm>
            <a:off x="3934320" y="3296955"/>
            <a:ext cx="1707769" cy="619580"/>
          </a:xfrm>
          <a:prstGeom prst="roundRect">
            <a:avLst>
              <a:gd name="adj" fmla="val 21454"/>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defTabSz="457200">
              <a:buClrTx/>
              <a:buFontTx/>
              <a:buNone/>
            </a:pPr>
            <a:r>
              <a:rPr lang="es-ES" kern="1200" dirty="0">
                <a:solidFill>
                  <a:srgbClr val="000000"/>
                </a:solidFill>
                <a:latin typeface="Bahnschrift Condensed" panose="020B0502040204020203" pitchFamily="34" charset="0"/>
              </a:rPr>
              <a:t>No busca apoderarse del bien</a:t>
            </a:r>
          </a:p>
        </p:txBody>
      </p:sp>
      <p:sp>
        <p:nvSpPr>
          <p:cNvPr id="27" name="Flecha: a la derecha 26">
            <a:extLst>
              <a:ext uri="{FF2B5EF4-FFF2-40B4-BE49-F238E27FC236}">
                <a16:creationId xmlns:a16="http://schemas.microsoft.com/office/drawing/2014/main" id="{16CA9283-73B3-493A-B542-927B5F981C5D}"/>
              </a:ext>
            </a:extLst>
          </p:cNvPr>
          <p:cNvSpPr/>
          <p:nvPr/>
        </p:nvSpPr>
        <p:spPr>
          <a:xfrm>
            <a:off x="3492050" y="3540437"/>
            <a:ext cx="414669" cy="1837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8" name="Rectángulo: esquinas redondeadas 27">
            <a:extLst>
              <a:ext uri="{FF2B5EF4-FFF2-40B4-BE49-F238E27FC236}">
                <a16:creationId xmlns:a16="http://schemas.microsoft.com/office/drawing/2014/main" id="{BE5B739E-ACB4-40D1-9229-32DC6CC6CB20}"/>
              </a:ext>
            </a:extLst>
          </p:cNvPr>
          <p:cNvSpPr/>
          <p:nvPr/>
        </p:nvSpPr>
        <p:spPr>
          <a:xfrm>
            <a:off x="439157" y="4010763"/>
            <a:ext cx="2744474" cy="339608"/>
          </a:xfrm>
          <a:prstGeom prst="roundRect">
            <a:avLst>
              <a:gd name="adj" fmla="val 21454"/>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defTabSz="457200">
              <a:buClrTx/>
              <a:buFontTx/>
              <a:buNone/>
            </a:pPr>
            <a:r>
              <a:rPr lang="es-ES" b="1" kern="1200" dirty="0">
                <a:solidFill>
                  <a:srgbClr val="000000"/>
                </a:solidFill>
                <a:effectLst>
                  <a:outerShdw blurRad="38100" dist="38100" dir="2700000" algn="tl">
                    <a:srgbClr val="000000">
                      <a:alpha val="43137"/>
                    </a:srgbClr>
                  </a:outerShdw>
                </a:effectLst>
                <a:latin typeface="Bahnschrift Condensed" panose="020B0502040204020203" pitchFamily="34" charset="0"/>
              </a:rPr>
              <a:t>Admite la modalidad negativa (-): omisión</a:t>
            </a:r>
            <a:endParaRPr lang="es-ES" kern="1200" dirty="0">
              <a:solidFill>
                <a:srgbClr val="000000"/>
              </a:solidFill>
              <a:latin typeface="Bahnschrift Condensed" panose="020B0502040204020203" pitchFamily="34" charset="0"/>
            </a:endParaRPr>
          </a:p>
        </p:txBody>
      </p:sp>
      <p:sp>
        <p:nvSpPr>
          <p:cNvPr id="33" name="Flecha: a la derecha 32">
            <a:extLst>
              <a:ext uri="{FF2B5EF4-FFF2-40B4-BE49-F238E27FC236}">
                <a16:creationId xmlns:a16="http://schemas.microsoft.com/office/drawing/2014/main" id="{43B9F90C-484F-4425-95B9-8A920F9EAEE6}"/>
              </a:ext>
            </a:extLst>
          </p:cNvPr>
          <p:cNvSpPr/>
          <p:nvPr/>
        </p:nvSpPr>
        <p:spPr>
          <a:xfrm>
            <a:off x="3211731" y="4088676"/>
            <a:ext cx="414669" cy="1837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7" name="Rectángulo: esquinas redondeadas 36">
            <a:extLst>
              <a:ext uri="{FF2B5EF4-FFF2-40B4-BE49-F238E27FC236}">
                <a16:creationId xmlns:a16="http://schemas.microsoft.com/office/drawing/2014/main" id="{8EED4B3F-EB77-4AC9-B699-F980852C1623}"/>
              </a:ext>
            </a:extLst>
          </p:cNvPr>
          <p:cNvSpPr/>
          <p:nvPr/>
        </p:nvSpPr>
        <p:spPr>
          <a:xfrm>
            <a:off x="3779627" y="4048908"/>
            <a:ext cx="1862462" cy="401681"/>
          </a:xfrm>
          <a:prstGeom prst="roundRect">
            <a:avLst>
              <a:gd name="adj" fmla="val 21454"/>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defTabSz="457200">
              <a:buClrTx/>
              <a:buFontTx/>
              <a:buNone/>
            </a:pPr>
            <a:r>
              <a:rPr lang="es-ES" kern="1200" dirty="0">
                <a:solidFill>
                  <a:srgbClr val="000000"/>
                </a:solidFill>
                <a:latin typeface="Bahnschrift Condensed" panose="020B0502040204020203" pitchFamily="34" charset="0"/>
              </a:rPr>
              <a:t>No mayor de 2 años de PPL</a:t>
            </a:r>
          </a:p>
        </p:txBody>
      </p:sp>
      <p:sp>
        <p:nvSpPr>
          <p:cNvPr id="38" name="CuadroTexto 37">
            <a:extLst>
              <a:ext uri="{FF2B5EF4-FFF2-40B4-BE49-F238E27FC236}">
                <a16:creationId xmlns:a16="http://schemas.microsoft.com/office/drawing/2014/main" id="{471B9B4C-AF4E-4BEB-82EF-B3699EC2E5BE}"/>
              </a:ext>
            </a:extLst>
          </p:cNvPr>
          <p:cNvSpPr txBox="1"/>
          <p:nvPr/>
        </p:nvSpPr>
        <p:spPr>
          <a:xfrm>
            <a:off x="7081281" y="1400058"/>
            <a:ext cx="1499193" cy="738664"/>
          </a:xfrm>
          <a:prstGeom prst="rect">
            <a:avLst/>
          </a:prstGeom>
          <a:solidFill>
            <a:schemeClr val="accent2">
              <a:lumMod val="75000"/>
            </a:schemeClr>
          </a:solidFill>
          <a:ln>
            <a:solidFill>
              <a:schemeClr val="bg1"/>
            </a:solidFill>
          </a:ln>
        </p:spPr>
        <p:txBody>
          <a:bodyPr wrap="square" rtlCol="0">
            <a:spAutoFit/>
          </a:bodyPr>
          <a:lstStyle/>
          <a:p>
            <a:pPr algn="ctr"/>
            <a:r>
              <a:rPr lang="es-ES" dirty="0">
                <a:solidFill>
                  <a:schemeClr val="bg1"/>
                </a:solidFill>
                <a:latin typeface="Algerian" panose="04020705040A02060702" pitchFamily="82" charset="0"/>
              </a:rPr>
              <a:t>Consumación</a:t>
            </a:r>
          </a:p>
          <a:p>
            <a:pPr algn="ctr"/>
            <a:r>
              <a:rPr lang="es-ES" dirty="0">
                <a:solidFill>
                  <a:schemeClr val="bg1"/>
                </a:solidFill>
                <a:latin typeface="Arial Narrow" panose="020B0606020202030204" pitchFamily="34" charset="0"/>
              </a:rPr>
              <a:t>Perjuicio (no hay</a:t>
            </a:r>
          </a:p>
          <a:p>
            <a:pPr algn="ctr"/>
            <a:r>
              <a:rPr lang="es-ES" dirty="0">
                <a:solidFill>
                  <a:schemeClr val="bg1"/>
                </a:solidFill>
                <a:latin typeface="Arial Narrow" panose="020B0606020202030204" pitchFamily="34" charset="0"/>
              </a:rPr>
              <a:t>monto mínimo)</a:t>
            </a:r>
          </a:p>
        </p:txBody>
      </p:sp>
      <p:sp>
        <p:nvSpPr>
          <p:cNvPr id="39" name="CuadroTexto 38">
            <a:extLst>
              <a:ext uri="{FF2B5EF4-FFF2-40B4-BE49-F238E27FC236}">
                <a16:creationId xmlns:a16="http://schemas.microsoft.com/office/drawing/2014/main" id="{846D126A-31FB-4762-8442-A072D8BAF3EA}"/>
              </a:ext>
            </a:extLst>
          </p:cNvPr>
          <p:cNvSpPr txBox="1"/>
          <p:nvPr/>
        </p:nvSpPr>
        <p:spPr>
          <a:xfrm>
            <a:off x="6780109" y="2442655"/>
            <a:ext cx="1800365" cy="738664"/>
          </a:xfrm>
          <a:prstGeom prst="rect">
            <a:avLst/>
          </a:prstGeom>
          <a:solidFill>
            <a:schemeClr val="accent2">
              <a:lumMod val="75000"/>
            </a:schemeClr>
          </a:solidFill>
          <a:ln>
            <a:solidFill>
              <a:schemeClr val="bg1"/>
            </a:solidFill>
          </a:ln>
        </p:spPr>
        <p:txBody>
          <a:bodyPr wrap="square" rtlCol="0">
            <a:spAutoFit/>
          </a:bodyPr>
          <a:lstStyle/>
          <a:p>
            <a:pPr algn="ctr"/>
            <a:r>
              <a:rPr lang="es-ES" dirty="0">
                <a:solidFill>
                  <a:schemeClr val="bg1"/>
                </a:solidFill>
                <a:latin typeface="Algerian" panose="04020705040A02060702" pitchFamily="82" charset="0"/>
              </a:rPr>
              <a:t>Bien protegido</a:t>
            </a:r>
          </a:p>
          <a:p>
            <a:pPr algn="ctr"/>
            <a:r>
              <a:rPr lang="es-ES" dirty="0">
                <a:solidFill>
                  <a:schemeClr val="bg1"/>
                </a:solidFill>
                <a:latin typeface="Arial Narrow" panose="020B0606020202030204" pitchFamily="34" charset="0"/>
              </a:rPr>
              <a:t>Patrimonio estatal evitar el abuso de poder</a:t>
            </a:r>
          </a:p>
        </p:txBody>
      </p:sp>
      <p:sp>
        <p:nvSpPr>
          <p:cNvPr id="40" name="CuadroTexto 39">
            <a:extLst>
              <a:ext uri="{FF2B5EF4-FFF2-40B4-BE49-F238E27FC236}">
                <a16:creationId xmlns:a16="http://schemas.microsoft.com/office/drawing/2014/main" id="{C9425596-849B-4851-AB6F-7440514AD8DE}"/>
              </a:ext>
            </a:extLst>
          </p:cNvPr>
          <p:cNvSpPr txBox="1"/>
          <p:nvPr/>
        </p:nvSpPr>
        <p:spPr>
          <a:xfrm>
            <a:off x="6460342" y="3307674"/>
            <a:ext cx="1800365" cy="1600438"/>
          </a:xfrm>
          <a:prstGeom prst="rect">
            <a:avLst/>
          </a:prstGeom>
          <a:solidFill>
            <a:schemeClr val="accent2">
              <a:lumMod val="75000"/>
            </a:schemeClr>
          </a:solidFill>
          <a:ln>
            <a:solidFill>
              <a:schemeClr val="bg1"/>
            </a:solidFill>
          </a:ln>
        </p:spPr>
        <p:txBody>
          <a:bodyPr wrap="square" rtlCol="0">
            <a:spAutoFit/>
          </a:bodyPr>
          <a:lstStyle/>
          <a:p>
            <a:pPr algn="ctr"/>
            <a:r>
              <a:rPr lang="es-ES" dirty="0">
                <a:solidFill>
                  <a:schemeClr val="bg1"/>
                </a:solidFill>
                <a:latin typeface="Algerian" panose="04020705040A02060702" pitchFamily="82" charset="0"/>
              </a:rPr>
              <a:t>Autor(res)</a:t>
            </a:r>
          </a:p>
          <a:p>
            <a:pPr algn="ctr"/>
            <a:r>
              <a:rPr lang="es-ES" dirty="0">
                <a:solidFill>
                  <a:schemeClr val="bg1"/>
                </a:solidFill>
                <a:latin typeface="Arial Narrow" panose="020B0606020202030204" pitchFamily="34" charset="0"/>
              </a:rPr>
              <a:t>Relación funcional entre cargo y efectos (hurto, robo, apropiación ilícita)</a:t>
            </a:r>
          </a:p>
          <a:p>
            <a:pPr algn="ctr"/>
            <a:r>
              <a:rPr lang="es-ES" dirty="0">
                <a:solidFill>
                  <a:schemeClr val="bg1"/>
                </a:solidFill>
                <a:latin typeface="Algerian" panose="04020705040A02060702" pitchFamily="82" charset="0"/>
              </a:rPr>
              <a:t>Tercero</a:t>
            </a:r>
          </a:p>
          <a:p>
            <a:pPr algn="ctr"/>
            <a:r>
              <a:rPr lang="es-ES" dirty="0">
                <a:solidFill>
                  <a:schemeClr val="bg1"/>
                </a:solidFill>
                <a:latin typeface="Arial Narrow" panose="020B0606020202030204" pitchFamily="34" charset="0"/>
              </a:rPr>
              <a:t>Cómplice de</a:t>
            </a:r>
          </a:p>
          <a:p>
            <a:pPr algn="ctr"/>
            <a:r>
              <a:rPr lang="es-ES" dirty="0">
                <a:solidFill>
                  <a:schemeClr val="bg1"/>
                </a:solidFill>
                <a:latin typeface="Arial Narrow" panose="020B0606020202030204" pitchFamily="34" charset="0"/>
              </a:rPr>
              <a:t>Peculado</a:t>
            </a:r>
          </a:p>
        </p:txBody>
      </p:sp>
    </p:spTree>
    <p:extLst>
      <p:ext uri="{BB962C8B-B14F-4D97-AF65-F5344CB8AC3E}">
        <p14:creationId xmlns:p14="http://schemas.microsoft.com/office/powerpoint/2010/main" val="3421340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3" name="Imagen 2">
            <a:extLst>
              <a:ext uri="{FF2B5EF4-FFF2-40B4-BE49-F238E27FC236}">
                <a16:creationId xmlns:a16="http://schemas.microsoft.com/office/drawing/2014/main" id="{C430F99A-BEEA-480B-AEB3-531F1A2C3B60}"/>
              </a:ext>
            </a:extLst>
          </p:cNvPr>
          <p:cNvPicPr>
            <a:picLocks noChangeAspect="1"/>
          </p:cNvPicPr>
          <p:nvPr/>
        </p:nvPicPr>
        <p:blipFill>
          <a:blip r:embed="rId3"/>
          <a:stretch>
            <a:fillRect/>
          </a:stretch>
        </p:blipFill>
        <p:spPr>
          <a:xfrm rot="482239">
            <a:off x="7672611" y="97237"/>
            <a:ext cx="1476550" cy="1218826"/>
          </a:xfrm>
          <a:prstGeom prst="rect">
            <a:avLst/>
          </a:prstGeom>
        </p:spPr>
      </p:pic>
      <p:sp>
        <p:nvSpPr>
          <p:cNvPr id="7" name="Google Shape;147;p26">
            <a:extLst>
              <a:ext uri="{FF2B5EF4-FFF2-40B4-BE49-F238E27FC236}">
                <a16:creationId xmlns:a16="http://schemas.microsoft.com/office/drawing/2014/main" id="{57287740-249A-499E-9FCB-F1D9DFAE3E38}"/>
              </a:ext>
            </a:extLst>
          </p:cNvPr>
          <p:cNvSpPr txBox="1">
            <a:spLocks noGrp="1"/>
          </p:cNvSpPr>
          <p:nvPr>
            <p:ph type="title"/>
          </p:nvPr>
        </p:nvSpPr>
        <p:spPr>
          <a:xfrm>
            <a:off x="131518" y="207853"/>
            <a:ext cx="5769551" cy="53739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sz="3200" b="1" dirty="0">
                <a:solidFill>
                  <a:schemeClr val="accent6"/>
                </a:solidFill>
                <a:latin typeface="Californian FB" panose="0207040306080B030204" pitchFamily="18" charset="0"/>
              </a:rPr>
              <a:t>PECULADO – Art. 387°</a:t>
            </a:r>
            <a:endParaRPr lang="es-PE" sz="3200" b="1" dirty="0">
              <a:solidFill>
                <a:schemeClr val="accent6"/>
              </a:solidFill>
              <a:latin typeface="Californian FB" panose="0207040306080B030204" pitchFamily="18" charset="0"/>
            </a:endParaRPr>
          </a:p>
        </p:txBody>
      </p:sp>
      <p:cxnSp>
        <p:nvCxnSpPr>
          <p:cNvPr id="8" name="Conector recto 7">
            <a:extLst>
              <a:ext uri="{FF2B5EF4-FFF2-40B4-BE49-F238E27FC236}">
                <a16:creationId xmlns:a16="http://schemas.microsoft.com/office/drawing/2014/main" id="{C706BE20-8AB6-4D2F-AFD1-85C6F828C136}"/>
              </a:ext>
            </a:extLst>
          </p:cNvPr>
          <p:cNvCxnSpPr>
            <a:cxnSpLocks/>
          </p:cNvCxnSpPr>
          <p:nvPr/>
        </p:nvCxnSpPr>
        <p:spPr>
          <a:xfrm>
            <a:off x="370866" y="871041"/>
            <a:ext cx="48709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Diagrama 3">
            <a:extLst>
              <a:ext uri="{FF2B5EF4-FFF2-40B4-BE49-F238E27FC236}">
                <a16:creationId xmlns:a16="http://schemas.microsoft.com/office/drawing/2014/main" id="{DBE87151-7311-4EFC-937A-9B3CC5150EFB}"/>
              </a:ext>
            </a:extLst>
          </p:cNvPr>
          <p:cNvGraphicFramePr/>
          <p:nvPr/>
        </p:nvGraphicFramePr>
        <p:xfrm>
          <a:off x="-689993" y="971318"/>
          <a:ext cx="8950700" cy="11784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CuadroTexto 19">
            <a:extLst>
              <a:ext uri="{FF2B5EF4-FFF2-40B4-BE49-F238E27FC236}">
                <a16:creationId xmlns:a16="http://schemas.microsoft.com/office/drawing/2014/main" id="{09A00A94-5736-4E49-AAC0-DBCF68963991}"/>
              </a:ext>
            </a:extLst>
          </p:cNvPr>
          <p:cNvSpPr txBox="1"/>
          <p:nvPr/>
        </p:nvSpPr>
        <p:spPr>
          <a:xfrm>
            <a:off x="474791" y="2193880"/>
            <a:ext cx="4097209" cy="307777"/>
          </a:xfrm>
          <a:prstGeom prst="rect">
            <a:avLst/>
          </a:prstGeom>
          <a:solidFill>
            <a:schemeClr val="accent2">
              <a:lumMod val="75000"/>
            </a:schemeClr>
          </a:solidFill>
          <a:ln>
            <a:solidFill>
              <a:schemeClr val="bg1"/>
            </a:solidFill>
          </a:ln>
        </p:spPr>
        <p:txBody>
          <a:bodyPr wrap="square" rtlCol="0">
            <a:spAutoFit/>
          </a:bodyPr>
          <a:lstStyle/>
          <a:p>
            <a:pPr algn="ctr"/>
            <a:r>
              <a:rPr lang="es-ES" dirty="0">
                <a:solidFill>
                  <a:schemeClr val="bg1"/>
                </a:solidFill>
                <a:latin typeface="Algerian" panose="04020705040A02060702" pitchFamily="82" charset="0"/>
              </a:rPr>
              <a:t>Conducta: Modalidad AGRAVADA</a:t>
            </a:r>
          </a:p>
        </p:txBody>
      </p:sp>
      <p:sp>
        <p:nvSpPr>
          <p:cNvPr id="21" name="Rectángulo: esquinas redondeadas 20">
            <a:extLst>
              <a:ext uri="{FF2B5EF4-FFF2-40B4-BE49-F238E27FC236}">
                <a16:creationId xmlns:a16="http://schemas.microsoft.com/office/drawing/2014/main" id="{C0C8A491-C8F7-4D93-8A9F-6214EF1CF879}"/>
              </a:ext>
            </a:extLst>
          </p:cNvPr>
          <p:cNvSpPr/>
          <p:nvPr/>
        </p:nvSpPr>
        <p:spPr>
          <a:xfrm>
            <a:off x="275171" y="2619134"/>
            <a:ext cx="5998037" cy="2441964"/>
          </a:xfrm>
          <a:prstGeom prst="roundRect">
            <a:avLst>
              <a:gd name="adj" fmla="val 0"/>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defTabSz="457200">
              <a:buClrTx/>
              <a:buFontTx/>
              <a:buNone/>
            </a:pPr>
            <a:r>
              <a:rPr lang="es-ES" kern="1200" dirty="0">
                <a:solidFill>
                  <a:srgbClr val="000000"/>
                </a:solidFill>
                <a:latin typeface="Arial Narrow" panose="020B0606020202030204" pitchFamily="34" charset="0"/>
              </a:rPr>
              <a:t>La PPL será no menor de 8 ni mayor de 15 años; inhabilitación a que se refieren los incisos 1, 2 y 8 del artículo 36, de naturaleza perpetua, y, con 365 a 730 </a:t>
            </a:r>
            <a:r>
              <a:rPr lang="es-ES" kern="1200" dirty="0" err="1">
                <a:solidFill>
                  <a:srgbClr val="000000"/>
                </a:solidFill>
                <a:latin typeface="Arial Narrow" panose="020B0606020202030204" pitchFamily="34" charset="0"/>
              </a:rPr>
              <a:t>díasmulta</a:t>
            </a:r>
            <a:r>
              <a:rPr lang="es-ES" kern="1200" dirty="0">
                <a:solidFill>
                  <a:srgbClr val="000000"/>
                </a:solidFill>
                <a:latin typeface="Arial Narrow" panose="020B0606020202030204" pitchFamily="34" charset="0"/>
              </a:rPr>
              <a:t>, cuando ocurra cualquiera de los siguientes supuestos:</a:t>
            </a:r>
          </a:p>
          <a:p>
            <a:pPr algn="just" defTabSz="457200">
              <a:buClrTx/>
              <a:buFontTx/>
              <a:buNone/>
            </a:pPr>
            <a:r>
              <a:rPr lang="es-ES" kern="1200" dirty="0">
                <a:solidFill>
                  <a:srgbClr val="000000"/>
                </a:solidFill>
                <a:latin typeface="Arial Narrow" panose="020B0606020202030204" pitchFamily="34" charset="0"/>
              </a:rPr>
              <a:t>1. El agente actúe como integrante de una organización criminal, como persona vinculada o actúe por encargo de ella.</a:t>
            </a:r>
          </a:p>
          <a:p>
            <a:pPr algn="just" defTabSz="457200">
              <a:buClrTx/>
              <a:buFontTx/>
              <a:buNone/>
            </a:pPr>
            <a:r>
              <a:rPr lang="es-ES" kern="1200" dirty="0">
                <a:solidFill>
                  <a:srgbClr val="000000"/>
                </a:solidFill>
                <a:latin typeface="Arial Narrow" panose="020B0606020202030204" pitchFamily="34" charset="0"/>
              </a:rPr>
              <a:t>2. Los caudales o efectos estuvieran destinados a fines asistenciales o a programas de apoyo o inclusión social o de desarrollo.</a:t>
            </a:r>
          </a:p>
          <a:p>
            <a:pPr algn="just" defTabSz="457200">
              <a:buClrTx/>
              <a:buFontTx/>
              <a:buNone/>
            </a:pPr>
            <a:r>
              <a:rPr lang="es-ES" kern="1200" dirty="0">
                <a:solidFill>
                  <a:srgbClr val="000000"/>
                </a:solidFill>
                <a:latin typeface="Arial Narrow" panose="020B0606020202030204" pitchFamily="34" charset="0"/>
              </a:rPr>
              <a:t>3. El agente se aproveche de una situación de calamidad pública o emergencia sanitaria, o la comisión del delito comprometa la defensa, seguridad o soberanía nacional.</a:t>
            </a:r>
          </a:p>
          <a:p>
            <a:pPr algn="just" defTabSz="457200">
              <a:buClrTx/>
              <a:buFontTx/>
              <a:buNone/>
            </a:pPr>
            <a:r>
              <a:rPr lang="es-ES" kern="1200" dirty="0">
                <a:solidFill>
                  <a:srgbClr val="000000"/>
                </a:solidFill>
                <a:latin typeface="Arial Narrow" panose="020B0606020202030204" pitchFamily="34" charset="0"/>
              </a:rPr>
              <a:t>4. El valor de lo apropiado o utilizado sobrepase 10 </a:t>
            </a:r>
            <a:r>
              <a:rPr lang="es-ES" kern="1200" dirty="0" err="1">
                <a:solidFill>
                  <a:srgbClr val="000000"/>
                </a:solidFill>
                <a:latin typeface="Arial Narrow" panose="020B0606020202030204" pitchFamily="34" charset="0"/>
              </a:rPr>
              <a:t>UIT’s</a:t>
            </a:r>
            <a:r>
              <a:rPr lang="es-ES" kern="1200" dirty="0">
                <a:solidFill>
                  <a:srgbClr val="000000"/>
                </a:solidFill>
                <a:latin typeface="Arial Narrow" panose="020B0606020202030204" pitchFamily="34" charset="0"/>
              </a:rPr>
              <a:t>.</a:t>
            </a:r>
          </a:p>
        </p:txBody>
      </p:sp>
      <p:sp>
        <p:nvSpPr>
          <p:cNvPr id="38" name="CuadroTexto 37">
            <a:extLst>
              <a:ext uri="{FF2B5EF4-FFF2-40B4-BE49-F238E27FC236}">
                <a16:creationId xmlns:a16="http://schemas.microsoft.com/office/drawing/2014/main" id="{471B9B4C-AF4E-4BEB-82EF-B3699EC2E5BE}"/>
              </a:ext>
            </a:extLst>
          </p:cNvPr>
          <p:cNvSpPr txBox="1"/>
          <p:nvPr/>
        </p:nvSpPr>
        <p:spPr>
          <a:xfrm>
            <a:off x="6460341" y="1170927"/>
            <a:ext cx="1835847" cy="954107"/>
          </a:xfrm>
          <a:prstGeom prst="rect">
            <a:avLst/>
          </a:prstGeom>
          <a:solidFill>
            <a:schemeClr val="accent2">
              <a:lumMod val="75000"/>
            </a:schemeClr>
          </a:solidFill>
          <a:ln>
            <a:solidFill>
              <a:schemeClr val="bg1"/>
            </a:solidFill>
          </a:ln>
        </p:spPr>
        <p:txBody>
          <a:bodyPr wrap="square" rtlCol="0">
            <a:spAutoFit/>
          </a:bodyPr>
          <a:lstStyle/>
          <a:p>
            <a:pPr algn="ctr"/>
            <a:r>
              <a:rPr lang="es-ES" dirty="0">
                <a:solidFill>
                  <a:schemeClr val="bg1"/>
                </a:solidFill>
                <a:latin typeface="Algerian" panose="04020705040A02060702" pitchFamily="82" charset="0"/>
              </a:rPr>
              <a:t>Consumación</a:t>
            </a:r>
          </a:p>
          <a:p>
            <a:pPr algn="ctr"/>
            <a:r>
              <a:rPr lang="es-ES" dirty="0">
                <a:solidFill>
                  <a:schemeClr val="bg1"/>
                </a:solidFill>
                <a:latin typeface="Arial Narrow" panose="020B0606020202030204" pitchFamily="34" charset="0"/>
              </a:rPr>
              <a:t>El valor de lo apropiado o utilizado sobrepase 10 </a:t>
            </a:r>
            <a:r>
              <a:rPr lang="es-ES" dirty="0" err="1">
                <a:solidFill>
                  <a:schemeClr val="bg1"/>
                </a:solidFill>
                <a:latin typeface="Arial Narrow" panose="020B0606020202030204" pitchFamily="34" charset="0"/>
              </a:rPr>
              <a:t>UIT’s</a:t>
            </a:r>
            <a:r>
              <a:rPr lang="es-ES" dirty="0">
                <a:solidFill>
                  <a:schemeClr val="bg1"/>
                </a:solidFill>
                <a:latin typeface="Arial Narrow" panose="020B0606020202030204" pitchFamily="34" charset="0"/>
              </a:rPr>
              <a:t>.</a:t>
            </a:r>
          </a:p>
        </p:txBody>
      </p:sp>
      <p:sp>
        <p:nvSpPr>
          <p:cNvPr id="39" name="CuadroTexto 38">
            <a:extLst>
              <a:ext uri="{FF2B5EF4-FFF2-40B4-BE49-F238E27FC236}">
                <a16:creationId xmlns:a16="http://schemas.microsoft.com/office/drawing/2014/main" id="{846D126A-31FB-4762-8442-A072D8BAF3EA}"/>
              </a:ext>
            </a:extLst>
          </p:cNvPr>
          <p:cNvSpPr txBox="1"/>
          <p:nvPr/>
        </p:nvSpPr>
        <p:spPr>
          <a:xfrm>
            <a:off x="6460342" y="2282151"/>
            <a:ext cx="1835848" cy="738664"/>
          </a:xfrm>
          <a:prstGeom prst="rect">
            <a:avLst/>
          </a:prstGeom>
          <a:solidFill>
            <a:schemeClr val="accent2">
              <a:lumMod val="75000"/>
            </a:schemeClr>
          </a:solidFill>
          <a:ln>
            <a:solidFill>
              <a:schemeClr val="bg1"/>
            </a:solidFill>
          </a:ln>
        </p:spPr>
        <p:txBody>
          <a:bodyPr wrap="square" rtlCol="0">
            <a:spAutoFit/>
          </a:bodyPr>
          <a:lstStyle/>
          <a:p>
            <a:pPr algn="ctr"/>
            <a:r>
              <a:rPr lang="es-ES" dirty="0">
                <a:solidFill>
                  <a:schemeClr val="bg1"/>
                </a:solidFill>
                <a:latin typeface="Algerian" panose="04020705040A02060702" pitchFamily="82" charset="0"/>
              </a:rPr>
              <a:t>Bien protegido</a:t>
            </a:r>
          </a:p>
          <a:p>
            <a:pPr algn="ctr"/>
            <a:r>
              <a:rPr lang="es-ES" dirty="0">
                <a:solidFill>
                  <a:schemeClr val="bg1"/>
                </a:solidFill>
                <a:latin typeface="Arial Narrow" panose="020B0606020202030204" pitchFamily="34" charset="0"/>
              </a:rPr>
              <a:t>Patrimonio estatal evitar el abuso de poder</a:t>
            </a:r>
          </a:p>
        </p:txBody>
      </p:sp>
      <p:sp>
        <p:nvSpPr>
          <p:cNvPr id="40" name="CuadroTexto 39">
            <a:extLst>
              <a:ext uri="{FF2B5EF4-FFF2-40B4-BE49-F238E27FC236}">
                <a16:creationId xmlns:a16="http://schemas.microsoft.com/office/drawing/2014/main" id="{C9425596-849B-4851-AB6F-7440514AD8DE}"/>
              </a:ext>
            </a:extLst>
          </p:cNvPr>
          <p:cNvSpPr txBox="1"/>
          <p:nvPr/>
        </p:nvSpPr>
        <p:spPr>
          <a:xfrm>
            <a:off x="6460342" y="3307674"/>
            <a:ext cx="1835846" cy="1600438"/>
          </a:xfrm>
          <a:prstGeom prst="rect">
            <a:avLst/>
          </a:prstGeom>
          <a:solidFill>
            <a:schemeClr val="accent2">
              <a:lumMod val="75000"/>
            </a:schemeClr>
          </a:solidFill>
          <a:ln>
            <a:solidFill>
              <a:schemeClr val="bg1"/>
            </a:solidFill>
          </a:ln>
        </p:spPr>
        <p:txBody>
          <a:bodyPr wrap="square" rtlCol="0">
            <a:spAutoFit/>
          </a:bodyPr>
          <a:lstStyle/>
          <a:p>
            <a:pPr algn="ctr"/>
            <a:r>
              <a:rPr lang="es-ES" dirty="0">
                <a:solidFill>
                  <a:schemeClr val="bg1"/>
                </a:solidFill>
                <a:latin typeface="Algerian" panose="04020705040A02060702" pitchFamily="82" charset="0"/>
              </a:rPr>
              <a:t>Autor(res)</a:t>
            </a:r>
          </a:p>
          <a:p>
            <a:pPr algn="ctr"/>
            <a:r>
              <a:rPr lang="es-ES" dirty="0">
                <a:solidFill>
                  <a:schemeClr val="bg1"/>
                </a:solidFill>
                <a:latin typeface="Arial Narrow" panose="020B0606020202030204" pitchFamily="34" charset="0"/>
              </a:rPr>
              <a:t>Relación funcional entre cargo y efectos (hurto, robo, apropiación ilícita)</a:t>
            </a:r>
          </a:p>
          <a:p>
            <a:pPr algn="ctr"/>
            <a:r>
              <a:rPr lang="es-ES" dirty="0">
                <a:solidFill>
                  <a:schemeClr val="bg1"/>
                </a:solidFill>
                <a:latin typeface="Algerian" panose="04020705040A02060702" pitchFamily="82" charset="0"/>
              </a:rPr>
              <a:t>Tercero</a:t>
            </a:r>
          </a:p>
          <a:p>
            <a:pPr algn="ctr"/>
            <a:r>
              <a:rPr lang="es-ES" dirty="0">
                <a:solidFill>
                  <a:schemeClr val="bg1"/>
                </a:solidFill>
                <a:latin typeface="Arial Narrow" panose="020B0606020202030204" pitchFamily="34" charset="0"/>
              </a:rPr>
              <a:t>Cómplice de</a:t>
            </a:r>
          </a:p>
          <a:p>
            <a:pPr algn="ctr"/>
            <a:r>
              <a:rPr lang="es-ES" dirty="0">
                <a:solidFill>
                  <a:schemeClr val="bg1"/>
                </a:solidFill>
                <a:latin typeface="Arial Narrow" panose="020B0606020202030204" pitchFamily="34" charset="0"/>
              </a:rPr>
              <a:t>Peculado</a:t>
            </a:r>
          </a:p>
        </p:txBody>
      </p:sp>
    </p:spTree>
    <p:extLst>
      <p:ext uri="{BB962C8B-B14F-4D97-AF65-F5344CB8AC3E}">
        <p14:creationId xmlns:p14="http://schemas.microsoft.com/office/powerpoint/2010/main" val="3250079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3" name="Imagen 2">
            <a:extLst>
              <a:ext uri="{FF2B5EF4-FFF2-40B4-BE49-F238E27FC236}">
                <a16:creationId xmlns:a16="http://schemas.microsoft.com/office/drawing/2014/main" id="{C430F99A-BEEA-480B-AEB3-531F1A2C3B60}"/>
              </a:ext>
            </a:extLst>
          </p:cNvPr>
          <p:cNvPicPr>
            <a:picLocks noChangeAspect="1"/>
          </p:cNvPicPr>
          <p:nvPr/>
        </p:nvPicPr>
        <p:blipFill>
          <a:blip r:embed="rId3"/>
          <a:stretch>
            <a:fillRect/>
          </a:stretch>
        </p:blipFill>
        <p:spPr>
          <a:xfrm rot="482239">
            <a:off x="7672611" y="97237"/>
            <a:ext cx="1476550" cy="1218826"/>
          </a:xfrm>
          <a:prstGeom prst="rect">
            <a:avLst/>
          </a:prstGeom>
        </p:spPr>
      </p:pic>
      <p:sp>
        <p:nvSpPr>
          <p:cNvPr id="7" name="Google Shape;147;p26">
            <a:extLst>
              <a:ext uri="{FF2B5EF4-FFF2-40B4-BE49-F238E27FC236}">
                <a16:creationId xmlns:a16="http://schemas.microsoft.com/office/drawing/2014/main" id="{57287740-249A-499E-9FCB-F1D9DFAE3E38}"/>
              </a:ext>
            </a:extLst>
          </p:cNvPr>
          <p:cNvSpPr txBox="1">
            <a:spLocks noGrp="1"/>
          </p:cNvSpPr>
          <p:nvPr>
            <p:ph type="title"/>
          </p:nvPr>
        </p:nvSpPr>
        <p:spPr>
          <a:xfrm>
            <a:off x="131518" y="207853"/>
            <a:ext cx="5769551" cy="53739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sz="3200" b="1" dirty="0">
                <a:solidFill>
                  <a:schemeClr val="accent6"/>
                </a:solidFill>
                <a:latin typeface="Californian FB" panose="0207040306080B030204" pitchFamily="18" charset="0"/>
              </a:rPr>
              <a:t>PECULADO – Art. 387°</a:t>
            </a:r>
            <a:endParaRPr lang="es-PE" sz="3200" b="1" dirty="0">
              <a:solidFill>
                <a:schemeClr val="accent6"/>
              </a:solidFill>
              <a:latin typeface="Californian FB" panose="0207040306080B030204" pitchFamily="18" charset="0"/>
            </a:endParaRPr>
          </a:p>
        </p:txBody>
      </p:sp>
      <p:cxnSp>
        <p:nvCxnSpPr>
          <p:cNvPr id="8" name="Conector recto 7">
            <a:extLst>
              <a:ext uri="{FF2B5EF4-FFF2-40B4-BE49-F238E27FC236}">
                <a16:creationId xmlns:a16="http://schemas.microsoft.com/office/drawing/2014/main" id="{C706BE20-8AB6-4D2F-AFD1-85C6F828C136}"/>
              </a:ext>
            </a:extLst>
          </p:cNvPr>
          <p:cNvCxnSpPr>
            <a:cxnSpLocks/>
          </p:cNvCxnSpPr>
          <p:nvPr/>
        </p:nvCxnSpPr>
        <p:spPr>
          <a:xfrm>
            <a:off x="370866" y="871041"/>
            <a:ext cx="48709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uadroTexto 19">
            <a:extLst>
              <a:ext uri="{FF2B5EF4-FFF2-40B4-BE49-F238E27FC236}">
                <a16:creationId xmlns:a16="http://schemas.microsoft.com/office/drawing/2014/main" id="{09A00A94-5736-4E49-AAC0-DBCF68963991}"/>
              </a:ext>
            </a:extLst>
          </p:cNvPr>
          <p:cNvSpPr txBox="1"/>
          <p:nvPr/>
        </p:nvSpPr>
        <p:spPr>
          <a:xfrm>
            <a:off x="1572981" y="1128191"/>
            <a:ext cx="5998037" cy="369332"/>
          </a:xfrm>
          <a:prstGeom prst="rect">
            <a:avLst/>
          </a:prstGeom>
          <a:solidFill>
            <a:schemeClr val="accent2">
              <a:lumMod val="75000"/>
            </a:schemeClr>
          </a:solidFill>
          <a:ln>
            <a:solidFill>
              <a:schemeClr val="bg1"/>
            </a:solidFill>
          </a:ln>
        </p:spPr>
        <p:txBody>
          <a:bodyPr wrap="square" rtlCol="0">
            <a:spAutoFit/>
          </a:bodyPr>
          <a:lstStyle/>
          <a:p>
            <a:pPr algn="ctr"/>
            <a:r>
              <a:rPr lang="es-ES" sz="1800" dirty="0">
                <a:solidFill>
                  <a:schemeClr val="bg1"/>
                </a:solidFill>
                <a:latin typeface="Algerian" panose="04020705040A02060702" pitchFamily="82" charset="0"/>
              </a:rPr>
              <a:t>Elementos típicos (Acuerdo Plenario </a:t>
            </a:r>
            <a:r>
              <a:rPr lang="es-ES" sz="1800" dirty="0" err="1">
                <a:solidFill>
                  <a:schemeClr val="bg1"/>
                </a:solidFill>
                <a:latin typeface="Algerian" panose="04020705040A02060702" pitchFamily="82" charset="0"/>
              </a:rPr>
              <a:t>N°</a:t>
            </a:r>
            <a:r>
              <a:rPr lang="es-ES" sz="1800" dirty="0">
                <a:solidFill>
                  <a:schemeClr val="bg1"/>
                </a:solidFill>
                <a:latin typeface="Algerian" panose="04020705040A02060702" pitchFamily="82" charset="0"/>
              </a:rPr>
              <a:t> 4-2005)</a:t>
            </a:r>
          </a:p>
        </p:txBody>
      </p:sp>
      <p:sp>
        <p:nvSpPr>
          <p:cNvPr id="21" name="Rectángulo: esquinas redondeadas 20">
            <a:extLst>
              <a:ext uri="{FF2B5EF4-FFF2-40B4-BE49-F238E27FC236}">
                <a16:creationId xmlns:a16="http://schemas.microsoft.com/office/drawing/2014/main" id="{C0C8A491-C8F7-4D93-8A9F-6214EF1CF879}"/>
              </a:ext>
            </a:extLst>
          </p:cNvPr>
          <p:cNvSpPr/>
          <p:nvPr/>
        </p:nvSpPr>
        <p:spPr>
          <a:xfrm>
            <a:off x="717061" y="1754672"/>
            <a:ext cx="7709878" cy="2890916"/>
          </a:xfrm>
          <a:prstGeom prst="roundRect">
            <a:avLst>
              <a:gd name="adj" fmla="val 0"/>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defTabSz="457200">
              <a:buClrTx/>
              <a:buFontTx/>
              <a:buNone/>
            </a:pPr>
            <a:r>
              <a:rPr lang="es-ES" sz="1700" b="1" kern="1200" dirty="0">
                <a:solidFill>
                  <a:srgbClr val="000000"/>
                </a:solidFill>
                <a:latin typeface="Arial Narrow" panose="020B0606020202030204" pitchFamily="34" charset="0"/>
              </a:rPr>
              <a:t>RELACIÓN FUNCIONAL: </a:t>
            </a:r>
            <a:r>
              <a:rPr lang="es-ES" sz="1700" kern="1200" dirty="0">
                <a:solidFill>
                  <a:srgbClr val="000000"/>
                </a:solidFill>
                <a:latin typeface="Arial Narrow" panose="020B0606020202030204" pitchFamily="34" charset="0"/>
              </a:rPr>
              <a:t>Poder de vigilancia o control → ámbito de competencia</a:t>
            </a:r>
          </a:p>
          <a:p>
            <a:pPr algn="just" defTabSz="457200">
              <a:buClrTx/>
              <a:buFontTx/>
              <a:buNone/>
            </a:pPr>
            <a:r>
              <a:rPr lang="es-ES" sz="1700" b="1" kern="1200" dirty="0">
                <a:solidFill>
                  <a:srgbClr val="000000"/>
                </a:solidFill>
                <a:latin typeface="Arial Narrow" panose="020B0606020202030204" pitchFamily="34" charset="0"/>
              </a:rPr>
              <a:t>PERCEPCIÓN: </a:t>
            </a:r>
            <a:r>
              <a:rPr lang="es-ES" sz="1700" kern="1200" dirty="0">
                <a:solidFill>
                  <a:srgbClr val="000000"/>
                </a:solidFill>
                <a:latin typeface="Arial Narrow" panose="020B0606020202030204" pitchFamily="34" charset="0"/>
              </a:rPr>
              <a:t>captar, recaudar o recibir caudales de origen lícito.</a:t>
            </a:r>
          </a:p>
          <a:p>
            <a:pPr algn="just" defTabSz="457200">
              <a:buClrTx/>
              <a:buFontTx/>
              <a:buNone/>
            </a:pPr>
            <a:r>
              <a:rPr lang="es-ES" sz="1700" b="1" kern="1200" dirty="0">
                <a:solidFill>
                  <a:srgbClr val="000000"/>
                </a:solidFill>
                <a:latin typeface="Arial Narrow" panose="020B0606020202030204" pitchFamily="34" charset="0"/>
              </a:rPr>
              <a:t>ADMINISTRACIÓN: </a:t>
            </a:r>
            <a:r>
              <a:rPr lang="es-ES" sz="1700" kern="1200" dirty="0">
                <a:solidFill>
                  <a:srgbClr val="000000"/>
                </a:solidFill>
                <a:latin typeface="Arial Narrow" panose="020B0606020202030204" pitchFamily="34" charset="0"/>
              </a:rPr>
              <a:t>manejo y conducción (disposición jurídica).</a:t>
            </a:r>
          </a:p>
          <a:p>
            <a:pPr algn="just" defTabSz="457200">
              <a:buClrTx/>
              <a:buFontTx/>
              <a:buNone/>
            </a:pPr>
            <a:r>
              <a:rPr lang="es-ES" sz="1700" b="1" kern="1200" dirty="0">
                <a:solidFill>
                  <a:srgbClr val="000000"/>
                </a:solidFill>
                <a:latin typeface="Arial Narrow" panose="020B0606020202030204" pitchFamily="34" charset="0"/>
              </a:rPr>
              <a:t>CUSTODIA: </a:t>
            </a:r>
            <a:r>
              <a:rPr lang="es-ES" sz="1700" kern="1200" dirty="0">
                <a:solidFill>
                  <a:srgbClr val="000000"/>
                </a:solidFill>
                <a:latin typeface="Arial Narrow" panose="020B0606020202030204" pitchFamily="34" charset="0"/>
              </a:rPr>
              <a:t>protección y conservación.</a:t>
            </a:r>
          </a:p>
          <a:p>
            <a:pPr algn="just" defTabSz="457200">
              <a:buClrTx/>
              <a:buFontTx/>
              <a:buNone/>
            </a:pPr>
            <a:r>
              <a:rPr lang="es-ES" sz="1700" b="1" kern="1200" dirty="0">
                <a:solidFill>
                  <a:srgbClr val="000000"/>
                </a:solidFill>
                <a:latin typeface="Arial Narrow" panose="020B0606020202030204" pitchFamily="34" charset="0"/>
              </a:rPr>
              <a:t>APROPIACIÓN: </a:t>
            </a:r>
            <a:r>
              <a:rPr lang="es-ES" sz="1700" kern="1200" dirty="0">
                <a:solidFill>
                  <a:srgbClr val="000000"/>
                </a:solidFill>
                <a:latin typeface="Arial Narrow" panose="020B0606020202030204" pitchFamily="34" charset="0"/>
              </a:rPr>
              <a:t>Hacer suyo los caudales, apartarlo de la esfera estatal y situación de disponibilidad.</a:t>
            </a:r>
          </a:p>
          <a:p>
            <a:pPr algn="just" defTabSz="457200">
              <a:buClrTx/>
              <a:buFontTx/>
              <a:buNone/>
            </a:pPr>
            <a:r>
              <a:rPr lang="es-ES" sz="1700" b="1" kern="1200" dirty="0">
                <a:solidFill>
                  <a:srgbClr val="000000"/>
                </a:solidFill>
                <a:latin typeface="Arial Narrow" panose="020B0606020202030204" pitchFamily="34" charset="0"/>
              </a:rPr>
              <a:t>UTILIZACIÓN: </a:t>
            </a:r>
            <a:r>
              <a:rPr lang="es-ES" sz="1700" kern="1200" dirty="0">
                <a:solidFill>
                  <a:srgbClr val="000000"/>
                </a:solidFill>
                <a:latin typeface="Arial Narrow" panose="020B0606020202030204" pitchFamily="34" charset="0"/>
              </a:rPr>
              <a:t>Aprovecharse de las bondades del bien, sin propósito final de apoderamiento.</a:t>
            </a:r>
          </a:p>
          <a:p>
            <a:pPr algn="just" defTabSz="457200">
              <a:buClrTx/>
              <a:buFontTx/>
              <a:buNone/>
            </a:pPr>
            <a:r>
              <a:rPr lang="es-ES" sz="1700" b="1" kern="1200" dirty="0">
                <a:solidFill>
                  <a:srgbClr val="000000"/>
                </a:solidFill>
                <a:latin typeface="Arial Narrow" panose="020B0606020202030204" pitchFamily="34" charset="0"/>
              </a:rPr>
              <a:t>PARA SI O PARA OTRO:</a:t>
            </a:r>
            <a:r>
              <a:rPr lang="es-ES" sz="1700" kern="1200" dirty="0">
                <a:solidFill>
                  <a:srgbClr val="000000"/>
                </a:solidFill>
                <a:latin typeface="Arial Narrow" panose="020B0606020202030204" pitchFamily="34" charset="0"/>
              </a:rPr>
              <a:t> En beneficio personal o de tercero</a:t>
            </a:r>
          </a:p>
          <a:p>
            <a:pPr algn="just" defTabSz="457200">
              <a:buClrTx/>
              <a:buFontTx/>
              <a:buNone/>
            </a:pPr>
            <a:r>
              <a:rPr lang="es-ES" sz="1700" b="1" kern="1200" dirty="0">
                <a:solidFill>
                  <a:srgbClr val="000000"/>
                </a:solidFill>
                <a:latin typeface="Arial Narrow" panose="020B0606020202030204" pitchFamily="34" charset="0"/>
              </a:rPr>
              <a:t>CAUDALES</a:t>
            </a:r>
            <a:r>
              <a:rPr lang="es-ES" sz="1700" kern="1200" dirty="0">
                <a:solidFill>
                  <a:srgbClr val="000000"/>
                </a:solidFill>
                <a:latin typeface="Arial Narrow" panose="020B0606020202030204" pitchFamily="34" charset="0"/>
              </a:rPr>
              <a:t> (bienes en general de contenido económico, incluido el dinero). </a:t>
            </a:r>
          </a:p>
          <a:p>
            <a:pPr algn="just" defTabSz="457200">
              <a:buClrTx/>
              <a:buFontTx/>
              <a:buNone/>
            </a:pPr>
            <a:r>
              <a:rPr lang="es-ES" sz="1700" b="1" kern="1200" dirty="0">
                <a:solidFill>
                  <a:srgbClr val="000000"/>
                </a:solidFill>
                <a:latin typeface="Arial Narrow" panose="020B0606020202030204" pitchFamily="34" charset="0"/>
              </a:rPr>
              <a:t>EFECTOS </a:t>
            </a:r>
            <a:r>
              <a:rPr lang="es-ES" sz="1700" kern="1200" dirty="0">
                <a:solidFill>
                  <a:srgbClr val="000000"/>
                </a:solidFill>
                <a:latin typeface="Arial Narrow" panose="020B0606020202030204" pitchFamily="34" charset="0"/>
              </a:rPr>
              <a:t>(Objetos, cosas o bienes que representan un valor patrimonial público, incluyendo los títulos valores negociables).</a:t>
            </a:r>
          </a:p>
        </p:txBody>
      </p:sp>
    </p:spTree>
    <p:extLst>
      <p:ext uri="{BB962C8B-B14F-4D97-AF65-F5344CB8AC3E}">
        <p14:creationId xmlns:p14="http://schemas.microsoft.com/office/powerpoint/2010/main" val="2836052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3" name="Imagen 2">
            <a:extLst>
              <a:ext uri="{FF2B5EF4-FFF2-40B4-BE49-F238E27FC236}">
                <a16:creationId xmlns:a16="http://schemas.microsoft.com/office/drawing/2014/main" id="{C430F99A-BEEA-480B-AEB3-531F1A2C3B60}"/>
              </a:ext>
            </a:extLst>
          </p:cNvPr>
          <p:cNvPicPr>
            <a:picLocks noChangeAspect="1"/>
          </p:cNvPicPr>
          <p:nvPr/>
        </p:nvPicPr>
        <p:blipFill>
          <a:blip r:embed="rId3"/>
          <a:stretch>
            <a:fillRect/>
          </a:stretch>
        </p:blipFill>
        <p:spPr>
          <a:xfrm rot="482239">
            <a:off x="7672611" y="97237"/>
            <a:ext cx="1476550" cy="1218826"/>
          </a:xfrm>
          <a:prstGeom prst="rect">
            <a:avLst/>
          </a:prstGeom>
        </p:spPr>
      </p:pic>
      <p:sp>
        <p:nvSpPr>
          <p:cNvPr id="7" name="Google Shape;147;p26">
            <a:extLst>
              <a:ext uri="{FF2B5EF4-FFF2-40B4-BE49-F238E27FC236}">
                <a16:creationId xmlns:a16="http://schemas.microsoft.com/office/drawing/2014/main" id="{57287740-249A-499E-9FCB-F1D9DFAE3E38}"/>
              </a:ext>
            </a:extLst>
          </p:cNvPr>
          <p:cNvSpPr txBox="1">
            <a:spLocks noGrp="1"/>
          </p:cNvSpPr>
          <p:nvPr>
            <p:ph type="title"/>
          </p:nvPr>
        </p:nvSpPr>
        <p:spPr>
          <a:xfrm>
            <a:off x="131518" y="207853"/>
            <a:ext cx="8129980" cy="53739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sz="3200" b="1" dirty="0">
                <a:solidFill>
                  <a:schemeClr val="accent6"/>
                </a:solidFill>
                <a:latin typeface="Californian FB" panose="0207040306080B030204" pitchFamily="18" charset="0"/>
              </a:rPr>
              <a:t>MALVERSACIÓN DE FONDOS – Art. 389°</a:t>
            </a:r>
            <a:endParaRPr lang="es-PE" sz="3200" b="1" dirty="0">
              <a:solidFill>
                <a:schemeClr val="accent6"/>
              </a:solidFill>
              <a:latin typeface="Californian FB" panose="0207040306080B030204" pitchFamily="18" charset="0"/>
            </a:endParaRPr>
          </a:p>
        </p:txBody>
      </p:sp>
      <p:cxnSp>
        <p:nvCxnSpPr>
          <p:cNvPr id="8" name="Conector recto 7">
            <a:extLst>
              <a:ext uri="{FF2B5EF4-FFF2-40B4-BE49-F238E27FC236}">
                <a16:creationId xmlns:a16="http://schemas.microsoft.com/office/drawing/2014/main" id="{C706BE20-8AB6-4D2F-AFD1-85C6F828C136}"/>
              </a:ext>
            </a:extLst>
          </p:cNvPr>
          <p:cNvCxnSpPr>
            <a:cxnSpLocks/>
          </p:cNvCxnSpPr>
          <p:nvPr/>
        </p:nvCxnSpPr>
        <p:spPr>
          <a:xfrm>
            <a:off x="370866" y="871041"/>
            <a:ext cx="48709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Diagrama 3">
            <a:extLst>
              <a:ext uri="{FF2B5EF4-FFF2-40B4-BE49-F238E27FC236}">
                <a16:creationId xmlns:a16="http://schemas.microsoft.com/office/drawing/2014/main" id="{DBE87151-7311-4EFC-937A-9B3CC5150EFB}"/>
              </a:ext>
            </a:extLst>
          </p:cNvPr>
          <p:cNvGraphicFramePr/>
          <p:nvPr>
            <p:extLst>
              <p:ext uri="{D42A27DB-BD31-4B8C-83A1-F6EECF244321}">
                <p14:modId xmlns:p14="http://schemas.microsoft.com/office/powerpoint/2010/main" val="785987804"/>
              </p:ext>
            </p:extLst>
          </p:nvPr>
        </p:nvGraphicFramePr>
        <p:xfrm>
          <a:off x="-529665" y="886800"/>
          <a:ext cx="9452345" cy="20600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CuadroTexto 19">
            <a:extLst>
              <a:ext uri="{FF2B5EF4-FFF2-40B4-BE49-F238E27FC236}">
                <a16:creationId xmlns:a16="http://schemas.microsoft.com/office/drawing/2014/main" id="{09A00A94-5736-4E49-AAC0-DBCF68963991}"/>
              </a:ext>
            </a:extLst>
          </p:cNvPr>
          <p:cNvSpPr txBox="1"/>
          <p:nvPr/>
        </p:nvSpPr>
        <p:spPr>
          <a:xfrm>
            <a:off x="971081" y="2805295"/>
            <a:ext cx="4097209" cy="307777"/>
          </a:xfrm>
          <a:prstGeom prst="rect">
            <a:avLst/>
          </a:prstGeom>
          <a:solidFill>
            <a:schemeClr val="accent2">
              <a:lumMod val="75000"/>
            </a:schemeClr>
          </a:solidFill>
          <a:ln>
            <a:solidFill>
              <a:schemeClr val="bg1"/>
            </a:solidFill>
          </a:ln>
        </p:spPr>
        <p:txBody>
          <a:bodyPr wrap="square" rtlCol="0">
            <a:spAutoFit/>
          </a:bodyPr>
          <a:lstStyle/>
          <a:p>
            <a:pPr algn="ctr"/>
            <a:r>
              <a:rPr lang="es-ES" dirty="0">
                <a:solidFill>
                  <a:schemeClr val="bg1"/>
                </a:solidFill>
                <a:latin typeface="Algerian" panose="04020705040A02060702" pitchFamily="82" charset="0"/>
              </a:rPr>
              <a:t>Conducta: Modalidad simple</a:t>
            </a:r>
          </a:p>
        </p:txBody>
      </p:sp>
      <p:sp>
        <p:nvSpPr>
          <p:cNvPr id="21" name="Rectángulo: esquinas redondeadas 20">
            <a:extLst>
              <a:ext uri="{FF2B5EF4-FFF2-40B4-BE49-F238E27FC236}">
                <a16:creationId xmlns:a16="http://schemas.microsoft.com/office/drawing/2014/main" id="{C0C8A491-C8F7-4D93-8A9F-6214EF1CF879}"/>
              </a:ext>
            </a:extLst>
          </p:cNvPr>
          <p:cNvSpPr/>
          <p:nvPr/>
        </p:nvSpPr>
        <p:spPr>
          <a:xfrm>
            <a:off x="889824" y="3258743"/>
            <a:ext cx="2478660" cy="1534874"/>
          </a:xfrm>
          <a:prstGeom prst="roundRect">
            <a:avLst>
              <a:gd name="adj" fmla="val 21454"/>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defTabSz="457200">
              <a:buClrTx/>
              <a:buFontTx/>
              <a:buNone/>
            </a:pPr>
            <a:r>
              <a:rPr lang="es-ES" b="1" kern="1200" dirty="0">
                <a:solidFill>
                  <a:srgbClr val="000000"/>
                </a:solidFill>
                <a:effectLst>
                  <a:outerShdw blurRad="38100" dist="38100" dir="2700000" algn="tl">
                    <a:srgbClr val="000000">
                      <a:alpha val="43137"/>
                    </a:srgbClr>
                  </a:outerShdw>
                </a:effectLst>
                <a:latin typeface="Bahnschrift Condensed" panose="020B0502040204020203" pitchFamily="34" charset="0"/>
              </a:rPr>
              <a:t>• Bien Protegido: </a:t>
            </a:r>
            <a:r>
              <a:rPr lang="es-ES" kern="1200" dirty="0">
                <a:solidFill>
                  <a:srgbClr val="000000"/>
                </a:solidFill>
                <a:latin typeface="Bahnschrift Condensed" panose="020B0502040204020203" pitchFamily="34" charset="0"/>
              </a:rPr>
              <a:t>Es el correcto funcionamiento de la administración pública. Se protege, de forma específica, la adecuada administración y aplicación de los fondos públicos.</a:t>
            </a:r>
          </a:p>
          <a:p>
            <a:pPr algn="just" defTabSz="457200">
              <a:buClrTx/>
              <a:buFontTx/>
              <a:buNone/>
            </a:pPr>
            <a:r>
              <a:rPr lang="es-ES" kern="1200" dirty="0">
                <a:solidFill>
                  <a:srgbClr val="000000"/>
                </a:solidFill>
                <a:latin typeface="Arial Narrow" panose="020B0606020202030204" pitchFamily="34" charset="0"/>
              </a:rPr>
              <a:t>.</a:t>
            </a:r>
          </a:p>
        </p:txBody>
      </p:sp>
      <p:sp>
        <p:nvSpPr>
          <p:cNvPr id="24" name="Rectángulo: esquinas redondeadas 23">
            <a:extLst>
              <a:ext uri="{FF2B5EF4-FFF2-40B4-BE49-F238E27FC236}">
                <a16:creationId xmlns:a16="http://schemas.microsoft.com/office/drawing/2014/main" id="{504C7785-B43C-41BE-B00F-4588AC8ED7D3}"/>
              </a:ext>
            </a:extLst>
          </p:cNvPr>
          <p:cNvSpPr/>
          <p:nvPr/>
        </p:nvSpPr>
        <p:spPr>
          <a:xfrm>
            <a:off x="3828960" y="3967927"/>
            <a:ext cx="3189279" cy="336721"/>
          </a:xfrm>
          <a:prstGeom prst="roundRect">
            <a:avLst>
              <a:gd name="adj" fmla="val 21454"/>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defTabSz="457200">
              <a:buClrTx/>
              <a:buFontTx/>
              <a:buNone/>
            </a:pPr>
            <a:r>
              <a:rPr lang="es-ES" b="1" kern="1200" dirty="0">
                <a:solidFill>
                  <a:srgbClr val="000000"/>
                </a:solidFill>
                <a:effectLst>
                  <a:outerShdw blurRad="38100" dist="38100" dir="2700000" algn="tl">
                    <a:srgbClr val="000000">
                      <a:alpha val="43137"/>
                    </a:srgbClr>
                  </a:outerShdw>
                </a:effectLst>
                <a:latin typeface="Bahnschrift Condensed" panose="020B0502040204020203" pitchFamily="34" charset="0"/>
              </a:rPr>
              <a:t>Consumación: </a:t>
            </a:r>
            <a:r>
              <a:rPr lang="es-ES" kern="1200" dirty="0">
                <a:solidFill>
                  <a:srgbClr val="000000"/>
                </a:solidFill>
                <a:latin typeface="Bahnschrift Condensed" panose="020B0502040204020203" pitchFamily="34" charset="0"/>
              </a:rPr>
              <a:t>INSTANTÁNEA Y DE RESULTADO</a:t>
            </a:r>
          </a:p>
        </p:txBody>
      </p:sp>
      <p:sp>
        <p:nvSpPr>
          <p:cNvPr id="28" name="Rectángulo: esquinas redondeadas 27">
            <a:extLst>
              <a:ext uri="{FF2B5EF4-FFF2-40B4-BE49-F238E27FC236}">
                <a16:creationId xmlns:a16="http://schemas.microsoft.com/office/drawing/2014/main" id="{BE5B739E-ACB4-40D1-9229-32DC6CC6CB20}"/>
              </a:ext>
            </a:extLst>
          </p:cNvPr>
          <p:cNvSpPr/>
          <p:nvPr/>
        </p:nvSpPr>
        <p:spPr>
          <a:xfrm>
            <a:off x="3828960" y="3269513"/>
            <a:ext cx="2478660" cy="570917"/>
          </a:xfrm>
          <a:prstGeom prst="roundRect">
            <a:avLst>
              <a:gd name="adj" fmla="val 21454"/>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0" indent="0" algn="just" rtl="0">
              <a:spcBef>
                <a:spcPts val="0"/>
              </a:spcBef>
              <a:spcAft>
                <a:spcPts val="0"/>
              </a:spcAft>
              <a:buNone/>
            </a:pPr>
            <a:r>
              <a:rPr lang="es-ES" b="1" kern="1200" dirty="0">
                <a:solidFill>
                  <a:srgbClr val="000000"/>
                </a:solidFill>
                <a:effectLst>
                  <a:outerShdw blurRad="38100" dist="38100" dir="2700000" algn="tl">
                    <a:srgbClr val="000000">
                      <a:alpha val="43137"/>
                    </a:srgbClr>
                  </a:outerShdw>
                </a:effectLst>
                <a:latin typeface="Bahnschrift Condensed" panose="020B0502040204020203" pitchFamily="34" charset="0"/>
              </a:rPr>
              <a:t>Autor: </a:t>
            </a:r>
            <a:r>
              <a:rPr lang="es-PE" dirty="0">
                <a:solidFill>
                  <a:srgbClr val="000000"/>
                </a:solidFill>
                <a:latin typeface="Bahnschrift Condensed" panose="020B0502040204020203" pitchFamily="34" charset="0"/>
              </a:rPr>
              <a:t>Funcionario o servidor público. RELACIÓN FUNCIONAL</a:t>
            </a:r>
          </a:p>
          <a:p>
            <a:pPr algn="just" defTabSz="457200">
              <a:buClrTx/>
              <a:buFontTx/>
              <a:buNone/>
            </a:pPr>
            <a:r>
              <a:rPr lang="es-ES" b="1" kern="1200" dirty="0">
                <a:solidFill>
                  <a:srgbClr val="000000"/>
                </a:solidFill>
                <a:effectLst>
                  <a:outerShdw blurRad="38100" dist="38100" dir="2700000" algn="tl">
                    <a:srgbClr val="000000">
                      <a:alpha val="43137"/>
                    </a:srgbClr>
                  </a:outerShdw>
                </a:effectLst>
                <a:latin typeface="Bahnschrift Condensed" panose="020B0502040204020203" pitchFamily="34" charset="0"/>
              </a:rPr>
              <a:t>   </a:t>
            </a:r>
            <a:endParaRPr lang="es-ES" kern="1200" dirty="0">
              <a:solidFill>
                <a:srgbClr val="000000"/>
              </a:solidFill>
              <a:latin typeface="Bahnschrift Condensed" panose="020B0502040204020203" pitchFamily="34" charset="0"/>
            </a:endParaRPr>
          </a:p>
        </p:txBody>
      </p:sp>
      <p:sp>
        <p:nvSpPr>
          <p:cNvPr id="41" name="Rectángulo: esquinas redondeadas 40">
            <a:extLst>
              <a:ext uri="{FF2B5EF4-FFF2-40B4-BE49-F238E27FC236}">
                <a16:creationId xmlns:a16="http://schemas.microsoft.com/office/drawing/2014/main" id="{D92D7C4F-1009-4D13-AF4D-FAFBAF2842BA}"/>
              </a:ext>
            </a:extLst>
          </p:cNvPr>
          <p:cNvSpPr/>
          <p:nvPr/>
        </p:nvSpPr>
        <p:spPr>
          <a:xfrm>
            <a:off x="3828960" y="4489125"/>
            <a:ext cx="2478660" cy="347212"/>
          </a:xfrm>
          <a:prstGeom prst="roundRect">
            <a:avLst>
              <a:gd name="adj" fmla="val 21454"/>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0" indent="0" algn="just" rtl="0">
              <a:spcBef>
                <a:spcPts val="0"/>
              </a:spcBef>
              <a:spcAft>
                <a:spcPts val="0"/>
              </a:spcAft>
              <a:buNone/>
            </a:pPr>
            <a:r>
              <a:rPr lang="es-ES" b="1" kern="1200" dirty="0">
                <a:solidFill>
                  <a:srgbClr val="000000"/>
                </a:solidFill>
                <a:effectLst>
                  <a:outerShdw blurRad="38100" dist="38100" dir="2700000" algn="tl">
                    <a:srgbClr val="000000">
                      <a:alpha val="43137"/>
                    </a:srgbClr>
                  </a:outerShdw>
                </a:effectLst>
                <a:latin typeface="Bahnschrift Condensed" panose="020B0502040204020203" pitchFamily="34" charset="0"/>
              </a:rPr>
              <a:t>Agraviado: </a:t>
            </a:r>
            <a:r>
              <a:rPr lang="es-ES" kern="1200" dirty="0">
                <a:solidFill>
                  <a:srgbClr val="000000"/>
                </a:solidFill>
                <a:latin typeface="Bahnschrift Condensed" panose="020B0502040204020203" pitchFamily="34" charset="0"/>
              </a:rPr>
              <a:t>Estado</a:t>
            </a:r>
            <a:endParaRPr lang="es-PE" dirty="0">
              <a:solidFill>
                <a:srgbClr val="000000"/>
              </a:solidFill>
              <a:latin typeface="Bahnschrift Condensed" panose="020B0502040204020203" pitchFamily="34" charset="0"/>
            </a:endParaRPr>
          </a:p>
          <a:p>
            <a:pPr algn="just" defTabSz="457200">
              <a:buClrTx/>
              <a:buFontTx/>
              <a:buNone/>
            </a:pPr>
            <a:r>
              <a:rPr lang="es-ES" b="1" kern="1200" dirty="0">
                <a:solidFill>
                  <a:srgbClr val="000000"/>
                </a:solidFill>
                <a:effectLst>
                  <a:outerShdw blurRad="38100" dist="38100" dir="2700000" algn="tl">
                    <a:srgbClr val="000000">
                      <a:alpha val="43137"/>
                    </a:srgbClr>
                  </a:outerShdw>
                </a:effectLst>
                <a:latin typeface="Bahnschrift Condensed" panose="020B0502040204020203" pitchFamily="34" charset="0"/>
              </a:rPr>
              <a:t>   </a:t>
            </a:r>
            <a:endParaRPr lang="es-ES" kern="1200" dirty="0">
              <a:solidFill>
                <a:srgbClr val="000000"/>
              </a:solidFill>
              <a:latin typeface="Bahnschrift Condensed" panose="020B0502040204020203" pitchFamily="34" charset="0"/>
            </a:endParaRPr>
          </a:p>
        </p:txBody>
      </p:sp>
    </p:spTree>
    <p:extLst>
      <p:ext uri="{BB962C8B-B14F-4D97-AF65-F5344CB8AC3E}">
        <p14:creationId xmlns:p14="http://schemas.microsoft.com/office/powerpoint/2010/main" val="1105681422"/>
      </p:ext>
    </p:extLst>
  </p:cSld>
  <p:clrMapOvr>
    <a:masterClrMapping/>
  </p:clrMapOvr>
</p:sld>
</file>

<file path=ppt/theme/theme1.xml><?xml version="1.0" encoding="utf-8"?>
<a:theme xmlns:a="http://schemas.openxmlformats.org/drawingml/2006/main" name="Gender Discrimination Lawyers Company Profile by Slidesgo">
  <a:themeElements>
    <a:clrScheme name="Simple Light">
      <a:dk1>
        <a:srgbClr val="F8F2EA"/>
      </a:dk1>
      <a:lt1>
        <a:srgbClr val="0C1C2F"/>
      </a:lt1>
      <a:dk2>
        <a:srgbClr val="BEB18C"/>
      </a:dk2>
      <a:lt2>
        <a:srgbClr val="353F4C"/>
      </a:lt2>
      <a:accent1>
        <a:srgbClr val="798596"/>
      </a:accent1>
      <a:accent2>
        <a:srgbClr val="FFFFFF"/>
      </a:accent2>
      <a:accent3>
        <a:srgbClr val="FFFFFF"/>
      </a:accent3>
      <a:accent4>
        <a:srgbClr val="FFFFFF"/>
      </a:accent4>
      <a:accent5>
        <a:srgbClr val="FFFFFF"/>
      </a:accent5>
      <a:accent6>
        <a:srgbClr val="FFFFFF"/>
      </a:accent6>
      <a:hlink>
        <a:srgbClr val="F8F2E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TotalTime>
  <Words>1204</Words>
  <Application>Microsoft Office PowerPoint</Application>
  <PresentationFormat>Presentación en pantalla (16:9)</PresentationFormat>
  <Paragraphs>107</Paragraphs>
  <Slides>11</Slides>
  <Notes>11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11</vt:i4>
      </vt:variant>
    </vt:vector>
  </HeadingPairs>
  <TitlesOfParts>
    <vt:vector size="20" baseType="lpstr">
      <vt:lpstr>Arial Narrow</vt:lpstr>
      <vt:lpstr>Nunito Light</vt:lpstr>
      <vt:lpstr>Arial</vt:lpstr>
      <vt:lpstr>Californian FB</vt:lpstr>
      <vt:lpstr>Nanum Myeongjo</vt:lpstr>
      <vt:lpstr>Algerian</vt:lpstr>
      <vt:lpstr>Bahnschrift Condensed</vt:lpstr>
      <vt:lpstr>Crimson Text</vt:lpstr>
      <vt:lpstr>Gender Discrimination Lawyers Company Profile by Slidesgo</vt:lpstr>
      <vt:lpstr>Dr. Dandy Vazquez Carranza</vt:lpstr>
      <vt:lpstr>DELITOS DE CORRUPCIÓN DE FUNCIONARIOS </vt:lpstr>
      <vt:lpstr>NORMATIVO INTERNACIONAL Y NACIONAL </vt:lpstr>
      <vt:lpstr>LA CORRUPCIÓN </vt:lpstr>
      <vt:lpstr>NATURALEZA DE LOS DELITOS DE CORRUPCIÓN</vt:lpstr>
      <vt:lpstr>PECULADO – Art. 387°</vt:lpstr>
      <vt:lpstr>PECULADO – Art. 387°</vt:lpstr>
      <vt:lpstr>PECULADO – Art. 387°</vt:lpstr>
      <vt:lpstr>MALVERSACIÓN DE FONDOS – Art. 389°</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Dandy</cp:lastModifiedBy>
  <cp:revision>32</cp:revision>
  <dcterms:modified xsi:type="dcterms:W3CDTF">2024-05-02T22:04:04Z</dcterms:modified>
</cp:coreProperties>
</file>