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60" r:id="rId2"/>
    <p:sldId id="256" r:id="rId3"/>
    <p:sldId id="259" r:id="rId4"/>
    <p:sldId id="257" r:id="rId5"/>
    <p:sldId id="258" r:id="rId6"/>
    <p:sldId id="424" r:id="rId7"/>
    <p:sldId id="431" r:id="rId8"/>
    <p:sldId id="436" r:id="rId9"/>
    <p:sldId id="439" r:id="rId10"/>
    <p:sldId id="440" r:id="rId11"/>
    <p:sldId id="441" r:id="rId12"/>
    <p:sldId id="437" r:id="rId13"/>
    <p:sldId id="445" r:id="rId14"/>
    <p:sldId id="447" r:id="rId15"/>
    <p:sldId id="449" r:id="rId16"/>
    <p:sldId id="446" r:id="rId17"/>
    <p:sldId id="262" r:id="rId18"/>
    <p:sldId id="263" r:id="rId19"/>
    <p:sldId id="264" r:id="rId20"/>
    <p:sldId id="267" r:id="rId21"/>
    <p:sldId id="265" r:id="rId22"/>
    <p:sldId id="268" r:id="rId23"/>
    <p:sldId id="266" r:id="rId24"/>
    <p:sldId id="269" r:id="rId25"/>
    <p:sldId id="435" r:id="rId26"/>
    <p:sldId id="270" r:id="rId27"/>
    <p:sldId id="363" r:id="rId28"/>
    <p:sldId id="368" r:id="rId29"/>
    <p:sldId id="359" r:id="rId30"/>
    <p:sldId id="371" r:id="rId31"/>
    <p:sldId id="372" r:id="rId32"/>
    <p:sldId id="338" r:id="rId33"/>
    <p:sldId id="418" r:id="rId34"/>
    <p:sldId id="387" r:id="rId35"/>
    <p:sldId id="417" r:id="rId36"/>
    <p:sldId id="419" r:id="rId37"/>
    <p:sldId id="422" r:id="rId38"/>
    <p:sldId id="421" r:id="rId39"/>
    <p:sldId id="420" r:id="rId40"/>
    <p:sldId id="427" r:id="rId41"/>
    <p:sldId id="434" r:id="rId42"/>
    <p:sldId id="423" r:id="rId43"/>
    <p:sldId id="448" r:id="rId44"/>
    <p:sldId id="425" r:id="rId45"/>
    <p:sldId id="432" r:id="rId46"/>
    <p:sldId id="433" r:id="rId47"/>
    <p:sldId id="426" r:id="rId48"/>
    <p:sldId id="428" r:id="rId49"/>
    <p:sldId id="444" r:id="rId50"/>
    <p:sldId id="429" r:id="rId51"/>
    <p:sldId id="430" r:id="rId52"/>
    <p:sldId id="358"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6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E81AAE-1D95-4475-836B-530BFB1499B6}"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s-PE"/>
        </a:p>
      </dgm:t>
    </dgm:pt>
    <dgm:pt modelId="{6A7CA50B-35BE-4456-A70F-413494824B4A}">
      <dgm:prSet phldrT="[Text]" custT="1"/>
      <dgm:spPr/>
      <dgm:t>
        <a:bodyPr/>
        <a:lstStyle/>
        <a:p>
          <a:r>
            <a:rPr lang="en-US" sz="1600" dirty="0" err="1">
              <a:solidFill>
                <a:schemeClr val="tx1"/>
              </a:solidFill>
              <a:latin typeface="+mj-lt"/>
            </a:rPr>
            <a:t>Flagrancia</a:t>
          </a:r>
          <a:endParaRPr lang="es-PE" sz="1600" dirty="0">
            <a:solidFill>
              <a:schemeClr val="tx1"/>
            </a:solidFill>
            <a:latin typeface="+mj-lt"/>
          </a:endParaRPr>
        </a:p>
      </dgm:t>
    </dgm:pt>
    <dgm:pt modelId="{2AAD4907-BD8F-465F-87C8-ADEC4EFA5E8B}" type="parTrans" cxnId="{62A9EB8B-8181-4043-AF95-AFD5870E7A10}">
      <dgm:prSet/>
      <dgm:spPr/>
      <dgm:t>
        <a:bodyPr/>
        <a:lstStyle/>
        <a:p>
          <a:endParaRPr lang="es-PE" sz="1600">
            <a:solidFill>
              <a:schemeClr val="tx1"/>
            </a:solidFill>
            <a:latin typeface="+mj-lt"/>
          </a:endParaRPr>
        </a:p>
      </dgm:t>
    </dgm:pt>
    <dgm:pt modelId="{8DAD1218-4F90-4FF8-8845-80E25195B87E}" type="sibTrans" cxnId="{62A9EB8B-8181-4043-AF95-AFD5870E7A10}">
      <dgm:prSet custT="1"/>
      <dgm:spPr/>
      <dgm:t>
        <a:bodyPr/>
        <a:lstStyle/>
        <a:p>
          <a:endParaRPr lang="es-PE" sz="1600">
            <a:solidFill>
              <a:schemeClr val="tx1"/>
            </a:solidFill>
            <a:latin typeface="+mj-lt"/>
          </a:endParaRPr>
        </a:p>
      </dgm:t>
    </dgm:pt>
    <dgm:pt modelId="{1BA5CC4D-7F85-4D5B-8250-707B92C3A9BE}">
      <dgm:prSet phldrT="[Text]" custT="1"/>
      <dgm:spPr/>
      <dgm:t>
        <a:bodyPr/>
        <a:lstStyle/>
        <a:p>
          <a:r>
            <a:rPr lang="es-PE" sz="1600" noProof="0" dirty="0">
              <a:solidFill>
                <a:schemeClr val="tx1"/>
              </a:solidFill>
              <a:latin typeface="+mj-lt"/>
            </a:rPr>
            <a:t>Confesión</a:t>
          </a:r>
        </a:p>
      </dgm:t>
    </dgm:pt>
    <dgm:pt modelId="{7DDCEABF-C330-4DD9-9826-684C1D91AA9B}" type="parTrans" cxnId="{36F7237E-8BF2-423C-9EEE-3E9E8CC1B085}">
      <dgm:prSet/>
      <dgm:spPr/>
      <dgm:t>
        <a:bodyPr/>
        <a:lstStyle/>
        <a:p>
          <a:endParaRPr lang="es-PE" sz="1600">
            <a:solidFill>
              <a:schemeClr val="tx1"/>
            </a:solidFill>
            <a:latin typeface="+mj-lt"/>
          </a:endParaRPr>
        </a:p>
      </dgm:t>
    </dgm:pt>
    <dgm:pt modelId="{D4A317C6-3238-4246-9C6D-78AD8AAA5D4D}" type="sibTrans" cxnId="{36F7237E-8BF2-423C-9EEE-3E9E8CC1B085}">
      <dgm:prSet custT="1"/>
      <dgm:spPr/>
      <dgm:t>
        <a:bodyPr/>
        <a:lstStyle/>
        <a:p>
          <a:endParaRPr lang="es-PE" sz="1600">
            <a:solidFill>
              <a:schemeClr val="tx1"/>
            </a:solidFill>
            <a:latin typeface="+mj-lt"/>
          </a:endParaRPr>
        </a:p>
      </dgm:t>
    </dgm:pt>
    <dgm:pt modelId="{0A0019F0-EBCF-4C31-BDCA-E7450A6D6D4B}">
      <dgm:prSet phldrT="[Text]" custT="1"/>
      <dgm:spPr/>
      <dgm:t>
        <a:bodyPr/>
        <a:lstStyle/>
        <a:p>
          <a:r>
            <a:rPr lang="es-PE" sz="1600" noProof="0" dirty="0">
              <a:solidFill>
                <a:schemeClr val="tx1"/>
              </a:solidFill>
              <a:latin typeface="+mj-lt"/>
            </a:rPr>
            <a:t>Suficientes Elementos de convicción</a:t>
          </a:r>
        </a:p>
        <a:p>
          <a:r>
            <a:rPr lang="es-PE" sz="1600" noProof="0" dirty="0">
              <a:solidFill>
                <a:schemeClr val="tx1"/>
              </a:solidFill>
              <a:latin typeface="+mj-lt"/>
            </a:rPr>
            <a:t>(Delito Evidente)</a:t>
          </a:r>
        </a:p>
      </dgm:t>
    </dgm:pt>
    <dgm:pt modelId="{3D5D8309-37F7-409F-984A-8756D4BDE490}" type="parTrans" cxnId="{5CD5E049-895C-4CD2-AB5A-F9DAE0B5F988}">
      <dgm:prSet/>
      <dgm:spPr/>
      <dgm:t>
        <a:bodyPr/>
        <a:lstStyle/>
        <a:p>
          <a:endParaRPr lang="es-PE" sz="1600">
            <a:solidFill>
              <a:schemeClr val="tx1"/>
            </a:solidFill>
            <a:latin typeface="+mj-lt"/>
          </a:endParaRPr>
        </a:p>
      </dgm:t>
    </dgm:pt>
    <dgm:pt modelId="{37621B6B-6138-45B3-8C84-208943ACC15B}" type="sibTrans" cxnId="{5CD5E049-895C-4CD2-AB5A-F9DAE0B5F988}">
      <dgm:prSet custT="1"/>
      <dgm:spPr/>
      <dgm:t>
        <a:bodyPr/>
        <a:lstStyle/>
        <a:p>
          <a:endParaRPr lang="es-PE" sz="1600">
            <a:solidFill>
              <a:schemeClr val="tx1"/>
            </a:solidFill>
            <a:latin typeface="+mj-lt"/>
          </a:endParaRPr>
        </a:p>
      </dgm:t>
    </dgm:pt>
    <dgm:pt modelId="{1F64DB02-56A1-439B-85AF-139CDBFCA440}">
      <dgm:prSet phldrT="[Text]" custT="1"/>
      <dgm:spPr/>
      <dgm:t>
        <a:bodyPr/>
        <a:lstStyle/>
        <a:p>
          <a:r>
            <a:rPr lang="en-US" sz="1600" dirty="0" err="1">
              <a:solidFill>
                <a:schemeClr val="tx1"/>
              </a:solidFill>
              <a:latin typeface="+mj-lt"/>
            </a:rPr>
            <a:t>Omisión</a:t>
          </a:r>
          <a:r>
            <a:rPr lang="en-US" sz="1600" dirty="0">
              <a:solidFill>
                <a:schemeClr val="tx1"/>
              </a:solidFill>
              <a:latin typeface="+mj-lt"/>
            </a:rPr>
            <a:t> a la </a:t>
          </a:r>
          <a:r>
            <a:rPr lang="en-US" sz="1600" dirty="0" err="1">
              <a:solidFill>
                <a:schemeClr val="tx1"/>
              </a:solidFill>
              <a:latin typeface="+mj-lt"/>
            </a:rPr>
            <a:t>Asistencia</a:t>
          </a:r>
          <a:r>
            <a:rPr lang="en-US" sz="1600" dirty="0">
              <a:solidFill>
                <a:schemeClr val="tx1"/>
              </a:solidFill>
              <a:latin typeface="+mj-lt"/>
            </a:rPr>
            <a:t> Familiar</a:t>
          </a:r>
          <a:endParaRPr lang="es-PE" sz="1600" dirty="0">
            <a:solidFill>
              <a:schemeClr val="tx1"/>
            </a:solidFill>
            <a:latin typeface="+mj-lt"/>
          </a:endParaRPr>
        </a:p>
      </dgm:t>
    </dgm:pt>
    <dgm:pt modelId="{C8D4B656-D44D-4F06-B961-2AAC1E25C435}" type="parTrans" cxnId="{C6749D8D-0E5A-413D-897D-2073925BAE4F}">
      <dgm:prSet/>
      <dgm:spPr/>
      <dgm:t>
        <a:bodyPr/>
        <a:lstStyle/>
        <a:p>
          <a:endParaRPr lang="es-PE" sz="1600">
            <a:solidFill>
              <a:schemeClr val="tx1"/>
            </a:solidFill>
            <a:latin typeface="+mj-lt"/>
          </a:endParaRPr>
        </a:p>
      </dgm:t>
    </dgm:pt>
    <dgm:pt modelId="{993F4D7E-E423-424D-9A4C-A1BB285774E6}" type="sibTrans" cxnId="{C6749D8D-0E5A-413D-897D-2073925BAE4F}">
      <dgm:prSet custT="1"/>
      <dgm:spPr/>
      <dgm:t>
        <a:bodyPr/>
        <a:lstStyle/>
        <a:p>
          <a:endParaRPr lang="es-PE" sz="1600">
            <a:solidFill>
              <a:schemeClr val="tx1"/>
            </a:solidFill>
            <a:latin typeface="+mj-lt"/>
          </a:endParaRPr>
        </a:p>
      </dgm:t>
    </dgm:pt>
    <dgm:pt modelId="{C9B9DDE0-C497-4A03-80AC-1759A86B7F5C}">
      <dgm:prSet phldrT="[Text]" custT="1"/>
      <dgm:spPr/>
      <dgm:t>
        <a:bodyPr/>
        <a:lstStyle/>
        <a:p>
          <a:r>
            <a:rPr lang="en-US" sz="1600" dirty="0" err="1">
              <a:solidFill>
                <a:schemeClr val="tx1"/>
              </a:solidFill>
              <a:latin typeface="+mj-lt"/>
            </a:rPr>
            <a:t>Conducción</a:t>
          </a:r>
          <a:r>
            <a:rPr lang="en-US" sz="1600" dirty="0">
              <a:solidFill>
                <a:schemeClr val="tx1"/>
              </a:solidFill>
              <a:latin typeface="+mj-lt"/>
            </a:rPr>
            <a:t> </a:t>
          </a:r>
          <a:r>
            <a:rPr lang="en-US" sz="1600" dirty="0" err="1">
              <a:solidFill>
                <a:schemeClr val="tx1"/>
              </a:solidFill>
              <a:latin typeface="+mj-lt"/>
            </a:rPr>
            <a:t>en</a:t>
          </a:r>
          <a:r>
            <a:rPr lang="en-US" sz="1600" dirty="0">
              <a:solidFill>
                <a:schemeClr val="tx1"/>
              </a:solidFill>
              <a:latin typeface="+mj-lt"/>
            </a:rPr>
            <a:t> Estado de </a:t>
          </a:r>
          <a:r>
            <a:rPr lang="en-US" sz="1600" dirty="0" err="1">
              <a:solidFill>
                <a:schemeClr val="tx1"/>
              </a:solidFill>
              <a:latin typeface="+mj-lt"/>
            </a:rPr>
            <a:t>Ebriedad</a:t>
          </a:r>
          <a:endParaRPr lang="es-PE" sz="1600" dirty="0">
            <a:solidFill>
              <a:schemeClr val="tx1"/>
            </a:solidFill>
            <a:latin typeface="+mj-lt"/>
          </a:endParaRPr>
        </a:p>
      </dgm:t>
    </dgm:pt>
    <dgm:pt modelId="{DD7FCF3D-88AC-4807-A7B5-FA521328608C}" type="parTrans" cxnId="{78863007-EF29-449C-802E-1B390A46C63E}">
      <dgm:prSet/>
      <dgm:spPr/>
      <dgm:t>
        <a:bodyPr/>
        <a:lstStyle/>
        <a:p>
          <a:endParaRPr lang="es-PE" sz="1600">
            <a:solidFill>
              <a:schemeClr val="tx1"/>
            </a:solidFill>
            <a:latin typeface="+mj-lt"/>
          </a:endParaRPr>
        </a:p>
      </dgm:t>
    </dgm:pt>
    <dgm:pt modelId="{919FEA4F-D5EE-4F5F-8869-0C76CC9BCB37}" type="sibTrans" cxnId="{78863007-EF29-449C-802E-1B390A46C63E}">
      <dgm:prSet custT="1"/>
      <dgm:spPr/>
      <dgm:t>
        <a:bodyPr/>
        <a:lstStyle/>
        <a:p>
          <a:endParaRPr lang="es-PE" sz="1600">
            <a:solidFill>
              <a:schemeClr val="tx1"/>
            </a:solidFill>
            <a:latin typeface="+mj-lt"/>
          </a:endParaRPr>
        </a:p>
      </dgm:t>
    </dgm:pt>
    <dgm:pt modelId="{6300BB78-108C-419D-8519-B32412E275CB}" type="pres">
      <dgm:prSet presAssocID="{19E81AAE-1D95-4475-836B-530BFB1499B6}" presName="cycle" presStyleCnt="0">
        <dgm:presLayoutVars>
          <dgm:dir/>
          <dgm:resizeHandles val="exact"/>
        </dgm:presLayoutVars>
      </dgm:prSet>
      <dgm:spPr/>
    </dgm:pt>
    <dgm:pt modelId="{7190A421-B73C-47CD-8DD5-3A3EE13DB871}" type="pres">
      <dgm:prSet presAssocID="{6A7CA50B-35BE-4456-A70F-413494824B4A}" presName="node" presStyleLbl="node1" presStyleIdx="0" presStyleCnt="5">
        <dgm:presLayoutVars>
          <dgm:bulletEnabled val="1"/>
        </dgm:presLayoutVars>
      </dgm:prSet>
      <dgm:spPr/>
    </dgm:pt>
    <dgm:pt modelId="{90FFE2A1-A92C-4E3D-B9A5-2F23E42632AD}" type="pres">
      <dgm:prSet presAssocID="{8DAD1218-4F90-4FF8-8845-80E25195B87E}" presName="sibTrans" presStyleLbl="sibTrans2D1" presStyleIdx="0" presStyleCnt="5"/>
      <dgm:spPr/>
    </dgm:pt>
    <dgm:pt modelId="{92002056-E195-4BCE-BFE6-99F97DBCFF98}" type="pres">
      <dgm:prSet presAssocID="{8DAD1218-4F90-4FF8-8845-80E25195B87E}" presName="connectorText" presStyleLbl="sibTrans2D1" presStyleIdx="0" presStyleCnt="5"/>
      <dgm:spPr/>
    </dgm:pt>
    <dgm:pt modelId="{D08D273E-D91E-499B-B54F-C6660F2E0589}" type="pres">
      <dgm:prSet presAssocID="{1BA5CC4D-7F85-4D5B-8250-707B92C3A9BE}" presName="node" presStyleLbl="node1" presStyleIdx="1" presStyleCnt="5">
        <dgm:presLayoutVars>
          <dgm:bulletEnabled val="1"/>
        </dgm:presLayoutVars>
      </dgm:prSet>
      <dgm:spPr/>
    </dgm:pt>
    <dgm:pt modelId="{C53F41B0-7BEC-4006-833A-20AB8087E9DF}" type="pres">
      <dgm:prSet presAssocID="{D4A317C6-3238-4246-9C6D-78AD8AAA5D4D}" presName="sibTrans" presStyleLbl="sibTrans2D1" presStyleIdx="1" presStyleCnt="5"/>
      <dgm:spPr/>
    </dgm:pt>
    <dgm:pt modelId="{DF896D09-7A92-4D5F-9A96-5D5FED5EC625}" type="pres">
      <dgm:prSet presAssocID="{D4A317C6-3238-4246-9C6D-78AD8AAA5D4D}" presName="connectorText" presStyleLbl="sibTrans2D1" presStyleIdx="1" presStyleCnt="5"/>
      <dgm:spPr/>
    </dgm:pt>
    <dgm:pt modelId="{578E15AC-73DB-419E-A636-02418E68E674}" type="pres">
      <dgm:prSet presAssocID="{0A0019F0-EBCF-4C31-BDCA-E7450A6D6D4B}" presName="node" presStyleLbl="node1" presStyleIdx="2" presStyleCnt="5">
        <dgm:presLayoutVars>
          <dgm:bulletEnabled val="1"/>
        </dgm:presLayoutVars>
      </dgm:prSet>
      <dgm:spPr/>
    </dgm:pt>
    <dgm:pt modelId="{9E5FD40B-3604-4784-920E-E53FF39255CC}" type="pres">
      <dgm:prSet presAssocID="{37621B6B-6138-45B3-8C84-208943ACC15B}" presName="sibTrans" presStyleLbl="sibTrans2D1" presStyleIdx="2" presStyleCnt="5"/>
      <dgm:spPr/>
    </dgm:pt>
    <dgm:pt modelId="{6E733305-28E0-4704-B88B-376E618FB194}" type="pres">
      <dgm:prSet presAssocID="{37621B6B-6138-45B3-8C84-208943ACC15B}" presName="connectorText" presStyleLbl="sibTrans2D1" presStyleIdx="2" presStyleCnt="5"/>
      <dgm:spPr/>
    </dgm:pt>
    <dgm:pt modelId="{77B53E7F-FA10-4765-8C55-C0BBF18F3FBB}" type="pres">
      <dgm:prSet presAssocID="{1F64DB02-56A1-439B-85AF-139CDBFCA440}" presName="node" presStyleLbl="node1" presStyleIdx="3" presStyleCnt="5">
        <dgm:presLayoutVars>
          <dgm:bulletEnabled val="1"/>
        </dgm:presLayoutVars>
      </dgm:prSet>
      <dgm:spPr/>
    </dgm:pt>
    <dgm:pt modelId="{AE1EECFD-A295-44EE-923C-B8AFC28E549E}" type="pres">
      <dgm:prSet presAssocID="{993F4D7E-E423-424D-9A4C-A1BB285774E6}" presName="sibTrans" presStyleLbl="sibTrans2D1" presStyleIdx="3" presStyleCnt="5"/>
      <dgm:spPr/>
    </dgm:pt>
    <dgm:pt modelId="{7F755A46-3BE9-435E-84D4-C727AABE0E37}" type="pres">
      <dgm:prSet presAssocID="{993F4D7E-E423-424D-9A4C-A1BB285774E6}" presName="connectorText" presStyleLbl="sibTrans2D1" presStyleIdx="3" presStyleCnt="5"/>
      <dgm:spPr/>
    </dgm:pt>
    <dgm:pt modelId="{B52F9ED1-91DA-45C5-A2B5-97E18E79DB35}" type="pres">
      <dgm:prSet presAssocID="{C9B9DDE0-C497-4A03-80AC-1759A86B7F5C}" presName="node" presStyleLbl="node1" presStyleIdx="4" presStyleCnt="5">
        <dgm:presLayoutVars>
          <dgm:bulletEnabled val="1"/>
        </dgm:presLayoutVars>
      </dgm:prSet>
      <dgm:spPr/>
    </dgm:pt>
    <dgm:pt modelId="{516C083B-6984-4EE7-AF2E-2EA0C429DF9A}" type="pres">
      <dgm:prSet presAssocID="{919FEA4F-D5EE-4F5F-8869-0C76CC9BCB37}" presName="sibTrans" presStyleLbl="sibTrans2D1" presStyleIdx="4" presStyleCnt="5"/>
      <dgm:spPr/>
    </dgm:pt>
    <dgm:pt modelId="{AE5D77D0-5AC3-48EC-A929-051C596E212D}" type="pres">
      <dgm:prSet presAssocID="{919FEA4F-D5EE-4F5F-8869-0C76CC9BCB37}" presName="connectorText" presStyleLbl="sibTrans2D1" presStyleIdx="4" presStyleCnt="5"/>
      <dgm:spPr/>
    </dgm:pt>
  </dgm:ptLst>
  <dgm:cxnLst>
    <dgm:cxn modelId="{611A7001-A13E-4961-B197-54DA703D33EC}" type="presOf" srcId="{919FEA4F-D5EE-4F5F-8869-0C76CC9BCB37}" destId="{AE5D77D0-5AC3-48EC-A929-051C596E212D}" srcOrd="1" destOrd="0" presId="urn:microsoft.com/office/officeart/2005/8/layout/cycle2"/>
    <dgm:cxn modelId="{78863007-EF29-449C-802E-1B390A46C63E}" srcId="{19E81AAE-1D95-4475-836B-530BFB1499B6}" destId="{C9B9DDE0-C497-4A03-80AC-1759A86B7F5C}" srcOrd="4" destOrd="0" parTransId="{DD7FCF3D-88AC-4807-A7B5-FA521328608C}" sibTransId="{919FEA4F-D5EE-4F5F-8869-0C76CC9BCB37}"/>
    <dgm:cxn modelId="{C085422B-EF66-45A7-A8FA-D8C214C0C39F}" type="presOf" srcId="{8DAD1218-4F90-4FF8-8845-80E25195B87E}" destId="{90FFE2A1-A92C-4E3D-B9A5-2F23E42632AD}" srcOrd="0" destOrd="0" presId="urn:microsoft.com/office/officeart/2005/8/layout/cycle2"/>
    <dgm:cxn modelId="{70403F2C-A22D-44A3-A446-4C6C3D0BEB2B}" type="presOf" srcId="{37621B6B-6138-45B3-8C84-208943ACC15B}" destId="{6E733305-28E0-4704-B88B-376E618FB194}" srcOrd="1" destOrd="0" presId="urn:microsoft.com/office/officeart/2005/8/layout/cycle2"/>
    <dgm:cxn modelId="{6BE25B32-6149-4DFA-AF61-2C4B0A81781E}" type="presOf" srcId="{993F4D7E-E423-424D-9A4C-A1BB285774E6}" destId="{7F755A46-3BE9-435E-84D4-C727AABE0E37}" srcOrd="1" destOrd="0" presId="urn:microsoft.com/office/officeart/2005/8/layout/cycle2"/>
    <dgm:cxn modelId="{4C19AF35-2698-418D-9584-757C9363C13A}" type="presOf" srcId="{37621B6B-6138-45B3-8C84-208943ACC15B}" destId="{9E5FD40B-3604-4784-920E-E53FF39255CC}" srcOrd="0" destOrd="0" presId="urn:microsoft.com/office/officeart/2005/8/layout/cycle2"/>
    <dgm:cxn modelId="{FC895338-7EEE-4228-B86E-8AE61215C7B4}" type="presOf" srcId="{919FEA4F-D5EE-4F5F-8869-0C76CC9BCB37}" destId="{516C083B-6984-4EE7-AF2E-2EA0C429DF9A}" srcOrd="0" destOrd="0" presId="urn:microsoft.com/office/officeart/2005/8/layout/cycle2"/>
    <dgm:cxn modelId="{A480D044-63E0-4419-B315-8C598EBAB4D1}" type="presOf" srcId="{0A0019F0-EBCF-4C31-BDCA-E7450A6D6D4B}" destId="{578E15AC-73DB-419E-A636-02418E68E674}" srcOrd="0" destOrd="0" presId="urn:microsoft.com/office/officeart/2005/8/layout/cycle2"/>
    <dgm:cxn modelId="{5CD5E049-895C-4CD2-AB5A-F9DAE0B5F988}" srcId="{19E81AAE-1D95-4475-836B-530BFB1499B6}" destId="{0A0019F0-EBCF-4C31-BDCA-E7450A6D6D4B}" srcOrd="2" destOrd="0" parTransId="{3D5D8309-37F7-409F-984A-8756D4BDE490}" sibTransId="{37621B6B-6138-45B3-8C84-208943ACC15B}"/>
    <dgm:cxn modelId="{36F7237E-8BF2-423C-9EEE-3E9E8CC1B085}" srcId="{19E81AAE-1D95-4475-836B-530BFB1499B6}" destId="{1BA5CC4D-7F85-4D5B-8250-707B92C3A9BE}" srcOrd="1" destOrd="0" parTransId="{7DDCEABF-C330-4DD9-9826-684C1D91AA9B}" sibTransId="{D4A317C6-3238-4246-9C6D-78AD8AAA5D4D}"/>
    <dgm:cxn modelId="{F55E917F-7C3C-47D4-A385-EFFD699F8EE2}" type="presOf" srcId="{993F4D7E-E423-424D-9A4C-A1BB285774E6}" destId="{AE1EECFD-A295-44EE-923C-B8AFC28E549E}" srcOrd="0" destOrd="0" presId="urn:microsoft.com/office/officeart/2005/8/layout/cycle2"/>
    <dgm:cxn modelId="{62A9EB8B-8181-4043-AF95-AFD5870E7A10}" srcId="{19E81AAE-1D95-4475-836B-530BFB1499B6}" destId="{6A7CA50B-35BE-4456-A70F-413494824B4A}" srcOrd="0" destOrd="0" parTransId="{2AAD4907-BD8F-465F-87C8-ADEC4EFA5E8B}" sibTransId="{8DAD1218-4F90-4FF8-8845-80E25195B87E}"/>
    <dgm:cxn modelId="{C6749D8D-0E5A-413D-897D-2073925BAE4F}" srcId="{19E81AAE-1D95-4475-836B-530BFB1499B6}" destId="{1F64DB02-56A1-439B-85AF-139CDBFCA440}" srcOrd="3" destOrd="0" parTransId="{C8D4B656-D44D-4F06-B961-2AAC1E25C435}" sibTransId="{993F4D7E-E423-424D-9A4C-A1BB285774E6}"/>
    <dgm:cxn modelId="{234C469D-FCB2-4C4C-970C-D6F9549EEAF0}" type="presOf" srcId="{8DAD1218-4F90-4FF8-8845-80E25195B87E}" destId="{92002056-E195-4BCE-BFE6-99F97DBCFF98}" srcOrd="1" destOrd="0" presId="urn:microsoft.com/office/officeart/2005/8/layout/cycle2"/>
    <dgm:cxn modelId="{3B03A1C3-FC20-428E-9BA7-8C018A2C3729}" type="presOf" srcId="{D4A317C6-3238-4246-9C6D-78AD8AAA5D4D}" destId="{DF896D09-7A92-4D5F-9A96-5D5FED5EC625}" srcOrd="1" destOrd="0" presId="urn:microsoft.com/office/officeart/2005/8/layout/cycle2"/>
    <dgm:cxn modelId="{FAB40AC6-428E-4C76-8BB6-D5563AE88542}" type="presOf" srcId="{19E81AAE-1D95-4475-836B-530BFB1499B6}" destId="{6300BB78-108C-419D-8519-B32412E275CB}" srcOrd="0" destOrd="0" presId="urn:microsoft.com/office/officeart/2005/8/layout/cycle2"/>
    <dgm:cxn modelId="{7F34E1C9-31C9-47CE-A30F-559430F586BD}" type="presOf" srcId="{6A7CA50B-35BE-4456-A70F-413494824B4A}" destId="{7190A421-B73C-47CD-8DD5-3A3EE13DB871}" srcOrd="0" destOrd="0" presId="urn:microsoft.com/office/officeart/2005/8/layout/cycle2"/>
    <dgm:cxn modelId="{A4567DE7-AC83-4537-BEFC-E1C49EF7D0AA}" type="presOf" srcId="{1BA5CC4D-7F85-4D5B-8250-707B92C3A9BE}" destId="{D08D273E-D91E-499B-B54F-C6660F2E0589}" srcOrd="0" destOrd="0" presId="urn:microsoft.com/office/officeart/2005/8/layout/cycle2"/>
    <dgm:cxn modelId="{B5596EEA-B1E2-4596-B8DD-36887D3AC83C}" type="presOf" srcId="{C9B9DDE0-C497-4A03-80AC-1759A86B7F5C}" destId="{B52F9ED1-91DA-45C5-A2B5-97E18E79DB35}" srcOrd="0" destOrd="0" presId="urn:microsoft.com/office/officeart/2005/8/layout/cycle2"/>
    <dgm:cxn modelId="{D373DDEC-3DDD-4954-BED0-8F78EBA37435}" type="presOf" srcId="{D4A317C6-3238-4246-9C6D-78AD8AAA5D4D}" destId="{C53F41B0-7BEC-4006-833A-20AB8087E9DF}" srcOrd="0" destOrd="0" presId="urn:microsoft.com/office/officeart/2005/8/layout/cycle2"/>
    <dgm:cxn modelId="{9E7A9FF5-8BC2-4F58-BAB5-884CDA0EEF1D}" type="presOf" srcId="{1F64DB02-56A1-439B-85AF-139CDBFCA440}" destId="{77B53E7F-FA10-4765-8C55-C0BBF18F3FBB}" srcOrd="0" destOrd="0" presId="urn:microsoft.com/office/officeart/2005/8/layout/cycle2"/>
    <dgm:cxn modelId="{578029D5-9AA4-4D3E-B032-8F64992CA5B3}" type="presParOf" srcId="{6300BB78-108C-419D-8519-B32412E275CB}" destId="{7190A421-B73C-47CD-8DD5-3A3EE13DB871}" srcOrd="0" destOrd="0" presId="urn:microsoft.com/office/officeart/2005/8/layout/cycle2"/>
    <dgm:cxn modelId="{DF9A4945-947B-409F-8933-B0A7E9CE3406}" type="presParOf" srcId="{6300BB78-108C-419D-8519-B32412E275CB}" destId="{90FFE2A1-A92C-4E3D-B9A5-2F23E42632AD}" srcOrd="1" destOrd="0" presId="urn:microsoft.com/office/officeart/2005/8/layout/cycle2"/>
    <dgm:cxn modelId="{925134A7-1D7E-4A16-A15F-8DE121B3B962}" type="presParOf" srcId="{90FFE2A1-A92C-4E3D-B9A5-2F23E42632AD}" destId="{92002056-E195-4BCE-BFE6-99F97DBCFF98}" srcOrd="0" destOrd="0" presId="urn:microsoft.com/office/officeart/2005/8/layout/cycle2"/>
    <dgm:cxn modelId="{EA1F5115-7230-4E02-888B-D6055E7AE21D}" type="presParOf" srcId="{6300BB78-108C-419D-8519-B32412E275CB}" destId="{D08D273E-D91E-499B-B54F-C6660F2E0589}" srcOrd="2" destOrd="0" presId="urn:microsoft.com/office/officeart/2005/8/layout/cycle2"/>
    <dgm:cxn modelId="{FDA12C3D-BAA9-4A26-A465-013E02721F77}" type="presParOf" srcId="{6300BB78-108C-419D-8519-B32412E275CB}" destId="{C53F41B0-7BEC-4006-833A-20AB8087E9DF}" srcOrd="3" destOrd="0" presId="urn:microsoft.com/office/officeart/2005/8/layout/cycle2"/>
    <dgm:cxn modelId="{230C8401-42C8-46ED-84F8-2E786CE846F5}" type="presParOf" srcId="{C53F41B0-7BEC-4006-833A-20AB8087E9DF}" destId="{DF896D09-7A92-4D5F-9A96-5D5FED5EC625}" srcOrd="0" destOrd="0" presId="urn:microsoft.com/office/officeart/2005/8/layout/cycle2"/>
    <dgm:cxn modelId="{FE1BE36C-96DB-42E6-99F8-F08E0047C7D8}" type="presParOf" srcId="{6300BB78-108C-419D-8519-B32412E275CB}" destId="{578E15AC-73DB-419E-A636-02418E68E674}" srcOrd="4" destOrd="0" presId="urn:microsoft.com/office/officeart/2005/8/layout/cycle2"/>
    <dgm:cxn modelId="{C8C6CAFF-06B5-4722-8057-AEEECC3239DA}" type="presParOf" srcId="{6300BB78-108C-419D-8519-B32412E275CB}" destId="{9E5FD40B-3604-4784-920E-E53FF39255CC}" srcOrd="5" destOrd="0" presId="urn:microsoft.com/office/officeart/2005/8/layout/cycle2"/>
    <dgm:cxn modelId="{BB038E12-8A23-4224-90B4-64B67C73E820}" type="presParOf" srcId="{9E5FD40B-3604-4784-920E-E53FF39255CC}" destId="{6E733305-28E0-4704-B88B-376E618FB194}" srcOrd="0" destOrd="0" presId="urn:microsoft.com/office/officeart/2005/8/layout/cycle2"/>
    <dgm:cxn modelId="{5C05B6F4-BE58-4501-AADD-78754F4E41EC}" type="presParOf" srcId="{6300BB78-108C-419D-8519-B32412E275CB}" destId="{77B53E7F-FA10-4765-8C55-C0BBF18F3FBB}" srcOrd="6" destOrd="0" presId="urn:microsoft.com/office/officeart/2005/8/layout/cycle2"/>
    <dgm:cxn modelId="{6BD0ADDC-8E97-4CAA-B3D0-83AA09D19E1C}" type="presParOf" srcId="{6300BB78-108C-419D-8519-B32412E275CB}" destId="{AE1EECFD-A295-44EE-923C-B8AFC28E549E}" srcOrd="7" destOrd="0" presId="urn:microsoft.com/office/officeart/2005/8/layout/cycle2"/>
    <dgm:cxn modelId="{6BE4A605-C14F-4074-AB28-FD277FFEB646}" type="presParOf" srcId="{AE1EECFD-A295-44EE-923C-B8AFC28E549E}" destId="{7F755A46-3BE9-435E-84D4-C727AABE0E37}" srcOrd="0" destOrd="0" presId="urn:microsoft.com/office/officeart/2005/8/layout/cycle2"/>
    <dgm:cxn modelId="{2BF23877-52E4-49E2-9EF2-D52EF20F84B6}" type="presParOf" srcId="{6300BB78-108C-419D-8519-B32412E275CB}" destId="{B52F9ED1-91DA-45C5-A2B5-97E18E79DB35}" srcOrd="8" destOrd="0" presId="urn:microsoft.com/office/officeart/2005/8/layout/cycle2"/>
    <dgm:cxn modelId="{E402FD86-FE68-44EA-B1DF-00062BC7934D}" type="presParOf" srcId="{6300BB78-108C-419D-8519-B32412E275CB}" destId="{516C083B-6984-4EE7-AF2E-2EA0C429DF9A}" srcOrd="9" destOrd="0" presId="urn:microsoft.com/office/officeart/2005/8/layout/cycle2"/>
    <dgm:cxn modelId="{0EB593D3-AC0A-4FE0-8627-F2B7952E7DB3}" type="presParOf" srcId="{516C083B-6984-4EE7-AF2E-2EA0C429DF9A}" destId="{AE5D77D0-5AC3-48EC-A929-051C596E212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0D99FB-6A39-4757-A36A-680FC0643BC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PE"/>
        </a:p>
      </dgm:t>
    </dgm:pt>
    <dgm:pt modelId="{846AB6E1-4B70-49A7-AB5F-8EA48EB74BFE}">
      <dgm:prSet phldrT="[Text]"/>
      <dgm:spPr/>
      <dgm:t>
        <a:bodyPr/>
        <a:lstStyle/>
        <a:p>
          <a:r>
            <a:rPr lang="en-US" dirty="0" err="1">
              <a:solidFill>
                <a:schemeClr val="tx1"/>
              </a:solidFill>
              <a:latin typeface="+mj-lt"/>
            </a:rPr>
            <a:t>Evidencia</a:t>
          </a:r>
          <a:r>
            <a:rPr lang="en-US" dirty="0">
              <a:solidFill>
                <a:schemeClr val="tx1"/>
              </a:solidFill>
              <a:latin typeface="+mj-lt"/>
            </a:rPr>
            <a:t> </a:t>
          </a:r>
          <a:r>
            <a:rPr lang="en-US" dirty="0" err="1">
              <a:solidFill>
                <a:schemeClr val="tx1"/>
              </a:solidFill>
              <a:latin typeface="+mj-lt"/>
            </a:rPr>
            <a:t>Delictiva</a:t>
          </a:r>
          <a:endParaRPr lang="es-PE" dirty="0">
            <a:solidFill>
              <a:schemeClr val="tx1"/>
            </a:solidFill>
            <a:latin typeface="+mj-lt"/>
          </a:endParaRPr>
        </a:p>
      </dgm:t>
    </dgm:pt>
    <dgm:pt modelId="{BC3D312C-37DB-4DCB-A902-BD830D3E05AD}" type="parTrans" cxnId="{28C02C74-1C93-4292-A799-5BBD32122543}">
      <dgm:prSet/>
      <dgm:spPr/>
      <dgm:t>
        <a:bodyPr/>
        <a:lstStyle/>
        <a:p>
          <a:endParaRPr lang="es-PE">
            <a:solidFill>
              <a:schemeClr val="tx1"/>
            </a:solidFill>
            <a:latin typeface="+mj-lt"/>
          </a:endParaRPr>
        </a:p>
      </dgm:t>
    </dgm:pt>
    <dgm:pt modelId="{0D403626-AFA5-4263-B7B6-F765F472FE0F}" type="sibTrans" cxnId="{28C02C74-1C93-4292-A799-5BBD32122543}">
      <dgm:prSet/>
      <dgm:spPr/>
      <dgm:t>
        <a:bodyPr/>
        <a:lstStyle/>
        <a:p>
          <a:endParaRPr lang="es-PE">
            <a:solidFill>
              <a:schemeClr val="tx1"/>
            </a:solidFill>
            <a:latin typeface="+mj-lt"/>
          </a:endParaRPr>
        </a:p>
      </dgm:t>
    </dgm:pt>
    <dgm:pt modelId="{87590738-3BA1-4F0E-8FB7-1FC57044F970}">
      <dgm:prSet phldrT="[Text]"/>
      <dgm:spPr/>
      <dgm:t>
        <a:bodyPr/>
        <a:lstStyle/>
        <a:p>
          <a:r>
            <a:rPr lang="en-US" dirty="0" err="1">
              <a:solidFill>
                <a:schemeClr val="tx1"/>
              </a:solidFill>
              <a:latin typeface="+mj-lt"/>
            </a:rPr>
            <a:t>Ausencia</a:t>
          </a:r>
          <a:r>
            <a:rPr lang="en-US" dirty="0">
              <a:solidFill>
                <a:schemeClr val="tx1"/>
              </a:solidFill>
              <a:latin typeface="+mj-lt"/>
            </a:rPr>
            <a:t> de </a:t>
          </a:r>
          <a:r>
            <a:rPr lang="en-US" dirty="0" err="1">
              <a:solidFill>
                <a:schemeClr val="tx1"/>
              </a:solidFill>
              <a:latin typeface="+mj-lt"/>
            </a:rPr>
            <a:t>Complejidad</a:t>
          </a:r>
          <a:endParaRPr lang="es-PE" dirty="0">
            <a:solidFill>
              <a:schemeClr val="tx1"/>
            </a:solidFill>
            <a:latin typeface="+mj-lt"/>
          </a:endParaRPr>
        </a:p>
      </dgm:t>
    </dgm:pt>
    <dgm:pt modelId="{95C92DC5-40AB-4F00-A798-34130FDA414A}" type="parTrans" cxnId="{F5F93088-34F6-42BA-81D1-AEFE40A3147F}">
      <dgm:prSet/>
      <dgm:spPr/>
      <dgm:t>
        <a:bodyPr/>
        <a:lstStyle/>
        <a:p>
          <a:endParaRPr lang="es-PE">
            <a:solidFill>
              <a:schemeClr val="tx1"/>
            </a:solidFill>
            <a:latin typeface="+mj-lt"/>
          </a:endParaRPr>
        </a:p>
      </dgm:t>
    </dgm:pt>
    <dgm:pt modelId="{4750CB02-31AC-41C4-ACCE-095C7A2A7F6E}" type="sibTrans" cxnId="{F5F93088-34F6-42BA-81D1-AEFE40A3147F}">
      <dgm:prSet/>
      <dgm:spPr/>
      <dgm:t>
        <a:bodyPr/>
        <a:lstStyle/>
        <a:p>
          <a:endParaRPr lang="es-PE">
            <a:solidFill>
              <a:schemeClr val="tx1"/>
            </a:solidFill>
            <a:latin typeface="+mj-lt"/>
          </a:endParaRPr>
        </a:p>
      </dgm:t>
    </dgm:pt>
    <dgm:pt modelId="{6BD843AA-6285-475D-BBFD-119DDFF1D4FB}" type="pres">
      <dgm:prSet presAssocID="{9B0D99FB-6A39-4757-A36A-680FC0643BC2}" presName="diagram" presStyleCnt="0">
        <dgm:presLayoutVars>
          <dgm:dir/>
          <dgm:resizeHandles val="exact"/>
        </dgm:presLayoutVars>
      </dgm:prSet>
      <dgm:spPr/>
    </dgm:pt>
    <dgm:pt modelId="{926EDF91-CB0F-4976-B1C6-00B694DF52DB}" type="pres">
      <dgm:prSet presAssocID="{846AB6E1-4B70-49A7-AB5F-8EA48EB74BFE}" presName="node" presStyleLbl="node1" presStyleIdx="0" presStyleCnt="2" custLinFactNeighborY="4489">
        <dgm:presLayoutVars>
          <dgm:bulletEnabled val="1"/>
        </dgm:presLayoutVars>
      </dgm:prSet>
      <dgm:spPr/>
    </dgm:pt>
    <dgm:pt modelId="{EC57CA99-CCC1-41B4-8F4E-055E85056525}" type="pres">
      <dgm:prSet presAssocID="{0D403626-AFA5-4263-B7B6-F765F472FE0F}" presName="sibTrans" presStyleCnt="0"/>
      <dgm:spPr/>
    </dgm:pt>
    <dgm:pt modelId="{7C8D722E-294A-4125-984A-45F3339A81C9}" type="pres">
      <dgm:prSet presAssocID="{87590738-3BA1-4F0E-8FB7-1FC57044F970}" presName="node" presStyleLbl="node1" presStyleIdx="1" presStyleCnt="2">
        <dgm:presLayoutVars>
          <dgm:bulletEnabled val="1"/>
        </dgm:presLayoutVars>
      </dgm:prSet>
      <dgm:spPr/>
    </dgm:pt>
  </dgm:ptLst>
  <dgm:cxnLst>
    <dgm:cxn modelId="{921F1E31-074D-4F27-BBE5-4C0A7CF67307}" type="presOf" srcId="{846AB6E1-4B70-49A7-AB5F-8EA48EB74BFE}" destId="{926EDF91-CB0F-4976-B1C6-00B694DF52DB}" srcOrd="0" destOrd="0" presId="urn:microsoft.com/office/officeart/2005/8/layout/default"/>
    <dgm:cxn modelId="{0561F835-DA39-460B-B9C4-DF738542B5D5}" type="presOf" srcId="{9B0D99FB-6A39-4757-A36A-680FC0643BC2}" destId="{6BD843AA-6285-475D-BBFD-119DDFF1D4FB}" srcOrd="0" destOrd="0" presId="urn:microsoft.com/office/officeart/2005/8/layout/default"/>
    <dgm:cxn modelId="{11441B41-DD0B-4F48-BB6D-63C7BBB32104}" type="presOf" srcId="{87590738-3BA1-4F0E-8FB7-1FC57044F970}" destId="{7C8D722E-294A-4125-984A-45F3339A81C9}" srcOrd="0" destOrd="0" presId="urn:microsoft.com/office/officeart/2005/8/layout/default"/>
    <dgm:cxn modelId="{28C02C74-1C93-4292-A799-5BBD32122543}" srcId="{9B0D99FB-6A39-4757-A36A-680FC0643BC2}" destId="{846AB6E1-4B70-49A7-AB5F-8EA48EB74BFE}" srcOrd="0" destOrd="0" parTransId="{BC3D312C-37DB-4DCB-A902-BD830D3E05AD}" sibTransId="{0D403626-AFA5-4263-B7B6-F765F472FE0F}"/>
    <dgm:cxn modelId="{F5F93088-34F6-42BA-81D1-AEFE40A3147F}" srcId="{9B0D99FB-6A39-4757-A36A-680FC0643BC2}" destId="{87590738-3BA1-4F0E-8FB7-1FC57044F970}" srcOrd="1" destOrd="0" parTransId="{95C92DC5-40AB-4F00-A798-34130FDA414A}" sibTransId="{4750CB02-31AC-41C4-ACCE-095C7A2A7F6E}"/>
    <dgm:cxn modelId="{1D851120-0E51-4782-AE0A-F7D2F67E1343}" type="presParOf" srcId="{6BD843AA-6285-475D-BBFD-119DDFF1D4FB}" destId="{926EDF91-CB0F-4976-B1C6-00B694DF52DB}" srcOrd="0" destOrd="0" presId="urn:microsoft.com/office/officeart/2005/8/layout/default"/>
    <dgm:cxn modelId="{CF8F6D00-01AB-47B6-AF61-D7166840B9E1}" type="presParOf" srcId="{6BD843AA-6285-475D-BBFD-119DDFF1D4FB}" destId="{EC57CA99-CCC1-41B4-8F4E-055E85056525}" srcOrd="1" destOrd="0" presId="urn:microsoft.com/office/officeart/2005/8/layout/default"/>
    <dgm:cxn modelId="{A673DCD4-D1CE-4632-9BA0-5DB4C6834054}" type="presParOf" srcId="{6BD843AA-6285-475D-BBFD-119DDFF1D4FB}" destId="{7C8D722E-294A-4125-984A-45F3339A81C9}"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0A421-B73C-47CD-8DD5-3A3EE13DB871}">
      <dsp:nvSpPr>
        <dsp:cNvPr id="0" name=""/>
        <dsp:cNvSpPr/>
      </dsp:nvSpPr>
      <dsp:spPr>
        <a:xfrm>
          <a:off x="3366822" y="954"/>
          <a:ext cx="1726787" cy="172678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chemeClr val="tx1"/>
              </a:solidFill>
              <a:latin typeface="+mj-lt"/>
            </a:rPr>
            <a:t>Flagrancia</a:t>
          </a:r>
          <a:endParaRPr lang="es-PE" sz="1600" kern="1200" dirty="0">
            <a:solidFill>
              <a:schemeClr val="tx1"/>
            </a:solidFill>
            <a:latin typeface="+mj-lt"/>
          </a:endParaRPr>
        </a:p>
      </dsp:txBody>
      <dsp:txXfrm>
        <a:off x="3619704" y="253836"/>
        <a:ext cx="1221023" cy="1221023"/>
      </dsp:txXfrm>
    </dsp:sp>
    <dsp:sp modelId="{90FFE2A1-A92C-4E3D-B9A5-2F23E42632AD}">
      <dsp:nvSpPr>
        <dsp:cNvPr id="0" name=""/>
        <dsp:cNvSpPr/>
      </dsp:nvSpPr>
      <dsp:spPr>
        <a:xfrm rot="2160000">
          <a:off x="5038724" y="1326654"/>
          <a:ext cx="457744" cy="5827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PE" sz="1600" kern="1200">
            <a:solidFill>
              <a:schemeClr val="tx1"/>
            </a:solidFill>
            <a:latin typeface="+mj-lt"/>
          </a:endParaRPr>
        </a:p>
      </dsp:txBody>
      <dsp:txXfrm>
        <a:off x="5051837" y="1402854"/>
        <a:ext cx="320421" cy="349674"/>
      </dsp:txXfrm>
    </dsp:sp>
    <dsp:sp modelId="{D08D273E-D91E-499B-B54F-C6660F2E0589}">
      <dsp:nvSpPr>
        <dsp:cNvPr id="0" name=""/>
        <dsp:cNvSpPr/>
      </dsp:nvSpPr>
      <dsp:spPr>
        <a:xfrm>
          <a:off x="5462546" y="1523586"/>
          <a:ext cx="1726787" cy="172678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PE" sz="1600" kern="1200" noProof="0" dirty="0">
              <a:solidFill>
                <a:schemeClr val="tx1"/>
              </a:solidFill>
              <a:latin typeface="+mj-lt"/>
            </a:rPr>
            <a:t>Confesión</a:t>
          </a:r>
        </a:p>
      </dsp:txBody>
      <dsp:txXfrm>
        <a:off x="5715428" y="1776468"/>
        <a:ext cx="1221023" cy="1221023"/>
      </dsp:txXfrm>
    </dsp:sp>
    <dsp:sp modelId="{C53F41B0-7BEC-4006-833A-20AB8087E9DF}">
      <dsp:nvSpPr>
        <dsp:cNvPr id="0" name=""/>
        <dsp:cNvSpPr/>
      </dsp:nvSpPr>
      <dsp:spPr>
        <a:xfrm rot="6480000">
          <a:off x="5700823" y="3315099"/>
          <a:ext cx="457744" cy="5827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PE" sz="1600" kern="1200">
            <a:solidFill>
              <a:schemeClr val="tx1"/>
            </a:solidFill>
            <a:latin typeface="+mj-lt"/>
          </a:endParaRPr>
        </a:p>
      </dsp:txBody>
      <dsp:txXfrm rot="10800000">
        <a:off x="5790702" y="3366356"/>
        <a:ext cx="320421" cy="349674"/>
      </dsp:txXfrm>
    </dsp:sp>
    <dsp:sp modelId="{578E15AC-73DB-419E-A636-02418E68E674}">
      <dsp:nvSpPr>
        <dsp:cNvPr id="0" name=""/>
        <dsp:cNvSpPr/>
      </dsp:nvSpPr>
      <dsp:spPr>
        <a:xfrm>
          <a:off x="4662050" y="3987258"/>
          <a:ext cx="1726787" cy="172678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PE" sz="1600" kern="1200" noProof="0" dirty="0">
              <a:solidFill>
                <a:schemeClr val="tx1"/>
              </a:solidFill>
              <a:latin typeface="+mj-lt"/>
            </a:rPr>
            <a:t>Suficientes Elementos de convicción</a:t>
          </a:r>
        </a:p>
        <a:p>
          <a:pPr marL="0" lvl="0" indent="0" algn="ctr" defTabSz="711200">
            <a:lnSpc>
              <a:spcPct val="90000"/>
            </a:lnSpc>
            <a:spcBef>
              <a:spcPct val="0"/>
            </a:spcBef>
            <a:spcAft>
              <a:spcPct val="35000"/>
            </a:spcAft>
            <a:buNone/>
          </a:pPr>
          <a:r>
            <a:rPr lang="es-PE" sz="1600" kern="1200" noProof="0" dirty="0">
              <a:solidFill>
                <a:schemeClr val="tx1"/>
              </a:solidFill>
              <a:latin typeface="+mj-lt"/>
            </a:rPr>
            <a:t>(Delito Evidente)</a:t>
          </a:r>
        </a:p>
      </dsp:txBody>
      <dsp:txXfrm>
        <a:off x="4914932" y="4240140"/>
        <a:ext cx="1221023" cy="1221023"/>
      </dsp:txXfrm>
    </dsp:sp>
    <dsp:sp modelId="{9E5FD40B-3604-4784-920E-E53FF39255CC}">
      <dsp:nvSpPr>
        <dsp:cNvPr id="0" name=""/>
        <dsp:cNvSpPr/>
      </dsp:nvSpPr>
      <dsp:spPr>
        <a:xfrm rot="10800000">
          <a:off x="4014298" y="4559256"/>
          <a:ext cx="457744" cy="5827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PE" sz="1600" kern="1200">
            <a:solidFill>
              <a:schemeClr val="tx1"/>
            </a:solidFill>
            <a:latin typeface="+mj-lt"/>
          </a:endParaRPr>
        </a:p>
      </dsp:txBody>
      <dsp:txXfrm rot="10800000">
        <a:off x="4151621" y="4675814"/>
        <a:ext cx="320421" cy="349674"/>
      </dsp:txXfrm>
    </dsp:sp>
    <dsp:sp modelId="{77B53E7F-FA10-4765-8C55-C0BBF18F3FBB}">
      <dsp:nvSpPr>
        <dsp:cNvPr id="0" name=""/>
        <dsp:cNvSpPr/>
      </dsp:nvSpPr>
      <dsp:spPr>
        <a:xfrm>
          <a:off x="2071593" y="3987258"/>
          <a:ext cx="1726787" cy="172678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chemeClr val="tx1"/>
              </a:solidFill>
              <a:latin typeface="+mj-lt"/>
            </a:rPr>
            <a:t>Omisión</a:t>
          </a:r>
          <a:r>
            <a:rPr lang="en-US" sz="1600" kern="1200" dirty="0">
              <a:solidFill>
                <a:schemeClr val="tx1"/>
              </a:solidFill>
              <a:latin typeface="+mj-lt"/>
            </a:rPr>
            <a:t> a la </a:t>
          </a:r>
          <a:r>
            <a:rPr lang="en-US" sz="1600" kern="1200" dirty="0" err="1">
              <a:solidFill>
                <a:schemeClr val="tx1"/>
              </a:solidFill>
              <a:latin typeface="+mj-lt"/>
            </a:rPr>
            <a:t>Asistencia</a:t>
          </a:r>
          <a:r>
            <a:rPr lang="en-US" sz="1600" kern="1200" dirty="0">
              <a:solidFill>
                <a:schemeClr val="tx1"/>
              </a:solidFill>
              <a:latin typeface="+mj-lt"/>
            </a:rPr>
            <a:t> Familiar</a:t>
          </a:r>
          <a:endParaRPr lang="es-PE" sz="1600" kern="1200" dirty="0">
            <a:solidFill>
              <a:schemeClr val="tx1"/>
            </a:solidFill>
            <a:latin typeface="+mj-lt"/>
          </a:endParaRPr>
        </a:p>
      </dsp:txBody>
      <dsp:txXfrm>
        <a:off x="2324475" y="4240140"/>
        <a:ext cx="1221023" cy="1221023"/>
      </dsp:txXfrm>
    </dsp:sp>
    <dsp:sp modelId="{AE1EECFD-A295-44EE-923C-B8AFC28E549E}">
      <dsp:nvSpPr>
        <dsp:cNvPr id="0" name=""/>
        <dsp:cNvSpPr/>
      </dsp:nvSpPr>
      <dsp:spPr>
        <a:xfrm rot="15120000">
          <a:off x="2309870" y="3339741"/>
          <a:ext cx="457744" cy="5827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PE" sz="1600" kern="1200">
            <a:solidFill>
              <a:schemeClr val="tx1"/>
            </a:solidFill>
            <a:latin typeface="+mj-lt"/>
          </a:endParaRPr>
        </a:p>
      </dsp:txBody>
      <dsp:txXfrm rot="10800000">
        <a:off x="2399749" y="3521600"/>
        <a:ext cx="320421" cy="349674"/>
      </dsp:txXfrm>
    </dsp:sp>
    <dsp:sp modelId="{B52F9ED1-91DA-45C5-A2B5-97E18E79DB35}">
      <dsp:nvSpPr>
        <dsp:cNvPr id="0" name=""/>
        <dsp:cNvSpPr/>
      </dsp:nvSpPr>
      <dsp:spPr>
        <a:xfrm>
          <a:off x="1271098" y="1523586"/>
          <a:ext cx="1726787" cy="172678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chemeClr val="tx1"/>
              </a:solidFill>
              <a:latin typeface="+mj-lt"/>
            </a:rPr>
            <a:t>Conducción</a:t>
          </a:r>
          <a:r>
            <a:rPr lang="en-US" sz="1600" kern="1200" dirty="0">
              <a:solidFill>
                <a:schemeClr val="tx1"/>
              </a:solidFill>
              <a:latin typeface="+mj-lt"/>
            </a:rPr>
            <a:t> </a:t>
          </a:r>
          <a:r>
            <a:rPr lang="en-US" sz="1600" kern="1200" dirty="0" err="1">
              <a:solidFill>
                <a:schemeClr val="tx1"/>
              </a:solidFill>
              <a:latin typeface="+mj-lt"/>
            </a:rPr>
            <a:t>en</a:t>
          </a:r>
          <a:r>
            <a:rPr lang="en-US" sz="1600" kern="1200" dirty="0">
              <a:solidFill>
                <a:schemeClr val="tx1"/>
              </a:solidFill>
              <a:latin typeface="+mj-lt"/>
            </a:rPr>
            <a:t> Estado de </a:t>
          </a:r>
          <a:r>
            <a:rPr lang="en-US" sz="1600" kern="1200" dirty="0" err="1">
              <a:solidFill>
                <a:schemeClr val="tx1"/>
              </a:solidFill>
              <a:latin typeface="+mj-lt"/>
            </a:rPr>
            <a:t>Ebriedad</a:t>
          </a:r>
          <a:endParaRPr lang="es-PE" sz="1600" kern="1200" dirty="0">
            <a:solidFill>
              <a:schemeClr val="tx1"/>
            </a:solidFill>
            <a:latin typeface="+mj-lt"/>
          </a:endParaRPr>
        </a:p>
      </dsp:txBody>
      <dsp:txXfrm>
        <a:off x="1523980" y="1776468"/>
        <a:ext cx="1221023" cy="1221023"/>
      </dsp:txXfrm>
    </dsp:sp>
    <dsp:sp modelId="{516C083B-6984-4EE7-AF2E-2EA0C429DF9A}">
      <dsp:nvSpPr>
        <dsp:cNvPr id="0" name=""/>
        <dsp:cNvSpPr/>
      </dsp:nvSpPr>
      <dsp:spPr>
        <a:xfrm rot="19440000">
          <a:off x="2943000" y="1341883"/>
          <a:ext cx="457744" cy="5827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PE" sz="1600" kern="1200">
            <a:solidFill>
              <a:schemeClr val="tx1"/>
            </a:solidFill>
            <a:latin typeface="+mj-lt"/>
          </a:endParaRPr>
        </a:p>
      </dsp:txBody>
      <dsp:txXfrm>
        <a:off x="2956113" y="1498799"/>
        <a:ext cx="320421" cy="3496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EDF91-CB0F-4976-B1C6-00B694DF52DB}">
      <dsp:nvSpPr>
        <dsp:cNvPr id="0" name=""/>
        <dsp:cNvSpPr/>
      </dsp:nvSpPr>
      <dsp:spPr>
        <a:xfrm>
          <a:off x="1964531" y="100602"/>
          <a:ext cx="3690937" cy="22145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dirty="0" err="1">
              <a:solidFill>
                <a:schemeClr val="tx1"/>
              </a:solidFill>
              <a:latin typeface="+mj-lt"/>
            </a:rPr>
            <a:t>Evidencia</a:t>
          </a:r>
          <a:r>
            <a:rPr lang="en-US" sz="5000" kern="1200" dirty="0">
              <a:solidFill>
                <a:schemeClr val="tx1"/>
              </a:solidFill>
              <a:latin typeface="+mj-lt"/>
            </a:rPr>
            <a:t> </a:t>
          </a:r>
          <a:r>
            <a:rPr lang="en-US" sz="5000" kern="1200" dirty="0" err="1">
              <a:solidFill>
                <a:schemeClr val="tx1"/>
              </a:solidFill>
              <a:latin typeface="+mj-lt"/>
            </a:rPr>
            <a:t>Delictiva</a:t>
          </a:r>
          <a:endParaRPr lang="es-PE" sz="5000" kern="1200" dirty="0">
            <a:solidFill>
              <a:schemeClr val="tx1"/>
            </a:solidFill>
            <a:latin typeface="+mj-lt"/>
          </a:endParaRPr>
        </a:p>
      </dsp:txBody>
      <dsp:txXfrm>
        <a:off x="1964531" y="100602"/>
        <a:ext cx="3690937" cy="2214562"/>
      </dsp:txXfrm>
    </dsp:sp>
    <dsp:sp modelId="{7C8D722E-294A-4125-984A-45F3339A81C9}">
      <dsp:nvSpPr>
        <dsp:cNvPr id="0" name=""/>
        <dsp:cNvSpPr/>
      </dsp:nvSpPr>
      <dsp:spPr>
        <a:xfrm>
          <a:off x="1964531" y="2584846"/>
          <a:ext cx="3690937" cy="22145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dirty="0" err="1">
              <a:solidFill>
                <a:schemeClr val="tx1"/>
              </a:solidFill>
              <a:latin typeface="+mj-lt"/>
            </a:rPr>
            <a:t>Ausencia</a:t>
          </a:r>
          <a:r>
            <a:rPr lang="en-US" sz="5000" kern="1200" dirty="0">
              <a:solidFill>
                <a:schemeClr val="tx1"/>
              </a:solidFill>
              <a:latin typeface="+mj-lt"/>
            </a:rPr>
            <a:t> de </a:t>
          </a:r>
          <a:r>
            <a:rPr lang="en-US" sz="5000" kern="1200" dirty="0" err="1">
              <a:solidFill>
                <a:schemeClr val="tx1"/>
              </a:solidFill>
              <a:latin typeface="+mj-lt"/>
            </a:rPr>
            <a:t>Complejidad</a:t>
          </a:r>
          <a:endParaRPr lang="es-PE" sz="5000" kern="1200" dirty="0">
            <a:solidFill>
              <a:schemeClr val="tx1"/>
            </a:solidFill>
            <a:latin typeface="+mj-lt"/>
          </a:endParaRPr>
        </a:p>
      </dsp:txBody>
      <dsp:txXfrm>
        <a:off x="1964531" y="2584846"/>
        <a:ext cx="3690937" cy="221456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4T01:48:16.5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0,'6902'0,"-6870"0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4T01:48:23.1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0,'7009'0,"-6985"0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4T01:48:28.2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1,'11810'0,"-11512"19,-6 0,-50-1,-29-1,-109-14,269 19,-217-8,247-10,-224-6,479 1,-629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4T01:48:31.1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1,'7818'0,"-7767"0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4T01:48:35.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1,'4379'0,"-4167"18,-40-1,38-13,-81-3,144 20,-137-8,254-8,-197-8,532 3,-695 2,0 1,-1 2,0 0,49 17,-40-10,66 10,-2-14,172-8,-106-3,625 3,-760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4T01:48:38.9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16,'8191'0,"-8180"0,1-1,-1 0,0 0,12-3,2-5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4T01:48:41.6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0,'1357'0,"-1318"0</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4"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1" y="1"/>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6" y="1122363"/>
            <a:ext cx="8791575" cy="2387600"/>
          </a:xfrm>
        </p:spPr>
        <p:txBody>
          <a:bodyPr anchor="b">
            <a:normAutofit/>
          </a:bodyPr>
          <a:lstStyle>
            <a:lvl1pPr algn="l">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76426" y="3602038"/>
            <a:ext cx="8791575" cy="1655762"/>
          </a:xfrm>
        </p:spPr>
        <p:txBody>
          <a:bodyPr>
            <a:normAutofit/>
          </a:bodyPr>
          <a:lstStyle>
            <a:lvl1pPr marL="0" indent="0" algn="l">
              <a:buNone/>
              <a:defRPr sz="2000" cap="all" baseline="0">
                <a:solidFill>
                  <a:schemeClr val="tx2"/>
                </a:solidFill>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077511" y="5410202"/>
            <a:ext cx="2743200" cy="365125"/>
          </a:xfrm>
        </p:spPr>
        <p:txBody>
          <a:bodyPr/>
          <a:lstStyle/>
          <a:p>
            <a:fld id="{00521CDA-7854-4F87-9792-0F62400DE1A3}" type="datetimeFigureOut">
              <a:rPr lang="es-PE" smtClean="0"/>
              <a:t>27/02/2024</a:t>
            </a:fld>
            <a:endParaRPr lang="es-PE"/>
          </a:p>
        </p:txBody>
      </p:sp>
      <p:sp>
        <p:nvSpPr>
          <p:cNvPr id="5" name="Footer Placeholder 4"/>
          <p:cNvSpPr>
            <a:spLocks noGrp="1"/>
          </p:cNvSpPr>
          <p:nvPr>
            <p:ph type="ftr" sz="quarter" idx="11"/>
          </p:nvPr>
        </p:nvSpPr>
        <p:spPr>
          <a:xfrm>
            <a:off x="1876425" y="5410202"/>
            <a:ext cx="5124885" cy="365125"/>
          </a:xfrm>
        </p:spPr>
        <p:txBody>
          <a:bodyPr/>
          <a:lstStyle/>
          <a:p>
            <a:endParaRPr lang="es-PE"/>
          </a:p>
        </p:txBody>
      </p:sp>
      <p:sp>
        <p:nvSpPr>
          <p:cNvPr id="6" name="Slide Number Placeholder 5"/>
          <p:cNvSpPr>
            <a:spLocks noGrp="1"/>
          </p:cNvSpPr>
          <p:nvPr>
            <p:ph type="sldNum" sz="quarter" idx="12"/>
          </p:nvPr>
        </p:nvSpPr>
        <p:spPr>
          <a:xfrm>
            <a:off x="9896912" y="5410200"/>
            <a:ext cx="771090" cy="365125"/>
          </a:xfrm>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3523052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5"/>
            <a:ext cx="9912356" cy="819355"/>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41412"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a:t>Haga clic en el icono para agregar una imagen</a:t>
            </a:r>
            <a:endParaRPr lang="en-US" dirty="0"/>
          </a:p>
        </p:txBody>
      </p:sp>
      <p:sp>
        <p:nvSpPr>
          <p:cNvPr id="4" name="Text Placeholder 3"/>
          <p:cNvSpPr>
            <a:spLocks noGrp="1"/>
          </p:cNvSpPr>
          <p:nvPr>
            <p:ph type="body" sz="half" idx="2"/>
          </p:nvPr>
        </p:nvSpPr>
        <p:spPr>
          <a:xfrm>
            <a:off x="1141365" y="5124020"/>
            <a:ext cx="9910859" cy="682472"/>
          </a:xfrm>
        </p:spPr>
        <p:txBody>
          <a:bodyPr>
            <a:normAutofit/>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0521CDA-7854-4F87-9792-0F62400DE1A3}" type="datetimeFigureOut">
              <a:rPr lang="es-PE" smtClean="0"/>
              <a:t>27/02/2024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3858114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6" cy="3429000"/>
          </a:xfrm>
        </p:spPr>
        <p:txBody>
          <a:bodyPr anchor="ctr">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411" y="4419600"/>
            <a:ext cx="9904459" cy="1371599"/>
          </a:xfrm>
        </p:spPr>
        <p:txBody>
          <a:bodyPr anchor="ctr">
            <a:normAutofit/>
          </a:bodyPr>
          <a:lstStyle>
            <a:lvl1pPr marL="0" indent="0">
              <a:buNone/>
              <a:defRPr sz="18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0521CDA-7854-4F87-9792-0F62400DE1A3}" type="datetimeFigureOut">
              <a:rPr lang="es-PE" smtClean="0"/>
              <a:t>27/02/2024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3589235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5" y="3365558"/>
            <a:ext cx="8752299" cy="548968"/>
          </a:xfrm>
        </p:spPr>
        <p:txBody>
          <a:bodyPr anchor="t">
            <a:normAutofit/>
          </a:bodyPr>
          <a:lstStyle>
            <a:lvl1pPr marL="0" indent="0">
              <a:buNone/>
              <a:defRPr sz="14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0521CDA-7854-4F87-9792-0F62400DE1A3}" type="datetimeFigureOut">
              <a:rPr lang="es-PE" smtClean="0"/>
              <a:t>27/02/2024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6D8ABE8A-A638-41AC-BEC1-8E867D282AC2}" type="slidenum">
              <a:rPr lang="es-PE" smtClean="0"/>
              <a:t>‹Nº›</a:t>
            </a:fld>
            <a:endParaRPr lang="es-PE"/>
          </a:p>
        </p:txBody>
      </p:sp>
      <p:sp>
        <p:nvSpPr>
          <p:cNvPr id="60" name="TextBox 59"/>
          <p:cNvSpPr txBox="1"/>
          <p:nvPr/>
        </p:nvSpPr>
        <p:spPr>
          <a:xfrm>
            <a:off x="903513"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1"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54428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2"/>
            <a:ext cx="9906002" cy="2511835"/>
          </a:xfrm>
        </p:spPr>
        <p:txBody>
          <a:bodyPr anchor="b">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365" y="4657655"/>
            <a:ext cx="9904505" cy="1140644"/>
          </a:xfrm>
        </p:spPr>
        <p:txBody>
          <a:bodyPr anchor="t">
            <a:normAutofit/>
          </a:bodyPr>
          <a:lstStyle>
            <a:lvl1pPr marL="0" indent="0">
              <a:buNone/>
              <a:defRPr sz="18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0521CDA-7854-4F87-9792-0F62400DE1A3}" type="datetimeFigureOut">
              <a:rPr lang="es-PE" smtClean="0"/>
              <a:t>27/02/2024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1939696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1141410" y="2674463"/>
            <a:ext cx="3196900" cy="685800"/>
          </a:xfrm>
        </p:spPr>
        <p:txBody>
          <a:bodyPr anchor="b">
            <a:noAutofit/>
          </a:bodyPr>
          <a:lstStyle>
            <a:lvl1pPr marL="0" indent="0">
              <a:lnSpc>
                <a:spcPct val="90000"/>
              </a:lnSpc>
              <a:buNone/>
              <a:defRPr sz="2400" b="0" cap="all" baseline="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1127919" y="3360263"/>
            <a:ext cx="3208734" cy="2430936"/>
          </a:xfrm>
        </p:spPr>
        <p:txBody>
          <a:bodyPr anchor="t">
            <a:normAutofit/>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514767" y="2677635"/>
            <a:ext cx="3184386" cy="685800"/>
          </a:xfrm>
        </p:spPr>
        <p:txBody>
          <a:bodyPr anchor="b">
            <a:noAutofit/>
          </a:bodyPr>
          <a:lstStyle>
            <a:lvl1pPr marL="0" indent="0">
              <a:lnSpc>
                <a:spcPct val="90000"/>
              </a:lnSpc>
              <a:buNone/>
              <a:defRPr sz="2400" b="0" cap="all" baseline="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504214" y="3363435"/>
            <a:ext cx="3195829" cy="2430936"/>
          </a:xfrm>
        </p:spPr>
        <p:txBody>
          <a:bodyPr anchor="t">
            <a:normAutofit/>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852441" y="2674463"/>
            <a:ext cx="3194969" cy="685800"/>
          </a:xfrm>
        </p:spPr>
        <p:txBody>
          <a:bodyPr anchor="b">
            <a:noAutofit/>
          </a:bodyPr>
          <a:lstStyle>
            <a:lvl1pPr marL="0" indent="0">
              <a:lnSpc>
                <a:spcPct val="90000"/>
              </a:lnSpc>
              <a:buNone/>
              <a:defRPr sz="2400" b="0" cap="all" baseline="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852441" y="3360263"/>
            <a:ext cx="3194969" cy="2430936"/>
          </a:xfrm>
        </p:spPr>
        <p:txBody>
          <a:bodyPr anchor="t">
            <a:normAutofit/>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00521CDA-7854-4F87-9792-0F62400DE1A3}" type="datetimeFigureOut">
              <a:rPr lang="es-PE" smtClean="0"/>
              <a:t>27/02/2024</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2101927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2" y="609600"/>
            <a:ext cx="9905998" cy="19050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1141414" y="4404596"/>
            <a:ext cx="3195241" cy="576262"/>
          </a:xfrm>
        </p:spPr>
        <p:txBody>
          <a:bodyPr anchor="b">
            <a:noAutofit/>
          </a:bodyPr>
          <a:lstStyle>
            <a:lvl1pPr marL="0" indent="0">
              <a:lnSpc>
                <a:spcPct val="90000"/>
              </a:lnSpc>
              <a:buNone/>
              <a:defRPr sz="2000" b="0" cap="all" baseline="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1141414" y="2666998"/>
            <a:ext cx="3195241"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1" name="Text Placeholder 3"/>
          <p:cNvSpPr>
            <a:spLocks noGrp="1"/>
          </p:cNvSpPr>
          <p:nvPr>
            <p:ph type="body" sz="half" idx="18"/>
          </p:nvPr>
        </p:nvSpPr>
        <p:spPr>
          <a:xfrm>
            <a:off x="1141414" y="4980859"/>
            <a:ext cx="3195241" cy="817843"/>
          </a:xfrm>
        </p:spPr>
        <p:txBody>
          <a:bodyPr anchor="t">
            <a:normAutofit/>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4" name="Text Placeholder 3"/>
          <p:cNvSpPr>
            <a:spLocks noGrp="1"/>
          </p:cNvSpPr>
          <p:nvPr>
            <p:ph type="body" sz="half" idx="19"/>
          </p:nvPr>
        </p:nvSpPr>
        <p:spPr>
          <a:xfrm>
            <a:off x="4487594" y="4980857"/>
            <a:ext cx="3200400" cy="810342"/>
          </a:xfrm>
        </p:spPr>
        <p:txBody>
          <a:bodyPr anchor="t">
            <a:normAutofit/>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852443"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7" name="Text Placeholder 3"/>
          <p:cNvSpPr>
            <a:spLocks noGrp="1"/>
          </p:cNvSpPr>
          <p:nvPr>
            <p:ph type="body" sz="half" idx="20"/>
          </p:nvPr>
        </p:nvSpPr>
        <p:spPr>
          <a:xfrm>
            <a:off x="7852441" y="4980855"/>
            <a:ext cx="3194969" cy="810345"/>
          </a:xfrm>
        </p:spPr>
        <p:txBody>
          <a:bodyPr anchor="t">
            <a:normAutofit/>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00521CDA-7854-4F87-9792-0F62400DE1A3}" type="datetimeFigureOut">
              <a:rPr lang="es-PE" smtClean="0"/>
              <a:t>27/02/2024</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2948816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0521CDA-7854-4F87-9792-0F62400DE1A3}" type="datetimeFigureOut">
              <a:rPr lang="es-PE" smtClean="0"/>
              <a:t>27/02/2024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1323071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609600"/>
            <a:ext cx="2005012"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0" y="609600"/>
            <a:ext cx="7748590" cy="518160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0521CDA-7854-4F87-9792-0F62400DE1A3}" type="datetimeFigureOut">
              <a:rPr lang="es-PE" smtClean="0"/>
              <a:t>27/02/2024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1311565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0521CDA-7854-4F87-9792-0F62400DE1A3}" type="datetimeFigureOut">
              <a:rPr lang="es-PE" smtClean="0"/>
              <a:t>27/02/2024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1431544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2" y="1419227"/>
            <a:ext cx="9906000" cy="2852737"/>
          </a:xfrm>
        </p:spPr>
        <p:txBody>
          <a:bodyPr anchor="b">
            <a:normAutofit/>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2" y="4424362"/>
            <a:ext cx="9906000" cy="1374776"/>
          </a:xfrm>
        </p:spPr>
        <p:txBody>
          <a:bodyPr>
            <a:normAutofit/>
          </a:bodyPr>
          <a:lstStyle>
            <a:lvl1pPr marL="0" indent="0">
              <a:buNone/>
              <a:defRPr sz="1800" cap="all" baseline="0">
                <a:solidFill>
                  <a:schemeClr val="tx1">
                    <a:tint val="75000"/>
                  </a:schemeClr>
                </a:solidFill>
              </a:defRPr>
            </a:lvl1pPr>
            <a:lvl2pPr marL="457206" indent="0">
              <a:buNone/>
              <a:defRPr sz="18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0521CDA-7854-4F87-9792-0F62400DE1A3}" type="datetimeFigureOut">
              <a:rPr lang="es-PE" smtClean="0"/>
              <a:t>27/02/2024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2752289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1" y="2249486"/>
            <a:ext cx="4875211"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0521CDA-7854-4F87-9792-0F62400DE1A3}" type="datetimeFigureOut">
              <a:rPr lang="es-PE" smtClean="0"/>
              <a:t>27/02/2024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2949777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2" y="619126"/>
            <a:ext cx="9906000" cy="1477961"/>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0021" y="2249486"/>
            <a:ext cx="4649783" cy="823912"/>
          </a:xfrm>
        </p:spPr>
        <p:txBody>
          <a:bodyPr anchor="b"/>
          <a:lstStyle>
            <a:lvl1pPr marL="0" indent="0">
              <a:lnSpc>
                <a:spcPct val="90000"/>
              </a:lnSpc>
              <a:buNone/>
              <a:defRPr sz="2400" b="0" cap="all" baseline="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41411" y="3073398"/>
            <a:ext cx="4878391"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7" y="2249485"/>
            <a:ext cx="4646603" cy="823912"/>
          </a:xfrm>
        </p:spPr>
        <p:txBody>
          <a:bodyPr anchor="b"/>
          <a:lstStyle>
            <a:lvl1pPr marL="0" indent="0">
              <a:lnSpc>
                <a:spcPct val="90000"/>
              </a:lnSpc>
              <a:buNone/>
              <a:defRPr sz="2400" b="0" cap="all" baseline="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199" y="3073398"/>
            <a:ext cx="4875211"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0521CDA-7854-4F87-9792-0F62400DE1A3}" type="datetimeFigureOut">
              <a:rPr lang="es-PE" smtClean="0"/>
              <a:t>27/02/2024</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2860737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0521CDA-7854-4F87-9792-0F62400DE1A3}" type="datetimeFigureOut">
              <a:rPr lang="es-PE" smtClean="0"/>
              <a:t>27/02/2024</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1509619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521CDA-7854-4F87-9792-0F62400DE1A3}" type="datetimeFigureOut">
              <a:rPr lang="es-PE" smtClean="0"/>
              <a:t>27/02/2024</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2101568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7" y="609601"/>
            <a:ext cx="3856037" cy="1639884"/>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56202" y="592666"/>
            <a:ext cx="5891209" cy="5198534"/>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6707" y="2249486"/>
            <a:ext cx="3856037" cy="3541714"/>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0521CDA-7854-4F87-9792-0F62400DE1A3}" type="datetimeFigureOut">
              <a:rPr lang="es-PE" smtClean="0"/>
              <a:t>27/02/2024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3373936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4" y="609600"/>
            <a:ext cx="5934508" cy="163988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380723" y="609602"/>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2" y="2249486"/>
            <a:ext cx="5934510" cy="3541714"/>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0521CDA-7854-4F87-9792-0F62400DE1A3}" type="datetimeFigureOut">
              <a:rPr lang="es-PE" smtClean="0"/>
              <a:t>27/02/2024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6D8ABE8A-A638-41AC-BEC1-8E867D282AC2}" type="slidenum">
              <a:rPr lang="es-PE" smtClean="0"/>
              <a:t>‹Nº›</a:t>
            </a:fld>
            <a:endParaRPr lang="es-PE"/>
          </a:p>
        </p:txBody>
      </p:sp>
    </p:spTree>
    <p:extLst>
      <p:ext uri="{BB962C8B-B14F-4D97-AF65-F5344CB8AC3E}">
        <p14:creationId xmlns:p14="http://schemas.microsoft.com/office/powerpoint/2010/main" val="1962348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4"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1"/>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9"/>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3" y="2249487"/>
            <a:ext cx="9905998" cy="354171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56921" y="588327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0521CDA-7854-4F87-9792-0F62400DE1A3}" type="datetimeFigureOut">
              <a:rPr lang="es-PE" smtClean="0"/>
              <a:t>27/02/2024</a:t>
            </a:fld>
            <a:endParaRPr lang="es-PE"/>
          </a:p>
        </p:txBody>
      </p:sp>
      <p:sp>
        <p:nvSpPr>
          <p:cNvPr id="5" name="Footer Placeholder 4"/>
          <p:cNvSpPr>
            <a:spLocks noGrp="1"/>
          </p:cNvSpPr>
          <p:nvPr>
            <p:ph type="ftr" sz="quarter" idx="3"/>
          </p:nvPr>
        </p:nvSpPr>
        <p:spPr>
          <a:xfrm>
            <a:off x="1141413" y="5883276"/>
            <a:ext cx="6239308"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s-PE"/>
          </a:p>
        </p:txBody>
      </p:sp>
      <p:sp>
        <p:nvSpPr>
          <p:cNvPr id="6" name="Slide Number Placeholder 5"/>
          <p:cNvSpPr>
            <a:spLocks noGrp="1"/>
          </p:cNvSpPr>
          <p:nvPr>
            <p:ph type="sldNum" sz="quarter" idx="4"/>
          </p:nvPr>
        </p:nvSpPr>
        <p:spPr>
          <a:xfrm>
            <a:off x="10276322" y="5883275"/>
            <a:ext cx="7710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8ABE8A-A638-41AC-BEC1-8E867D282AC2}" type="slidenum">
              <a:rPr lang="es-PE" smtClean="0"/>
              <a:t>‹Nº›</a:t>
            </a:fld>
            <a:endParaRPr lang="es-PE"/>
          </a:p>
        </p:txBody>
      </p:sp>
    </p:spTree>
    <p:extLst>
      <p:ext uri="{BB962C8B-B14F-4D97-AF65-F5344CB8AC3E}">
        <p14:creationId xmlns:p14="http://schemas.microsoft.com/office/powerpoint/2010/main" val="5472296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11"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3" indent="-228603" algn="l" defTabSz="914411"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8" indent="-228603" algn="l" defTabSz="914411"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14" indent="-228603" algn="l" defTabSz="914411"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20" indent="-228603" algn="l" defTabSz="914411"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26" indent="-228603" algn="l" defTabSz="914411"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32" indent="-228603" algn="l" defTabSz="914411"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37" indent="-228603" algn="l" defTabSz="914411"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43" indent="-228603" algn="l" defTabSz="914411"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48" indent="-228603" algn="l" defTabSz="914411"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350.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370.png"/><Relationship Id="rId2" Type="http://schemas.openxmlformats.org/officeDocument/2006/relationships/image" Target="../media/image50.png"/><Relationship Id="rId16" Type="http://schemas.openxmlformats.org/officeDocument/2006/relationships/image" Target="../media/image390.png"/><Relationship Id="rId1" Type="http://schemas.openxmlformats.org/officeDocument/2006/relationships/slideLayout" Target="../slideLayouts/slideLayout3.xml"/><Relationship Id="rId6" Type="http://schemas.openxmlformats.org/officeDocument/2006/relationships/image" Target="../media/image340.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360.png"/><Relationship Id="rId4" Type="http://schemas.openxmlformats.org/officeDocument/2006/relationships/image" Target="../media/image330.png"/><Relationship Id="rId9" Type="http://schemas.openxmlformats.org/officeDocument/2006/relationships/customXml" Target="../ink/ink4.xml"/><Relationship Id="rId14" Type="http://schemas.openxmlformats.org/officeDocument/2006/relationships/image" Target="../media/image38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fs-YpQj88ew"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2A84E-874C-CA29-387C-ABEED2C2B492}"/>
              </a:ext>
            </a:extLst>
          </p:cNvPr>
          <p:cNvPicPr>
            <a:picLocks noChangeAspect="1"/>
          </p:cNvPicPr>
          <p:nvPr/>
        </p:nvPicPr>
        <p:blipFill>
          <a:blip r:embed="rId2"/>
          <a:stretch>
            <a:fillRect/>
          </a:stretch>
        </p:blipFill>
        <p:spPr>
          <a:xfrm>
            <a:off x="9898016" y="0"/>
            <a:ext cx="2293984" cy="1827411"/>
          </a:xfrm>
          <a:prstGeom prst="rect">
            <a:avLst/>
          </a:prstGeom>
        </p:spPr>
      </p:pic>
      <p:pic>
        <p:nvPicPr>
          <p:cNvPr id="2" name="Imagen 1">
            <a:extLst>
              <a:ext uri="{FF2B5EF4-FFF2-40B4-BE49-F238E27FC236}">
                <a16:creationId xmlns:a16="http://schemas.microsoft.com/office/drawing/2014/main" id="{F72859B8-31BC-DD04-B974-12BAF03A9CBB}"/>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1068065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4645D1F-9351-5F43-550F-C1C4606E7CDE}"/>
              </a:ext>
            </a:extLst>
          </p:cNvPr>
          <p:cNvPicPr>
            <a:picLocks noChangeAspect="1"/>
          </p:cNvPicPr>
          <p:nvPr/>
        </p:nvPicPr>
        <p:blipFill rotWithShape="1">
          <a:blip r:embed="rId2"/>
          <a:srcRect l="14659" t="9166" r="16818" b="3412"/>
          <a:stretch/>
        </p:blipFill>
        <p:spPr>
          <a:xfrm>
            <a:off x="2105891" y="618519"/>
            <a:ext cx="8354291" cy="5680364"/>
          </a:xfrm>
          <a:prstGeom prst="rect">
            <a:avLst/>
          </a:prstGeom>
        </p:spPr>
      </p:pic>
    </p:spTree>
    <p:extLst>
      <p:ext uri="{BB962C8B-B14F-4D97-AF65-F5344CB8AC3E}">
        <p14:creationId xmlns:p14="http://schemas.microsoft.com/office/powerpoint/2010/main" val="2825053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16BD80-90BB-D8BC-73AC-6EF9C02C665D}"/>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D277EA95-3E66-64CB-8A4F-A6523A8493FE}"/>
              </a:ext>
            </a:extLst>
          </p:cNvPr>
          <p:cNvSpPr>
            <a:spLocks noGrp="1"/>
          </p:cNvSpPr>
          <p:nvPr>
            <p:ph idx="1"/>
          </p:nvPr>
        </p:nvSpPr>
        <p:spPr/>
        <p:txBody>
          <a:bodyPr/>
          <a:lstStyle/>
          <a:p>
            <a:endParaRPr lang="es-PE"/>
          </a:p>
        </p:txBody>
      </p:sp>
      <p:pic>
        <p:nvPicPr>
          <p:cNvPr id="5" name="Imagen 4">
            <a:extLst>
              <a:ext uri="{FF2B5EF4-FFF2-40B4-BE49-F238E27FC236}">
                <a16:creationId xmlns:a16="http://schemas.microsoft.com/office/drawing/2014/main" id="{EB51D3E5-2548-5A66-ACAE-76144D6EC774}"/>
              </a:ext>
            </a:extLst>
          </p:cNvPr>
          <p:cNvPicPr>
            <a:picLocks noChangeAspect="1"/>
          </p:cNvPicPr>
          <p:nvPr/>
        </p:nvPicPr>
        <p:blipFill rotWithShape="1">
          <a:blip r:embed="rId2"/>
          <a:srcRect l="17500" t="10447" r="24659" b="11513"/>
          <a:stretch/>
        </p:blipFill>
        <p:spPr>
          <a:xfrm>
            <a:off x="2426690" y="1066799"/>
            <a:ext cx="7368474" cy="5298352"/>
          </a:xfrm>
          <a:prstGeom prst="rect">
            <a:avLst/>
          </a:prstGeom>
        </p:spPr>
      </p:pic>
    </p:spTree>
    <p:extLst>
      <p:ext uri="{BB962C8B-B14F-4D97-AF65-F5344CB8AC3E}">
        <p14:creationId xmlns:p14="http://schemas.microsoft.com/office/powerpoint/2010/main" val="4107497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5312FA-F152-35C6-786C-250E8369A0B7}"/>
              </a:ext>
            </a:extLst>
          </p:cNvPr>
          <p:cNvSpPr>
            <a:spLocks noGrp="1"/>
          </p:cNvSpPr>
          <p:nvPr>
            <p:ph type="title"/>
          </p:nvPr>
        </p:nvSpPr>
        <p:spPr>
          <a:xfrm>
            <a:off x="1349231" y="0"/>
            <a:ext cx="9905998" cy="1292462"/>
          </a:xfrm>
        </p:spPr>
        <p:txBody>
          <a:bodyPr/>
          <a:lstStyle/>
          <a:p>
            <a:r>
              <a:rPr lang="es-ES" dirty="0"/>
              <a:t>Ciberataques registrados en el Perú </a:t>
            </a:r>
            <a:endParaRPr lang="es-PE" dirty="0"/>
          </a:p>
        </p:txBody>
      </p:sp>
      <p:sp>
        <p:nvSpPr>
          <p:cNvPr id="3" name="Marcador de contenido 2">
            <a:extLst>
              <a:ext uri="{FF2B5EF4-FFF2-40B4-BE49-F238E27FC236}">
                <a16:creationId xmlns:a16="http://schemas.microsoft.com/office/drawing/2014/main" id="{BADF3C62-609C-7CAC-9F5C-0A6ED5D988AC}"/>
              </a:ext>
            </a:extLst>
          </p:cNvPr>
          <p:cNvSpPr>
            <a:spLocks noGrp="1"/>
          </p:cNvSpPr>
          <p:nvPr>
            <p:ph idx="1"/>
          </p:nvPr>
        </p:nvSpPr>
        <p:spPr/>
        <p:txBody>
          <a:bodyPr/>
          <a:lstStyle/>
          <a:p>
            <a:endParaRPr lang="es-PE" dirty="0"/>
          </a:p>
        </p:txBody>
      </p:sp>
      <p:pic>
        <p:nvPicPr>
          <p:cNvPr id="5" name="Imagen 4">
            <a:extLst>
              <a:ext uri="{FF2B5EF4-FFF2-40B4-BE49-F238E27FC236}">
                <a16:creationId xmlns:a16="http://schemas.microsoft.com/office/drawing/2014/main" id="{426B888B-DB84-EA32-3CE9-24AAAE975BE4}"/>
              </a:ext>
            </a:extLst>
          </p:cNvPr>
          <p:cNvPicPr>
            <a:picLocks noChangeAspect="1"/>
          </p:cNvPicPr>
          <p:nvPr/>
        </p:nvPicPr>
        <p:blipFill rotWithShape="1">
          <a:blip r:embed="rId2"/>
          <a:srcRect l="11591" t="25373" r="36591" b="8528"/>
          <a:stretch/>
        </p:blipFill>
        <p:spPr>
          <a:xfrm>
            <a:off x="176931" y="1394376"/>
            <a:ext cx="5336487" cy="4507659"/>
          </a:xfrm>
          <a:prstGeom prst="rect">
            <a:avLst/>
          </a:prstGeom>
        </p:spPr>
      </p:pic>
      <p:pic>
        <p:nvPicPr>
          <p:cNvPr id="7" name="Imagen 6">
            <a:extLst>
              <a:ext uri="{FF2B5EF4-FFF2-40B4-BE49-F238E27FC236}">
                <a16:creationId xmlns:a16="http://schemas.microsoft.com/office/drawing/2014/main" id="{E5A013C4-5C24-D751-4588-7384B5435745}"/>
              </a:ext>
            </a:extLst>
          </p:cNvPr>
          <p:cNvPicPr>
            <a:picLocks noChangeAspect="1"/>
          </p:cNvPicPr>
          <p:nvPr/>
        </p:nvPicPr>
        <p:blipFill rotWithShape="1">
          <a:blip r:embed="rId3"/>
          <a:srcRect l="11364" t="25799" r="35909" b="2770"/>
          <a:stretch/>
        </p:blipFill>
        <p:spPr>
          <a:xfrm>
            <a:off x="5583383" y="1449794"/>
            <a:ext cx="6428510" cy="4396824"/>
          </a:xfrm>
          <a:prstGeom prst="rect">
            <a:avLst/>
          </a:prstGeom>
        </p:spPr>
      </p:pic>
    </p:spTree>
    <p:extLst>
      <p:ext uri="{BB962C8B-B14F-4D97-AF65-F5344CB8AC3E}">
        <p14:creationId xmlns:p14="http://schemas.microsoft.com/office/powerpoint/2010/main" val="677470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50A71-16FC-1142-AADB-97C85B36E950}"/>
              </a:ext>
            </a:extLst>
          </p:cNvPr>
          <p:cNvSpPr>
            <a:spLocks noGrp="1"/>
          </p:cNvSpPr>
          <p:nvPr>
            <p:ph type="title"/>
          </p:nvPr>
        </p:nvSpPr>
        <p:spPr>
          <a:xfrm>
            <a:off x="1141413" y="22787"/>
            <a:ext cx="9905998" cy="1478570"/>
          </a:xfrm>
        </p:spPr>
        <p:txBody>
          <a:bodyPr/>
          <a:lstStyle/>
          <a:p>
            <a:r>
              <a:rPr lang="es-ES" dirty="0"/>
              <a:t>DELITOS mediante Inteligencia artificial</a:t>
            </a:r>
            <a:endParaRPr lang="es-PE" dirty="0"/>
          </a:p>
        </p:txBody>
      </p:sp>
      <p:pic>
        <p:nvPicPr>
          <p:cNvPr id="5" name="Imagen 4">
            <a:extLst>
              <a:ext uri="{FF2B5EF4-FFF2-40B4-BE49-F238E27FC236}">
                <a16:creationId xmlns:a16="http://schemas.microsoft.com/office/drawing/2014/main" id="{95C8BA77-BB45-7457-F03A-857E18B7FC06}"/>
              </a:ext>
            </a:extLst>
          </p:cNvPr>
          <p:cNvPicPr>
            <a:picLocks noChangeAspect="1"/>
          </p:cNvPicPr>
          <p:nvPr/>
        </p:nvPicPr>
        <p:blipFill rotWithShape="1">
          <a:blip r:embed="rId2"/>
          <a:srcRect l="16932" t="31847" r="35113"/>
          <a:stretch/>
        </p:blipFill>
        <p:spPr>
          <a:xfrm>
            <a:off x="387926" y="1667595"/>
            <a:ext cx="5846619" cy="4428333"/>
          </a:xfrm>
          <a:prstGeom prst="rect">
            <a:avLst/>
          </a:prstGeom>
        </p:spPr>
      </p:pic>
      <p:pic>
        <p:nvPicPr>
          <p:cNvPr id="7" name="Imagen 6">
            <a:extLst>
              <a:ext uri="{FF2B5EF4-FFF2-40B4-BE49-F238E27FC236}">
                <a16:creationId xmlns:a16="http://schemas.microsoft.com/office/drawing/2014/main" id="{0E9EC70B-EC99-4FB4-D974-D7E05EB7ACF3}"/>
              </a:ext>
            </a:extLst>
          </p:cNvPr>
          <p:cNvPicPr>
            <a:picLocks noChangeAspect="1"/>
          </p:cNvPicPr>
          <p:nvPr/>
        </p:nvPicPr>
        <p:blipFill rotWithShape="1">
          <a:blip r:embed="rId3"/>
          <a:srcRect l="16072" t="10660" r="34047"/>
          <a:stretch/>
        </p:blipFill>
        <p:spPr>
          <a:xfrm>
            <a:off x="6729413" y="1501357"/>
            <a:ext cx="5186362" cy="4950476"/>
          </a:xfrm>
          <a:prstGeom prst="rect">
            <a:avLst/>
          </a:prstGeom>
        </p:spPr>
      </p:pic>
    </p:spTree>
    <p:extLst>
      <p:ext uri="{BB962C8B-B14F-4D97-AF65-F5344CB8AC3E}">
        <p14:creationId xmlns:p14="http://schemas.microsoft.com/office/powerpoint/2010/main" val="636479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51C809-EC99-D303-25B2-02981EB369A0}"/>
              </a:ext>
            </a:extLst>
          </p:cNvPr>
          <p:cNvSpPr>
            <a:spLocks noGrp="1"/>
          </p:cNvSpPr>
          <p:nvPr>
            <p:ph type="title"/>
          </p:nvPr>
        </p:nvSpPr>
        <p:spPr>
          <a:xfrm>
            <a:off x="1422854" y="179151"/>
            <a:ext cx="9905998" cy="1478570"/>
          </a:xfrm>
        </p:spPr>
        <p:txBody>
          <a:bodyPr/>
          <a:lstStyle/>
          <a:p>
            <a:r>
              <a:rPr lang="es-ES" dirty="0"/>
              <a:t>DELITOS mediante Inteligencia artificial</a:t>
            </a:r>
            <a:endParaRPr lang="es-PE" dirty="0"/>
          </a:p>
        </p:txBody>
      </p:sp>
      <p:sp>
        <p:nvSpPr>
          <p:cNvPr id="3" name="Marcador de contenido 2">
            <a:extLst>
              <a:ext uri="{FF2B5EF4-FFF2-40B4-BE49-F238E27FC236}">
                <a16:creationId xmlns:a16="http://schemas.microsoft.com/office/drawing/2014/main" id="{672BA15A-142B-A770-D5FE-9D7B65660E33}"/>
              </a:ext>
            </a:extLst>
          </p:cNvPr>
          <p:cNvSpPr>
            <a:spLocks noGrp="1"/>
          </p:cNvSpPr>
          <p:nvPr>
            <p:ph idx="1"/>
          </p:nvPr>
        </p:nvSpPr>
        <p:spPr/>
        <p:txBody>
          <a:bodyPr/>
          <a:lstStyle/>
          <a:p>
            <a:endParaRPr lang="es-PE" dirty="0"/>
          </a:p>
        </p:txBody>
      </p:sp>
      <p:pic>
        <p:nvPicPr>
          <p:cNvPr id="5" name="Imagen 4">
            <a:extLst>
              <a:ext uri="{FF2B5EF4-FFF2-40B4-BE49-F238E27FC236}">
                <a16:creationId xmlns:a16="http://schemas.microsoft.com/office/drawing/2014/main" id="{780CF0CF-F4C0-5D2E-EA7B-224E3A73F06D}"/>
              </a:ext>
            </a:extLst>
          </p:cNvPr>
          <p:cNvPicPr>
            <a:picLocks noChangeAspect="1"/>
          </p:cNvPicPr>
          <p:nvPr/>
        </p:nvPicPr>
        <p:blipFill rotWithShape="1">
          <a:blip r:embed="rId2"/>
          <a:srcRect l="14318" t="31848" r="36819" b="6746"/>
          <a:stretch/>
        </p:blipFill>
        <p:spPr>
          <a:xfrm>
            <a:off x="183540" y="2097089"/>
            <a:ext cx="5957455" cy="3989995"/>
          </a:xfrm>
          <a:prstGeom prst="rect">
            <a:avLst/>
          </a:prstGeom>
        </p:spPr>
      </p:pic>
      <p:pic>
        <p:nvPicPr>
          <p:cNvPr id="7" name="Imagen 6">
            <a:extLst>
              <a:ext uri="{FF2B5EF4-FFF2-40B4-BE49-F238E27FC236}">
                <a16:creationId xmlns:a16="http://schemas.microsoft.com/office/drawing/2014/main" id="{328F490F-1247-AAEA-7FEB-DB064166ABE1}"/>
              </a:ext>
            </a:extLst>
          </p:cNvPr>
          <p:cNvPicPr>
            <a:picLocks noChangeAspect="1"/>
          </p:cNvPicPr>
          <p:nvPr/>
        </p:nvPicPr>
        <p:blipFill rotWithShape="1">
          <a:blip r:embed="rId3"/>
          <a:srcRect l="20227" t="18550" r="21818"/>
          <a:stretch/>
        </p:blipFill>
        <p:spPr>
          <a:xfrm>
            <a:off x="6375853" y="1953604"/>
            <a:ext cx="5518595" cy="4133480"/>
          </a:xfrm>
          <a:prstGeom prst="rect">
            <a:avLst/>
          </a:prstGeom>
        </p:spPr>
      </p:pic>
    </p:spTree>
    <p:extLst>
      <p:ext uri="{BB962C8B-B14F-4D97-AF65-F5344CB8AC3E}">
        <p14:creationId xmlns:p14="http://schemas.microsoft.com/office/powerpoint/2010/main" val="1073107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751CD7-FE2E-DD00-7FB6-DF1BCF3586E4}"/>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1FD9A97E-0CB6-79EC-63F5-BF81D6C08785}"/>
              </a:ext>
            </a:extLst>
          </p:cNvPr>
          <p:cNvSpPr>
            <a:spLocks noGrp="1"/>
          </p:cNvSpPr>
          <p:nvPr>
            <p:ph idx="1"/>
          </p:nvPr>
        </p:nvSpPr>
        <p:spPr/>
        <p:txBody>
          <a:bodyPr/>
          <a:lstStyle/>
          <a:p>
            <a:endParaRPr lang="es-PE"/>
          </a:p>
        </p:txBody>
      </p:sp>
      <p:pic>
        <p:nvPicPr>
          <p:cNvPr id="5" name="Imagen 4">
            <a:extLst>
              <a:ext uri="{FF2B5EF4-FFF2-40B4-BE49-F238E27FC236}">
                <a16:creationId xmlns:a16="http://schemas.microsoft.com/office/drawing/2014/main" id="{1899EB91-08A5-80DE-D424-8F045162215A}"/>
              </a:ext>
            </a:extLst>
          </p:cNvPr>
          <p:cNvPicPr>
            <a:picLocks noChangeAspect="1"/>
          </p:cNvPicPr>
          <p:nvPr/>
        </p:nvPicPr>
        <p:blipFill rotWithShape="1">
          <a:blip r:embed="rId2"/>
          <a:srcRect l="17348" t="10565" r="39621" b="9929"/>
          <a:stretch/>
        </p:blipFill>
        <p:spPr>
          <a:xfrm>
            <a:off x="350980" y="591127"/>
            <a:ext cx="5246255" cy="5200074"/>
          </a:xfrm>
          <a:prstGeom prst="rect">
            <a:avLst/>
          </a:prstGeom>
        </p:spPr>
      </p:pic>
      <p:pic>
        <p:nvPicPr>
          <p:cNvPr id="7" name="Imagen 6">
            <a:extLst>
              <a:ext uri="{FF2B5EF4-FFF2-40B4-BE49-F238E27FC236}">
                <a16:creationId xmlns:a16="http://schemas.microsoft.com/office/drawing/2014/main" id="{B3787155-1784-9362-22DD-039579C6DE16}"/>
              </a:ext>
            </a:extLst>
          </p:cNvPr>
          <p:cNvPicPr>
            <a:picLocks noChangeAspect="1"/>
          </p:cNvPicPr>
          <p:nvPr/>
        </p:nvPicPr>
        <p:blipFill rotWithShape="1">
          <a:blip r:embed="rId3"/>
          <a:srcRect l="19621" t="10989" r="22046" b="7029"/>
          <a:stretch/>
        </p:blipFill>
        <p:spPr>
          <a:xfrm>
            <a:off x="5721944" y="710883"/>
            <a:ext cx="6254445" cy="4715481"/>
          </a:xfrm>
          <a:prstGeom prst="rect">
            <a:avLst/>
          </a:prstGeom>
        </p:spPr>
      </p:pic>
    </p:spTree>
    <p:extLst>
      <p:ext uri="{BB962C8B-B14F-4D97-AF65-F5344CB8AC3E}">
        <p14:creationId xmlns:p14="http://schemas.microsoft.com/office/powerpoint/2010/main" val="4092043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FC4A72-041D-CBCE-CDDC-BE84CFD01F89}"/>
              </a:ext>
            </a:extLst>
          </p:cNvPr>
          <p:cNvSpPr>
            <a:spLocks noGrp="1"/>
          </p:cNvSpPr>
          <p:nvPr>
            <p:ph type="title"/>
          </p:nvPr>
        </p:nvSpPr>
        <p:spPr>
          <a:xfrm>
            <a:off x="1363086" y="31632"/>
            <a:ext cx="9905998" cy="1478570"/>
          </a:xfrm>
        </p:spPr>
        <p:txBody>
          <a:bodyPr/>
          <a:lstStyle/>
          <a:p>
            <a:r>
              <a:rPr lang="es-ES" dirty="0"/>
              <a:t>DELITOS MEDIANTE Inteligencia artificial</a:t>
            </a:r>
            <a:endParaRPr lang="es-PE" dirty="0"/>
          </a:p>
        </p:txBody>
      </p:sp>
      <p:pic>
        <p:nvPicPr>
          <p:cNvPr id="5" name="Imagen 4">
            <a:extLst>
              <a:ext uri="{FF2B5EF4-FFF2-40B4-BE49-F238E27FC236}">
                <a16:creationId xmlns:a16="http://schemas.microsoft.com/office/drawing/2014/main" id="{3D734E77-F139-E28D-0611-3EF2D21CC74F}"/>
              </a:ext>
            </a:extLst>
          </p:cNvPr>
          <p:cNvPicPr>
            <a:picLocks noChangeAspect="1"/>
          </p:cNvPicPr>
          <p:nvPr/>
        </p:nvPicPr>
        <p:blipFill rotWithShape="1">
          <a:blip r:embed="rId2"/>
          <a:srcRect l="19090" t="11368" r="21250" b="15847"/>
          <a:stretch/>
        </p:blipFill>
        <p:spPr>
          <a:xfrm>
            <a:off x="279251" y="1792290"/>
            <a:ext cx="5597396" cy="4262145"/>
          </a:xfrm>
          <a:prstGeom prst="rect">
            <a:avLst/>
          </a:prstGeom>
        </p:spPr>
      </p:pic>
      <p:pic>
        <p:nvPicPr>
          <p:cNvPr id="7" name="Imagen 6">
            <a:extLst>
              <a:ext uri="{FF2B5EF4-FFF2-40B4-BE49-F238E27FC236}">
                <a16:creationId xmlns:a16="http://schemas.microsoft.com/office/drawing/2014/main" id="{EA3393B9-2FBB-427F-88EF-8A90E32CD471}"/>
              </a:ext>
            </a:extLst>
          </p:cNvPr>
          <p:cNvPicPr>
            <a:picLocks noChangeAspect="1"/>
          </p:cNvPicPr>
          <p:nvPr/>
        </p:nvPicPr>
        <p:blipFill rotWithShape="1">
          <a:blip r:embed="rId3"/>
          <a:srcRect l="2159" t="20682" r="34546" b="6747"/>
          <a:stretch/>
        </p:blipFill>
        <p:spPr>
          <a:xfrm>
            <a:off x="6315353" y="1792289"/>
            <a:ext cx="5597396" cy="4262146"/>
          </a:xfrm>
          <a:prstGeom prst="rect">
            <a:avLst/>
          </a:prstGeom>
        </p:spPr>
      </p:pic>
    </p:spTree>
    <p:extLst>
      <p:ext uri="{BB962C8B-B14F-4D97-AF65-F5344CB8AC3E}">
        <p14:creationId xmlns:p14="http://schemas.microsoft.com/office/powerpoint/2010/main" val="134071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21AABBD-DDEB-4C8C-C572-ECEEF3D71824}"/>
              </a:ext>
            </a:extLst>
          </p:cNvPr>
          <p:cNvSpPr>
            <a:spLocks noGrp="1"/>
          </p:cNvSpPr>
          <p:nvPr>
            <p:ph type="ctrTitle"/>
          </p:nvPr>
        </p:nvSpPr>
        <p:spPr/>
        <p:txBody>
          <a:bodyPr/>
          <a:lstStyle/>
          <a:p>
            <a:r>
              <a:rPr lang="es-ES" dirty="0"/>
              <a:t>2. Problemática en el Sistema de Justicia</a:t>
            </a:r>
            <a:endParaRPr lang="es-PE" dirty="0"/>
          </a:p>
        </p:txBody>
      </p:sp>
      <p:sp>
        <p:nvSpPr>
          <p:cNvPr id="5" name="Subtítulo 4">
            <a:extLst>
              <a:ext uri="{FF2B5EF4-FFF2-40B4-BE49-F238E27FC236}">
                <a16:creationId xmlns:a16="http://schemas.microsoft.com/office/drawing/2014/main" id="{A0B4002E-6FEB-58E2-9BFF-F01209E7A017}"/>
              </a:ext>
            </a:extLst>
          </p:cNvPr>
          <p:cNvSpPr>
            <a:spLocks noGrp="1"/>
          </p:cNvSpPr>
          <p:nvPr>
            <p:ph type="subTitle" idx="1"/>
          </p:nvPr>
        </p:nvSpPr>
        <p:spPr/>
        <p:txBody>
          <a:bodyPr/>
          <a:lstStyle/>
          <a:p>
            <a:endParaRPr lang="es-PE"/>
          </a:p>
        </p:txBody>
      </p:sp>
    </p:spTree>
    <p:extLst>
      <p:ext uri="{BB962C8B-B14F-4D97-AF65-F5344CB8AC3E}">
        <p14:creationId xmlns:p14="http://schemas.microsoft.com/office/powerpoint/2010/main" val="3943548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2D8635-ABE3-E91C-84E5-C74C309BE3A5}"/>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5EBD14BD-678E-FFBB-BDBE-B682A0A187AE}"/>
              </a:ext>
            </a:extLst>
          </p:cNvPr>
          <p:cNvSpPr>
            <a:spLocks noGrp="1"/>
          </p:cNvSpPr>
          <p:nvPr>
            <p:ph idx="1"/>
          </p:nvPr>
        </p:nvSpPr>
        <p:spPr/>
        <p:txBody>
          <a:bodyPr/>
          <a:lstStyle/>
          <a:p>
            <a:endParaRPr lang="es-PE" dirty="0"/>
          </a:p>
        </p:txBody>
      </p:sp>
      <p:pic>
        <p:nvPicPr>
          <p:cNvPr id="5" name="Imagen 4">
            <a:extLst>
              <a:ext uri="{FF2B5EF4-FFF2-40B4-BE49-F238E27FC236}">
                <a16:creationId xmlns:a16="http://schemas.microsoft.com/office/drawing/2014/main" id="{872C623A-383B-9775-3094-E4EA870BE517}"/>
              </a:ext>
            </a:extLst>
          </p:cNvPr>
          <p:cNvPicPr>
            <a:picLocks noChangeAspect="1"/>
          </p:cNvPicPr>
          <p:nvPr/>
        </p:nvPicPr>
        <p:blipFill rotWithShape="1">
          <a:blip r:embed="rId2"/>
          <a:srcRect l="33805" t="17622" r="34891" b="593"/>
          <a:stretch/>
        </p:blipFill>
        <p:spPr>
          <a:xfrm>
            <a:off x="1418846" y="618518"/>
            <a:ext cx="3816626" cy="5311423"/>
          </a:xfrm>
          <a:prstGeom prst="rect">
            <a:avLst/>
          </a:prstGeom>
        </p:spPr>
      </p:pic>
      <p:pic>
        <p:nvPicPr>
          <p:cNvPr id="7" name="Imagen 6">
            <a:extLst>
              <a:ext uri="{FF2B5EF4-FFF2-40B4-BE49-F238E27FC236}">
                <a16:creationId xmlns:a16="http://schemas.microsoft.com/office/drawing/2014/main" id="{164DB944-4AD8-BF03-BC52-D42AF70ACE90}"/>
              </a:ext>
            </a:extLst>
          </p:cNvPr>
          <p:cNvPicPr>
            <a:picLocks noChangeAspect="1"/>
          </p:cNvPicPr>
          <p:nvPr/>
        </p:nvPicPr>
        <p:blipFill rotWithShape="1">
          <a:blip r:embed="rId3"/>
          <a:srcRect l="33805" t="18030" r="34891"/>
          <a:stretch/>
        </p:blipFill>
        <p:spPr>
          <a:xfrm>
            <a:off x="6851377" y="618518"/>
            <a:ext cx="3816626" cy="5326098"/>
          </a:xfrm>
          <a:prstGeom prst="rect">
            <a:avLst/>
          </a:prstGeom>
        </p:spPr>
      </p:pic>
    </p:spTree>
    <p:extLst>
      <p:ext uri="{BB962C8B-B14F-4D97-AF65-F5344CB8AC3E}">
        <p14:creationId xmlns:p14="http://schemas.microsoft.com/office/powerpoint/2010/main" val="4120460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57E20-C0D1-4890-FB0E-3B6966F689B6}"/>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C9053E42-8BD1-3F36-00FA-FF450E991E00}"/>
              </a:ext>
            </a:extLst>
          </p:cNvPr>
          <p:cNvSpPr>
            <a:spLocks noGrp="1"/>
          </p:cNvSpPr>
          <p:nvPr>
            <p:ph idx="1"/>
          </p:nvPr>
        </p:nvSpPr>
        <p:spPr/>
        <p:txBody>
          <a:bodyPr/>
          <a:lstStyle/>
          <a:p>
            <a:endParaRPr lang="es-PE" dirty="0"/>
          </a:p>
        </p:txBody>
      </p:sp>
      <p:pic>
        <p:nvPicPr>
          <p:cNvPr id="5" name="Imagen 4">
            <a:extLst>
              <a:ext uri="{FF2B5EF4-FFF2-40B4-BE49-F238E27FC236}">
                <a16:creationId xmlns:a16="http://schemas.microsoft.com/office/drawing/2014/main" id="{39CD3EAB-55F5-E182-0196-F4C0607F66C3}"/>
              </a:ext>
            </a:extLst>
          </p:cNvPr>
          <p:cNvPicPr>
            <a:picLocks noChangeAspect="1"/>
          </p:cNvPicPr>
          <p:nvPr/>
        </p:nvPicPr>
        <p:blipFill rotWithShape="1">
          <a:blip r:embed="rId2"/>
          <a:srcRect l="33587" t="17826" r="35212"/>
          <a:stretch/>
        </p:blipFill>
        <p:spPr>
          <a:xfrm>
            <a:off x="1245705" y="618518"/>
            <a:ext cx="3803968" cy="5339350"/>
          </a:xfrm>
          <a:prstGeom prst="rect">
            <a:avLst/>
          </a:prstGeom>
        </p:spPr>
      </p:pic>
      <p:pic>
        <p:nvPicPr>
          <p:cNvPr id="7" name="Imagen 6">
            <a:extLst>
              <a:ext uri="{FF2B5EF4-FFF2-40B4-BE49-F238E27FC236}">
                <a16:creationId xmlns:a16="http://schemas.microsoft.com/office/drawing/2014/main" id="{D3AB7B2F-0377-00B9-1DB9-DABCE6DF8791}"/>
              </a:ext>
            </a:extLst>
          </p:cNvPr>
          <p:cNvPicPr>
            <a:picLocks noChangeAspect="1"/>
          </p:cNvPicPr>
          <p:nvPr/>
        </p:nvPicPr>
        <p:blipFill rotWithShape="1">
          <a:blip r:embed="rId3"/>
          <a:srcRect l="33478" t="17826" r="34783"/>
          <a:stretch/>
        </p:blipFill>
        <p:spPr>
          <a:xfrm>
            <a:off x="6440558" y="618518"/>
            <a:ext cx="4068218" cy="5339350"/>
          </a:xfrm>
          <a:prstGeom prst="rect">
            <a:avLst/>
          </a:prstGeom>
        </p:spPr>
      </p:pic>
    </p:spTree>
    <p:extLst>
      <p:ext uri="{BB962C8B-B14F-4D97-AF65-F5344CB8AC3E}">
        <p14:creationId xmlns:p14="http://schemas.microsoft.com/office/powerpoint/2010/main" val="148164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6000">
              <a:schemeClr val="accent1">
                <a:lumMod val="45000"/>
                <a:lumOff val="55000"/>
              </a:schemeClr>
            </a:gs>
            <a:gs pos="83000">
              <a:schemeClr val="accent1">
                <a:lumMod val="45000"/>
                <a:lumOff val="55000"/>
              </a:schemeClr>
            </a:gs>
            <a:gs pos="4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4C04D0-F5D4-B4BC-015D-ED31812EAF34}"/>
              </a:ext>
            </a:extLst>
          </p:cNvPr>
          <p:cNvSpPr>
            <a:spLocks noGrp="1"/>
          </p:cNvSpPr>
          <p:nvPr>
            <p:ph type="ctrTitle"/>
          </p:nvPr>
        </p:nvSpPr>
        <p:spPr>
          <a:xfrm>
            <a:off x="1764146" y="2075562"/>
            <a:ext cx="9028544" cy="2387600"/>
          </a:xfrm>
        </p:spPr>
        <p:txBody>
          <a:bodyPr>
            <a:noAutofit/>
          </a:bodyPr>
          <a:lstStyle/>
          <a:p>
            <a:pPr algn="just"/>
            <a:r>
              <a:rPr lang="es-ES" dirty="0"/>
              <a:t>Mecanismos de simplificación procesal penal aplicados a los delitos cibernéticos</a:t>
            </a:r>
            <a:endParaRPr lang="es-PE" sz="1800" dirty="0"/>
          </a:p>
        </p:txBody>
      </p:sp>
      <p:sp>
        <p:nvSpPr>
          <p:cNvPr id="3" name="Subtítulo 2">
            <a:extLst>
              <a:ext uri="{FF2B5EF4-FFF2-40B4-BE49-F238E27FC236}">
                <a16:creationId xmlns:a16="http://schemas.microsoft.com/office/drawing/2014/main" id="{4FE3D4FF-8AA7-1A45-EEE6-6716EF7683EB}"/>
              </a:ext>
            </a:extLst>
          </p:cNvPr>
          <p:cNvSpPr>
            <a:spLocks noGrp="1"/>
          </p:cNvSpPr>
          <p:nvPr>
            <p:ph type="subTitle" idx="1"/>
          </p:nvPr>
        </p:nvSpPr>
        <p:spPr>
          <a:xfrm>
            <a:off x="1870364" y="4386651"/>
            <a:ext cx="8451271" cy="1655762"/>
          </a:xfrm>
        </p:spPr>
        <p:txBody>
          <a:bodyPr>
            <a:normAutofit/>
          </a:bodyPr>
          <a:lstStyle/>
          <a:p>
            <a:r>
              <a:rPr lang="es-ES" sz="3200" dirty="0"/>
              <a:t>Mg. Jean Paul Meneses Ochoa</a:t>
            </a:r>
          </a:p>
          <a:p>
            <a:r>
              <a:rPr lang="es-ES" sz="1700" dirty="0"/>
              <a:t>Socio en Romero &amp; Meneses Abogados</a:t>
            </a:r>
          </a:p>
          <a:p>
            <a:r>
              <a:rPr lang="es-ES" sz="1600" dirty="0"/>
              <a:t>jpm@romeromeneses.com</a:t>
            </a:r>
          </a:p>
        </p:txBody>
      </p:sp>
      <p:pic>
        <p:nvPicPr>
          <p:cNvPr id="4" name="Imagen 3">
            <a:extLst>
              <a:ext uri="{FF2B5EF4-FFF2-40B4-BE49-F238E27FC236}">
                <a16:creationId xmlns:a16="http://schemas.microsoft.com/office/drawing/2014/main" id="{87CD7C75-B38F-9A96-2580-202B780507ED}"/>
              </a:ext>
            </a:extLst>
          </p:cNvPr>
          <p:cNvPicPr>
            <a:picLocks noChangeAspect="1"/>
          </p:cNvPicPr>
          <p:nvPr/>
        </p:nvPicPr>
        <p:blipFill>
          <a:blip r:embed="rId2"/>
          <a:stretch>
            <a:fillRect/>
          </a:stretch>
        </p:blipFill>
        <p:spPr>
          <a:xfrm>
            <a:off x="9573491" y="295109"/>
            <a:ext cx="2618509" cy="1891392"/>
          </a:xfrm>
          <a:prstGeom prst="rect">
            <a:avLst/>
          </a:prstGeom>
        </p:spPr>
      </p:pic>
    </p:spTree>
    <p:extLst>
      <p:ext uri="{BB962C8B-B14F-4D97-AF65-F5344CB8AC3E}">
        <p14:creationId xmlns:p14="http://schemas.microsoft.com/office/powerpoint/2010/main" val="2258006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4965F8-6F7C-610E-AA02-DF302FA41B3A}"/>
              </a:ext>
            </a:extLst>
          </p:cNvPr>
          <p:cNvSpPr>
            <a:spLocks noGrp="1"/>
          </p:cNvSpPr>
          <p:nvPr>
            <p:ph type="title"/>
          </p:nvPr>
        </p:nvSpPr>
        <p:spPr>
          <a:xfrm>
            <a:off x="1153445" y="363416"/>
            <a:ext cx="3310271" cy="2391816"/>
          </a:xfrm>
        </p:spPr>
        <p:txBody>
          <a:bodyPr>
            <a:noAutofit/>
          </a:bodyPr>
          <a:lstStyle/>
          <a:p>
            <a:pPr algn="just"/>
            <a:r>
              <a:rPr lang="es-PE" sz="2400" b="1" dirty="0"/>
              <a:t>Número de denuncias por delitos informáticos registrados en la PNP Según departamento, 2019-2021</a:t>
            </a:r>
          </a:p>
        </p:txBody>
      </p:sp>
      <p:sp>
        <p:nvSpPr>
          <p:cNvPr id="3" name="Marcador de contenido 2">
            <a:extLst>
              <a:ext uri="{FF2B5EF4-FFF2-40B4-BE49-F238E27FC236}">
                <a16:creationId xmlns:a16="http://schemas.microsoft.com/office/drawing/2014/main" id="{9806D10C-5A12-4288-1BE7-F0752D86125B}"/>
              </a:ext>
            </a:extLst>
          </p:cNvPr>
          <p:cNvSpPr>
            <a:spLocks noGrp="1"/>
          </p:cNvSpPr>
          <p:nvPr>
            <p:ph idx="1"/>
          </p:nvPr>
        </p:nvSpPr>
        <p:spPr>
          <a:xfrm>
            <a:off x="1153445" y="2964564"/>
            <a:ext cx="3310271" cy="4327159"/>
          </a:xfrm>
        </p:spPr>
        <p:txBody>
          <a:bodyPr>
            <a:normAutofit/>
          </a:bodyPr>
          <a:lstStyle/>
          <a:p>
            <a:pPr marL="0" indent="0" algn="just">
              <a:buNone/>
            </a:pPr>
            <a:r>
              <a:rPr lang="es-ES" sz="2000" dirty="0"/>
              <a:t>Fuente: </a:t>
            </a:r>
            <a:r>
              <a:rPr lang="es-PE" sz="2000" dirty="0">
                <a:effectLst/>
                <a:latin typeface="Garamond" panose="02020404030301010803" pitchFamily="18" charset="0"/>
                <a:ea typeface="Calibri" panose="020F0502020204030204" pitchFamily="34" charset="0"/>
                <a:cs typeface="Times New Roman" panose="02020603050405020304" pitchFamily="18" charset="0"/>
              </a:rPr>
              <a:t>Ministerio de Justicia y Derechos Humanos. (2022). Ciberdelincuencia – Reporte de Información Estadística y Recomendaciones para la Prevención.</a:t>
            </a:r>
            <a:endParaRPr lang="es-PE" sz="2000" dirty="0"/>
          </a:p>
        </p:txBody>
      </p:sp>
      <p:pic>
        <p:nvPicPr>
          <p:cNvPr id="4" name="Imagen 3">
            <a:extLst>
              <a:ext uri="{FF2B5EF4-FFF2-40B4-BE49-F238E27FC236}">
                <a16:creationId xmlns:a16="http://schemas.microsoft.com/office/drawing/2014/main" id="{3542E4F7-95D5-C50A-180E-6E0488CA8EF4}"/>
              </a:ext>
            </a:extLst>
          </p:cNvPr>
          <p:cNvPicPr>
            <a:picLocks noChangeAspect="1"/>
          </p:cNvPicPr>
          <p:nvPr/>
        </p:nvPicPr>
        <p:blipFill>
          <a:blip r:embed="rId2"/>
          <a:stretch>
            <a:fillRect/>
          </a:stretch>
        </p:blipFill>
        <p:spPr>
          <a:xfrm>
            <a:off x="4644189" y="363416"/>
            <a:ext cx="7003481" cy="6269396"/>
          </a:xfrm>
          <a:prstGeom prst="rect">
            <a:avLst/>
          </a:prstGeom>
        </p:spPr>
      </p:pic>
    </p:spTree>
    <p:extLst>
      <p:ext uri="{BB962C8B-B14F-4D97-AF65-F5344CB8AC3E}">
        <p14:creationId xmlns:p14="http://schemas.microsoft.com/office/powerpoint/2010/main" val="36253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3B604114-7B9D-F712-55FC-702D846FBE9A}"/>
              </a:ext>
            </a:extLst>
          </p:cNvPr>
          <p:cNvPicPr>
            <a:picLocks noChangeAspect="1"/>
          </p:cNvPicPr>
          <p:nvPr/>
        </p:nvPicPr>
        <p:blipFill rotWithShape="1">
          <a:blip r:embed="rId2"/>
          <a:srcRect l="18261" t="22518" r="24457" b="9362"/>
          <a:stretch/>
        </p:blipFill>
        <p:spPr>
          <a:xfrm>
            <a:off x="2857935" y="1314968"/>
            <a:ext cx="6983896" cy="4426228"/>
          </a:xfrm>
          <a:prstGeom prst="rect">
            <a:avLst/>
          </a:prstGeom>
        </p:spPr>
      </p:pic>
      <p:sp>
        <p:nvSpPr>
          <p:cNvPr id="11" name="CuadroTexto 10">
            <a:extLst>
              <a:ext uri="{FF2B5EF4-FFF2-40B4-BE49-F238E27FC236}">
                <a16:creationId xmlns:a16="http://schemas.microsoft.com/office/drawing/2014/main" id="{446BDFAF-248D-5630-70E5-B478140C7E5D}"/>
              </a:ext>
            </a:extLst>
          </p:cNvPr>
          <p:cNvSpPr txBox="1"/>
          <p:nvPr/>
        </p:nvSpPr>
        <p:spPr>
          <a:xfrm>
            <a:off x="1926756" y="5945912"/>
            <a:ext cx="9281255" cy="646331"/>
          </a:xfrm>
          <a:prstGeom prst="rect">
            <a:avLst/>
          </a:prstGeom>
          <a:noFill/>
        </p:spPr>
        <p:txBody>
          <a:bodyPr wrap="square" rtlCol="0">
            <a:spAutoFit/>
          </a:bodyPr>
          <a:lstStyle/>
          <a:p>
            <a:pPr algn="just"/>
            <a:r>
              <a:rPr lang="es-ES" dirty="0"/>
              <a:t>Fuente: </a:t>
            </a:r>
            <a:r>
              <a:rPr lang="es-PE" sz="1800" dirty="0">
                <a:effectLst/>
                <a:latin typeface="Garamond" panose="02020404030301010803" pitchFamily="18" charset="0"/>
                <a:ea typeface="Calibri" panose="020F0502020204030204" pitchFamily="34" charset="0"/>
                <a:cs typeface="Times New Roman" panose="02020603050405020304" pitchFamily="18" charset="0"/>
              </a:rPr>
              <a:t>Ministerio de Justicia y Derechos Humanos. (2022). Ciberdelincuencia – Reporte de Información Estadística y Recomendaciones para la Prevención.</a:t>
            </a:r>
            <a:endParaRPr lang="es-PE" dirty="0"/>
          </a:p>
        </p:txBody>
      </p:sp>
      <p:sp>
        <p:nvSpPr>
          <p:cNvPr id="12" name="Título 1">
            <a:extLst>
              <a:ext uri="{FF2B5EF4-FFF2-40B4-BE49-F238E27FC236}">
                <a16:creationId xmlns:a16="http://schemas.microsoft.com/office/drawing/2014/main" id="{7F54A402-7EC3-0C0B-DF78-3A1A501F6AC9}"/>
              </a:ext>
            </a:extLst>
          </p:cNvPr>
          <p:cNvSpPr>
            <a:spLocks noGrp="1"/>
          </p:cNvSpPr>
          <p:nvPr>
            <p:ph type="title"/>
          </p:nvPr>
        </p:nvSpPr>
        <p:spPr>
          <a:xfrm>
            <a:off x="2108946" y="119060"/>
            <a:ext cx="8481874" cy="1195908"/>
          </a:xfrm>
        </p:spPr>
        <p:txBody>
          <a:bodyPr>
            <a:noAutofit/>
          </a:bodyPr>
          <a:lstStyle/>
          <a:p>
            <a:pPr algn="just"/>
            <a:r>
              <a:rPr lang="es-PE" sz="2400" b="1" dirty="0"/>
              <a:t>Número de denuncias por delitos informáticos registrados en la PNP Según departamento, 2018-2021</a:t>
            </a:r>
          </a:p>
        </p:txBody>
      </p:sp>
    </p:spTree>
    <p:extLst>
      <p:ext uri="{BB962C8B-B14F-4D97-AF65-F5344CB8AC3E}">
        <p14:creationId xmlns:p14="http://schemas.microsoft.com/office/powerpoint/2010/main" val="2164695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2BFF0A-B38C-7815-2E7D-AD08B5A21DF2}"/>
              </a:ext>
            </a:extLst>
          </p:cNvPr>
          <p:cNvSpPr>
            <a:spLocks noGrp="1"/>
          </p:cNvSpPr>
          <p:nvPr>
            <p:ph type="title"/>
          </p:nvPr>
        </p:nvSpPr>
        <p:spPr>
          <a:xfrm>
            <a:off x="1188746" y="204538"/>
            <a:ext cx="3562934" cy="2767263"/>
          </a:xfrm>
        </p:spPr>
        <p:txBody>
          <a:bodyPr>
            <a:normAutofit/>
          </a:bodyPr>
          <a:lstStyle/>
          <a:p>
            <a:pPr algn="just"/>
            <a:r>
              <a:rPr lang="es-ES" sz="2400" b="1" dirty="0"/>
              <a:t>Denuncias por delitos informáticos registradas en Fiscalías Penales Comunes y</a:t>
            </a:r>
            <a:br>
              <a:rPr lang="es-ES" sz="2400" b="1" dirty="0"/>
            </a:br>
            <a:r>
              <a:rPr lang="es-ES" sz="2400" b="1" dirty="0"/>
              <a:t>Fiscalías Mixtas, de octubre 2013 a julio 2020</a:t>
            </a:r>
            <a:endParaRPr lang="es-PE" sz="2400" b="1" dirty="0"/>
          </a:p>
        </p:txBody>
      </p:sp>
      <p:sp>
        <p:nvSpPr>
          <p:cNvPr id="3" name="Marcador de contenido 2">
            <a:extLst>
              <a:ext uri="{FF2B5EF4-FFF2-40B4-BE49-F238E27FC236}">
                <a16:creationId xmlns:a16="http://schemas.microsoft.com/office/drawing/2014/main" id="{1C7BF2F7-E05B-314C-073E-B19632827D30}"/>
              </a:ext>
            </a:extLst>
          </p:cNvPr>
          <p:cNvSpPr>
            <a:spLocks noGrp="1"/>
          </p:cNvSpPr>
          <p:nvPr>
            <p:ph idx="1"/>
          </p:nvPr>
        </p:nvSpPr>
        <p:spPr>
          <a:xfrm>
            <a:off x="1285791" y="2971801"/>
            <a:ext cx="3368843" cy="1624263"/>
          </a:xfrm>
        </p:spPr>
        <p:txBody>
          <a:bodyPr>
            <a:normAutofit/>
          </a:bodyPr>
          <a:lstStyle/>
          <a:p>
            <a:pPr marL="0" indent="0" algn="just">
              <a:buNone/>
            </a:pPr>
            <a:r>
              <a:rPr lang="es-ES" sz="1600" dirty="0"/>
              <a:t>Fuente: Ministerio Público – Fiscalía de la Nación. (2021). Informe de Análisis </a:t>
            </a:r>
            <a:r>
              <a:rPr lang="es-ES" sz="1600" dirty="0" err="1"/>
              <a:t>N°</a:t>
            </a:r>
            <a:r>
              <a:rPr lang="es-ES" sz="1600" dirty="0"/>
              <a:t> 04 – Ciberdelincuencia en el Perú: Pautas para una Investigación Fiscal Especializada. </a:t>
            </a:r>
            <a:r>
              <a:rPr lang="es-ES" sz="1600" dirty="0" err="1"/>
              <a:t>Pg</a:t>
            </a:r>
            <a:r>
              <a:rPr lang="es-ES" sz="1600" dirty="0"/>
              <a:t> 22</a:t>
            </a:r>
            <a:endParaRPr lang="es-PE" sz="1600" dirty="0"/>
          </a:p>
        </p:txBody>
      </p:sp>
      <p:pic>
        <p:nvPicPr>
          <p:cNvPr id="9" name="Imagen 8">
            <a:extLst>
              <a:ext uri="{FF2B5EF4-FFF2-40B4-BE49-F238E27FC236}">
                <a16:creationId xmlns:a16="http://schemas.microsoft.com/office/drawing/2014/main" id="{728A55C7-3F83-5418-AE87-BCB73417C534}"/>
              </a:ext>
            </a:extLst>
          </p:cNvPr>
          <p:cNvPicPr>
            <a:picLocks noChangeAspect="1"/>
          </p:cNvPicPr>
          <p:nvPr/>
        </p:nvPicPr>
        <p:blipFill rotWithShape="1">
          <a:blip r:embed="rId2"/>
          <a:srcRect l="30560" t="21901" r="29253" b="4968"/>
          <a:stretch/>
        </p:blipFill>
        <p:spPr>
          <a:xfrm>
            <a:off x="4751679" y="102269"/>
            <a:ext cx="7312942" cy="6653462"/>
          </a:xfrm>
          <a:prstGeom prst="rect">
            <a:avLst/>
          </a:prstGeom>
        </p:spPr>
      </p:pic>
    </p:spTree>
    <p:extLst>
      <p:ext uri="{BB962C8B-B14F-4D97-AF65-F5344CB8AC3E}">
        <p14:creationId xmlns:p14="http://schemas.microsoft.com/office/powerpoint/2010/main" val="1027164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952876-0BDE-F199-053F-2F89A5F831EA}"/>
              </a:ext>
            </a:extLst>
          </p:cNvPr>
          <p:cNvSpPr>
            <a:spLocks noGrp="1"/>
          </p:cNvSpPr>
          <p:nvPr>
            <p:ph type="title"/>
          </p:nvPr>
        </p:nvSpPr>
        <p:spPr>
          <a:xfrm>
            <a:off x="1400720" y="211540"/>
            <a:ext cx="9905998" cy="998786"/>
          </a:xfrm>
        </p:spPr>
        <p:txBody>
          <a:bodyPr>
            <a:noAutofit/>
          </a:bodyPr>
          <a:lstStyle/>
          <a:p>
            <a:pPr algn="just"/>
            <a:r>
              <a:rPr lang="es-ES" sz="2400" b="1" dirty="0"/>
              <a:t>Personas con sentencia condenatoria registrada según delitos informáticos y contra el patrimonio relativo a delito informático – Periodo 2016 – 2020</a:t>
            </a:r>
            <a:endParaRPr lang="es-PE" sz="2400" b="1" dirty="0"/>
          </a:p>
        </p:txBody>
      </p:sp>
      <p:pic>
        <p:nvPicPr>
          <p:cNvPr id="5" name="Imagen 4">
            <a:extLst>
              <a:ext uri="{FF2B5EF4-FFF2-40B4-BE49-F238E27FC236}">
                <a16:creationId xmlns:a16="http://schemas.microsoft.com/office/drawing/2014/main" id="{B84111F4-4157-11BF-FBCC-2B52D8DC3200}"/>
              </a:ext>
            </a:extLst>
          </p:cNvPr>
          <p:cNvPicPr>
            <a:picLocks noChangeAspect="1"/>
          </p:cNvPicPr>
          <p:nvPr/>
        </p:nvPicPr>
        <p:blipFill rotWithShape="1">
          <a:blip r:embed="rId2"/>
          <a:srcRect l="24627" t="24601" r="23769" b="7216"/>
          <a:stretch/>
        </p:blipFill>
        <p:spPr>
          <a:xfrm>
            <a:off x="2031703" y="1255594"/>
            <a:ext cx="8644032" cy="5500048"/>
          </a:xfrm>
          <a:prstGeom prst="rect">
            <a:avLst/>
          </a:prstGeom>
        </p:spPr>
      </p:pic>
    </p:spTree>
    <p:extLst>
      <p:ext uri="{BB962C8B-B14F-4D97-AF65-F5344CB8AC3E}">
        <p14:creationId xmlns:p14="http://schemas.microsoft.com/office/powerpoint/2010/main" val="1779958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ACBEB9-048C-060D-0806-5A8F865BD842}"/>
              </a:ext>
            </a:extLst>
          </p:cNvPr>
          <p:cNvSpPr>
            <a:spLocks noGrp="1"/>
          </p:cNvSpPr>
          <p:nvPr>
            <p:ph type="title"/>
          </p:nvPr>
        </p:nvSpPr>
        <p:spPr>
          <a:xfrm>
            <a:off x="1346129" y="317707"/>
            <a:ext cx="9905998" cy="1478570"/>
          </a:xfrm>
        </p:spPr>
        <p:txBody>
          <a:bodyPr/>
          <a:lstStyle/>
          <a:p>
            <a:r>
              <a:rPr lang="es-ES" dirty="0"/>
              <a:t>Conclusiones y recomendaciones</a:t>
            </a:r>
            <a:endParaRPr lang="es-PE" dirty="0"/>
          </a:p>
        </p:txBody>
      </p:sp>
      <p:pic>
        <p:nvPicPr>
          <p:cNvPr id="5" name="Marcador de contenido 4">
            <a:extLst>
              <a:ext uri="{FF2B5EF4-FFF2-40B4-BE49-F238E27FC236}">
                <a16:creationId xmlns:a16="http://schemas.microsoft.com/office/drawing/2014/main" id="{66FC7A59-B2AA-26F4-0ACC-F32253B831AA}"/>
              </a:ext>
            </a:extLst>
          </p:cNvPr>
          <p:cNvPicPr>
            <a:picLocks noGrp="1" noChangeAspect="1"/>
          </p:cNvPicPr>
          <p:nvPr>
            <p:ph idx="1"/>
          </p:nvPr>
        </p:nvPicPr>
        <p:blipFill>
          <a:blip r:embed="rId2"/>
          <a:stretch>
            <a:fillRect/>
          </a:stretch>
        </p:blipFill>
        <p:spPr>
          <a:xfrm>
            <a:off x="3353230" y="2097089"/>
            <a:ext cx="2536741" cy="3919426"/>
          </a:xfrm>
          <a:prstGeom prst="rect">
            <a:avLst/>
          </a:prstGeom>
        </p:spPr>
      </p:pic>
      <p:pic>
        <p:nvPicPr>
          <p:cNvPr id="4" name="Imagen 3">
            <a:extLst>
              <a:ext uri="{FF2B5EF4-FFF2-40B4-BE49-F238E27FC236}">
                <a16:creationId xmlns:a16="http://schemas.microsoft.com/office/drawing/2014/main" id="{1F7D4803-2BBE-739F-F3FE-47E3A575C569}"/>
              </a:ext>
            </a:extLst>
          </p:cNvPr>
          <p:cNvPicPr>
            <a:picLocks noChangeAspect="1"/>
          </p:cNvPicPr>
          <p:nvPr/>
        </p:nvPicPr>
        <p:blipFill>
          <a:blip r:embed="rId3"/>
          <a:stretch>
            <a:fillRect/>
          </a:stretch>
        </p:blipFill>
        <p:spPr>
          <a:xfrm>
            <a:off x="253524" y="2097089"/>
            <a:ext cx="2813717" cy="3919427"/>
          </a:xfrm>
          <a:prstGeom prst="rect">
            <a:avLst/>
          </a:prstGeom>
        </p:spPr>
      </p:pic>
      <p:pic>
        <p:nvPicPr>
          <p:cNvPr id="6" name="Imagen 5">
            <a:extLst>
              <a:ext uri="{FF2B5EF4-FFF2-40B4-BE49-F238E27FC236}">
                <a16:creationId xmlns:a16="http://schemas.microsoft.com/office/drawing/2014/main" id="{B4D93962-A90A-494B-2BBB-71A57FCB9B3D}"/>
              </a:ext>
            </a:extLst>
          </p:cNvPr>
          <p:cNvPicPr>
            <a:picLocks noChangeAspect="1"/>
          </p:cNvPicPr>
          <p:nvPr/>
        </p:nvPicPr>
        <p:blipFill rotWithShape="1">
          <a:blip r:embed="rId4"/>
          <a:srcRect r="1584"/>
          <a:stretch/>
        </p:blipFill>
        <p:spPr>
          <a:xfrm>
            <a:off x="6175960" y="2068512"/>
            <a:ext cx="2691592" cy="3932535"/>
          </a:xfrm>
          <a:prstGeom prst="rect">
            <a:avLst/>
          </a:prstGeom>
        </p:spPr>
      </p:pic>
      <p:pic>
        <p:nvPicPr>
          <p:cNvPr id="7" name="Imagen 6">
            <a:extLst>
              <a:ext uri="{FF2B5EF4-FFF2-40B4-BE49-F238E27FC236}">
                <a16:creationId xmlns:a16="http://schemas.microsoft.com/office/drawing/2014/main" id="{8112927E-CF98-0A09-D948-1D48B93F10A2}"/>
              </a:ext>
            </a:extLst>
          </p:cNvPr>
          <p:cNvPicPr>
            <a:picLocks noChangeAspect="1"/>
          </p:cNvPicPr>
          <p:nvPr/>
        </p:nvPicPr>
        <p:blipFill>
          <a:blip r:embed="rId5"/>
          <a:stretch>
            <a:fillRect/>
          </a:stretch>
        </p:blipFill>
        <p:spPr>
          <a:xfrm>
            <a:off x="9124761" y="2097089"/>
            <a:ext cx="2990223" cy="3919426"/>
          </a:xfrm>
          <a:prstGeom prst="rect">
            <a:avLst/>
          </a:prstGeom>
        </p:spPr>
      </p:pic>
    </p:spTree>
    <p:extLst>
      <p:ext uri="{BB962C8B-B14F-4D97-AF65-F5344CB8AC3E}">
        <p14:creationId xmlns:p14="http://schemas.microsoft.com/office/powerpoint/2010/main" val="3846227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160B62-F04E-8808-55A6-195F3ECACF11}"/>
              </a:ext>
            </a:extLst>
          </p:cNvPr>
          <p:cNvSpPr>
            <a:spLocks noGrp="1"/>
          </p:cNvSpPr>
          <p:nvPr>
            <p:ph type="title"/>
          </p:nvPr>
        </p:nvSpPr>
        <p:spPr>
          <a:xfrm>
            <a:off x="1861849" y="308722"/>
            <a:ext cx="9905998" cy="758077"/>
          </a:xfrm>
        </p:spPr>
        <p:txBody>
          <a:bodyPr/>
          <a:lstStyle/>
          <a:p>
            <a:r>
              <a:rPr lang="es-ES" dirty="0"/>
              <a:t>Informes a nivel regional</a:t>
            </a:r>
            <a:endParaRPr lang="es-PE" dirty="0"/>
          </a:p>
        </p:txBody>
      </p:sp>
      <p:sp>
        <p:nvSpPr>
          <p:cNvPr id="3" name="Marcador de contenido 2">
            <a:extLst>
              <a:ext uri="{FF2B5EF4-FFF2-40B4-BE49-F238E27FC236}">
                <a16:creationId xmlns:a16="http://schemas.microsoft.com/office/drawing/2014/main" id="{0D799F5A-7EC7-19E6-3298-82D473F25C4B}"/>
              </a:ext>
            </a:extLst>
          </p:cNvPr>
          <p:cNvSpPr>
            <a:spLocks noGrp="1"/>
          </p:cNvSpPr>
          <p:nvPr>
            <p:ph idx="1"/>
          </p:nvPr>
        </p:nvSpPr>
        <p:spPr/>
        <p:txBody>
          <a:bodyPr/>
          <a:lstStyle/>
          <a:p>
            <a:endParaRPr lang="es-PE" dirty="0"/>
          </a:p>
        </p:txBody>
      </p:sp>
      <p:pic>
        <p:nvPicPr>
          <p:cNvPr id="4" name="Imagen 3">
            <a:extLst>
              <a:ext uri="{FF2B5EF4-FFF2-40B4-BE49-F238E27FC236}">
                <a16:creationId xmlns:a16="http://schemas.microsoft.com/office/drawing/2014/main" id="{AE23DA07-5AC9-AC50-807D-E463888C9752}"/>
              </a:ext>
            </a:extLst>
          </p:cNvPr>
          <p:cNvPicPr>
            <a:picLocks noChangeAspect="1"/>
          </p:cNvPicPr>
          <p:nvPr/>
        </p:nvPicPr>
        <p:blipFill>
          <a:blip r:embed="rId2"/>
          <a:stretch>
            <a:fillRect/>
          </a:stretch>
        </p:blipFill>
        <p:spPr>
          <a:xfrm>
            <a:off x="6442364" y="1316182"/>
            <a:ext cx="4605047" cy="5209309"/>
          </a:xfrm>
          <a:prstGeom prst="rect">
            <a:avLst/>
          </a:prstGeom>
        </p:spPr>
      </p:pic>
      <p:pic>
        <p:nvPicPr>
          <p:cNvPr id="5" name="Imagen 4">
            <a:extLst>
              <a:ext uri="{FF2B5EF4-FFF2-40B4-BE49-F238E27FC236}">
                <a16:creationId xmlns:a16="http://schemas.microsoft.com/office/drawing/2014/main" id="{E7E1EB2B-1BBF-8299-5C93-06537A0B33E3}"/>
              </a:ext>
            </a:extLst>
          </p:cNvPr>
          <p:cNvPicPr>
            <a:picLocks noChangeAspect="1"/>
          </p:cNvPicPr>
          <p:nvPr/>
        </p:nvPicPr>
        <p:blipFill>
          <a:blip r:embed="rId3"/>
          <a:stretch>
            <a:fillRect/>
          </a:stretch>
        </p:blipFill>
        <p:spPr>
          <a:xfrm>
            <a:off x="955963" y="1242987"/>
            <a:ext cx="4605046" cy="5306291"/>
          </a:xfrm>
          <a:prstGeom prst="rect">
            <a:avLst/>
          </a:prstGeom>
        </p:spPr>
      </p:pic>
    </p:spTree>
    <p:extLst>
      <p:ext uri="{BB962C8B-B14F-4D97-AF65-F5344CB8AC3E}">
        <p14:creationId xmlns:p14="http://schemas.microsoft.com/office/powerpoint/2010/main" val="25601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0BD2C79-4C8F-E457-F0D0-E36C21CD3A01}"/>
              </a:ext>
            </a:extLst>
          </p:cNvPr>
          <p:cNvSpPr>
            <a:spLocks noGrp="1"/>
          </p:cNvSpPr>
          <p:nvPr>
            <p:ph type="ctrTitle"/>
          </p:nvPr>
        </p:nvSpPr>
        <p:spPr>
          <a:xfrm>
            <a:off x="1876426" y="1860299"/>
            <a:ext cx="8791575" cy="2387600"/>
          </a:xfrm>
        </p:spPr>
        <p:txBody>
          <a:bodyPr>
            <a:normAutofit/>
          </a:bodyPr>
          <a:lstStyle/>
          <a:p>
            <a:r>
              <a:rPr lang="es-ES" b="1" dirty="0"/>
              <a:t>3. Proceso Inmediato y sus resultados en el Sistema de Justicia</a:t>
            </a:r>
            <a:endParaRPr lang="es-PE" b="1" dirty="0"/>
          </a:p>
        </p:txBody>
      </p:sp>
    </p:spTree>
    <p:extLst>
      <p:ext uri="{BB962C8B-B14F-4D97-AF65-F5344CB8AC3E}">
        <p14:creationId xmlns:p14="http://schemas.microsoft.com/office/powerpoint/2010/main" val="3569667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B053-C9AD-D339-AE61-D2A3F972DAE3}"/>
              </a:ext>
            </a:extLst>
          </p:cNvPr>
          <p:cNvSpPr>
            <a:spLocks noGrp="1"/>
          </p:cNvSpPr>
          <p:nvPr>
            <p:ph type="title"/>
          </p:nvPr>
        </p:nvSpPr>
        <p:spPr>
          <a:xfrm>
            <a:off x="1992313" y="7938"/>
            <a:ext cx="7620000" cy="1143000"/>
          </a:xfrm>
        </p:spPr>
        <p:txBody>
          <a:bodyPr/>
          <a:lstStyle/>
          <a:p>
            <a:pPr>
              <a:defRPr/>
            </a:pPr>
            <a:r>
              <a:rPr lang="en-US" dirty="0" err="1"/>
              <a:t>Procedimientos</a:t>
            </a:r>
            <a:r>
              <a:rPr lang="en-US" dirty="0"/>
              <a:t> </a:t>
            </a:r>
            <a:r>
              <a:rPr lang="en-US" dirty="0" err="1"/>
              <a:t>Especiales</a:t>
            </a:r>
            <a:endParaRPr lang="es-PE" dirty="0"/>
          </a:p>
        </p:txBody>
      </p:sp>
      <p:sp>
        <p:nvSpPr>
          <p:cNvPr id="3" name="Content Placeholder 2">
            <a:extLst>
              <a:ext uri="{FF2B5EF4-FFF2-40B4-BE49-F238E27FC236}">
                <a16:creationId xmlns:a16="http://schemas.microsoft.com/office/drawing/2014/main" id="{7ED55A67-CA0B-5C24-A78F-9D0141E81243}"/>
              </a:ext>
            </a:extLst>
          </p:cNvPr>
          <p:cNvSpPr>
            <a:spLocks noGrp="1"/>
          </p:cNvSpPr>
          <p:nvPr>
            <p:ph idx="1"/>
          </p:nvPr>
        </p:nvSpPr>
        <p:spPr>
          <a:xfrm>
            <a:off x="1816389" y="1291937"/>
            <a:ext cx="7620000" cy="4800600"/>
          </a:xfrm>
        </p:spPr>
        <p:txBody>
          <a:bodyPr>
            <a:normAutofit fontScale="85000" lnSpcReduction="20000"/>
          </a:bodyPr>
          <a:lstStyle/>
          <a:p>
            <a:pPr algn="just">
              <a:defRPr/>
            </a:pPr>
            <a:r>
              <a:rPr lang="en-US" dirty="0">
                <a:latin typeface="+mj-lt"/>
              </a:rPr>
              <a:t>Jose Antonio </a:t>
            </a:r>
            <a:r>
              <a:rPr lang="en-US" dirty="0" err="1">
                <a:latin typeface="+mj-lt"/>
              </a:rPr>
              <a:t>Neyra</a:t>
            </a:r>
            <a:r>
              <a:rPr lang="en-US" dirty="0">
                <a:latin typeface="+mj-lt"/>
              </a:rPr>
              <a:t> Flores.- </a:t>
            </a:r>
            <a:r>
              <a:rPr lang="es-PE" dirty="0">
                <a:latin typeface="+mj-lt"/>
              </a:rPr>
              <a:t>procesos especiales son aquellos procesos que se particularizan en razón de la materia a la que están referidas, </a:t>
            </a:r>
            <a:r>
              <a:rPr lang="es-PE" b="1" dirty="0">
                <a:latin typeface="+mj-lt"/>
              </a:rPr>
              <a:t>dichos procesos están previstos para circunstancias o delitos específicos </a:t>
            </a:r>
            <a:r>
              <a:rPr lang="es-PE" dirty="0">
                <a:latin typeface="+mj-lt"/>
              </a:rPr>
              <a:t>o en razón de las personas o en los que se discute una concreta pretensión punitiva. </a:t>
            </a:r>
          </a:p>
          <a:p>
            <a:pPr algn="just">
              <a:defRPr/>
            </a:pPr>
            <a:endParaRPr lang="es-PE" dirty="0">
              <a:latin typeface="+mj-lt"/>
            </a:endParaRPr>
          </a:p>
          <a:p>
            <a:pPr algn="just">
              <a:defRPr/>
            </a:pPr>
            <a:r>
              <a:rPr lang="es-PE" dirty="0" err="1">
                <a:latin typeface="+mj-lt"/>
              </a:rPr>
              <a:t>Brousset</a:t>
            </a:r>
            <a:r>
              <a:rPr lang="es-PE" dirty="0">
                <a:latin typeface="+mj-lt"/>
              </a:rPr>
              <a:t> Salas.- la inserción de estos mecanismos </a:t>
            </a:r>
            <a:r>
              <a:rPr lang="es-PE" dirty="0" err="1">
                <a:latin typeface="+mj-lt"/>
              </a:rPr>
              <a:t>simplificatorios</a:t>
            </a:r>
            <a:r>
              <a:rPr lang="es-PE" dirty="0">
                <a:latin typeface="+mj-lt"/>
              </a:rPr>
              <a:t>, en nuestro ordenamiento procesal penal, </a:t>
            </a:r>
            <a:r>
              <a:rPr lang="es-PE" b="1" dirty="0">
                <a:latin typeface="+mj-lt"/>
              </a:rPr>
              <a:t>surgen como respuesta a las prácticas procesales burocrático-rituales</a:t>
            </a:r>
            <a:r>
              <a:rPr lang="es-PE" dirty="0">
                <a:latin typeface="+mj-lt"/>
              </a:rPr>
              <a:t>, inherentes a la tradición procesal europeo continental, que aunadas a la expansión del derecho penal sustantivo; generan la saturación de la carga procesal, altos niveles de población carcelaria en condición de procesados sin condena e ineficacia que se traduce en amplios márgenes de impunidad.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011C1-80FE-3ECC-C9CB-C5B627667392}"/>
              </a:ext>
            </a:extLst>
          </p:cNvPr>
          <p:cNvSpPr>
            <a:spLocks noGrp="1"/>
          </p:cNvSpPr>
          <p:nvPr>
            <p:ph type="title"/>
          </p:nvPr>
        </p:nvSpPr>
        <p:spPr/>
        <p:txBody>
          <a:bodyPr/>
          <a:lstStyle/>
          <a:p>
            <a:pPr>
              <a:defRPr/>
            </a:pPr>
            <a:r>
              <a:rPr lang="en-US" dirty="0"/>
              <a:t>Los </a:t>
            </a:r>
            <a:r>
              <a:rPr lang="en-US" dirty="0" err="1"/>
              <a:t>Procedimientos</a:t>
            </a:r>
            <a:r>
              <a:rPr lang="en-US" dirty="0"/>
              <a:t> </a:t>
            </a:r>
            <a:r>
              <a:rPr lang="en-US" dirty="0" err="1"/>
              <a:t>Especiales</a:t>
            </a:r>
            <a:r>
              <a:rPr lang="en-US" dirty="0"/>
              <a:t> del Código </a:t>
            </a:r>
            <a:r>
              <a:rPr lang="en-US" dirty="0" err="1"/>
              <a:t>Procesal</a:t>
            </a:r>
            <a:r>
              <a:rPr lang="en-US" dirty="0"/>
              <a:t> Penal</a:t>
            </a:r>
            <a:endParaRPr lang="es-PE" dirty="0"/>
          </a:p>
        </p:txBody>
      </p:sp>
      <p:sp>
        <p:nvSpPr>
          <p:cNvPr id="3" name="Content Placeholder 2">
            <a:extLst>
              <a:ext uri="{FF2B5EF4-FFF2-40B4-BE49-F238E27FC236}">
                <a16:creationId xmlns:a16="http://schemas.microsoft.com/office/drawing/2014/main" id="{A9744801-6BA1-AA5C-4376-6F0E9859A631}"/>
              </a:ext>
            </a:extLst>
          </p:cNvPr>
          <p:cNvSpPr>
            <a:spLocks noGrp="1"/>
          </p:cNvSpPr>
          <p:nvPr>
            <p:ph idx="1"/>
          </p:nvPr>
        </p:nvSpPr>
        <p:spPr/>
        <p:txBody>
          <a:bodyPr>
            <a:normAutofit fontScale="92500" lnSpcReduction="10000"/>
          </a:bodyPr>
          <a:lstStyle/>
          <a:p>
            <a:pPr marL="571500" indent="-457200">
              <a:buFont typeface="Arial" panose="020B0604020202020204" pitchFamily="34" charset="0"/>
              <a:buAutoNum type="arabicPeriod"/>
              <a:defRPr/>
            </a:pPr>
            <a:r>
              <a:rPr lang="en-US" dirty="0">
                <a:latin typeface="+mj-lt"/>
              </a:rPr>
              <a:t>El </a:t>
            </a:r>
            <a:r>
              <a:rPr lang="en-US" dirty="0" err="1">
                <a:latin typeface="+mj-lt"/>
              </a:rPr>
              <a:t>Proceso</a:t>
            </a:r>
            <a:r>
              <a:rPr lang="en-US" dirty="0">
                <a:latin typeface="+mj-lt"/>
              </a:rPr>
              <a:t> </a:t>
            </a:r>
            <a:r>
              <a:rPr lang="en-US" dirty="0" err="1">
                <a:latin typeface="+mj-lt"/>
              </a:rPr>
              <a:t>Inmediato</a:t>
            </a:r>
            <a:endParaRPr lang="en-US" dirty="0">
              <a:latin typeface="+mj-lt"/>
            </a:endParaRPr>
          </a:p>
          <a:p>
            <a:pPr marL="571500" indent="-457200">
              <a:buFont typeface="Arial" panose="020B0604020202020204" pitchFamily="34" charset="0"/>
              <a:buAutoNum type="arabicPeriod"/>
              <a:defRPr/>
            </a:pPr>
            <a:r>
              <a:rPr lang="en-US" dirty="0">
                <a:latin typeface="+mj-lt"/>
              </a:rPr>
              <a:t>El </a:t>
            </a:r>
            <a:r>
              <a:rPr lang="en-US" dirty="0" err="1">
                <a:latin typeface="+mj-lt"/>
              </a:rPr>
              <a:t>Proceso</a:t>
            </a:r>
            <a:r>
              <a:rPr lang="en-US" dirty="0">
                <a:latin typeface="+mj-lt"/>
              </a:rPr>
              <a:t> Por la </a:t>
            </a:r>
            <a:r>
              <a:rPr lang="en-US" dirty="0" err="1">
                <a:latin typeface="+mj-lt"/>
              </a:rPr>
              <a:t>Razón</a:t>
            </a:r>
            <a:r>
              <a:rPr lang="en-US" dirty="0">
                <a:latin typeface="+mj-lt"/>
              </a:rPr>
              <a:t> de la </a:t>
            </a:r>
            <a:r>
              <a:rPr lang="en-US" dirty="0" err="1">
                <a:latin typeface="+mj-lt"/>
              </a:rPr>
              <a:t>Función</a:t>
            </a:r>
            <a:r>
              <a:rPr lang="en-US" dirty="0">
                <a:latin typeface="+mj-lt"/>
              </a:rPr>
              <a:t> </a:t>
            </a:r>
            <a:r>
              <a:rPr lang="en-US" dirty="0" err="1">
                <a:latin typeface="+mj-lt"/>
              </a:rPr>
              <a:t>Pública</a:t>
            </a:r>
            <a:endParaRPr lang="en-US" dirty="0">
              <a:latin typeface="+mj-lt"/>
            </a:endParaRPr>
          </a:p>
          <a:p>
            <a:pPr marL="571500" indent="-457200">
              <a:buFont typeface="Arial" panose="020B0604020202020204" pitchFamily="34" charset="0"/>
              <a:buAutoNum type="arabicPeriod"/>
              <a:defRPr/>
            </a:pPr>
            <a:r>
              <a:rPr lang="en-US" dirty="0">
                <a:latin typeface="+mj-lt"/>
              </a:rPr>
              <a:t>El </a:t>
            </a:r>
            <a:r>
              <a:rPr lang="en-US" dirty="0" err="1">
                <a:latin typeface="+mj-lt"/>
              </a:rPr>
              <a:t>Proceso</a:t>
            </a:r>
            <a:r>
              <a:rPr lang="en-US" dirty="0">
                <a:latin typeface="+mj-lt"/>
              </a:rPr>
              <a:t> de </a:t>
            </a:r>
            <a:r>
              <a:rPr lang="en-US" dirty="0" err="1">
                <a:latin typeface="+mj-lt"/>
              </a:rPr>
              <a:t>Seguridad</a:t>
            </a:r>
            <a:endParaRPr lang="en-US" dirty="0">
              <a:latin typeface="+mj-lt"/>
            </a:endParaRPr>
          </a:p>
          <a:p>
            <a:pPr marL="571500" indent="-457200">
              <a:buFont typeface="Arial" panose="020B0604020202020204" pitchFamily="34" charset="0"/>
              <a:buAutoNum type="arabicPeriod"/>
              <a:defRPr/>
            </a:pPr>
            <a:r>
              <a:rPr lang="en-US" dirty="0">
                <a:latin typeface="+mj-lt"/>
              </a:rPr>
              <a:t>El </a:t>
            </a:r>
            <a:r>
              <a:rPr lang="en-US" dirty="0" err="1">
                <a:latin typeface="+mj-lt"/>
              </a:rPr>
              <a:t>Proceso</a:t>
            </a:r>
            <a:r>
              <a:rPr lang="en-US" dirty="0">
                <a:latin typeface="+mj-lt"/>
              </a:rPr>
              <a:t> por </a:t>
            </a:r>
            <a:r>
              <a:rPr lang="en-US" dirty="0" err="1">
                <a:latin typeface="+mj-lt"/>
              </a:rPr>
              <a:t>Delito</a:t>
            </a:r>
            <a:r>
              <a:rPr lang="en-US" dirty="0">
                <a:latin typeface="+mj-lt"/>
              </a:rPr>
              <a:t> de </a:t>
            </a:r>
            <a:r>
              <a:rPr lang="en-US" dirty="0" err="1">
                <a:latin typeface="+mj-lt"/>
              </a:rPr>
              <a:t>Ejercicio</a:t>
            </a:r>
            <a:r>
              <a:rPr lang="en-US" dirty="0">
                <a:latin typeface="+mj-lt"/>
              </a:rPr>
              <a:t> Privado de la </a:t>
            </a:r>
            <a:r>
              <a:rPr lang="en-US" dirty="0" err="1">
                <a:latin typeface="+mj-lt"/>
              </a:rPr>
              <a:t>Acción</a:t>
            </a:r>
            <a:r>
              <a:rPr lang="en-US" dirty="0">
                <a:latin typeface="+mj-lt"/>
              </a:rPr>
              <a:t> Penal</a:t>
            </a:r>
          </a:p>
          <a:p>
            <a:pPr marL="571500" indent="-457200">
              <a:buFont typeface="Arial" panose="020B0604020202020204" pitchFamily="34" charset="0"/>
              <a:buAutoNum type="arabicPeriod"/>
              <a:defRPr/>
            </a:pPr>
            <a:r>
              <a:rPr lang="en-US" dirty="0">
                <a:latin typeface="+mj-lt"/>
              </a:rPr>
              <a:t>El </a:t>
            </a:r>
            <a:r>
              <a:rPr lang="en-US" dirty="0" err="1">
                <a:latin typeface="+mj-lt"/>
              </a:rPr>
              <a:t>Proceso</a:t>
            </a:r>
            <a:r>
              <a:rPr lang="en-US" dirty="0">
                <a:latin typeface="+mj-lt"/>
              </a:rPr>
              <a:t> de </a:t>
            </a:r>
            <a:r>
              <a:rPr lang="en-US" dirty="0" err="1">
                <a:latin typeface="+mj-lt"/>
              </a:rPr>
              <a:t>Terminación</a:t>
            </a:r>
            <a:r>
              <a:rPr lang="en-US" dirty="0">
                <a:latin typeface="+mj-lt"/>
              </a:rPr>
              <a:t> </a:t>
            </a:r>
            <a:r>
              <a:rPr lang="en-US" dirty="0" err="1">
                <a:latin typeface="+mj-lt"/>
              </a:rPr>
              <a:t>Anticipada</a:t>
            </a:r>
            <a:endParaRPr lang="en-US" dirty="0">
              <a:latin typeface="+mj-lt"/>
            </a:endParaRPr>
          </a:p>
          <a:p>
            <a:pPr marL="571500" indent="-457200">
              <a:buFont typeface="Arial" panose="020B0604020202020204" pitchFamily="34" charset="0"/>
              <a:buAutoNum type="arabicPeriod"/>
              <a:defRPr/>
            </a:pPr>
            <a:r>
              <a:rPr lang="en-US" dirty="0">
                <a:latin typeface="+mj-lt"/>
              </a:rPr>
              <a:t>El </a:t>
            </a:r>
            <a:r>
              <a:rPr lang="en-US" dirty="0" err="1">
                <a:latin typeface="+mj-lt"/>
              </a:rPr>
              <a:t>Proceso</a:t>
            </a:r>
            <a:r>
              <a:rPr lang="en-US" dirty="0">
                <a:latin typeface="+mj-lt"/>
              </a:rPr>
              <a:t> Por </a:t>
            </a:r>
            <a:r>
              <a:rPr lang="en-US" dirty="0" err="1">
                <a:latin typeface="+mj-lt"/>
              </a:rPr>
              <a:t>Colaboración</a:t>
            </a:r>
            <a:r>
              <a:rPr lang="en-US" dirty="0">
                <a:latin typeface="+mj-lt"/>
              </a:rPr>
              <a:t> </a:t>
            </a:r>
            <a:r>
              <a:rPr lang="en-US" dirty="0" err="1">
                <a:latin typeface="+mj-lt"/>
              </a:rPr>
              <a:t>Eficaz</a:t>
            </a:r>
            <a:endParaRPr lang="en-US" dirty="0">
              <a:latin typeface="+mj-lt"/>
            </a:endParaRPr>
          </a:p>
          <a:p>
            <a:pPr marL="571500" indent="-457200">
              <a:buFont typeface="Arial" panose="020B0604020202020204" pitchFamily="34" charset="0"/>
              <a:buAutoNum type="arabicPeriod"/>
              <a:defRPr/>
            </a:pPr>
            <a:r>
              <a:rPr lang="en-US" dirty="0">
                <a:latin typeface="+mj-lt"/>
              </a:rPr>
              <a:t>El </a:t>
            </a:r>
            <a:r>
              <a:rPr lang="en-US" dirty="0" err="1">
                <a:latin typeface="+mj-lt"/>
              </a:rPr>
              <a:t>Proceso</a:t>
            </a:r>
            <a:r>
              <a:rPr lang="en-US" dirty="0">
                <a:latin typeface="+mj-lt"/>
              </a:rPr>
              <a:t> Por </a:t>
            </a:r>
            <a:r>
              <a:rPr lang="en-US" dirty="0" err="1">
                <a:latin typeface="+mj-lt"/>
              </a:rPr>
              <a:t>Faltas</a:t>
            </a:r>
            <a:endParaRPr lang="es-PE" dirty="0">
              <a:latin typeface="+mj-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22DD-9AC7-01D6-D602-FAA4B728C3FC}"/>
              </a:ext>
            </a:extLst>
          </p:cNvPr>
          <p:cNvSpPr>
            <a:spLocks noGrp="1"/>
          </p:cNvSpPr>
          <p:nvPr>
            <p:ph type="title"/>
          </p:nvPr>
        </p:nvSpPr>
        <p:spPr/>
        <p:txBody>
          <a:bodyPr/>
          <a:lstStyle/>
          <a:p>
            <a:pPr>
              <a:defRPr/>
            </a:pPr>
            <a:r>
              <a:rPr lang="en-US" dirty="0" err="1"/>
              <a:t>Proceso</a:t>
            </a:r>
            <a:r>
              <a:rPr lang="en-US" dirty="0"/>
              <a:t> Penal </a:t>
            </a:r>
            <a:r>
              <a:rPr lang="en-US" dirty="0" err="1"/>
              <a:t>Peruano</a:t>
            </a:r>
            <a:r>
              <a:rPr lang="en-US" dirty="0"/>
              <a:t> </a:t>
            </a:r>
            <a:endParaRPr lang="es-PE" dirty="0"/>
          </a:p>
        </p:txBody>
      </p:sp>
      <p:sp>
        <p:nvSpPr>
          <p:cNvPr id="9219" name="Content Placeholder 2">
            <a:extLst>
              <a:ext uri="{FF2B5EF4-FFF2-40B4-BE49-F238E27FC236}">
                <a16:creationId xmlns:a16="http://schemas.microsoft.com/office/drawing/2014/main" id="{4B67E4A0-E590-954F-7A6B-AE9011E34A82}"/>
              </a:ext>
            </a:extLst>
          </p:cNvPr>
          <p:cNvSpPr>
            <a:spLocks noGrp="1"/>
          </p:cNvSpPr>
          <p:nvPr>
            <p:ph idx="1"/>
          </p:nvPr>
        </p:nvSpPr>
        <p:spPr/>
        <p:txBody>
          <a:bodyPr/>
          <a:lstStyle/>
          <a:p>
            <a:endParaRPr lang="es-PE" altLang="es-PE"/>
          </a:p>
        </p:txBody>
      </p:sp>
      <p:pic>
        <p:nvPicPr>
          <p:cNvPr id="9220" name="Picture 4">
            <a:extLst>
              <a:ext uri="{FF2B5EF4-FFF2-40B4-BE49-F238E27FC236}">
                <a16:creationId xmlns:a16="http://schemas.microsoft.com/office/drawing/2014/main" id="{7E92BF00-5EB2-A67B-D3AF-AF949ABE3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DF766F-007F-F623-00A7-30FC24C34416}"/>
              </a:ext>
            </a:extLst>
          </p:cNvPr>
          <p:cNvSpPr>
            <a:spLocks noGrp="1"/>
          </p:cNvSpPr>
          <p:nvPr>
            <p:ph type="title"/>
          </p:nvPr>
        </p:nvSpPr>
        <p:spPr>
          <a:xfrm>
            <a:off x="1141412" y="272341"/>
            <a:ext cx="9905998" cy="1079685"/>
          </a:xfrm>
        </p:spPr>
        <p:txBody>
          <a:bodyPr/>
          <a:lstStyle/>
          <a:p>
            <a:r>
              <a:rPr lang="es-ES" dirty="0" err="1"/>
              <a:t>rESUMEN</a:t>
            </a:r>
            <a:endParaRPr lang="es-PE" dirty="0"/>
          </a:p>
        </p:txBody>
      </p:sp>
      <p:sp>
        <p:nvSpPr>
          <p:cNvPr id="3" name="Marcador de contenido 2">
            <a:extLst>
              <a:ext uri="{FF2B5EF4-FFF2-40B4-BE49-F238E27FC236}">
                <a16:creationId xmlns:a16="http://schemas.microsoft.com/office/drawing/2014/main" id="{823E097E-17AB-669F-54F5-80E6F5752FD7}"/>
              </a:ext>
            </a:extLst>
          </p:cNvPr>
          <p:cNvSpPr>
            <a:spLocks noGrp="1"/>
          </p:cNvSpPr>
          <p:nvPr>
            <p:ph idx="1"/>
          </p:nvPr>
        </p:nvSpPr>
        <p:spPr>
          <a:xfrm>
            <a:off x="1141411" y="1308389"/>
            <a:ext cx="9905999" cy="4787627"/>
          </a:xfrm>
        </p:spPr>
        <p:txBody>
          <a:bodyPr>
            <a:noAutofit/>
          </a:bodyPr>
          <a:lstStyle/>
          <a:p>
            <a:pPr marL="571507" indent="-457206" algn="just">
              <a:buFont typeface="+mj-lt"/>
              <a:buAutoNum type="arabicPeriod"/>
              <a:defRPr/>
            </a:pPr>
            <a:r>
              <a:rPr lang="es-PE" sz="2200" dirty="0">
                <a:latin typeface="+mj-lt"/>
              </a:rPr>
              <a:t>Introducción</a:t>
            </a:r>
          </a:p>
          <a:p>
            <a:pPr marL="571507" indent="-457206" algn="just">
              <a:buFont typeface="+mj-lt"/>
              <a:buAutoNum type="arabicPeriod"/>
              <a:defRPr/>
            </a:pPr>
            <a:r>
              <a:rPr lang="es-PE" sz="2200" dirty="0">
                <a:latin typeface="+mj-lt"/>
              </a:rPr>
              <a:t>Problemática en el Sistema de Justicia</a:t>
            </a:r>
          </a:p>
          <a:p>
            <a:pPr marL="571507" indent="-457206" algn="just">
              <a:buFont typeface="+mj-lt"/>
              <a:buAutoNum type="arabicPeriod"/>
              <a:defRPr/>
            </a:pPr>
            <a:r>
              <a:rPr lang="es-PE" sz="2200" dirty="0">
                <a:latin typeface="+mj-lt"/>
              </a:rPr>
              <a:t>Proceso Inmediato y sus resultados en el Sistema de Justicia</a:t>
            </a:r>
          </a:p>
          <a:p>
            <a:pPr marL="571507" indent="-457206" algn="just">
              <a:buFont typeface="+mj-lt"/>
              <a:buAutoNum type="arabicPeriod"/>
              <a:defRPr/>
            </a:pPr>
            <a:r>
              <a:rPr lang="es-ES" sz="2200" dirty="0">
                <a:latin typeface="+mj-lt"/>
              </a:rPr>
              <a:t>Los delitos de Fraude Informático y Proposiciones a niños, niñas y adolescentes con fines sexuales por medios tecnológicos de la Ley </a:t>
            </a:r>
            <a:r>
              <a:rPr lang="es-ES" sz="2200" dirty="0" err="1">
                <a:latin typeface="+mj-lt"/>
              </a:rPr>
              <a:t>N°</a:t>
            </a:r>
            <a:r>
              <a:rPr lang="es-ES" sz="2200" dirty="0">
                <a:latin typeface="+mj-lt"/>
              </a:rPr>
              <a:t> 30096 – Ley de Delitos Informáticos</a:t>
            </a:r>
          </a:p>
          <a:p>
            <a:pPr marL="571507" indent="-457206" algn="just">
              <a:buFont typeface="+mj-lt"/>
              <a:buAutoNum type="arabicPeriod"/>
              <a:defRPr/>
            </a:pPr>
            <a:r>
              <a:rPr lang="es-ES" sz="2200" dirty="0">
                <a:latin typeface="+mj-lt"/>
              </a:rPr>
              <a:t>El Proceso Inmediato como herramienta eficaz para el procesamiento de los delitos de Fraude Informático y Proposiciones a niños, niñas y adolescentes con fines sexuales por medios tecnológicos de la Ley </a:t>
            </a:r>
            <a:r>
              <a:rPr lang="es-ES" sz="2200" dirty="0" err="1">
                <a:latin typeface="+mj-lt"/>
              </a:rPr>
              <a:t>N°</a:t>
            </a:r>
            <a:r>
              <a:rPr lang="es-ES" sz="2200" dirty="0">
                <a:latin typeface="+mj-lt"/>
              </a:rPr>
              <a:t> 30096 – Ley de Delitos Informáticos</a:t>
            </a:r>
            <a:endParaRPr lang="es-PE" sz="2200" dirty="0">
              <a:latin typeface="+mj-lt"/>
            </a:endParaRPr>
          </a:p>
          <a:p>
            <a:pPr marL="571507" indent="-457206" algn="just">
              <a:buFont typeface="+mj-lt"/>
              <a:buAutoNum type="arabicPeriod"/>
              <a:defRPr/>
            </a:pPr>
            <a:r>
              <a:rPr lang="es-PE" sz="2200" dirty="0">
                <a:latin typeface="+mj-lt"/>
              </a:rPr>
              <a:t>Conclusiones</a:t>
            </a:r>
          </a:p>
          <a:p>
            <a:pPr algn="just"/>
            <a:endParaRPr lang="es-PE" sz="2000" dirty="0"/>
          </a:p>
        </p:txBody>
      </p:sp>
    </p:spTree>
    <p:extLst>
      <p:ext uri="{BB962C8B-B14F-4D97-AF65-F5344CB8AC3E}">
        <p14:creationId xmlns:p14="http://schemas.microsoft.com/office/powerpoint/2010/main" val="956565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5296C-00A6-07AF-9869-61BFCD9F4231}"/>
              </a:ext>
            </a:extLst>
          </p:cNvPr>
          <p:cNvSpPr>
            <a:spLocks noGrp="1"/>
          </p:cNvSpPr>
          <p:nvPr>
            <p:ph type="title"/>
          </p:nvPr>
        </p:nvSpPr>
        <p:spPr>
          <a:xfrm>
            <a:off x="1968500" y="0"/>
            <a:ext cx="7620000" cy="1143000"/>
          </a:xfrm>
        </p:spPr>
        <p:txBody>
          <a:bodyPr>
            <a:normAutofit fontScale="90000"/>
          </a:bodyPr>
          <a:lstStyle/>
          <a:p>
            <a:pPr algn="just">
              <a:defRPr/>
            </a:pPr>
            <a:r>
              <a:rPr lang="en-US" sz="4400" dirty="0" err="1"/>
              <a:t>Causales</a:t>
            </a:r>
            <a:r>
              <a:rPr lang="en-US" sz="4400" dirty="0"/>
              <a:t> de </a:t>
            </a:r>
            <a:r>
              <a:rPr lang="en-US" sz="4400" dirty="0" err="1"/>
              <a:t>Procedencia</a:t>
            </a:r>
            <a:r>
              <a:rPr lang="en-US" sz="4400" dirty="0"/>
              <a:t> – </a:t>
            </a:r>
            <a:r>
              <a:rPr lang="en-US" sz="4400" dirty="0" err="1"/>
              <a:t>Supuestos</a:t>
            </a:r>
            <a:r>
              <a:rPr lang="en-US" sz="4400" dirty="0"/>
              <a:t> </a:t>
            </a:r>
            <a:r>
              <a:rPr lang="en-US" sz="4400" dirty="0" err="1"/>
              <a:t>legales</a:t>
            </a:r>
            <a:endParaRPr lang="es-PE" sz="4400" dirty="0"/>
          </a:p>
        </p:txBody>
      </p:sp>
      <p:graphicFrame>
        <p:nvGraphicFramePr>
          <p:cNvPr id="8" name="Content Placeholder 7">
            <a:extLst>
              <a:ext uri="{FF2B5EF4-FFF2-40B4-BE49-F238E27FC236}">
                <a16:creationId xmlns:a16="http://schemas.microsoft.com/office/drawing/2014/main" id="{15197653-1E1F-4F42-E49C-E380B977CE6E}"/>
              </a:ext>
            </a:extLst>
          </p:cNvPr>
          <p:cNvGraphicFramePr>
            <a:graphicFrameLocks noGrp="1"/>
          </p:cNvGraphicFramePr>
          <p:nvPr>
            <p:ph idx="1"/>
            <p:extLst>
              <p:ext uri="{D42A27DB-BD31-4B8C-83A1-F6EECF244321}">
                <p14:modId xmlns:p14="http://schemas.microsoft.com/office/powerpoint/2010/main" val="3964990"/>
              </p:ext>
            </p:extLst>
          </p:nvPr>
        </p:nvGraphicFramePr>
        <p:xfrm>
          <a:off x="1524000" y="1143000"/>
          <a:ext cx="8460432"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7D4BC-D769-B9C7-AFF9-CBD698EF0CCC}"/>
              </a:ext>
            </a:extLst>
          </p:cNvPr>
          <p:cNvSpPr>
            <a:spLocks noGrp="1"/>
          </p:cNvSpPr>
          <p:nvPr>
            <p:ph type="title"/>
          </p:nvPr>
        </p:nvSpPr>
        <p:spPr>
          <a:xfrm>
            <a:off x="1543195" y="304192"/>
            <a:ext cx="9905998" cy="1478570"/>
          </a:xfrm>
        </p:spPr>
        <p:txBody>
          <a:bodyPr>
            <a:normAutofit fontScale="90000"/>
          </a:bodyPr>
          <a:lstStyle/>
          <a:p>
            <a:pPr>
              <a:defRPr/>
            </a:pPr>
            <a:r>
              <a:rPr lang="en-US" sz="4000" dirty="0" err="1"/>
              <a:t>Presupuestos</a:t>
            </a:r>
            <a:r>
              <a:rPr lang="en-US" sz="4000" dirty="0"/>
              <a:t> </a:t>
            </a:r>
            <a:r>
              <a:rPr lang="en-US" sz="4000" dirty="0" err="1"/>
              <a:t>materiales</a:t>
            </a:r>
            <a:r>
              <a:rPr lang="en-US" sz="4000" dirty="0"/>
              <a:t> – Corte Suprema </a:t>
            </a:r>
            <a:r>
              <a:rPr lang="en-US" sz="4000" dirty="0" err="1"/>
              <a:t>Acuerdo</a:t>
            </a:r>
            <a:r>
              <a:rPr lang="en-US" sz="4000" dirty="0"/>
              <a:t> </a:t>
            </a:r>
            <a:r>
              <a:rPr lang="en-US" sz="4000" dirty="0" err="1"/>
              <a:t>Plenario</a:t>
            </a:r>
            <a:r>
              <a:rPr lang="en-US" sz="4000" dirty="0"/>
              <a:t> </a:t>
            </a:r>
            <a:r>
              <a:rPr lang="en-US" sz="4000" dirty="0" err="1"/>
              <a:t>Extraordinario</a:t>
            </a:r>
            <a:r>
              <a:rPr lang="en-US" sz="4000" dirty="0"/>
              <a:t>  2-2016</a:t>
            </a:r>
            <a:endParaRPr lang="es-PE" sz="4000" dirty="0"/>
          </a:p>
        </p:txBody>
      </p:sp>
      <p:graphicFrame>
        <p:nvGraphicFramePr>
          <p:cNvPr id="6" name="Content Placeholder 5">
            <a:extLst>
              <a:ext uri="{FF2B5EF4-FFF2-40B4-BE49-F238E27FC236}">
                <a16:creationId xmlns:a16="http://schemas.microsoft.com/office/drawing/2014/main" id="{B9374A2E-C2D8-D90D-4372-0AACFA158098}"/>
              </a:ext>
            </a:extLst>
          </p:cNvPr>
          <p:cNvGraphicFramePr>
            <a:graphicFrameLocks noGrp="1"/>
          </p:cNvGraphicFramePr>
          <p:nvPr>
            <p:ph idx="1"/>
            <p:extLst>
              <p:ext uri="{D42A27DB-BD31-4B8C-83A1-F6EECF244321}">
                <p14:modId xmlns:p14="http://schemas.microsoft.com/office/powerpoint/2010/main" val="2514344798"/>
              </p:ext>
            </p:extLst>
          </p:nvPr>
        </p:nvGraphicFramePr>
        <p:xfrm>
          <a:off x="1981200" y="1782762"/>
          <a:ext cx="762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96842-F08C-6335-5E5E-E597D6889816}"/>
              </a:ext>
            </a:extLst>
          </p:cNvPr>
          <p:cNvSpPr>
            <a:spLocks noGrp="1"/>
          </p:cNvSpPr>
          <p:nvPr>
            <p:ph type="title"/>
          </p:nvPr>
        </p:nvSpPr>
        <p:spPr>
          <a:xfrm>
            <a:off x="1375330" y="150687"/>
            <a:ext cx="9905998" cy="636123"/>
          </a:xfrm>
        </p:spPr>
        <p:txBody>
          <a:bodyPr/>
          <a:lstStyle/>
          <a:p>
            <a:pPr eaLnBrk="1" hangingPunct="1">
              <a:defRPr/>
            </a:pPr>
            <a:r>
              <a:rPr lang="es-PE" dirty="0"/>
              <a:t>Estadísticas del Proceso  Inmediato</a:t>
            </a:r>
          </a:p>
        </p:txBody>
      </p:sp>
      <p:sp>
        <p:nvSpPr>
          <p:cNvPr id="3" name="Content Placeholder 2">
            <a:extLst>
              <a:ext uri="{FF2B5EF4-FFF2-40B4-BE49-F238E27FC236}">
                <a16:creationId xmlns:a16="http://schemas.microsoft.com/office/drawing/2014/main" id="{CB42D6E0-2361-E724-8584-3AA26F566A97}"/>
              </a:ext>
            </a:extLst>
          </p:cNvPr>
          <p:cNvSpPr>
            <a:spLocks noGrp="1"/>
          </p:cNvSpPr>
          <p:nvPr>
            <p:ph idx="1"/>
          </p:nvPr>
        </p:nvSpPr>
        <p:spPr>
          <a:xfrm>
            <a:off x="910672" y="786810"/>
            <a:ext cx="6104277" cy="5796322"/>
          </a:xfrm>
        </p:spPr>
        <p:txBody>
          <a:bodyPr>
            <a:noAutofit/>
          </a:bodyPr>
          <a:lstStyle/>
          <a:p>
            <a:pPr marL="0" indent="0" algn="just">
              <a:lnSpc>
                <a:spcPct val="115000"/>
              </a:lnSpc>
              <a:spcBef>
                <a:spcPts val="0"/>
              </a:spcBef>
              <a:spcAft>
                <a:spcPts val="1000"/>
              </a:spcAft>
              <a:buNone/>
              <a:defRPr/>
            </a:pPr>
            <a:r>
              <a:rPr lang="es-PE" sz="2200" dirty="0">
                <a:latin typeface="+mj-lt"/>
                <a:ea typeface="Calibri" panose="020F0502020204030204" pitchFamily="34" charset="0"/>
                <a:cs typeface="Times New Roman" panose="02020603050405020304" pitchFamily="18" charset="0"/>
              </a:rPr>
              <a:t>El </a:t>
            </a:r>
            <a:r>
              <a:rPr lang="es-PE" sz="2200" dirty="0" err="1">
                <a:latin typeface="+mj-lt"/>
                <a:ea typeface="Calibri" panose="020F0502020204030204" pitchFamily="34" charset="0"/>
                <a:cs typeface="Times New Roman" panose="02020603050405020304" pitchFamily="18" charset="0"/>
              </a:rPr>
              <a:t>Eti</a:t>
            </a:r>
            <a:r>
              <a:rPr lang="es-PE" sz="2200" dirty="0">
                <a:latin typeface="+mj-lt"/>
                <a:ea typeface="Calibri" panose="020F0502020204030204" pitchFamily="34" charset="0"/>
                <a:cs typeface="Times New Roman" panose="02020603050405020304" pitchFamily="18" charset="0"/>
              </a:rPr>
              <a:t>-Penal, en base a información estadística proporcionada por las 33 Cortes Superiores del país al Sistema Integrado Judicial (SIJ) del Poder Judicial, publicó el 23 de abril de 2017 en la página web del Poder Judicial del Perú, que un total de 73 mil 656 personas en todo el país fueron procesadas bajo la modalidad de flagrancia en solo año y medio de aplicación del Decreto Legislativo </a:t>
            </a:r>
            <a:r>
              <a:rPr lang="es-PE" sz="2200" dirty="0" err="1">
                <a:latin typeface="+mj-lt"/>
                <a:ea typeface="Calibri" panose="020F0502020204030204" pitchFamily="34" charset="0"/>
                <a:cs typeface="Times New Roman" panose="02020603050405020304" pitchFamily="18" charset="0"/>
              </a:rPr>
              <a:t>N°</a:t>
            </a:r>
            <a:r>
              <a:rPr lang="es-PE" sz="2200" dirty="0">
                <a:latin typeface="+mj-lt"/>
                <a:ea typeface="Calibri" panose="020F0502020204030204" pitchFamily="34" charset="0"/>
                <a:cs typeface="Times New Roman" panose="02020603050405020304" pitchFamily="18" charset="0"/>
              </a:rPr>
              <a:t> 1194, que entró en vigencia el 29 de noviembre de 2015. Además, se indicó que, en horas o días después de haber sido arrestadas, estas personas reciben una sentencia en primera instancia respetando las garantías del debido proceso.</a:t>
            </a:r>
          </a:p>
        </p:txBody>
      </p:sp>
      <p:pic>
        <p:nvPicPr>
          <p:cNvPr id="5" name="Imagen 4">
            <a:extLst>
              <a:ext uri="{FF2B5EF4-FFF2-40B4-BE49-F238E27FC236}">
                <a16:creationId xmlns:a16="http://schemas.microsoft.com/office/drawing/2014/main" id="{EDF7BC05-8E4F-AA29-C506-D9792890F76D}"/>
              </a:ext>
            </a:extLst>
          </p:cNvPr>
          <p:cNvPicPr>
            <a:picLocks noChangeAspect="1"/>
          </p:cNvPicPr>
          <p:nvPr/>
        </p:nvPicPr>
        <p:blipFill rotWithShape="1">
          <a:blip r:embed="rId2"/>
          <a:srcRect l="33358" t="17016" r="34739" b="1113"/>
          <a:stretch/>
        </p:blipFill>
        <p:spPr>
          <a:xfrm>
            <a:off x="7159387" y="786809"/>
            <a:ext cx="4612944" cy="579632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F1B881-AE74-B16F-5671-20DCFD2FCED4}"/>
              </a:ext>
            </a:extLst>
          </p:cNvPr>
          <p:cNvSpPr>
            <a:spLocks noGrp="1"/>
          </p:cNvSpPr>
          <p:nvPr>
            <p:ph type="title"/>
          </p:nvPr>
        </p:nvSpPr>
        <p:spPr>
          <a:xfrm>
            <a:off x="1141413" y="172645"/>
            <a:ext cx="10415173" cy="1142032"/>
          </a:xfrm>
        </p:spPr>
        <p:txBody>
          <a:bodyPr>
            <a:normAutofit fontScale="90000"/>
          </a:bodyPr>
          <a:lstStyle/>
          <a:p>
            <a:pPr algn="just"/>
            <a:r>
              <a:rPr lang="es-ES" dirty="0"/>
              <a:t>Víctor Ticona Postigo, Presidente del Poder Judicial. Periodo enero de 2015 a noviembre de 2016</a:t>
            </a:r>
            <a:endParaRPr lang="es-PE" dirty="0"/>
          </a:p>
        </p:txBody>
      </p:sp>
      <p:sp>
        <p:nvSpPr>
          <p:cNvPr id="3" name="Marcador de contenido 2">
            <a:extLst>
              <a:ext uri="{FF2B5EF4-FFF2-40B4-BE49-F238E27FC236}">
                <a16:creationId xmlns:a16="http://schemas.microsoft.com/office/drawing/2014/main" id="{E450EA95-E94A-82E1-FC2D-9586678A9604}"/>
              </a:ext>
            </a:extLst>
          </p:cNvPr>
          <p:cNvSpPr>
            <a:spLocks noGrp="1"/>
          </p:cNvSpPr>
          <p:nvPr>
            <p:ph idx="1"/>
          </p:nvPr>
        </p:nvSpPr>
        <p:spPr>
          <a:xfrm>
            <a:off x="1141413" y="1314677"/>
            <a:ext cx="5423160" cy="5370678"/>
          </a:xfrm>
        </p:spPr>
        <p:txBody>
          <a:bodyPr>
            <a:normAutofit fontScale="92500" lnSpcReduction="20000"/>
          </a:bodyPr>
          <a:lstStyle/>
          <a:p>
            <a:pPr marL="0" indent="0" algn="just">
              <a:buNone/>
            </a:pPr>
            <a:r>
              <a:rPr lang="es-ES" dirty="0"/>
              <a:t>En su mensaje a la Nación por el inicio del año judicial del 2016, señaló que </a:t>
            </a:r>
            <a:r>
              <a:rPr lang="es-ES" b="1" dirty="0"/>
              <a:t>los resultados del Proceso Inmediato fueron positivos</a:t>
            </a:r>
            <a:r>
              <a:rPr lang="es-ES" dirty="0"/>
              <a:t>. Asimismo, comentó que, </a:t>
            </a:r>
            <a:r>
              <a:rPr lang="es-ES" b="1" dirty="0"/>
              <a:t>en el primer mes de su implementación, este proceso especial resolvió 2 000 procesos penales</a:t>
            </a:r>
            <a:r>
              <a:rPr lang="es-ES" dirty="0"/>
              <a:t>. Además, informó que los </a:t>
            </a:r>
            <a:r>
              <a:rPr lang="es-ES" b="1" dirty="0"/>
              <a:t>beneficios han sido importantes</a:t>
            </a:r>
            <a:r>
              <a:rPr lang="es-ES" dirty="0"/>
              <a:t>, por cuanto se ha logrado establecer la responsabilidad de las conductas ilícitas y la reparación civil producto del delito. También comentó que se ha reducido considerablemente la morosidad en la justicia penal, al eliminarse etapas procesales y las dilaciones sin justificación, logrando una mayor legitimidad del Poder Judicial.</a:t>
            </a:r>
            <a:endParaRPr lang="es-PE" dirty="0"/>
          </a:p>
        </p:txBody>
      </p:sp>
      <p:pic>
        <p:nvPicPr>
          <p:cNvPr id="4" name="Imagen 3">
            <a:extLst>
              <a:ext uri="{FF2B5EF4-FFF2-40B4-BE49-F238E27FC236}">
                <a16:creationId xmlns:a16="http://schemas.microsoft.com/office/drawing/2014/main" id="{0A8DD877-CAC4-E6CA-A0BF-89005093C4AD}"/>
              </a:ext>
            </a:extLst>
          </p:cNvPr>
          <p:cNvPicPr>
            <a:picLocks noChangeAspect="1"/>
          </p:cNvPicPr>
          <p:nvPr/>
        </p:nvPicPr>
        <p:blipFill rotWithShape="1">
          <a:blip r:embed="rId2"/>
          <a:srcRect l="7077" r="22412"/>
          <a:stretch/>
        </p:blipFill>
        <p:spPr>
          <a:xfrm>
            <a:off x="6722209" y="1314677"/>
            <a:ext cx="5104262" cy="5127066"/>
          </a:xfrm>
          <a:prstGeom prst="rect">
            <a:avLst/>
          </a:prstGeom>
        </p:spPr>
      </p:pic>
    </p:spTree>
    <p:extLst>
      <p:ext uri="{BB962C8B-B14F-4D97-AF65-F5344CB8AC3E}">
        <p14:creationId xmlns:p14="http://schemas.microsoft.com/office/powerpoint/2010/main" val="1752922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Content Placeholder 7">
            <a:extLst>
              <a:ext uri="{FF2B5EF4-FFF2-40B4-BE49-F238E27FC236}">
                <a16:creationId xmlns:a16="http://schemas.microsoft.com/office/drawing/2014/main" id="{A4646C37-07EE-B30C-B696-9E46D7BBEFE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111" t="4041" r="19118" b="12236"/>
          <a:stretch/>
        </p:blipFill>
        <p:spPr>
          <a:xfrm>
            <a:off x="2581939" y="138546"/>
            <a:ext cx="7213225" cy="6580908"/>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a:extLst>
              <a:ext uri="{FF2B5EF4-FFF2-40B4-BE49-F238E27FC236}">
                <a16:creationId xmlns:a16="http://schemas.microsoft.com/office/drawing/2014/main" id="{E852487C-778D-5DA5-71F7-70213CC44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500" t="20448" r="44487" b="4193"/>
          <a:stretch>
            <a:fillRect/>
          </a:stretch>
        </p:blipFill>
        <p:spPr bwMode="auto">
          <a:xfrm>
            <a:off x="1705971" y="116847"/>
            <a:ext cx="8980226" cy="661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610376D-C85E-B32D-37D8-65522E4233C1}"/>
              </a:ext>
            </a:extLst>
          </p:cNvPr>
          <p:cNvSpPr>
            <a:spLocks noGrp="1"/>
          </p:cNvSpPr>
          <p:nvPr>
            <p:ph type="title"/>
          </p:nvPr>
        </p:nvSpPr>
        <p:spPr/>
        <p:txBody>
          <a:bodyPr>
            <a:normAutofit/>
          </a:bodyPr>
          <a:lstStyle/>
          <a:p>
            <a:pPr algn="just"/>
            <a:r>
              <a:rPr lang="es-ES" b="1" dirty="0"/>
              <a:t>4. Los delitos de Fraude Informático y Proposiciones a niños, niñas y adolescentes con fines sexuales por medios tecnológicos de la Ley </a:t>
            </a:r>
            <a:r>
              <a:rPr lang="es-ES" b="1" dirty="0" err="1"/>
              <a:t>N°</a:t>
            </a:r>
            <a:r>
              <a:rPr lang="es-ES" b="1" dirty="0"/>
              <a:t> 30096 – Ley de Delitos Informáticos</a:t>
            </a:r>
            <a:endParaRPr lang="es-PE" b="1" dirty="0"/>
          </a:p>
        </p:txBody>
      </p:sp>
      <p:sp>
        <p:nvSpPr>
          <p:cNvPr id="5" name="Marcador de texto 4">
            <a:extLst>
              <a:ext uri="{FF2B5EF4-FFF2-40B4-BE49-F238E27FC236}">
                <a16:creationId xmlns:a16="http://schemas.microsoft.com/office/drawing/2014/main" id="{78C64FFA-FEB0-577A-2445-2FDA7721975B}"/>
              </a:ext>
            </a:extLst>
          </p:cNvPr>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3015329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FA51F-A2FA-6F32-724B-B6702AAC765C}"/>
              </a:ext>
            </a:extLst>
          </p:cNvPr>
          <p:cNvSpPr>
            <a:spLocks noGrp="1"/>
          </p:cNvSpPr>
          <p:nvPr>
            <p:ph type="title"/>
          </p:nvPr>
        </p:nvSpPr>
        <p:spPr>
          <a:xfrm>
            <a:off x="1277889" y="669830"/>
            <a:ext cx="9906000" cy="778063"/>
          </a:xfrm>
        </p:spPr>
        <p:txBody>
          <a:bodyPr>
            <a:noAutofit/>
          </a:bodyPr>
          <a:lstStyle/>
          <a:p>
            <a:pPr algn="just"/>
            <a:r>
              <a:rPr lang="es-ES" sz="2400" dirty="0"/>
              <a:t>Fuente: Ministerio Público – Fiscalía de la Nación. (2021). Informe de Análisis </a:t>
            </a:r>
            <a:r>
              <a:rPr lang="es-ES" sz="2400" dirty="0" err="1"/>
              <a:t>N°</a:t>
            </a:r>
            <a:r>
              <a:rPr lang="es-ES" sz="2400" dirty="0"/>
              <a:t> 04 – Ciberdelincuencia en el Perú: Pautas para una Investigación Fiscal Especializada. </a:t>
            </a:r>
            <a:r>
              <a:rPr lang="es-ES" sz="2400" dirty="0" err="1"/>
              <a:t>Pg</a:t>
            </a:r>
            <a:r>
              <a:rPr lang="es-ES" sz="2400" dirty="0"/>
              <a:t> 26</a:t>
            </a:r>
            <a:endParaRPr lang="es-PE" sz="2400" dirty="0"/>
          </a:p>
        </p:txBody>
      </p:sp>
      <p:sp>
        <p:nvSpPr>
          <p:cNvPr id="3" name="Marcador de texto 2">
            <a:extLst>
              <a:ext uri="{FF2B5EF4-FFF2-40B4-BE49-F238E27FC236}">
                <a16:creationId xmlns:a16="http://schemas.microsoft.com/office/drawing/2014/main" id="{A46AF5A4-D85F-FE3F-44DC-F5A761BC19D1}"/>
              </a:ext>
            </a:extLst>
          </p:cNvPr>
          <p:cNvSpPr>
            <a:spLocks noGrp="1"/>
          </p:cNvSpPr>
          <p:nvPr>
            <p:ph type="body" idx="1"/>
          </p:nvPr>
        </p:nvSpPr>
        <p:spPr/>
        <p:txBody>
          <a:bodyPr/>
          <a:lstStyle/>
          <a:p>
            <a:endParaRPr lang="es-PE"/>
          </a:p>
        </p:txBody>
      </p:sp>
      <p:pic>
        <p:nvPicPr>
          <p:cNvPr id="5" name="Imagen 4">
            <a:extLst>
              <a:ext uri="{FF2B5EF4-FFF2-40B4-BE49-F238E27FC236}">
                <a16:creationId xmlns:a16="http://schemas.microsoft.com/office/drawing/2014/main" id="{A57C4FA7-8BE1-D34C-E469-136DDFADD678}"/>
              </a:ext>
            </a:extLst>
          </p:cNvPr>
          <p:cNvPicPr>
            <a:picLocks noChangeAspect="1"/>
          </p:cNvPicPr>
          <p:nvPr/>
        </p:nvPicPr>
        <p:blipFill rotWithShape="1">
          <a:blip r:embed="rId2"/>
          <a:srcRect l="10746" t="33144" r="11007" b="1953"/>
          <a:stretch/>
        </p:blipFill>
        <p:spPr>
          <a:xfrm>
            <a:off x="1141412" y="1461707"/>
            <a:ext cx="10063400" cy="4939093"/>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Entrada de lápiz 8">
                <a:extLst>
                  <a:ext uri="{FF2B5EF4-FFF2-40B4-BE49-F238E27FC236}">
                    <a16:creationId xmlns:a16="http://schemas.microsoft.com/office/drawing/2014/main" id="{DA5196A2-B757-0017-2CE6-DEC282A97376}"/>
                  </a:ext>
                </a:extLst>
              </p14:cNvPr>
              <p14:cNvContentPartPr/>
              <p14:nvPr/>
            </p14:nvContentPartPr>
            <p14:xfrm>
              <a:off x="1459805" y="2374125"/>
              <a:ext cx="2496600" cy="360"/>
            </p14:xfrm>
          </p:contentPart>
        </mc:Choice>
        <mc:Fallback xmlns="">
          <p:pic>
            <p:nvPicPr>
              <p:cNvPr id="9" name="Entrada de lápiz 8">
                <a:extLst>
                  <a:ext uri="{FF2B5EF4-FFF2-40B4-BE49-F238E27FC236}">
                    <a16:creationId xmlns:a16="http://schemas.microsoft.com/office/drawing/2014/main" id="{DA5196A2-B757-0017-2CE6-DEC282A97376}"/>
                  </a:ext>
                </a:extLst>
              </p:cNvPr>
              <p:cNvPicPr/>
              <p:nvPr/>
            </p:nvPicPr>
            <p:blipFill>
              <a:blip r:embed="rId4"/>
              <a:stretch>
                <a:fillRect/>
              </a:stretch>
            </p:blipFill>
            <p:spPr>
              <a:xfrm>
                <a:off x="1405805" y="2266125"/>
                <a:ext cx="26042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Entrada de lápiz 9">
                <a:extLst>
                  <a:ext uri="{FF2B5EF4-FFF2-40B4-BE49-F238E27FC236}">
                    <a16:creationId xmlns:a16="http://schemas.microsoft.com/office/drawing/2014/main" id="{68D060B0-110D-2BA0-5204-EE582E2678E1}"/>
                  </a:ext>
                </a:extLst>
              </p14:cNvPr>
              <p14:cNvContentPartPr/>
              <p14:nvPr/>
            </p14:nvContentPartPr>
            <p14:xfrm>
              <a:off x="7437605" y="2374125"/>
              <a:ext cx="2532600" cy="360"/>
            </p14:xfrm>
          </p:contentPart>
        </mc:Choice>
        <mc:Fallback xmlns="">
          <p:pic>
            <p:nvPicPr>
              <p:cNvPr id="10" name="Entrada de lápiz 9">
                <a:extLst>
                  <a:ext uri="{FF2B5EF4-FFF2-40B4-BE49-F238E27FC236}">
                    <a16:creationId xmlns:a16="http://schemas.microsoft.com/office/drawing/2014/main" id="{68D060B0-110D-2BA0-5204-EE582E2678E1}"/>
                  </a:ext>
                </a:extLst>
              </p:cNvPr>
              <p:cNvPicPr/>
              <p:nvPr/>
            </p:nvPicPr>
            <p:blipFill>
              <a:blip r:embed="rId6"/>
              <a:stretch>
                <a:fillRect/>
              </a:stretch>
            </p:blipFill>
            <p:spPr>
              <a:xfrm>
                <a:off x="7383965" y="2266125"/>
                <a:ext cx="26402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Entrada de lápiz 10">
                <a:extLst>
                  <a:ext uri="{FF2B5EF4-FFF2-40B4-BE49-F238E27FC236}">
                    <a16:creationId xmlns:a16="http://schemas.microsoft.com/office/drawing/2014/main" id="{DDC5862B-801F-C06E-79FE-CD208D52F89D}"/>
                  </a:ext>
                </a:extLst>
              </p14:cNvPr>
              <p14:cNvContentPartPr/>
              <p14:nvPr/>
            </p14:nvContentPartPr>
            <p14:xfrm>
              <a:off x="1501205" y="2974965"/>
              <a:ext cx="5312880" cy="42480"/>
            </p14:xfrm>
          </p:contentPart>
        </mc:Choice>
        <mc:Fallback xmlns="">
          <p:pic>
            <p:nvPicPr>
              <p:cNvPr id="11" name="Entrada de lápiz 10">
                <a:extLst>
                  <a:ext uri="{FF2B5EF4-FFF2-40B4-BE49-F238E27FC236}">
                    <a16:creationId xmlns:a16="http://schemas.microsoft.com/office/drawing/2014/main" id="{DDC5862B-801F-C06E-79FE-CD208D52F89D}"/>
                  </a:ext>
                </a:extLst>
              </p:cNvPr>
              <p:cNvPicPr/>
              <p:nvPr/>
            </p:nvPicPr>
            <p:blipFill>
              <a:blip r:embed="rId8"/>
              <a:stretch>
                <a:fillRect/>
              </a:stretch>
            </p:blipFill>
            <p:spPr>
              <a:xfrm>
                <a:off x="1447205" y="2867325"/>
                <a:ext cx="542052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Entrada de lápiz 11">
                <a:extLst>
                  <a:ext uri="{FF2B5EF4-FFF2-40B4-BE49-F238E27FC236}">
                    <a16:creationId xmlns:a16="http://schemas.microsoft.com/office/drawing/2014/main" id="{3EBB49E2-39F7-A453-4BEE-15A93F1BAE20}"/>
                  </a:ext>
                </a:extLst>
              </p14:cNvPr>
              <p14:cNvContentPartPr/>
              <p14:nvPr/>
            </p14:nvContentPartPr>
            <p14:xfrm>
              <a:off x="1459805" y="3206445"/>
              <a:ext cx="2833200" cy="360"/>
            </p14:xfrm>
          </p:contentPart>
        </mc:Choice>
        <mc:Fallback xmlns="">
          <p:pic>
            <p:nvPicPr>
              <p:cNvPr id="12" name="Entrada de lápiz 11">
                <a:extLst>
                  <a:ext uri="{FF2B5EF4-FFF2-40B4-BE49-F238E27FC236}">
                    <a16:creationId xmlns:a16="http://schemas.microsoft.com/office/drawing/2014/main" id="{3EBB49E2-39F7-A453-4BEE-15A93F1BAE20}"/>
                  </a:ext>
                </a:extLst>
              </p:cNvPr>
              <p:cNvPicPr/>
              <p:nvPr/>
            </p:nvPicPr>
            <p:blipFill>
              <a:blip r:embed="rId10"/>
              <a:stretch>
                <a:fillRect/>
              </a:stretch>
            </p:blipFill>
            <p:spPr>
              <a:xfrm>
                <a:off x="1405805" y="3098805"/>
                <a:ext cx="2940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Entrada de lápiz 12">
                <a:extLst>
                  <a:ext uri="{FF2B5EF4-FFF2-40B4-BE49-F238E27FC236}">
                    <a16:creationId xmlns:a16="http://schemas.microsoft.com/office/drawing/2014/main" id="{DDAC72FA-4D6F-9D65-EEE5-4144A2A9CF85}"/>
                  </a:ext>
                </a:extLst>
              </p14:cNvPr>
              <p14:cNvContentPartPr/>
              <p14:nvPr/>
            </p14:nvContentPartPr>
            <p14:xfrm>
              <a:off x="7628405" y="3111045"/>
              <a:ext cx="3070080" cy="56520"/>
            </p14:xfrm>
          </p:contentPart>
        </mc:Choice>
        <mc:Fallback xmlns="">
          <p:pic>
            <p:nvPicPr>
              <p:cNvPr id="13" name="Entrada de lápiz 12">
                <a:extLst>
                  <a:ext uri="{FF2B5EF4-FFF2-40B4-BE49-F238E27FC236}">
                    <a16:creationId xmlns:a16="http://schemas.microsoft.com/office/drawing/2014/main" id="{DDAC72FA-4D6F-9D65-EEE5-4144A2A9CF85}"/>
                  </a:ext>
                </a:extLst>
              </p:cNvPr>
              <p:cNvPicPr/>
              <p:nvPr/>
            </p:nvPicPr>
            <p:blipFill>
              <a:blip r:embed="rId12"/>
              <a:stretch>
                <a:fillRect/>
              </a:stretch>
            </p:blipFill>
            <p:spPr>
              <a:xfrm>
                <a:off x="7574765" y="3003405"/>
                <a:ext cx="317772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Entrada de lápiz 13">
                <a:extLst>
                  <a:ext uri="{FF2B5EF4-FFF2-40B4-BE49-F238E27FC236}">
                    <a16:creationId xmlns:a16="http://schemas.microsoft.com/office/drawing/2014/main" id="{77EF4BC0-4CB1-2B2A-9CCA-E1EADA8C5496}"/>
                  </a:ext>
                </a:extLst>
              </p14:cNvPr>
              <p14:cNvContentPartPr/>
              <p14:nvPr/>
            </p14:nvContentPartPr>
            <p14:xfrm>
              <a:off x="7751165" y="3119685"/>
              <a:ext cx="2982600" cy="5760"/>
            </p14:xfrm>
          </p:contentPart>
        </mc:Choice>
        <mc:Fallback xmlns="">
          <p:pic>
            <p:nvPicPr>
              <p:cNvPr id="14" name="Entrada de lápiz 13">
                <a:extLst>
                  <a:ext uri="{FF2B5EF4-FFF2-40B4-BE49-F238E27FC236}">
                    <a16:creationId xmlns:a16="http://schemas.microsoft.com/office/drawing/2014/main" id="{77EF4BC0-4CB1-2B2A-9CCA-E1EADA8C5496}"/>
                  </a:ext>
                </a:extLst>
              </p:cNvPr>
              <p:cNvPicPr/>
              <p:nvPr/>
            </p:nvPicPr>
            <p:blipFill>
              <a:blip r:embed="rId14"/>
              <a:stretch>
                <a:fillRect/>
              </a:stretch>
            </p:blipFill>
            <p:spPr>
              <a:xfrm>
                <a:off x="7697525" y="3011685"/>
                <a:ext cx="309024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Entrada de lápiz 14">
                <a:extLst>
                  <a:ext uri="{FF2B5EF4-FFF2-40B4-BE49-F238E27FC236}">
                    <a16:creationId xmlns:a16="http://schemas.microsoft.com/office/drawing/2014/main" id="{EA131768-D004-5144-19AD-5BBC9CD65B91}"/>
                  </a:ext>
                </a:extLst>
              </p14:cNvPr>
              <p14:cNvContentPartPr/>
              <p14:nvPr/>
            </p14:nvContentPartPr>
            <p14:xfrm>
              <a:off x="10413005" y="2374125"/>
              <a:ext cx="502920" cy="360"/>
            </p14:xfrm>
          </p:contentPart>
        </mc:Choice>
        <mc:Fallback xmlns="">
          <p:pic>
            <p:nvPicPr>
              <p:cNvPr id="15" name="Entrada de lápiz 14">
                <a:extLst>
                  <a:ext uri="{FF2B5EF4-FFF2-40B4-BE49-F238E27FC236}">
                    <a16:creationId xmlns:a16="http://schemas.microsoft.com/office/drawing/2014/main" id="{EA131768-D004-5144-19AD-5BBC9CD65B91}"/>
                  </a:ext>
                </a:extLst>
              </p:cNvPr>
              <p:cNvPicPr/>
              <p:nvPr/>
            </p:nvPicPr>
            <p:blipFill>
              <a:blip r:embed="rId16"/>
              <a:stretch>
                <a:fillRect/>
              </a:stretch>
            </p:blipFill>
            <p:spPr>
              <a:xfrm>
                <a:off x="10359005" y="2266125"/>
                <a:ext cx="610560" cy="216000"/>
              </a:xfrm>
              <a:prstGeom prst="rect">
                <a:avLst/>
              </a:prstGeom>
            </p:spPr>
          </p:pic>
        </mc:Fallback>
      </mc:AlternateContent>
    </p:spTree>
    <p:extLst>
      <p:ext uri="{BB962C8B-B14F-4D97-AF65-F5344CB8AC3E}">
        <p14:creationId xmlns:p14="http://schemas.microsoft.com/office/powerpoint/2010/main" val="10686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853692-DCCB-EF68-E9D0-3FAEDF08BA29}"/>
              </a:ext>
            </a:extLst>
          </p:cNvPr>
          <p:cNvSpPr>
            <a:spLocks noGrp="1"/>
          </p:cNvSpPr>
          <p:nvPr>
            <p:ph type="title"/>
          </p:nvPr>
        </p:nvSpPr>
        <p:spPr/>
        <p:txBody>
          <a:bodyPr/>
          <a:lstStyle/>
          <a:p>
            <a:r>
              <a:rPr lang="es-PE" b="1" dirty="0"/>
              <a:t>Artículo 8. Fraude informático - </a:t>
            </a:r>
            <a:r>
              <a:rPr lang="es-ES" b="1" dirty="0"/>
              <a:t>Ley </a:t>
            </a:r>
            <a:r>
              <a:rPr lang="es-ES" b="1" dirty="0" err="1"/>
              <a:t>N°</a:t>
            </a:r>
            <a:r>
              <a:rPr lang="es-ES" b="1" dirty="0"/>
              <a:t> 30096 – Ley de Delitos Informáticos</a:t>
            </a:r>
            <a:endParaRPr lang="es-PE" b="1" dirty="0"/>
          </a:p>
        </p:txBody>
      </p:sp>
      <p:sp>
        <p:nvSpPr>
          <p:cNvPr id="3" name="Marcador de contenido 2">
            <a:extLst>
              <a:ext uri="{FF2B5EF4-FFF2-40B4-BE49-F238E27FC236}">
                <a16:creationId xmlns:a16="http://schemas.microsoft.com/office/drawing/2014/main" id="{E6736F38-4338-190A-761B-1CA960300C57}"/>
              </a:ext>
            </a:extLst>
          </p:cNvPr>
          <p:cNvSpPr>
            <a:spLocks noGrp="1"/>
          </p:cNvSpPr>
          <p:nvPr>
            <p:ph idx="1"/>
          </p:nvPr>
        </p:nvSpPr>
        <p:spPr/>
        <p:txBody>
          <a:bodyPr>
            <a:normAutofit fontScale="85000" lnSpcReduction="10000"/>
          </a:bodyPr>
          <a:lstStyle/>
          <a:p>
            <a:pPr marL="0" indent="0" algn="just">
              <a:buNone/>
            </a:pPr>
            <a:r>
              <a:rPr lang="es-ES" dirty="0"/>
              <a:t>El que deliberada e ilegítimamente procura para sí o para otro un provecho ilícito en perjuicio de tercero mediante el diseño, introducción, alteración, borrado, supresión, clonación de datos informáticos o cualquier interferencia o manipulación en el funcionamiento de un sistema informático, será reprimido con una pena privativa de libertad no menor de tres ni mayor de ocho años y con sesenta a ciento veinte días-multa.</a:t>
            </a:r>
          </a:p>
          <a:p>
            <a:pPr marL="0" indent="0" algn="just">
              <a:buNone/>
            </a:pPr>
            <a:endParaRPr lang="es-ES" dirty="0"/>
          </a:p>
          <a:p>
            <a:pPr marL="0" indent="0" algn="just">
              <a:buNone/>
            </a:pPr>
            <a:r>
              <a:rPr lang="es-ES" dirty="0"/>
              <a:t>La pena será privativa de libertad no menor de cinco ni mayor de diez años y de ochenta a ciento cuarenta días-multa cuando se afecte el patrimonio del Estado destinado a fines asistenciales o a programas de apoyo social.</a:t>
            </a:r>
            <a:endParaRPr lang="es-PE" dirty="0"/>
          </a:p>
        </p:txBody>
      </p:sp>
    </p:spTree>
    <p:extLst>
      <p:ext uri="{BB962C8B-B14F-4D97-AF65-F5344CB8AC3E}">
        <p14:creationId xmlns:p14="http://schemas.microsoft.com/office/powerpoint/2010/main" val="1963355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A5A3180-E5EF-8030-BD6D-C9AA644B0FD0}"/>
              </a:ext>
            </a:extLst>
          </p:cNvPr>
          <p:cNvSpPr>
            <a:spLocks noGrp="1"/>
          </p:cNvSpPr>
          <p:nvPr>
            <p:ph type="title"/>
          </p:nvPr>
        </p:nvSpPr>
        <p:spPr>
          <a:xfrm>
            <a:off x="1141413" y="327514"/>
            <a:ext cx="9905998" cy="1478570"/>
          </a:xfrm>
        </p:spPr>
        <p:txBody>
          <a:bodyPr>
            <a:normAutofit fontScale="90000"/>
          </a:bodyPr>
          <a:lstStyle/>
          <a:p>
            <a:pPr algn="just"/>
            <a:r>
              <a:rPr lang="es-ES" b="1" dirty="0"/>
              <a:t>Artículo 5.- Proposiciones a niños, niñas y adolescentes con fines sexuales por medios tecnológicos - Ley </a:t>
            </a:r>
            <a:r>
              <a:rPr lang="es-ES" b="1" dirty="0" err="1"/>
              <a:t>N°</a:t>
            </a:r>
            <a:r>
              <a:rPr lang="es-ES" b="1" dirty="0"/>
              <a:t> 30096 – Ley de Delitos Informáticos</a:t>
            </a:r>
            <a:endParaRPr lang="es-PE" b="1" dirty="0"/>
          </a:p>
        </p:txBody>
      </p:sp>
      <p:sp>
        <p:nvSpPr>
          <p:cNvPr id="5" name="Marcador de contenido 4">
            <a:extLst>
              <a:ext uri="{FF2B5EF4-FFF2-40B4-BE49-F238E27FC236}">
                <a16:creationId xmlns:a16="http://schemas.microsoft.com/office/drawing/2014/main" id="{60C9F264-01E3-5A43-EC73-D425EA566DD7}"/>
              </a:ext>
            </a:extLst>
          </p:cNvPr>
          <p:cNvSpPr>
            <a:spLocks noGrp="1"/>
          </p:cNvSpPr>
          <p:nvPr>
            <p:ph idx="1"/>
          </p:nvPr>
        </p:nvSpPr>
        <p:spPr>
          <a:xfrm>
            <a:off x="1141413" y="1921940"/>
            <a:ext cx="9905998" cy="3919301"/>
          </a:xfrm>
        </p:spPr>
        <p:txBody>
          <a:bodyPr>
            <a:noAutofit/>
          </a:bodyPr>
          <a:lstStyle/>
          <a:p>
            <a:pPr marL="0" indent="0" algn="just">
              <a:buNone/>
            </a:pPr>
            <a:r>
              <a:rPr lang="es-ES" sz="2300" dirty="0"/>
              <a:t>El que a través de internet u otro medio análogo contacta con un menor de catorce años para solicitar u obtener de él material pornográfico, o para proponerle llevar a cabo cualquier acto de connotación sexual con él o con tercero, será reprimido con una pena privativa de libertad no menor de cuatro ni mayor de ocho años e inhabilitación conforme a los numerales 1, 2, 4 y 9 del artículo 36 del Código Penal.</a:t>
            </a:r>
          </a:p>
          <a:p>
            <a:pPr algn="just"/>
            <a:endParaRPr lang="es-ES" sz="2300" dirty="0"/>
          </a:p>
          <a:p>
            <a:pPr marL="0" indent="0" algn="just">
              <a:buNone/>
            </a:pPr>
            <a:r>
              <a:rPr lang="es-ES" sz="2300" dirty="0"/>
              <a:t>Cuando la víctima tiene entre catorce y menos de dieciocho años de edad y medie engaño, la pena será no menor de tres ni mayor de seis años e inhabilitación conforme a los numerales 1, 2, 4 y 9 del artículo 36 del Código Penal”</a:t>
            </a:r>
            <a:endParaRPr lang="es-PE" sz="2300" dirty="0"/>
          </a:p>
        </p:txBody>
      </p:sp>
    </p:spTree>
    <p:extLst>
      <p:ext uri="{BB962C8B-B14F-4D97-AF65-F5344CB8AC3E}">
        <p14:creationId xmlns:p14="http://schemas.microsoft.com/office/powerpoint/2010/main" val="1774408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F06260F-B649-9B19-ED40-103D31834B85}"/>
              </a:ext>
            </a:extLst>
          </p:cNvPr>
          <p:cNvSpPr>
            <a:spLocks noGrp="1"/>
          </p:cNvSpPr>
          <p:nvPr>
            <p:ph type="title"/>
          </p:nvPr>
        </p:nvSpPr>
        <p:spPr/>
        <p:txBody>
          <a:bodyPr/>
          <a:lstStyle/>
          <a:p>
            <a:r>
              <a:rPr lang="es-ES" dirty="0"/>
              <a:t>1.- Introducción</a:t>
            </a:r>
            <a:endParaRPr lang="es-PE" dirty="0"/>
          </a:p>
        </p:txBody>
      </p:sp>
      <p:sp>
        <p:nvSpPr>
          <p:cNvPr id="5" name="Marcador de texto 4">
            <a:extLst>
              <a:ext uri="{FF2B5EF4-FFF2-40B4-BE49-F238E27FC236}">
                <a16:creationId xmlns:a16="http://schemas.microsoft.com/office/drawing/2014/main" id="{BA5D1BAA-28A3-503A-800A-FC5E618A33AC}"/>
              </a:ext>
            </a:extLst>
          </p:cNvPr>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456249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4884462-799F-8028-EA7F-23D72B1238DB}"/>
              </a:ext>
            </a:extLst>
          </p:cNvPr>
          <p:cNvSpPr>
            <a:spLocks noGrp="1"/>
          </p:cNvSpPr>
          <p:nvPr>
            <p:ph type="ctrTitle"/>
          </p:nvPr>
        </p:nvSpPr>
        <p:spPr>
          <a:xfrm>
            <a:off x="1944665" y="2077706"/>
            <a:ext cx="8791575" cy="2387600"/>
          </a:xfrm>
        </p:spPr>
        <p:txBody>
          <a:bodyPr>
            <a:noAutofit/>
          </a:bodyPr>
          <a:lstStyle/>
          <a:p>
            <a:pPr algn="just"/>
            <a:r>
              <a:rPr lang="es-ES" sz="2800" b="1" dirty="0"/>
              <a:t>5. El Proceso Inmediato como herramienta eficaz para el procesamiento de los delitos de Fraude Informático y Proposiciones a niños, niñas y adolescentes con fines sexuales por medios tecnológicos de la Ley </a:t>
            </a:r>
            <a:r>
              <a:rPr lang="es-ES" sz="2800" b="1" dirty="0" err="1"/>
              <a:t>N°</a:t>
            </a:r>
            <a:r>
              <a:rPr lang="es-ES" sz="2800" b="1" dirty="0"/>
              <a:t> 30096 – Ley de Delitos Informáticos</a:t>
            </a:r>
            <a:endParaRPr lang="es-PE" sz="2800" b="1" dirty="0"/>
          </a:p>
        </p:txBody>
      </p:sp>
    </p:spTree>
    <p:extLst>
      <p:ext uri="{BB962C8B-B14F-4D97-AF65-F5344CB8AC3E}">
        <p14:creationId xmlns:p14="http://schemas.microsoft.com/office/powerpoint/2010/main" val="522703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3A3E71-F557-388B-1963-64C44577FA6B}"/>
              </a:ext>
            </a:extLst>
          </p:cNvPr>
          <p:cNvSpPr>
            <a:spLocks noGrp="1"/>
          </p:cNvSpPr>
          <p:nvPr>
            <p:ph type="title"/>
          </p:nvPr>
        </p:nvSpPr>
        <p:spPr>
          <a:xfrm>
            <a:off x="1141413" y="2249487"/>
            <a:ext cx="9905998" cy="1478570"/>
          </a:xfrm>
        </p:spPr>
        <p:txBody>
          <a:bodyPr/>
          <a:lstStyle/>
          <a:p>
            <a:pPr algn="just"/>
            <a:r>
              <a:rPr lang="es-PE" b="1" dirty="0"/>
              <a:t>Artículo 8. Fraude informático - </a:t>
            </a:r>
            <a:r>
              <a:rPr lang="es-ES" b="1" dirty="0"/>
              <a:t>Ley </a:t>
            </a:r>
            <a:r>
              <a:rPr lang="es-ES" b="1" dirty="0" err="1"/>
              <a:t>N°</a:t>
            </a:r>
            <a:r>
              <a:rPr lang="es-ES" b="1" dirty="0"/>
              <a:t> 30096 – Ley de Delitos Informáticos</a:t>
            </a:r>
            <a:endParaRPr lang="es-PE" b="1" dirty="0"/>
          </a:p>
        </p:txBody>
      </p:sp>
    </p:spTree>
    <p:extLst>
      <p:ext uri="{BB962C8B-B14F-4D97-AF65-F5344CB8AC3E}">
        <p14:creationId xmlns:p14="http://schemas.microsoft.com/office/powerpoint/2010/main" val="2064952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46EC4A-9CD5-E422-2C35-C3289E9C16ED}"/>
              </a:ext>
            </a:extLst>
          </p:cNvPr>
          <p:cNvSpPr>
            <a:spLocks noGrp="1"/>
          </p:cNvSpPr>
          <p:nvPr>
            <p:ph type="title"/>
          </p:nvPr>
        </p:nvSpPr>
        <p:spPr>
          <a:xfrm>
            <a:off x="1141413" y="165477"/>
            <a:ext cx="9905998" cy="1322129"/>
          </a:xfrm>
        </p:spPr>
        <p:txBody>
          <a:bodyPr/>
          <a:lstStyle/>
          <a:p>
            <a:pPr algn="just"/>
            <a:r>
              <a:rPr lang="es-ES" dirty="0"/>
              <a:t>Yape falso: ¿cómo reconocer esta modalidad de estafa?</a:t>
            </a:r>
            <a:endParaRPr lang="es-PE" dirty="0"/>
          </a:p>
        </p:txBody>
      </p:sp>
      <p:sp>
        <p:nvSpPr>
          <p:cNvPr id="3" name="Marcador de contenido 2">
            <a:extLst>
              <a:ext uri="{FF2B5EF4-FFF2-40B4-BE49-F238E27FC236}">
                <a16:creationId xmlns:a16="http://schemas.microsoft.com/office/drawing/2014/main" id="{9732CAC2-BD77-C35F-90B5-0A0DAFCEC188}"/>
              </a:ext>
            </a:extLst>
          </p:cNvPr>
          <p:cNvSpPr>
            <a:spLocks noGrp="1"/>
          </p:cNvSpPr>
          <p:nvPr>
            <p:ph idx="1"/>
          </p:nvPr>
        </p:nvSpPr>
        <p:spPr>
          <a:xfrm>
            <a:off x="873457" y="1663323"/>
            <a:ext cx="5008728" cy="5029200"/>
          </a:xfrm>
        </p:spPr>
        <p:txBody>
          <a:bodyPr/>
          <a:lstStyle/>
          <a:p>
            <a:pPr marL="0" indent="0" algn="just">
              <a:buNone/>
            </a:pPr>
            <a:r>
              <a:rPr lang="es-ES" dirty="0"/>
              <a:t>El portal llamado ‘Blog de </a:t>
            </a:r>
            <a:r>
              <a:rPr lang="es-ES" dirty="0" err="1"/>
              <a:t>Zheard</a:t>
            </a:r>
            <a:r>
              <a:rPr lang="es-ES" dirty="0"/>
              <a:t>’ ofrece diversos tipos de comprobante de transferencia, hasta el de la última actualización de yape. “A pedido de los usuarios que sugirieron por Facebook, aquí la versión Light (modo claro) de nuestra herramienta de fotomontaje de captura de pagos para crear divertidos memes”, se lee en la web. Fuente: El Comercio</a:t>
            </a:r>
            <a:endParaRPr lang="es-PE" dirty="0"/>
          </a:p>
        </p:txBody>
      </p:sp>
      <p:pic>
        <p:nvPicPr>
          <p:cNvPr id="4" name="Imagen 3">
            <a:extLst>
              <a:ext uri="{FF2B5EF4-FFF2-40B4-BE49-F238E27FC236}">
                <a16:creationId xmlns:a16="http://schemas.microsoft.com/office/drawing/2014/main" id="{233225BD-F6D7-81BA-0F48-E45A0C88C882}"/>
              </a:ext>
            </a:extLst>
          </p:cNvPr>
          <p:cNvPicPr>
            <a:picLocks noChangeAspect="1"/>
          </p:cNvPicPr>
          <p:nvPr/>
        </p:nvPicPr>
        <p:blipFill>
          <a:blip r:embed="rId2"/>
          <a:stretch>
            <a:fillRect/>
          </a:stretch>
        </p:blipFill>
        <p:spPr>
          <a:xfrm>
            <a:off x="5882186" y="1663323"/>
            <a:ext cx="6103226" cy="5029200"/>
          </a:xfrm>
          <a:prstGeom prst="rect">
            <a:avLst/>
          </a:prstGeom>
        </p:spPr>
      </p:pic>
    </p:spTree>
    <p:extLst>
      <p:ext uri="{BB962C8B-B14F-4D97-AF65-F5344CB8AC3E}">
        <p14:creationId xmlns:p14="http://schemas.microsoft.com/office/powerpoint/2010/main" val="732918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C839D5-05F5-FC19-9A6D-B1BF6A101080}"/>
              </a:ext>
            </a:extLst>
          </p:cNvPr>
          <p:cNvSpPr>
            <a:spLocks noGrp="1"/>
          </p:cNvSpPr>
          <p:nvPr>
            <p:ph type="title"/>
          </p:nvPr>
        </p:nvSpPr>
        <p:spPr>
          <a:xfrm>
            <a:off x="1572491" y="180110"/>
            <a:ext cx="9905998" cy="1251844"/>
          </a:xfrm>
        </p:spPr>
        <p:txBody>
          <a:bodyPr/>
          <a:lstStyle/>
          <a:p>
            <a:r>
              <a:rPr lang="es-ES" dirty="0"/>
              <a:t>Yape falso: ¿cómo reconocer esta modalidad de estafa?</a:t>
            </a:r>
            <a:endParaRPr lang="es-PE" dirty="0"/>
          </a:p>
        </p:txBody>
      </p:sp>
      <p:pic>
        <p:nvPicPr>
          <p:cNvPr id="5" name="Imagen 4">
            <a:extLst>
              <a:ext uri="{FF2B5EF4-FFF2-40B4-BE49-F238E27FC236}">
                <a16:creationId xmlns:a16="http://schemas.microsoft.com/office/drawing/2014/main" id="{8118DB08-D11D-B97C-7F5C-61AF52BA7437}"/>
              </a:ext>
            </a:extLst>
          </p:cNvPr>
          <p:cNvPicPr>
            <a:picLocks noChangeAspect="1"/>
          </p:cNvPicPr>
          <p:nvPr/>
        </p:nvPicPr>
        <p:blipFill rotWithShape="1">
          <a:blip r:embed="rId2"/>
          <a:srcRect l="2159" t="22174" r="34773" b="-1"/>
          <a:stretch/>
        </p:blipFill>
        <p:spPr>
          <a:xfrm>
            <a:off x="2008908" y="1620981"/>
            <a:ext cx="7689273" cy="5056909"/>
          </a:xfrm>
          <a:prstGeom prst="rect">
            <a:avLst/>
          </a:prstGeom>
        </p:spPr>
      </p:pic>
    </p:spTree>
    <p:extLst>
      <p:ext uri="{BB962C8B-B14F-4D97-AF65-F5344CB8AC3E}">
        <p14:creationId xmlns:p14="http://schemas.microsoft.com/office/powerpoint/2010/main" val="1563694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9C9BD-D602-54DC-D20F-D4B537B72987}"/>
              </a:ext>
            </a:extLst>
          </p:cNvPr>
          <p:cNvSpPr>
            <a:spLocks noGrp="1"/>
          </p:cNvSpPr>
          <p:nvPr>
            <p:ph type="title"/>
          </p:nvPr>
        </p:nvSpPr>
        <p:spPr>
          <a:xfrm>
            <a:off x="1247635" y="254697"/>
            <a:ext cx="9905998" cy="864388"/>
          </a:xfrm>
        </p:spPr>
        <p:txBody>
          <a:bodyPr/>
          <a:lstStyle/>
          <a:p>
            <a:r>
              <a:rPr lang="es-ES" dirty="0"/>
              <a:t>Clonación de tarjeta</a:t>
            </a:r>
            <a:endParaRPr lang="es-PE" dirty="0"/>
          </a:p>
        </p:txBody>
      </p:sp>
      <p:sp>
        <p:nvSpPr>
          <p:cNvPr id="3" name="Marcador de contenido 2">
            <a:extLst>
              <a:ext uri="{FF2B5EF4-FFF2-40B4-BE49-F238E27FC236}">
                <a16:creationId xmlns:a16="http://schemas.microsoft.com/office/drawing/2014/main" id="{43CDAE76-5F04-FE9F-69AB-3D19C375EB27}"/>
              </a:ext>
            </a:extLst>
          </p:cNvPr>
          <p:cNvSpPr>
            <a:spLocks noGrp="1"/>
          </p:cNvSpPr>
          <p:nvPr>
            <p:ph idx="1"/>
          </p:nvPr>
        </p:nvSpPr>
        <p:spPr>
          <a:xfrm>
            <a:off x="1141414" y="1050846"/>
            <a:ext cx="4849954" cy="5604743"/>
          </a:xfrm>
        </p:spPr>
        <p:txBody>
          <a:bodyPr>
            <a:normAutofit fontScale="77500" lnSpcReduction="20000"/>
          </a:bodyPr>
          <a:lstStyle/>
          <a:p>
            <a:pPr marL="0" indent="0" algn="just">
              <a:buNone/>
            </a:pPr>
            <a:r>
              <a:rPr lang="es-ES" dirty="0"/>
              <a:t>La División de Seguridad Ferroviaria de la PNP informó que se detectó una tarjeta clonada con un saldo de casi S/4 millones durante un operativo en la estación del tren La Cultura. Esto fue un trabajo conjunto entre la Autoridad de Transporte Urbano para Lima y Callao (ATU), la Policía Nacional del Perú (PNP) y el Ministerio de Transportes y Comunicaciones (MTC).</a:t>
            </a:r>
          </a:p>
          <a:p>
            <a:pPr marL="0" indent="0" algn="just">
              <a:buNone/>
            </a:pPr>
            <a:endParaRPr lang="es-ES" dirty="0"/>
          </a:p>
          <a:p>
            <a:pPr marL="0" indent="0" algn="just">
              <a:buNone/>
            </a:pPr>
            <a:r>
              <a:rPr lang="es-ES" dirty="0"/>
              <a:t>El presunto revendedor de pasajes, intervenido en este operativo, fue identificado como Eusebio Magno Trejo Sánchez, de 53 años, quien fue encontrado con 15 tarjetas clonadas y una de ellas registraba un saldo de S/3.989.500; sin embargo, el límite máximo legal que se puede recargar en este servicio es de S/100.</a:t>
            </a:r>
            <a:endParaRPr lang="es-PE" dirty="0"/>
          </a:p>
        </p:txBody>
      </p:sp>
      <p:pic>
        <p:nvPicPr>
          <p:cNvPr id="5" name="Imagen 4">
            <a:extLst>
              <a:ext uri="{FF2B5EF4-FFF2-40B4-BE49-F238E27FC236}">
                <a16:creationId xmlns:a16="http://schemas.microsoft.com/office/drawing/2014/main" id="{11D7E831-39BF-5ED6-F428-0CA26F68F17F}"/>
              </a:ext>
            </a:extLst>
          </p:cNvPr>
          <p:cNvPicPr>
            <a:picLocks noChangeAspect="1"/>
          </p:cNvPicPr>
          <p:nvPr/>
        </p:nvPicPr>
        <p:blipFill rotWithShape="1">
          <a:blip r:embed="rId2"/>
          <a:srcRect l="13545" t="9620" r="38209" b="3004"/>
          <a:stretch/>
        </p:blipFill>
        <p:spPr>
          <a:xfrm>
            <a:off x="6094412" y="1050847"/>
            <a:ext cx="5882185" cy="5807154"/>
          </a:xfrm>
          <a:prstGeom prst="rect">
            <a:avLst/>
          </a:prstGeom>
        </p:spPr>
      </p:pic>
    </p:spTree>
    <p:extLst>
      <p:ext uri="{BB962C8B-B14F-4D97-AF65-F5344CB8AC3E}">
        <p14:creationId xmlns:p14="http://schemas.microsoft.com/office/powerpoint/2010/main" val="736441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82D7E4-E04C-B599-B0B4-27CE4BEB713E}"/>
              </a:ext>
            </a:extLst>
          </p:cNvPr>
          <p:cNvSpPr>
            <a:spLocks noGrp="1"/>
          </p:cNvSpPr>
          <p:nvPr>
            <p:ph type="title"/>
          </p:nvPr>
        </p:nvSpPr>
        <p:spPr>
          <a:xfrm>
            <a:off x="1143001" y="554925"/>
            <a:ext cx="9905998" cy="921523"/>
          </a:xfrm>
        </p:spPr>
        <p:txBody>
          <a:bodyPr/>
          <a:lstStyle/>
          <a:p>
            <a:r>
              <a:rPr lang="es-PE" dirty="0"/>
              <a:t>Compras fraudulentas</a:t>
            </a:r>
          </a:p>
        </p:txBody>
      </p:sp>
      <p:sp>
        <p:nvSpPr>
          <p:cNvPr id="3" name="Marcador de contenido 2">
            <a:extLst>
              <a:ext uri="{FF2B5EF4-FFF2-40B4-BE49-F238E27FC236}">
                <a16:creationId xmlns:a16="http://schemas.microsoft.com/office/drawing/2014/main" id="{DFDE7C3F-F4B7-175B-D433-9A7D889D5C83}"/>
              </a:ext>
            </a:extLst>
          </p:cNvPr>
          <p:cNvSpPr>
            <a:spLocks noGrp="1"/>
          </p:cNvSpPr>
          <p:nvPr>
            <p:ph idx="1"/>
          </p:nvPr>
        </p:nvSpPr>
        <p:spPr>
          <a:xfrm>
            <a:off x="1143001" y="1460980"/>
            <a:ext cx="4680284" cy="3873020"/>
          </a:xfrm>
        </p:spPr>
        <p:txBody>
          <a:bodyPr>
            <a:noAutofit/>
          </a:bodyPr>
          <a:lstStyle/>
          <a:p>
            <a:pPr marL="0" indent="0" algn="just">
              <a:buNone/>
            </a:pPr>
            <a:r>
              <a:rPr lang="es-ES" dirty="0"/>
              <a:t>Los ciberdelincuentes ofertan productos en sitios web o redes sociales a muy bajos precios.  Entre las plataformas más usadas están Facebook y WhatsApp. Los usuarios son engañados para realizar los pagos en línea o transferencias a cuentas personales, y luego los perfiles de los vendedores son desactivados. Fuente: Andina Noticias</a:t>
            </a:r>
            <a:endParaRPr lang="es-PE" dirty="0"/>
          </a:p>
        </p:txBody>
      </p:sp>
      <p:pic>
        <p:nvPicPr>
          <p:cNvPr id="5" name="Imagen 4">
            <a:extLst>
              <a:ext uri="{FF2B5EF4-FFF2-40B4-BE49-F238E27FC236}">
                <a16:creationId xmlns:a16="http://schemas.microsoft.com/office/drawing/2014/main" id="{3580642B-D4C4-0D3D-8D9D-B992893CCE30}"/>
              </a:ext>
            </a:extLst>
          </p:cNvPr>
          <p:cNvPicPr>
            <a:picLocks noChangeAspect="1"/>
          </p:cNvPicPr>
          <p:nvPr/>
        </p:nvPicPr>
        <p:blipFill rotWithShape="1">
          <a:blip r:embed="rId2"/>
          <a:srcRect l="13816" t="18707" r="33553"/>
          <a:stretch/>
        </p:blipFill>
        <p:spPr>
          <a:xfrm>
            <a:off x="6083970" y="1476448"/>
            <a:ext cx="5951621" cy="4554486"/>
          </a:xfrm>
          <a:prstGeom prst="rect">
            <a:avLst/>
          </a:prstGeom>
        </p:spPr>
      </p:pic>
    </p:spTree>
    <p:extLst>
      <p:ext uri="{BB962C8B-B14F-4D97-AF65-F5344CB8AC3E}">
        <p14:creationId xmlns:p14="http://schemas.microsoft.com/office/powerpoint/2010/main" val="31425679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DF01B8-81ED-7651-3066-41E7B2495026}"/>
              </a:ext>
            </a:extLst>
          </p:cNvPr>
          <p:cNvSpPr>
            <a:spLocks noGrp="1"/>
          </p:cNvSpPr>
          <p:nvPr>
            <p:ph type="title"/>
          </p:nvPr>
        </p:nvSpPr>
        <p:spPr>
          <a:xfrm>
            <a:off x="1363085" y="2476903"/>
            <a:ext cx="9905998" cy="1478570"/>
          </a:xfrm>
        </p:spPr>
        <p:txBody>
          <a:bodyPr>
            <a:normAutofit fontScale="90000"/>
          </a:bodyPr>
          <a:lstStyle/>
          <a:p>
            <a:pPr algn="just"/>
            <a:r>
              <a:rPr lang="es-ES" b="1" dirty="0"/>
              <a:t>Artículo 5.- Proposiciones a niños, niñas y adolescentes con fines sexuales por medios tecnológicos - Ley </a:t>
            </a:r>
            <a:r>
              <a:rPr lang="es-ES" b="1" dirty="0" err="1"/>
              <a:t>N°</a:t>
            </a:r>
            <a:r>
              <a:rPr lang="es-ES" b="1" dirty="0"/>
              <a:t> 30096 – Ley de Delitos Informáticos</a:t>
            </a:r>
            <a:endParaRPr lang="es-PE" b="1" dirty="0"/>
          </a:p>
        </p:txBody>
      </p:sp>
    </p:spTree>
    <p:extLst>
      <p:ext uri="{BB962C8B-B14F-4D97-AF65-F5344CB8AC3E}">
        <p14:creationId xmlns:p14="http://schemas.microsoft.com/office/powerpoint/2010/main" val="421919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59CEB6-73B1-EC79-7321-1133F1B6F6AB}"/>
              </a:ext>
            </a:extLst>
          </p:cNvPr>
          <p:cNvSpPr>
            <a:spLocks noGrp="1"/>
          </p:cNvSpPr>
          <p:nvPr>
            <p:ph type="title"/>
          </p:nvPr>
        </p:nvSpPr>
        <p:spPr>
          <a:xfrm>
            <a:off x="1291538" y="222734"/>
            <a:ext cx="10117990" cy="1333111"/>
          </a:xfrm>
        </p:spPr>
        <p:txBody>
          <a:bodyPr/>
          <a:lstStyle/>
          <a:p>
            <a:r>
              <a:rPr lang="es-ES" dirty="0"/>
              <a:t>DETIENEN Y CONDENAN  A </a:t>
            </a:r>
            <a:r>
              <a:rPr lang="es-ES" dirty="0" err="1"/>
              <a:t>groomer</a:t>
            </a:r>
            <a:r>
              <a:rPr lang="es-ES" dirty="0"/>
              <a:t> EN 48 horas</a:t>
            </a:r>
            <a:endParaRPr lang="es-PE" dirty="0"/>
          </a:p>
        </p:txBody>
      </p:sp>
      <p:sp>
        <p:nvSpPr>
          <p:cNvPr id="3" name="Marcador de contenido 2">
            <a:extLst>
              <a:ext uri="{FF2B5EF4-FFF2-40B4-BE49-F238E27FC236}">
                <a16:creationId xmlns:a16="http://schemas.microsoft.com/office/drawing/2014/main" id="{693AB46A-A8A7-2A17-30B6-1AE1D5E7B32A}"/>
              </a:ext>
            </a:extLst>
          </p:cNvPr>
          <p:cNvSpPr>
            <a:spLocks noGrp="1"/>
          </p:cNvSpPr>
          <p:nvPr>
            <p:ph idx="1"/>
          </p:nvPr>
        </p:nvSpPr>
        <p:spPr>
          <a:xfrm>
            <a:off x="1141413" y="1337480"/>
            <a:ext cx="5464103" cy="5172501"/>
          </a:xfrm>
        </p:spPr>
        <p:txBody>
          <a:bodyPr>
            <a:normAutofit/>
          </a:bodyPr>
          <a:lstStyle/>
          <a:p>
            <a:pPr marL="0" indent="0" algn="just">
              <a:buNone/>
            </a:pPr>
            <a:r>
              <a:rPr lang="es-ES" dirty="0"/>
              <a:t>En la República Argentina se detuvo y condenó en 48 horas a un </a:t>
            </a:r>
            <a:r>
              <a:rPr lang="es-ES" dirty="0" err="1"/>
              <a:t>groomer</a:t>
            </a:r>
            <a:r>
              <a:rPr lang="es-ES" dirty="0"/>
              <a:t> que contactó a una niña menor de edad por medio de una plataforma de juegos online. </a:t>
            </a:r>
          </a:p>
          <a:p>
            <a:pPr marL="0" indent="0" algn="just">
              <a:buNone/>
            </a:pPr>
            <a:r>
              <a:rPr lang="es-ES" dirty="0"/>
              <a:t>Para obtener el referido resultado, la Unidad Fiscal Especializada en Delitos y Contravenciones Informáticas de la Ciudad de Buenos Aires, tuvo que efectuar una inmediata investigación en fuentes abiertas y medidas de constatación, logrando averiguar el domicilio del </a:t>
            </a:r>
            <a:r>
              <a:rPr lang="es-ES" dirty="0" err="1"/>
              <a:t>groomer</a:t>
            </a:r>
            <a:r>
              <a:rPr lang="es-ES" dirty="0"/>
              <a:t>. </a:t>
            </a:r>
          </a:p>
        </p:txBody>
      </p:sp>
      <p:pic>
        <p:nvPicPr>
          <p:cNvPr id="5" name="Imagen 4">
            <a:extLst>
              <a:ext uri="{FF2B5EF4-FFF2-40B4-BE49-F238E27FC236}">
                <a16:creationId xmlns:a16="http://schemas.microsoft.com/office/drawing/2014/main" id="{B947E74C-B6A1-80A7-BD23-D6DB180F92B5}"/>
              </a:ext>
            </a:extLst>
          </p:cNvPr>
          <p:cNvPicPr>
            <a:picLocks noChangeAspect="1"/>
          </p:cNvPicPr>
          <p:nvPr/>
        </p:nvPicPr>
        <p:blipFill rotWithShape="1">
          <a:blip r:embed="rId2"/>
          <a:srcRect l="24179" t="11509" r="12575"/>
          <a:stretch/>
        </p:blipFill>
        <p:spPr>
          <a:xfrm>
            <a:off x="6755641" y="1337480"/>
            <a:ext cx="5313528" cy="5172501"/>
          </a:xfrm>
          <a:prstGeom prst="rect">
            <a:avLst/>
          </a:prstGeom>
        </p:spPr>
      </p:pic>
    </p:spTree>
    <p:extLst>
      <p:ext uri="{BB962C8B-B14F-4D97-AF65-F5344CB8AC3E}">
        <p14:creationId xmlns:p14="http://schemas.microsoft.com/office/powerpoint/2010/main" val="2425258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2399F-F0B2-3347-DE39-CB40397AFC13}"/>
              </a:ext>
            </a:extLst>
          </p:cNvPr>
          <p:cNvSpPr>
            <a:spLocks noGrp="1"/>
          </p:cNvSpPr>
          <p:nvPr>
            <p:ph type="title"/>
          </p:nvPr>
        </p:nvSpPr>
        <p:spPr>
          <a:xfrm>
            <a:off x="1141413" y="136665"/>
            <a:ext cx="9905998" cy="1060156"/>
          </a:xfrm>
        </p:spPr>
        <p:txBody>
          <a:bodyPr/>
          <a:lstStyle/>
          <a:p>
            <a:r>
              <a:rPr lang="es-ES" dirty="0"/>
              <a:t>Sentencian A </a:t>
            </a:r>
            <a:r>
              <a:rPr lang="es-ES" dirty="0" err="1"/>
              <a:t>Groomer</a:t>
            </a:r>
            <a:r>
              <a:rPr lang="es-ES" dirty="0"/>
              <a:t> en </a:t>
            </a:r>
            <a:r>
              <a:rPr lang="es-ES" dirty="0" err="1"/>
              <a:t>perú</a:t>
            </a:r>
            <a:endParaRPr lang="es-PE" dirty="0"/>
          </a:p>
        </p:txBody>
      </p:sp>
      <p:sp>
        <p:nvSpPr>
          <p:cNvPr id="3" name="Marcador de contenido 2">
            <a:extLst>
              <a:ext uri="{FF2B5EF4-FFF2-40B4-BE49-F238E27FC236}">
                <a16:creationId xmlns:a16="http://schemas.microsoft.com/office/drawing/2014/main" id="{3CB38C38-A16B-A947-8925-8DC106032F05}"/>
              </a:ext>
            </a:extLst>
          </p:cNvPr>
          <p:cNvSpPr>
            <a:spLocks noGrp="1"/>
          </p:cNvSpPr>
          <p:nvPr>
            <p:ph idx="1"/>
          </p:nvPr>
        </p:nvSpPr>
        <p:spPr>
          <a:xfrm>
            <a:off x="1141413" y="1474256"/>
            <a:ext cx="5227542" cy="5247079"/>
          </a:xfrm>
        </p:spPr>
        <p:txBody>
          <a:bodyPr>
            <a:normAutofit fontScale="85000" lnSpcReduction="10000"/>
          </a:bodyPr>
          <a:lstStyle/>
          <a:p>
            <a:pPr marL="0" indent="0" algn="just">
              <a:buNone/>
            </a:pPr>
            <a:r>
              <a:rPr lang="es-ES" dirty="0"/>
              <a:t>La Fiscalía de Ciberdelincuencia de Lima Centro logró la sentencia de 6 años y 8 meses de pena privativa de libertad contra José Hernández </a:t>
            </a:r>
            <a:r>
              <a:rPr lang="es-ES" dirty="0" err="1"/>
              <a:t>Cerruche</a:t>
            </a:r>
            <a:r>
              <a:rPr lang="es-ES" dirty="0"/>
              <a:t>, acusado de captar menores de edad mediante un juego en línea, con fines sexuales.</a:t>
            </a:r>
          </a:p>
          <a:p>
            <a:pPr marL="0" indent="0" algn="just">
              <a:buNone/>
            </a:pPr>
            <a:endParaRPr lang="es-ES" dirty="0"/>
          </a:p>
          <a:p>
            <a:pPr marL="0" indent="0" algn="just">
              <a:buNone/>
            </a:pPr>
            <a:r>
              <a:rPr lang="es-ES" dirty="0"/>
              <a:t>Según informó el Ministerio Público, el sujeto utilizaba el videojuego Free </a:t>
            </a:r>
            <a:r>
              <a:rPr lang="es-ES" dirty="0" err="1"/>
              <a:t>Fire</a:t>
            </a:r>
            <a:r>
              <a:rPr lang="es-ES" dirty="0"/>
              <a:t> para establecer contacto con menores de edad de entre 9 y 13 años, con el propósito de solicitar sus números de teléfono celular y continuar conversaciones vía WhatsApp. Además de la pena de 6 años de cárcel, el implicado tendrá que pagar una reparación civil de 5.000 soles.</a:t>
            </a:r>
            <a:endParaRPr lang="es-PE" dirty="0"/>
          </a:p>
        </p:txBody>
      </p:sp>
      <p:pic>
        <p:nvPicPr>
          <p:cNvPr id="5" name="Imagen 4">
            <a:extLst>
              <a:ext uri="{FF2B5EF4-FFF2-40B4-BE49-F238E27FC236}">
                <a16:creationId xmlns:a16="http://schemas.microsoft.com/office/drawing/2014/main" id="{9B6D17C8-FFF8-4E1B-0323-71E154D4E68F}"/>
              </a:ext>
            </a:extLst>
          </p:cNvPr>
          <p:cNvPicPr>
            <a:picLocks noChangeAspect="1"/>
          </p:cNvPicPr>
          <p:nvPr/>
        </p:nvPicPr>
        <p:blipFill rotWithShape="1">
          <a:blip r:embed="rId2"/>
          <a:srcRect l="13656" t="11089" r="38321"/>
          <a:stretch/>
        </p:blipFill>
        <p:spPr>
          <a:xfrm>
            <a:off x="6482686" y="1474256"/>
            <a:ext cx="5468203" cy="5247079"/>
          </a:xfrm>
          <a:prstGeom prst="rect">
            <a:avLst/>
          </a:prstGeom>
        </p:spPr>
      </p:pic>
    </p:spTree>
    <p:extLst>
      <p:ext uri="{BB962C8B-B14F-4D97-AF65-F5344CB8AC3E}">
        <p14:creationId xmlns:p14="http://schemas.microsoft.com/office/powerpoint/2010/main" val="52938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7F6348-F716-6331-A1AC-496F84F9E4F4}"/>
              </a:ext>
            </a:extLst>
          </p:cNvPr>
          <p:cNvSpPr>
            <a:spLocks noGrp="1"/>
          </p:cNvSpPr>
          <p:nvPr>
            <p:ph type="title"/>
          </p:nvPr>
        </p:nvSpPr>
        <p:spPr/>
        <p:txBody>
          <a:bodyPr/>
          <a:lstStyle/>
          <a:p>
            <a:r>
              <a:rPr lang="es-ES" dirty="0"/>
              <a:t>Sentencian A </a:t>
            </a:r>
            <a:r>
              <a:rPr lang="es-ES" dirty="0" err="1"/>
              <a:t>Groomer</a:t>
            </a:r>
            <a:r>
              <a:rPr lang="es-ES" dirty="0"/>
              <a:t> en </a:t>
            </a:r>
            <a:r>
              <a:rPr lang="es-ES" dirty="0" err="1"/>
              <a:t>perú</a:t>
            </a:r>
            <a:endParaRPr lang="es-PE" dirty="0"/>
          </a:p>
        </p:txBody>
      </p:sp>
      <p:pic>
        <p:nvPicPr>
          <p:cNvPr id="5" name="Imagen 4">
            <a:extLst>
              <a:ext uri="{FF2B5EF4-FFF2-40B4-BE49-F238E27FC236}">
                <a16:creationId xmlns:a16="http://schemas.microsoft.com/office/drawing/2014/main" id="{B1120E88-AA48-6486-F6DF-4390F14A3C2D}"/>
              </a:ext>
            </a:extLst>
          </p:cNvPr>
          <p:cNvPicPr>
            <a:picLocks noChangeAspect="1"/>
          </p:cNvPicPr>
          <p:nvPr/>
        </p:nvPicPr>
        <p:blipFill rotWithShape="1">
          <a:blip r:embed="rId2"/>
          <a:srcRect l="2272" t="19189" r="34547" b="6746"/>
          <a:stretch/>
        </p:blipFill>
        <p:spPr>
          <a:xfrm>
            <a:off x="193964" y="2295452"/>
            <a:ext cx="5662042" cy="3722186"/>
          </a:xfrm>
          <a:prstGeom prst="rect">
            <a:avLst/>
          </a:prstGeom>
        </p:spPr>
      </p:pic>
      <p:pic>
        <p:nvPicPr>
          <p:cNvPr id="7" name="Imagen 6">
            <a:extLst>
              <a:ext uri="{FF2B5EF4-FFF2-40B4-BE49-F238E27FC236}">
                <a16:creationId xmlns:a16="http://schemas.microsoft.com/office/drawing/2014/main" id="{D15B134B-E16C-BCA4-BD01-300A415DD3CC}"/>
              </a:ext>
            </a:extLst>
          </p:cNvPr>
          <p:cNvPicPr>
            <a:picLocks noChangeAspect="1"/>
          </p:cNvPicPr>
          <p:nvPr/>
        </p:nvPicPr>
        <p:blipFill rotWithShape="1">
          <a:blip r:embed="rId3"/>
          <a:srcRect l="2385" t="18855" r="34846" b="4897"/>
          <a:stretch/>
        </p:blipFill>
        <p:spPr>
          <a:xfrm>
            <a:off x="6096000" y="2295452"/>
            <a:ext cx="5749635" cy="3722187"/>
          </a:xfrm>
          <a:prstGeom prst="rect">
            <a:avLst/>
          </a:prstGeom>
        </p:spPr>
      </p:pic>
    </p:spTree>
    <p:extLst>
      <p:ext uri="{BB962C8B-B14F-4D97-AF65-F5344CB8AC3E}">
        <p14:creationId xmlns:p14="http://schemas.microsoft.com/office/powerpoint/2010/main" val="2276376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3A54E8-E68E-D9BC-09BB-76539D446040}"/>
              </a:ext>
            </a:extLst>
          </p:cNvPr>
          <p:cNvSpPr>
            <a:spLocks noGrp="1"/>
          </p:cNvSpPr>
          <p:nvPr>
            <p:ph type="title"/>
          </p:nvPr>
        </p:nvSpPr>
        <p:spPr>
          <a:xfrm>
            <a:off x="1141413" y="327514"/>
            <a:ext cx="9905998" cy="1478570"/>
          </a:xfrm>
        </p:spPr>
        <p:txBody>
          <a:bodyPr>
            <a:normAutofit/>
          </a:bodyPr>
          <a:lstStyle/>
          <a:p>
            <a:pPr algn="just"/>
            <a:r>
              <a:rPr lang="es-ES" dirty="0"/>
              <a:t>Bill Gates explica el internet a </a:t>
            </a:r>
            <a:r>
              <a:rPr lang="es-ES" dirty="0" err="1"/>
              <a:t>dave</a:t>
            </a:r>
            <a:r>
              <a:rPr lang="es-ES" dirty="0"/>
              <a:t> (1995)</a:t>
            </a:r>
            <a:br>
              <a:rPr lang="es-ES" dirty="0"/>
            </a:br>
            <a:r>
              <a:rPr lang="es-ES" sz="2000" dirty="0"/>
              <a:t>(</a:t>
            </a:r>
            <a:r>
              <a:rPr lang="es-ES" sz="2000" dirty="0">
                <a:hlinkClick r:id="rId2"/>
              </a:rPr>
              <a:t>https://www.youtube.com/watch?v=fs-YpQj88ew</a:t>
            </a:r>
            <a:r>
              <a:rPr lang="es-ES" sz="2000" dirty="0"/>
              <a:t>)</a:t>
            </a:r>
            <a:endParaRPr lang="es-PE" sz="2000" dirty="0"/>
          </a:p>
        </p:txBody>
      </p:sp>
      <p:sp>
        <p:nvSpPr>
          <p:cNvPr id="3" name="Marcador de contenido 2">
            <a:extLst>
              <a:ext uri="{FF2B5EF4-FFF2-40B4-BE49-F238E27FC236}">
                <a16:creationId xmlns:a16="http://schemas.microsoft.com/office/drawing/2014/main" id="{F540CBB6-6BE8-1858-C3D9-6F01E1DF6514}"/>
              </a:ext>
            </a:extLst>
          </p:cNvPr>
          <p:cNvSpPr>
            <a:spLocks noGrp="1"/>
          </p:cNvSpPr>
          <p:nvPr>
            <p:ph idx="1"/>
          </p:nvPr>
        </p:nvSpPr>
        <p:spPr>
          <a:xfrm>
            <a:off x="1141413" y="1698997"/>
            <a:ext cx="4263100" cy="4538030"/>
          </a:xfrm>
        </p:spPr>
        <p:txBody>
          <a:bodyPr>
            <a:normAutofit fontScale="92500" lnSpcReduction="10000"/>
          </a:bodyPr>
          <a:lstStyle/>
          <a:p>
            <a:pPr marL="0" indent="0" algn="just" fontAlgn="base">
              <a:buNone/>
            </a:pPr>
            <a:r>
              <a:rPr lang="es-ES" b="0" i="1" dirty="0">
                <a:solidFill>
                  <a:srgbClr val="000000"/>
                </a:solidFill>
                <a:effectLst/>
                <a:latin typeface="Arial" panose="020B0604020202020204" pitchFamily="34" charset="0"/>
              </a:rPr>
              <a:t>“¿Qué demonios es eso exactamente?”</a:t>
            </a:r>
            <a:endParaRPr lang="es-ES" b="0" i="0" dirty="0">
              <a:solidFill>
                <a:srgbClr val="000000"/>
              </a:solidFill>
              <a:effectLst/>
              <a:latin typeface="Arial" panose="020B0604020202020204" pitchFamily="34" charset="0"/>
            </a:endParaRPr>
          </a:p>
          <a:p>
            <a:pPr marL="0" indent="0" algn="just" fontAlgn="base">
              <a:buNone/>
            </a:pPr>
            <a:r>
              <a:rPr lang="es-ES" b="0" i="1" dirty="0">
                <a:solidFill>
                  <a:srgbClr val="000000"/>
                </a:solidFill>
                <a:effectLst/>
                <a:latin typeface="Arial" panose="020B0604020202020204" pitchFamily="34" charset="0"/>
              </a:rPr>
              <a:t>“Bueno, se ha convertido en un lugar donde la gente publica información, así que cada uno puede tener su propia página web. Las compañías están allí, las últimas noticias… Es una locura lo que está pasando. Se pueden enviar correos electrónicos a la gente…”</a:t>
            </a:r>
            <a:endParaRPr lang="es-ES" b="0" i="0" dirty="0">
              <a:solidFill>
                <a:srgbClr val="000000"/>
              </a:solidFill>
              <a:effectLst/>
              <a:latin typeface="Arial" panose="020B0604020202020204" pitchFamily="34" charset="0"/>
            </a:endParaRPr>
          </a:p>
          <a:p>
            <a:pPr marL="0" indent="0" algn="just">
              <a:buNone/>
            </a:pPr>
            <a:endParaRPr lang="es-PE" dirty="0"/>
          </a:p>
        </p:txBody>
      </p:sp>
      <p:pic>
        <p:nvPicPr>
          <p:cNvPr id="5" name="Imagen 4">
            <a:extLst>
              <a:ext uri="{FF2B5EF4-FFF2-40B4-BE49-F238E27FC236}">
                <a16:creationId xmlns:a16="http://schemas.microsoft.com/office/drawing/2014/main" id="{C96D02ED-BDBF-6768-68E6-0FF16D0D0075}"/>
              </a:ext>
            </a:extLst>
          </p:cNvPr>
          <p:cNvPicPr>
            <a:picLocks noChangeAspect="1"/>
          </p:cNvPicPr>
          <p:nvPr/>
        </p:nvPicPr>
        <p:blipFill rotWithShape="1">
          <a:blip r:embed="rId3"/>
          <a:srcRect l="10186" t="21801" r="42575" b="6746"/>
          <a:stretch/>
        </p:blipFill>
        <p:spPr>
          <a:xfrm>
            <a:off x="5745707" y="1698996"/>
            <a:ext cx="5950424" cy="4674507"/>
          </a:xfrm>
          <a:prstGeom prst="rect">
            <a:avLst/>
          </a:prstGeom>
        </p:spPr>
      </p:pic>
    </p:spTree>
    <p:extLst>
      <p:ext uri="{BB962C8B-B14F-4D97-AF65-F5344CB8AC3E}">
        <p14:creationId xmlns:p14="http://schemas.microsoft.com/office/powerpoint/2010/main" val="34468097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935DC8D-B9CB-7C86-0347-A55846BACD4D}"/>
              </a:ext>
            </a:extLst>
          </p:cNvPr>
          <p:cNvSpPr>
            <a:spLocks noGrp="1"/>
          </p:cNvSpPr>
          <p:nvPr>
            <p:ph type="ctrTitle"/>
          </p:nvPr>
        </p:nvSpPr>
        <p:spPr/>
        <p:txBody>
          <a:bodyPr/>
          <a:lstStyle/>
          <a:p>
            <a:r>
              <a:rPr lang="es-ES" b="1" dirty="0"/>
              <a:t>6. Conclusiones</a:t>
            </a:r>
            <a:endParaRPr lang="es-PE" b="1" dirty="0"/>
          </a:p>
        </p:txBody>
      </p:sp>
      <p:sp>
        <p:nvSpPr>
          <p:cNvPr id="5" name="Subtítulo 4">
            <a:extLst>
              <a:ext uri="{FF2B5EF4-FFF2-40B4-BE49-F238E27FC236}">
                <a16:creationId xmlns:a16="http://schemas.microsoft.com/office/drawing/2014/main" id="{73E88F76-0783-27E0-BAAD-0E33FD59B3E8}"/>
              </a:ext>
            </a:extLst>
          </p:cNvPr>
          <p:cNvSpPr>
            <a:spLocks noGrp="1"/>
          </p:cNvSpPr>
          <p:nvPr>
            <p:ph type="subTitle" idx="1"/>
          </p:nvPr>
        </p:nvSpPr>
        <p:spPr/>
        <p:txBody>
          <a:bodyPr/>
          <a:lstStyle/>
          <a:p>
            <a:endParaRPr lang="es-PE"/>
          </a:p>
        </p:txBody>
      </p:sp>
    </p:spTree>
    <p:extLst>
      <p:ext uri="{BB962C8B-B14F-4D97-AF65-F5344CB8AC3E}">
        <p14:creationId xmlns:p14="http://schemas.microsoft.com/office/powerpoint/2010/main" val="1943571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451876B-03F1-AA77-35AC-1E70A94140FB}"/>
              </a:ext>
            </a:extLst>
          </p:cNvPr>
          <p:cNvSpPr>
            <a:spLocks noGrp="1"/>
          </p:cNvSpPr>
          <p:nvPr>
            <p:ph idx="1"/>
          </p:nvPr>
        </p:nvSpPr>
        <p:spPr>
          <a:xfrm>
            <a:off x="1341579" y="792966"/>
            <a:ext cx="5182051" cy="5375822"/>
          </a:xfrm>
        </p:spPr>
        <p:txBody>
          <a:bodyPr>
            <a:noAutofit/>
          </a:bodyPr>
          <a:lstStyle/>
          <a:p>
            <a:pPr marL="0" indent="0" algn="just">
              <a:buNone/>
            </a:pPr>
            <a:r>
              <a:rPr lang="es-ES" dirty="0"/>
              <a:t>“El reto político criminal al que nos enfrentamos: es el de adaptar todas las estructuras políticas, jurídicas y sociales a la necesidad de protección de nuevos y viejos intereses frente a nuevas formas delictivas que son cambiantes porque lo sigue siento el ámbito social en el que las mismas se producen”.</a:t>
            </a:r>
          </a:p>
          <a:p>
            <a:pPr marL="0" indent="0" algn="just">
              <a:buNone/>
            </a:pPr>
            <a:r>
              <a:rPr lang="es-ES" sz="2000" dirty="0"/>
              <a:t>Fernando Miró Llinares (2012) El Cibercrimen Fenomenología y criminología de la delincuencia en el ciberespacio. Marcial Pons. España.</a:t>
            </a:r>
            <a:endParaRPr lang="es-PE" sz="2000" dirty="0"/>
          </a:p>
        </p:txBody>
      </p:sp>
      <p:pic>
        <p:nvPicPr>
          <p:cNvPr id="4" name="Imagen 3">
            <a:extLst>
              <a:ext uri="{FF2B5EF4-FFF2-40B4-BE49-F238E27FC236}">
                <a16:creationId xmlns:a16="http://schemas.microsoft.com/office/drawing/2014/main" id="{59FE9556-764D-26C3-4F48-611D0398E7AA}"/>
              </a:ext>
            </a:extLst>
          </p:cNvPr>
          <p:cNvPicPr>
            <a:picLocks noChangeAspect="1"/>
          </p:cNvPicPr>
          <p:nvPr/>
        </p:nvPicPr>
        <p:blipFill>
          <a:blip r:embed="rId2"/>
          <a:stretch>
            <a:fillRect/>
          </a:stretch>
        </p:blipFill>
        <p:spPr>
          <a:xfrm>
            <a:off x="6696499" y="952950"/>
            <a:ext cx="4872037" cy="4594223"/>
          </a:xfrm>
          <a:prstGeom prst="rect">
            <a:avLst/>
          </a:prstGeom>
        </p:spPr>
      </p:pic>
    </p:spTree>
    <p:extLst>
      <p:ext uri="{BB962C8B-B14F-4D97-AF65-F5344CB8AC3E}">
        <p14:creationId xmlns:p14="http://schemas.microsoft.com/office/powerpoint/2010/main" val="1325798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1F442D-94BB-AE5C-4A45-053974AB6CFB}"/>
              </a:ext>
            </a:extLst>
          </p:cNvPr>
          <p:cNvSpPr>
            <a:spLocks noGrp="1"/>
          </p:cNvSpPr>
          <p:nvPr>
            <p:ph type="ctrTitle"/>
          </p:nvPr>
        </p:nvSpPr>
        <p:spPr>
          <a:xfrm>
            <a:off x="2349499" y="758825"/>
            <a:ext cx="8805863" cy="3565525"/>
          </a:xfrm>
        </p:spPr>
        <p:txBody>
          <a:bodyPr/>
          <a:lstStyle/>
          <a:p>
            <a:pPr eaLnBrk="1" fontAlgn="auto" hangingPunct="1">
              <a:spcAft>
                <a:spcPts val="0"/>
              </a:spcAft>
              <a:defRPr/>
            </a:pPr>
            <a:r>
              <a:rPr lang="en-US" dirty="0"/>
              <a:t>Gracias</a:t>
            </a:r>
            <a:endParaRPr lang="es-PE" dirty="0"/>
          </a:p>
        </p:txBody>
      </p:sp>
      <p:sp>
        <p:nvSpPr>
          <p:cNvPr id="5" name="Subtitle 4">
            <a:extLst>
              <a:ext uri="{FF2B5EF4-FFF2-40B4-BE49-F238E27FC236}">
                <a16:creationId xmlns:a16="http://schemas.microsoft.com/office/drawing/2014/main" id="{E5DEAB72-214D-5311-9F6D-CA295E336FCC}"/>
              </a:ext>
            </a:extLst>
          </p:cNvPr>
          <p:cNvSpPr>
            <a:spLocks noGrp="1"/>
          </p:cNvSpPr>
          <p:nvPr>
            <p:ph type="subTitle" idx="1"/>
          </p:nvPr>
        </p:nvSpPr>
        <p:spPr>
          <a:xfrm>
            <a:off x="2349500" y="4456113"/>
            <a:ext cx="7543800" cy="628650"/>
          </a:xfrm>
        </p:spPr>
        <p:txBody>
          <a:bodyPr rtlCol="0"/>
          <a:lstStyle/>
          <a:p>
            <a:pPr eaLnBrk="1" fontAlgn="auto" hangingPunct="1">
              <a:defRPr/>
            </a:pPr>
            <a:r>
              <a:rPr lang="es-PE" dirty="0"/>
              <a:t>jpm@romeromeneses.com</a:t>
            </a:r>
          </a:p>
          <a:p>
            <a:pPr eaLnBrk="1" fontAlgn="auto" hangingPunct="1">
              <a:defRPr/>
            </a:pPr>
            <a:endParaRPr lang="es-PE" dirty="0"/>
          </a:p>
        </p:txBody>
      </p:sp>
      <p:pic>
        <p:nvPicPr>
          <p:cNvPr id="47108" name="Imagen 1">
            <a:extLst>
              <a:ext uri="{FF2B5EF4-FFF2-40B4-BE49-F238E27FC236}">
                <a16:creationId xmlns:a16="http://schemas.microsoft.com/office/drawing/2014/main" id="{C7DFF66E-289E-35DF-C6F4-F731839A5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100" t="18971" r="20074" b="8041"/>
          <a:stretch>
            <a:fillRect/>
          </a:stretch>
        </p:blipFill>
        <p:spPr bwMode="auto">
          <a:xfrm>
            <a:off x="8472488" y="404813"/>
            <a:ext cx="2517775"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50163C-994D-9080-3E03-F439C1BAE7C5}"/>
              </a:ext>
            </a:extLst>
          </p:cNvPr>
          <p:cNvSpPr>
            <a:spLocks noGrp="1"/>
          </p:cNvSpPr>
          <p:nvPr>
            <p:ph type="title"/>
          </p:nvPr>
        </p:nvSpPr>
        <p:spPr/>
        <p:txBody>
          <a:bodyPr/>
          <a:lstStyle/>
          <a:p>
            <a:endParaRPr lang="es-PE"/>
          </a:p>
        </p:txBody>
      </p:sp>
      <p:pic>
        <p:nvPicPr>
          <p:cNvPr id="5" name="Imagen 4">
            <a:extLst>
              <a:ext uri="{FF2B5EF4-FFF2-40B4-BE49-F238E27FC236}">
                <a16:creationId xmlns:a16="http://schemas.microsoft.com/office/drawing/2014/main" id="{6FA068E5-E931-A967-128C-7024F83462C3}"/>
              </a:ext>
            </a:extLst>
          </p:cNvPr>
          <p:cNvPicPr>
            <a:picLocks noChangeAspect="1"/>
          </p:cNvPicPr>
          <p:nvPr/>
        </p:nvPicPr>
        <p:blipFill>
          <a:blip r:embed="rId2"/>
          <a:stretch>
            <a:fillRect/>
          </a:stretch>
        </p:blipFill>
        <p:spPr>
          <a:xfrm>
            <a:off x="7719653" y="536598"/>
            <a:ext cx="4096887" cy="2892402"/>
          </a:xfrm>
          <a:prstGeom prst="rect">
            <a:avLst/>
          </a:prstGeom>
        </p:spPr>
      </p:pic>
      <p:pic>
        <p:nvPicPr>
          <p:cNvPr id="6" name="Imagen 5">
            <a:extLst>
              <a:ext uri="{FF2B5EF4-FFF2-40B4-BE49-F238E27FC236}">
                <a16:creationId xmlns:a16="http://schemas.microsoft.com/office/drawing/2014/main" id="{6F374F93-D326-FF34-54B7-8048B87AB367}"/>
              </a:ext>
            </a:extLst>
          </p:cNvPr>
          <p:cNvPicPr>
            <a:picLocks noChangeAspect="1"/>
          </p:cNvPicPr>
          <p:nvPr/>
        </p:nvPicPr>
        <p:blipFill>
          <a:blip r:embed="rId3"/>
          <a:stretch>
            <a:fillRect/>
          </a:stretch>
        </p:blipFill>
        <p:spPr>
          <a:xfrm>
            <a:off x="315035" y="786904"/>
            <a:ext cx="3738165" cy="2242899"/>
          </a:xfrm>
          <a:prstGeom prst="rect">
            <a:avLst/>
          </a:prstGeom>
        </p:spPr>
      </p:pic>
      <p:pic>
        <p:nvPicPr>
          <p:cNvPr id="7" name="Imagen 6">
            <a:extLst>
              <a:ext uri="{FF2B5EF4-FFF2-40B4-BE49-F238E27FC236}">
                <a16:creationId xmlns:a16="http://schemas.microsoft.com/office/drawing/2014/main" id="{A9EAA4DA-DCBE-FFB9-980A-FB933ACE28BA}"/>
              </a:ext>
            </a:extLst>
          </p:cNvPr>
          <p:cNvPicPr>
            <a:picLocks noChangeAspect="1"/>
          </p:cNvPicPr>
          <p:nvPr/>
        </p:nvPicPr>
        <p:blipFill rotWithShape="1">
          <a:blip r:embed="rId4"/>
          <a:srcRect r="4164" b="10150"/>
          <a:stretch/>
        </p:blipFill>
        <p:spPr>
          <a:xfrm>
            <a:off x="406915" y="3828198"/>
            <a:ext cx="3554404" cy="1875446"/>
          </a:xfrm>
          <a:prstGeom prst="rect">
            <a:avLst/>
          </a:prstGeom>
        </p:spPr>
      </p:pic>
      <p:pic>
        <p:nvPicPr>
          <p:cNvPr id="8" name="Imagen 7">
            <a:extLst>
              <a:ext uri="{FF2B5EF4-FFF2-40B4-BE49-F238E27FC236}">
                <a16:creationId xmlns:a16="http://schemas.microsoft.com/office/drawing/2014/main" id="{A0A35C5C-0659-4881-040E-B1074614D7B0}"/>
              </a:ext>
            </a:extLst>
          </p:cNvPr>
          <p:cNvPicPr>
            <a:picLocks noChangeAspect="1"/>
          </p:cNvPicPr>
          <p:nvPr/>
        </p:nvPicPr>
        <p:blipFill>
          <a:blip r:embed="rId5"/>
          <a:stretch>
            <a:fillRect/>
          </a:stretch>
        </p:blipFill>
        <p:spPr>
          <a:xfrm>
            <a:off x="4443388" y="4116496"/>
            <a:ext cx="2886075" cy="1581150"/>
          </a:xfrm>
          <a:prstGeom prst="rect">
            <a:avLst/>
          </a:prstGeom>
        </p:spPr>
      </p:pic>
      <p:pic>
        <p:nvPicPr>
          <p:cNvPr id="9" name="Imagen 8">
            <a:extLst>
              <a:ext uri="{FF2B5EF4-FFF2-40B4-BE49-F238E27FC236}">
                <a16:creationId xmlns:a16="http://schemas.microsoft.com/office/drawing/2014/main" id="{5E4C8D80-A5D6-6124-4CFE-DC93B0982D30}"/>
              </a:ext>
            </a:extLst>
          </p:cNvPr>
          <p:cNvPicPr>
            <a:picLocks noChangeAspect="1"/>
          </p:cNvPicPr>
          <p:nvPr/>
        </p:nvPicPr>
        <p:blipFill>
          <a:blip r:embed="rId6"/>
          <a:stretch>
            <a:fillRect/>
          </a:stretch>
        </p:blipFill>
        <p:spPr>
          <a:xfrm>
            <a:off x="4053200" y="430430"/>
            <a:ext cx="3466715" cy="2998570"/>
          </a:xfrm>
          <a:prstGeom prst="rect">
            <a:avLst/>
          </a:prstGeom>
        </p:spPr>
      </p:pic>
      <p:pic>
        <p:nvPicPr>
          <p:cNvPr id="10" name="Imagen 9">
            <a:extLst>
              <a:ext uri="{FF2B5EF4-FFF2-40B4-BE49-F238E27FC236}">
                <a16:creationId xmlns:a16="http://schemas.microsoft.com/office/drawing/2014/main" id="{258E9A7C-6BA7-1609-9B1A-A3D924526EA5}"/>
              </a:ext>
            </a:extLst>
          </p:cNvPr>
          <p:cNvPicPr>
            <a:picLocks noChangeAspect="1"/>
          </p:cNvPicPr>
          <p:nvPr/>
        </p:nvPicPr>
        <p:blipFill rotWithShape="1">
          <a:blip r:embed="rId7"/>
          <a:srcRect l="12649" t="14282" r="12647"/>
          <a:stretch/>
        </p:blipFill>
        <p:spPr>
          <a:xfrm>
            <a:off x="7811532" y="3510921"/>
            <a:ext cx="4269365" cy="2792301"/>
          </a:xfrm>
          <a:prstGeom prst="rect">
            <a:avLst/>
          </a:prstGeom>
        </p:spPr>
      </p:pic>
    </p:spTree>
    <p:extLst>
      <p:ext uri="{BB962C8B-B14F-4D97-AF65-F5344CB8AC3E}">
        <p14:creationId xmlns:p14="http://schemas.microsoft.com/office/powerpoint/2010/main" val="3030416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079C1D-5FB6-CCBA-2D65-D4D62474D23F}"/>
              </a:ext>
            </a:extLst>
          </p:cNvPr>
          <p:cNvSpPr>
            <a:spLocks noGrp="1"/>
          </p:cNvSpPr>
          <p:nvPr>
            <p:ph type="title"/>
          </p:nvPr>
        </p:nvSpPr>
        <p:spPr>
          <a:xfrm>
            <a:off x="1726116" y="304799"/>
            <a:ext cx="9905998" cy="886691"/>
          </a:xfrm>
        </p:spPr>
        <p:txBody>
          <a:bodyPr/>
          <a:lstStyle/>
          <a:p>
            <a:r>
              <a:rPr lang="es-ES" b="1" dirty="0"/>
              <a:t>Ciberataques registrados en el Perú </a:t>
            </a:r>
            <a:endParaRPr lang="es-PE" b="1" dirty="0"/>
          </a:p>
        </p:txBody>
      </p:sp>
      <p:pic>
        <p:nvPicPr>
          <p:cNvPr id="7" name="Marcador de contenido 6">
            <a:extLst>
              <a:ext uri="{FF2B5EF4-FFF2-40B4-BE49-F238E27FC236}">
                <a16:creationId xmlns:a16="http://schemas.microsoft.com/office/drawing/2014/main" id="{7C938048-5D85-FD5E-6F8B-D34FC4FB5E9D}"/>
              </a:ext>
            </a:extLst>
          </p:cNvPr>
          <p:cNvPicPr>
            <a:picLocks noGrp="1" noChangeAspect="1"/>
          </p:cNvPicPr>
          <p:nvPr>
            <p:ph idx="1"/>
          </p:nvPr>
        </p:nvPicPr>
        <p:blipFill rotWithShape="1">
          <a:blip r:embed="rId2"/>
          <a:srcRect t="29883" r="18771"/>
          <a:stretch/>
        </p:blipFill>
        <p:spPr>
          <a:xfrm>
            <a:off x="6096000" y="1468583"/>
            <a:ext cx="5761423" cy="4641272"/>
          </a:xfrm>
        </p:spPr>
      </p:pic>
      <p:pic>
        <p:nvPicPr>
          <p:cNvPr id="5" name="Imagen 4">
            <a:extLst>
              <a:ext uri="{FF2B5EF4-FFF2-40B4-BE49-F238E27FC236}">
                <a16:creationId xmlns:a16="http://schemas.microsoft.com/office/drawing/2014/main" id="{4F8BC843-307B-5569-23E3-757082D64E48}"/>
              </a:ext>
            </a:extLst>
          </p:cNvPr>
          <p:cNvPicPr>
            <a:picLocks noChangeAspect="1"/>
          </p:cNvPicPr>
          <p:nvPr/>
        </p:nvPicPr>
        <p:blipFill rotWithShape="1">
          <a:blip r:embed="rId3"/>
          <a:srcRect l="20395" t="9325" r="24737"/>
          <a:stretch/>
        </p:blipFill>
        <p:spPr>
          <a:xfrm>
            <a:off x="334577" y="1468583"/>
            <a:ext cx="5373495" cy="4641272"/>
          </a:xfrm>
          <a:prstGeom prst="rect">
            <a:avLst/>
          </a:prstGeom>
        </p:spPr>
      </p:pic>
    </p:spTree>
    <p:extLst>
      <p:ext uri="{BB962C8B-B14F-4D97-AF65-F5344CB8AC3E}">
        <p14:creationId xmlns:p14="http://schemas.microsoft.com/office/powerpoint/2010/main" val="379755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618849-4BF3-9C35-66C9-5E51F296A300}"/>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E1C2DDDF-D304-4848-95CF-09F55EE5A48C}"/>
              </a:ext>
            </a:extLst>
          </p:cNvPr>
          <p:cNvSpPr>
            <a:spLocks noGrp="1"/>
          </p:cNvSpPr>
          <p:nvPr>
            <p:ph idx="1"/>
          </p:nvPr>
        </p:nvSpPr>
        <p:spPr/>
        <p:txBody>
          <a:bodyPr/>
          <a:lstStyle/>
          <a:p>
            <a:endParaRPr lang="es-PE" dirty="0"/>
          </a:p>
        </p:txBody>
      </p:sp>
      <p:pic>
        <p:nvPicPr>
          <p:cNvPr id="5" name="Imagen 4">
            <a:extLst>
              <a:ext uri="{FF2B5EF4-FFF2-40B4-BE49-F238E27FC236}">
                <a16:creationId xmlns:a16="http://schemas.microsoft.com/office/drawing/2014/main" id="{6F04883F-8FD2-3B2B-C86E-043AEBF74325}"/>
              </a:ext>
            </a:extLst>
          </p:cNvPr>
          <p:cNvPicPr>
            <a:picLocks noChangeAspect="1"/>
          </p:cNvPicPr>
          <p:nvPr/>
        </p:nvPicPr>
        <p:blipFill rotWithShape="1">
          <a:blip r:embed="rId2"/>
          <a:srcRect l="6819" t="15138" r="38977"/>
          <a:stretch/>
        </p:blipFill>
        <p:spPr>
          <a:xfrm>
            <a:off x="364659" y="1019507"/>
            <a:ext cx="5423364" cy="5435918"/>
          </a:xfrm>
          <a:prstGeom prst="rect">
            <a:avLst/>
          </a:prstGeom>
        </p:spPr>
      </p:pic>
      <p:pic>
        <p:nvPicPr>
          <p:cNvPr id="7" name="Imagen 6">
            <a:extLst>
              <a:ext uri="{FF2B5EF4-FFF2-40B4-BE49-F238E27FC236}">
                <a16:creationId xmlns:a16="http://schemas.microsoft.com/office/drawing/2014/main" id="{5E34E982-002C-D00A-6606-22F6D2CED64C}"/>
              </a:ext>
            </a:extLst>
          </p:cNvPr>
          <p:cNvPicPr>
            <a:picLocks noChangeAspect="1"/>
          </p:cNvPicPr>
          <p:nvPr/>
        </p:nvPicPr>
        <p:blipFill rotWithShape="1">
          <a:blip r:embed="rId3"/>
          <a:srcRect l="17955" t="10873" r="31136"/>
          <a:stretch/>
        </p:blipFill>
        <p:spPr>
          <a:xfrm>
            <a:off x="6094412" y="1019507"/>
            <a:ext cx="5876815" cy="5483210"/>
          </a:xfrm>
          <a:prstGeom prst="rect">
            <a:avLst/>
          </a:prstGeom>
        </p:spPr>
      </p:pic>
    </p:spTree>
    <p:extLst>
      <p:ext uri="{BB962C8B-B14F-4D97-AF65-F5344CB8AC3E}">
        <p14:creationId xmlns:p14="http://schemas.microsoft.com/office/powerpoint/2010/main" val="48601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AD5999-C1B5-CF9A-FAB6-7699514C7EB9}"/>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39D4B6A3-4FAB-C31F-6D00-D9F90C6042D5}"/>
              </a:ext>
            </a:extLst>
          </p:cNvPr>
          <p:cNvSpPr>
            <a:spLocks noGrp="1"/>
          </p:cNvSpPr>
          <p:nvPr>
            <p:ph idx="1"/>
          </p:nvPr>
        </p:nvSpPr>
        <p:spPr/>
        <p:txBody>
          <a:bodyPr/>
          <a:lstStyle/>
          <a:p>
            <a:endParaRPr lang="es-PE"/>
          </a:p>
        </p:txBody>
      </p:sp>
      <p:pic>
        <p:nvPicPr>
          <p:cNvPr id="5" name="Imagen 4">
            <a:extLst>
              <a:ext uri="{FF2B5EF4-FFF2-40B4-BE49-F238E27FC236}">
                <a16:creationId xmlns:a16="http://schemas.microsoft.com/office/drawing/2014/main" id="{BA8651B6-50DD-AE80-7CB7-74DD29871C3F}"/>
              </a:ext>
            </a:extLst>
          </p:cNvPr>
          <p:cNvPicPr>
            <a:picLocks noChangeAspect="1"/>
          </p:cNvPicPr>
          <p:nvPr/>
        </p:nvPicPr>
        <p:blipFill rotWithShape="1">
          <a:blip r:embed="rId2"/>
          <a:srcRect l="13409" t="10873" r="38409" b="1704"/>
          <a:stretch/>
        </p:blipFill>
        <p:spPr>
          <a:xfrm>
            <a:off x="368865" y="1066799"/>
            <a:ext cx="5143656" cy="4973819"/>
          </a:xfrm>
          <a:prstGeom prst="rect">
            <a:avLst/>
          </a:prstGeom>
        </p:spPr>
      </p:pic>
      <p:pic>
        <p:nvPicPr>
          <p:cNvPr id="7" name="Imagen 6">
            <a:extLst>
              <a:ext uri="{FF2B5EF4-FFF2-40B4-BE49-F238E27FC236}">
                <a16:creationId xmlns:a16="http://schemas.microsoft.com/office/drawing/2014/main" id="{F8182591-CE0A-9E6D-2B68-ECFC2D9E8F0E}"/>
              </a:ext>
            </a:extLst>
          </p:cNvPr>
          <p:cNvPicPr>
            <a:picLocks noChangeAspect="1"/>
          </p:cNvPicPr>
          <p:nvPr/>
        </p:nvPicPr>
        <p:blipFill rotWithShape="1">
          <a:blip r:embed="rId3"/>
          <a:srcRect l="13636" t="10447" r="38182"/>
          <a:stretch/>
        </p:blipFill>
        <p:spPr>
          <a:xfrm>
            <a:off x="6285069" y="988606"/>
            <a:ext cx="5228058" cy="5095069"/>
          </a:xfrm>
          <a:prstGeom prst="rect">
            <a:avLst/>
          </a:prstGeom>
        </p:spPr>
      </p:pic>
    </p:spTree>
    <p:extLst>
      <p:ext uri="{BB962C8B-B14F-4D97-AF65-F5344CB8AC3E}">
        <p14:creationId xmlns:p14="http://schemas.microsoft.com/office/powerpoint/2010/main" val="36723450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Circuito</Template>
  <TotalTime>3059</TotalTime>
  <Words>1869</Words>
  <Application>Microsoft Office PowerPoint</Application>
  <PresentationFormat>Panorámica</PresentationFormat>
  <Paragraphs>93</Paragraphs>
  <Slides>52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52</vt:i4>
      </vt:variant>
    </vt:vector>
  </HeadingPairs>
  <TitlesOfParts>
    <vt:vector size="56" baseType="lpstr">
      <vt:lpstr>Arial</vt:lpstr>
      <vt:lpstr>Garamond</vt:lpstr>
      <vt:lpstr>Tw Cen MT</vt:lpstr>
      <vt:lpstr>Circuito</vt:lpstr>
      <vt:lpstr>Presentación de PowerPoint</vt:lpstr>
      <vt:lpstr>Mecanismos de simplificación procesal penal aplicados a los delitos cibernéticos</vt:lpstr>
      <vt:lpstr>rESUMEN</vt:lpstr>
      <vt:lpstr>1.- Introducción</vt:lpstr>
      <vt:lpstr>Bill Gates explica el internet a dave (1995) (https://www.youtube.com/watch?v=fs-YpQj88ew)</vt:lpstr>
      <vt:lpstr>Presentación de PowerPoint</vt:lpstr>
      <vt:lpstr>Ciberataques registrados en el Perú </vt:lpstr>
      <vt:lpstr>Presentación de PowerPoint</vt:lpstr>
      <vt:lpstr>Presentación de PowerPoint</vt:lpstr>
      <vt:lpstr>Presentación de PowerPoint</vt:lpstr>
      <vt:lpstr>Presentación de PowerPoint</vt:lpstr>
      <vt:lpstr>Ciberataques registrados en el Perú </vt:lpstr>
      <vt:lpstr>DELITOS mediante Inteligencia artificial</vt:lpstr>
      <vt:lpstr>DELITOS mediante Inteligencia artificial</vt:lpstr>
      <vt:lpstr>Presentación de PowerPoint</vt:lpstr>
      <vt:lpstr>DELITOS MEDIANTE Inteligencia artificial</vt:lpstr>
      <vt:lpstr>2. Problemática en el Sistema de Justicia</vt:lpstr>
      <vt:lpstr>Presentación de PowerPoint</vt:lpstr>
      <vt:lpstr>Presentación de PowerPoint</vt:lpstr>
      <vt:lpstr>Número de denuncias por delitos informáticos registrados en la PNP Según departamento, 2019-2021</vt:lpstr>
      <vt:lpstr>Número de denuncias por delitos informáticos registrados en la PNP Según departamento, 2018-2021</vt:lpstr>
      <vt:lpstr>Denuncias por delitos informáticos registradas en Fiscalías Penales Comunes y Fiscalías Mixtas, de octubre 2013 a julio 2020</vt:lpstr>
      <vt:lpstr>Personas con sentencia condenatoria registrada según delitos informáticos y contra el patrimonio relativo a delito informático – Periodo 2016 – 2020</vt:lpstr>
      <vt:lpstr>Conclusiones y recomendaciones</vt:lpstr>
      <vt:lpstr>Informes a nivel regional</vt:lpstr>
      <vt:lpstr>3. Proceso Inmediato y sus resultados en el Sistema de Justicia</vt:lpstr>
      <vt:lpstr>Procedimientos Especiales</vt:lpstr>
      <vt:lpstr>Los Procedimientos Especiales del Código Procesal Penal</vt:lpstr>
      <vt:lpstr>Proceso Penal Peruano </vt:lpstr>
      <vt:lpstr>Causales de Procedencia – Supuestos legales</vt:lpstr>
      <vt:lpstr>Presupuestos materiales – Corte Suprema Acuerdo Plenario Extraordinario  2-2016</vt:lpstr>
      <vt:lpstr>Estadísticas del Proceso  Inmediato</vt:lpstr>
      <vt:lpstr>Víctor Ticona Postigo, Presidente del Poder Judicial. Periodo enero de 2015 a noviembre de 2016</vt:lpstr>
      <vt:lpstr>Presentación de PowerPoint</vt:lpstr>
      <vt:lpstr>Presentación de PowerPoint</vt:lpstr>
      <vt:lpstr>4. Los delitos de Fraude Informático y Proposiciones a niños, niñas y adolescentes con fines sexuales por medios tecnológicos de la Ley N° 30096 – Ley de Delitos Informáticos</vt:lpstr>
      <vt:lpstr>Fuente: Ministerio Público – Fiscalía de la Nación. (2021). Informe de Análisis N° 04 – Ciberdelincuencia en el Perú: Pautas para una Investigación Fiscal Especializada. Pg 26</vt:lpstr>
      <vt:lpstr>Artículo 8. Fraude informático - Ley N° 30096 – Ley de Delitos Informáticos</vt:lpstr>
      <vt:lpstr>Artículo 5.- Proposiciones a niños, niñas y adolescentes con fines sexuales por medios tecnológicos - Ley N° 30096 – Ley de Delitos Informáticos</vt:lpstr>
      <vt:lpstr>5. El Proceso Inmediato como herramienta eficaz para el procesamiento de los delitos de Fraude Informático y Proposiciones a niños, niñas y adolescentes con fines sexuales por medios tecnológicos de la Ley N° 30096 – Ley de Delitos Informáticos</vt:lpstr>
      <vt:lpstr>Artículo 8. Fraude informático - Ley N° 30096 – Ley de Delitos Informáticos</vt:lpstr>
      <vt:lpstr>Yape falso: ¿cómo reconocer esta modalidad de estafa?</vt:lpstr>
      <vt:lpstr>Yape falso: ¿cómo reconocer esta modalidad de estafa?</vt:lpstr>
      <vt:lpstr>Clonación de tarjeta</vt:lpstr>
      <vt:lpstr>Compras fraudulentas</vt:lpstr>
      <vt:lpstr>Artículo 5.- Proposiciones a niños, niñas y adolescentes con fines sexuales por medios tecnológicos - Ley N° 30096 – Ley de Delitos Informáticos</vt:lpstr>
      <vt:lpstr>DETIENEN Y CONDENAN  A groomer EN 48 horas</vt:lpstr>
      <vt:lpstr>Sentencian A Groomer en perú</vt:lpstr>
      <vt:lpstr>Sentencian A Groomer en perú</vt:lpstr>
      <vt:lpstr>6. Conclusiones</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jean paul meneses ochoa</dc:creator>
  <cp:lastModifiedBy>jean paul meneses ochoa</cp:lastModifiedBy>
  <cp:revision>15</cp:revision>
  <dcterms:created xsi:type="dcterms:W3CDTF">2023-07-22T19:27:27Z</dcterms:created>
  <dcterms:modified xsi:type="dcterms:W3CDTF">2024-02-28T04:36:24Z</dcterms:modified>
</cp:coreProperties>
</file>