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632" r:id="rId2"/>
    <p:sldId id="633" r:id="rId3"/>
    <p:sldId id="634" r:id="rId4"/>
    <p:sldId id="635" r:id="rId5"/>
    <p:sldId id="636" r:id="rId6"/>
    <p:sldId id="641" r:id="rId7"/>
    <p:sldId id="637" r:id="rId8"/>
    <p:sldId id="638" r:id="rId9"/>
    <p:sldId id="639" r:id="rId10"/>
    <p:sldId id="640" r:id="rId11"/>
    <p:sldId id="642" r:id="rId12"/>
    <p:sldId id="643" r:id="rId13"/>
    <p:sldId id="644" r:id="rId14"/>
    <p:sldId id="645" r:id="rId15"/>
    <p:sldId id="646" r:id="rId16"/>
    <p:sldId id="647" r:id="rId17"/>
    <p:sldId id="648" r:id="rId18"/>
    <p:sldId id="649" r:id="rId19"/>
    <p:sldId id="650" r:id="rId20"/>
    <p:sldId id="651" r:id="rId21"/>
    <p:sldId id="652" r:id="rId22"/>
    <p:sldId id="653" r:id="rId23"/>
    <p:sldId id="654" r:id="rId24"/>
    <p:sldId id="655" r:id="rId25"/>
    <p:sldId id="656" r:id="rId26"/>
    <p:sldId id="657" r:id="rId27"/>
    <p:sldId id="658" r:id="rId28"/>
    <p:sldId id="659" r:id="rId29"/>
    <p:sldId id="660" r:id="rId30"/>
    <p:sldId id="661" r:id="rId31"/>
    <p:sldId id="662" r:id="rId32"/>
    <p:sldId id="666" r:id="rId33"/>
    <p:sldId id="678" r:id="rId34"/>
    <p:sldId id="677" r:id="rId35"/>
    <p:sldId id="676" r:id="rId36"/>
    <p:sldId id="675" r:id="rId37"/>
    <p:sldId id="683" r:id="rId38"/>
    <p:sldId id="674" r:id="rId39"/>
    <p:sldId id="682" r:id="rId40"/>
    <p:sldId id="681" r:id="rId41"/>
    <p:sldId id="680" r:id="rId42"/>
    <p:sldId id="679" r:id="rId43"/>
    <p:sldId id="673" r:id="rId44"/>
    <p:sldId id="672" r:id="rId45"/>
    <p:sldId id="671" r:id="rId46"/>
    <p:sldId id="670" r:id="rId47"/>
    <p:sldId id="669" r:id="rId48"/>
    <p:sldId id="668" r:id="rId49"/>
    <p:sldId id="667" r:id="rId50"/>
    <p:sldId id="684" r:id="rId51"/>
    <p:sldId id="693" r:id="rId52"/>
    <p:sldId id="692" r:id="rId53"/>
    <p:sldId id="691" r:id="rId54"/>
    <p:sldId id="690" r:id="rId55"/>
    <p:sldId id="689" r:id="rId56"/>
    <p:sldId id="688" r:id="rId57"/>
    <p:sldId id="687" r:id="rId58"/>
    <p:sldId id="686" r:id="rId59"/>
    <p:sldId id="685" r:id="rId60"/>
    <p:sldId id="697" r:id="rId61"/>
    <p:sldId id="665" r:id="rId6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5993929-CEBB-42E5-911B-EDD8B69FC56B}">
          <p14:sldIdLst>
            <p14:sldId id="632"/>
            <p14:sldId id="633"/>
            <p14:sldId id="634"/>
            <p14:sldId id="635"/>
            <p14:sldId id="636"/>
            <p14:sldId id="641"/>
            <p14:sldId id="637"/>
            <p14:sldId id="638"/>
            <p14:sldId id="639"/>
            <p14:sldId id="640"/>
            <p14:sldId id="642"/>
            <p14:sldId id="643"/>
            <p14:sldId id="644"/>
            <p14:sldId id="645"/>
            <p14:sldId id="646"/>
            <p14:sldId id="647"/>
            <p14:sldId id="648"/>
            <p14:sldId id="649"/>
            <p14:sldId id="650"/>
            <p14:sldId id="651"/>
            <p14:sldId id="652"/>
            <p14:sldId id="653"/>
            <p14:sldId id="654"/>
            <p14:sldId id="655"/>
            <p14:sldId id="656"/>
            <p14:sldId id="657"/>
            <p14:sldId id="658"/>
            <p14:sldId id="659"/>
            <p14:sldId id="660"/>
            <p14:sldId id="661"/>
            <p14:sldId id="662"/>
            <p14:sldId id="666"/>
            <p14:sldId id="678"/>
            <p14:sldId id="677"/>
            <p14:sldId id="676"/>
            <p14:sldId id="675"/>
            <p14:sldId id="683"/>
            <p14:sldId id="674"/>
            <p14:sldId id="682"/>
            <p14:sldId id="681"/>
            <p14:sldId id="680"/>
            <p14:sldId id="679"/>
            <p14:sldId id="673"/>
            <p14:sldId id="672"/>
            <p14:sldId id="671"/>
            <p14:sldId id="670"/>
            <p14:sldId id="669"/>
            <p14:sldId id="668"/>
            <p14:sldId id="667"/>
            <p14:sldId id="684"/>
            <p14:sldId id="693"/>
            <p14:sldId id="692"/>
            <p14:sldId id="691"/>
            <p14:sldId id="690"/>
            <p14:sldId id="689"/>
            <p14:sldId id="688"/>
            <p14:sldId id="687"/>
            <p14:sldId id="686"/>
            <p14:sldId id="685"/>
            <p14:sldId id="697"/>
            <p14:sldId id="6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94660"/>
  </p:normalViewPr>
  <p:slideViewPr>
    <p:cSldViewPr snapToGrid="0">
      <p:cViewPr varScale="1">
        <p:scale>
          <a:sx n="84" d="100"/>
          <a:sy n="84" d="100"/>
        </p:scale>
        <p:origin x="2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D7BF0-6A76-40E8-8B1F-9176AD693795}" type="datetimeFigureOut">
              <a:rPr lang="es-PE" smtClean="0"/>
              <a:t>27/02/2024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3A9BF-39DB-479D-B06B-5399D67EE5B7}" type="slidenum">
              <a:rPr lang="es-PE" smtClean="0"/>
              <a:t>‹Nº›</a:t>
            </a:fld>
            <a:endParaRPr lang="es-PE"/>
          </a:p>
        </p:txBody>
      </p:sp>
    </p:spTree>
    <p:extLst>
      <p:ext uri="{BB962C8B-B14F-4D97-AF65-F5344CB8AC3E}">
        <p14:creationId xmlns:p14="http://schemas.microsoft.com/office/powerpoint/2010/main" val="252552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FC8AE-5926-43B6-A6AF-FAAC98592CB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5831CB3F-D97F-4EC7-BFA0-506939D737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1A0B9860-B428-46C5-AC14-0C9E7C79D6D1}"/>
              </a:ext>
            </a:extLst>
          </p:cNvPr>
          <p:cNvSpPr>
            <a:spLocks noGrp="1"/>
          </p:cNvSpPr>
          <p:nvPr>
            <p:ph type="dt" sz="half" idx="10"/>
          </p:nvPr>
        </p:nvSpPr>
        <p:spPr/>
        <p:txBody>
          <a:bodyPr/>
          <a:lstStyle/>
          <a:p>
            <a:fld id="{E696754C-0436-4275-9FFD-F9474E153BAE}" type="datetimeFigureOut">
              <a:rPr lang="es-PE" smtClean="0"/>
              <a:t>27/02/2024</a:t>
            </a:fld>
            <a:endParaRPr lang="es-PE"/>
          </a:p>
        </p:txBody>
      </p:sp>
      <p:sp>
        <p:nvSpPr>
          <p:cNvPr id="5" name="Marcador de pie de página 4">
            <a:extLst>
              <a:ext uri="{FF2B5EF4-FFF2-40B4-BE49-F238E27FC236}">
                <a16:creationId xmlns:a16="http://schemas.microsoft.com/office/drawing/2014/main" id="{824D8E80-53C1-4BD8-93B8-1932A3FD69A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40AD3AC-6719-4A81-BCCF-E957D9F72700}"/>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406215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FA8951-2CA7-4215-B6A1-F74E58CEA64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AC4B4926-042B-4EFF-838C-73685BE38B7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A2DB0D4-DB33-4FF4-9852-6B0198C42775}"/>
              </a:ext>
            </a:extLst>
          </p:cNvPr>
          <p:cNvSpPr>
            <a:spLocks noGrp="1"/>
          </p:cNvSpPr>
          <p:nvPr>
            <p:ph type="dt" sz="half" idx="10"/>
          </p:nvPr>
        </p:nvSpPr>
        <p:spPr/>
        <p:txBody>
          <a:bodyPr/>
          <a:lstStyle/>
          <a:p>
            <a:fld id="{E696754C-0436-4275-9FFD-F9474E153BAE}" type="datetimeFigureOut">
              <a:rPr lang="es-PE" smtClean="0"/>
              <a:t>27/02/2024</a:t>
            </a:fld>
            <a:endParaRPr lang="es-PE"/>
          </a:p>
        </p:txBody>
      </p:sp>
      <p:sp>
        <p:nvSpPr>
          <p:cNvPr id="5" name="Marcador de pie de página 4">
            <a:extLst>
              <a:ext uri="{FF2B5EF4-FFF2-40B4-BE49-F238E27FC236}">
                <a16:creationId xmlns:a16="http://schemas.microsoft.com/office/drawing/2014/main" id="{B55DE06C-447B-45A6-BF72-E449038F6AF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A81CCAA-7A4D-455D-B5B9-D3350CB3AB70}"/>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414794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5DF5093-E35E-442A-9F10-8B5E760CF2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8D4E052-2342-40F3-A79B-E1D994478E0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B1E7B89-0404-481E-96FD-55DFF0B81DD9}"/>
              </a:ext>
            </a:extLst>
          </p:cNvPr>
          <p:cNvSpPr>
            <a:spLocks noGrp="1"/>
          </p:cNvSpPr>
          <p:nvPr>
            <p:ph type="dt" sz="half" idx="10"/>
          </p:nvPr>
        </p:nvSpPr>
        <p:spPr/>
        <p:txBody>
          <a:bodyPr/>
          <a:lstStyle/>
          <a:p>
            <a:fld id="{E696754C-0436-4275-9FFD-F9474E153BAE}" type="datetimeFigureOut">
              <a:rPr lang="es-PE" smtClean="0"/>
              <a:t>27/02/2024</a:t>
            </a:fld>
            <a:endParaRPr lang="es-PE"/>
          </a:p>
        </p:txBody>
      </p:sp>
      <p:sp>
        <p:nvSpPr>
          <p:cNvPr id="5" name="Marcador de pie de página 4">
            <a:extLst>
              <a:ext uri="{FF2B5EF4-FFF2-40B4-BE49-F238E27FC236}">
                <a16:creationId xmlns:a16="http://schemas.microsoft.com/office/drawing/2014/main" id="{B69A1B4B-F489-4DF1-9D5E-059510DBB57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6A92C91-3951-4B60-A0CD-371C9DA309FF}"/>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211055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3FE168-F478-4DCA-8A05-0AF795BFD15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2BA6728-FE5F-4D33-AE73-69E7819F5C8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398B3FC-9B0A-4753-B03C-4CE38ABD07DC}"/>
              </a:ext>
            </a:extLst>
          </p:cNvPr>
          <p:cNvSpPr>
            <a:spLocks noGrp="1"/>
          </p:cNvSpPr>
          <p:nvPr>
            <p:ph type="dt" sz="half" idx="10"/>
          </p:nvPr>
        </p:nvSpPr>
        <p:spPr/>
        <p:txBody>
          <a:bodyPr/>
          <a:lstStyle/>
          <a:p>
            <a:fld id="{E696754C-0436-4275-9FFD-F9474E153BAE}" type="datetimeFigureOut">
              <a:rPr lang="es-PE" smtClean="0"/>
              <a:t>27/02/2024</a:t>
            </a:fld>
            <a:endParaRPr lang="es-PE"/>
          </a:p>
        </p:txBody>
      </p:sp>
      <p:sp>
        <p:nvSpPr>
          <p:cNvPr id="5" name="Marcador de pie de página 4">
            <a:extLst>
              <a:ext uri="{FF2B5EF4-FFF2-40B4-BE49-F238E27FC236}">
                <a16:creationId xmlns:a16="http://schemas.microsoft.com/office/drawing/2014/main" id="{3F43B89A-E45A-4A18-9AFD-1AFD0589EAF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B5D6520-C3BA-4E49-9CC6-DBFEBDED1A1C}"/>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629989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F47019-A08E-4243-B932-36A86D24AA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56547B0E-2ACB-4973-8DF7-DFD19CB2A3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FEAD1AC-177D-45A5-A705-F7A4AD2E8B97}"/>
              </a:ext>
            </a:extLst>
          </p:cNvPr>
          <p:cNvSpPr>
            <a:spLocks noGrp="1"/>
          </p:cNvSpPr>
          <p:nvPr>
            <p:ph type="dt" sz="half" idx="10"/>
          </p:nvPr>
        </p:nvSpPr>
        <p:spPr/>
        <p:txBody>
          <a:bodyPr/>
          <a:lstStyle/>
          <a:p>
            <a:fld id="{E696754C-0436-4275-9FFD-F9474E153BAE}" type="datetimeFigureOut">
              <a:rPr lang="es-PE" smtClean="0"/>
              <a:t>27/02/2024</a:t>
            </a:fld>
            <a:endParaRPr lang="es-PE"/>
          </a:p>
        </p:txBody>
      </p:sp>
      <p:sp>
        <p:nvSpPr>
          <p:cNvPr id="5" name="Marcador de pie de página 4">
            <a:extLst>
              <a:ext uri="{FF2B5EF4-FFF2-40B4-BE49-F238E27FC236}">
                <a16:creationId xmlns:a16="http://schemas.microsoft.com/office/drawing/2014/main" id="{C132F51F-C229-4D19-9598-A0C0751E83B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E6FD983-01D2-42BF-BEB1-EF8CD13CE774}"/>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68653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AC4E8-C35E-4457-A898-0056A80F5E8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18C4DB77-5A9D-40A7-B824-D983A34F069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9D3302E3-955C-4D76-8EE2-04C08E78011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F3300B01-2BEC-4B41-A396-18FD9FC42D1A}"/>
              </a:ext>
            </a:extLst>
          </p:cNvPr>
          <p:cNvSpPr>
            <a:spLocks noGrp="1"/>
          </p:cNvSpPr>
          <p:nvPr>
            <p:ph type="dt" sz="half" idx="10"/>
          </p:nvPr>
        </p:nvSpPr>
        <p:spPr/>
        <p:txBody>
          <a:bodyPr/>
          <a:lstStyle/>
          <a:p>
            <a:fld id="{E696754C-0436-4275-9FFD-F9474E153BAE}" type="datetimeFigureOut">
              <a:rPr lang="es-PE" smtClean="0"/>
              <a:t>27/02/2024</a:t>
            </a:fld>
            <a:endParaRPr lang="es-PE"/>
          </a:p>
        </p:txBody>
      </p:sp>
      <p:sp>
        <p:nvSpPr>
          <p:cNvPr id="6" name="Marcador de pie de página 5">
            <a:extLst>
              <a:ext uri="{FF2B5EF4-FFF2-40B4-BE49-F238E27FC236}">
                <a16:creationId xmlns:a16="http://schemas.microsoft.com/office/drawing/2014/main" id="{3C155660-5A5B-44B9-A1B8-DA5DC3B24F8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13D7CB6-194E-4023-ACC1-72B4F3F9703E}"/>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816241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ACFFB2-73DD-4859-8FCB-294DE5EB1F7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2C02FCA-6D94-4347-A09A-9BA13DF992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90BB85-4227-46C4-B441-DB73E77BB2A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84841026-45D3-4F22-8B95-C3941189F0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862C953-C47D-47BD-82D2-B11417EC6C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7CFE5F79-8984-4908-B2B6-8DC0B5507D66}"/>
              </a:ext>
            </a:extLst>
          </p:cNvPr>
          <p:cNvSpPr>
            <a:spLocks noGrp="1"/>
          </p:cNvSpPr>
          <p:nvPr>
            <p:ph type="dt" sz="half" idx="10"/>
          </p:nvPr>
        </p:nvSpPr>
        <p:spPr/>
        <p:txBody>
          <a:bodyPr/>
          <a:lstStyle/>
          <a:p>
            <a:fld id="{E696754C-0436-4275-9FFD-F9474E153BAE}" type="datetimeFigureOut">
              <a:rPr lang="es-PE" smtClean="0"/>
              <a:t>27/02/2024</a:t>
            </a:fld>
            <a:endParaRPr lang="es-PE"/>
          </a:p>
        </p:txBody>
      </p:sp>
      <p:sp>
        <p:nvSpPr>
          <p:cNvPr id="8" name="Marcador de pie de página 7">
            <a:extLst>
              <a:ext uri="{FF2B5EF4-FFF2-40B4-BE49-F238E27FC236}">
                <a16:creationId xmlns:a16="http://schemas.microsoft.com/office/drawing/2014/main" id="{FE719DE9-4239-4BD0-9D29-1063A37C173B}"/>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C9BFC2E5-F2D6-4A5E-A35F-ECB5BAE1D92A}"/>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120914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7FA873-03DA-4218-AB27-7774DD0D0ED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AD847B15-0F1F-46B1-98A6-B4EEAA247922}"/>
              </a:ext>
            </a:extLst>
          </p:cNvPr>
          <p:cNvSpPr>
            <a:spLocks noGrp="1"/>
          </p:cNvSpPr>
          <p:nvPr>
            <p:ph type="dt" sz="half" idx="10"/>
          </p:nvPr>
        </p:nvSpPr>
        <p:spPr/>
        <p:txBody>
          <a:bodyPr/>
          <a:lstStyle/>
          <a:p>
            <a:fld id="{E696754C-0436-4275-9FFD-F9474E153BAE}" type="datetimeFigureOut">
              <a:rPr lang="es-PE" smtClean="0"/>
              <a:t>27/02/2024</a:t>
            </a:fld>
            <a:endParaRPr lang="es-PE"/>
          </a:p>
        </p:txBody>
      </p:sp>
      <p:sp>
        <p:nvSpPr>
          <p:cNvPr id="4" name="Marcador de pie de página 3">
            <a:extLst>
              <a:ext uri="{FF2B5EF4-FFF2-40B4-BE49-F238E27FC236}">
                <a16:creationId xmlns:a16="http://schemas.microsoft.com/office/drawing/2014/main" id="{C15E160C-0CF2-429C-BC52-8BCCC53FE666}"/>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4EC09666-B67C-4504-B2A9-7C98854B8DB2}"/>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1178351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E15B51E-5F94-4DB2-A2D0-9FD70E312CED}"/>
              </a:ext>
            </a:extLst>
          </p:cNvPr>
          <p:cNvSpPr>
            <a:spLocks noGrp="1"/>
          </p:cNvSpPr>
          <p:nvPr>
            <p:ph type="dt" sz="half" idx="10"/>
          </p:nvPr>
        </p:nvSpPr>
        <p:spPr/>
        <p:txBody>
          <a:bodyPr/>
          <a:lstStyle/>
          <a:p>
            <a:fld id="{E696754C-0436-4275-9FFD-F9474E153BAE}" type="datetimeFigureOut">
              <a:rPr lang="es-PE" smtClean="0"/>
              <a:t>27/02/2024</a:t>
            </a:fld>
            <a:endParaRPr lang="es-PE"/>
          </a:p>
        </p:txBody>
      </p:sp>
      <p:sp>
        <p:nvSpPr>
          <p:cNvPr id="3" name="Marcador de pie de página 2">
            <a:extLst>
              <a:ext uri="{FF2B5EF4-FFF2-40B4-BE49-F238E27FC236}">
                <a16:creationId xmlns:a16="http://schemas.microsoft.com/office/drawing/2014/main" id="{E4D3CF81-47A5-482C-982B-502667C59347}"/>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43F18064-7ED5-4BF2-9081-85A1C812E9C6}"/>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315616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1264F5-F479-414F-A3D1-D344FD6248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4C8A3E3-255A-4882-8CFC-85AB553C2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8F3EC4A1-11D6-461D-95EF-B7D5BD2094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32548F-79DF-4106-966D-A751E1127C30}"/>
              </a:ext>
            </a:extLst>
          </p:cNvPr>
          <p:cNvSpPr>
            <a:spLocks noGrp="1"/>
          </p:cNvSpPr>
          <p:nvPr>
            <p:ph type="dt" sz="half" idx="10"/>
          </p:nvPr>
        </p:nvSpPr>
        <p:spPr/>
        <p:txBody>
          <a:bodyPr/>
          <a:lstStyle/>
          <a:p>
            <a:fld id="{E696754C-0436-4275-9FFD-F9474E153BAE}" type="datetimeFigureOut">
              <a:rPr lang="es-PE" smtClean="0"/>
              <a:t>27/02/2024</a:t>
            </a:fld>
            <a:endParaRPr lang="es-PE"/>
          </a:p>
        </p:txBody>
      </p:sp>
      <p:sp>
        <p:nvSpPr>
          <p:cNvPr id="6" name="Marcador de pie de página 5">
            <a:extLst>
              <a:ext uri="{FF2B5EF4-FFF2-40B4-BE49-F238E27FC236}">
                <a16:creationId xmlns:a16="http://schemas.microsoft.com/office/drawing/2014/main" id="{B35D6EA4-A518-472D-9426-BF860F274A1C}"/>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BF19D21-AB5B-4888-B278-BB3B990A2D3E}"/>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83482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13EC8-2338-4515-A9C4-96A28C20B4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F11585E8-798A-4D9C-A76E-09BD97BE58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F37DF57A-AA59-46AD-8624-5A3647B330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2E9941-7D10-4F9B-AE4F-CDD557F6A331}"/>
              </a:ext>
            </a:extLst>
          </p:cNvPr>
          <p:cNvSpPr>
            <a:spLocks noGrp="1"/>
          </p:cNvSpPr>
          <p:nvPr>
            <p:ph type="dt" sz="half" idx="10"/>
          </p:nvPr>
        </p:nvSpPr>
        <p:spPr/>
        <p:txBody>
          <a:bodyPr/>
          <a:lstStyle/>
          <a:p>
            <a:fld id="{E696754C-0436-4275-9FFD-F9474E153BAE}" type="datetimeFigureOut">
              <a:rPr lang="es-PE" smtClean="0"/>
              <a:t>27/02/2024</a:t>
            </a:fld>
            <a:endParaRPr lang="es-PE"/>
          </a:p>
        </p:txBody>
      </p:sp>
      <p:sp>
        <p:nvSpPr>
          <p:cNvPr id="6" name="Marcador de pie de página 5">
            <a:extLst>
              <a:ext uri="{FF2B5EF4-FFF2-40B4-BE49-F238E27FC236}">
                <a16:creationId xmlns:a16="http://schemas.microsoft.com/office/drawing/2014/main" id="{C33932E6-7E0D-47D4-9FA8-B07B7651A56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C7DA42F-D4A4-4C27-B58D-A846F4E33888}"/>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254224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D7E4C88-7010-4AC5-9B47-2A1CB4AF8D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6748C03-CE9C-47C0-AC54-3EBCDF1BF2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392A33B-AFB4-4C2B-9204-493BCAAF3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6754C-0436-4275-9FFD-F9474E153BAE}" type="datetimeFigureOut">
              <a:rPr lang="es-PE" smtClean="0"/>
              <a:t>27/02/2024</a:t>
            </a:fld>
            <a:endParaRPr lang="es-PE"/>
          </a:p>
        </p:txBody>
      </p:sp>
      <p:sp>
        <p:nvSpPr>
          <p:cNvPr id="5" name="Marcador de pie de página 4">
            <a:extLst>
              <a:ext uri="{FF2B5EF4-FFF2-40B4-BE49-F238E27FC236}">
                <a16:creationId xmlns:a16="http://schemas.microsoft.com/office/drawing/2014/main" id="{CE38D7F2-C51A-4849-AAD0-5642964BBA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3590ECB9-3F8C-4482-8E4A-26B4CBC9D1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4A2CD-D220-422E-BD37-C26FB601497A}" type="slidenum">
              <a:rPr lang="es-PE" smtClean="0"/>
              <a:t>‹Nº›</a:t>
            </a:fld>
            <a:endParaRPr lang="es-PE"/>
          </a:p>
        </p:txBody>
      </p:sp>
    </p:spTree>
    <p:extLst>
      <p:ext uri="{BB962C8B-B14F-4D97-AF65-F5344CB8AC3E}">
        <p14:creationId xmlns:p14="http://schemas.microsoft.com/office/powerpoint/2010/main" val="1576929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money.cnn.com/2014/02/06/pf/identity-fraud/index.html" TargetMode="External"/><Relationship Id="rId2" Type="http://schemas.openxmlformats.org/officeDocument/2006/relationships/hyperlink" Target="https://www.avast.com/es-es/c-identity-theft"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blog.avast.com/protect-your-online-banking-from-hackers" TargetMode="External"/><Relationship Id="rId4" Type="http://schemas.openxmlformats.org/officeDocument/2006/relationships/hyperlink" Target="https://www.avast.com/es-es/c-hack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vast.com/es-es/c-pharming" TargetMode="External"/><Relationship Id="rId7" Type="http://schemas.openxmlformats.org/officeDocument/2006/relationships/image" Target="../media/image6.jpeg"/><Relationship Id="rId2" Type="http://schemas.openxmlformats.org/officeDocument/2006/relationships/hyperlink" Target="https://www.avast.com/es-es/c-phishing" TargetMode="External"/><Relationship Id="rId1" Type="http://schemas.openxmlformats.org/officeDocument/2006/relationships/slideLayout" Target="../slideLayouts/slideLayout2.xml"/><Relationship Id="rId6" Type="http://schemas.openxmlformats.org/officeDocument/2006/relationships/hyperlink" Target="https://www.avast.com/es-es/c-what-is-a-vpn" TargetMode="External"/><Relationship Id="rId5" Type="http://schemas.openxmlformats.org/officeDocument/2006/relationships/hyperlink" Target="https://www.avast.com/es-es/c-sniffer" TargetMode="External"/><Relationship Id="rId4" Type="http://schemas.openxmlformats.org/officeDocument/2006/relationships/hyperlink" Target="https://www.avast.com/es-es/c-keylogger"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avast.com/es-es/c-malwar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log.avast.com/u.s.-sanctions-north-korean-hackers" TargetMode="External"/><Relationship Id="rId2" Type="http://schemas.openxmlformats.org/officeDocument/2006/relationships/hyperlink" Target="https://blog.avast.com/russian-hacker-pleads-guilty-in-stock-market-fraud-case" TargetMode="External"/><Relationship Id="rId1" Type="http://schemas.openxmlformats.org/officeDocument/2006/relationships/slideLayout" Target="../slideLayouts/slideLayout2.xml"/><Relationship Id="rId4" Type="http://schemas.openxmlformats.org/officeDocument/2006/relationships/hyperlink" Target="https://blog.avast.com/a-case-study-in-the-ease-of-cybercrime"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vast.com/es-es/c-malware" TargetMode="External"/><Relationship Id="rId2" Type="http://schemas.openxmlformats.org/officeDocument/2006/relationships/hyperlink" Target="https://www.avast.com/es-es/c-computer-virus"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avast.com/es-es/c-adw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6D0103-A18F-4F29-F300-E246CB5753E8}"/>
              </a:ext>
            </a:extLst>
          </p:cNvPr>
          <p:cNvSpPr txBox="1"/>
          <p:nvPr/>
        </p:nvSpPr>
        <p:spPr>
          <a:xfrm>
            <a:off x="1612347" y="1825412"/>
            <a:ext cx="8706679"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sz="6000" b="1" dirty="0"/>
              <a:t>CIBERDELINCUENCIA </a:t>
            </a:r>
          </a:p>
        </p:txBody>
      </p:sp>
      <p:pic>
        <p:nvPicPr>
          <p:cNvPr id="5" name="Picture 2" descr="Puede ser una imagen de texto que dice &quot;SERGIO EMERSON B H&quot;">
            <a:extLst>
              <a:ext uri="{FF2B5EF4-FFF2-40B4-BE49-F238E27FC236}">
                <a16:creationId xmlns:a16="http://schemas.microsoft.com/office/drawing/2014/main" id="{DB526136-66AA-CD5D-B86A-33A4160B0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635" y="3429000"/>
            <a:ext cx="3564834" cy="206210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D62FC4B-DF63-2FCD-584E-DE44BB70CF77}"/>
              </a:ext>
            </a:extLst>
          </p:cNvPr>
          <p:cNvSpPr txBox="1"/>
          <p:nvPr/>
        </p:nvSpPr>
        <p:spPr>
          <a:xfrm>
            <a:off x="3458818" y="5651291"/>
            <a:ext cx="4731026" cy="369332"/>
          </a:xfrm>
          <a:prstGeom prst="rect">
            <a:avLst/>
          </a:prstGeom>
          <a:noFill/>
        </p:spPr>
        <p:txBody>
          <a:bodyPr wrap="square" rtlCol="0">
            <a:spAutoFit/>
          </a:bodyPr>
          <a:lstStyle/>
          <a:p>
            <a:pPr algn="ctr"/>
            <a:r>
              <a:rPr lang="es-ES" b="1" dirty="0"/>
              <a:t>SERGIO EMERSON CHAVEZ PANDURO</a:t>
            </a:r>
            <a:endParaRPr lang="es-PE" b="1" dirty="0"/>
          </a:p>
        </p:txBody>
      </p:sp>
    </p:spTree>
    <p:extLst>
      <p:ext uri="{BB962C8B-B14F-4D97-AF65-F5344CB8AC3E}">
        <p14:creationId xmlns:p14="http://schemas.microsoft.com/office/powerpoint/2010/main" val="350316044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A42214F-98ED-A8C9-7E94-EA1662D40A6E}"/>
              </a:ext>
            </a:extLst>
          </p:cNvPr>
          <p:cNvSpPr txBox="1"/>
          <p:nvPr/>
        </p:nvSpPr>
        <p:spPr>
          <a:xfrm>
            <a:off x="304800" y="2915478"/>
            <a:ext cx="2985910" cy="1384995"/>
          </a:xfrm>
          <a:prstGeom prst="rect">
            <a:avLst/>
          </a:prstGeom>
          <a:noFill/>
        </p:spPr>
        <p:txBody>
          <a:bodyPr wrap="square">
            <a:spAutoFit/>
          </a:bodyPr>
          <a:lstStyle/>
          <a:p>
            <a:pPr algn="ctr"/>
            <a:r>
              <a:rPr lang="es-ES" sz="2800" b="1" i="0" dirty="0">
                <a:solidFill>
                  <a:srgbClr val="FF0000"/>
                </a:solidFill>
                <a:effectLst/>
                <a:latin typeface="Mier B"/>
              </a:rPr>
              <a:t>ROBO DE IDENTIDAD Y OTROS FRAUDES</a:t>
            </a:r>
            <a:endParaRPr lang="es-PE" sz="2800" dirty="0">
              <a:solidFill>
                <a:srgbClr val="FF0000"/>
              </a:solidFill>
            </a:endParaRPr>
          </a:p>
        </p:txBody>
      </p:sp>
      <p:sp>
        <p:nvSpPr>
          <p:cNvPr id="5" name="CuadroTexto 4">
            <a:extLst>
              <a:ext uri="{FF2B5EF4-FFF2-40B4-BE49-F238E27FC236}">
                <a16:creationId xmlns:a16="http://schemas.microsoft.com/office/drawing/2014/main" id="{453F29C5-DBE5-4E6D-4DCF-84C5B61AC72C}"/>
              </a:ext>
            </a:extLst>
          </p:cNvPr>
          <p:cNvSpPr txBox="1"/>
          <p:nvPr/>
        </p:nvSpPr>
        <p:spPr>
          <a:xfrm>
            <a:off x="4526844" y="1614311"/>
            <a:ext cx="7247468" cy="44012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800" b="0" i="0" dirty="0">
                <a:effectLst/>
                <a:latin typeface="Mier B"/>
              </a:rPr>
              <a:t>Aunque el </a:t>
            </a:r>
            <a:r>
              <a:rPr lang="es-ES" sz="2800" b="0" i="0" dirty="0">
                <a:effectLst/>
                <a:latin typeface="Mier B"/>
                <a:hlinkClick r:id="rId2">
                  <a:extLst>
                    <a:ext uri="{A12FA001-AC4F-418D-AE19-62706E023703}">
                      <ahyp:hlinkClr xmlns:ahyp="http://schemas.microsoft.com/office/drawing/2018/hyperlinkcolor" val="tx"/>
                    </a:ext>
                  </a:extLst>
                </a:hlinkClick>
              </a:rPr>
              <a:t>robo de identidad</a:t>
            </a:r>
            <a:r>
              <a:rPr lang="es-ES" sz="2800" b="0" i="0" dirty="0">
                <a:effectLst/>
                <a:latin typeface="Mier B"/>
              </a:rPr>
              <a:t> no es exclusivamente un ciberdelito, hoy en día se produce con mucha más frecuencia por medios tecnológicos. De hecho, hoy en día, en Estados Unidos se produce un fraude de identidad </a:t>
            </a:r>
            <a:r>
              <a:rPr lang="es-ES" sz="2800" b="0" i="0" dirty="0">
                <a:effectLst/>
                <a:latin typeface="Mier B"/>
                <a:hlinkClick r:id="rId3">
                  <a:extLst>
                    <a:ext uri="{A12FA001-AC4F-418D-AE19-62706E023703}">
                      <ahyp:hlinkClr xmlns:ahyp="http://schemas.microsoft.com/office/drawing/2018/hyperlinkcolor" val="tx"/>
                    </a:ext>
                  </a:extLst>
                </a:hlinkClick>
              </a:rPr>
              <a:t>cada dos segundos</a:t>
            </a:r>
            <a:r>
              <a:rPr lang="es-ES" sz="2800" b="0" i="0" dirty="0">
                <a:effectLst/>
                <a:latin typeface="Mier B"/>
              </a:rPr>
              <a:t>. Si un </a:t>
            </a:r>
            <a:r>
              <a:rPr lang="es-ES" sz="2800" b="0" i="0" dirty="0">
                <a:effectLst/>
                <a:latin typeface="Mier B"/>
                <a:hlinkClick r:id="rId4">
                  <a:extLst>
                    <a:ext uri="{A12FA001-AC4F-418D-AE19-62706E023703}">
                      <ahyp:hlinkClr xmlns:ahyp="http://schemas.microsoft.com/office/drawing/2018/hyperlinkcolor" val="tx"/>
                    </a:ext>
                  </a:extLst>
                </a:hlinkClick>
              </a:rPr>
              <a:t>hacker</a:t>
            </a:r>
            <a:r>
              <a:rPr lang="es-ES" sz="2800" b="0" i="0" dirty="0">
                <a:effectLst/>
                <a:latin typeface="Mier B"/>
              </a:rPr>
              <a:t> quiere cometer un robo de identidad o un </a:t>
            </a:r>
            <a:r>
              <a:rPr lang="es-ES" sz="2800" b="0" i="0" dirty="0">
                <a:effectLst/>
                <a:latin typeface="Mier B"/>
                <a:hlinkClick r:id="rId5">
                  <a:extLst>
                    <a:ext uri="{A12FA001-AC4F-418D-AE19-62706E023703}">
                      <ahyp:hlinkClr xmlns:ahyp="http://schemas.microsoft.com/office/drawing/2018/hyperlinkcolor" val="tx"/>
                    </a:ext>
                  </a:extLst>
                </a:hlinkClick>
              </a:rPr>
              <a:t>fraude con tarjeta de crédito</a:t>
            </a:r>
            <a:r>
              <a:rPr lang="es-ES" sz="2800" b="0" i="0" dirty="0">
                <a:effectLst/>
                <a:latin typeface="Mier B"/>
              </a:rPr>
              <a:t>, primero debe obtener datos personales suficientes sobre su víctima. Estas son algunas formas de obtener dichos datos:</a:t>
            </a:r>
            <a:endParaRPr lang="es-PE" sz="2800" dirty="0"/>
          </a:p>
        </p:txBody>
      </p:sp>
      <p:sp>
        <p:nvSpPr>
          <p:cNvPr id="6" name="Flecha: a la derecha 5">
            <a:extLst>
              <a:ext uri="{FF2B5EF4-FFF2-40B4-BE49-F238E27FC236}">
                <a16:creationId xmlns:a16="http://schemas.microsoft.com/office/drawing/2014/main" id="{611E7B91-B1BD-6E34-A5B0-5589B40DC3AD}"/>
              </a:ext>
            </a:extLst>
          </p:cNvPr>
          <p:cNvSpPr/>
          <p:nvPr/>
        </p:nvSpPr>
        <p:spPr>
          <a:xfrm>
            <a:off x="3530846" y="3005666"/>
            <a:ext cx="722488" cy="846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4098" name="Picture 2" descr="Resultado de imagen de ciberdelito">
            <a:extLst>
              <a:ext uri="{FF2B5EF4-FFF2-40B4-BE49-F238E27FC236}">
                <a16:creationId xmlns:a16="http://schemas.microsoft.com/office/drawing/2014/main" id="{CC7FE480-FD79-ADE2-E27B-18CD799431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888" y="4506567"/>
            <a:ext cx="22288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992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B52C39-62A1-BFAC-C26E-055002D762AF}"/>
              </a:ext>
            </a:extLst>
          </p:cNvPr>
          <p:cNvSpPr txBox="1"/>
          <p:nvPr/>
        </p:nvSpPr>
        <p:spPr>
          <a:xfrm>
            <a:off x="5260622" y="1782296"/>
            <a:ext cx="6096000" cy="4247317"/>
          </a:xfrm>
          <a:prstGeom prst="rect">
            <a:avLst/>
          </a:prstGeom>
          <a:noFill/>
        </p:spPr>
        <p:txBody>
          <a:bodyPr wrap="square">
            <a:spAutoFit/>
          </a:bodyPr>
          <a:lstStyle/>
          <a:p>
            <a:pPr algn="just" fontAlgn="base">
              <a:buFont typeface="Arial" panose="020B0604020202020204" pitchFamily="34" charset="0"/>
              <a:buChar char="•"/>
            </a:pPr>
            <a:r>
              <a:rPr lang="es-ES" b="1" i="0" dirty="0">
                <a:solidFill>
                  <a:srgbClr val="1A74B1"/>
                </a:solidFill>
                <a:effectLst/>
                <a:latin typeface="Mier B"/>
                <a:hlinkClick r:id="rId2"/>
              </a:rPr>
              <a:t>Phishing</a:t>
            </a:r>
            <a:r>
              <a:rPr lang="es-ES" b="0" i="0" dirty="0">
                <a:solidFill>
                  <a:srgbClr val="21455C"/>
                </a:solidFill>
                <a:effectLst/>
                <a:latin typeface="Mier B"/>
              </a:rPr>
              <a:t>: Los ciberdelincuentes utilizan “cebos”, mensajes fraudulentos para atraer a sus víctimas hacia sitios falsificados, de modo que introduzcan en ellos información personal como nombres de usuario, contraseñas y datos bancarios.</a:t>
            </a:r>
          </a:p>
          <a:p>
            <a:pPr algn="just" fontAlgn="base">
              <a:buFont typeface="Arial" panose="020B0604020202020204" pitchFamily="34" charset="0"/>
              <a:buChar char="•"/>
            </a:pPr>
            <a:r>
              <a:rPr lang="es-ES" b="1" i="0" dirty="0" err="1">
                <a:solidFill>
                  <a:srgbClr val="1A74B1"/>
                </a:solidFill>
                <a:effectLst/>
                <a:latin typeface="Mier B"/>
                <a:hlinkClick r:id="rId3"/>
              </a:rPr>
              <a:t>Pharming</a:t>
            </a:r>
            <a:r>
              <a:rPr lang="es-ES" b="0" i="0" dirty="0">
                <a:solidFill>
                  <a:srgbClr val="21455C"/>
                </a:solidFill>
                <a:effectLst/>
                <a:latin typeface="Mier B"/>
              </a:rPr>
              <a:t>: El </a:t>
            </a:r>
            <a:r>
              <a:rPr lang="es-ES" b="0" i="0" dirty="0" err="1">
                <a:solidFill>
                  <a:srgbClr val="21455C"/>
                </a:solidFill>
                <a:effectLst/>
                <a:latin typeface="Mier B"/>
              </a:rPr>
              <a:t>pharming</a:t>
            </a:r>
            <a:r>
              <a:rPr lang="es-ES" b="0" i="0" dirty="0">
                <a:solidFill>
                  <a:srgbClr val="21455C"/>
                </a:solidFill>
                <a:effectLst/>
                <a:latin typeface="Mier B"/>
              </a:rPr>
              <a:t> va un paso más allá del phishing y utiliza malware para redirigir a los usuarios desprevenidos hacia versiones falsificadas de sitios web, con el fin de que introduzcan sus datos personales.</a:t>
            </a:r>
          </a:p>
          <a:p>
            <a:pPr algn="just" fontAlgn="base">
              <a:buFont typeface="Arial" panose="020B0604020202020204" pitchFamily="34" charset="0"/>
              <a:buChar char="•"/>
            </a:pPr>
            <a:r>
              <a:rPr lang="es-ES" b="1" i="0" dirty="0" err="1">
                <a:solidFill>
                  <a:srgbClr val="1A74B1"/>
                </a:solidFill>
                <a:effectLst/>
                <a:latin typeface="Mier B"/>
                <a:hlinkClick r:id="rId4"/>
              </a:rPr>
              <a:t>Keylogging</a:t>
            </a:r>
            <a:r>
              <a:rPr lang="es-ES" b="1" i="0" dirty="0">
                <a:solidFill>
                  <a:srgbClr val="21455C"/>
                </a:solidFill>
                <a:effectLst/>
                <a:latin typeface="Mier B"/>
              </a:rPr>
              <a:t>:</a:t>
            </a:r>
            <a:r>
              <a:rPr lang="es-ES" b="0" i="0" dirty="0">
                <a:solidFill>
                  <a:srgbClr val="21455C"/>
                </a:solidFill>
                <a:effectLst/>
                <a:latin typeface="Mier B"/>
              </a:rPr>
              <a:t> Este tipo de malware (o, para ser más específicos, de spyware) registra en secreto todo lo que escribe para obtener información de sus cuentas y otros datos personales.</a:t>
            </a:r>
          </a:p>
          <a:p>
            <a:pPr algn="just" fontAlgn="base">
              <a:buFont typeface="Arial" panose="020B0604020202020204" pitchFamily="34" charset="0"/>
              <a:buChar char="•"/>
            </a:pPr>
            <a:r>
              <a:rPr lang="es-ES" b="1" i="0" dirty="0" err="1">
                <a:solidFill>
                  <a:srgbClr val="1A74B1"/>
                </a:solidFill>
                <a:effectLst/>
                <a:latin typeface="Mier B"/>
                <a:hlinkClick r:id="rId5"/>
              </a:rPr>
              <a:t>Sniffing</a:t>
            </a:r>
            <a:r>
              <a:rPr lang="es-ES" b="1" i="0" dirty="0">
                <a:solidFill>
                  <a:srgbClr val="21455C"/>
                </a:solidFill>
                <a:effectLst/>
                <a:latin typeface="Mier B"/>
              </a:rPr>
              <a:t>: </a:t>
            </a:r>
            <a:r>
              <a:rPr lang="es-ES" b="0" i="0" dirty="0">
                <a:solidFill>
                  <a:srgbClr val="21455C"/>
                </a:solidFill>
                <a:effectLst/>
                <a:latin typeface="Mier B"/>
              </a:rPr>
              <a:t>Si se conecta a una red </a:t>
            </a:r>
            <a:r>
              <a:rPr lang="es-ES" b="0" i="0" dirty="0" err="1">
                <a:solidFill>
                  <a:srgbClr val="21455C"/>
                </a:solidFill>
                <a:effectLst/>
                <a:latin typeface="Mier B"/>
              </a:rPr>
              <a:t>Wi</a:t>
            </a:r>
            <a:r>
              <a:rPr lang="es-ES" b="0" i="0" dirty="0">
                <a:solidFill>
                  <a:srgbClr val="21455C"/>
                </a:solidFill>
                <a:effectLst/>
                <a:latin typeface="Mier B"/>
              </a:rPr>
              <a:t>-Fi pública no protegida y no cifrada, los hackers pueden robarle los datos “olfateando” su tráfico de Internet con herramientas especiales (salvo que utilice una </a:t>
            </a:r>
            <a:r>
              <a:rPr lang="es-ES" b="0" i="0" dirty="0">
                <a:solidFill>
                  <a:srgbClr val="1A74B1"/>
                </a:solidFill>
                <a:effectLst/>
                <a:latin typeface="Mier B"/>
                <a:hlinkClick r:id="rId6"/>
              </a:rPr>
              <a:t>VPN</a:t>
            </a:r>
            <a:r>
              <a:rPr lang="es-ES" b="0" i="0" dirty="0">
                <a:solidFill>
                  <a:srgbClr val="21455C"/>
                </a:solidFill>
                <a:effectLst/>
                <a:latin typeface="Mier B"/>
              </a:rPr>
              <a:t>, por supuesto)</a:t>
            </a:r>
          </a:p>
        </p:txBody>
      </p:sp>
      <p:pic>
        <p:nvPicPr>
          <p:cNvPr id="4098" name="Picture 2" descr="Resultado de imagen de ciberdelincuencia">
            <a:extLst>
              <a:ext uri="{FF2B5EF4-FFF2-40B4-BE49-F238E27FC236}">
                <a16:creationId xmlns:a16="http://schemas.microsoft.com/office/drawing/2014/main" id="{FE1142F9-68BB-44CC-0C58-7007A1A7BC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533" y="1782296"/>
            <a:ext cx="4572000" cy="411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129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5A15655-9DF1-A73A-8DA0-68EC53D87B7B}"/>
              </a:ext>
            </a:extLst>
          </p:cNvPr>
          <p:cNvSpPr txBox="1"/>
          <p:nvPr/>
        </p:nvSpPr>
        <p:spPr>
          <a:xfrm>
            <a:off x="6809657" y="2419837"/>
            <a:ext cx="4188178"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3200" b="1" i="0" dirty="0">
                <a:solidFill>
                  <a:srgbClr val="232323"/>
                </a:solidFill>
                <a:effectLst/>
                <a:latin typeface="Roboto" panose="02000000000000000000" pitchFamily="2" charset="0"/>
              </a:rPr>
              <a:t>Ministerio Público dispuso la creación de una Unidad Fiscal Especializada en Ciberdelincuencia</a:t>
            </a:r>
          </a:p>
        </p:txBody>
      </p:sp>
      <p:pic>
        <p:nvPicPr>
          <p:cNvPr id="5122" name="Picture 2" descr="Ministerio Público investiga a 12 cooperativas por lavado de dinero en ...">
            <a:extLst>
              <a:ext uri="{FF2B5EF4-FFF2-40B4-BE49-F238E27FC236}">
                <a16:creationId xmlns:a16="http://schemas.microsoft.com/office/drawing/2014/main" id="{4C54B496-DBB1-9A90-D3B0-C49F15F49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44" y="1817510"/>
            <a:ext cx="5215467" cy="3759200"/>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a la derecha 5">
            <a:extLst>
              <a:ext uri="{FF2B5EF4-FFF2-40B4-BE49-F238E27FC236}">
                <a16:creationId xmlns:a16="http://schemas.microsoft.com/office/drawing/2014/main" id="{97545D22-8A9F-C74C-B5C0-4B156BA8E656}"/>
              </a:ext>
            </a:extLst>
          </p:cNvPr>
          <p:cNvSpPr/>
          <p:nvPr/>
        </p:nvSpPr>
        <p:spPr>
          <a:xfrm>
            <a:off x="6096000" y="3087757"/>
            <a:ext cx="543339" cy="727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105867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65148B-6F0F-6024-9A40-99CF44F1A416}"/>
              </a:ext>
            </a:extLst>
          </p:cNvPr>
          <p:cNvSpPr txBox="1"/>
          <p:nvPr/>
        </p:nvSpPr>
        <p:spPr>
          <a:xfrm>
            <a:off x="5960534" y="1670756"/>
            <a:ext cx="5238043" cy="4893647"/>
          </a:xfrm>
          <a:prstGeom prst="rect">
            <a:avLst/>
          </a:prstGeom>
          <a:noFill/>
        </p:spPr>
        <p:txBody>
          <a:bodyPr wrap="square">
            <a:spAutoFit/>
          </a:bodyPr>
          <a:lstStyle/>
          <a:p>
            <a:pPr algn="just"/>
            <a:r>
              <a:rPr lang="es-ES" sz="2400" b="0" i="0" dirty="0">
                <a:solidFill>
                  <a:srgbClr val="26292E"/>
                </a:solidFill>
                <a:effectLst/>
                <a:latin typeface="Roboto" panose="02000000000000000000" pitchFamily="2" charset="0"/>
              </a:rPr>
              <a:t>Ante la aparición de nuevas tecnologías y herramientas digitales que, si bien han significado una ventaja para la sociedad, también han posibilitado la aparición de los delitos informáticos, el Ministerio Público dispuso hoy la creación de una Unidad Fiscal Especializada en Ciberdelincuencia, con competencia nacional, que dependerá administrativa y funcionalmente de la Fiscalía de la Nación.</a:t>
            </a:r>
            <a:br>
              <a:rPr lang="es-ES" sz="2400" dirty="0"/>
            </a:br>
            <a:endParaRPr lang="es-PE" sz="2400" dirty="0"/>
          </a:p>
        </p:txBody>
      </p:sp>
      <p:pic>
        <p:nvPicPr>
          <p:cNvPr id="4" name="Picture 2" descr="Resultado de imagen de ciberdelincuencia">
            <a:extLst>
              <a:ext uri="{FF2B5EF4-FFF2-40B4-BE49-F238E27FC236}">
                <a16:creationId xmlns:a16="http://schemas.microsoft.com/office/drawing/2014/main" id="{C209045B-3F93-F5A1-C2DF-696CC7028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733" y="1840089"/>
            <a:ext cx="4572000" cy="416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458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2AB816-DDC5-9AF1-E3CA-ACB74EE98BAE}"/>
              </a:ext>
            </a:extLst>
          </p:cNvPr>
          <p:cNvSpPr txBox="1"/>
          <p:nvPr/>
        </p:nvSpPr>
        <p:spPr>
          <a:xfrm>
            <a:off x="2167957" y="1505349"/>
            <a:ext cx="7134578"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2400" b="0" i="0" dirty="0">
                <a:solidFill>
                  <a:srgbClr val="26292E"/>
                </a:solidFill>
                <a:effectLst/>
                <a:latin typeface="Roboto" panose="02000000000000000000" pitchFamily="2" charset="0"/>
              </a:rPr>
              <a:t>También deberá unificar criterios en los procedimientos y métodos de investigación en materia de ciberdelincuencia, promover la articulación entre el Ministerio Público y la Policía Nacional, coordinar con las redes internacionales (</a:t>
            </a:r>
            <a:r>
              <a:rPr lang="es-ES" sz="2400" b="0" i="0" dirty="0" err="1">
                <a:solidFill>
                  <a:srgbClr val="26292E"/>
                </a:solidFill>
                <a:effectLst/>
                <a:latin typeface="Roboto" panose="02000000000000000000" pitchFamily="2" charset="0"/>
              </a:rPr>
              <a:t>CiberRed</a:t>
            </a:r>
            <a:r>
              <a:rPr lang="es-ES" sz="2400" b="0" i="0" dirty="0">
                <a:solidFill>
                  <a:srgbClr val="26292E"/>
                </a:solidFill>
                <a:effectLst/>
                <a:latin typeface="Roboto" panose="02000000000000000000" pitchFamily="2" charset="0"/>
              </a:rPr>
              <a:t>, </a:t>
            </a:r>
            <a:r>
              <a:rPr lang="es-ES" sz="2400" b="0" i="0" dirty="0" err="1">
                <a:solidFill>
                  <a:srgbClr val="26292E"/>
                </a:solidFill>
                <a:effectLst/>
                <a:latin typeface="Roboto" panose="02000000000000000000" pitchFamily="2" charset="0"/>
              </a:rPr>
              <a:t>RedCoop</a:t>
            </a:r>
            <a:r>
              <a:rPr lang="es-ES" sz="2400" b="0" i="0" dirty="0">
                <a:solidFill>
                  <a:srgbClr val="26292E"/>
                </a:solidFill>
                <a:effectLst/>
                <a:latin typeface="Roboto" panose="02000000000000000000" pitchFamily="2" charset="0"/>
              </a:rPr>
              <a:t>, AIAMP), absolver consultas y emitir informes sobre la materia, entre otras funciones.</a:t>
            </a:r>
            <a:endParaRPr lang="es-PE" sz="2400" dirty="0"/>
          </a:p>
        </p:txBody>
      </p:sp>
      <p:pic>
        <p:nvPicPr>
          <p:cNvPr id="5122" name="Picture 2" descr="Resultado de imagen de ciberdelito">
            <a:extLst>
              <a:ext uri="{FF2B5EF4-FFF2-40B4-BE49-F238E27FC236}">
                <a16:creationId xmlns:a16="http://schemas.microsoft.com/office/drawing/2014/main" id="{1A6BE68B-EE16-7728-2970-BDAE62424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5471" y="4731854"/>
            <a:ext cx="22288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365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E275E60-E274-2C24-0573-816814A8E5D2}"/>
              </a:ext>
            </a:extLst>
          </p:cNvPr>
          <p:cNvSpPr txBox="1"/>
          <p:nvPr/>
        </p:nvSpPr>
        <p:spPr>
          <a:xfrm>
            <a:off x="2573867" y="1365955"/>
            <a:ext cx="6570133" cy="230832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PE" sz="7200" b="1" i="0" dirty="0">
                <a:solidFill>
                  <a:srgbClr val="26292E"/>
                </a:solidFill>
                <a:effectLst/>
                <a:latin typeface="Roboto" panose="02000000000000000000" pitchFamily="2" charset="0"/>
              </a:rPr>
              <a:t>CIBERDELITOS EN CIFRAS</a:t>
            </a:r>
            <a:endParaRPr lang="es-PE" sz="7200" dirty="0"/>
          </a:p>
        </p:txBody>
      </p:sp>
      <p:pic>
        <p:nvPicPr>
          <p:cNvPr id="6146" name="Picture 2" descr="emoji pensativo png 19 free Cliparts | Download images on Clipground 2022">
            <a:extLst>
              <a:ext uri="{FF2B5EF4-FFF2-40B4-BE49-F238E27FC236}">
                <a16:creationId xmlns:a16="http://schemas.microsoft.com/office/drawing/2014/main" id="{6C88CBE6-01A3-D496-0E67-FB82561E8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699" y="4041482"/>
            <a:ext cx="2679701" cy="189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544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80D720-A1AB-6581-88FB-712C138A5373}"/>
              </a:ext>
            </a:extLst>
          </p:cNvPr>
          <p:cNvSpPr txBox="1"/>
          <p:nvPr/>
        </p:nvSpPr>
        <p:spPr>
          <a:xfrm>
            <a:off x="3670851" y="1784626"/>
            <a:ext cx="8176592" cy="35394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S" sz="3200" b="0" i="0" dirty="0">
                <a:solidFill>
                  <a:srgbClr val="26292E"/>
                </a:solidFill>
                <a:effectLst/>
                <a:latin typeface="Roboto" panose="02000000000000000000" pitchFamily="2" charset="0"/>
              </a:rPr>
              <a:t>Según las estadísticas de la Oficina de Racionalización y Estadística (</a:t>
            </a:r>
            <a:r>
              <a:rPr lang="es-ES" sz="3200" b="0" i="0" dirty="0" err="1">
                <a:solidFill>
                  <a:srgbClr val="26292E"/>
                </a:solidFill>
                <a:effectLst/>
                <a:latin typeface="Roboto" panose="02000000000000000000" pitchFamily="2" charset="0"/>
              </a:rPr>
              <a:t>Orace</a:t>
            </a:r>
            <a:r>
              <a:rPr lang="es-ES" sz="3200" b="0" i="0" dirty="0">
                <a:solidFill>
                  <a:srgbClr val="26292E"/>
                </a:solidFill>
                <a:effectLst/>
                <a:latin typeface="Roboto" panose="02000000000000000000" pitchFamily="2" charset="0"/>
              </a:rPr>
              <a:t>) del Ministerio Público, desde el 22 de octubre de 2013 al 31 de julio de 2020 ingresaron a las Fiscalías Penales Comunes Especializadas y Fiscalías Mixtas 21 687 denuncias por delitos informáticos</a:t>
            </a:r>
            <a:endParaRPr lang="es-PE" sz="3200" dirty="0"/>
          </a:p>
        </p:txBody>
      </p:sp>
      <p:sp>
        <p:nvSpPr>
          <p:cNvPr id="5" name="CuadroTexto 4">
            <a:extLst>
              <a:ext uri="{FF2B5EF4-FFF2-40B4-BE49-F238E27FC236}">
                <a16:creationId xmlns:a16="http://schemas.microsoft.com/office/drawing/2014/main" id="{EFCE618E-1DC7-42EC-10AF-BC079F49A207}"/>
              </a:ext>
            </a:extLst>
          </p:cNvPr>
          <p:cNvSpPr txBox="1"/>
          <p:nvPr/>
        </p:nvSpPr>
        <p:spPr>
          <a:xfrm>
            <a:off x="344557" y="2981739"/>
            <a:ext cx="2504660"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PE" sz="3200" b="1" i="0" dirty="0">
                <a:solidFill>
                  <a:srgbClr val="26292E"/>
                </a:solidFill>
                <a:effectLst/>
                <a:latin typeface="Roboto" panose="02000000000000000000" pitchFamily="2" charset="0"/>
              </a:rPr>
              <a:t>CIBERDELITOS EN CIFRAS</a:t>
            </a:r>
            <a:endParaRPr lang="es-PE" sz="3200" dirty="0"/>
          </a:p>
        </p:txBody>
      </p:sp>
      <p:sp>
        <p:nvSpPr>
          <p:cNvPr id="6" name="Flecha: a la derecha 5">
            <a:extLst>
              <a:ext uri="{FF2B5EF4-FFF2-40B4-BE49-F238E27FC236}">
                <a16:creationId xmlns:a16="http://schemas.microsoft.com/office/drawing/2014/main" id="{1673D7B2-C760-6CED-B31D-3B773E9D7B57}"/>
              </a:ext>
            </a:extLst>
          </p:cNvPr>
          <p:cNvSpPr/>
          <p:nvPr/>
        </p:nvSpPr>
        <p:spPr>
          <a:xfrm>
            <a:off x="2981739" y="3429000"/>
            <a:ext cx="543339" cy="546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370592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FE6A3E7F-24B2-DDF6-E3F4-115318E50F11}"/>
              </a:ext>
            </a:extLst>
          </p:cNvPr>
          <p:cNvSpPr/>
          <p:nvPr/>
        </p:nvSpPr>
        <p:spPr>
          <a:xfrm>
            <a:off x="1020417" y="1921565"/>
            <a:ext cx="10031896" cy="42141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3" name="CuadroTexto 2">
            <a:extLst>
              <a:ext uri="{FF2B5EF4-FFF2-40B4-BE49-F238E27FC236}">
                <a16:creationId xmlns:a16="http://schemas.microsoft.com/office/drawing/2014/main" id="{1E74715C-8B80-13CC-F450-5CF90ABEFAEC}"/>
              </a:ext>
            </a:extLst>
          </p:cNvPr>
          <p:cNvSpPr txBox="1"/>
          <p:nvPr/>
        </p:nvSpPr>
        <p:spPr>
          <a:xfrm>
            <a:off x="1484243" y="2133600"/>
            <a:ext cx="8931966" cy="4031873"/>
          </a:xfrm>
          <a:prstGeom prst="rect">
            <a:avLst/>
          </a:prstGeom>
          <a:noFill/>
        </p:spPr>
        <p:txBody>
          <a:bodyPr wrap="square">
            <a:spAutoFit/>
          </a:bodyPr>
          <a:lstStyle/>
          <a:p>
            <a:pPr algn="just"/>
            <a:r>
              <a:rPr lang="es-ES" sz="3200" b="0" i="0" dirty="0">
                <a:solidFill>
                  <a:srgbClr val="26292E"/>
                </a:solidFill>
                <a:effectLst/>
                <a:latin typeface="Roboto" panose="02000000000000000000" pitchFamily="2" charset="0"/>
              </a:rPr>
              <a:t>Los delitos contra el patrimonio representan el 42% (9014) de los delitos informáticos, seguido de los delitos contra la fe pública (4%), contra datos y sistemas informáticos (3%), contra la indemnidad y libertad sexuales (2%) y contra la intimidad y el secreto de las comunicaciones (1%). </a:t>
            </a:r>
          </a:p>
          <a:p>
            <a:pPr algn="just"/>
            <a:r>
              <a:rPr lang="es-ES" sz="3200" b="0" i="0" dirty="0">
                <a:solidFill>
                  <a:srgbClr val="26292E"/>
                </a:solidFill>
                <a:effectLst/>
                <a:latin typeface="Roboto" panose="02000000000000000000" pitchFamily="2" charset="0"/>
              </a:rPr>
              <a:t> </a:t>
            </a:r>
          </a:p>
        </p:txBody>
      </p:sp>
    </p:spTree>
    <p:extLst>
      <p:ext uri="{BB962C8B-B14F-4D97-AF65-F5344CB8AC3E}">
        <p14:creationId xmlns:p14="http://schemas.microsoft.com/office/powerpoint/2010/main" val="2837284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5DB7FC-CA38-9923-78EB-0A1D283CCF94}"/>
              </a:ext>
            </a:extLst>
          </p:cNvPr>
          <p:cNvSpPr txBox="1"/>
          <p:nvPr/>
        </p:nvSpPr>
        <p:spPr>
          <a:xfrm>
            <a:off x="796374" y="2967335"/>
            <a:ext cx="2226365"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b="1" dirty="0"/>
              <a:t>DELITOS CONTRA DATOS Y SISTEMAS INFORMÁTICOS</a:t>
            </a:r>
            <a:endParaRPr lang="es-PE" b="1" dirty="0"/>
          </a:p>
        </p:txBody>
      </p:sp>
      <p:sp>
        <p:nvSpPr>
          <p:cNvPr id="4" name="Flecha: a la derecha 3">
            <a:extLst>
              <a:ext uri="{FF2B5EF4-FFF2-40B4-BE49-F238E27FC236}">
                <a16:creationId xmlns:a16="http://schemas.microsoft.com/office/drawing/2014/main" id="{A1FAA313-8C70-B65D-952D-3C7D87E11D38}"/>
              </a:ext>
            </a:extLst>
          </p:cNvPr>
          <p:cNvSpPr/>
          <p:nvPr/>
        </p:nvSpPr>
        <p:spPr>
          <a:xfrm>
            <a:off x="3245541" y="3271127"/>
            <a:ext cx="556591" cy="477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CuadroTexto 5">
            <a:extLst>
              <a:ext uri="{FF2B5EF4-FFF2-40B4-BE49-F238E27FC236}">
                <a16:creationId xmlns:a16="http://schemas.microsoft.com/office/drawing/2014/main" id="{7D3D0973-CF70-B4FE-D16B-DB44B295F084}"/>
              </a:ext>
            </a:extLst>
          </p:cNvPr>
          <p:cNvSpPr txBox="1"/>
          <p:nvPr/>
        </p:nvSpPr>
        <p:spPr>
          <a:xfrm>
            <a:off x="4147931" y="1828800"/>
            <a:ext cx="6162260"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400" dirty="0"/>
              <a:t>Artículo 2.- Acceso ilícito El que accede sin autorización a todo o parte de un sistema informático, siempre que se realice con vulneración de medidas de seguridad establecidas para impedirlo, será reprimido con pena privativa de libertad no menor de uno ni mayor de cuatro años y con treinta a noventa días multa. Será reprimido con la misma pena el que accede a un sistema informático excediendo lo autorizado. (*) </a:t>
            </a:r>
            <a:endParaRPr lang="es-PE" sz="2400" dirty="0"/>
          </a:p>
        </p:txBody>
      </p:sp>
      <p:pic>
        <p:nvPicPr>
          <p:cNvPr id="6146" name="Picture 2" descr="Resultado de imagen de ciberdelito">
            <a:extLst>
              <a:ext uri="{FF2B5EF4-FFF2-40B4-BE49-F238E27FC236}">
                <a16:creationId xmlns:a16="http://schemas.microsoft.com/office/drawing/2014/main" id="{4F6275F8-549A-2157-1610-50D0C6C9A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374" y="4254776"/>
            <a:ext cx="22288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822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017431-13BE-E0D6-FFFE-70A007923C68}"/>
              </a:ext>
            </a:extLst>
          </p:cNvPr>
          <p:cNvSpPr txBox="1"/>
          <p:nvPr/>
        </p:nvSpPr>
        <p:spPr>
          <a:xfrm>
            <a:off x="384314" y="3273287"/>
            <a:ext cx="2676938"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PE" sz="2400" b="1" dirty="0"/>
              <a:t>ARTÍCULO 2. </a:t>
            </a:r>
          </a:p>
          <a:p>
            <a:pPr algn="ctr"/>
            <a:r>
              <a:rPr lang="es-PE" sz="2400" b="1" dirty="0"/>
              <a:t>ACCESO ILÍCITO </a:t>
            </a:r>
          </a:p>
        </p:txBody>
      </p:sp>
      <p:sp>
        <p:nvSpPr>
          <p:cNvPr id="5" name="CuadroTexto 4">
            <a:extLst>
              <a:ext uri="{FF2B5EF4-FFF2-40B4-BE49-F238E27FC236}">
                <a16:creationId xmlns:a16="http://schemas.microsoft.com/office/drawing/2014/main" id="{5BC6F828-7BD5-C04A-E242-BC391345214D}"/>
              </a:ext>
            </a:extLst>
          </p:cNvPr>
          <p:cNvSpPr txBox="1"/>
          <p:nvPr/>
        </p:nvSpPr>
        <p:spPr>
          <a:xfrm>
            <a:off x="4346713" y="1603513"/>
            <a:ext cx="6983896" cy="440120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S" sz="2800" dirty="0"/>
              <a:t>El que deliberada e ilegítimamente accede a todo o en parte de un sistema informático, siempre que se realice con vulneración de medidas de seguridad establecidas para impedirlo, será reprimido con pena privativa de libertad no menor de uno ni mayor de cuatro años y con treinta a noventa días-multa. Será reprimido con la misma pena, el que accede a un sistema informático excediendo lo autorizado.</a:t>
            </a:r>
            <a:endParaRPr lang="es-PE" sz="2800" dirty="0"/>
          </a:p>
        </p:txBody>
      </p:sp>
      <p:sp>
        <p:nvSpPr>
          <p:cNvPr id="6" name="Flecha: a la derecha 5">
            <a:extLst>
              <a:ext uri="{FF2B5EF4-FFF2-40B4-BE49-F238E27FC236}">
                <a16:creationId xmlns:a16="http://schemas.microsoft.com/office/drawing/2014/main" id="{AB3FE208-62E0-4455-4AAA-C30EEFE53D9F}"/>
              </a:ext>
            </a:extLst>
          </p:cNvPr>
          <p:cNvSpPr/>
          <p:nvPr/>
        </p:nvSpPr>
        <p:spPr>
          <a:xfrm>
            <a:off x="3485322" y="3429000"/>
            <a:ext cx="556591" cy="6752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7170" name="Picture 2" descr="Resultado de imagen de ciberdelito">
            <a:extLst>
              <a:ext uri="{FF2B5EF4-FFF2-40B4-BE49-F238E27FC236}">
                <a16:creationId xmlns:a16="http://schemas.microsoft.com/office/drawing/2014/main" id="{00DFEA44-CA6D-2BC8-F6B6-7643F879F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58" y="4290218"/>
            <a:ext cx="22288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19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185B3D9-A5AA-E320-AC77-FE77F164175E}"/>
              </a:ext>
            </a:extLst>
          </p:cNvPr>
          <p:cNvSpPr txBox="1"/>
          <p:nvPr/>
        </p:nvSpPr>
        <p:spPr>
          <a:xfrm>
            <a:off x="5221357" y="1497496"/>
            <a:ext cx="6529886" cy="48320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sz="2800" b="0" i="0" dirty="0">
                <a:solidFill>
                  <a:srgbClr val="071D2B"/>
                </a:solidFill>
                <a:effectLst/>
                <a:latin typeface="Mier B"/>
              </a:rPr>
              <a:t>La ciberdelincuencia, la gran maldición de Internet, se refiere a cualquier actividad ilegal llevada a cabo mediante el uso de tecnología. Los responsables pueden ser personas aisladas, grupos organizados o facciones con patrocinio estatal, y utilizan técnicas como el phishing, la ingeniería social y el malware de todo tipo para cumplir sus siniestros planes. Aprenda aquí cómo funciona la ciberdelincuencia y cómo puede protegerse.</a:t>
            </a:r>
            <a:endParaRPr lang="es-PE" sz="2800" dirty="0"/>
          </a:p>
        </p:txBody>
      </p:sp>
      <p:pic>
        <p:nvPicPr>
          <p:cNvPr id="1026" name="Picture 2" descr="Resultado de imagen de ciberdelito">
            <a:extLst>
              <a:ext uri="{FF2B5EF4-FFF2-40B4-BE49-F238E27FC236}">
                <a16:creationId xmlns:a16="http://schemas.microsoft.com/office/drawing/2014/main" id="{AC4BCCF1-FD7D-36BE-45B5-A1774C9EC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25" y="2664515"/>
            <a:ext cx="3243347" cy="2609850"/>
          </a:xfrm>
          <a:prstGeom prst="rect">
            <a:avLst/>
          </a:prstGeom>
          <a:noFill/>
          <a:extLst>
            <a:ext uri="{909E8E84-426E-40DD-AFC4-6F175D3DCCD1}">
              <a14:hiddenFill xmlns:a14="http://schemas.microsoft.com/office/drawing/2010/main">
                <a:solidFill>
                  <a:srgbClr val="FFFFFF"/>
                </a:solidFill>
              </a14:hiddenFill>
            </a:ext>
          </a:extLst>
        </p:spPr>
      </p:pic>
      <p:sp>
        <p:nvSpPr>
          <p:cNvPr id="2" name="Flecha: a la derecha 1">
            <a:extLst>
              <a:ext uri="{FF2B5EF4-FFF2-40B4-BE49-F238E27FC236}">
                <a16:creationId xmlns:a16="http://schemas.microsoft.com/office/drawing/2014/main" id="{0DED9A12-8BCD-79F1-8F8D-6820D3240FE6}"/>
              </a:ext>
            </a:extLst>
          </p:cNvPr>
          <p:cNvSpPr/>
          <p:nvPr/>
        </p:nvSpPr>
        <p:spPr>
          <a:xfrm>
            <a:off x="4108174" y="3429000"/>
            <a:ext cx="689113" cy="940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336519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D4C88BB-670C-7938-87DE-70E3631C8D80}"/>
              </a:ext>
            </a:extLst>
          </p:cNvPr>
          <p:cNvSpPr txBox="1"/>
          <p:nvPr/>
        </p:nvSpPr>
        <p:spPr>
          <a:xfrm>
            <a:off x="4611757" y="1775791"/>
            <a:ext cx="5433391" cy="424731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800" dirty="0"/>
              <a:t>El que, a través de las tecnologías de la información o de la comunicación, introduce, borra, deteriora, altera, suprime o hace inaccesibles datos informáticos, será reprimido con pena privativa de libertad no menor de tres ni mayor de seis años y con ochenta a ciento veinte días multa. </a:t>
            </a:r>
          </a:p>
          <a:p>
            <a:endParaRPr lang="es-PE" dirty="0"/>
          </a:p>
        </p:txBody>
      </p:sp>
      <p:sp>
        <p:nvSpPr>
          <p:cNvPr id="7" name="CuadroTexto 6">
            <a:extLst>
              <a:ext uri="{FF2B5EF4-FFF2-40B4-BE49-F238E27FC236}">
                <a16:creationId xmlns:a16="http://schemas.microsoft.com/office/drawing/2014/main" id="{E10F41D6-E9BC-446D-76B5-0FBAD7493C6B}"/>
              </a:ext>
            </a:extLst>
          </p:cNvPr>
          <p:cNvSpPr txBox="1"/>
          <p:nvPr/>
        </p:nvSpPr>
        <p:spPr>
          <a:xfrm>
            <a:off x="662609" y="3293670"/>
            <a:ext cx="2385391"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1800" dirty="0"/>
              <a:t>Artículo 3.- Atentado contra la integridad de datos informáticos. </a:t>
            </a:r>
            <a:endParaRPr lang="es-PE" dirty="0"/>
          </a:p>
        </p:txBody>
      </p:sp>
      <p:sp>
        <p:nvSpPr>
          <p:cNvPr id="8" name="Flecha: a la derecha 7">
            <a:extLst>
              <a:ext uri="{FF2B5EF4-FFF2-40B4-BE49-F238E27FC236}">
                <a16:creationId xmlns:a16="http://schemas.microsoft.com/office/drawing/2014/main" id="{46F1CF6A-195A-70AA-128F-6CAE7A04B7B4}"/>
              </a:ext>
            </a:extLst>
          </p:cNvPr>
          <p:cNvSpPr/>
          <p:nvPr/>
        </p:nvSpPr>
        <p:spPr>
          <a:xfrm>
            <a:off x="3412434" y="3429000"/>
            <a:ext cx="702365" cy="652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8194" name="Picture 2" descr="Resultado de imagen de ciberdelito">
            <a:extLst>
              <a:ext uri="{FF2B5EF4-FFF2-40B4-BE49-F238E27FC236}">
                <a16:creationId xmlns:a16="http://schemas.microsoft.com/office/drawing/2014/main" id="{B12D45F5-2C3A-C599-0E22-03EBD2B9E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4" y="4559572"/>
            <a:ext cx="1977059" cy="146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58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7A68C3C-D8ED-D2C4-5775-6B0EFEDE5276}"/>
              </a:ext>
            </a:extLst>
          </p:cNvPr>
          <p:cNvSpPr txBox="1"/>
          <p:nvPr/>
        </p:nvSpPr>
        <p:spPr>
          <a:xfrm>
            <a:off x="4200940" y="1577837"/>
            <a:ext cx="6864625" cy="3970318"/>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es-ES" sz="2800" b="1" dirty="0">
                <a:solidFill>
                  <a:schemeClr val="tx1"/>
                </a:solidFill>
              </a:rPr>
              <a:t>El que, a través de las tecnologías de la información o de la comunicación, inutiliza, total o parcialmente, un sistema informático, impide el acceso a este, entorpece o imposibilita su funcionamiento o la prestación de sus servicios, será reprimido con pena privativa de libertad no menor de tres ni mayor de seis años y con ochenta a ciento veinte días multa.</a:t>
            </a:r>
            <a:endParaRPr lang="es-PE" sz="2800" b="1" dirty="0">
              <a:solidFill>
                <a:schemeClr val="tx1"/>
              </a:solidFill>
            </a:endParaRPr>
          </a:p>
        </p:txBody>
      </p:sp>
      <p:sp>
        <p:nvSpPr>
          <p:cNvPr id="5" name="CuadroTexto 4">
            <a:extLst>
              <a:ext uri="{FF2B5EF4-FFF2-40B4-BE49-F238E27FC236}">
                <a16:creationId xmlns:a16="http://schemas.microsoft.com/office/drawing/2014/main" id="{B65FFB89-8C11-E5FF-B20E-588FDC0F8AB5}"/>
              </a:ext>
            </a:extLst>
          </p:cNvPr>
          <p:cNvSpPr txBox="1"/>
          <p:nvPr/>
        </p:nvSpPr>
        <p:spPr>
          <a:xfrm>
            <a:off x="463826" y="3429000"/>
            <a:ext cx="2398643"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1800" b="1" dirty="0"/>
              <a:t>Artículo 4.- Atentado contra la integridad de sistemas informáticos. </a:t>
            </a:r>
            <a:endParaRPr lang="es-PE" b="1" dirty="0"/>
          </a:p>
        </p:txBody>
      </p:sp>
      <p:sp>
        <p:nvSpPr>
          <p:cNvPr id="6" name="Flecha: a la derecha 5">
            <a:extLst>
              <a:ext uri="{FF2B5EF4-FFF2-40B4-BE49-F238E27FC236}">
                <a16:creationId xmlns:a16="http://schemas.microsoft.com/office/drawing/2014/main" id="{06A0D0B0-7097-3B45-27E9-D43679520804}"/>
              </a:ext>
            </a:extLst>
          </p:cNvPr>
          <p:cNvSpPr/>
          <p:nvPr/>
        </p:nvSpPr>
        <p:spPr>
          <a:xfrm>
            <a:off x="3246783" y="3494574"/>
            <a:ext cx="569843" cy="5857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9218" name="Picture 2" descr="Resultado de imagen de ciberdelito">
            <a:extLst>
              <a:ext uri="{FF2B5EF4-FFF2-40B4-BE49-F238E27FC236}">
                <a16:creationId xmlns:a16="http://schemas.microsoft.com/office/drawing/2014/main" id="{C9216AD5-9758-F732-4E0C-D9C091DDC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19" y="1577837"/>
            <a:ext cx="22288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866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1B96F5-7F31-A933-B51E-CEEC5A525361}"/>
              </a:ext>
            </a:extLst>
          </p:cNvPr>
          <p:cNvSpPr txBox="1"/>
          <p:nvPr/>
        </p:nvSpPr>
        <p:spPr>
          <a:xfrm>
            <a:off x="119269" y="3043534"/>
            <a:ext cx="2358887"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b="1" dirty="0"/>
              <a:t>CAPÍTULO III DELITOS INFORMÁTICOS CONTRA LA INDEMNIDAD Y LIBERTAD SEXUALES</a:t>
            </a:r>
            <a:endParaRPr lang="es-PE" b="1" dirty="0"/>
          </a:p>
        </p:txBody>
      </p:sp>
      <p:sp>
        <p:nvSpPr>
          <p:cNvPr id="4" name="Flecha: a la derecha 3">
            <a:extLst>
              <a:ext uri="{FF2B5EF4-FFF2-40B4-BE49-F238E27FC236}">
                <a16:creationId xmlns:a16="http://schemas.microsoft.com/office/drawing/2014/main" id="{0E83F1C5-B37B-036D-3F93-140FF9225765}"/>
              </a:ext>
            </a:extLst>
          </p:cNvPr>
          <p:cNvSpPr/>
          <p:nvPr/>
        </p:nvSpPr>
        <p:spPr>
          <a:xfrm>
            <a:off x="2524539" y="3371381"/>
            <a:ext cx="503583" cy="821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CuadroTexto 5">
            <a:extLst>
              <a:ext uri="{FF2B5EF4-FFF2-40B4-BE49-F238E27FC236}">
                <a16:creationId xmlns:a16="http://schemas.microsoft.com/office/drawing/2014/main" id="{FD883BDE-E311-E7D5-97D0-B285D47454FB}"/>
              </a:ext>
            </a:extLst>
          </p:cNvPr>
          <p:cNvSpPr txBox="1"/>
          <p:nvPr/>
        </p:nvSpPr>
        <p:spPr>
          <a:xfrm>
            <a:off x="3120887" y="2824154"/>
            <a:ext cx="1961322"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dirty="0"/>
              <a:t>Artículo 5.- Proposiciones a niños, niñas y adolescentes con fines sexuales por medios tecnológicos </a:t>
            </a:r>
            <a:endParaRPr lang="es-PE" dirty="0"/>
          </a:p>
        </p:txBody>
      </p:sp>
      <p:sp>
        <p:nvSpPr>
          <p:cNvPr id="7" name="Flecha: a la derecha 6">
            <a:extLst>
              <a:ext uri="{FF2B5EF4-FFF2-40B4-BE49-F238E27FC236}">
                <a16:creationId xmlns:a16="http://schemas.microsoft.com/office/drawing/2014/main" id="{9678B8C5-492D-F203-62CF-B115521356FA}"/>
              </a:ext>
            </a:extLst>
          </p:cNvPr>
          <p:cNvSpPr/>
          <p:nvPr/>
        </p:nvSpPr>
        <p:spPr>
          <a:xfrm>
            <a:off x="5174974" y="3371381"/>
            <a:ext cx="549966" cy="833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CuadroTexto 8">
            <a:extLst>
              <a:ext uri="{FF2B5EF4-FFF2-40B4-BE49-F238E27FC236}">
                <a16:creationId xmlns:a16="http://schemas.microsoft.com/office/drawing/2014/main" id="{09A81458-83F5-F902-80C5-3F385D8B914A}"/>
              </a:ext>
            </a:extLst>
          </p:cNvPr>
          <p:cNvSpPr txBox="1"/>
          <p:nvPr/>
        </p:nvSpPr>
        <p:spPr>
          <a:xfrm>
            <a:off x="5844209" y="1801863"/>
            <a:ext cx="5314122" cy="424731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S" b="1" dirty="0"/>
              <a:t>Artículo 5.- Proposiciones a niños, niñas y adolescentes con fines sexuales por medios tecnológicos.</a:t>
            </a:r>
          </a:p>
          <a:p>
            <a:pPr algn="just"/>
            <a:r>
              <a:rPr lang="es-ES" dirty="0"/>
              <a:t> El que a través de internet u otro medio análogo contacta con un menor de catorce años para solicitar u obtener de él material pornográfico, o para llevar a cabo actividades sexuales con él, será reprimido con una pena privativa de libertad no menor de cuatro ni mayor de ocho años e inhabilitación conforme a los numerales 1, 2 y 4 del artículo 36 del Código Penal. Cuando la víctima tiene entre catorce y menos de dieciocho años de edad y medie engaño, la pena será no menor de tres ni mayor de seis años e inhabilitación conforme a los numerales 1, 2 y 4 del artículo 36 del Código Penal.”</a:t>
            </a:r>
            <a:endParaRPr lang="es-PE" dirty="0"/>
          </a:p>
        </p:txBody>
      </p:sp>
      <p:pic>
        <p:nvPicPr>
          <p:cNvPr id="10242" name="Picture 2" descr="Resultado de imagen de ciberdelito">
            <a:extLst>
              <a:ext uri="{FF2B5EF4-FFF2-40B4-BE49-F238E27FC236}">
                <a16:creationId xmlns:a16="http://schemas.microsoft.com/office/drawing/2014/main" id="{C2A57F02-4206-59DD-1CA7-6C101E678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42" y="4705350"/>
            <a:ext cx="22288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55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A9BAE8D-3DD6-78F2-46BF-2CF3D350CB70}"/>
              </a:ext>
            </a:extLst>
          </p:cNvPr>
          <p:cNvSpPr txBox="1"/>
          <p:nvPr/>
        </p:nvSpPr>
        <p:spPr>
          <a:xfrm>
            <a:off x="1974574" y="1802296"/>
            <a:ext cx="7752521" cy="349112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4400" b="1" dirty="0"/>
              <a:t>CAPÍTULO IV </a:t>
            </a:r>
          </a:p>
          <a:p>
            <a:pPr algn="ctr"/>
            <a:r>
              <a:rPr lang="es-ES" sz="4400" b="1" dirty="0"/>
              <a:t>DELITOS INFORMÁTICOS CONTRA LA INTIMIDAD Y EL SECRETO DE LAS COMUNICACIONES </a:t>
            </a:r>
            <a:endParaRPr lang="es-PE" sz="4400" b="1" dirty="0"/>
          </a:p>
        </p:txBody>
      </p:sp>
    </p:spTree>
    <p:extLst>
      <p:ext uri="{BB962C8B-B14F-4D97-AF65-F5344CB8AC3E}">
        <p14:creationId xmlns:p14="http://schemas.microsoft.com/office/powerpoint/2010/main" val="3272193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B4FA7F-71AE-6972-CB3E-855C48F953B9}"/>
              </a:ext>
            </a:extLst>
          </p:cNvPr>
          <p:cNvSpPr txBox="1"/>
          <p:nvPr/>
        </p:nvSpPr>
        <p:spPr>
          <a:xfrm>
            <a:off x="238539" y="2928730"/>
            <a:ext cx="274320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dirty="0"/>
              <a:t>“Artículo 7- Interceptación de datos informáticos</a:t>
            </a:r>
            <a:endParaRPr lang="es-PE" dirty="0"/>
          </a:p>
        </p:txBody>
      </p:sp>
      <p:sp>
        <p:nvSpPr>
          <p:cNvPr id="4" name="Flecha: a la derecha 3">
            <a:extLst>
              <a:ext uri="{FF2B5EF4-FFF2-40B4-BE49-F238E27FC236}">
                <a16:creationId xmlns:a16="http://schemas.microsoft.com/office/drawing/2014/main" id="{65E28249-E2FD-3F9B-244D-21F5F772F294}"/>
              </a:ext>
            </a:extLst>
          </p:cNvPr>
          <p:cNvSpPr/>
          <p:nvPr/>
        </p:nvSpPr>
        <p:spPr>
          <a:xfrm>
            <a:off x="3246783" y="2928730"/>
            <a:ext cx="503582" cy="646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CuadroTexto 5">
            <a:extLst>
              <a:ext uri="{FF2B5EF4-FFF2-40B4-BE49-F238E27FC236}">
                <a16:creationId xmlns:a16="http://schemas.microsoft.com/office/drawing/2014/main" id="{3D5CDCA1-E9B6-625D-C4B4-8EB62B6D64D0}"/>
              </a:ext>
            </a:extLst>
          </p:cNvPr>
          <p:cNvSpPr txBox="1"/>
          <p:nvPr/>
        </p:nvSpPr>
        <p:spPr>
          <a:xfrm>
            <a:off x="4108175" y="1577009"/>
            <a:ext cx="7686260" cy="470898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S" sz="2000" dirty="0"/>
              <a:t>El que deliberada e ilegítimamente intercepta datos informáticos en transmisiones no públicas, dirigidos a un sistema informático, originados en un sistema informático o efectuado dentro del mismo, incluidas las emisiones electromagnéticas provenientes de un sistema informático que transporte dichos datos informáticos, será reprimido con una pena privativa de libertad no menor de tres ni mayor de seis años. La pena privativa de libertad será no menor de cinco ni mayor de ocho años cuando el delito recaiga sobre información clasificada como secreta, reservada o confidencial de conformidad con la Ley 27806, Ley de Transparencia y Acceso a la Información Pública. La pena privativa de libertad será no menor de ocho ni mayor de diez cuando el delito comprometa la defensa, seguridad o soberanía nacionales. Si el agente comete el delito como integrante de una organización criminal, la pena se incrementa hasta en un tercio por encima del máximo legal previsto en los supuestos anteriores.”</a:t>
            </a:r>
            <a:endParaRPr lang="es-PE" sz="2000" dirty="0"/>
          </a:p>
        </p:txBody>
      </p:sp>
      <p:pic>
        <p:nvPicPr>
          <p:cNvPr id="11266" name="Picture 2" descr="Resultado de imagen de ciberdelito">
            <a:extLst>
              <a:ext uri="{FF2B5EF4-FFF2-40B4-BE49-F238E27FC236}">
                <a16:creationId xmlns:a16="http://schemas.microsoft.com/office/drawing/2014/main" id="{F204CB04-C0B6-10B2-D863-AA0D0C07B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995" y="4095750"/>
            <a:ext cx="22288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338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EEF9A0E-0670-CB5D-2964-3C9D91ED2632}"/>
              </a:ext>
            </a:extLst>
          </p:cNvPr>
          <p:cNvSpPr txBox="1"/>
          <p:nvPr/>
        </p:nvSpPr>
        <p:spPr>
          <a:xfrm>
            <a:off x="2544418" y="1470992"/>
            <a:ext cx="6559826"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4800" b="1" dirty="0">
                <a:solidFill>
                  <a:srgbClr val="FF0000"/>
                </a:solidFill>
              </a:rPr>
              <a:t>CAPÍTULO V </a:t>
            </a:r>
          </a:p>
          <a:p>
            <a:pPr algn="ctr"/>
            <a:r>
              <a:rPr lang="es-ES" sz="4800" b="1" dirty="0">
                <a:solidFill>
                  <a:srgbClr val="FF0000"/>
                </a:solidFill>
              </a:rPr>
              <a:t>DELITOS INFORMÁTICOS CONTRA EL PATRIMONIO</a:t>
            </a:r>
            <a:endParaRPr lang="es-PE" sz="4800" b="1" dirty="0">
              <a:solidFill>
                <a:srgbClr val="FF0000"/>
              </a:solidFill>
            </a:endParaRPr>
          </a:p>
        </p:txBody>
      </p:sp>
      <p:pic>
        <p:nvPicPr>
          <p:cNvPr id="12290" name="Picture 2" descr="Resultado de imagen de ciberdelito">
            <a:extLst>
              <a:ext uri="{FF2B5EF4-FFF2-40B4-BE49-F238E27FC236}">
                <a16:creationId xmlns:a16="http://schemas.microsoft.com/office/drawing/2014/main" id="{C1425117-4CF0-C0BC-04AA-353BA722D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053" y="4175263"/>
            <a:ext cx="22288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020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3629A5-7E72-8BFB-6A31-74B9D757D1AF}"/>
              </a:ext>
            </a:extLst>
          </p:cNvPr>
          <p:cNvSpPr txBox="1"/>
          <p:nvPr/>
        </p:nvSpPr>
        <p:spPr>
          <a:xfrm>
            <a:off x="4346713" y="1470990"/>
            <a:ext cx="7619998" cy="480131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endParaRPr lang="es-ES" dirty="0"/>
          </a:p>
          <a:p>
            <a:pPr algn="just"/>
            <a:r>
              <a:rPr lang="es-ES" dirty="0"/>
              <a:t> </a:t>
            </a:r>
            <a:r>
              <a:rPr lang="es-ES" sz="2400" dirty="0"/>
              <a:t>El que deliberada e ilegítimamente procura para sí o para otro un provecho ilícito en perjuicio de tercero mediante el diseño, introducción, alteración, borrado, supresión, clonación de datos informáticos o cualquier interferencia o manipulación en el funcionamiento de un sistema informático, será reprimido con una pena privativa de libertad no menor de tres ni mayor de ocho años y con sesenta a ciento veinte días-multa. La pena será privativa de libertad no menor de cinco ni mayor de diez años y de ochenta a ciento cuarenta días-multa cuando se afecte el patrimonio del Estado destinado a fines asistenciales o a programas de apoyo social.” </a:t>
            </a:r>
            <a:endParaRPr lang="es-PE" sz="2400" dirty="0"/>
          </a:p>
        </p:txBody>
      </p:sp>
      <p:sp>
        <p:nvSpPr>
          <p:cNvPr id="5" name="CuadroTexto 4">
            <a:extLst>
              <a:ext uri="{FF2B5EF4-FFF2-40B4-BE49-F238E27FC236}">
                <a16:creationId xmlns:a16="http://schemas.microsoft.com/office/drawing/2014/main" id="{E6DE8FDB-D034-5113-F3EC-800CFF5F78EC}"/>
              </a:ext>
            </a:extLst>
          </p:cNvPr>
          <p:cNvSpPr txBox="1"/>
          <p:nvPr/>
        </p:nvSpPr>
        <p:spPr>
          <a:xfrm>
            <a:off x="251795" y="2951946"/>
            <a:ext cx="3207026"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2800" b="1" dirty="0"/>
              <a:t>Artículo 8. </a:t>
            </a:r>
          </a:p>
          <a:p>
            <a:pPr algn="ctr"/>
            <a:r>
              <a:rPr lang="es-ES" sz="2800" b="1" dirty="0"/>
              <a:t>Fraude informático</a:t>
            </a:r>
          </a:p>
        </p:txBody>
      </p:sp>
      <p:sp>
        <p:nvSpPr>
          <p:cNvPr id="6" name="Flecha: a la derecha 5">
            <a:extLst>
              <a:ext uri="{FF2B5EF4-FFF2-40B4-BE49-F238E27FC236}">
                <a16:creationId xmlns:a16="http://schemas.microsoft.com/office/drawing/2014/main" id="{F8D24672-1691-79A4-59F2-183D879000A7}"/>
              </a:ext>
            </a:extLst>
          </p:cNvPr>
          <p:cNvSpPr/>
          <p:nvPr/>
        </p:nvSpPr>
        <p:spPr>
          <a:xfrm>
            <a:off x="3578087" y="3260035"/>
            <a:ext cx="516835" cy="477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021407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81147C3-A2C8-78C3-A88D-9FE93D354A94}"/>
              </a:ext>
            </a:extLst>
          </p:cNvPr>
          <p:cNvSpPr txBox="1"/>
          <p:nvPr/>
        </p:nvSpPr>
        <p:spPr>
          <a:xfrm>
            <a:off x="1378227" y="1510748"/>
            <a:ext cx="8865704" cy="258532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PE" sz="5400" dirty="0"/>
              <a:t>CAPÍTULO VI </a:t>
            </a:r>
          </a:p>
          <a:p>
            <a:pPr algn="ctr"/>
            <a:r>
              <a:rPr lang="es-PE" sz="5400" dirty="0"/>
              <a:t>DELITOS INFORMÁTICOS CONTRA LA FE PÚBLICA</a:t>
            </a:r>
          </a:p>
        </p:txBody>
      </p:sp>
      <p:pic>
        <p:nvPicPr>
          <p:cNvPr id="13314" name="Picture 2" descr="Resultado de imagen de ciberdelito">
            <a:extLst>
              <a:ext uri="{FF2B5EF4-FFF2-40B4-BE49-F238E27FC236}">
                <a16:creationId xmlns:a16="http://schemas.microsoft.com/office/drawing/2014/main" id="{5ADF8BCC-F9FB-1EE9-4FC6-E1F06BF1F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9297" y="4490002"/>
            <a:ext cx="22288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53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E06D425-DA02-D3F9-8DD3-388F8132796F}"/>
              </a:ext>
            </a:extLst>
          </p:cNvPr>
          <p:cNvSpPr txBox="1"/>
          <p:nvPr/>
        </p:nvSpPr>
        <p:spPr>
          <a:xfrm>
            <a:off x="5115338" y="1510749"/>
            <a:ext cx="5526157" cy="50167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sz="3200" dirty="0"/>
              <a:t>El que, mediante las tecnologías de la información o de la comunicación suplanta la identidad de una persona natural o jurídica, siempre que de dicha conducta resulte algún perjuicio, material o moral, será reprimido con pena privativa de libertad no menor de tres ni mayor de cinco años.</a:t>
            </a:r>
            <a:endParaRPr lang="es-PE" sz="3200" dirty="0"/>
          </a:p>
        </p:txBody>
      </p:sp>
      <p:sp>
        <p:nvSpPr>
          <p:cNvPr id="5" name="CuadroTexto 4">
            <a:extLst>
              <a:ext uri="{FF2B5EF4-FFF2-40B4-BE49-F238E27FC236}">
                <a16:creationId xmlns:a16="http://schemas.microsoft.com/office/drawing/2014/main" id="{68F36AE7-45D1-4BC0-C568-8D2767D4DDF3}"/>
              </a:ext>
            </a:extLst>
          </p:cNvPr>
          <p:cNvSpPr txBox="1"/>
          <p:nvPr/>
        </p:nvSpPr>
        <p:spPr>
          <a:xfrm>
            <a:off x="1537254" y="3326630"/>
            <a:ext cx="2584174"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800" dirty="0"/>
              <a:t>Artículo 9.-Suplantación de identidad </a:t>
            </a:r>
            <a:endParaRPr lang="es-PE" sz="2800" dirty="0"/>
          </a:p>
        </p:txBody>
      </p:sp>
      <p:sp>
        <p:nvSpPr>
          <p:cNvPr id="6" name="Flecha: a la derecha 5">
            <a:extLst>
              <a:ext uri="{FF2B5EF4-FFF2-40B4-BE49-F238E27FC236}">
                <a16:creationId xmlns:a16="http://schemas.microsoft.com/office/drawing/2014/main" id="{F4B02828-901A-FF09-BCA7-485557DCBE5B}"/>
              </a:ext>
            </a:extLst>
          </p:cNvPr>
          <p:cNvSpPr/>
          <p:nvPr/>
        </p:nvSpPr>
        <p:spPr>
          <a:xfrm>
            <a:off x="4439478" y="3429000"/>
            <a:ext cx="318052" cy="891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667186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A95B512-2226-83D2-1AF6-B906A819D2AB}"/>
              </a:ext>
            </a:extLst>
          </p:cNvPr>
          <p:cNvSpPr txBox="1"/>
          <p:nvPr/>
        </p:nvSpPr>
        <p:spPr>
          <a:xfrm>
            <a:off x="1523999" y="2451652"/>
            <a:ext cx="8905461" cy="31393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PE" sz="6600" b="1" dirty="0"/>
              <a:t>CAPÍTULO VII </a:t>
            </a:r>
          </a:p>
          <a:p>
            <a:pPr algn="ctr"/>
            <a:r>
              <a:rPr lang="es-PE" sz="6600" b="1" dirty="0"/>
              <a:t>DISPOSICIONES COMUNES</a:t>
            </a:r>
          </a:p>
        </p:txBody>
      </p:sp>
    </p:spTree>
    <p:extLst>
      <p:ext uri="{BB962C8B-B14F-4D97-AF65-F5344CB8AC3E}">
        <p14:creationId xmlns:p14="http://schemas.microsoft.com/office/powerpoint/2010/main" val="509874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CE89AE-41BE-D859-FC5E-75ABC9F84F2B}"/>
              </a:ext>
            </a:extLst>
          </p:cNvPr>
          <p:cNvSpPr txBox="1"/>
          <p:nvPr/>
        </p:nvSpPr>
        <p:spPr>
          <a:xfrm>
            <a:off x="846667" y="3059668"/>
            <a:ext cx="2607733" cy="1077218"/>
          </a:xfrm>
          <a:prstGeom prst="rect">
            <a:avLst/>
          </a:prstGeom>
          <a:noFill/>
        </p:spPr>
        <p:txBody>
          <a:bodyPr wrap="square">
            <a:spAutoFit/>
          </a:bodyPr>
          <a:lstStyle/>
          <a:p>
            <a:pPr algn="l" fontAlgn="base"/>
            <a:r>
              <a:rPr lang="es-PE" sz="3200" b="1" i="0" dirty="0">
                <a:solidFill>
                  <a:srgbClr val="071D2B"/>
                </a:solidFill>
                <a:effectLst/>
                <a:latin typeface="Mier B"/>
              </a:rPr>
              <a:t>¿Qué es el ciberdelito?</a:t>
            </a:r>
          </a:p>
        </p:txBody>
      </p:sp>
      <p:sp>
        <p:nvSpPr>
          <p:cNvPr id="4" name="Flecha: a la derecha 3">
            <a:extLst>
              <a:ext uri="{FF2B5EF4-FFF2-40B4-BE49-F238E27FC236}">
                <a16:creationId xmlns:a16="http://schemas.microsoft.com/office/drawing/2014/main" id="{D4DE542A-0CB6-8307-9523-511D1AD65CBB}"/>
              </a:ext>
            </a:extLst>
          </p:cNvPr>
          <p:cNvSpPr/>
          <p:nvPr/>
        </p:nvSpPr>
        <p:spPr>
          <a:xfrm>
            <a:off x="3646311" y="3059668"/>
            <a:ext cx="587022" cy="74788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PE"/>
          </a:p>
        </p:txBody>
      </p:sp>
      <p:sp>
        <p:nvSpPr>
          <p:cNvPr id="6" name="CuadroTexto 5">
            <a:extLst>
              <a:ext uri="{FF2B5EF4-FFF2-40B4-BE49-F238E27FC236}">
                <a16:creationId xmlns:a16="http://schemas.microsoft.com/office/drawing/2014/main" id="{F1387ABE-B815-1769-543C-719ADF67B1C5}"/>
              </a:ext>
            </a:extLst>
          </p:cNvPr>
          <p:cNvSpPr txBox="1"/>
          <p:nvPr/>
        </p:nvSpPr>
        <p:spPr>
          <a:xfrm>
            <a:off x="4752622" y="1919112"/>
            <a:ext cx="5813778" cy="415498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S" sz="2400" b="0" i="0" dirty="0">
                <a:solidFill>
                  <a:srgbClr val="21455C"/>
                </a:solidFill>
                <a:effectLst/>
                <a:latin typeface="Mier B"/>
              </a:rPr>
              <a:t>Cuando oye los términos “ciberdelincuente” o “hacker”, ¿qué imagen le viene a la cabeza? ¿Un tipo turbio, tal vez con una sudadera negra con capucha, metido en un sótano oscuro mientras teclea furiosamente? Aunque esa imagen está en el subconsciente colectivo gracias a las películas y la televisión, los ciberdelincuentes de verdad son muy distintos: </a:t>
            </a:r>
            <a:r>
              <a:rPr lang="es-ES" sz="2400" b="1" i="0" dirty="0">
                <a:effectLst/>
                <a:latin typeface="Mier B"/>
              </a:rPr>
              <a:t>la ciberdelincuencia está increíblemente organizada y profesionalizada.</a:t>
            </a:r>
            <a:endParaRPr lang="es-PE" sz="2400" dirty="0"/>
          </a:p>
        </p:txBody>
      </p:sp>
    </p:spTree>
    <p:extLst>
      <p:ext uri="{BB962C8B-B14F-4D97-AF65-F5344CB8AC3E}">
        <p14:creationId xmlns:p14="http://schemas.microsoft.com/office/powerpoint/2010/main" val="3465403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9406BF-D89E-6955-F3A4-52E6DDF2F80A}"/>
              </a:ext>
            </a:extLst>
          </p:cNvPr>
          <p:cNvSpPr txBox="1"/>
          <p:nvPr/>
        </p:nvSpPr>
        <p:spPr>
          <a:xfrm>
            <a:off x="3935895" y="1550504"/>
            <a:ext cx="7885043" cy="48320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S" sz="2800" dirty="0"/>
              <a:t>El que deliberada e ilegítimamente fabrica, diseña, desarrolla, vende, facilita, distribuye, importa u obtiene para su utilización, uno o más mecanismos, programas informáticos, dispositivos, contraseñas, códigos de acceso o cualquier otro dato informático, específicamente diseñados para la comisión de los delitos previstos en la presente Ley, o el que ofrece o presta servicio que contribuya a ese propósito, será reprimido con pena privativa de libertad no menor de uno ni mayor de cuatro años y con treinta a noventa días-multa.” </a:t>
            </a:r>
            <a:endParaRPr lang="es-PE" sz="2800" dirty="0"/>
          </a:p>
        </p:txBody>
      </p:sp>
      <p:sp>
        <p:nvSpPr>
          <p:cNvPr id="5" name="CuadroTexto 4">
            <a:extLst>
              <a:ext uri="{FF2B5EF4-FFF2-40B4-BE49-F238E27FC236}">
                <a16:creationId xmlns:a16="http://schemas.microsoft.com/office/drawing/2014/main" id="{E351542D-6AEF-9545-86AF-A8E318E081F8}"/>
              </a:ext>
            </a:extLst>
          </p:cNvPr>
          <p:cNvSpPr txBox="1"/>
          <p:nvPr/>
        </p:nvSpPr>
        <p:spPr>
          <a:xfrm>
            <a:off x="265043" y="3154016"/>
            <a:ext cx="2835965"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2400" dirty="0"/>
              <a:t>“Artículo 10. Abuso de mecanismos y dispositivos informáticos </a:t>
            </a:r>
            <a:endParaRPr lang="es-PE" sz="2400" dirty="0"/>
          </a:p>
        </p:txBody>
      </p:sp>
      <p:sp>
        <p:nvSpPr>
          <p:cNvPr id="6" name="Flecha: a la derecha 5">
            <a:extLst>
              <a:ext uri="{FF2B5EF4-FFF2-40B4-BE49-F238E27FC236}">
                <a16:creationId xmlns:a16="http://schemas.microsoft.com/office/drawing/2014/main" id="{1C31FA0E-7375-DAE7-274F-1A035100852F}"/>
              </a:ext>
            </a:extLst>
          </p:cNvPr>
          <p:cNvSpPr/>
          <p:nvPr/>
        </p:nvSpPr>
        <p:spPr>
          <a:xfrm>
            <a:off x="3352800" y="3670852"/>
            <a:ext cx="304800" cy="596348"/>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PE"/>
          </a:p>
        </p:txBody>
      </p:sp>
    </p:spTree>
    <p:extLst>
      <p:ext uri="{BB962C8B-B14F-4D97-AF65-F5344CB8AC3E}">
        <p14:creationId xmlns:p14="http://schemas.microsoft.com/office/powerpoint/2010/main" val="1843394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D46A13-A735-D394-8C36-2AAE20552736}"/>
              </a:ext>
            </a:extLst>
          </p:cNvPr>
          <p:cNvSpPr txBox="1"/>
          <p:nvPr/>
        </p:nvSpPr>
        <p:spPr>
          <a:xfrm>
            <a:off x="106017" y="3071215"/>
            <a:ext cx="2107096"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PE" sz="2800" dirty="0"/>
              <a:t>Artículo 11.- </a:t>
            </a:r>
          </a:p>
          <a:p>
            <a:r>
              <a:rPr lang="es-PE" sz="2800" dirty="0"/>
              <a:t>Agravantes</a:t>
            </a:r>
          </a:p>
        </p:txBody>
      </p:sp>
      <p:sp>
        <p:nvSpPr>
          <p:cNvPr id="5" name="CuadroTexto 4">
            <a:extLst>
              <a:ext uri="{FF2B5EF4-FFF2-40B4-BE49-F238E27FC236}">
                <a16:creationId xmlns:a16="http://schemas.microsoft.com/office/drawing/2014/main" id="{8B4ED62A-FE80-E9C7-F6A0-DAFECE8ECC2D}"/>
              </a:ext>
            </a:extLst>
          </p:cNvPr>
          <p:cNvSpPr txBox="1"/>
          <p:nvPr/>
        </p:nvSpPr>
        <p:spPr>
          <a:xfrm>
            <a:off x="2584174" y="1466841"/>
            <a:ext cx="2915479" cy="48320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S" sz="2800" dirty="0"/>
              <a:t>El juez aumenta la pena privativa de libertad hasta en un tercio por encima del máximo legal fijado para cualquiera de los delitos previstos en la presente Ley cuando: </a:t>
            </a:r>
            <a:endParaRPr lang="es-PE" sz="2800" dirty="0"/>
          </a:p>
        </p:txBody>
      </p:sp>
      <p:sp>
        <p:nvSpPr>
          <p:cNvPr id="6" name="Flecha: a la derecha 5">
            <a:extLst>
              <a:ext uri="{FF2B5EF4-FFF2-40B4-BE49-F238E27FC236}">
                <a16:creationId xmlns:a16="http://schemas.microsoft.com/office/drawing/2014/main" id="{CCEC05AE-D245-FAE0-00C9-2E4A3210B0B7}"/>
              </a:ext>
            </a:extLst>
          </p:cNvPr>
          <p:cNvSpPr/>
          <p:nvPr/>
        </p:nvSpPr>
        <p:spPr>
          <a:xfrm>
            <a:off x="2252870" y="3429000"/>
            <a:ext cx="251791" cy="453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Abrir llave 6">
            <a:extLst>
              <a:ext uri="{FF2B5EF4-FFF2-40B4-BE49-F238E27FC236}">
                <a16:creationId xmlns:a16="http://schemas.microsoft.com/office/drawing/2014/main" id="{98461EDA-A25A-CC86-A77B-10C82EA21760}"/>
              </a:ext>
            </a:extLst>
          </p:cNvPr>
          <p:cNvSpPr/>
          <p:nvPr/>
        </p:nvSpPr>
        <p:spPr>
          <a:xfrm>
            <a:off x="5546035" y="1383178"/>
            <a:ext cx="457200" cy="52429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9" name="CuadroTexto 8">
            <a:extLst>
              <a:ext uri="{FF2B5EF4-FFF2-40B4-BE49-F238E27FC236}">
                <a16:creationId xmlns:a16="http://schemas.microsoft.com/office/drawing/2014/main" id="{C2E5859C-3F87-B549-E47E-826035345A0F}"/>
              </a:ext>
            </a:extLst>
          </p:cNvPr>
          <p:cNvSpPr txBox="1"/>
          <p:nvPr/>
        </p:nvSpPr>
        <p:spPr>
          <a:xfrm>
            <a:off x="6188767" y="1466841"/>
            <a:ext cx="5897216" cy="489364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gn="just">
              <a:buAutoNum type="arabicPeriod"/>
            </a:pPr>
            <a:r>
              <a:rPr lang="es-ES" sz="2400" dirty="0"/>
              <a:t>El agente comete el delito en calidad de integrante de una organización criminal.</a:t>
            </a:r>
          </a:p>
          <a:p>
            <a:pPr marL="342900" indent="-342900" algn="just">
              <a:buAutoNum type="arabicPeriod"/>
            </a:pPr>
            <a:r>
              <a:rPr lang="es-ES" sz="2400" dirty="0"/>
              <a:t> El agente comete el delito mediante el abuso de una posición especial de acceso a la data o información reservada o al conocimiento de esta información en razón del ejercicio de un cargo o función. </a:t>
            </a:r>
          </a:p>
          <a:p>
            <a:pPr marL="342900" indent="-342900" algn="just">
              <a:buAutoNum type="arabicPeriod"/>
            </a:pPr>
            <a:r>
              <a:rPr lang="es-ES" sz="2400" dirty="0"/>
              <a:t>El agente comete el delito con el fin de obtener un beneficio económico, salvo en los delitos que prevén dicha circunstancia. </a:t>
            </a:r>
          </a:p>
          <a:p>
            <a:pPr marL="342900" indent="-342900" algn="just">
              <a:buAutoNum type="arabicPeriod"/>
            </a:pPr>
            <a:r>
              <a:rPr lang="es-ES" sz="2400" dirty="0"/>
              <a:t>El delito compromete fines asistenciales, la defensa, la seguridad y la soberanía nacionales.</a:t>
            </a:r>
            <a:endParaRPr lang="es-PE" sz="2400" dirty="0"/>
          </a:p>
        </p:txBody>
      </p:sp>
    </p:spTree>
    <p:extLst>
      <p:ext uri="{BB962C8B-B14F-4D97-AF65-F5344CB8AC3E}">
        <p14:creationId xmlns:p14="http://schemas.microsoft.com/office/powerpoint/2010/main" val="508067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0FA7F27-99A7-2341-9B22-0F98CDF08397}"/>
              </a:ext>
            </a:extLst>
          </p:cNvPr>
          <p:cNvSpPr/>
          <p:nvPr/>
        </p:nvSpPr>
        <p:spPr>
          <a:xfrm>
            <a:off x="1690009" y="1494063"/>
            <a:ext cx="9037863" cy="751116"/>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 </a:t>
            </a:r>
            <a:r>
              <a:rPr lang="es-ES" sz="2400" b="1" dirty="0">
                <a:solidFill>
                  <a:schemeClr val="tx1"/>
                </a:solidFill>
              </a:rPr>
              <a:t>LOS CIBERDELITOS PUROS Y LOS DELITOS FACILITADOS POR LAS TECNOLOGÍAS </a:t>
            </a:r>
            <a:endParaRPr lang="es-ES" b="1" dirty="0">
              <a:solidFill>
                <a:schemeClr val="tx1"/>
              </a:solidFill>
            </a:endParaRPr>
          </a:p>
        </p:txBody>
      </p:sp>
      <p:sp>
        <p:nvSpPr>
          <p:cNvPr id="8" name="CuadroTexto 7">
            <a:extLst>
              <a:ext uri="{FF2B5EF4-FFF2-40B4-BE49-F238E27FC236}">
                <a16:creationId xmlns:a16="http://schemas.microsoft.com/office/drawing/2014/main" id="{340DA58E-485C-1544-77BD-47D62B29D470}"/>
              </a:ext>
            </a:extLst>
          </p:cNvPr>
          <p:cNvSpPr txBox="1"/>
          <p:nvPr/>
        </p:nvSpPr>
        <p:spPr>
          <a:xfrm>
            <a:off x="718457" y="2563586"/>
            <a:ext cx="10793184" cy="3416320"/>
          </a:xfrm>
          <a:prstGeom prst="rect">
            <a:avLst/>
          </a:prstGeom>
          <a:noFill/>
        </p:spPr>
        <p:txBody>
          <a:bodyPr wrap="square">
            <a:spAutoFit/>
          </a:bodyPr>
          <a:lstStyle/>
          <a:p>
            <a:pPr algn="just"/>
            <a:r>
              <a:rPr lang="es-ES" sz="2400" dirty="0"/>
              <a:t>Los ciberdelitos puros o en esencia son los actos delictivos que tienen a las TIC como su objetivo o blanco específico, por cuanto son dependientes de las tecnologías,19 que constituyen un fin en sí mismas. </a:t>
            </a:r>
          </a:p>
          <a:p>
            <a:pPr algn="just"/>
            <a:endParaRPr lang="es-ES" sz="2400" dirty="0"/>
          </a:p>
          <a:p>
            <a:pPr algn="just"/>
            <a:r>
              <a:rPr lang="es-ES" sz="2400" dirty="0"/>
              <a:t>En estos casos, la información sería el principal bien jurídico protegido, es decir, constituye el interés vital para el desarrollo de las personas en sociedad, de claro valor actual; empero, no cualquier aspecto de la información posee interés vital, sino el conformado por los tres pilares que garantizan su seguridad, a saber: confidencialidad, integridad y disponibilidad.</a:t>
            </a:r>
            <a:endParaRPr lang="es-PE" sz="2400" dirty="0"/>
          </a:p>
        </p:txBody>
      </p:sp>
    </p:spTree>
    <p:extLst>
      <p:ext uri="{BB962C8B-B14F-4D97-AF65-F5344CB8AC3E}">
        <p14:creationId xmlns:p14="http://schemas.microsoft.com/office/powerpoint/2010/main" val="2335852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BB27763-AF73-0422-6017-8223B65314D2}"/>
              </a:ext>
            </a:extLst>
          </p:cNvPr>
          <p:cNvSpPr txBox="1"/>
          <p:nvPr/>
        </p:nvSpPr>
        <p:spPr>
          <a:xfrm>
            <a:off x="742949" y="2278653"/>
            <a:ext cx="10466615" cy="3416320"/>
          </a:xfrm>
          <a:prstGeom prst="rect">
            <a:avLst/>
          </a:prstGeom>
          <a:noFill/>
        </p:spPr>
        <p:txBody>
          <a:bodyPr wrap="square">
            <a:spAutoFit/>
          </a:bodyPr>
          <a:lstStyle/>
          <a:p>
            <a:pPr algn="just"/>
            <a:r>
              <a:rPr lang="es-ES" dirty="0"/>
              <a:t>La Agencia Federal de Investigación de los Estados Unidos (FBI, por sus siglas en inglés)25 ha identificado hasta diez roles o especializaciones que recurrentemente asumen los integrantes de las organizaciones criminales dedicadas a la ciberdelincuencia: </a:t>
            </a:r>
          </a:p>
          <a:p>
            <a:pPr algn="just"/>
            <a:endParaRPr lang="es-ES" i="1" dirty="0"/>
          </a:p>
          <a:p>
            <a:pPr marL="400050" indent="-400050" algn="just">
              <a:buAutoNum type="romanLcParenR"/>
            </a:pPr>
            <a:r>
              <a:rPr lang="es-ES" i="1" dirty="0"/>
              <a:t>programadores, que desarrollan los software maliciosos o realizan los ataques a las aplicaciones, redes, sistemas operativos o el hardware, aprovechando sus vulnerabilidades; </a:t>
            </a:r>
          </a:p>
          <a:p>
            <a:pPr marL="400050" indent="-400050" algn="just">
              <a:buAutoNum type="romanLcParenR"/>
            </a:pPr>
            <a:r>
              <a:rPr lang="es-ES" i="1" dirty="0"/>
              <a:t>distribuidores, que recopilan y venden los datos informáticos robados, actuando como intermediarios; </a:t>
            </a:r>
          </a:p>
          <a:p>
            <a:pPr marL="400050" indent="-400050" algn="just">
              <a:buAutoNum type="romanLcParenR"/>
            </a:pPr>
            <a:r>
              <a:rPr lang="es-ES" i="1" dirty="0"/>
              <a:t>técnicos expertos, que mantienen la infraestructura digital de la organización, incluyendo los servidores, las tecnologías de cifrado y las bases de datos, etcétera; </a:t>
            </a:r>
          </a:p>
          <a:p>
            <a:pPr marL="400050" indent="-400050" algn="just">
              <a:buAutoNum type="romanLcParenR"/>
            </a:pPr>
            <a:r>
              <a:rPr lang="es-ES" i="1" dirty="0"/>
              <a:t>hackers, que buscan detectar los errores, fallos o vulnerabilidades en los sistemas informáticos y las redes; </a:t>
            </a:r>
          </a:p>
          <a:p>
            <a:pPr marL="400050" indent="-400050" algn="just">
              <a:buAutoNum type="romanLcParenR"/>
            </a:pPr>
            <a:r>
              <a:rPr lang="es-ES" i="1" dirty="0"/>
              <a:t>defraudadores, que crean técnicas de ingeniería social y despliegan diferentes estrategias de comunicaciones virtuales para obtener información de personas de manera fraudulenta;</a:t>
            </a:r>
          </a:p>
        </p:txBody>
      </p:sp>
      <p:sp>
        <p:nvSpPr>
          <p:cNvPr id="7" name="CuadroTexto 6">
            <a:extLst>
              <a:ext uri="{FF2B5EF4-FFF2-40B4-BE49-F238E27FC236}">
                <a16:creationId xmlns:a16="http://schemas.microsoft.com/office/drawing/2014/main" id="{4C06063D-759F-677D-EAAB-790378A07C09}"/>
              </a:ext>
            </a:extLst>
          </p:cNvPr>
          <p:cNvSpPr txBox="1"/>
          <p:nvPr/>
        </p:nvSpPr>
        <p:spPr>
          <a:xfrm>
            <a:off x="2851376" y="1358970"/>
            <a:ext cx="6094638" cy="523220"/>
          </a:xfrm>
          <a:prstGeom prst="rect">
            <a:avLst/>
          </a:prstGeom>
          <a:noFill/>
        </p:spPr>
        <p:txBody>
          <a:bodyPr wrap="square">
            <a:spAutoFit/>
          </a:bodyPr>
          <a:lstStyle/>
          <a:p>
            <a:pPr algn="ctr"/>
            <a:r>
              <a:rPr lang="es-ES" sz="2800" b="1" u="sng" dirty="0"/>
              <a:t>LOS ROLES DE LOS CIBERDELINCUENTES </a:t>
            </a:r>
            <a:endParaRPr lang="es-PE" sz="2800" b="1" u="sng" dirty="0"/>
          </a:p>
        </p:txBody>
      </p:sp>
    </p:spTree>
    <p:extLst>
      <p:ext uri="{BB962C8B-B14F-4D97-AF65-F5344CB8AC3E}">
        <p14:creationId xmlns:p14="http://schemas.microsoft.com/office/powerpoint/2010/main" val="521345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98EFE08-DB3D-9BAA-8DDD-A532D96F5A0E}"/>
              </a:ext>
            </a:extLst>
          </p:cNvPr>
          <p:cNvSpPr txBox="1"/>
          <p:nvPr/>
        </p:nvSpPr>
        <p:spPr>
          <a:xfrm>
            <a:off x="1276350" y="1983922"/>
            <a:ext cx="9639300" cy="3481048"/>
          </a:xfrm>
          <a:prstGeom prst="rect">
            <a:avLst/>
          </a:prstGeom>
          <a:noFill/>
        </p:spPr>
        <p:txBody>
          <a:bodyPr wrap="square">
            <a:spAutoFit/>
          </a:bodyPr>
          <a:lstStyle/>
          <a:p>
            <a:pPr marL="400050" indent="-400050" algn="just">
              <a:buAutoNum type="romanLcParenR"/>
            </a:pPr>
            <a:r>
              <a:rPr lang="es-ES" sz="1800" i="1" dirty="0"/>
              <a:t>proveedores de hosting, que ofrecen un entorno seguro para alojar contenido ilícito en servidores y páginas; </a:t>
            </a:r>
          </a:p>
          <a:p>
            <a:pPr marL="400050" indent="-400050" algn="just">
              <a:buAutoNum type="romanLcParenR"/>
            </a:pPr>
            <a:r>
              <a:rPr lang="es-ES" sz="1800" i="1" dirty="0"/>
              <a:t>vendedores, que controlan las cuentas y los nombres de las víctimas, y las comercializan con otros delincuentes; </a:t>
            </a:r>
          </a:p>
          <a:p>
            <a:pPr marL="400050" indent="-400050" algn="just">
              <a:buAutoNum type="romanLcParenR"/>
            </a:pPr>
            <a:r>
              <a:rPr lang="es-ES" sz="1800" i="1" dirty="0"/>
              <a:t>muleros, que se encargan de realizar transferencias bancarias; </a:t>
            </a:r>
          </a:p>
          <a:p>
            <a:pPr marL="400050" indent="-400050" algn="just">
              <a:buAutoNum type="romanLcParenR"/>
            </a:pPr>
            <a:r>
              <a:rPr lang="es-ES" sz="1800" i="1" dirty="0"/>
              <a:t>lavadores de activos, que se ocupan de introducir las ganancias ilícitas en la economía formal; y </a:t>
            </a:r>
          </a:p>
          <a:p>
            <a:pPr marL="400050" indent="-400050" algn="just">
              <a:buAutoNum type="romanLcParenR"/>
            </a:pPr>
            <a:r>
              <a:rPr lang="es-ES" sz="1800" i="1" dirty="0"/>
              <a:t>Líderes, que constituyen la organización y definen sus objetivos ilícitos.</a:t>
            </a:r>
          </a:p>
          <a:p>
            <a:pPr algn="just"/>
            <a:endParaRPr lang="es-ES" i="1" dirty="0"/>
          </a:p>
          <a:p>
            <a:pPr algn="just"/>
            <a:r>
              <a:rPr lang="es-ES" dirty="0"/>
              <a:t>Tratándose de los ciberdelitos que atentan contra la indemnidad y libertad sexual, se asignan las funciones de encontrar, captar y atraer a las niñas, niños y adolescentes para que participen en un acto sexual; o de encontrar, crear, obtener y compartir imágenes de abuso y explotación sexual de menores de edad.</a:t>
            </a:r>
            <a:endParaRPr lang="es-PE" sz="1800" i="1" dirty="0"/>
          </a:p>
        </p:txBody>
      </p:sp>
    </p:spTree>
    <p:extLst>
      <p:ext uri="{BB962C8B-B14F-4D97-AF65-F5344CB8AC3E}">
        <p14:creationId xmlns:p14="http://schemas.microsoft.com/office/powerpoint/2010/main" val="2126118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812069E-D70C-EA67-6785-B5C1FAC66E47}"/>
              </a:ext>
            </a:extLst>
          </p:cNvPr>
          <p:cNvSpPr txBox="1"/>
          <p:nvPr/>
        </p:nvSpPr>
        <p:spPr>
          <a:xfrm>
            <a:off x="1711777" y="2377861"/>
            <a:ext cx="8905461"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6000" b="1" dirty="0"/>
              <a:t>FACTORES QUE FAVORECEN LA CIBERDELINCUENCIA</a:t>
            </a:r>
            <a:endParaRPr lang="es-PE" sz="6000" b="1" dirty="0"/>
          </a:p>
        </p:txBody>
      </p:sp>
    </p:spTree>
    <p:extLst>
      <p:ext uri="{BB962C8B-B14F-4D97-AF65-F5344CB8AC3E}">
        <p14:creationId xmlns:p14="http://schemas.microsoft.com/office/powerpoint/2010/main" val="1217530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E8B0BCE-7872-AD0A-4E0A-6BB213C4EEFC}"/>
              </a:ext>
            </a:extLst>
          </p:cNvPr>
          <p:cNvSpPr txBox="1"/>
          <p:nvPr/>
        </p:nvSpPr>
        <p:spPr>
          <a:xfrm>
            <a:off x="377599" y="1489599"/>
            <a:ext cx="4374015" cy="4093428"/>
          </a:xfrm>
          <a:prstGeom prst="rect">
            <a:avLst/>
          </a:prstGeom>
          <a:noFill/>
        </p:spPr>
        <p:txBody>
          <a:bodyPr wrap="square">
            <a:spAutoFit/>
          </a:bodyPr>
          <a:lstStyle/>
          <a:p>
            <a:pPr algn="just"/>
            <a:r>
              <a:rPr lang="es-ES" sz="2000" dirty="0"/>
              <a:t>El anonimato es una de las estrategias más comunes y uno de los principales factores que contribuyen a la creación o el aprovechamiento de condiciones favorables para la o su lugar de conexión. </a:t>
            </a:r>
          </a:p>
          <a:p>
            <a:pPr algn="just"/>
            <a:endParaRPr lang="es-ES" sz="2000" dirty="0"/>
          </a:p>
          <a:p>
            <a:pPr algn="just"/>
            <a:r>
              <a:rPr lang="es-ES" sz="2000" dirty="0"/>
              <a:t>Si bien todo dispositivo digital tiene un identificador único cuando se conecta a internet –denominado dirección de protocolo IP o dirección IP–, existen múltiples formas de ocultarlo e, incluso, simular la conexión desde otro punto. </a:t>
            </a:r>
            <a:endParaRPr lang="es-PE" sz="2000" dirty="0"/>
          </a:p>
        </p:txBody>
      </p:sp>
      <p:sp>
        <p:nvSpPr>
          <p:cNvPr id="7" name="CuadroTexto 6">
            <a:extLst>
              <a:ext uri="{FF2B5EF4-FFF2-40B4-BE49-F238E27FC236}">
                <a16:creationId xmlns:a16="http://schemas.microsoft.com/office/drawing/2014/main" id="{0E074E9C-EF59-F634-A880-0F9D4E8CB8CB}"/>
              </a:ext>
            </a:extLst>
          </p:cNvPr>
          <p:cNvSpPr txBox="1"/>
          <p:nvPr/>
        </p:nvSpPr>
        <p:spPr>
          <a:xfrm>
            <a:off x="5674177" y="1489599"/>
            <a:ext cx="6140224" cy="4924425"/>
          </a:xfrm>
          <a:prstGeom prst="rect">
            <a:avLst/>
          </a:prstGeom>
          <a:noFill/>
        </p:spPr>
        <p:txBody>
          <a:bodyPr wrap="square">
            <a:spAutoFit/>
          </a:bodyPr>
          <a:lstStyle/>
          <a:p>
            <a:pPr algn="just"/>
            <a:r>
              <a:rPr lang="es-ES" sz="1600" dirty="0"/>
              <a:t>La Interpol, que integra 194 cuerpos policiales a nivel global, ha identificado otros seis factores: </a:t>
            </a:r>
          </a:p>
          <a:p>
            <a:pPr algn="just"/>
            <a:endParaRPr lang="es-ES" sz="1600" dirty="0"/>
          </a:p>
          <a:p>
            <a:pPr marL="400050" indent="-400050" algn="just">
              <a:buAutoNum type="romanLcParenR"/>
            </a:pPr>
            <a:r>
              <a:rPr lang="es-ES" sz="1400" i="1" dirty="0"/>
              <a:t>la conectividad, toda vez que existen cada vez más personas conectadas en línea con un bajo nivel de sensibilización e información sobre seguridad digital; </a:t>
            </a:r>
          </a:p>
          <a:p>
            <a:pPr marL="400050" indent="-400050" algn="just">
              <a:buAutoNum type="romanLcParenR"/>
            </a:pPr>
            <a:r>
              <a:rPr lang="es-ES" sz="1400" i="1" dirty="0"/>
              <a:t>la movilidad, que genera más comunicaciones, transacciones y negocios en línea sin los métodos de seguridad adecuados; </a:t>
            </a:r>
          </a:p>
          <a:p>
            <a:pPr marL="400050" indent="-400050" algn="just">
              <a:buAutoNum type="romanLcParenR"/>
            </a:pPr>
            <a:r>
              <a:rPr lang="es-ES" sz="1400" i="1" dirty="0"/>
              <a:t>la interconectividad, por cuanto la aceleración en el despliegue de las ciudades y los hogares inteligentes amplía el número de dispositivos digitales potencialmente vulnerables;</a:t>
            </a:r>
          </a:p>
          <a:p>
            <a:pPr marL="400050" indent="-400050" algn="just">
              <a:buAutoNum type="romanLcParenR"/>
            </a:pPr>
            <a:r>
              <a:rPr lang="es-ES" sz="1400" i="1" dirty="0"/>
              <a:t> la sofisticación, que permite identificar una constante evolución en las habilidades y las tácticas de los responsables de las amenazas cibernéticas, quienes, incluso, llegan a ofrecer sus servicios a todo aquel dispuesto a pagar por ellos; </a:t>
            </a:r>
          </a:p>
          <a:p>
            <a:pPr marL="400050" indent="-400050" algn="just">
              <a:buAutoNum type="romanLcParenR"/>
            </a:pPr>
            <a:r>
              <a:rPr lang="es-ES" sz="1400" i="1" dirty="0"/>
              <a:t>falta de información sobre la magnitud, los alcances y la forma como opera este fenómeno criminal, debido a la reticencia de las víctimas a denunciar los hechos, sea por desconocimiento, por considerar que no merece la pena hacerlo, por vergüenza u otros motivos; </a:t>
            </a:r>
          </a:p>
          <a:p>
            <a:pPr marL="400050" indent="-400050" algn="just">
              <a:buAutoNum type="romanLcParenR"/>
            </a:pPr>
            <a:r>
              <a:rPr lang="es-ES" sz="1400" i="1" dirty="0"/>
              <a:t>las investigaciones complejas y transfronterizas que implican el esclarecimiento de los hechos por parte de las autoridades del sistema de justicia penal.</a:t>
            </a:r>
            <a:endParaRPr lang="es-PE" sz="1400" i="1" dirty="0"/>
          </a:p>
        </p:txBody>
      </p:sp>
    </p:spTree>
    <p:extLst>
      <p:ext uri="{BB962C8B-B14F-4D97-AF65-F5344CB8AC3E}">
        <p14:creationId xmlns:p14="http://schemas.microsoft.com/office/powerpoint/2010/main" val="3425082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584B693-DE7C-4219-F8E8-6EA161C67AEF}"/>
              </a:ext>
            </a:extLst>
          </p:cNvPr>
          <p:cNvSpPr txBox="1"/>
          <p:nvPr/>
        </p:nvSpPr>
        <p:spPr>
          <a:xfrm>
            <a:off x="1643269" y="2459504"/>
            <a:ext cx="8905461"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PE" sz="6000" b="1" dirty="0">
                <a:solidFill>
                  <a:schemeClr val="tx1"/>
                </a:solidFill>
              </a:rPr>
              <a:t>IMPACTO DE LA CIBERDELINCUENCIA</a:t>
            </a:r>
          </a:p>
        </p:txBody>
      </p:sp>
    </p:spTree>
    <p:extLst>
      <p:ext uri="{BB962C8B-B14F-4D97-AF65-F5344CB8AC3E}">
        <p14:creationId xmlns:p14="http://schemas.microsoft.com/office/powerpoint/2010/main" val="3560248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47AD33D-78E0-F513-4E6E-9518EE15C938}"/>
              </a:ext>
            </a:extLst>
          </p:cNvPr>
          <p:cNvSpPr txBox="1"/>
          <p:nvPr/>
        </p:nvSpPr>
        <p:spPr>
          <a:xfrm>
            <a:off x="1299482" y="1690008"/>
            <a:ext cx="9593036" cy="3785652"/>
          </a:xfrm>
          <a:prstGeom prst="rect">
            <a:avLst/>
          </a:prstGeom>
          <a:noFill/>
        </p:spPr>
        <p:txBody>
          <a:bodyPr wrap="square">
            <a:spAutoFit/>
          </a:bodyPr>
          <a:lstStyle/>
          <a:p>
            <a:pPr algn="just"/>
            <a:r>
              <a:rPr lang="es-ES" sz="2000" dirty="0"/>
              <a:t>Cybersecurity Ventures, patrocinado por Herjavec </a:t>
            </a:r>
            <a:r>
              <a:rPr lang="es-ES" sz="2000" dirty="0" err="1"/>
              <a:t>Group</a:t>
            </a:r>
            <a:r>
              <a:rPr lang="es-ES" sz="2000" dirty="0"/>
              <a:t>, estima que los daños ocasionados por la ciberdelincuencia se duplicaron en los últimos seis años, pasando de 3 billones de dólares en el 2015 a 6 billones en el 2021, cifra que equivale al producto bruto interno (PBI) de la tercera economía más grande del mundo. </a:t>
            </a:r>
          </a:p>
          <a:p>
            <a:pPr algn="just"/>
            <a:endParaRPr lang="es-ES" sz="2000" dirty="0"/>
          </a:p>
          <a:p>
            <a:pPr algn="just"/>
            <a:r>
              <a:rPr lang="es-ES" sz="2000" dirty="0"/>
              <a:t>Además de este costo financiero, la ciberdelincuencia socava la confianza de los usuarios en la economía digital; en efecto, las encuestas de opinión pública indican que menos de la mitad de la población mundial con acceso a internet confía en que las tecnologías mejorarán sus vidas, en buena medida debido a los problemas y delitos relacionados con la privacidad de los datos. El crecimiento de este fenómeno criminal ha llevado a la Interpol a considerarlo como un área central de su intervención a nivel mundial, junto al terrorismo y a la delincuencia organizada.</a:t>
            </a:r>
            <a:endParaRPr lang="es-PE" sz="2000" dirty="0"/>
          </a:p>
        </p:txBody>
      </p:sp>
    </p:spTree>
    <p:extLst>
      <p:ext uri="{BB962C8B-B14F-4D97-AF65-F5344CB8AC3E}">
        <p14:creationId xmlns:p14="http://schemas.microsoft.com/office/powerpoint/2010/main" val="3827676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4CC45AE-60C6-2DA7-A799-CBA539A43915}"/>
              </a:ext>
            </a:extLst>
          </p:cNvPr>
          <p:cNvSpPr/>
          <p:nvPr/>
        </p:nvSpPr>
        <p:spPr>
          <a:xfrm>
            <a:off x="1679121" y="2012496"/>
            <a:ext cx="8833757" cy="2833007"/>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4800" b="1" dirty="0">
                <a:solidFill>
                  <a:schemeClr val="tx1"/>
                </a:solidFill>
              </a:rPr>
              <a:t>MARCO NORMATIVO CONTRA LA CIBERDELINCUENCIA</a:t>
            </a:r>
            <a:endParaRPr lang="es-PE" sz="4800" b="1" dirty="0">
              <a:solidFill>
                <a:schemeClr val="tx1"/>
              </a:solidFill>
            </a:endParaRPr>
          </a:p>
        </p:txBody>
      </p:sp>
      <p:pic>
        <p:nvPicPr>
          <p:cNvPr id="14338" name="Picture 2" descr="Resultado de imagen de ciberdelito">
            <a:extLst>
              <a:ext uri="{FF2B5EF4-FFF2-40B4-BE49-F238E27FC236}">
                <a16:creationId xmlns:a16="http://schemas.microsoft.com/office/drawing/2014/main" id="{7E49140B-E0BF-E8BA-580F-EF4D88B38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757" y="5049906"/>
            <a:ext cx="22288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14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B0251C6-FE62-6C16-23D0-83CDFAFB4D80}"/>
              </a:ext>
            </a:extLst>
          </p:cNvPr>
          <p:cNvSpPr txBox="1"/>
          <p:nvPr/>
        </p:nvSpPr>
        <p:spPr>
          <a:xfrm>
            <a:off x="5678311" y="1761066"/>
            <a:ext cx="4820356" cy="4524315"/>
          </a:xfrm>
          <a:prstGeom prst="rect">
            <a:avLst/>
          </a:prstGeom>
          <a:noFill/>
        </p:spPr>
        <p:txBody>
          <a:bodyPr wrap="square">
            <a:spAutoFit/>
          </a:bodyPr>
          <a:lstStyle/>
          <a:p>
            <a:pPr algn="just"/>
            <a:r>
              <a:rPr lang="es-ES" sz="2400" b="0" i="0" dirty="0">
                <a:solidFill>
                  <a:srgbClr val="21455C"/>
                </a:solidFill>
                <a:effectLst/>
                <a:latin typeface="Mier B"/>
              </a:rPr>
              <a:t>Los ciberdelincuentes compran y venden </a:t>
            </a:r>
            <a:r>
              <a:rPr lang="es-ES" sz="2400" b="0" i="0" dirty="0">
                <a:solidFill>
                  <a:srgbClr val="1A74B1"/>
                </a:solidFill>
                <a:effectLst/>
                <a:latin typeface="Mier B"/>
                <a:hlinkClick r:id="rId2"/>
              </a:rPr>
              <a:t>malware</a:t>
            </a:r>
            <a:r>
              <a:rPr lang="es-ES" sz="2400" b="0" i="0" dirty="0">
                <a:solidFill>
                  <a:srgbClr val="21455C"/>
                </a:solidFill>
                <a:effectLst/>
                <a:latin typeface="Mier B"/>
              </a:rPr>
              <a:t> en línea (normalmente en la red oscura) y comercian con servicios que prueban la robustez de un virus, paneles de inteligencia empresarial que controlan la implementación de malware y soporte técnico (así es: los delincuentes cuentan con una línea de asistencia para solucionar problemas con su servidor ilegal o cualquier otra maldad).</a:t>
            </a:r>
            <a:endParaRPr lang="es-PE" sz="2400" dirty="0"/>
          </a:p>
        </p:txBody>
      </p:sp>
      <p:pic>
        <p:nvPicPr>
          <p:cNvPr id="1026" name="Picture 2" descr="Resultado de imagen de ciberdelincuencia">
            <a:extLst>
              <a:ext uri="{FF2B5EF4-FFF2-40B4-BE49-F238E27FC236}">
                <a16:creationId xmlns:a16="http://schemas.microsoft.com/office/drawing/2014/main" id="{275C5283-49F4-F428-2F18-2FDA592CF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78" y="1761066"/>
            <a:ext cx="4820356" cy="433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075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9BDC023-0EC4-2612-729D-F816FB07CD75}"/>
              </a:ext>
            </a:extLst>
          </p:cNvPr>
          <p:cNvSpPr txBox="1"/>
          <p:nvPr/>
        </p:nvSpPr>
        <p:spPr>
          <a:xfrm>
            <a:off x="1134835" y="1461407"/>
            <a:ext cx="10107385" cy="3693319"/>
          </a:xfrm>
          <a:prstGeom prst="rect">
            <a:avLst/>
          </a:prstGeom>
          <a:noFill/>
        </p:spPr>
        <p:txBody>
          <a:bodyPr wrap="square">
            <a:spAutoFit/>
          </a:bodyPr>
          <a:lstStyle/>
          <a:p>
            <a:pPr algn="ctr"/>
            <a:r>
              <a:rPr lang="es-ES" b="1" u="sng" dirty="0"/>
              <a:t>MARCO NORMATIVO INTERNACIONAL </a:t>
            </a:r>
          </a:p>
          <a:p>
            <a:endParaRPr lang="es-ES" dirty="0"/>
          </a:p>
          <a:p>
            <a:pPr algn="just"/>
            <a:r>
              <a:rPr lang="es-ES" dirty="0"/>
              <a:t>En el año 2001 fue adoptado el Convenio de Budapest. Como se ha dicho, desde entonces constituye –hasta la actualidad– uno de los principales avances normativos a nivel internacional orientado a exigir la atención de la problemática de la ciberdelincuencia. En un primer momento estuvo dirigido a los Estados miembros del Consejo de Europa, pero con el transcurso del tiempo se han ido adhiriendo países de distintas regiones del mundo. </a:t>
            </a:r>
          </a:p>
          <a:p>
            <a:pPr algn="just"/>
            <a:endParaRPr lang="es-ES" dirty="0"/>
          </a:p>
          <a:p>
            <a:pPr algn="just"/>
            <a:r>
              <a:rPr lang="es-ES" dirty="0"/>
              <a:t>En este documento, entre otros varios aspectos que se verán más adelante, se desarrollan estándares de actuación aplicables a nivel internacional y se definen terminologías comunes sobre la criminalidad informática y la tipificación de sus modalidades; asimismo, se regula procesalmente supuestos como la protección de evidencias digitales y el uso de herramientas referidas a su manipulación, localización de sospechosos y los criterios a considerar para concretar la cooperación internacional.</a:t>
            </a:r>
            <a:endParaRPr lang="es-PE" dirty="0"/>
          </a:p>
        </p:txBody>
      </p:sp>
    </p:spTree>
    <p:extLst>
      <p:ext uri="{BB962C8B-B14F-4D97-AF65-F5344CB8AC3E}">
        <p14:creationId xmlns:p14="http://schemas.microsoft.com/office/powerpoint/2010/main" val="3638166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40AF803-86D2-D4F3-6075-ED5CB850657A}"/>
              </a:ext>
            </a:extLst>
          </p:cNvPr>
          <p:cNvSpPr txBox="1"/>
          <p:nvPr/>
        </p:nvSpPr>
        <p:spPr>
          <a:xfrm>
            <a:off x="653143" y="1404256"/>
            <a:ext cx="11078936" cy="4807599"/>
          </a:xfrm>
          <a:prstGeom prst="rect">
            <a:avLst/>
          </a:prstGeom>
          <a:noFill/>
        </p:spPr>
        <p:txBody>
          <a:bodyPr wrap="square">
            <a:spAutoFit/>
          </a:bodyPr>
          <a:lstStyle/>
          <a:p>
            <a:pPr algn="ctr"/>
            <a:r>
              <a:rPr lang="es-ES" b="1" u="sng" dirty="0"/>
              <a:t>EL CONVENIO SOBRE LA CIBERDELINCUENCIA DEL CONSEJO DE EUROPA </a:t>
            </a:r>
          </a:p>
          <a:p>
            <a:endParaRPr lang="es-ES" dirty="0"/>
          </a:p>
          <a:p>
            <a:pPr algn="just"/>
            <a:r>
              <a:rPr lang="es-ES" sz="1700" dirty="0"/>
              <a:t>Seis años después del inicio de su proceso de redacción, el 23 de noviembre del 2001, el Consejo de Europa adoptó su Convenio 185 sobre la Ciberdelincuencia, más conocido como Convenio de Budapest, por haber sido suscrito en la capital de Hungría. El Convenio de Budapest constituye la norma internacional más completa en esta materia y tiene por objeto prevenir las conductas que pongan en peligro la confidencialidad, integridad y disponibilidad de los sistemas, redes y datos informáticos, así como el abuso de dichos sistemas, redes y datos. Promueve, por ello, la tipificación de estas conductas como delitos en las legislaciones penales nacionales; la utilización de herramientas eficaces de derecho procesal que faciliten su detección, investigación y sanción; y una cooperación internacional rápida y fiable.</a:t>
            </a:r>
          </a:p>
          <a:p>
            <a:pPr algn="just"/>
            <a:endParaRPr lang="es-ES" sz="1700" dirty="0"/>
          </a:p>
          <a:p>
            <a:pPr algn="just"/>
            <a:r>
              <a:rPr lang="es-ES" sz="1700" b="1" u="sng" dirty="0"/>
              <a:t>En materia de derecho penal sustantivo, prevé cuatro títulos sobre los ciberdelitos: </a:t>
            </a:r>
          </a:p>
          <a:p>
            <a:pPr algn="just"/>
            <a:endParaRPr lang="es-ES" sz="1700" b="1" u="sng" dirty="0"/>
          </a:p>
          <a:p>
            <a:pPr marL="400050" indent="-400050" algn="just">
              <a:buAutoNum type="romanLcParenR"/>
            </a:pPr>
            <a:r>
              <a:rPr lang="es-ES" sz="1700" dirty="0"/>
              <a:t>los delitos contra la confidencialidad, la integridad y la disponibilidad de los datos y sistemas informáticos –el acceso ilícito, la interceptación ilícita, los ataques a la integridad de los datos, los ataques a la integridad del sistema y el abuso de los dispositivos–; </a:t>
            </a:r>
          </a:p>
          <a:p>
            <a:pPr marL="400050" indent="-400050" algn="just">
              <a:buAutoNum type="romanLcParenR"/>
            </a:pPr>
            <a:r>
              <a:rPr lang="es-ES" sz="1700" dirty="0"/>
              <a:t>los delitos informáticos propiamente dichos, que comprenden la falsificación informática y el fraude informático; </a:t>
            </a:r>
          </a:p>
          <a:p>
            <a:pPr marL="400050" indent="-400050" algn="just">
              <a:buAutoNum type="romanLcParenR"/>
            </a:pPr>
            <a:r>
              <a:rPr lang="es-ES" sz="1700" dirty="0"/>
              <a:t>los delitos relacionados con el contenido, específicamente la pornografía infantil; y </a:t>
            </a:r>
          </a:p>
          <a:p>
            <a:pPr marL="400050" indent="-400050" algn="just">
              <a:buAutoNum type="romanLcParenR"/>
            </a:pPr>
            <a:r>
              <a:rPr lang="es-ES" sz="1700" dirty="0"/>
              <a:t>los delitos relacionados con infracciones de la propiedad intelectual y los derechos afines.</a:t>
            </a:r>
            <a:endParaRPr lang="es-PE" sz="1700" dirty="0"/>
          </a:p>
        </p:txBody>
      </p:sp>
    </p:spTree>
    <p:extLst>
      <p:ext uri="{BB962C8B-B14F-4D97-AF65-F5344CB8AC3E}">
        <p14:creationId xmlns:p14="http://schemas.microsoft.com/office/powerpoint/2010/main" val="964280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D01419E-DC02-70C1-363A-E33D37D9BF2B}"/>
              </a:ext>
            </a:extLst>
          </p:cNvPr>
          <p:cNvSpPr txBox="1"/>
          <p:nvPr/>
        </p:nvSpPr>
        <p:spPr>
          <a:xfrm>
            <a:off x="432707" y="1445080"/>
            <a:ext cx="11462657" cy="4739759"/>
          </a:xfrm>
          <a:prstGeom prst="rect">
            <a:avLst/>
          </a:prstGeom>
          <a:noFill/>
        </p:spPr>
        <p:txBody>
          <a:bodyPr wrap="square">
            <a:spAutoFit/>
          </a:bodyPr>
          <a:lstStyle/>
          <a:p>
            <a:pPr algn="ctr"/>
            <a:r>
              <a:rPr lang="es-ES" b="1" u="sng" dirty="0"/>
              <a:t>LOS PROTOCOLOS ADICIONALES AL CONVENIO SOBRE CIBERDELINCUENCIA DEL CONSEJO DE EUROPA </a:t>
            </a:r>
          </a:p>
          <a:p>
            <a:endParaRPr lang="es-ES" dirty="0"/>
          </a:p>
          <a:p>
            <a:pPr algn="just"/>
            <a:r>
              <a:rPr lang="es-ES" dirty="0"/>
              <a:t>El Convenio de Budapest cuenta con dos protocolos adicionales, referidos a la criminalización de las conductas de carácter racista y xenófoba cometidas a través de los sistemas informáticos, y a la mejora de la cooperación y la divulgación de las pruebas electrónicas. Sin embargo, hasta la fecha el Estado peruano aún no se ha adherido a ninguno de ellos. </a:t>
            </a:r>
          </a:p>
          <a:p>
            <a:pPr algn="just"/>
            <a:endParaRPr lang="es-ES" dirty="0"/>
          </a:p>
          <a:p>
            <a:pPr algn="just"/>
            <a:r>
              <a:rPr lang="es-ES" sz="1600" b="1" dirty="0"/>
              <a:t>El primer protocolo </a:t>
            </a:r>
            <a:r>
              <a:rPr lang="es-ES" sz="1600" dirty="0"/>
              <a:t>fue publicado en enero del 2003, con el objeto de que los Estados tipifiquen como delitos aquellas conductas realizadas mediante sistemas informáticos para difundir material que promueva o incite al odio, la discriminación o la violencia contra cualquier persona por motivos de raza, color, ascendencia, religión, origen nacional o étnico; así como para amenazar o insultar con motivaciones racistas y xenófobas; y para negar, minimizar, aprobar o justificar genocidios o delitos contra la humanidad. </a:t>
            </a:r>
          </a:p>
          <a:p>
            <a:pPr algn="just"/>
            <a:endParaRPr lang="es-ES" sz="1600" dirty="0"/>
          </a:p>
          <a:p>
            <a:pPr algn="just"/>
            <a:r>
              <a:rPr lang="es-ES" sz="1600" b="1" dirty="0"/>
              <a:t>El segundo protocolo </a:t>
            </a:r>
            <a:r>
              <a:rPr lang="es-ES" sz="1600" dirty="0"/>
              <a:t>fue publicado recientemente, en mayo del 2022, con el objeto de hacer más efectiva la cooperación internacional entre los Estados y entre estos y el sector privado para obtener evidencia digital o electrónica que puede encontrarse en jurisdicción extranjera, cambiante o desconocida, y su posterior utilización como prueba en el proceso penal. En particular, establece procedimientos que permiten la cooperación directa con las empresas proveedoras de servicios y registros del internet, la obtención de información sobre los abonados y datos de tráfico, la cooperación inmediata en situaciones de emergencia y la realización de investigaciones conjuntas. </a:t>
            </a:r>
            <a:endParaRPr lang="es-PE" sz="1600" dirty="0"/>
          </a:p>
        </p:txBody>
      </p:sp>
    </p:spTree>
    <p:extLst>
      <p:ext uri="{BB962C8B-B14F-4D97-AF65-F5344CB8AC3E}">
        <p14:creationId xmlns:p14="http://schemas.microsoft.com/office/powerpoint/2010/main" val="1519397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F72A037-A9A1-D0CD-0676-3A7CDB959E0A}"/>
              </a:ext>
            </a:extLst>
          </p:cNvPr>
          <p:cNvSpPr txBox="1"/>
          <p:nvPr/>
        </p:nvSpPr>
        <p:spPr>
          <a:xfrm>
            <a:off x="514350" y="1445080"/>
            <a:ext cx="11136086" cy="4556972"/>
          </a:xfrm>
          <a:prstGeom prst="rect">
            <a:avLst/>
          </a:prstGeom>
          <a:noFill/>
        </p:spPr>
        <p:txBody>
          <a:bodyPr wrap="square">
            <a:spAutoFit/>
          </a:bodyPr>
          <a:lstStyle/>
          <a:p>
            <a:pPr algn="ctr"/>
            <a:r>
              <a:rPr lang="es-ES" sz="2000" b="1" u="sng" dirty="0"/>
              <a:t>LA NEGOCIACIÓN DE UNA CONVENCIÓN INTERNACIONAL </a:t>
            </a:r>
          </a:p>
          <a:p>
            <a:endParaRPr lang="es-ES" dirty="0"/>
          </a:p>
          <a:p>
            <a:pPr algn="just"/>
            <a:r>
              <a:rPr lang="es-ES" dirty="0"/>
              <a:t>El 27 de diciembre del 2019, en el seno de la Organización de las Naciones Unidas (ONU), se constituyó el Comité intergubernamental especial de expertos de composición abierta. Cuenta con representación de todas las regiones y está encargado de elaborar una Convención internacional integral sobre la lucha contra la utilización de las TIC con fines delictivos. </a:t>
            </a:r>
          </a:p>
          <a:p>
            <a:pPr algn="just"/>
            <a:endParaRPr lang="es-ES" dirty="0"/>
          </a:p>
          <a:p>
            <a:pPr algn="just"/>
            <a:r>
              <a:rPr lang="es-ES" dirty="0"/>
              <a:t>Debido a la crisis sanitaria mundial, el Comité especial recién pudo instalarse en el primer trimestre del 2022, cuando acordó incluir en la estructura temática de la Convención disposiciones sobre criminalización, el proceso penal y la aplicación de la ley, cooperación internacional, asistencia técnica y medidas preventivas. Se prevé culminar el proyecto de la Convención a inicios del 2024, cuando sería sometido a la Asamblea General de las Naciones Unidas para su examen y aprobación en el periodo de sesiones de dicho año. </a:t>
            </a:r>
          </a:p>
          <a:p>
            <a:pPr algn="just"/>
            <a:endParaRPr lang="es-ES" dirty="0"/>
          </a:p>
          <a:p>
            <a:pPr algn="just"/>
            <a:r>
              <a:rPr lang="es-ES" dirty="0"/>
              <a:t>La Secretaría técnica del Comité especial está a cargo de la Unodc, que además cuenta con el Programa Global sobre Ciberdelincuencia, cuyo mandato es brindar asistencia técnica y colaborar en el fortalecimiento de las capacidades institucionales de los Estados vinculadas a su lucha contra la ciberdelincuencia.</a:t>
            </a:r>
            <a:endParaRPr lang="es-PE" dirty="0"/>
          </a:p>
        </p:txBody>
      </p:sp>
    </p:spTree>
    <p:extLst>
      <p:ext uri="{BB962C8B-B14F-4D97-AF65-F5344CB8AC3E}">
        <p14:creationId xmlns:p14="http://schemas.microsoft.com/office/powerpoint/2010/main" val="2013364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7C5938E-AB97-A089-DD03-EB7EDA05CA27}"/>
              </a:ext>
            </a:extLst>
          </p:cNvPr>
          <p:cNvSpPr txBox="1"/>
          <p:nvPr/>
        </p:nvSpPr>
        <p:spPr>
          <a:xfrm>
            <a:off x="408215" y="1453244"/>
            <a:ext cx="11283042" cy="4589630"/>
          </a:xfrm>
          <a:prstGeom prst="rect">
            <a:avLst/>
          </a:prstGeom>
          <a:noFill/>
        </p:spPr>
        <p:txBody>
          <a:bodyPr wrap="square">
            <a:spAutoFit/>
          </a:bodyPr>
          <a:lstStyle/>
          <a:p>
            <a:pPr algn="ctr"/>
            <a:r>
              <a:rPr lang="es-ES" sz="3200" b="1" u="sng" dirty="0"/>
              <a:t>EL MARCO NORMATIVO NACIONAL </a:t>
            </a:r>
          </a:p>
          <a:p>
            <a:endParaRPr lang="es-ES" dirty="0"/>
          </a:p>
          <a:p>
            <a:pPr algn="just"/>
            <a:r>
              <a:rPr lang="es-ES" sz="1700" dirty="0"/>
              <a:t>El Perú no ha sido ajeno a las desventajas que acarrea el mal uso de las TIC; frente a esta situación, ha habido esfuerzos interesantes respecto a su marco normativo en materia de tratamiento y el combate de la ciberdelincuencia, los que se han venido plasmando siguiendo las pautas que se desprenden del Convenio de Budapest, luego que el Congreso de la República lo aprobara en febrero del 2019. </a:t>
            </a:r>
          </a:p>
          <a:p>
            <a:pPr algn="just"/>
            <a:endParaRPr lang="es-ES" sz="1700" dirty="0"/>
          </a:p>
          <a:p>
            <a:pPr algn="just"/>
            <a:r>
              <a:rPr lang="es-ES" sz="1700" dirty="0"/>
              <a:t>Cabe recordar como antecedente importante a la adhesión de nuestro país al aludido convenio, la primera versión del Código Penal (publicado hace más de 30 años), en el que ya se mostraba un primer intento en regular los actos ilícitos realizados a través de la tecnología, como fue el tipificar el hurto telemático.</a:t>
            </a:r>
          </a:p>
          <a:p>
            <a:pPr algn="just"/>
            <a:endParaRPr lang="es-ES" sz="1700" dirty="0"/>
          </a:p>
          <a:p>
            <a:pPr algn="just"/>
            <a:r>
              <a:rPr lang="es-ES" sz="1700" dirty="0"/>
              <a:t>Adicionalmente, tenemos que en el año 2011 ya había sido publicada la Ley N°29733, Ley de Protección de Datos Personales, y en el 2013 la Ley </a:t>
            </a:r>
            <a:r>
              <a:rPr lang="es-ES" sz="1700" dirty="0" err="1"/>
              <a:t>Nº</a:t>
            </a:r>
            <a:r>
              <a:rPr lang="es-ES" sz="1700" dirty="0"/>
              <a:t> 30096, Ley de Delitos Informáticos, instrumento normativo que –entre otros puntos– describe las conductas delictivas que afectan los sistemas y datos informáticos, así como también las protecciones a las libertades civiles en el ámbito de las comunicaciones. En el 2014, esta ley fue complementada con su modificatoria, efectuada por medio de la Ley N° 30171.</a:t>
            </a:r>
            <a:endParaRPr lang="es-PE" sz="1700" dirty="0"/>
          </a:p>
        </p:txBody>
      </p:sp>
    </p:spTree>
    <p:extLst>
      <p:ext uri="{BB962C8B-B14F-4D97-AF65-F5344CB8AC3E}">
        <p14:creationId xmlns:p14="http://schemas.microsoft.com/office/powerpoint/2010/main" val="4074680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5FD9B36-0256-4DB8-74C0-199CBE8C7600}"/>
              </a:ext>
            </a:extLst>
          </p:cNvPr>
          <p:cNvSpPr txBox="1"/>
          <p:nvPr/>
        </p:nvSpPr>
        <p:spPr>
          <a:xfrm>
            <a:off x="938893" y="1526721"/>
            <a:ext cx="10523764" cy="3631763"/>
          </a:xfrm>
          <a:prstGeom prst="rect">
            <a:avLst/>
          </a:prstGeom>
          <a:noFill/>
        </p:spPr>
        <p:txBody>
          <a:bodyPr wrap="square">
            <a:spAutoFit/>
          </a:bodyPr>
          <a:lstStyle/>
          <a:p>
            <a:pPr algn="ctr"/>
            <a:r>
              <a:rPr lang="es-ES" sz="3200" b="1" u="sng" dirty="0"/>
              <a:t>LA LEY DE DELITOS INFORMÁTICOS </a:t>
            </a:r>
          </a:p>
          <a:p>
            <a:endParaRPr lang="es-ES" dirty="0"/>
          </a:p>
          <a:p>
            <a:pPr algn="just"/>
            <a:r>
              <a:rPr lang="es-ES" dirty="0"/>
              <a:t>El 22 de octubre del 2013 se publicó la Ley N.º 30096, Ley de Delitos Informáticos, con el objeto de prevenir y sancionar los delitos cometidos utilizando las tecnologías de la información y las comunicaciones que vulneran los sistemas y datos informáticos, y otros bienes jurídicos penalmente relevantes. Dicha norma derogó del Código Penal el delito de hurto telemático y el capítulo Delitos Informáticos. </a:t>
            </a:r>
          </a:p>
          <a:p>
            <a:pPr algn="just"/>
            <a:endParaRPr lang="es-ES" dirty="0"/>
          </a:p>
          <a:p>
            <a:pPr algn="just"/>
            <a:r>
              <a:rPr lang="es-ES" dirty="0"/>
              <a:t>La Ley de Delitos Informáticos –modificada extensamente por la Ley </a:t>
            </a:r>
            <a:r>
              <a:rPr lang="es-ES" dirty="0" err="1"/>
              <a:t>Nº</a:t>
            </a:r>
            <a:r>
              <a:rPr lang="es-ES" dirty="0"/>
              <a:t> 30171, publicada el 10 de marzo del 2014 para adecuar de mejor manera la descripción de sus conductas delictivas al Convenio de Budapest–33 establece cinco grandes grupos de ciberdelitos en función a los bienes jurídicos, a saber, los datos y los sistemas informáticos, la indemnidad y la libertad sexuales, la intimidad y el secreto de las comunicaciones, el patrimonio y, por último, la fe pública.</a:t>
            </a:r>
            <a:endParaRPr lang="es-PE" dirty="0"/>
          </a:p>
        </p:txBody>
      </p:sp>
    </p:spTree>
    <p:extLst>
      <p:ext uri="{BB962C8B-B14F-4D97-AF65-F5344CB8AC3E}">
        <p14:creationId xmlns:p14="http://schemas.microsoft.com/office/powerpoint/2010/main" val="2119461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F932AF1-2F55-F054-78B2-D6D5E0807699}"/>
              </a:ext>
            </a:extLst>
          </p:cNvPr>
          <p:cNvSpPr txBox="1"/>
          <p:nvPr/>
        </p:nvSpPr>
        <p:spPr>
          <a:xfrm>
            <a:off x="220435" y="1306285"/>
            <a:ext cx="11642272" cy="5201424"/>
          </a:xfrm>
          <a:prstGeom prst="rect">
            <a:avLst/>
          </a:prstGeom>
          <a:noFill/>
        </p:spPr>
        <p:txBody>
          <a:bodyPr wrap="square">
            <a:spAutoFit/>
          </a:bodyPr>
          <a:lstStyle/>
          <a:p>
            <a:r>
              <a:rPr lang="es-ES" sz="2400" b="1" dirty="0"/>
              <a:t>A.- </a:t>
            </a:r>
            <a:r>
              <a:rPr lang="es-ES" dirty="0"/>
              <a:t>Los </a:t>
            </a:r>
            <a:r>
              <a:rPr lang="es-ES" b="1" i="1" dirty="0"/>
              <a:t>ciberdelitos contra los datos y los sistemas informáticos </a:t>
            </a:r>
            <a:r>
              <a:rPr lang="es-ES" dirty="0"/>
              <a:t>comprenden el acceso ilícito, los atentados a la integridad de los datos informáticos y de los sistemas informáticos, y el abuso de mecanismos y dispositivos informáticos. </a:t>
            </a:r>
          </a:p>
          <a:p>
            <a:endParaRPr lang="es-ES" dirty="0"/>
          </a:p>
          <a:p>
            <a:pPr marL="342900" indent="-342900" algn="just">
              <a:buFont typeface="Wingdings" panose="05000000000000000000" pitchFamily="2" charset="2"/>
              <a:buChar char="§"/>
            </a:pPr>
            <a:r>
              <a:rPr lang="es-ES" sz="1600" b="1" u="sng" dirty="0"/>
              <a:t>El acceso ilícito </a:t>
            </a:r>
            <a:r>
              <a:rPr lang="es-ES" sz="1600" dirty="0"/>
              <a:t>(artículo 2º) es cometido por quien, deliberada e ilegítimamente, accede a todo o parte de un sistema informático, siempre que se realice con vulneración de medidas de seguridad establecidas o excediendo lo autorizado. </a:t>
            </a:r>
          </a:p>
          <a:p>
            <a:pPr marL="342900" indent="-342900" algn="just">
              <a:buFont typeface="Wingdings" panose="05000000000000000000" pitchFamily="2" charset="2"/>
              <a:buChar char="§"/>
            </a:pPr>
            <a:endParaRPr lang="es-ES" sz="1600" dirty="0"/>
          </a:p>
          <a:p>
            <a:pPr marL="342900" indent="-342900" algn="just">
              <a:buFont typeface="Wingdings" panose="05000000000000000000" pitchFamily="2" charset="2"/>
              <a:buChar char="§"/>
            </a:pPr>
            <a:r>
              <a:rPr lang="es-ES" sz="1600" b="1" u="sng" dirty="0"/>
              <a:t>El atentado a la integridad de los datos informáticos </a:t>
            </a:r>
            <a:r>
              <a:rPr lang="es-ES" sz="1600" dirty="0"/>
              <a:t>(artículo 3º) lo efectúa quien deliberada e ilegítimamente daña, introduce, borra, deteriora, altera, suprime o hace inaccesibles datos informáticos, que constituyen una representación de hechos, información o conceptos expresados de cualquier forma que se preste a tratamiento informático, incluidos los programas diseñados para que un sistema informático ejecute una función. </a:t>
            </a:r>
          </a:p>
          <a:p>
            <a:pPr marL="342900" indent="-342900" algn="just">
              <a:buFont typeface="Wingdings" panose="05000000000000000000" pitchFamily="2" charset="2"/>
              <a:buChar char="§"/>
            </a:pPr>
            <a:endParaRPr lang="es-ES" sz="1600" dirty="0"/>
          </a:p>
          <a:p>
            <a:pPr marL="342900" indent="-342900" algn="just">
              <a:buFont typeface="Wingdings" panose="05000000000000000000" pitchFamily="2" charset="2"/>
              <a:buChar char="§"/>
            </a:pPr>
            <a:r>
              <a:rPr lang="es-ES" sz="1600" b="1" u="sng" dirty="0"/>
              <a:t>El atentado contra la integridad de los sistemas informáticos </a:t>
            </a:r>
            <a:r>
              <a:rPr lang="es-ES" sz="1600" dirty="0"/>
              <a:t>(artículo 4º), conocido como sabotaje informático,34 lo realiza quien deliberada e ilegítimamente inutiliza, de manera total o parcial, un sistema informático, impide el acceso a este, entorpece o imposibilita su funcionamiento o la prestación de sus servicios; se entiende por sistema informático todo dispositivo o conjunto de dispositivos interconectados o relacionados entre sí, cuya función, o la de algunos de sus elementos, sea el tratamiento automatizado de datos en ejecución de un programa. </a:t>
            </a:r>
          </a:p>
          <a:p>
            <a:pPr marL="342900" indent="-342900" algn="just">
              <a:buFont typeface="Wingdings" panose="05000000000000000000" pitchFamily="2" charset="2"/>
              <a:buChar char="§"/>
            </a:pPr>
            <a:r>
              <a:rPr lang="es-ES" sz="1600" b="1" u="sng" dirty="0"/>
              <a:t>El abuso de mecanismos y dispositivos informáticos </a:t>
            </a:r>
            <a:r>
              <a:rPr lang="es-ES" sz="1600" dirty="0"/>
              <a:t>(artículo 10º) es realizado por quien deliberada e ilegítimamente fabrica, diseña, desarrolla, vende, facilita, distribuye, importa u obtiene para su utilización uno o más mecanismos, programas informáticos, dispositivos, contraseñas, códigos de acceso o cualquier otro dato informático, específicamente diseñados para la comisión de los ciberdelitos; o por quien ofrece o presta servicio que contribuya a ese propósito.</a:t>
            </a:r>
            <a:endParaRPr lang="es-PE" sz="1600" dirty="0"/>
          </a:p>
        </p:txBody>
      </p:sp>
    </p:spTree>
    <p:extLst>
      <p:ext uri="{BB962C8B-B14F-4D97-AF65-F5344CB8AC3E}">
        <p14:creationId xmlns:p14="http://schemas.microsoft.com/office/powerpoint/2010/main" val="3125415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F83CE635-2593-161A-52F7-0B990B88965F}"/>
              </a:ext>
            </a:extLst>
          </p:cNvPr>
          <p:cNvSpPr txBox="1"/>
          <p:nvPr/>
        </p:nvSpPr>
        <p:spPr>
          <a:xfrm>
            <a:off x="391887" y="1412421"/>
            <a:ext cx="11144250" cy="4416594"/>
          </a:xfrm>
          <a:prstGeom prst="rect">
            <a:avLst/>
          </a:prstGeom>
          <a:noFill/>
        </p:spPr>
        <p:txBody>
          <a:bodyPr wrap="square">
            <a:spAutoFit/>
          </a:bodyPr>
          <a:lstStyle/>
          <a:p>
            <a:pPr algn="just"/>
            <a:r>
              <a:rPr lang="es-ES" sz="2400" b="1" dirty="0"/>
              <a:t>B.- </a:t>
            </a:r>
            <a:r>
              <a:rPr lang="es-ES" dirty="0"/>
              <a:t>Los </a:t>
            </a:r>
            <a:r>
              <a:rPr lang="es-ES" b="1" i="1" dirty="0"/>
              <a:t>ciberdelitos contra la indemnidad y libertad sexual </a:t>
            </a:r>
            <a:r>
              <a:rPr lang="es-ES" dirty="0"/>
              <a:t>comprenden las proposiciones a niñas, niños y adolescentes con fines sexuales por medios tecnológicos, y la pornografía infantil. </a:t>
            </a:r>
          </a:p>
          <a:p>
            <a:pPr algn="just"/>
            <a:endParaRPr lang="es-ES" dirty="0"/>
          </a:p>
          <a:p>
            <a:pPr marL="285750" indent="-285750" algn="just">
              <a:buFont typeface="Wingdings" panose="05000000000000000000" pitchFamily="2" charset="2"/>
              <a:buChar char="Ø"/>
            </a:pPr>
            <a:r>
              <a:rPr lang="es-ES" sz="1700" dirty="0"/>
              <a:t>Las </a:t>
            </a:r>
            <a:r>
              <a:rPr lang="es-ES" sz="1700" i="1" dirty="0"/>
              <a:t>proposiciones a niñas, niños y adolescentes con fines sexuales por medios tecnológicos (artículo 5º) –también conocido como grooming en línea</a:t>
            </a:r>
            <a:r>
              <a:rPr lang="es-ES" sz="1700" dirty="0"/>
              <a:t>, conforme a la última modificación realizada por la Ley </a:t>
            </a:r>
            <a:r>
              <a:rPr lang="es-ES" sz="1700" dirty="0" err="1"/>
              <a:t>Nº</a:t>
            </a:r>
            <a:r>
              <a:rPr lang="es-ES" sz="1700" dirty="0"/>
              <a:t> 30838, publicada el 4 de agosto del 2018– es realizado por el que, a través de internet u otro medio análogo, contacta con una víctima de 14 años o menos para solicitar u obtener de él material pornográfico, o proponerle llevar a cabo cualquier acto de connotación sexual con él o con terceros; en los casos que la víctima tenga entre 14 y 17 años, se exige que medie el engaño. </a:t>
            </a:r>
          </a:p>
          <a:p>
            <a:pPr algn="just"/>
            <a:endParaRPr lang="es-ES" sz="1700" dirty="0"/>
          </a:p>
          <a:p>
            <a:pPr marL="285750" indent="-285750" algn="just">
              <a:buFont typeface="Wingdings" panose="05000000000000000000" pitchFamily="2" charset="2"/>
              <a:buChar char="Ø"/>
            </a:pPr>
            <a:r>
              <a:rPr lang="es-ES" sz="1700" dirty="0"/>
              <a:t>La </a:t>
            </a:r>
            <a:r>
              <a:rPr lang="es-ES" sz="1700" i="1" dirty="0"/>
              <a:t>pornografía infantil o material de abuso y explotación sexual de niñas, niños y adolescentes, previsto en el artículo 183-A del Código Penal</a:t>
            </a:r>
            <a:r>
              <a:rPr lang="es-ES" sz="1700" dirty="0"/>
              <a:t>, fue modificado por la Ley de Delitos Informáticos y últimamente por la Ley </a:t>
            </a:r>
            <a:r>
              <a:rPr lang="es-ES" sz="1700" dirty="0" err="1"/>
              <a:t>Nº</a:t>
            </a:r>
            <a:r>
              <a:rPr lang="es-ES" sz="1700" dirty="0"/>
              <a:t> 30963, publicada el 18 de junio del 2019. Este delito es cometido por quien posee, promueve, fabrica, distribuye, exhibe, ofrece, comercializa, publicita, publica, importa o exporta por cualquier medio, objetos, libros, escritos, imágenes, videos o audios, o realiza espectáculos en vivo de carácter sexual, en los cuales participen menores de 18 años de edad. Este delito se agrava cuando la víctima tiene menos de 14 años; si el material se difunde a través de cualquier TIC u otro medio que genere difusión masiva; o si el autor actúa como integrante de una banda o una organización criminal.</a:t>
            </a:r>
            <a:endParaRPr lang="es-PE" sz="1700" dirty="0"/>
          </a:p>
        </p:txBody>
      </p:sp>
    </p:spTree>
    <p:extLst>
      <p:ext uri="{BB962C8B-B14F-4D97-AF65-F5344CB8AC3E}">
        <p14:creationId xmlns:p14="http://schemas.microsoft.com/office/powerpoint/2010/main" val="24302902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D9FD0BA-5C89-6331-8F2F-6190EA7A4552}"/>
              </a:ext>
            </a:extLst>
          </p:cNvPr>
          <p:cNvSpPr txBox="1"/>
          <p:nvPr/>
        </p:nvSpPr>
        <p:spPr>
          <a:xfrm>
            <a:off x="367393" y="1445080"/>
            <a:ext cx="11397343" cy="4939814"/>
          </a:xfrm>
          <a:prstGeom prst="rect">
            <a:avLst/>
          </a:prstGeom>
          <a:noFill/>
        </p:spPr>
        <p:txBody>
          <a:bodyPr wrap="square">
            <a:spAutoFit/>
          </a:bodyPr>
          <a:lstStyle/>
          <a:p>
            <a:r>
              <a:rPr lang="es-ES" sz="2400" b="1" dirty="0"/>
              <a:t>C.- </a:t>
            </a:r>
            <a:r>
              <a:rPr lang="es-ES" dirty="0"/>
              <a:t>Los </a:t>
            </a:r>
            <a:r>
              <a:rPr lang="es-ES" b="1" i="1" u="sng" dirty="0"/>
              <a:t>ciberdelitos contra la intimidad y el secreto de las comunicaciones comprenden </a:t>
            </a:r>
            <a:r>
              <a:rPr lang="es-ES" dirty="0"/>
              <a:t>la interceptación de datos informáticos, el tráfico ilegal de datos personales y la interceptación telefónica. </a:t>
            </a:r>
          </a:p>
          <a:p>
            <a:endParaRPr lang="es-ES" dirty="0"/>
          </a:p>
          <a:p>
            <a:pPr marL="285750" indent="-285750" algn="just">
              <a:buFont typeface="Wingdings" panose="05000000000000000000" pitchFamily="2" charset="2"/>
              <a:buChar char="Ø"/>
            </a:pPr>
            <a:r>
              <a:rPr lang="es-ES" sz="1500" dirty="0"/>
              <a:t>La interceptación de datos informáticos (artículo 7º) es cometido por quien deliberada e ilegítimamente intercepta datos informáticos en transmisiones no públicas, dirigidos a un sistema informático, originados en este o efectuado dentro del mismo, incluidas las emisiones electromagnéticas provenientes de un sistema informático que transporte dichos datos. Se agrava este delito cuando recae sobre información clasificada como secreta, reservada o confidencial; cuando compromete la defensa, la seguridad o la soberanía nacionales; o cuando su autor actúa como integrante de una organización criminal.  </a:t>
            </a:r>
          </a:p>
          <a:p>
            <a:pPr algn="just"/>
            <a:endParaRPr lang="es-ES" sz="1500" dirty="0"/>
          </a:p>
          <a:p>
            <a:pPr marL="285750" indent="-285750" algn="just">
              <a:buFont typeface="Wingdings" panose="05000000000000000000" pitchFamily="2" charset="2"/>
              <a:buChar char="Ø"/>
            </a:pPr>
            <a:r>
              <a:rPr lang="es-ES" sz="1500" dirty="0"/>
              <a:t>El tráfico ilegal de datos personales fue incorporado en el 2014 al capítulo Violación de la intimidad del Código Penal (artículo 154-A) por la Ley N.º 30171, que modifica la Ley de Delitos Informáticos. Se configura cuando alguien ilegítimamente comercializa o vende información no pública relativa a cualquier ámbito de la esfera personal, familiar, patrimonial, laboral, financiera u otro de naturaleza análoga sobre una persona natural. Constituye una circunstancia agravante que su autor actúe como integrante de una organización criminal o como funcionario o servidor público en el ejercicio del cargo y, más aún, si accede a la información a partir de la aplicación de la localización o geolocalización. </a:t>
            </a:r>
          </a:p>
          <a:p>
            <a:pPr algn="just"/>
            <a:endParaRPr lang="es-ES" sz="1500" dirty="0"/>
          </a:p>
          <a:p>
            <a:pPr marL="285750" indent="-285750" algn="just">
              <a:buFont typeface="Wingdings" panose="05000000000000000000" pitchFamily="2" charset="2"/>
              <a:buChar char="Ø"/>
            </a:pPr>
            <a:r>
              <a:rPr lang="es-ES" sz="1500" dirty="0"/>
              <a:t>La interferencia telefónica, previsto en el artículo 162º del Código Penal, fue modificado por la Ley de Delitos Informáticos y últimamente por el Decreto Legislativo N.º 1182, publicado el 27 de julio del 2015. Este delito consiste en intervenir, interferir o escuchar indebidamente una conversación telefónica o similar. Se agrava cuando el agente es funcionario o servidor público; cuando recae sobre información clasificada como secreta, reservada o confidencial; cuando compromete la defensa, seguridad o soberanía nacionales; o cuando el autor actúa como integrante de una organización criminal. </a:t>
            </a:r>
            <a:endParaRPr lang="es-PE" sz="1500" dirty="0"/>
          </a:p>
        </p:txBody>
      </p:sp>
    </p:spTree>
    <p:extLst>
      <p:ext uri="{BB962C8B-B14F-4D97-AF65-F5344CB8AC3E}">
        <p14:creationId xmlns:p14="http://schemas.microsoft.com/office/powerpoint/2010/main" val="4197735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D4AB731-CFE2-D990-0EE0-1C51FC8F596A}"/>
              </a:ext>
            </a:extLst>
          </p:cNvPr>
          <p:cNvSpPr/>
          <p:nvPr/>
        </p:nvSpPr>
        <p:spPr>
          <a:xfrm>
            <a:off x="979714" y="1738994"/>
            <a:ext cx="10597243" cy="3563710"/>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6000" b="1" dirty="0">
                <a:solidFill>
                  <a:schemeClr val="tx1"/>
                </a:solidFill>
              </a:rPr>
              <a:t>OTROS DELITOS FACILITADOS POR LAS TECNOLOGÍAS EN </a:t>
            </a:r>
            <a:r>
              <a:rPr lang="es-ES" sz="7200" b="1" dirty="0">
                <a:solidFill>
                  <a:schemeClr val="tx1"/>
                </a:solidFill>
              </a:rPr>
              <a:t>EL </a:t>
            </a:r>
            <a:r>
              <a:rPr lang="es-ES" sz="6000" b="1" dirty="0">
                <a:solidFill>
                  <a:schemeClr val="tx1"/>
                </a:solidFill>
              </a:rPr>
              <a:t>CÓDIGO PENAL</a:t>
            </a:r>
            <a:endParaRPr lang="es-PE" sz="4800" b="1" dirty="0">
              <a:solidFill>
                <a:schemeClr val="tx1"/>
              </a:solidFill>
            </a:endParaRPr>
          </a:p>
        </p:txBody>
      </p:sp>
    </p:spTree>
    <p:extLst>
      <p:ext uri="{BB962C8B-B14F-4D97-AF65-F5344CB8AC3E}">
        <p14:creationId xmlns:p14="http://schemas.microsoft.com/office/powerpoint/2010/main" val="3027735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592618E-590C-E19B-A1FC-8E28E293F20D}"/>
              </a:ext>
            </a:extLst>
          </p:cNvPr>
          <p:cNvSpPr txBox="1"/>
          <p:nvPr/>
        </p:nvSpPr>
        <p:spPr>
          <a:xfrm>
            <a:off x="2415823" y="1614311"/>
            <a:ext cx="6728178" cy="2123658"/>
          </a:xfrm>
          <a:prstGeom prst="rect">
            <a:avLst/>
          </a:prstGeom>
          <a:noFill/>
        </p:spPr>
        <p:txBody>
          <a:bodyPr wrap="square">
            <a:spAutoFit/>
          </a:bodyPr>
          <a:lstStyle/>
          <a:p>
            <a:pPr algn="ctr" fontAlgn="base"/>
            <a:r>
              <a:rPr lang="es-ES" sz="4400" b="1" i="0" dirty="0">
                <a:solidFill>
                  <a:srgbClr val="071D2B"/>
                </a:solidFill>
                <a:effectLst/>
                <a:latin typeface="Mier B"/>
              </a:rPr>
              <a:t>ESTOS SON ALGUNOS EJEMPLOS COMUNES DE CIBERDELITO</a:t>
            </a:r>
          </a:p>
        </p:txBody>
      </p:sp>
      <p:pic>
        <p:nvPicPr>
          <p:cNvPr id="4" name="Picture 2" descr="Resultado de imagen de ciberdelincuencia">
            <a:extLst>
              <a:ext uri="{FF2B5EF4-FFF2-40B4-BE49-F238E27FC236}">
                <a16:creationId xmlns:a16="http://schemas.microsoft.com/office/drawing/2014/main" id="{28BA5780-309F-E447-6116-E555FD84E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078" y="3897360"/>
            <a:ext cx="6728178" cy="2348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9190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DC6BA1B-86C0-575F-F384-533E7995D326}"/>
              </a:ext>
            </a:extLst>
          </p:cNvPr>
          <p:cNvSpPr txBox="1"/>
          <p:nvPr/>
        </p:nvSpPr>
        <p:spPr>
          <a:xfrm>
            <a:off x="416379" y="1518557"/>
            <a:ext cx="11495314" cy="4524315"/>
          </a:xfrm>
          <a:prstGeom prst="rect">
            <a:avLst/>
          </a:prstGeom>
          <a:noFill/>
        </p:spPr>
        <p:txBody>
          <a:bodyPr wrap="square">
            <a:spAutoFit/>
          </a:bodyPr>
          <a:lstStyle/>
          <a:p>
            <a:pPr algn="just"/>
            <a:r>
              <a:rPr lang="es-ES" dirty="0"/>
              <a:t>Además de los ciberdelitos tipificados en la Ley de Delitos Informáticos, el Código Penal prevé y sanciona delitos facilitados por el uso de las tecnologías de la información y las comunicaciones, que constituyen el modus operandi de los delincuentes. Entre estos, se pueden identificar los siguientes: </a:t>
            </a:r>
          </a:p>
          <a:p>
            <a:pPr algn="just"/>
            <a:endParaRPr lang="es-ES" dirty="0"/>
          </a:p>
          <a:p>
            <a:pPr marL="342900" indent="-342900" algn="just">
              <a:buAutoNum type="alphaLcParenR"/>
            </a:pPr>
            <a:r>
              <a:rPr lang="es-ES" b="1" i="1" dirty="0"/>
              <a:t>Ciberdelitos contra la indemnidad y la libertad sexuales, que comprenden el acoso sexual, el chantaje sexual y las formas agravadas de los delitos de violación de la libertad sexual. </a:t>
            </a:r>
          </a:p>
          <a:p>
            <a:pPr algn="just"/>
            <a:endParaRPr lang="es-ES" dirty="0"/>
          </a:p>
          <a:p>
            <a:pPr algn="just"/>
            <a:r>
              <a:rPr lang="es-ES" dirty="0"/>
              <a:t>El acoso sexual, incorporado en el artículo 176-B del Código Penal por el Decreto Legislativo </a:t>
            </a:r>
            <a:r>
              <a:rPr lang="es-ES" dirty="0" err="1"/>
              <a:t>Nº</a:t>
            </a:r>
            <a:r>
              <a:rPr lang="es-ES" dirty="0"/>
              <a:t> 1410, publicado el 2 de setiembre del 2018. Una de sus modalidades se comete valiéndose de las tecnologías de la información y las comunicaciones para vigilar, perseguir, hostigar, asediar o buscar establecer contacto o cercanía con una persona, sin el consentimiento de esta, para llevar a cabo actos de connotación sexual. Se agrava cuando la víctima es adulta mayor, se encuentra en estado de gestación o tiene discapacidad; la víctima y el autor tienen o han tenido relación de pareja, son o han sido cónyuges o convivientes, o tienen vínculo parental hasta el cuarto grado de consanguinidad o segundo de afinidad; la víctima habita en el mismo domicilio que el agente o comparten espacios comunes en la misma propiedad; la víctima se encuentra en estado de dependencia o subordinación respecto del autor; la conducta se realiza en una relación laboral, educativa o formativa de la víctima; o cuando la víctima es adolescente entre 14 y 17 años de edad.</a:t>
            </a:r>
            <a:endParaRPr lang="es-PE" dirty="0"/>
          </a:p>
        </p:txBody>
      </p:sp>
    </p:spTree>
    <p:extLst>
      <p:ext uri="{BB962C8B-B14F-4D97-AF65-F5344CB8AC3E}">
        <p14:creationId xmlns:p14="http://schemas.microsoft.com/office/powerpoint/2010/main" val="3821622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8F422D-661B-5B8B-73D8-56B6F4480FFD}"/>
              </a:ext>
            </a:extLst>
          </p:cNvPr>
          <p:cNvSpPr txBox="1"/>
          <p:nvPr/>
        </p:nvSpPr>
        <p:spPr>
          <a:xfrm>
            <a:off x="923925" y="1845127"/>
            <a:ext cx="10344150" cy="3416320"/>
          </a:xfrm>
          <a:prstGeom prst="rect">
            <a:avLst/>
          </a:prstGeom>
          <a:noFill/>
        </p:spPr>
        <p:txBody>
          <a:bodyPr wrap="square">
            <a:spAutoFit/>
          </a:bodyPr>
          <a:lstStyle/>
          <a:p>
            <a:pPr algn="just"/>
            <a:r>
              <a:rPr lang="es-ES" b="1" i="1" dirty="0"/>
              <a:t>b) Ciberdelitos contra la intimidad y el secreto de las comunicaciones, que comprenden los delitos de violación de la intimidad; la difusión de imágenes, materiales audiovisuales o audios con contenido sexual; la organización y el uso indebido de archivos computarizados; la posesión o comercialización de equipos destinados a la interceptación telefónica o similares; y la interferencia de comunicaciones electrónicas, de mensajería instantánea y similares. </a:t>
            </a:r>
          </a:p>
          <a:p>
            <a:pPr algn="just"/>
            <a:endParaRPr lang="es-ES" dirty="0"/>
          </a:p>
          <a:p>
            <a:pPr algn="just"/>
            <a:r>
              <a:rPr lang="es-ES" dirty="0"/>
              <a:t>La violación de la intimidad de la vida personal o familiar (artículo 154º), que se comete observando, escuchando o registrando un hecho, palabra, escrito o imagen, valiéndose de instrumentos, procesos técnicos u otros medios, o revelando la intimidad conocida de la manera antes prevista. Este delito se agrava por el uso de algún medio de comunicación social o si el autor actúa como funcionario o servidor público en el ejercicio del cargo y, más aún, si accede a la información a partir de la aplicación de la localización o geolocalización.</a:t>
            </a:r>
            <a:endParaRPr lang="es-PE" dirty="0"/>
          </a:p>
        </p:txBody>
      </p:sp>
    </p:spTree>
    <p:extLst>
      <p:ext uri="{BB962C8B-B14F-4D97-AF65-F5344CB8AC3E}">
        <p14:creationId xmlns:p14="http://schemas.microsoft.com/office/powerpoint/2010/main" val="4248827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DFFD85-ECC6-6C67-137B-4E6D088B8446}"/>
              </a:ext>
            </a:extLst>
          </p:cNvPr>
          <p:cNvSpPr txBox="1"/>
          <p:nvPr/>
        </p:nvSpPr>
        <p:spPr>
          <a:xfrm>
            <a:off x="832757" y="1885949"/>
            <a:ext cx="10662557" cy="3220377"/>
          </a:xfrm>
          <a:prstGeom prst="rect">
            <a:avLst/>
          </a:prstGeom>
          <a:noFill/>
        </p:spPr>
        <p:txBody>
          <a:bodyPr wrap="square">
            <a:spAutoFit/>
          </a:bodyPr>
          <a:lstStyle/>
          <a:p>
            <a:pPr algn="just"/>
            <a:r>
              <a:rPr lang="es-ES" i="1" dirty="0"/>
              <a:t>c) Ciberdelito contra el patrimonio, expresado en una de las formas agravadas de estafa (artículo 196-A, numeral 5), cuando el autor induce o mantiene en error a la víctima mediante engaño, astucia, ardid u otra forma fraudulenta para sustraer o acceder a los datos de tarjetas de ahorro o de crédito emitidas por el sistema financiero o bancario, a efectos de procurar para sí o para otro un provecho ilícito en perjuicio de tercero. </a:t>
            </a:r>
          </a:p>
          <a:p>
            <a:pPr algn="just"/>
            <a:endParaRPr lang="es-ES" i="1" dirty="0"/>
          </a:p>
          <a:p>
            <a:pPr algn="just"/>
            <a:endParaRPr lang="es-ES" i="1" dirty="0"/>
          </a:p>
          <a:p>
            <a:pPr algn="just"/>
            <a:r>
              <a:rPr lang="es-ES" i="1" dirty="0"/>
              <a:t>d) Ciberdelito contra la libertad personal, expresado en una de las modalidades del acoso (artículo 151-A), que fue incorporado en el Código Penal mediante el mencionado Decreto Legislativo </a:t>
            </a:r>
            <a:r>
              <a:rPr lang="es-ES" i="1" dirty="0" err="1"/>
              <a:t>Nº</a:t>
            </a:r>
            <a:r>
              <a:rPr lang="es-ES" i="1" dirty="0"/>
              <a:t> 1410 de setiembre del 2018. Esta modalidad es cometida por quien, valiéndose del uso de las TIC, vigila, persigue, hostiga, asedia o busca establecer contacto o cercanía con una persona sin su consentimiento, de modo que puede alterar el normal desarrollo de su vida cotidiana.</a:t>
            </a:r>
            <a:endParaRPr lang="es-PE" i="1" dirty="0"/>
          </a:p>
        </p:txBody>
      </p:sp>
    </p:spTree>
    <p:extLst>
      <p:ext uri="{BB962C8B-B14F-4D97-AF65-F5344CB8AC3E}">
        <p14:creationId xmlns:p14="http://schemas.microsoft.com/office/powerpoint/2010/main" val="10555429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7039BA3-E19B-4670-DB4C-F0084CD6E69F}"/>
              </a:ext>
            </a:extLst>
          </p:cNvPr>
          <p:cNvSpPr txBox="1"/>
          <p:nvPr/>
        </p:nvSpPr>
        <p:spPr>
          <a:xfrm>
            <a:off x="530679" y="1420587"/>
            <a:ext cx="10825842" cy="4124206"/>
          </a:xfrm>
          <a:prstGeom prst="rect">
            <a:avLst/>
          </a:prstGeom>
          <a:noFill/>
        </p:spPr>
        <p:txBody>
          <a:bodyPr wrap="square">
            <a:spAutoFit/>
          </a:bodyPr>
          <a:lstStyle/>
          <a:p>
            <a:r>
              <a:rPr lang="es-ES" dirty="0"/>
              <a:t>e</a:t>
            </a:r>
            <a:r>
              <a:rPr lang="es-ES" b="1" i="1" dirty="0"/>
              <a:t>) Los ciberdelitos contra los derechos intelectuales, que comprenden la elusión de medida tecnológica efectiva, los productos y los servicios destinados a dicha elusión, y la clonación o la adulteración de terminales de telefonía celular. </a:t>
            </a:r>
          </a:p>
          <a:p>
            <a:pPr algn="just"/>
            <a:endParaRPr lang="es-ES" sz="1600" dirty="0"/>
          </a:p>
          <a:p>
            <a:pPr algn="just"/>
            <a:r>
              <a:rPr lang="es-ES" sz="1600" dirty="0"/>
              <a:t>La elusión de medida tecnológica efectiva (artículo 220-A) fue incorporada en el Código Penal mediante la Ley </a:t>
            </a:r>
            <a:r>
              <a:rPr lang="es-ES" sz="1600" dirty="0" err="1"/>
              <a:t>Nº</a:t>
            </a:r>
            <a:r>
              <a:rPr lang="es-ES" sz="1600" dirty="0"/>
              <a:t> 29263 y modificada por la Ley N.º 29316, publicadas el 2 de octubre del 2008 y el 14 de enero del 2009, respectivamente. Este delito es cometido por quien, con fines de comercialización u otro tipo de ventaja económica, elude sin autorización cualquier medida tecnológica efectiva que utilizan los productores de fonogramas, artistas, intérpretes o ejecutantes, así como los autores de cualquier obra protegida por derechos de propiedad intelectual.</a:t>
            </a:r>
          </a:p>
          <a:p>
            <a:pPr algn="just"/>
            <a:endParaRPr lang="es-ES" sz="1600" dirty="0"/>
          </a:p>
          <a:p>
            <a:pPr algn="just"/>
            <a:r>
              <a:rPr lang="es-ES" sz="1600" dirty="0"/>
              <a:t>Los delitos de productos y servicios destinados a la elusión de medidas tecnológicas, previstos en los artículos 220-B y 220-C del Código Penal, incorporados por la Ley N° 29263. Se presentan cuando, con fines de comercialización u otro tipo de ventaja económica, se fabrica, importa, distribuye, ofrece al público, proporciona o de cualquier manera comercializa dispositivos, productos o componentes –en el primer caso–, o se brinda u ofrece servicios al público –en el segundo caso–, destinados principalmente a eludir una medida tecnológica que utilicen los productores de fonogramas, artistas, intérpretes o ejecutantes, al igual que los autores de cualquier obra protegida por derechos de propiedad intelectual.</a:t>
            </a:r>
            <a:endParaRPr lang="es-PE" sz="1600" dirty="0"/>
          </a:p>
        </p:txBody>
      </p:sp>
    </p:spTree>
    <p:extLst>
      <p:ext uri="{BB962C8B-B14F-4D97-AF65-F5344CB8AC3E}">
        <p14:creationId xmlns:p14="http://schemas.microsoft.com/office/powerpoint/2010/main" val="3943804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C55765-17CE-1946-25BD-5FA3FACB72A3}"/>
              </a:ext>
            </a:extLst>
          </p:cNvPr>
          <p:cNvSpPr txBox="1"/>
          <p:nvPr/>
        </p:nvSpPr>
        <p:spPr>
          <a:xfrm>
            <a:off x="1820636" y="2305615"/>
            <a:ext cx="9135836" cy="2554545"/>
          </a:xfrm>
          <a:prstGeom prst="rect">
            <a:avLst/>
          </a:prstGeom>
          <a:noFill/>
        </p:spPr>
        <p:txBody>
          <a:bodyPr wrap="square">
            <a:spAutoFit/>
          </a:bodyPr>
          <a:lstStyle/>
          <a:p>
            <a:pPr algn="just"/>
            <a:r>
              <a:rPr lang="es-ES" sz="2000" i="1" dirty="0"/>
              <a:t>f) El Ciberdelito contra la tranquilidad pública, que comprende específicamente la apología del terrorismo, incorporado en el artículo 316-A del Código Penal por la Ley 30610, publicada el 19 de julio del 2017. </a:t>
            </a:r>
          </a:p>
          <a:p>
            <a:pPr algn="just"/>
            <a:endParaRPr lang="es-ES" sz="2000" i="1" dirty="0"/>
          </a:p>
          <a:p>
            <a:pPr algn="just"/>
            <a:r>
              <a:rPr lang="es-ES" sz="2000" i="1" dirty="0"/>
              <a:t>Una de las circunstancias agravantes de este delito implica la exaltación, la justificación o el enaltecimiento del delito de terrorismo o cualquiera de sus tipos penales, o de la persona que haya sido condenada por sentencia firme como autor o partícipe, a través de las tecnologías de la información y las comunicaciones.</a:t>
            </a:r>
            <a:endParaRPr lang="es-PE" sz="2000" i="1" dirty="0"/>
          </a:p>
        </p:txBody>
      </p:sp>
    </p:spTree>
    <p:extLst>
      <p:ext uri="{BB962C8B-B14F-4D97-AF65-F5344CB8AC3E}">
        <p14:creationId xmlns:p14="http://schemas.microsoft.com/office/powerpoint/2010/main" val="424090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90C20CB-F244-B491-4FE9-26B25572E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850" y="1362700"/>
            <a:ext cx="9805308" cy="4874813"/>
          </a:xfrm>
          <a:prstGeom prst="rect">
            <a:avLst/>
          </a:prstGeom>
        </p:spPr>
      </p:pic>
    </p:spTree>
    <p:extLst>
      <p:ext uri="{BB962C8B-B14F-4D97-AF65-F5344CB8AC3E}">
        <p14:creationId xmlns:p14="http://schemas.microsoft.com/office/powerpoint/2010/main" val="12816957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Texto&#10;&#10;Descripción generada automáticamente">
            <a:extLst>
              <a:ext uri="{FF2B5EF4-FFF2-40B4-BE49-F238E27FC236}">
                <a16:creationId xmlns:a16="http://schemas.microsoft.com/office/drawing/2014/main" id="{9C07AE47-788F-D799-6CBD-4E9D469C3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980" y="1547434"/>
            <a:ext cx="10170927" cy="4804379"/>
          </a:xfrm>
          <a:prstGeom prst="rect">
            <a:avLst/>
          </a:prstGeom>
        </p:spPr>
      </p:pic>
    </p:spTree>
    <p:extLst>
      <p:ext uri="{BB962C8B-B14F-4D97-AF65-F5344CB8AC3E}">
        <p14:creationId xmlns:p14="http://schemas.microsoft.com/office/powerpoint/2010/main" val="1965036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 Texto, Aplicación, Correo electrónico&#10;&#10;Descripción generada automáticamente">
            <a:extLst>
              <a:ext uri="{FF2B5EF4-FFF2-40B4-BE49-F238E27FC236}">
                <a16:creationId xmlns:a16="http://schemas.microsoft.com/office/drawing/2014/main" id="{8B2C06BD-3572-E3F6-B7D4-FC0590171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992" y="1408272"/>
            <a:ext cx="11013621" cy="5131321"/>
          </a:xfrm>
          <a:prstGeom prst="rect">
            <a:avLst/>
          </a:prstGeom>
        </p:spPr>
      </p:pic>
    </p:spTree>
    <p:extLst>
      <p:ext uri="{BB962C8B-B14F-4D97-AF65-F5344CB8AC3E}">
        <p14:creationId xmlns:p14="http://schemas.microsoft.com/office/powerpoint/2010/main" val="15336682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E516388-AC01-358B-B6B4-AB132C97BE1E}"/>
              </a:ext>
            </a:extLst>
          </p:cNvPr>
          <p:cNvSpPr/>
          <p:nvPr/>
        </p:nvSpPr>
        <p:spPr>
          <a:xfrm>
            <a:off x="1240971" y="2375806"/>
            <a:ext cx="9731830" cy="2065565"/>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4400" b="1" dirty="0">
                <a:solidFill>
                  <a:schemeClr val="tx1"/>
                </a:solidFill>
              </a:rPr>
              <a:t>LOS PROCEDIMIENTOS DE ACTUACIÓN FRENTE A LA EVIDENCIA </a:t>
            </a:r>
            <a:r>
              <a:rPr lang="es-ES" sz="4800" dirty="0"/>
              <a:t>digital</a:t>
            </a:r>
            <a:endParaRPr lang="es-PE" sz="4800" b="1" dirty="0">
              <a:solidFill>
                <a:schemeClr val="tx1"/>
              </a:solidFill>
            </a:endParaRPr>
          </a:p>
        </p:txBody>
      </p:sp>
    </p:spTree>
    <p:extLst>
      <p:ext uri="{BB962C8B-B14F-4D97-AF65-F5344CB8AC3E}">
        <p14:creationId xmlns:p14="http://schemas.microsoft.com/office/powerpoint/2010/main" val="3658224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D6F68F7-BF25-6298-EB70-0C4C082614A5}"/>
              </a:ext>
            </a:extLst>
          </p:cNvPr>
          <p:cNvSpPr txBox="1"/>
          <p:nvPr/>
        </p:nvSpPr>
        <p:spPr>
          <a:xfrm>
            <a:off x="1028699" y="1559378"/>
            <a:ext cx="9960429" cy="3970318"/>
          </a:xfrm>
          <a:prstGeom prst="rect">
            <a:avLst/>
          </a:prstGeom>
          <a:noFill/>
        </p:spPr>
        <p:txBody>
          <a:bodyPr wrap="square">
            <a:spAutoFit/>
          </a:bodyPr>
          <a:lstStyle/>
          <a:p>
            <a:pPr algn="just"/>
            <a:r>
              <a:rPr lang="es-ES" dirty="0"/>
              <a:t>Tres son los principales aspectos procesales desarrollados por la Ley de Delitos Informáticos y su modificatoria, Ley </a:t>
            </a:r>
            <a:r>
              <a:rPr lang="es-ES" dirty="0" err="1"/>
              <a:t>Nº</a:t>
            </a:r>
            <a:r>
              <a:rPr lang="es-ES" dirty="0"/>
              <a:t> 30171, para hacer más efectiva la persecución penal de los ciberdelitos. Primero, estableció que la facultad constitucional otorgada a las juezas y los jueces de conocer y controlar las comunicaciones también se aplica a las personas que son materia de investigación por la comisión de ciberdelitos. Segundo, aprobó que los ciberdelitos también pueden ser objeto de acuerdos de colaboración eficaz. Tercero, precisó que las reglas y los procedimientos relativos a la investigación, juzgamiento y sanción de los delitos cometidos por organizaciones criminales también se aplican a los ciberdelitos. </a:t>
            </a:r>
          </a:p>
          <a:p>
            <a:pPr algn="just"/>
            <a:endParaRPr lang="es-ES" dirty="0"/>
          </a:p>
          <a:p>
            <a:pPr algn="just"/>
            <a:r>
              <a:rPr lang="es-ES" dirty="0"/>
              <a:t>En julio del 2017, el Ministerio de Justicia y Derechos Humanos y la Iniciativa para el Estado de Derecho del Colegio de Abogados de los Estados Unidos (ABA-ROLI, por sus siglas en inglés), con la asesoría de especialistas de la Policía Nacional y el Ministerio Público, publicaron el Manual de Evidencia Digital, el primer esfuerzo por contar con pautas de actuación cuando en la escena del delito se encuentren dispositivos de almacenamiento informático, de telefonía u otros asociados a ellos.</a:t>
            </a:r>
            <a:endParaRPr lang="es-PE" dirty="0"/>
          </a:p>
        </p:txBody>
      </p:sp>
    </p:spTree>
    <p:extLst>
      <p:ext uri="{BB962C8B-B14F-4D97-AF65-F5344CB8AC3E}">
        <p14:creationId xmlns:p14="http://schemas.microsoft.com/office/powerpoint/2010/main" val="3623516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4158E64-8DCD-FB93-8CBD-2AACFC41CA1F}"/>
              </a:ext>
            </a:extLst>
          </p:cNvPr>
          <p:cNvSpPr txBox="1"/>
          <p:nvPr/>
        </p:nvSpPr>
        <p:spPr>
          <a:xfrm>
            <a:off x="903111" y="1648178"/>
            <a:ext cx="9663289" cy="4401205"/>
          </a:xfrm>
          <a:prstGeom prst="rect">
            <a:avLst/>
          </a:prstGeom>
          <a:noFill/>
        </p:spPr>
        <p:txBody>
          <a:bodyPr wrap="square">
            <a:spAutoFit/>
          </a:bodyPr>
          <a:lstStyle/>
          <a:p>
            <a:pPr algn="just"/>
            <a:r>
              <a:rPr lang="es-ES" sz="2800" b="0" i="0" dirty="0">
                <a:solidFill>
                  <a:srgbClr val="21455C"/>
                </a:solidFill>
                <a:effectLst/>
                <a:latin typeface="Mier B"/>
              </a:rPr>
              <a:t>Como se ha comentado, los ciberdelincuentes pueden ser lobos solitarios, organizaciones delictivas o incluso elementos financiados por un país. Y al igual que hay muchos tipos de delincuente, existe una gran variedad de delitos y métodos de incumplir la ley. El número de ciberdelincuentes en activo es terrible, y van desde el </a:t>
            </a:r>
            <a:r>
              <a:rPr lang="es-ES" sz="2800" b="0" i="0" dirty="0">
                <a:solidFill>
                  <a:srgbClr val="1A74B1"/>
                </a:solidFill>
                <a:effectLst/>
                <a:latin typeface="Mier B"/>
                <a:hlinkClick r:id="rId2"/>
              </a:rPr>
              <a:t>hacker solitario que se cuela en la Bolsa estadounidense </a:t>
            </a:r>
            <a:r>
              <a:rPr lang="es-ES" sz="2800" b="0" i="0" dirty="0">
                <a:solidFill>
                  <a:srgbClr val="21455C"/>
                </a:solidFill>
                <a:effectLst/>
                <a:latin typeface="Mier B"/>
              </a:rPr>
              <a:t>hasta </a:t>
            </a:r>
            <a:r>
              <a:rPr lang="es-ES" sz="2800" b="0" i="0" dirty="0">
                <a:solidFill>
                  <a:srgbClr val="1A74B1"/>
                </a:solidFill>
                <a:effectLst/>
                <a:latin typeface="Mier B"/>
                <a:hlinkClick r:id="rId3"/>
              </a:rPr>
              <a:t>grupos norcoreanos con patrocinio del Gobierno</a:t>
            </a:r>
            <a:r>
              <a:rPr lang="es-ES" sz="2800" b="0" i="0" dirty="0">
                <a:solidFill>
                  <a:srgbClr val="21455C"/>
                </a:solidFill>
                <a:effectLst/>
                <a:latin typeface="Mier B"/>
              </a:rPr>
              <a:t> que propagan </a:t>
            </a:r>
            <a:r>
              <a:rPr lang="es-ES" sz="2800" b="0" i="0" dirty="0" err="1">
                <a:solidFill>
                  <a:srgbClr val="21455C"/>
                </a:solidFill>
                <a:effectLst/>
                <a:latin typeface="Mier B"/>
              </a:rPr>
              <a:t>ransomware</a:t>
            </a:r>
            <a:r>
              <a:rPr lang="es-ES" sz="2800" b="0" i="0" dirty="0">
                <a:solidFill>
                  <a:srgbClr val="21455C"/>
                </a:solidFill>
                <a:effectLst/>
                <a:latin typeface="Mier B"/>
              </a:rPr>
              <a:t> a escala masiva. Y lo que es peor, ya no hace falta ser ningún experto para </a:t>
            </a:r>
            <a:r>
              <a:rPr lang="es-ES" sz="2800" b="0" i="0" dirty="0">
                <a:solidFill>
                  <a:srgbClr val="1A74B1"/>
                </a:solidFill>
                <a:effectLst/>
                <a:latin typeface="Mier B"/>
                <a:hlinkClick r:id="rId4"/>
              </a:rPr>
              <a:t>convertirse en ciberdelincuente</a:t>
            </a:r>
            <a:r>
              <a:rPr lang="es-ES" sz="2800" b="0" i="0" dirty="0">
                <a:solidFill>
                  <a:srgbClr val="21455C"/>
                </a:solidFill>
                <a:effectLst/>
                <a:latin typeface="Mier B"/>
              </a:rPr>
              <a:t>.</a:t>
            </a:r>
            <a:endParaRPr lang="es-PE" sz="2800" dirty="0"/>
          </a:p>
        </p:txBody>
      </p:sp>
    </p:spTree>
    <p:extLst>
      <p:ext uri="{BB962C8B-B14F-4D97-AF65-F5344CB8AC3E}">
        <p14:creationId xmlns:p14="http://schemas.microsoft.com/office/powerpoint/2010/main" val="6009862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176357-A73D-73DA-8F6F-53CA8330F939}"/>
              </a:ext>
            </a:extLst>
          </p:cNvPr>
          <p:cNvSpPr txBox="1"/>
          <p:nvPr/>
        </p:nvSpPr>
        <p:spPr>
          <a:xfrm>
            <a:off x="1330779" y="1747156"/>
            <a:ext cx="9756321" cy="34778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000" dirty="0"/>
              <a:t>Luego, mediante Resolución Ministerial </a:t>
            </a:r>
            <a:r>
              <a:rPr lang="es-ES" sz="2000" dirty="0" err="1"/>
              <a:t>Nº</a:t>
            </a:r>
            <a:r>
              <a:rPr lang="es-ES" sz="2000" dirty="0"/>
              <a:t> 848-2019-IN del 12 de junio del 2019, el Ministerio del Interior aprobó el Manual para el Recojo de la Evidencia Digital, que regula los procedimientos policiales en la compilación de las evidencias y la inviolabilidad de la cadena de custodia para garantizar su preservación y validez como medios probatorios, hasta su traslado hacia la unidad especializada que llevará a cabo el análisis informático forense. </a:t>
            </a:r>
          </a:p>
          <a:p>
            <a:pPr algn="just"/>
            <a:endParaRPr lang="es-ES" sz="2000" dirty="0"/>
          </a:p>
          <a:p>
            <a:pPr algn="just"/>
            <a:r>
              <a:rPr lang="es-ES" sz="2000" dirty="0"/>
              <a:t>Por su parte, mediante Resolución de la Gerencia General </a:t>
            </a:r>
            <a:r>
              <a:rPr lang="es-ES" sz="2000" dirty="0" err="1"/>
              <a:t>Nº</a:t>
            </a:r>
            <a:r>
              <a:rPr lang="es-ES" sz="2000" dirty="0"/>
              <a:t> 365-2020-MP-FN-GG del 11 de agosto del 2020, el Ministerio Público aprobó la Guía de Análisis Digital Forense elaborada por la Oficina de Peritajes, que establece los lineamientos y procedimientos de la labor pericial durante el manejo de las evidencias digitales en las etapas de identificación, adquisición, aseguramiento, análisis, presentación de informe, hasta su disposición final.</a:t>
            </a:r>
            <a:endParaRPr lang="es-PE" sz="2000" dirty="0"/>
          </a:p>
        </p:txBody>
      </p:sp>
    </p:spTree>
    <p:extLst>
      <p:ext uri="{BB962C8B-B14F-4D97-AF65-F5344CB8AC3E}">
        <p14:creationId xmlns:p14="http://schemas.microsoft.com/office/powerpoint/2010/main" val="15018214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B97F2C-5814-64EB-7533-9C7D27EBE321}"/>
              </a:ext>
            </a:extLst>
          </p:cNvPr>
          <p:cNvSpPr/>
          <p:nvPr/>
        </p:nvSpPr>
        <p:spPr>
          <a:xfrm>
            <a:off x="2796209" y="2319131"/>
            <a:ext cx="6120631" cy="2585323"/>
          </a:xfrm>
          <a:prstGeom prst="rect">
            <a:avLst/>
          </a:prstGeom>
          <a:noFill/>
        </p:spPr>
        <p:txBody>
          <a:bodyPr wrap="square" lIns="91440" tIns="45720" rIns="91440" bIns="45720">
            <a:spAutoFit/>
          </a:bodyPr>
          <a:lstStyle/>
          <a:p>
            <a:pPr algn="ctr"/>
            <a:r>
              <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POR SU ATENCIÓN </a:t>
            </a:r>
          </a:p>
          <a:p>
            <a:pPr algn="ct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PRESTADA </a:t>
            </a:r>
          </a:p>
          <a:p>
            <a:pPr algn="ctr"/>
            <a:r>
              <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MUCHAS GRACIAS</a:t>
            </a:r>
          </a:p>
        </p:txBody>
      </p:sp>
    </p:spTree>
    <p:extLst>
      <p:ext uri="{BB962C8B-B14F-4D97-AF65-F5344CB8AC3E}">
        <p14:creationId xmlns:p14="http://schemas.microsoft.com/office/powerpoint/2010/main" val="4024898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EB473B-3F54-35F0-A622-B86558ED3DBF}"/>
              </a:ext>
            </a:extLst>
          </p:cNvPr>
          <p:cNvSpPr txBox="1"/>
          <p:nvPr/>
        </p:nvSpPr>
        <p:spPr>
          <a:xfrm>
            <a:off x="1871008" y="1417983"/>
            <a:ext cx="7959648"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4800" b="1" i="0" dirty="0">
                <a:effectLst/>
                <a:latin typeface="Mier B"/>
              </a:rPr>
              <a:t>Estos son algunos ejemplos destacados de ciberdelitos a los que debe estar atento.</a:t>
            </a:r>
            <a:endParaRPr lang="es-PE" sz="4800" b="1" dirty="0"/>
          </a:p>
        </p:txBody>
      </p:sp>
      <p:pic>
        <p:nvPicPr>
          <p:cNvPr id="2050" name="Picture 2" descr="Resultado de imagen de ciberdelito">
            <a:extLst>
              <a:ext uri="{FF2B5EF4-FFF2-40B4-BE49-F238E27FC236}">
                <a16:creationId xmlns:a16="http://schemas.microsoft.com/office/drawing/2014/main" id="{3DF60F02-D243-3D9F-3E01-95EB4558B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050" y="4002571"/>
            <a:ext cx="4969565" cy="247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347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151B2A6-8BD2-FD8B-AAB1-DFED1127E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863" y="1761095"/>
            <a:ext cx="4091517" cy="386948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2763FFC3-274D-A818-8B44-5B835171FC03}"/>
              </a:ext>
            </a:extLst>
          </p:cNvPr>
          <p:cNvSpPr txBox="1"/>
          <p:nvPr/>
        </p:nvSpPr>
        <p:spPr>
          <a:xfrm>
            <a:off x="846176" y="1683026"/>
            <a:ext cx="5249824" cy="3139321"/>
          </a:xfrm>
          <a:prstGeom prst="rect">
            <a:avLst/>
          </a:prstGeom>
          <a:noFill/>
        </p:spPr>
        <p:txBody>
          <a:bodyPr wrap="square">
            <a:spAutoFit/>
          </a:bodyPr>
          <a:lstStyle/>
          <a:p>
            <a:pPr algn="ctr"/>
            <a:r>
              <a:rPr lang="es-ES" sz="6600" b="1" i="0" dirty="0">
                <a:solidFill>
                  <a:srgbClr val="0070C0"/>
                </a:solidFill>
                <a:effectLst/>
                <a:latin typeface="Mier B"/>
              </a:rPr>
              <a:t>ejemplos destacados de ciberdelitos </a:t>
            </a:r>
            <a:endParaRPr lang="es-PE" sz="6600" dirty="0">
              <a:solidFill>
                <a:srgbClr val="0070C0"/>
              </a:solidFill>
            </a:endParaRPr>
          </a:p>
        </p:txBody>
      </p:sp>
    </p:spTree>
    <p:extLst>
      <p:ext uri="{BB962C8B-B14F-4D97-AF65-F5344CB8AC3E}">
        <p14:creationId xmlns:p14="http://schemas.microsoft.com/office/powerpoint/2010/main" val="2125674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389C04E-793E-5E94-977D-77C7AC78AD05}"/>
              </a:ext>
            </a:extLst>
          </p:cNvPr>
          <p:cNvSpPr txBox="1"/>
          <p:nvPr/>
        </p:nvSpPr>
        <p:spPr>
          <a:xfrm>
            <a:off x="424070" y="3273287"/>
            <a:ext cx="3013397" cy="769441"/>
          </a:xfrm>
          <a:prstGeom prst="rect">
            <a:avLst/>
          </a:prstGeom>
          <a:noFill/>
        </p:spPr>
        <p:txBody>
          <a:bodyPr wrap="square">
            <a:spAutoFit/>
          </a:bodyPr>
          <a:lstStyle/>
          <a:p>
            <a:r>
              <a:rPr lang="es-PE" sz="4400" b="1" i="0" dirty="0">
                <a:solidFill>
                  <a:srgbClr val="FF0000"/>
                </a:solidFill>
                <a:effectLst/>
                <a:latin typeface="Mier B"/>
              </a:rPr>
              <a:t>Malware</a:t>
            </a:r>
            <a:endParaRPr lang="es-PE" sz="4400" dirty="0">
              <a:solidFill>
                <a:srgbClr val="FF0000"/>
              </a:solidFill>
            </a:endParaRPr>
          </a:p>
        </p:txBody>
      </p:sp>
      <p:sp>
        <p:nvSpPr>
          <p:cNvPr id="5" name="CuadroTexto 4">
            <a:extLst>
              <a:ext uri="{FF2B5EF4-FFF2-40B4-BE49-F238E27FC236}">
                <a16:creationId xmlns:a16="http://schemas.microsoft.com/office/drawing/2014/main" id="{7BC1A260-44A6-4F44-DDDA-2AA5FED96A48}"/>
              </a:ext>
            </a:extLst>
          </p:cNvPr>
          <p:cNvSpPr txBox="1"/>
          <p:nvPr/>
        </p:nvSpPr>
        <p:spPr>
          <a:xfrm>
            <a:off x="4161181" y="1987826"/>
            <a:ext cx="7606749" cy="34778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S" sz="2000" b="0" i="0" dirty="0">
                <a:solidFill>
                  <a:srgbClr val="1A74B1"/>
                </a:solidFill>
                <a:effectLst/>
                <a:latin typeface="Mier B"/>
                <a:hlinkClick r:id="rId2"/>
              </a:rPr>
              <a:t>Los virus informáticos</a:t>
            </a:r>
            <a:r>
              <a:rPr lang="es-ES" sz="2000" b="0" i="0" dirty="0">
                <a:solidFill>
                  <a:srgbClr val="21455C"/>
                </a:solidFill>
                <a:effectLst/>
                <a:latin typeface="Mier B"/>
              </a:rPr>
              <a:t> son los veteranos del ciberdelito moderno. Es probable que sean el primer ciberdelito del que se tuvo conciencia. Los virus infectan sistemas informáticos, destruyen archivos, perturban el funcionamiento general y se autorreplican para saltar a otros dispositivos y sistemas. Son una forma de </a:t>
            </a:r>
            <a:r>
              <a:rPr lang="es-ES" sz="2000" b="0" i="0" dirty="0">
                <a:solidFill>
                  <a:srgbClr val="1A74B1"/>
                </a:solidFill>
                <a:effectLst/>
                <a:latin typeface="Mier B"/>
                <a:hlinkClick r:id="rId3"/>
              </a:rPr>
              <a:t>malware</a:t>
            </a:r>
            <a:r>
              <a:rPr lang="es-ES" sz="2000" b="0" i="0" dirty="0">
                <a:solidFill>
                  <a:srgbClr val="21455C"/>
                </a:solidFill>
                <a:effectLst/>
                <a:latin typeface="Mier B"/>
              </a:rPr>
              <a:t>, un término que engloba toda clase de soft</a:t>
            </a:r>
            <a:r>
              <a:rPr lang="es-ES" sz="2000" b="1" i="0" dirty="0">
                <a:effectLst/>
                <a:latin typeface="Mier B"/>
              </a:rPr>
              <a:t>ware</a:t>
            </a:r>
            <a:r>
              <a:rPr lang="es-ES" sz="2000" b="0" i="0" dirty="0">
                <a:solidFill>
                  <a:srgbClr val="21455C"/>
                </a:solidFill>
                <a:effectLst/>
                <a:latin typeface="Mier B"/>
              </a:rPr>
              <a:t> </a:t>
            </a:r>
            <a:r>
              <a:rPr lang="es-ES" sz="2000" b="1" i="0" dirty="0">
                <a:effectLst/>
                <a:latin typeface="Mier B"/>
              </a:rPr>
              <a:t>mal</a:t>
            </a:r>
            <a:r>
              <a:rPr lang="es-ES" sz="2000" b="0" i="0" dirty="0">
                <a:solidFill>
                  <a:srgbClr val="21455C"/>
                </a:solidFill>
                <a:effectLst/>
                <a:latin typeface="Mier B"/>
              </a:rPr>
              <a:t>icioso: es cualquier código o programa escrito y distribuido para causar daño, robar datos, hacer dinero para el propietario y, en general, amargarle el día. Dentro del malware está el </a:t>
            </a:r>
            <a:r>
              <a:rPr lang="es-ES" sz="2000" b="0" i="0" dirty="0" err="1">
                <a:solidFill>
                  <a:srgbClr val="21455C"/>
                </a:solidFill>
                <a:effectLst/>
                <a:latin typeface="Mier B"/>
              </a:rPr>
              <a:t>ransomware</a:t>
            </a:r>
            <a:r>
              <a:rPr lang="es-ES" sz="2000" b="0" i="0" dirty="0">
                <a:solidFill>
                  <a:srgbClr val="21455C"/>
                </a:solidFill>
                <a:effectLst/>
                <a:latin typeface="Mier B"/>
              </a:rPr>
              <a:t>, programas que bloquean sus archivos hasta que pague un rescate por ellos, y el </a:t>
            </a:r>
            <a:r>
              <a:rPr lang="es-ES" sz="2000" b="0" i="0" dirty="0">
                <a:solidFill>
                  <a:srgbClr val="1A74B1"/>
                </a:solidFill>
                <a:effectLst/>
                <a:latin typeface="Mier B"/>
                <a:hlinkClick r:id="rId4"/>
              </a:rPr>
              <a:t>adware</a:t>
            </a:r>
            <a:r>
              <a:rPr lang="es-ES" sz="2000" b="0" i="0" dirty="0">
                <a:solidFill>
                  <a:srgbClr val="21455C"/>
                </a:solidFill>
                <a:effectLst/>
                <a:latin typeface="Mier B"/>
              </a:rPr>
              <a:t>, que lo bombardea con anuncios.</a:t>
            </a:r>
            <a:endParaRPr lang="es-PE" sz="2000" dirty="0"/>
          </a:p>
        </p:txBody>
      </p:sp>
      <p:sp>
        <p:nvSpPr>
          <p:cNvPr id="6" name="Flecha: a la derecha 5">
            <a:extLst>
              <a:ext uri="{FF2B5EF4-FFF2-40B4-BE49-F238E27FC236}">
                <a16:creationId xmlns:a16="http://schemas.microsoft.com/office/drawing/2014/main" id="{9B743ED1-3BE0-44CF-C900-85E7A13632CD}"/>
              </a:ext>
            </a:extLst>
          </p:cNvPr>
          <p:cNvSpPr/>
          <p:nvPr/>
        </p:nvSpPr>
        <p:spPr>
          <a:xfrm>
            <a:off x="3074503" y="3239911"/>
            <a:ext cx="689113" cy="769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074" name="Picture 2" descr="Resultado de imagen de ciberdelito">
            <a:extLst>
              <a:ext uri="{FF2B5EF4-FFF2-40B4-BE49-F238E27FC236}">
                <a16:creationId xmlns:a16="http://schemas.microsoft.com/office/drawing/2014/main" id="{2520C41C-57F0-5CC9-1F48-1892F9E910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041" y="4153715"/>
            <a:ext cx="1863403"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4478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13122</TotalTime>
  <Words>6505</Words>
  <Application>Microsoft Office PowerPoint</Application>
  <PresentationFormat>Panorámica</PresentationFormat>
  <Paragraphs>192</Paragraphs>
  <Slides>61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61</vt:i4>
      </vt:variant>
    </vt:vector>
  </HeadingPairs>
  <TitlesOfParts>
    <vt:vector size="68" baseType="lpstr">
      <vt:lpstr>Arial</vt:lpstr>
      <vt:lpstr>Calibri</vt:lpstr>
      <vt:lpstr>Calibri Light</vt:lpstr>
      <vt:lpstr>Mier B</vt:lpstr>
      <vt:lpstr>Roboto</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ASUS</dc:creator>
  <cp:lastModifiedBy>SERGIO EMERSON</cp:lastModifiedBy>
  <cp:revision>44</cp:revision>
  <dcterms:created xsi:type="dcterms:W3CDTF">2020-07-21T05:47:53Z</dcterms:created>
  <dcterms:modified xsi:type="dcterms:W3CDTF">2024-02-28T11:50:11Z</dcterms:modified>
</cp:coreProperties>
</file>