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9"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257" r:id="rId65"/>
    <p:sldId id="258" r:id="rId66"/>
    <p:sldId id="259" r:id="rId67"/>
    <p:sldId id="260" r:id="rId68"/>
    <p:sldId id="261" r:id="rId69"/>
    <p:sldId id="262" r:id="rId70"/>
    <p:sldId id="263" r:id="rId71"/>
    <p:sldId id="264" r:id="rId72"/>
    <p:sldId id="265" r:id="rId73"/>
    <p:sldId id="330" r:id="rId74"/>
    <p:sldId id="331"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33" r:id="rId89"/>
    <p:sldId id="335" r:id="rId90"/>
    <p:sldId id="336" r:id="rId91"/>
    <p:sldId id="337" r:id="rId92"/>
    <p:sldId id="332" r:id="rId93"/>
    <p:sldId id="338" r:id="rId94"/>
    <p:sldId id="339" r:id="rId95"/>
    <p:sldId id="328" r:id="rId96"/>
    <p:sldId id="341" r:id="rId97"/>
    <p:sldId id="340" r:id="rId9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003" autoAdjust="0"/>
  </p:normalViewPr>
  <p:slideViewPr>
    <p:cSldViewPr snapToGrid="0">
      <p:cViewPr varScale="1">
        <p:scale>
          <a:sx n="84" d="100"/>
          <a:sy n="84" d="100"/>
        </p:scale>
        <p:origin x="4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8086E-E606-6391-7085-35E984E04B3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65DD2A1E-F3F0-FDEA-6A58-7C3C6DB0F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84B71DD8-8D1D-BDBB-2BF2-E199E61F3B7F}"/>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53C3DE63-F4D1-7F88-6C48-8B6E474906A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B487679-1E9E-C357-5B0E-AC2EA873B1A6}"/>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7017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1C3AA-31D2-C3E1-7405-AA2BCE08CF5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F0B96B2-8F58-8FC9-CA14-A8C02752B0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577F8EE-7D8D-A96A-6B9E-59A50D6490BD}"/>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7915C47E-83B5-2BD9-935C-427759A3095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16C4BC1-CB83-9AAD-06D5-D8349747B582}"/>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298032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DE6EE72-9999-B087-C932-2948DF5EA6F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63B31BB-FA37-268B-C9C7-566864C30C9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CC4971E-3CBB-6222-27C0-55C970B89A76}"/>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331AF33A-EF4A-4CD4-8796-624634D781A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BB8E4CB-2254-C1C2-6A1D-D936C9FC4BDF}"/>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154887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113811-A2E4-C1D2-3910-3DAA636692D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D847645-8DD7-B3A7-432C-EE578F1EC0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BEA69F9-442B-81C4-0F29-844EF9B90C60}"/>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41F42A01-9C9F-270A-F17E-05377B36FA3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0CBE0FE-8D42-A57F-ADB4-0BCAAAE2ADC4}"/>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128879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F261B-E7F5-0C6F-0836-BFD32AB1B76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95425346-F7A6-9366-D149-887759CFB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A2591FA-5BAA-A043-B038-ADA97FB0ACE2}"/>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E215D606-A2AD-226A-9B9E-21EDBB06049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CF85D24-C5DE-7005-FDBC-15CE65EB41A7}"/>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63709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086641-9CCC-F687-9F88-D02145CEBC6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D74AA2E-9DF8-0483-B6AA-1116E1BBABC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65D9DCEF-FB59-6C65-640D-9DD35F33F6F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611F3079-A70C-7A30-2872-E04301390E86}"/>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6" name="Marcador de pie de página 5">
            <a:extLst>
              <a:ext uri="{FF2B5EF4-FFF2-40B4-BE49-F238E27FC236}">
                <a16:creationId xmlns:a16="http://schemas.microsoft.com/office/drawing/2014/main" id="{6E894A81-A936-17FC-99AE-E7F71E837880}"/>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0962FCC-63D8-5935-E3DB-67BC18F634DC}"/>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350688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64D8C-389C-E0E0-2E81-61A136ACC34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919B47F-5F72-4EA6-74EE-3C7FDF153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4DEABB-5448-19EA-95E1-9F4D221E07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C5C6C677-6FA9-F717-B52C-7DD9EDC17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854E30-553B-0D93-F6C1-7D35545FB47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B3D5BC8F-E977-81D0-7590-375357F275FB}"/>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8" name="Marcador de pie de página 7">
            <a:extLst>
              <a:ext uri="{FF2B5EF4-FFF2-40B4-BE49-F238E27FC236}">
                <a16:creationId xmlns:a16="http://schemas.microsoft.com/office/drawing/2014/main" id="{ED9B7779-F66E-1E6A-6EB7-6AF2D9329F4F}"/>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5F3EBD1E-844B-D99A-5373-44C4199FBE95}"/>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330925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D6064-DC4B-1E22-CE7A-EC07F5CE8E5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2331E51F-C79D-7F4C-CC52-26AC6413F24E}"/>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4" name="Marcador de pie de página 3">
            <a:extLst>
              <a:ext uri="{FF2B5EF4-FFF2-40B4-BE49-F238E27FC236}">
                <a16:creationId xmlns:a16="http://schemas.microsoft.com/office/drawing/2014/main" id="{63B69654-F601-6C89-B50D-1A5EE9FB7D96}"/>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D66E5E5D-4646-C654-B5DD-037657404D44}"/>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428465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089C9F7-4D34-253E-B1F3-62ACEA2DA7EE}"/>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3" name="Marcador de pie de página 2">
            <a:extLst>
              <a:ext uri="{FF2B5EF4-FFF2-40B4-BE49-F238E27FC236}">
                <a16:creationId xmlns:a16="http://schemas.microsoft.com/office/drawing/2014/main" id="{E5235828-59A6-AD07-B72F-52D8743BB2B8}"/>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EE40EF6E-50D2-3A14-235C-09E55A1907AE}"/>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156598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65B2E-7FD4-9F48-CABB-16410B51F17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B9FD0F6-BDD1-A249-AD36-6122693F5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E34A0D0-8716-346B-FB89-E14AEEAC8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903A09-53A2-4C70-C410-5CB327F3126A}"/>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6" name="Marcador de pie de página 5">
            <a:extLst>
              <a:ext uri="{FF2B5EF4-FFF2-40B4-BE49-F238E27FC236}">
                <a16:creationId xmlns:a16="http://schemas.microsoft.com/office/drawing/2014/main" id="{3000A54E-F510-72C2-D747-677A235C1A0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C06D0E08-A9B5-74D4-72EA-98A1D7E00C6B}"/>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341479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B3A41-EDD6-DA0C-30A5-CCA60318DD2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4746899-94D5-44F7-9CB1-262FED538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355ACB7C-87B1-13C7-2C82-EE5D4056A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7AB688-0434-78ED-888B-EF02B79D59FB}"/>
              </a:ext>
            </a:extLst>
          </p:cNvPr>
          <p:cNvSpPr>
            <a:spLocks noGrp="1"/>
          </p:cNvSpPr>
          <p:nvPr>
            <p:ph type="dt" sz="half" idx="10"/>
          </p:nvPr>
        </p:nvSpPr>
        <p:spPr/>
        <p:txBody>
          <a:bodyPr/>
          <a:lstStyle/>
          <a:p>
            <a:fld id="{46E65178-04D2-4BBD-8E35-BD7A905B3863}" type="datetimeFigureOut">
              <a:rPr lang="es-PE" smtClean="0"/>
              <a:t>14/05/2024</a:t>
            </a:fld>
            <a:endParaRPr lang="es-PE"/>
          </a:p>
        </p:txBody>
      </p:sp>
      <p:sp>
        <p:nvSpPr>
          <p:cNvPr id="6" name="Marcador de pie de página 5">
            <a:extLst>
              <a:ext uri="{FF2B5EF4-FFF2-40B4-BE49-F238E27FC236}">
                <a16:creationId xmlns:a16="http://schemas.microsoft.com/office/drawing/2014/main" id="{FCB3761A-5853-0CD9-AB28-35436C3C75D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2F0C7F4-6B42-F0E2-085E-FBF6B083B7DD}"/>
              </a:ext>
            </a:extLst>
          </p:cNvPr>
          <p:cNvSpPr>
            <a:spLocks noGrp="1"/>
          </p:cNvSpPr>
          <p:nvPr>
            <p:ph type="sldNum" sz="quarter" idx="12"/>
          </p:nvPr>
        </p:nvSpPr>
        <p:spPr/>
        <p:txBody>
          <a:bodyPr/>
          <a:lstStyle/>
          <a:p>
            <a:fld id="{83620432-DB1E-4007-93C6-D97AC02A481D}" type="slidenum">
              <a:rPr lang="es-PE" smtClean="0"/>
              <a:t>‹Nº›</a:t>
            </a:fld>
            <a:endParaRPr lang="es-PE"/>
          </a:p>
        </p:txBody>
      </p:sp>
    </p:spTree>
    <p:extLst>
      <p:ext uri="{BB962C8B-B14F-4D97-AF65-F5344CB8AC3E}">
        <p14:creationId xmlns:p14="http://schemas.microsoft.com/office/powerpoint/2010/main" val="180355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013B7F-95E8-B094-B44E-6C48EF967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49137A8-33D4-007D-5247-FD57495FD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5FC8CD3-D4C5-860B-A861-18AA1607C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65178-04D2-4BBD-8E35-BD7A905B3863}" type="datetimeFigureOut">
              <a:rPr lang="es-PE" smtClean="0"/>
              <a:t>14/05/2024</a:t>
            </a:fld>
            <a:endParaRPr lang="es-PE"/>
          </a:p>
        </p:txBody>
      </p:sp>
      <p:sp>
        <p:nvSpPr>
          <p:cNvPr id="5" name="Marcador de pie de página 4">
            <a:extLst>
              <a:ext uri="{FF2B5EF4-FFF2-40B4-BE49-F238E27FC236}">
                <a16:creationId xmlns:a16="http://schemas.microsoft.com/office/drawing/2014/main" id="{CA58E89F-9906-0F95-9ACA-98AAABB24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92A44275-183D-9509-6F3D-43407F114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20432-DB1E-4007-93C6-D97AC02A481D}" type="slidenum">
              <a:rPr lang="es-PE" smtClean="0"/>
              <a:t>‹Nº›</a:t>
            </a:fld>
            <a:endParaRPr lang="es-PE"/>
          </a:p>
        </p:txBody>
      </p:sp>
    </p:spTree>
    <p:extLst>
      <p:ext uri="{BB962C8B-B14F-4D97-AF65-F5344CB8AC3E}">
        <p14:creationId xmlns:p14="http://schemas.microsoft.com/office/powerpoint/2010/main" val="17393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CEF12A-B59F-A695-BB53-919B71AC69FD}"/>
              </a:ext>
            </a:extLst>
          </p:cNvPr>
          <p:cNvSpPr txBox="1"/>
          <p:nvPr/>
        </p:nvSpPr>
        <p:spPr>
          <a:xfrm>
            <a:off x="765810" y="537211"/>
            <a:ext cx="10378440" cy="6740307"/>
          </a:xfrm>
          <a:prstGeom prst="rect">
            <a:avLst/>
          </a:prstGeom>
          <a:noFill/>
        </p:spPr>
        <p:txBody>
          <a:bodyPr wrap="square">
            <a:spAutoFit/>
          </a:bodyPr>
          <a:lstStyle/>
          <a:p>
            <a:pPr algn="ctr"/>
            <a:r>
              <a:rPr lang="es-PE" sz="6600" b="1" dirty="0">
                <a:latin typeface="Antique Olive Compact" panose="020B0904030504030204" pitchFamily="34" charset="0"/>
              </a:rPr>
              <a:t>CORRUPCIÓN, CRIMINALIDAD ORGANIZADA Y SU RELACIÓN CON EL LAVADO DE ACTIVOS</a:t>
            </a:r>
            <a:r>
              <a:rPr lang="es-PE" sz="6000" b="1" dirty="0">
                <a:latin typeface="Antique Olive Compact" panose="020B0904030504030204" pitchFamily="34" charset="0"/>
              </a:rPr>
              <a:t> </a:t>
            </a:r>
          </a:p>
          <a:p>
            <a:br>
              <a:rPr lang="es-MX" dirty="0"/>
            </a:br>
            <a:endParaRPr lang="es-PE" dirty="0"/>
          </a:p>
        </p:txBody>
      </p:sp>
    </p:spTree>
    <p:extLst>
      <p:ext uri="{BB962C8B-B14F-4D97-AF65-F5344CB8AC3E}">
        <p14:creationId xmlns:p14="http://schemas.microsoft.com/office/powerpoint/2010/main" val="274853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F20250-5E62-0BD4-2443-4AAD0032963F}"/>
              </a:ext>
            </a:extLst>
          </p:cNvPr>
          <p:cNvSpPr txBox="1"/>
          <p:nvPr/>
        </p:nvSpPr>
        <p:spPr>
          <a:xfrm>
            <a:off x="651510" y="474345"/>
            <a:ext cx="11361420" cy="5663089"/>
          </a:xfrm>
          <a:prstGeom prst="rect">
            <a:avLst/>
          </a:prstGeom>
          <a:noFill/>
        </p:spPr>
        <p:txBody>
          <a:bodyPr wrap="square">
            <a:spAutoFit/>
          </a:bodyPr>
          <a:lstStyle/>
          <a:p>
            <a:pPr algn="just"/>
            <a:endParaRPr lang="es-PE" sz="24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*La convención obliga a las Partes a adoptar las medidas correspondientes a fin de lograr la identificación, la detención y el embargo preventivo o la incautación del producto, bienes, que hayan servido para facilitar los delitos tráfico y lavado, con miras a su eventual decomiso.</a:t>
            </a:r>
          </a:p>
          <a:p>
            <a:pPr algn="just"/>
            <a:r>
              <a:rPr lang="es-MX" sz="3200" b="1" dirty="0">
                <a:latin typeface="Arial" panose="020B0604020202020204" pitchFamily="34" charset="0"/>
                <a:cs typeface="Arial" panose="020B0604020202020204" pitchFamily="34" charset="0"/>
              </a:rPr>
              <a:t>* (5.2), las Partes no podrán ampararse en el secreto bancario para evitar la presentación o la incautación de documentos bancarios, financieros o comerciales a fin de inaplicar las medidas establecidas en la convención.</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40865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B0327E2-0272-6C17-85D8-25130E34B2D0}"/>
              </a:ext>
            </a:extLst>
          </p:cNvPr>
          <p:cNvSpPr txBox="1"/>
          <p:nvPr/>
        </p:nvSpPr>
        <p:spPr>
          <a:xfrm>
            <a:off x="800100" y="243512"/>
            <a:ext cx="10767060" cy="6001643"/>
          </a:xfrm>
          <a:prstGeom prst="rect">
            <a:avLst/>
          </a:prstGeom>
          <a:noFill/>
        </p:spPr>
        <p:txBody>
          <a:bodyPr wrap="square">
            <a:spAutoFit/>
          </a:bodyPr>
          <a:lstStyle/>
          <a:p>
            <a:pPr algn="just"/>
            <a:r>
              <a:rPr lang="es-MX" sz="3200" b="1" dirty="0">
                <a:latin typeface="Arial" panose="020B0604020202020204" pitchFamily="34" charset="0"/>
                <a:cs typeface="Arial" panose="020B0604020202020204" pitchFamily="34" charset="0"/>
              </a:rPr>
              <a:t> Se considera también la posibilidad de inversión de la carga de la prueba, respecto del origen licito del supuesto producto u otros bienes sujetos a decomiso.</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(5.7), esta inversión de la carga de la prueba se dará siempre y cuando no afecte principios del derecho interno de las Partes, dentro de un sistema procesal acusatorio garantista la carga de la prueba corre a cargo del Ministerio Público, quien está obligado a probar la ilicitud de los bienes o dinero, y el investigado o procesado tendrá que probar que dicho dinero tiene procedencia licita.</a:t>
            </a:r>
          </a:p>
        </p:txBody>
      </p:sp>
    </p:spTree>
    <p:extLst>
      <p:ext uri="{BB962C8B-B14F-4D97-AF65-F5344CB8AC3E}">
        <p14:creationId xmlns:p14="http://schemas.microsoft.com/office/powerpoint/2010/main" val="102415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954895-BAE2-0107-D62B-DA2CA81DEF21}"/>
              </a:ext>
            </a:extLst>
          </p:cNvPr>
          <p:cNvSpPr txBox="1"/>
          <p:nvPr/>
        </p:nvSpPr>
        <p:spPr>
          <a:xfrm>
            <a:off x="297180" y="335846"/>
            <a:ext cx="11670030" cy="5786199"/>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Los Mecanismos de Extradición</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La convención compromete a las Partes incluir al lavado de activos como uno de los delitos materia de extradición en los tratados que concierten entre sí, de no existir un tratado, la convención servirá como base jurídica necesaria para que proceda dicha cooperación, sin embargo, las condiciones deberán estarán a lo previsto por la legislación de la Parte requerida o por los tratados de extradición aplicables, incluido los motivos por los que la Parte requerida puede denegar la </a:t>
            </a:r>
            <a:r>
              <a:rPr lang="es-PE" sz="3200" b="1" dirty="0">
                <a:latin typeface="Arial" panose="020B0604020202020204" pitchFamily="34" charset="0"/>
                <a:cs typeface="Arial" panose="020B0604020202020204" pitchFamily="34" charset="0"/>
              </a:rPr>
              <a:t>extradición.</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551103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650EE-DA32-C8A2-4E34-4A03DEB3F446}"/>
              </a:ext>
            </a:extLst>
          </p:cNvPr>
          <p:cNvSpPr txBox="1"/>
          <p:nvPr/>
        </p:nvSpPr>
        <p:spPr>
          <a:xfrm>
            <a:off x="262890" y="0"/>
            <a:ext cx="11292840" cy="7017306"/>
          </a:xfrm>
          <a:prstGeom prst="rect">
            <a:avLst/>
          </a:prstGeom>
          <a:noFill/>
        </p:spPr>
        <p:txBody>
          <a:bodyPr wrap="square">
            <a:spAutoFit/>
          </a:bodyPr>
          <a:lstStyle/>
          <a:p>
            <a:pPr algn="just"/>
            <a:r>
              <a:rPr lang="es-PE" sz="2400" b="1" dirty="0">
                <a:latin typeface="Arial" panose="020B0604020202020204" pitchFamily="34" charset="0"/>
                <a:cs typeface="Arial" panose="020B0604020202020204" pitchFamily="34" charset="0"/>
              </a:rPr>
              <a:t>Asistencia Judicial:</a:t>
            </a:r>
          </a:p>
          <a:p>
            <a:pPr algn="just"/>
            <a:endParaRPr lang="es-PE" sz="2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Dentro de este contexto la convención ha establecido la obligación de las Partes a prestarse la más amplia   asistencia judicial reciproca en las investigaciones, procesos y actuaciones judiciales, en tal sentido ha</a:t>
            </a:r>
          </a:p>
          <a:p>
            <a:pPr algn="just"/>
            <a:r>
              <a:rPr lang="es-MX" sz="2400" b="1" dirty="0">
                <a:latin typeface="Arial" panose="020B0604020202020204" pitchFamily="34" charset="0"/>
                <a:cs typeface="Arial" panose="020B0604020202020204" pitchFamily="34" charset="0"/>
              </a:rPr>
              <a:t>    establecido que dicha cooperación, se dará para   los siguientes fines (art.</a:t>
            </a:r>
            <a:r>
              <a:rPr lang="es-PE" sz="2400" b="1" dirty="0">
                <a:latin typeface="Arial" panose="020B0604020202020204" pitchFamily="34" charset="0"/>
                <a:cs typeface="Arial" panose="020B0604020202020204" pitchFamily="34" charset="0"/>
              </a:rPr>
              <a:t>7.2):</a:t>
            </a:r>
          </a:p>
          <a:p>
            <a:pPr marL="285750" indent="-285750" algn="just">
              <a:buFont typeface="Arial" panose="020B0604020202020204" pitchFamily="34" charset="0"/>
              <a:buChar char="•"/>
            </a:pPr>
            <a:endParaRPr lang="es-PE" sz="2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Recibir testimonios o tomar declaración a personas.</a:t>
            </a:r>
            <a:endParaRPr lang="es-PE" sz="2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PE" sz="2400" b="1" dirty="0">
                <a:latin typeface="Arial" panose="020B0604020202020204" pitchFamily="34" charset="0"/>
                <a:cs typeface="Arial" panose="020B0604020202020204" pitchFamily="34" charset="0"/>
              </a:rPr>
              <a:t>Comunicar documentos judiciales.</a:t>
            </a:r>
          </a:p>
          <a:p>
            <a:pPr marL="285750" indent="-285750" algn="just">
              <a:buFont typeface="Arial" panose="020B0604020202020204" pitchFamily="34" charset="0"/>
              <a:buChar char="•"/>
            </a:pPr>
            <a:r>
              <a:rPr lang="es-PE" sz="2400" b="1" dirty="0">
                <a:latin typeface="Arial" panose="020B0604020202020204" pitchFamily="34" charset="0"/>
                <a:cs typeface="Arial" panose="020B0604020202020204" pitchFamily="34" charset="0"/>
              </a:rPr>
              <a:t>Efectuar inspecciones e incautaciones.</a:t>
            </a:r>
          </a:p>
          <a:p>
            <a:pPr marL="285750" indent="-285750" algn="just">
              <a:buFont typeface="Arial" panose="020B0604020202020204" pitchFamily="34" charset="0"/>
              <a:buChar char="•"/>
            </a:pPr>
            <a:r>
              <a:rPr lang="es-PE" sz="2400" b="1" dirty="0">
                <a:latin typeface="Arial" panose="020B0604020202020204" pitchFamily="34" charset="0"/>
                <a:cs typeface="Arial" panose="020B0604020202020204" pitchFamily="34" charset="0"/>
              </a:rPr>
              <a:t>Examinar objetos y lugares.</a:t>
            </a:r>
          </a:p>
          <a:p>
            <a:pPr marL="285750" indent="-28575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Facilitar información y elementos de prueba.</a:t>
            </a:r>
            <a:endParaRPr lang="es-PE" sz="2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PE" sz="2400" b="1" dirty="0">
                <a:latin typeface="Arial" panose="020B0604020202020204" pitchFamily="34" charset="0"/>
                <a:cs typeface="Arial" panose="020B0604020202020204" pitchFamily="34" charset="0"/>
              </a:rPr>
              <a:t>Entregar original o copias autenticadas de documentos y expedientes </a:t>
            </a:r>
            <a:r>
              <a:rPr lang="es-MX" sz="2400" b="1" dirty="0">
                <a:latin typeface="Arial" panose="020B0604020202020204" pitchFamily="34" charset="0"/>
                <a:cs typeface="Arial" panose="020B0604020202020204" pitchFamily="34" charset="0"/>
              </a:rPr>
              <a:t>relacionados con el caso, inclusive documentación bancaria, </a:t>
            </a:r>
            <a:r>
              <a:rPr lang="es-PE" sz="2400" b="1" dirty="0">
                <a:latin typeface="Arial" panose="020B0604020202020204" pitchFamily="34" charset="0"/>
                <a:cs typeface="Arial" panose="020B0604020202020204" pitchFamily="34" charset="0"/>
              </a:rPr>
              <a:t>financiera, social y comercial.</a:t>
            </a:r>
          </a:p>
          <a:p>
            <a:pPr marL="285750" indent="-28575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Identificar o detectar el producto, los bienes, los instrumentos u otros </a:t>
            </a:r>
            <a:r>
              <a:rPr lang="es-PE" sz="2400" b="1" dirty="0">
                <a:latin typeface="Arial" panose="020B0604020202020204" pitchFamily="34" charset="0"/>
                <a:cs typeface="Arial" panose="020B0604020202020204" pitchFamily="34" charset="0"/>
              </a:rPr>
              <a:t>elementos con fines probatorios.</a:t>
            </a:r>
          </a:p>
          <a:p>
            <a:pPr algn="just"/>
            <a:endParaRPr lang="es-PE" sz="1800" dirty="0">
              <a:latin typeface="Lucida Console" panose="020B0609040504020204" pitchFamily="49" charset="0"/>
            </a:endParaRPr>
          </a:p>
        </p:txBody>
      </p:sp>
    </p:spTree>
    <p:extLst>
      <p:ext uri="{BB962C8B-B14F-4D97-AF65-F5344CB8AC3E}">
        <p14:creationId xmlns:p14="http://schemas.microsoft.com/office/powerpoint/2010/main" val="90623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BCEDEB-3301-EC3D-404C-039E424623C0}"/>
              </a:ext>
            </a:extLst>
          </p:cNvPr>
          <p:cNvSpPr txBox="1"/>
          <p:nvPr/>
        </p:nvSpPr>
        <p:spPr>
          <a:xfrm>
            <a:off x="445770" y="312762"/>
            <a:ext cx="11327130" cy="5632311"/>
          </a:xfrm>
          <a:prstGeom prst="rect">
            <a:avLst/>
          </a:prstGeom>
          <a:noFill/>
        </p:spPr>
        <p:txBody>
          <a:bodyPr wrap="square">
            <a:spAutoFit/>
          </a:bodyPr>
          <a:lstStyle/>
          <a:p>
            <a:pPr algn="just"/>
            <a:r>
              <a:rPr lang="es-MX" sz="2400" b="1" dirty="0">
                <a:latin typeface="Arial" panose="020B0604020202020204" pitchFamily="34" charset="0"/>
                <a:cs typeface="Arial" panose="020B0604020202020204" pitchFamily="34" charset="0"/>
              </a:rPr>
              <a:t>La convención tiene la virtud de establecer el procedimiento, las condiciones y los requisitos para que proceda la asistencia judicial entre las Partes, a demás establece las causas por la cuales la Parte requerida puede denegar la</a:t>
            </a:r>
          </a:p>
          <a:p>
            <a:pPr algn="just"/>
            <a:r>
              <a:rPr lang="es-PE" sz="2400" b="1" dirty="0">
                <a:latin typeface="Arial" panose="020B0604020202020204" pitchFamily="34" charset="0"/>
                <a:cs typeface="Arial" panose="020B0604020202020204" pitchFamily="34" charset="0"/>
              </a:rPr>
              <a:t>asistencia judicial (7.15):</a:t>
            </a: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Cuando la solicitud no se ajuste a lo dispuesto en el presente artículo.</a:t>
            </a: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Cuando la Parte requerida considera que el cumplimiento de lo solicitado pudiera menoscabar su soberanía, su seguridad, su orden público u otros intereses fundamentales.</a:t>
            </a: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Cuando el derecho interno de la Parte requerida prohíba a sus autoridades acceder a una solicitud formulada en relación con un delito análogo, si este hubiera sido objeto de investigación, procesamiento o actuaciones en el ejercicio de su propia competencia.</a:t>
            </a: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Cuando acceder a la solicitud sea contrario al ordenamiento jurídico de la Parte requerida en lo relativo a la asistencia judicial reciproca.</a:t>
            </a:r>
          </a:p>
        </p:txBody>
      </p:sp>
    </p:spTree>
    <p:extLst>
      <p:ext uri="{BB962C8B-B14F-4D97-AF65-F5344CB8AC3E}">
        <p14:creationId xmlns:p14="http://schemas.microsoft.com/office/powerpoint/2010/main" val="862533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B7D374-EBD5-A78A-4905-65876C5AB343}"/>
              </a:ext>
            </a:extLst>
          </p:cNvPr>
          <p:cNvSpPr txBox="1"/>
          <p:nvPr/>
        </p:nvSpPr>
        <p:spPr>
          <a:xfrm>
            <a:off x="480060" y="0"/>
            <a:ext cx="11361420" cy="5878532"/>
          </a:xfrm>
          <a:prstGeom prst="rect">
            <a:avLst/>
          </a:prstGeom>
          <a:noFill/>
        </p:spPr>
        <p:txBody>
          <a:bodyPr wrap="square">
            <a:spAutoFit/>
          </a:bodyPr>
          <a:lstStyle/>
          <a:p>
            <a:pPr algn="just"/>
            <a:endParaRPr lang="es-PE" sz="22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II.-CONVENCIÓN DE ESTRASBURGO 1990</a:t>
            </a: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 En Junio de 1980, en la reunión del Comité de Ministros del Consejo de Europa, se abordó la problemática de la inserción de dineros ilícitos en la economía de sus Estados.</a:t>
            </a:r>
          </a:p>
          <a:p>
            <a:pPr algn="just"/>
            <a:r>
              <a:rPr lang="es-MX" sz="2800" b="1" dirty="0">
                <a:latin typeface="Arial" panose="020B0604020202020204" pitchFamily="34" charset="0"/>
                <a:cs typeface="Arial" panose="020B0604020202020204" pitchFamily="34" charset="0"/>
              </a:rPr>
              <a:t>Es por ello que aprobaron la recomendación No. 80 de junio del mismo año, solicitando el Comité a través de sus respectivos gobiernos, que los bancos públicos y privados un mayor control y conocimiento de los clientes, mayor cooperación en el intercambio de información sobre transferencia de dineros ilícitos, debiendo las entidades bancarias y financieras fortalecer la formación de su personal en la prevención del blanqueo de capitales.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95735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0AE5C8-A53B-E988-A8E7-0E3D0DA20427}"/>
              </a:ext>
            </a:extLst>
          </p:cNvPr>
          <p:cNvSpPr txBox="1"/>
          <p:nvPr/>
        </p:nvSpPr>
        <p:spPr>
          <a:xfrm>
            <a:off x="537210" y="1259175"/>
            <a:ext cx="11281410" cy="5078313"/>
          </a:xfrm>
          <a:prstGeom prst="rect">
            <a:avLst/>
          </a:prstGeom>
          <a:noFill/>
        </p:spPr>
        <p:txBody>
          <a:bodyPr wrap="square">
            <a:spAutoFit/>
          </a:bodyPr>
          <a:lstStyle/>
          <a:p>
            <a:pPr marL="342900" indent="-342900" algn="just">
              <a:buFont typeface="Arial" panose="020B0604020202020204" pitchFamily="34" charset="0"/>
              <a:buChar char="•"/>
            </a:pPr>
            <a:r>
              <a:rPr lang="es-MX" sz="3600" b="1" dirty="0">
                <a:latin typeface="Arial" panose="020B0604020202020204" pitchFamily="34" charset="0"/>
                <a:cs typeface="Arial" panose="020B0604020202020204" pitchFamily="34" charset="0"/>
              </a:rPr>
              <a:t>Los estudios de estos expertos dio como origen que 08 de noviembre de 1990 el Consejo de Ministros Europeos adoptará la redacción del convenio “sobre </a:t>
            </a:r>
            <a:r>
              <a:rPr lang="es-PE" sz="3600" b="1" dirty="0">
                <a:latin typeface="Arial" panose="020B0604020202020204" pitchFamily="34" charset="0"/>
                <a:cs typeface="Arial" panose="020B0604020202020204" pitchFamily="34" charset="0"/>
              </a:rPr>
              <a:t>blanqueo, investigación, embargo y </a:t>
            </a:r>
            <a:r>
              <a:rPr lang="es-MX" sz="3600" b="1" dirty="0">
                <a:latin typeface="Arial" panose="020B0604020202020204" pitchFamily="34" charset="0"/>
                <a:cs typeface="Arial" panose="020B0604020202020204" pitchFamily="34" charset="0"/>
              </a:rPr>
              <a:t>comiso del producto de delitos” conocido como la Convención de Estrasburgo, pues en esta ciudad francesa se llevó a cabo la </a:t>
            </a:r>
            <a:r>
              <a:rPr lang="es-PE" sz="3600" b="1" dirty="0">
                <a:latin typeface="Arial" panose="020B0604020202020204" pitchFamily="34" charset="0"/>
                <a:cs typeface="Arial" panose="020B0604020202020204" pitchFamily="34" charset="0"/>
              </a:rPr>
              <a:t>reunión del Comité.</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06229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5F3218-BD71-9971-C005-CF9925382E71}"/>
              </a:ext>
            </a:extLst>
          </p:cNvPr>
          <p:cNvSpPr txBox="1"/>
          <p:nvPr/>
        </p:nvSpPr>
        <p:spPr>
          <a:xfrm>
            <a:off x="457200" y="1443841"/>
            <a:ext cx="11430000" cy="4801314"/>
          </a:xfrm>
          <a:prstGeom prst="rect">
            <a:avLst/>
          </a:prstGeom>
          <a:noFill/>
        </p:spPr>
        <p:txBody>
          <a:bodyPr wrap="square">
            <a:spAutoFit/>
          </a:bodyPr>
          <a:lstStyle/>
          <a:p>
            <a:pPr marL="342900" indent="-342900" algn="just">
              <a:buFont typeface="Arial" panose="020B0604020202020204" pitchFamily="34" charset="0"/>
              <a:buChar char="•"/>
            </a:pPr>
            <a:r>
              <a:rPr lang="es-MX" sz="3600" b="1" dirty="0">
                <a:latin typeface="Arial" panose="020B0604020202020204" pitchFamily="34" charset="0"/>
                <a:cs typeface="Arial" panose="020B0604020202020204" pitchFamily="34" charset="0"/>
              </a:rPr>
              <a:t>Acertadamente en el punto 1.e que define el delito </a:t>
            </a:r>
            <a:r>
              <a:rPr lang="es-PE" sz="3600" b="1" dirty="0">
                <a:latin typeface="Arial" panose="020B0604020202020204" pitchFamily="34" charset="0"/>
                <a:cs typeface="Arial" panose="020B0604020202020204" pitchFamily="34" charset="0"/>
              </a:rPr>
              <a:t>base, establece como política criminal internacional </a:t>
            </a:r>
            <a:r>
              <a:rPr lang="es-MX" sz="3600" b="1" dirty="0">
                <a:latin typeface="Arial" panose="020B0604020202020204" pitchFamily="34" charset="0"/>
                <a:cs typeface="Arial" panose="020B0604020202020204" pitchFamily="34" charset="0"/>
              </a:rPr>
              <a:t>que el delito precedente para el blanqueo de</a:t>
            </a:r>
          </a:p>
          <a:p>
            <a:pPr algn="just"/>
            <a:r>
              <a:rPr lang="es-MX" sz="3600" b="1" dirty="0">
                <a:latin typeface="Arial" panose="020B0604020202020204" pitchFamily="34" charset="0"/>
                <a:cs typeface="Arial" panose="020B0604020202020204" pitchFamily="34" charset="0"/>
              </a:rPr>
              <a:t>capitales, es cualquier conducta criminal y no solo el tráfico de drogas, fijando de esta manera un rumbo de represión más amplia de la norma la convención </a:t>
            </a:r>
            <a:r>
              <a:rPr lang="es-PE" sz="3600" b="1" dirty="0">
                <a:latin typeface="Arial" panose="020B0604020202020204" pitchFamily="34" charset="0"/>
                <a:cs typeface="Arial" panose="020B0604020202020204" pitchFamily="34" charset="0"/>
              </a:rPr>
              <a:t>de Viena.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30967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072CC7C-EB02-6BEF-0742-0DE860CF7D98}"/>
              </a:ext>
            </a:extLst>
          </p:cNvPr>
          <p:cNvSpPr txBox="1"/>
          <p:nvPr/>
        </p:nvSpPr>
        <p:spPr>
          <a:xfrm>
            <a:off x="605790" y="751344"/>
            <a:ext cx="11167110" cy="3816429"/>
          </a:xfrm>
          <a:prstGeom prst="rect">
            <a:avLst/>
          </a:prstGeom>
          <a:noFill/>
        </p:spPr>
        <p:txBody>
          <a:bodyPr wrap="square">
            <a:spAutoFit/>
          </a:bodyPr>
          <a:lstStyle/>
          <a:p>
            <a:r>
              <a:rPr lang="es-MX" sz="2800" b="1" dirty="0">
                <a:latin typeface="Arial" panose="020B0604020202020204" pitchFamily="34" charset="0"/>
                <a:cs typeface="Arial" panose="020B0604020202020204" pitchFamily="34" charset="0"/>
              </a:rPr>
              <a:t>El art. 6 la Convención establece la tipificación del delito de blanqueo, siendo los primeros verbos rectores del tipo penal la conversión o transferencia, con el propósito de ocultar o disfrazar el origen ilícito de los mismos; Pero la Convención va más allá estableciendo la</a:t>
            </a:r>
          </a:p>
          <a:p>
            <a:r>
              <a:rPr lang="es-MX" sz="2800" b="1" dirty="0">
                <a:latin typeface="Arial" panose="020B0604020202020204" pitchFamily="34" charset="0"/>
                <a:cs typeface="Arial" panose="020B0604020202020204" pitchFamily="34" charset="0"/>
              </a:rPr>
              <a:t>persecución de toda persona que ayude a evadir las consecuencias legales de sus acciones a los autores del delito base, estamos hablando del </a:t>
            </a:r>
            <a:r>
              <a:rPr lang="es-PE" sz="2800" b="1" dirty="0">
                <a:latin typeface="Arial" panose="020B0604020202020204" pitchFamily="34" charset="0"/>
                <a:cs typeface="Arial" panose="020B0604020202020204" pitchFamily="34" charset="0"/>
              </a:rPr>
              <a:t>delito de encubrimiento personal.</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22188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4B4394-01E6-0354-ADDE-E671875229AC}"/>
              </a:ext>
            </a:extLst>
          </p:cNvPr>
          <p:cNvSpPr txBox="1"/>
          <p:nvPr/>
        </p:nvSpPr>
        <p:spPr>
          <a:xfrm>
            <a:off x="571500" y="643622"/>
            <a:ext cx="10801350" cy="6247864"/>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El segundo grupo de conductas típicas es referente a la ocultación o disfraz de la verdadera naturaleza, origen localización, disposición, movimiento, propiedad o derechos relacionados con propiedades, siempre y cuando el agente tenga conocimiento de que dichas propiedades son producto de un delito (6.1.b); También se hace referencia al delito de</a:t>
            </a:r>
          </a:p>
          <a:p>
            <a:pPr algn="just"/>
            <a:r>
              <a:rPr lang="es-MX" sz="2800" b="1" dirty="0">
                <a:latin typeface="Arial" panose="020B0604020202020204" pitchFamily="34" charset="0"/>
                <a:cs typeface="Arial" panose="020B0604020202020204" pitchFamily="34" charset="0"/>
              </a:rPr>
              <a:t>receptación, cuando en el apartado 6.1.c establece  como conducta típica la adquisición, posesión o uso de propiedades cuyo origen es de carácter ilícito. Los Estados Parte de conformidad con su legislación interna podrán establecer los grados de la conducta dolosa, es decir el dolo directo, dolo eventual, así como el elemento subjetivo del dolo.</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410939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7A94BB9-C73E-E1DF-D3F6-1E3000740D5F}"/>
              </a:ext>
            </a:extLst>
          </p:cNvPr>
          <p:cNvSpPr txBox="1"/>
          <p:nvPr/>
        </p:nvSpPr>
        <p:spPr>
          <a:xfrm>
            <a:off x="697230" y="889843"/>
            <a:ext cx="11201400" cy="5109091"/>
          </a:xfrm>
          <a:prstGeom prst="rect">
            <a:avLst/>
          </a:prstGeom>
          <a:noFill/>
        </p:spPr>
        <p:txBody>
          <a:bodyPr wrap="square">
            <a:spAutoFit/>
          </a:bodyPr>
          <a:lstStyle/>
          <a:p>
            <a:r>
              <a:rPr lang="es-PE" sz="2800" b="1" dirty="0">
                <a:latin typeface="Arial" panose="020B0604020202020204" pitchFamily="34" charset="0"/>
                <a:cs typeface="Arial" panose="020B0604020202020204" pitchFamily="34" charset="0"/>
              </a:rPr>
              <a:t>1- ELEMENTOS INTERNACIONALES</a:t>
            </a:r>
          </a:p>
          <a:p>
            <a:r>
              <a:rPr lang="es-PE" sz="2800" b="1" dirty="0">
                <a:latin typeface="Arial" panose="020B0604020202020204" pitchFamily="34" charset="0"/>
                <a:cs typeface="Arial" panose="020B0604020202020204" pitchFamily="34" charset="0"/>
              </a:rPr>
              <a:t>* Convenciones</a:t>
            </a:r>
          </a:p>
          <a:p>
            <a:r>
              <a:rPr lang="es-PE" sz="2800" b="1" dirty="0">
                <a:latin typeface="Arial" panose="020B0604020202020204" pitchFamily="34" charset="0"/>
                <a:cs typeface="Arial" panose="020B0604020202020204" pitchFamily="34" charset="0"/>
              </a:rPr>
              <a:t>2.- ELEMENTOS NACIONALES</a:t>
            </a:r>
          </a:p>
          <a:p>
            <a:r>
              <a:rPr lang="es-MX" sz="2800" b="1" dirty="0">
                <a:latin typeface="Arial" panose="020B0604020202020204" pitchFamily="34" charset="0"/>
                <a:cs typeface="Arial" panose="020B0604020202020204" pitchFamily="34" charset="0"/>
              </a:rPr>
              <a:t>* Ley N* 30077 Ley contra el crimen organizado</a:t>
            </a:r>
          </a:p>
          <a:p>
            <a:r>
              <a:rPr lang="es-MX" sz="2800" b="1" dirty="0">
                <a:latin typeface="Arial" panose="020B0604020202020204" pitchFamily="34" charset="0"/>
                <a:cs typeface="Arial" panose="020B0604020202020204" pitchFamily="34" charset="0"/>
              </a:rPr>
              <a:t>* Articulo 317" Delito de Organización Criminal</a:t>
            </a:r>
          </a:p>
          <a:p>
            <a:r>
              <a:rPr lang="es-MX" sz="2800" b="1" dirty="0">
                <a:latin typeface="Arial" panose="020B0604020202020204" pitchFamily="34" charset="0"/>
                <a:cs typeface="Arial" panose="020B0604020202020204" pitchFamily="34" charset="0"/>
              </a:rPr>
              <a:t>3.- MECANISMOS MODERNOS DE INVESTIGACIÓN:</a:t>
            </a:r>
          </a:p>
          <a:p>
            <a:r>
              <a:rPr lang="es-PE" sz="2800" b="1" dirty="0">
                <a:latin typeface="Arial" panose="020B0604020202020204" pitchFamily="34" charset="0"/>
                <a:cs typeface="Arial" panose="020B0604020202020204" pitchFamily="34" charset="0"/>
              </a:rPr>
              <a:t>* Agente encubierto</a:t>
            </a:r>
          </a:p>
          <a:p>
            <a:r>
              <a:rPr lang="es-PE" sz="2800" b="1" dirty="0">
                <a:latin typeface="Arial" panose="020B0604020202020204" pitchFamily="34" charset="0"/>
                <a:cs typeface="Arial" panose="020B0604020202020204" pitchFamily="34" charset="0"/>
              </a:rPr>
              <a:t>* Remesa controlada</a:t>
            </a:r>
          </a:p>
          <a:p>
            <a:r>
              <a:rPr lang="es-PE" sz="2800" b="1" dirty="0">
                <a:latin typeface="Arial" panose="020B0604020202020204" pitchFamily="34" charset="0"/>
                <a:cs typeface="Arial" panose="020B0604020202020204" pitchFamily="34" charset="0"/>
              </a:rPr>
              <a:t>* OVISE</a:t>
            </a:r>
          </a:p>
          <a:p>
            <a:r>
              <a:rPr lang="es-PE" sz="2800" b="1" dirty="0">
                <a:latin typeface="Arial" panose="020B0604020202020204" pitchFamily="34" charset="0"/>
                <a:cs typeface="Arial" panose="020B0604020202020204" pitchFamily="34" charset="0"/>
              </a:rPr>
              <a:t>* Operaciones Encubiertas</a:t>
            </a:r>
          </a:p>
          <a:p>
            <a:r>
              <a:rPr lang="es-PE" sz="2800" b="1" dirty="0">
                <a:latin typeface="Arial" panose="020B0604020202020204" pitchFamily="34" charset="0"/>
                <a:cs typeface="Arial" panose="020B0604020202020204" pitchFamily="34" charset="0"/>
              </a:rPr>
              <a:t>* Interceptaciones telefónicas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397380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9D86919-1D5D-E048-C8B6-BEF870096DB1}"/>
              </a:ext>
            </a:extLst>
          </p:cNvPr>
          <p:cNvSpPr txBox="1"/>
          <p:nvPr/>
        </p:nvSpPr>
        <p:spPr>
          <a:xfrm>
            <a:off x="651510" y="1089898"/>
            <a:ext cx="11224260" cy="4678204"/>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Debemos resaltar dentro de la redacción del convenio no se utiliza el término “Europeo” ello posibilita que otros países del orbe tengan la posibilidad de adherirse a la </a:t>
            </a:r>
            <a:r>
              <a:rPr lang="es-PE" sz="2800" b="1" dirty="0">
                <a:latin typeface="Arial" panose="020B0604020202020204" pitchFamily="34" charset="0"/>
                <a:cs typeface="Arial" panose="020B0604020202020204" pitchFamily="34" charset="0"/>
              </a:rPr>
              <a:t>convención</a:t>
            </a:r>
          </a:p>
          <a:p>
            <a:pPr marL="342900" indent="-342900" algn="just">
              <a:buFont typeface="Arial" panose="020B0604020202020204" pitchFamily="34" charset="0"/>
              <a:buChar char="•"/>
            </a:pPr>
            <a:endParaRPr lang="es-PE" sz="28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Otros de los aspectos positivos dentro de la política criminal internacional, es que la Convención amplia el delito base a toda actividad criminal y no solo al tráfico de drogas, estableciendo además que las Partes deberán Adoptar medidas legislativas dentro de su derecho interno, a cerca de la participación delictiva, tentativa e</a:t>
            </a:r>
            <a:r>
              <a:rPr lang="es-PE" sz="2800" b="1" dirty="0">
                <a:latin typeface="Arial" panose="020B0604020202020204" pitchFamily="34" charset="0"/>
                <a:cs typeface="Arial" panose="020B0604020202020204" pitchFamily="34" charset="0"/>
              </a:rPr>
              <a:t>instigación.</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912847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93A731-1AC7-17A7-071D-BFA1C9D67960}"/>
              </a:ext>
            </a:extLst>
          </p:cNvPr>
          <p:cNvSpPr txBox="1"/>
          <p:nvPr/>
        </p:nvSpPr>
        <p:spPr>
          <a:xfrm>
            <a:off x="582930" y="1259175"/>
            <a:ext cx="10744200" cy="5816977"/>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Convención de Palermo - Italia 2000</a:t>
            </a:r>
          </a:p>
          <a:p>
            <a:pPr algn="just"/>
            <a:endParaRPr lang="es-PE" sz="2800" b="1" dirty="0">
              <a:latin typeface="Arial" panose="020B0604020202020204" pitchFamily="34" charset="0"/>
              <a:cs typeface="Arial" panose="020B0604020202020204" pitchFamily="34" charset="0"/>
            </a:endParaRPr>
          </a:p>
          <a:p>
            <a:pPr algn="just"/>
            <a:r>
              <a:rPr lang="es-PE" sz="2800" b="1" dirty="0">
                <a:latin typeface="Arial" panose="020B0604020202020204" pitchFamily="34" charset="0"/>
                <a:cs typeface="Arial" panose="020B0604020202020204" pitchFamily="34" charset="0"/>
              </a:rPr>
              <a:t>Grupo delictivo Organizado:</a:t>
            </a:r>
          </a:p>
          <a:p>
            <a:pPr algn="just"/>
            <a:endParaRPr lang="es-PE" sz="2800" b="1" dirty="0">
              <a:latin typeface="Arial" panose="020B0604020202020204" pitchFamily="34" charset="0"/>
              <a:cs typeface="Arial" panose="020B0604020202020204" pitchFamily="34" charset="0"/>
            </a:endParaRPr>
          </a:p>
          <a:p>
            <a:pPr algn="just"/>
            <a:r>
              <a:rPr lang="es-PE" sz="2800" b="1" dirty="0">
                <a:latin typeface="Arial" panose="020B0604020202020204" pitchFamily="34" charset="0"/>
                <a:cs typeface="Arial" panose="020B0604020202020204" pitchFamily="34" charset="0"/>
              </a:rPr>
              <a:t>“Un grupo estructurado de </a:t>
            </a:r>
            <a:r>
              <a:rPr lang="es-MX" sz="2800" b="1" dirty="0">
                <a:latin typeface="Arial" panose="020B0604020202020204" pitchFamily="34" charset="0"/>
                <a:cs typeface="Arial" panose="020B0604020202020204" pitchFamily="34" charset="0"/>
              </a:rPr>
              <a:t>tres o más personas que exista durante cierto tiempo y que </a:t>
            </a:r>
            <a:r>
              <a:rPr lang="es-PE" sz="2800" b="1" dirty="0">
                <a:latin typeface="Arial" panose="020B0604020202020204" pitchFamily="34" charset="0"/>
                <a:cs typeface="Arial" panose="020B0604020202020204" pitchFamily="34" charset="0"/>
              </a:rPr>
              <a:t>actúe concertadamente con el propósito de cometer uno o  </a:t>
            </a:r>
            <a:r>
              <a:rPr lang="es-MX" sz="2800" b="1" dirty="0">
                <a:latin typeface="Arial" panose="020B0604020202020204" pitchFamily="34" charset="0"/>
                <a:cs typeface="Arial" panose="020B0604020202020204" pitchFamily="34" charset="0"/>
              </a:rPr>
              <a:t>más delitos graves en busca de </a:t>
            </a:r>
            <a:r>
              <a:rPr lang="es-PE" sz="2800" b="1" dirty="0">
                <a:latin typeface="Arial" panose="020B0604020202020204" pitchFamily="34" charset="0"/>
                <a:cs typeface="Arial" panose="020B0604020202020204" pitchFamily="34" charset="0"/>
              </a:rPr>
              <a:t>beneficio económico y/o material”.</a:t>
            </a:r>
          </a:p>
          <a:p>
            <a:pPr algn="just"/>
            <a:r>
              <a:rPr lang="es-PE" sz="2800" b="1" dirty="0">
                <a:latin typeface="Arial" panose="020B0604020202020204" pitchFamily="34" charset="0"/>
                <a:cs typeface="Arial" panose="020B0604020202020204" pitchFamily="34" charset="0"/>
              </a:rPr>
              <a:t>denominar las llamadas empresas o industrias criminales y asocian a determinadas figuras como, por ejemplo, el tema del lavado de activo, el tráfico ilícito de drogas, el tema de trata de personas, los delitos ambientales</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15045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B0D56D-D35B-D5F8-838E-26F29F3A4132}"/>
              </a:ext>
            </a:extLst>
          </p:cNvPr>
          <p:cNvSpPr txBox="1"/>
          <p:nvPr/>
        </p:nvSpPr>
        <p:spPr>
          <a:xfrm>
            <a:off x="1143000" y="843677"/>
            <a:ext cx="10264140" cy="4801314"/>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Grupo Estructurado</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Se entenderá un grupo no formado</a:t>
            </a:r>
          </a:p>
          <a:p>
            <a:pPr algn="just"/>
            <a:r>
              <a:rPr lang="es-MX" sz="3200" b="1" dirty="0">
                <a:latin typeface="Arial" panose="020B0604020202020204" pitchFamily="34" charset="0"/>
                <a:cs typeface="Arial" panose="020B0604020202020204" pitchFamily="34" charset="0"/>
              </a:rPr>
              <a:t>fortuitamente para la comisión inmediata de un delito y en el que no necesariamente se haya asignado a sus miembros funciones formalmente definidas ni haya continuidad en la condición de miembro o exista una</a:t>
            </a:r>
          </a:p>
          <a:p>
            <a:pPr algn="just"/>
            <a:r>
              <a:rPr lang="es-PE" sz="3200" b="1" dirty="0">
                <a:latin typeface="Arial" panose="020B0604020202020204" pitchFamily="34" charset="0"/>
                <a:cs typeface="Arial" panose="020B0604020202020204" pitchFamily="34" charset="0"/>
              </a:rPr>
              <a:t>estructura desarrollada.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97851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FF5194-24D1-D6E2-FABD-F2DCE6A635A1}"/>
              </a:ext>
            </a:extLst>
          </p:cNvPr>
          <p:cNvSpPr txBox="1"/>
          <p:nvPr/>
        </p:nvSpPr>
        <p:spPr>
          <a:xfrm>
            <a:off x="308610" y="628233"/>
            <a:ext cx="11475720" cy="5970865"/>
          </a:xfrm>
          <a:prstGeom prst="rect">
            <a:avLst/>
          </a:prstGeom>
          <a:noFill/>
        </p:spPr>
        <p:txBody>
          <a:bodyPr wrap="square">
            <a:spAutoFit/>
          </a:bodyPr>
          <a:lstStyle/>
          <a:p>
            <a:r>
              <a:rPr lang="es-PE" sz="2800" b="1" dirty="0">
                <a:latin typeface="Arial" panose="020B0604020202020204" pitchFamily="34" charset="0"/>
                <a:cs typeface="Arial" panose="020B0604020202020204" pitchFamily="34" charset="0"/>
              </a:rPr>
              <a:t>Convención de Palermo 2000</a:t>
            </a:r>
          </a:p>
          <a:p>
            <a:endParaRPr lang="es-PE"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800" b="1" dirty="0">
                <a:latin typeface="Arial" panose="020B0604020202020204" pitchFamily="34" charset="0"/>
                <a:cs typeface="Arial" panose="020B0604020202020204" pitchFamily="34" charset="0"/>
              </a:rPr>
              <a:t>La Convención utiliza el término “Blanqueo” a diferencia de otros instrumentos internacionales, </a:t>
            </a:r>
            <a:r>
              <a:rPr lang="es-PE" sz="2800" b="1" dirty="0">
                <a:latin typeface="Arial" panose="020B0604020202020204" pitchFamily="34" charset="0"/>
                <a:cs typeface="Arial" panose="020B0604020202020204" pitchFamily="34" charset="0"/>
              </a:rPr>
              <a:t>que para referirse a las diversas modalidades que </a:t>
            </a:r>
            <a:r>
              <a:rPr lang="es-MX" sz="2800" b="1" dirty="0">
                <a:latin typeface="Arial" panose="020B0604020202020204" pitchFamily="34" charset="0"/>
                <a:cs typeface="Arial" panose="020B0604020202020204" pitchFamily="34" charset="0"/>
              </a:rPr>
              <a:t>utilizan las organizaciones criminales con la </a:t>
            </a:r>
            <a:r>
              <a:rPr lang="es-PE" sz="2800" b="1" dirty="0">
                <a:latin typeface="Arial" panose="020B0604020202020204" pitchFamily="34" charset="0"/>
                <a:cs typeface="Arial" panose="020B0604020202020204" pitchFamily="34" charset="0"/>
              </a:rPr>
              <a:t>finalidad de dar visos de legalidad a sus ilícitas ganancias lo denominan lavado.</a:t>
            </a:r>
          </a:p>
          <a:p>
            <a:endParaRPr lang="es-PE"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800" b="1" dirty="0">
                <a:latin typeface="Arial" panose="020B0604020202020204" pitchFamily="34" charset="0"/>
                <a:cs typeface="Arial" panose="020B0604020202020204" pitchFamily="34" charset="0"/>
              </a:rPr>
              <a:t>La Convención de Palermo al igual que la Convención de Estrasburgo amplia el abanico de  </a:t>
            </a:r>
            <a:r>
              <a:rPr lang="es-PE" sz="2800" b="1" dirty="0">
                <a:latin typeface="Arial" panose="020B0604020202020204" pitchFamily="34" charset="0"/>
                <a:cs typeface="Arial" panose="020B0604020202020204" pitchFamily="34" charset="0"/>
              </a:rPr>
              <a:t>conductas ilícitas precedentes al lavado de activos, </a:t>
            </a:r>
            <a:r>
              <a:rPr lang="es-MX" sz="2800" b="1" dirty="0">
                <a:latin typeface="Arial" panose="020B0604020202020204" pitchFamily="34" charset="0"/>
                <a:cs typeface="Arial" panose="020B0604020202020204" pitchFamily="34" charset="0"/>
              </a:rPr>
              <a:t>diferenciándose de esta forma de la Convención de Viena que establecía como delito previo solamente </a:t>
            </a:r>
            <a:r>
              <a:rPr lang="es-PE" sz="2800" b="1" dirty="0">
                <a:latin typeface="Arial" panose="020B0604020202020204" pitchFamily="34" charset="0"/>
                <a:cs typeface="Arial" panose="020B0604020202020204" pitchFamily="34" charset="0"/>
              </a:rPr>
              <a:t>al tráfico de drogas.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39842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7807ED-DE24-94E8-754F-F4EA912BFEF5}"/>
              </a:ext>
            </a:extLst>
          </p:cNvPr>
          <p:cNvSpPr txBox="1"/>
          <p:nvPr/>
        </p:nvSpPr>
        <p:spPr>
          <a:xfrm>
            <a:off x="731520" y="1243786"/>
            <a:ext cx="10927080" cy="4678204"/>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La Convención define al delito de lavado de activos como: “la Conversión o transferencia de bienes, a sabiendas que esos bienes sean producto del delito, con el propósito de ocultar o disimular el origen ilícito o ayudad a cualquier persona involucrada en la comisión del delito determinante, a eludir las consecuencias jurídicas de sus actos (art. 6.1.ai),</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Los ilícitos precedentes a que se refiere la Convención son aquellos sancionados con una pena privativa de la libertad máxima de al menos cuatro años o con una pena más grave.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266328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B21FE2-627E-3562-DD5C-EBF5082E74EB}"/>
              </a:ext>
            </a:extLst>
          </p:cNvPr>
          <p:cNvSpPr txBox="1"/>
          <p:nvPr/>
        </p:nvSpPr>
        <p:spPr>
          <a:xfrm>
            <a:off x="868680" y="2551837"/>
            <a:ext cx="10435590" cy="2339102"/>
          </a:xfrm>
          <a:prstGeom prst="rect">
            <a:avLst/>
          </a:prstGeom>
          <a:noFill/>
        </p:spPr>
        <p:txBody>
          <a:bodyPr wrap="square">
            <a:spAutoFit/>
          </a:bodyPr>
          <a:lstStyle/>
          <a:p>
            <a:pPr marL="342900" indent="-342900">
              <a:buFont typeface="Arial" panose="020B0604020202020204" pitchFamily="34" charset="0"/>
              <a:buChar char="•"/>
            </a:pPr>
            <a:r>
              <a:rPr lang="es-MX" sz="3200" b="1" dirty="0">
                <a:latin typeface="Arial" panose="020B0604020202020204" pitchFamily="34" charset="0"/>
                <a:cs typeface="Arial" panose="020B0604020202020204" pitchFamily="34" charset="0"/>
              </a:rPr>
              <a:t>Con respecto a la Extradición las Partes que no cuenten con tratado podrán utilizar la presente convención como base jurídica para dicho </a:t>
            </a:r>
            <a:r>
              <a:rPr lang="es-PE" sz="3200" b="1" dirty="0">
                <a:latin typeface="Arial" panose="020B0604020202020204" pitchFamily="34" charset="0"/>
                <a:cs typeface="Arial" panose="020B0604020202020204" pitchFamily="34" charset="0"/>
              </a:rPr>
              <a:t>procedimiento ( art. 1).</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73132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291EE0-A2F8-D2CF-57D8-A79544D393D3}"/>
              </a:ext>
            </a:extLst>
          </p:cNvPr>
          <p:cNvSpPr txBox="1"/>
          <p:nvPr/>
        </p:nvSpPr>
        <p:spPr>
          <a:xfrm>
            <a:off x="308610" y="1213008"/>
            <a:ext cx="11395710" cy="4308872"/>
          </a:xfrm>
          <a:prstGeom prst="rect">
            <a:avLst/>
          </a:prstGeom>
          <a:noFill/>
        </p:spPr>
        <p:txBody>
          <a:bodyPr wrap="square">
            <a:spAutoFit/>
          </a:bodyPr>
          <a:lstStyle/>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La Convención prevé la utilización de</a:t>
            </a:r>
            <a:r>
              <a:rPr lang="es-PE" sz="3200" b="1" dirty="0">
                <a:latin typeface="Arial" panose="020B0604020202020204" pitchFamily="34" charset="0"/>
                <a:cs typeface="Arial" panose="020B0604020202020204" pitchFamily="34" charset="0"/>
              </a:rPr>
              <a:t>técnicas especiales de investigación</a:t>
            </a:r>
            <a:r>
              <a:rPr lang="es-MX" sz="3200" b="1" dirty="0">
                <a:latin typeface="Arial" panose="020B0604020202020204" pitchFamily="34" charset="0"/>
                <a:cs typeface="Arial" panose="020B0604020202020204" pitchFamily="34" charset="0"/>
              </a:rPr>
              <a:t>como la entrega vigilada, el agente encubierto, la vigilancia electrónica o de otras índoles (art.20) mecanismos </a:t>
            </a:r>
            <a:r>
              <a:rPr lang="es-PE" sz="3200" b="1" dirty="0">
                <a:latin typeface="Arial" panose="020B0604020202020204" pitchFamily="34" charset="0"/>
                <a:cs typeface="Arial" panose="020B0604020202020204" pitchFamily="34" charset="0"/>
              </a:rPr>
              <a:t>que en algunas legislaciones </a:t>
            </a:r>
            <a:r>
              <a:rPr lang="es-MX" sz="3200" b="1" dirty="0">
                <a:latin typeface="Arial" panose="020B0604020202020204" pitchFamily="34" charset="0"/>
                <a:cs typeface="Arial" panose="020B0604020202020204" pitchFamily="34" charset="0"/>
              </a:rPr>
              <a:t>nacionales se viene aplicando, como en el caso del Perú, sin embargo, estos </a:t>
            </a:r>
            <a:r>
              <a:rPr lang="es-PE" sz="3200" b="1" dirty="0">
                <a:latin typeface="Arial" panose="020B0604020202020204" pitchFamily="34" charset="0"/>
                <a:cs typeface="Arial" panose="020B0604020202020204" pitchFamily="34" charset="0"/>
              </a:rPr>
              <a:t>mecanismos de investigación solo </a:t>
            </a:r>
            <a:r>
              <a:rPr lang="es-MX" sz="3200" b="1" dirty="0">
                <a:latin typeface="Arial" panose="020B0604020202020204" pitchFamily="34" charset="0"/>
                <a:cs typeface="Arial" panose="020B0604020202020204" pitchFamily="34" charset="0"/>
              </a:rPr>
              <a:t>está permitido para los delitos de </a:t>
            </a:r>
            <a:r>
              <a:rPr lang="es-PE" sz="3200" b="1" dirty="0">
                <a:latin typeface="Arial" panose="020B0604020202020204" pitchFamily="34" charset="0"/>
                <a:cs typeface="Arial" panose="020B0604020202020204" pitchFamily="34" charset="0"/>
              </a:rPr>
              <a:t>tráfico de drogas.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020994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0CF7665-6F65-BB01-7518-DF80A96DFFF4}"/>
              </a:ext>
            </a:extLst>
          </p:cNvPr>
          <p:cNvSpPr txBox="1"/>
          <p:nvPr/>
        </p:nvSpPr>
        <p:spPr>
          <a:xfrm>
            <a:off x="434340" y="1213008"/>
            <a:ext cx="10881360" cy="3816429"/>
          </a:xfrm>
          <a:prstGeom prst="rect">
            <a:avLst/>
          </a:prstGeom>
          <a:noFill/>
        </p:spPr>
        <p:txBody>
          <a:bodyPr wrap="square">
            <a:spAutoFit/>
          </a:bodyPr>
          <a:lstStyle/>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 La Convención Instas a las partes a </a:t>
            </a:r>
            <a:r>
              <a:rPr lang="es-PE" sz="3200" b="1" dirty="0">
                <a:latin typeface="Arial" panose="020B0604020202020204" pitchFamily="34" charset="0"/>
                <a:cs typeface="Arial" panose="020B0604020202020204" pitchFamily="34" charset="0"/>
              </a:rPr>
              <a:t>tomar medidas a fin de brindar </a:t>
            </a:r>
            <a:r>
              <a:rPr lang="es-MX" sz="3200" b="1" dirty="0">
                <a:latin typeface="Arial" panose="020B0604020202020204" pitchFamily="34" charset="0"/>
                <a:cs typeface="Arial" panose="020B0604020202020204" pitchFamily="34" charset="0"/>
              </a:rPr>
              <a:t>protección tanto a testigos como a víctimas, incluso considera que los Estados Parte podrán celebrar acuerdos </a:t>
            </a:r>
            <a:r>
              <a:rPr lang="es-PE" sz="3200" b="1" dirty="0">
                <a:latin typeface="Arial" panose="020B0604020202020204" pitchFamily="34" charset="0"/>
                <a:cs typeface="Arial" panose="020B0604020202020204" pitchFamily="34" charset="0"/>
              </a:rPr>
              <a:t>a fin de reubicar a estas personas, </a:t>
            </a:r>
            <a:r>
              <a:rPr lang="es-MX" sz="3200" b="1" dirty="0">
                <a:latin typeface="Arial" panose="020B0604020202020204" pitchFamily="34" charset="0"/>
                <a:cs typeface="Arial" panose="020B0604020202020204" pitchFamily="34" charset="0"/>
              </a:rPr>
              <a:t>debiendo los Estados tomar medidas adecuadas que permitan a las víctimas obtener una indemnización y restitución </a:t>
            </a:r>
            <a:r>
              <a:rPr lang="es-PE" sz="3200" b="1" dirty="0">
                <a:latin typeface="Arial" panose="020B0604020202020204" pitchFamily="34" charset="0"/>
                <a:cs typeface="Arial" panose="020B0604020202020204" pitchFamily="34" charset="0"/>
              </a:rPr>
              <a:t>(art. 24 y 25).</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68735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92D08E-EE8B-E0D9-0351-49113069A962}"/>
              </a:ext>
            </a:extLst>
          </p:cNvPr>
          <p:cNvSpPr txBox="1"/>
          <p:nvPr/>
        </p:nvSpPr>
        <p:spPr>
          <a:xfrm>
            <a:off x="925830" y="335846"/>
            <a:ext cx="10789920" cy="6278642"/>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CRITERIOS DE LA CORTE SUPREMA SOBRE CRIMINALIDAD ORGANIZADA</a:t>
            </a:r>
          </a:p>
          <a:p>
            <a:pPr algn="just"/>
            <a:r>
              <a:rPr lang="es-MX" sz="3200" b="1" dirty="0">
                <a:latin typeface="Arial" panose="020B0604020202020204" pitchFamily="34" charset="0"/>
                <a:cs typeface="Arial" panose="020B0604020202020204" pitchFamily="34" charset="0"/>
              </a:rPr>
              <a:t>La Corte Suprema de Justicia en su R.N. 5385-2006 (Caso Abimael Guzmán) ha referido que la criminalidad organizada presenta las </a:t>
            </a:r>
            <a:r>
              <a:rPr lang="es-PE" sz="3200" b="1" dirty="0">
                <a:latin typeface="Arial" panose="020B0604020202020204" pitchFamily="34" charset="0"/>
                <a:cs typeface="Arial" panose="020B0604020202020204" pitchFamily="34" charset="0"/>
              </a:rPr>
              <a:t>siguientes características:</a:t>
            </a:r>
          </a:p>
          <a:p>
            <a:pPr marL="342900" indent="-342900" algn="just">
              <a:buFont typeface="Arial" panose="020B0604020202020204" pitchFamily="34" charset="0"/>
              <a:buChar char="•"/>
            </a:pPr>
            <a:r>
              <a:rPr lang="es-PE" sz="3200" b="1" dirty="0">
                <a:latin typeface="Arial" panose="020B0604020202020204" pitchFamily="34" charset="0"/>
                <a:cs typeface="Arial" panose="020B0604020202020204" pitchFamily="34" charset="0"/>
              </a:rPr>
              <a:t>Permanencia delictiva</a:t>
            </a:r>
          </a:p>
          <a:p>
            <a:pPr marL="342900" indent="-342900" algn="just">
              <a:buFont typeface="Arial" panose="020B0604020202020204" pitchFamily="34" charset="0"/>
              <a:buChar char="•"/>
            </a:pPr>
            <a:r>
              <a:rPr lang="es-PE" sz="3200" b="1" dirty="0">
                <a:latin typeface="Arial" panose="020B0604020202020204" pitchFamily="34" charset="0"/>
                <a:cs typeface="Arial" panose="020B0604020202020204" pitchFamily="34" charset="0"/>
              </a:rPr>
              <a:t>Vocación delictiva indeterminada</a:t>
            </a: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Estructura jerarquizada rígida o flexible</a:t>
            </a: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Alcance nacional de sus actos</a:t>
            </a: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Red de fuentes de apoyo ideológico, técnico, operativo o </a:t>
            </a:r>
            <a:r>
              <a:rPr lang="es-PE" sz="3200" b="1" dirty="0">
                <a:latin typeface="Arial" panose="020B0604020202020204" pitchFamily="34" charset="0"/>
                <a:cs typeface="Arial" panose="020B0604020202020204" pitchFamily="34" charset="0"/>
              </a:rPr>
              <a:t>social</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68273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C1AC44-AFFF-3EA0-E5F5-458B2F31ADF5}"/>
              </a:ext>
            </a:extLst>
          </p:cNvPr>
          <p:cNvSpPr txBox="1"/>
          <p:nvPr/>
        </p:nvSpPr>
        <p:spPr>
          <a:xfrm>
            <a:off x="560070" y="1213008"/>
            <a:ext cx="11247120" cy="4308872"/>
          </a:xfrm>
          <a:prstGeom prst="rect">
            <a:avLst/>
          </a:prstGeom>
          <a:noFill/>
        </p:spPr>
        <p:txBody>
          <a:bodyPr wrap="square">
            <a:spAutoFit/>
          </a:bodyPr>
          <a:lstStyle/>
          <a:p>
            <a:r>
              <a:rPr lang="es-PE" sz="3200" b="1" dirty="0">
                <a:latin typeface="Arial" panose="020B0604020202020204" pitchFamily="34" charset="0"/>
                <a:cs typeface="Arial" panose="020B0604020202020204" pitchFamily="34" charset="0"/>
              </a:rPr>
              <a:t>DEFINICIÓN DE ORGANIZACIÓN CRIMINAL</a:t>
            </a:r>
          </a:p>
          <a:p>
            <a:endParaRPr lang="es-PE" sz="3200" b="1" dirty="0">
              <a:latin typeface="Arial" panose="020B0604020202020204" pitchFamily="34" charset="0"/>
              <a:cs typeface="Arial" panose="020B0604020202020204" pitchFamily="34" charset="0"/>
            </a:endParaRPr>
          </a:p>
          <a:p>
            <a:r>
              <a:rPr lang="es-MX" sz="3200" b="1" dirty="0">
                <a:latin typeface="Arial" panose="020B0604020202020204" pitchFamily="34" charset="0"/>
                <a:cs typeface="Arial" panose="020B0604020202020204" pitchFamily="34" charset="0"/>
              </a:rPr>
              <a:t>Organización criminal o grupo delictivo</a:t>
            </a:r>
          </a:p>
          <a:p>
            <a:r>
              <a:rPr lang="es-MX" sz="3200" b="1" dirty="0">
                <a:latin typeface="Arial" panose="020B0604020202020204" pitchFamily="34" charset="0"/>
                <a:cs typeface="Arial" panose="020B0604020202020204" pitchFamily="34" charset="0"/>
              </a:rPr>
              <a:t>organizado (termino que utiliza la Convención), definiéndolo como un grupo estructurado de dos o más personas que exista durante cierto tiempo y que actúe concertadamente con el propósito de cometer uno o más delitos graves...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04376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EAE0763-590A-BCE8-C6C2-B1A31B3B6E20}"/>
              </a:ext>
            </a:extLst>
          </p:cNvPr>
          <p:cNvSpPr txBox="1"/>
          <p:nvPr/>
        </p:nvSpPr>
        <p:spPr>
          <a:xfrm>
            <a:off x="1245870" y="582067"/>
            <a:ext cx="10184130" cy="4401205"/>
          </a:xfrm>
          <a:prstGeom prst="rect">
            <a:avLst/>
          </a:prstGeom>
          <a:noFill/>
        </p:spPr>
        <p:txBody>
          <a:bodyPr wrap="square">
            <a:spAutoFit/>
          </a:bodyPr>
          <a:lstStyle/>
          <a:p>
            <a:endParaRPr lang="es-PE" sz="2800" b="1" dirty="0">
              <a:latin typeface="Lucida Console" panose="020B0609040504020204" pitchFamily="49" charset="0"/>
            </a:endParaRPr>
          </a:p>
          <a:p>
            <a:pPr algn="just"/>
            <a:r>
              <a:rPr lang="es-MX" sz="3600" b="1" dirty="0">
                <a:latin typeface="Arial" panose="020B0604020202020204" pitchFamily="34" charset="0"/>
                <a:cs typeface="Arial" panose="020B0604020202020204" pitchFamily="34" charset="0"/>
              </a:rPr>
              <a:t>I.- CONVENCION DE VIENA DE 1988</a:t>
            </a:r>
          </a:p>
          <a:p>
            <a:pPr algn="just"/>
            <a:r>
              <a:rPr lang="es-MX" sz="3600" b="1" dirty="0">
                <a:latin typeface="Arial" panose="020B0604020202020204" pitchFamily="34" charset="0"/>
                <a:cs typeface="Arial" panose="020B0604020202020204" pitchFamily="34" charset="0"/>
              </a:rPr>
              <a:t> En 1986 se elaboró el Proyecto de Convención contra el tráfico ilícito de estupefacientes y sustancias psicotrópicas, en este documento la Comisión de las ONU propuso que el lavado de dinero pase a ser considerado como un delito autónomo.</a:t>
            </a:r>
          </a:p>
        </p:txBody>
      </p:sp>
    </p:spTree>
    <p:extLst>
      <p:ext uri="{BB962C8B-B14F-4D97-AF65-F5344CB8AC3E}">
        <p14:creationId xmlns:p14="http://schemas.microsoft.com/office/powerpoint/2010/main" val="42179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AAAD042-64C5-A806-E2F4-2C0E46207577}"/>
              </a:ext>
            </a:extLst>
          </p:cNvPr>
          <p:cNvSpPr txBox="1"/>
          <p:nvPr/>
        </p:nvSpPr>
        <p:spPr>
          <a:xfrm>
            <a:off x="822960" y="0"/>
            <a:ext cx="10789920" cy="6155531"/>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Definición de la Corte Suprema</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Concepto de organización, necesariamente implica un programa de actuación con cierta permanencia y estructura jerárquica, que a su vez permita la distribución de tareas a realizar mediante el reparto de papeles. Como tal la organización es propiamente un sistema  penalmente</a:t>
            </a:r>
          </a:p>
          <a:p>
            <a:pPr algn="just"/>
            <a:r>
              <a:rPr lang="es-MX" sz="2800" b="1" dirty="0">
                <a:latin typeface="Arial" panose="020B0604020202020204" pitchFamily="34" charset="0"/>
                <a:cs typeface="Arial" panose="020B0604020202020204" pitchFamily="34" charset="0"/>
              </a:rPr>
              <a:t>antijurídico, un sistema social en el que las relaciones entre los elementos del sistema (básicamente. personas) se hallan </a:t>
            </a:r>
            <a:r>
              <a:rPr lang="es-PE" sz="2800" b="1" dirty="0">
                <a:latin typeface="Arial" panose="020B0604020202020204" pitchFamily="34" charset="0"/>
                <a:cs typeface="Arial" panose="020B0604020202020204" pitchFamily="34" charset="0"/>
              </a:rPr>
              <a:t>Funcionalmente organizadas para obtener fines delictivos; </a:t>
            </a:r>
            <a:r>
              <a:rPr lang="es-MX" sz="2800" b="1" dirty="0">
                <a:latin typeface="Arial" panose="020B0604020202020204" pitchFamily="34" charset="0"/>
                <a:cs typeface="Arial" panose="020B0604020202020204" pitchFamily="34" charset="0"/>
              </a:rPr>
              <a:t>tiene una dimensión institucional que hace de ella no sólo algo más que la suma de la de sus partes, sino también algo independiente de la suma de sus partes.</a:t>
            </a:r>
          </a:p>
          <a:p>
            <a:pPr algn="just"/>
            <a:r>
              <a:rPr lang="pt-BR" sz="1200" b="1" dirty="0">
                <a:latin typeface="Arial" panose="020B0604020202020204" pitchFamily="34" charset="0"/>
                <a:cs typeface="Arial" panose="020B0604020202020204" pitchFamily="34" charset="0"/>
              </a:rPr>
              <a:t>R.N. N° 828-2007 “Caso Tijuana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93969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36FF05-0390-4297-46C7-D5CCA764BB33}"/>
              </a:ext>
            </a:extLst>
          </p:cNvPr>
          <p:cNvSpPr txBox="1"/>
          <p:nvPr/>
        </p:nvSpPr>
        <p:spPr>
          <a:xfrm>
            <a:off x="617220" y="640079"/>
            <a:ext cx="11144250" cy="5109091"/>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DEFINICIÓN DE ORGANIZACIÓN CRIMINAL</a:t>
            </a:r>
          </a:p>
          <a:p>
            <a:pPr algn="just"/>
            <a:r>
              <a:rPr lang="es-PE" sz="2800" b="1" dirty="0">
                <a:latin typeface="Arial" panose="020B0604020202020204" pitchFamily="34" charset="0"/>
                <a:cs typeface="Arial" panose="020B0604020202020204" pitchFamily="34" charset="0"/>
              </a:rPr>
              <a:t>(LEY N 230077)</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Art. 2.- Se considera organización criminal a</a:t>
            </a:r>
          </a:p>
          <a:p>
            <a:pPr algn="just"/>
            <a:r>
              <a:rPr lang="es-MX" sz="2800" b="1" dirty="0">
                <a:latin typeface="Arial" panose="020B0604020202020204" pitchFamily="34" charset="0"/>
                <a:cs typeface="Arial" panose="020B0604020202020204" pitchFamily="34" charset="0"/>
              </a:rPr>
              <a:t>cualquier agrupación de tres o más personas </a:t>
            </a:r>
            <a:r>
              <a:rPr lang="es-PE" sz="2800" b="1" dirty="0">
                <a:latin typeface="Arial" panose="020B0604020202020204" pitchFamily="34" charset="0"/>
                <a:cs typeface="Arial" panose="020B0604020202020204" pitchFamily="34" charset="0"/>
              </a:rPr>
              <a:t>que se reparten diversas tareas o funciones, </a:t>
            </a:r>
            <a:r>
              <a:rPr lang="es-MX" sz="2800" b="1" dirty="0">
                <a:latin typeface="Arial" panose="020B0604020202020204" pitchFamily="34" charset="0"/>
                <a:cs typeface="Arial" panose="020B0604020202020204" pitchFamily="34" charset="0"/>
              </a:rPr>
              <a:t>cualquiera sea su estructura y ámbito de acción de acción, que, con carácter estable o por </a:t>
            </a:r>
            <a:r>
              <a:rPr lang="es-PE" sz="2800" b="1" dirty="0">
                <a:latin typeface="Arial" panose="020B0604020202020204" pitchFamily="34" charset="0"/>
                <a:cs typeface="Arial" panose="020B0604020202020204" pitchFamily="34" charset="0"/>
              </a:rPr>
              <a:t>tiempo indefinido, se crea, existe o funciona, </a:t>
            </a:r>
            <a:r>
              <a:rPr lang="es-MX" sz="2800" b="1" dirty="0">
                <a:latin typeface="Arial" panose="020B0604020202020204" pitchFamily="34" charset="0"/>
                <a:cs typeface="Arial" panose="020B0604020202020204" pitchFamily="34" charset="0"/>
              </a:rPr>
              <a:t>inequívoca y directamente, de manera concertada y coordinada, con la finalidad de cometer uno o más delitos graves señalados en el art. Tres de la presente ley.</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580056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6EEBE6-7406-92A9-3613-D4A4960BC129}"/>
              </a:ext>
            </a:extLst>
          </p:cNvPr>
          <p:cNvSpPr txBox="1"/>
          <p:nvPr/>
        </p:nvSpPr>
        <p:spPr>
          <a:xfrm>
            <a:off x="445770" y="843677"/>
            <a:ext cx="11578590" cy="4801314"/>
          </a:xfrm>
          <a:prstGeom prst="rect">
            <a:avLst/>
          </a:prstGeom>
          <a:noFill/>
        </p:spPr>
        <p:txBody>
          <a:bodyPr wrap="square">
            <a:spAutoFit/>
          </a:bodyPr>
          <a:lstStyle/>
          <a:p>
            <a:r>
              <a:rPr lang="es-PE" sz="3200" b="1" dirty="0">
                <a:latin typeface="Arial" panose="020B0604020202020204" pitchFamily="34" charset="0"/>
                <a:cs typeface="Arial" panose="020B0604020202020204" pitchFamily="34" charset="0"/>
              </a:rPr>
              <a:t>Definición de organización delictiva</a:t>
            </a:r>
          </a:p>
          <a:p>
            <a:r>
              <a:rPr lang="pt-BR" sz="3200" b="1" dirty="0">
                <a:latin typeface="Arial" panose="020B0604020202020204" pitchFamily="34" charset="0"/>
                <a:cs typeface="Arial" panose="020B0604020202020204" pitchFamily="34" charset="0"/>
              </a:rPr>
              <a:t>Res. Adm. No. 136-2012-CE_PJ</a:t>
            </a:r>
          </a:p>
          <a:p>
            <a:endParaRPr lang="es-PE" sz="3200" b="1" dirty="0">
              <a:latin typeface="Arial" panose="020B0604020202020204" pitchFamily="34" charset="0"/>
              <a:cs typeface="Arial" panose="020B0604020202020204" pitchFamily="34" charset="0"/>
            </a:endParaRPr>
          </a:p>
          <a:p>
            <a:r>
              <a:rPr lang="es-MX" sz="3200" b="1" dirty="0">
                <a:latin typeface="Arial" panose="020B0604020202020204" pitchFamily="34" charset="0"/>
                <a:cs typeface="Arial" panose="020B0604020202020204" pitchFamily="34" charset="0"/>
              </a:rPr>
              <a:t>Defínase para estos efectos como </a:t>
            </a:r>
            <a:r>
              <a:rPr lang="es-PE" sz="3200" b="1" dirty="0">
                <a:latin typeface="Arial" panose="020B0604020202020204" pitchFamily="34" charset="0"/>
                <a:cs typeface="Arial" panose="020B0604020202020204" pitchFamily="34" charset="0"/>
              </a:rPr>
              <a:t>organización delictiva todo grupo </a:t>
            </a:r>
            <a:r>
              <a:rPr lang="es-MX" sz="3200" b="1" dirty="0">
                <a:latin typeface="Arial" panose="020B0604020202020204" pitchFamily="34" charset="0"/>
                <a:cs typeface="Arial" panose="020B0604020202020204" pitchFamily="34" charset="0"/>
              </a:rPr>
              <a:t>estructurado y permanente, jerarquizado o </a:t>
            </a:r>
            <a:r>
              <a:rPr lang="es-PE" sz="3200" b="1" dirty="0">
                <a:latin typeface="Arial" panose="020B0604020202020204" pitchFamily="34" charset="0"/>
                <a:cs typeface="Arial" panose="020B0604020202020204" pitchFamily="34" charset="0"/>
              </a:rPr>
              <a:t>colegiado o desconcentrado, o en red criminal nacional o internacional, de tres o </a:t>
            </a:r>
            <a:r>
              <a:rPr lang="es-MX" sz="3200" b="1" dirty="0">
                <a:latin typeface="Arial" panose="020B0604020202020204" pitchFamily="34" charset="0"/>
                <a:cs typeface="Arial" panose="020B0604020202020204" pitchFamily="34" charset="0"/>
              </a:rPr>
              <a:t>más personas, que actúen concertadamente con el propósito de cometer delitos graves.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537819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E4C52E-BE76-18A1-D3D5-D619D523F098}"/>
              </a:ext>
            </a:extLst>
          </p:cNvPr>
          <p:cNvSpPr txBox="1"/>
          <p:nvPr/>
        </p:nvSpPr>
        <p:spPr>
          <a:xfrm>
            <a:off x="685800" y="889844"/>
            <a:ext cx="10972800" cy="4801314"/>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Se conoce como crimen organizado o delincuencia </a:t>
            </a:r>
            <a:r>
              <a:rPr lang="es-MX" sz="3200" b="1" dirty="0">
                <a:latin typeface="Arial" panose="020B0604020202020204" pitchFamily="34" charset="0"/>
                <a:cs typeface="Arial" panose="020B0604020202020204" pitchFamily="34" charset="0"/>
              </a:rPr>
              <a:t>organizada a la actividad que realiza un grupo de </a:t>
            </a:r>
            <a:r>
              <a:rPr lang="es-PE" sz="3200" b="1" dirty="0">
                <a:latin typeface="Arial" panose="020B0604020202020204" pitchFamily="34" charset="0"/>
                <a:cs typeface="Arial" panose="020B0604020202020204" pitchFamily="34" charset="0"/>
              </a:rPr>
              <a:t>sujetos que se encuentran jerárquicamente </a:t>
            </a:r>
            <a:r>
              <a:rPr lang="es-MX" sz="3200" b="1" dirty="0">
                <a:latin typeface="Arial" panose="020B0604020202020204" pitchFamily="34" charset="0"/>
                <a:cs typeface="Arial" panose="020B0604020202020204" pitchFamily="34" charset="0"/>
              </a:rPr>
              <a:t>organizados, con una estructura sólida, cuya finalidad es cometer delitos graves a fin de obtener a cambio un beneficio económico o material. En cada país existen diversos grupos que desarrollan este tipo de acciones criminales que atenta con la seguridad y la tranquilidad de la </a:t>
            </a:r>
            <a:r>
              <a:rPr lang="es-PE" sz="3200" b="1" dirty="0">
                <a:latin typeface="Arial" panose="020B0604020202020204" pitchFamily="34" charset="0"/>
                <a:cs typeface="Arial" panose="020B0604020202020204" pitchFamily="34" charset="0"/>
              </a:rPr>
              <a:t>comunidad.</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47712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87689A-4CAD-91D2-D7CD-24F37DDAE801}"/>
              </a:ext>
            </a:extLst>
          </p:cNvPr>
          <p:cNvSpPr txBox="1"/>
          <p:nvPr/>
        </p:nvSpPr>
        <p:spPr>
          <a:xfrm>
            <a:off x="537210" y="1089898"/>
            <a:ext cx="10709910" cy="5109091"/>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 STS (Sala 2) 28/06/2000, [....] en el caso debe apreciarse la existencia de pertenencia a una organización de los acusados, pues existió un acuerdo previo para delinquir y existían unos medios idóneos: transmisores, teléfonos móviles y lugares de almacenamiento; concurría una continuidad temporal en la actuación delictiva, con una distribución de cometidos y una jerarquización de los acusados que en todo caso actuaban obedeciendo las órdenes impartidas por el que actuaba como jefe, adoptando decisiones que los demás obedecían, lo que obliga a imponer a éste la pena fijada en el </a:t>
            </a:r>
            <a:r>
              <a:rPr lang="es-PE" sz="2800" b="1" dirty="0">
                <a:latin typeface="Arial" panose="020B0604020202020204" pitchFamily="34" charset="0"/>
                <a:cs typeface="Arial" panose="020B0604020202020204" pitchFamily="34" charset="0"/>
              </a:rPr>
              <a:t>Art. 370 CP 1995.</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776781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BBB24A-20EF-F4B6-E99A-4B0C87743474}"/>
              </a:ext>
            </a:extLst>
          </p:cNvPr>
          <p:cNvSpPr txBox="1"/>
          <p:nvPr/>
        </p:nvSpPr>
        <p:spPr>
          <a:xfrm>
            <a:off x="720090" y="766732"/>
            <a:ext cx="10801350" cy="5570756"/>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 STS (Sala 2) 25/11/2008 “[...] la doctrina ha definido la </a:t>
            </a:r>
            <a:r>
              <a:rPr lang="es-MX" sz="2800" b="1" dirty="0">
                <a:latin typeface="Arial" panose="020B0604020202020204" pitchFamily="34" charset="0"/>
                <a:cs typeface="Arial" panose="020B0604020202020204" pitchFamily="34" charset="0"/>
              </a:rPr>
              <a:t>asociación ilícita o delincuencia organizada como aquella que se realiza a través de un grupo o asociación criminal </a:t>
            </a:r>
            <a:r>
              <a:rPr lang="es-PE" sz="2800" b="1" dirty="0">
                <a:latin typeface="Arial" panose="020B0604020202020204" pitchFamily="34" charset="0"/>
                <a:cs typeface="Arial" panose="020B0604020202020204" pitchFamily="34" charset="0"/>
              </a:rPr>
              <a:t>revestido de las características de...carácter estructurado,  [..] permanente,  jerarquizado, </a:t>
            </a:r>
            <a:r>
              <a:rPr lang="es-MX" sz="2800" b="1" dirty="0">
                <a:latin typeface="Arial" panose="020B0604020202020204" pitchFamily="34" charset="0"/>
                <a:cs typeface="Arial" panose="020B0604020202020204" pitchFamily="34" charset="0"/>
              </a:rPr>
              <a:t>dedicado a lucrarse con bienes y servicios ilegales o a efectuar hechos delictivos [...] el concierto para delinquir aparece dirigido a la creación de una organización dotada de una cierta infraestructura, con vocación de estabilidad y permanencia, diseñada por la futura comisión de delitos.[...] se trata pues de una asociación ilícita para delinquir y no solo de un supuesto de codelincuencia en la comisión de los delitos </a:t>
            </a:r>
            <a:r>
              <a:rPr lang="es-PE" sz="2800" b="1" dirty="0">
                <a:latin typeface="Arial" panose="020B0604020202020204" pitchFamily="34" charset="0"/>
                <a:cs typeface="Arial" panose="020B0604020202020204" pitchFamily="34" charset="0"/>
              </a:rPr>
              <a:t>posteriores.”</a:t>
            </a:r>
          </a:p>
          <a:p>
            <a:endParaRPr lang="es-PE" sz="2000" dirty="0">
              <a:latin typeface="Lucida Console" panose="020B0609040504020204" pitchFamily="49" charset="0"/>
            </a:endParaRPr>
          </a:p>
        </p:txBody>
      </p:sp>
    </p:spTree>
    <p:extLst>
      <p:ext uri="{BB962C8B-B14F-4D97-AF65-F5344CB8AC3E}">
        <p14:creationId xmlns:p14="http://schemas.microsoft.com/office/powerpoint/2010/main" val="17963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46FED4-A5AE-004C-CCC5-87BA446CC3B8}"/>
              </a:ext>
            </a:extLst>
          </p:cNvPr>
          <p:cNvSpPr txBox="1"/>
          <p:nvPr/>
        </p:nvSpPr>
        <p:spPr>
          <a:xfrm>
            <a:off x="537210" y="1582340"/>
            <a:ext cx="10949940" cy="4801314"/>
          </a:xfrm>
          <a:prstGeom prst="rect">
            <a:avLst/>
          </a:prstGeom>
          <a:noFill/>
        </p:spPr>
        <p:txBody>
          <a:bodyPr wrap="square">
            <a:spAutoFit/>
          </a:bodyPr>
          <a:lstStyle/>
          <a:p>
            <a:pPr algn="just"/>
            <a:r>
              <a:rPr lang="es-MX" sz="3600" b="1" dirty="0">
                <a:latin typeface="Arial" panose="020B0604020202020204" pitchFamily="34" charset="0"/>
                <a:cs typeface="Arial" panose="020B0604020202020204" pitchFamily="34" charset="0"/>
              </a:rPr>
              <a:t>El término crimen organizado hace referencia a un conjunto de delitos cuya característica distintiva reside en el modo de comisión del delito, concretamente, en el hecho de que la acción delictiva se lleve </a:t>
            </a:r>
            <a:r>
              <a:rPr lang="es-PE" sz="3600" b="1" dirty="0">
                <a:latin typeface="Arial" panose="020B0604020202020204" pitchFamily="34" charset="0"/>
                <a:cs typeface="Arial" panose="020B0604020202020204" pitchFamily="34" charset="0"/>
              </a:rPr>
              <a:t>a cabo por diversas personas que </a:t>
            </a:r>
            <a:r>
              <a:rPr lang="es-MX" sz="3600" b="1" dirty="0">
                <a:latin typeface="Arial" panose="020B0604020202020204" pitchFamily="34" charset="0"/>
                <a:cs typeface="Arial" panose="020B0604020202020204" pitchFamily="34" charset="0"/>
              </a:rPr>
              <a:t>pertenecen a una estructura criminal, las mismas que dentro de esta tiene roles </a:t>
            </a:r>
            <a:r>
              <a:rPr lang="es-PE" sz="3600" b="1" dirty="0">
                <a:latin typeface="Arial" panose="020B0604020202020204" pitchFamily="34" charset="0"/>
                <a:cs typeface="Arial" panose="020B0604020202020204" pitchFamily="34" charset="0"/>
              </a:rPr>
              <a:t>diferenciados,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532470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07B2DD-37A4-158B-6733-310B277A2C1A}"/>
              </a:ext>
            </a:extLst>
          </p:cNvPr>
          <p:cNvSpPr txBox="1"/>
          <p:nvPr/>
        </p:nvSpPr>
        <p:spPr>
          <a:xfrm>
            <a:off x="918210" y="174039"/>
            <a:ext cx="10355580" cy="6001643"/>
          </a:xfrm>
          <a:prstGeom prst="rect">
            <a:avLst/>
          </a:prstGeom>
          <a:noFill/>
        </p:spPr>
        <p:txBody>
          <a:bodyPr wrap="square">
            <a:spAutoFit/>
          </a:bodyPr>
          <a:lstStyle/>
          <a:p>
            <a:pPr algn="just"/>
            <a:r>
              <a:rPr lang="es-MX" sz="3200" b="1" dirty="0">
                <a:latin typeface="Arial" panose="020B0604020202020204" pitchFamily="34" charset="0"/>
                <a:cs typeface="Arial" panose="020B0604020202020204" pitchFamily="34" charset="0"/>
              </a:rPr>
              <a:t>Elementos de una organización criminal</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1.- Cúpula o dirigentes, que son aquellas personas encargadas de la dirección coordinación y supervisión de </a:t>
            </a:r>
            <a:r>
              <a:rPr lang="es-PE" sz="3200" b="1" dirty="0">
                <a:latin typeface="Arial" panose="020B0604020202020204" pitchFamily="34" charset="0"/>
                <a:cs typeface="Arial" panose="020B0604020202020204" pitchFamily="34" charset="0"/>
              </a:rPr>
              <a:t>las actividades criminales.</a:t>
            </a:r>
          </a:p>
          <a:p>
            <a:pPr algn="just"/>
            <a:r>
              <a:rPr lang="es-PE" sz="3200" b="1" dirty="0">
                <a:latin typeface="Arial" panose="020B0604020202020204" pitchFamily="34" charset="0"/>
                <a:cs typeface="Arial" panose="020B0604020202020204" pitchFamily="34" charset="0"/>
              </a:rPr>
              <a:t>2.- Realización de actos ilícitos o actividades primarias de la organización</a:t>
            </a:r>
          </a:p>
          <a:p>
            <a:pPr algn="just"/>
            <a:r>
              <a:rPr lang="es-MX" sz="3200" b="1" dirty="0">
                <a:latin typeface="Arial" panose="020B0604020202020204" pitchFamily="34" charset="0"/>
                <a:cs typeface="Arial" panose="020B0604020202020204" pitchFamily="34" charset="0"/>
              </a:rPr>
              <a:t>3.- Redes de protección de organización criminal que aseguran la permanencia y funcionamiento de esta.</a:t>
            </a:r>
          </a:p>
          <a:p>
            <a:pPr algn="just"/>
            <a:r>
              <a:rPr lang="es-MX" sz="3200" b="1" dirty="0">
                <a:latin typeface="Arial" panose="020B0604020202020204" pitchFamily="34" charset="0"/>
                <a:cs typeface="Arial" panose="020B0604020202020204" pitchFamily="34" charset="0"/>
              </a:rPr>
              <a:t>4.- El financiamiento que es esencia el objetivo mismo de </a:t>
            </a:r>
            <a:r>
              <a:rPr lang="es-PE" sz="3200" b="1" dirty="0">
                <a:latin typeface="Arial" panose="020B0604020202020204" pitchFamily="34" charset="0"/>
                <a:cs typeface="Arial" panose="020B0604020202020204" pitchFamily="34" charset="0"/>
              </a:rPr>
              <a:t>la organización criminal</a:t>
            </a:r>
          </a:p>
        </p:txBody>
      </p:sp>
    </p:spTree>
    <p:extLst>
      <p:ext uri="{BB962C8B-B14F-4D97-AF65-F5344CB8AC3E}">
        <p14:creationId xmlns:p14="http://schemas.microsoft.com/office/powerpoint/2010/main" val="2437908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FEA97E5C-13C1-9DFA-A185-FC67B0D5EDDA}"/>
              </a:ext>
            </a:extLst>
          </p:cNvPr>
          <p:cNvGraphicFramePr>
            <a:graphicFrameLocks noGrp="1"/>
          </p:cNvGraphicFramePr>
          <p:nvPr>
            <p:extLst>
              <p:ext uri="{D42A27DB-BD31-4B8C-83A1-F6EECF244321}">
                <p14:modId xmlns:p14="http://schemas.microsoft.com/office/powerpoint/2010/main" val="199975650"/>
              </p:ext>
            </p:extLst>
          </p:nvPr>
        </p:nvGraphicFramePr>
        <p:xfrm>
          <a:off x="1713689" y="0"/>
          <a:ext cx="8764621" cy="6858000"/>
        </p:xfrm>
        <a:graphic>
          <a:graphicData uri="http://schemas.openxmlformats.org/drawingml/2006/table">
            <a:tbl>
              <a:tblPr>
                <a:tableStyleId>{5C22544A-7EE6-4342-B048-85BDC9FD1C3A}</a:tableStyleId>
              </a:tblPr>
              <a:tblGrid>
                <a:gridCol w="4222371">
                  <a:extLst>
                    <a:ext uri="{9D8B030D-6E8A-4147-A177-3AD203B41FA5}">
                      <a16:colId xmlns:a16="http://schemas.microsoft.com/office/drawing/2014/main" val="1517174149"/>
                    </a:ext>
                  </a:extLst>
                </a:gridCol>
                <a:gridCol w="4542250">
                  <a:extLst>
                    <a:ext uri="{9D8B030D-6E8A-4147-A177-3AD203B41FA5}">
                      <a16:colId xmlns:a16="http://schemas.microsoft.com/office/drawing/2014/main" val="2647940734"/>
                    </a:ext>
                  </a:extLst>
                </a:gridCol>
              </a:tblGrid>
              <a:tr h="279995">
                <a:tc gridSpan="2">
                  <a:txBody>
                    <a:bodyPr/>
                    <a:lstStyle/>
                    <a:p>
                      <a:pPr algn="ctr" fontAlgn="ctr"/>
                      <a:r>
                        <a:rPr lang="es-PE" sz="1600" b="1" u="none" strike="noStrike">
                          <a:effectLst/>
                          <a:latin typeface="Arial" panose="020B0604020202020204" pitchFamily="34" charset="0"/>
                          <a:cs typeface="Arial" panose="020B0604020202020204" pitchFamily="34" charset="0"/>
                        </a:rPr>
                        <a:t>DIFERENCIAS</a:t>
                      </a:r>
                      <a:endParaRPr lang="es-PE" sz="1600" b="1"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tc>
                <a:tc hMerge="1">
                  <a:txBody>
                    <a:bodyPr/>
                    <a:lstStyle/>
                    <a:p>
                      <a:endParaRPr lang="es-PE"/>
                    </a:p>
                  </a:txBody>
                  <a:tcPr/>
                </a:tc>
                <a:extLst>
                  <a:ext uri="{0D108BD9-81ED-4DB2-BD59-A6C34878D82A}">
                    <a16:rowId xmlns:a16="http://schemas.microsoft.com/office/drawing/2014/main" val="3350191540"/>
                  </a:ext>
                </a:extLst>
              </a:tr>
              <a:tr h="279995">
                <a:tc>
                  <a:txBody>
                    <a:bodyPr/>
                    <a:lstStyle/>
                    <a:p>
                      <a:pPr algn="ctr" fontAlgn="ctr"/>
                      <a:r>
                        <a:rPr lang="es-PE" sz="1600" b="1" u="none" strike="noStrike">
                          <a:effectLst/>
                          <a:latin typeface="Arial" panose="020B0604020202020204" pitchFamily="34" charset="0"/>
                          <a:cs typeface="Arial" panose="020B0604020202020204" pitchFamily="34" charset="0"/>
                        </a:rPr>
                        <a:t>BANDA</a:t>
                      </a:r>
                      <a:endParaRPr lang="es-PE" sz="1600" b="1"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tc>
                <a:tc>
                  <a:txBody>
                    <a:bodyPr/>
                    <a:lstStyle/>
                    <a:p>
                      <a:pPr algn="ctr" fontAlgn="ctr"/>
                      <a:r>
                        <a:rPr lang="es-PE" sz="1600" b="1" u="none" strike="noStrike" dirty="0">
                          <a:effectLst/>
                          <a:latin typeface="Arial" panose="020B0604020202020204" pitchFamily="34" charset="0"/>
                          <a:cs typeface="Arial" panose="020B0604020202020204" pitchFamily="34" charset="0"/>
                        </a:rPr>
                        <a:t>ORGANIZACIÓN CRIMINAL</a:t>
                      </a:r>
                      <a:endParaRPr lang="es-PE" sz="16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tc>
                <a:extLst>
                  <a:ext uri="{0D108BD9-81ED-4DB2-BD59-A6C34878D82A}">
                    <a16:rowId xmlns:a16="http://schemas.microsoft.com/office/drawing/2014/main" val="403986117"/>
                  </a:ext>
                </a:extLst>
              </a:tr>
              <a:tr h="6298010">
                <a:tc>
                  <a:txBody>
                    <a:bodyPr/>
                    <a:lstStyle/>
                    <a:p>
                      <a:pPr algn="l" fontAlgn="t"/>
                      <a:r>
                        <a:rPr lang="es-MX" sz="1600" u="none" strike="noStrike" dirty="0">
                          <a:effectLst/>
                          <a:latin typeface="Arial" panose="020B0604020202020204" pitchFamily="34" charset="0"/>
                          <a:cs typeface="Arial" panose="020B0604020202020204" pitchFamily="34" charset="0"/>
                        </a:rPr>
                        <a:t>1.- En la banda el que determina el</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delito es el autor.</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2.- En las bandas el circulo de personas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suele ser reducido y asequible, de</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forma que las relaciones personales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juegan un papel importante.</a:t>
                      </a:r>
                    </a:p>
                    <a:p>
                      <a:pPr algn="l" fontAlgn="t"/>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3.- Las bandas tienen una vida mas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breve consuman el delito y desaparecen,</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4.-Las bandas no cuentan con estas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características.</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5.- Las bandas suelen tener un ámbito</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local.</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tc>
                  <a:txBody>
                    <a:bodyPr/>
                    <a:lstStyle/>
                    <a:p>
                      <a:pPr algn="l" fontAlgn="t"/>
                      <a:r>
                        <a:rPr lang="es-MX" sz="1600" u="none" strike="noStrike" dirty="0">
                          <a:effectLst/>
                          <a:latin typeface="Arial" panose="020B0604020202020204" pitchFamily="34" charset="0"/>
                          <a:cs typeface="Arial" panose="020B0604020202020204" pitchFamily="34" charset="0"/>
                        </a:rPr>
                        <a:t>1.- En la organización criminal no es el</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autor el que determina el delito si no el</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cliente por ejemplo el TID.</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2.- En las organizaciones criminales eso</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no ocurre por lo general en estas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organizaciones es mas fácil el</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intercambio y sustitución de sus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integrantes.</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3.- Las organizaciones criminales tienen</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una vida indefinida y sobreviven al</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intercambio de sus integrantes.</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4.-Las organizaciones criminales tienen</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estructura, jerarquía, cohesión y</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estabilidad, tienen un grado de</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planificación y logística.</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5.- Las organizaciones criminales tienen</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trascendencia nacional e internacional.</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extLst>
                  <a:ext uri="{0D108BD9-81ED-4DB2-BD59-A6C34878D82A}">
                    <a16:rowId xmlns:a16="http://schemas.microsoft.com/office/drawing/2014/main" val="969450565"/>
                  </a:ext>
                </a:extLst>
              </a:tr>
            </a:tbl>
          </a:graphicData>
        </a:graphic>
      </p:graphicFrame>
    </p:spTree>
    <p:extLst>
      <p:ext uri="{BB962C8B-B14F-4D97-AF65-F5344CB8AC3E}">
        <p14:creationId xmlns:p14="http://schemas.microsoft.com/office/powerpoint/2010/main" val="1609466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4074177C-215E-05EF-C1DC-3D069A51CA16}"/>
              </a:ext>
            </a:extLst>
          </p:cNvPr>
          <p:cNvGraphicFramePr>
            <a:graphicFrameLocks noGrp="1"/>
          </p:cNvGraphicFramePr>
          <p:nvPr>
            <p:extLst>
              <p:ext uri="{D42A27DB-BD31-4B8C-83A1-F6EECF244321}">
                <p14:modId xmlns:p14="http://schemas.microsoft.com/office/powerpoint/2010/main" val="3306361837"/>
              </p:ext>
            </p:extLst>
          </p:nvPr>
        </p:nvGraphicFramePr>
        <p:xfrm>
          <a:off x="2162630" y="1"/>
          <a:ext cx="7496628" cy="6858000"/>
        </p:xfrm>
        <a:graphic>
          <a:graphicData uri="http://schemas.openxmlformats.org/drawingml/2006/table">
            <a:tbl>
              <a:tblPr>
                <a:tableStyleId>{5C22544A-7EE6-4342-B048-85BDC9FD1C3A}</a:tableStyleId>
              </a:tblPr>
              <a:tblGrid>
                <a:gridCol w="3611514">
                  <a:extLst>
                    <a:ext uri="{9D8B030D-6E8A-4147-A177-3AD203B41FA5}">
                      <a16:colId xmlns:a16="http://schemas.microsoft.com/office/drawing/2014/main" val="990943050"/>
                    </a:ext>
                  </a:extLst>
                </a:gridCol>
                <a:gridCol w="3885114">
                  <a:extLst>
                    <a:ext uri="{9D8B030D-6E8A-4147-A177-3AD203B41FA5}">
                      <a16:colId xmlns:a16="http://schemas.microsoft.com/office/drawing/2014/main" val="2651381179"/>
                    </a:ext>
                  </a:extLst>
                </a:gridCol>
              </a:tblGrid>
              <a:tr h="291316">
                <a:tc gridSpan="2">
                  <a:txBody>
                    <a:bodyPr/>
                    <a:lstStyle/>
                    <a:p>
                      <a:pPr algn="ctr" fontAlgn="ctr"/>
                      <a:r>
                        <a:rPr lang="es-PE" sz="1600" b="1" u="none" strike="noStrike">
                          <a:effectLst/>
                          <a:latin typeface="Arial" panose="020B0604020202020204" pitchFamily="34" charset="0"/>
                          <a:cs typeface="Arial" panose="020B0604020202020204" pitchFamily="34" charset="0"/>
                        </a:rPr>
                        <a:t>DIFERENCIAS</a:t>
                      </a:r>
                      <a:endParaRPr lang="es-PE" sz="1600" b="1"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tc>
                <a:tc hMerge="1">
                  <a:txBody>
                    <a:bodyPr/>
                    <a:lstStyle/>
                    <a:p>
                      <a:endParaRPr lang="es-PE"/>
                    </a:p>
                  </a:txBody>
                  <a:tcPr/>
                </a:tc>
                <a:extLst>
                  <a:ext uri="{0D108BD9-81ED-4DB2-BD59-A6C34878D82A}">
                    <a16:rowId xmlns:a16="http://schemas.microsoft.com/office/drawing/2014/main" val="1784122405"/>
                  </a:ext>
                </a:extLst>
              </a:tr>
              <a:tr h="291316">
                <a:tc>
                  <a:txBody>
                    <a:bodyPr/>
                    <a:lstStyle/>
                    <a:p>
                      <a:pPr algn="ctr" fontAlgn="ctr"/>
                      <a:r>
                        <a:rPr lang="es-PE" sz="1600" b="1" u="none" strike="noStrike">
                          <a:effectLst/>
                          <a:latin typeface="Arial" panose="020B0604020202020204" pitchFamily="34" charset="0"/>
                          <a:cs typeface="Arial" panose="020B0604020202020204" pitchFamily="34" charset="0"/>
                        </a:rPr>
                        <a:t>BANDA</a:t>
                      </a:r>
                      <a:endParaRPr lang="es-PE" sz="1600" b="1"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tc>
                <a:tc>
                  <a:txBody>
                    <a:bodyPr/>
                    <a:lstStyle/>
                    <a:p>
                      <a:pPr algn="ctr" fontAlgn="ctr"/>
                      <a:r>
                        <a:rPr lang="es-PE" sz="1600" b="1" u="none" strike="noStrike" dirty="0">
                          <a:effectLst/>
                          <a:latin typeface="Arial" panose="020B0604020202020204" pitchFamily="34" charset="0"/>
                          <a:cs typeface="Arial" panose="020B0604020202020204" pitchFamily="34" charset="0"/>
                        </a:rPr>
                        <a:t>ORGANIZACIÓN CRIMINAL</a:t>
                      </a:r>
                      <a:endParaRPr lang="es-PE" sz="16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tc>
                <a:extLst>
                  <a:ext uri="{0D108BD9-81ED-4DB2-BD59-A6C34878D82A}">
                    <a16:rowId xmlns:a16="http://schemas.microsoft.com/office/drawing/2014/main" val="3709784836"/>
                  </a:ext>
                </a:extLst>
              </a:tr>
              <a:tr h="6275368">
                <a:tc>
                  <a:txBody>
                    <a:bodyPr/>
                    <a:lstStyle/>
                    <a:p>
                      <a:pPr algn="l" fontAlgn="t"/>
                      <a:r>
                        <a:rPr lang="es-MX" sz="1600" u="none" strike="noStrike">
                          <a:effectLst/>
                          <a:latin typeface="Arial" panose="020B0604020202020204" pitchFamily="34" charset="0"/>
                          <a:cs typeface="Arial" panose="020B0604020202020204" pitchFamily="34" charset="0"/>
                        </a:rPr>
                        <a:t>1.- La banda criminal tiene una estructura criminal de menor complejidad organizativa organización criminal</a:t>
                      </a:r>
                      <a:br>
                        <a:rPr lang="es-MX" sz="1600" u="none" strike="noStrike">
                          <a:effectLst/>
                          <a:latin typeface="Arial" panose="020B0604020202020204" pitchFamily="34" charset="0"/>
                          <a:cs typeface="Arial" panose="020B0604020202020204" pitchFamily="34" charset="0"/>
                        </a:rPr>
                      </a:br>
                      <a:br>
                        <a:rPr lang="es-MX" sz="1600" u="none" strike="noStrike">
                          <a:effectLst/>
                          <a:latin typeface="Arial" panose="020B0604020202020204" pitchFamily="34" charset="0"/>
                          <a:cs typeface="Arial" panose="020B0604020202020204" pitchFamily="34" charset="0"/>
                        </a:rPr>
                      </a:br>
                      <a:r>
                        <a:rPr lang="es-MX" sz="1600" u="none" strike="noStrike">
                          <a:effectLst/>
                          <a:latin typeface="Arial" panose="020B0604020202020204" pitchFamily="34" charset="0"/>
                          <a:cs typeface="Arial" panose="020B0604020202020204" pitchFamily="34" charset="0"/>
                        </a:rPr>
                        <a:t>2.- La banda criminal ejecuta un proyecto</a:t>
                      </a:r>
                      <a:br>
                        <a:rPr lang="es-MX" sz="1600" u="none" strike="noStrike">
                          <a:effectLst/>
                          <a:latin typeface="Arial" panose="020B0604020202020204" pitchFamily="34" charset="0"/>
                          <a:cs typeface="Arial" panose="020B0604020202020204" pitchFamily="34" charset="0"/>
                        </a:rPr>
                      </a:br>
                      <a:r>
                        <a:rPr lang="es-MX" sz="1600" u="none" strike="noStrike">
                          <a:effectLst/>
                          <a:latin typeface="Arial" panose="020B0604020202020204" pitchFamily="34" charset="0"/>
                          <a:cs typeface="Arial" panose="020B0604020202020204" pitchFamily="34" charset="0"/>
                        </a:rPr>
                        <a:t>menos trascendente, propio de la </a:t>
                      </a:r>
                      <a:br>
                        <a:rPr lang="es-MX" sz="1600" u="none" strike="noStrike">
                          <a:effectLst/>
                          <a:latin typeface="Arial" panose="020B0604020202020204" pitchFamily="34" charset="0"/>
                          <a:cs typeface="Arial" panose="020B0604020202020204" pitchFamily="34" charset="0"/>
                        </a:rPr>
                      </a:br>
                      <a:r>
                        <a:rPr lang="es-MX" sz="1600" u="none" strike="noStrike">
                          <a:effectLst/>
                          <a:latin typeface="Arial" panose="020B0604020202020204" pitchFamily="34" charset="0"/>
                          <a:cs typeface="Arial" panose="020B0604020202020204" pitchFamily="34" charset="0"/>
                        </a:rPr>
                        <a:t>del común urbana».</a:t>
                      </a:r>
                      <a:br>
                        <a:rPr lang="es-MX" sz="1600" u="none" strike="noStrike">
                          <a:effectLst/>
                          <a:latin typeface="Arial" panose="020B0604020202020204" pitchFamily="34" charset="0"/>
                          <a:cs typeface="Arial" panose="020B0604020202020204" pitchFamily="34" charset="0"/>
                        </a:rPr>
                      </a:br>
                      <a:br>
                        <a:rPr lang="es-MX" sz="1600" u="none" strike="noStrike">
                          <a:effectLst/>
                          <a:latin typeface="Arial" panose="020B0604020202020204" pitchFamily="34" charset="0"/>
                          <a:cs typeface="Arial" panose="020B0604020202020204" pitchFamily="34" charset="0"/>
                        </a:rPr>
                      </a:br>
                      <a:r>
                        <a:rPr lang="es-MX" sz="1600" u="none" strike="noStrike">
                          <a:effectLst/>
                          <a:latin typeface="Arial" panose="020B0604020202020204" pitchFamily="34" charset="0"/>
                          <a:cs typeface="Arial" panose="020B0604020202020204" pitchFamily="34" charset="0"/>
                        </a:rPr>
                        <a:t>3.-  La banda criminal, se encarga mayormente del despojo, esto es, de aquellas que  inseguridad ciudadana a través de la comisión reiterada de robos, secuestros, extorsiones o actos de marcaje y sicariatos.</a:t>
                      </a:r>
                      <a:br>
                        <a:rPr lang="es-MX" sz="1600" u="none" strike="noStrike">
                          <a:effectLst/>
                          <a:latin typeface="Arial" panose="020B0604020202020204" pitchFamily="34" charset="0"/>
                          <a:cs typeface="Arial" panose="020B0604020202020204" pitchFamily="34" charset="0"/>
                        </a:rPr>
                      </a:br>
                      <a:br>
                        <a:rPr lang="es-MX" sz="1600" u="none" strike="noStrike">
                          <a:effectLst/>
                          <a:latin typeface="Arial" panose="020B0604020202020204" pitchFamily="34" charset="0"/>
                          <a:cs typeface="Arial" panose="020B0604020202020204" pitchFamily="34" charset="0"/>
                        </a:rPr>
                      </a:br>
                      <a:r>
                        <a:rPr lang="es-MX" sz="1600" u="none" strike="noStrike">
                          <a:effectLst/>
                          <a:latin typeface="Arial" panose="020B0604020202020204" pitchFamily="34" charset="0"/>
                          <a:cs typeface="Arial" panose="020B0604020202020204" pitchFamily="34" charset="0"/>
                        </a:rPr>
                        <a:t>4.- El modus operandi de la banda criminal es rutinario y basado mayormente en el asalto o en el empleo de medios violentos como la agresión física o la amenaza.</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tc>
                <a:tc>
                  <a:txBody>
                    <a:bodyPr/>
                    <a:lstStyle/>
                    <a:p>
                      <a:pPr algn="l" fontAlgn="t"/>
                      <a:r>
                        <a:rPr lang="es-MX" sz="1600" u="none" strike="noStrike" dirty="0">
                          <a:effectLst/>
                          <a:latin typeface="Arial" panose="020B0604020202020204" pitchFamily="34" charset="0"/>
                          <a:cs typeface="Arial" panose="020B0604020202020204" pitchFamily="34" charset="0"/>
                        </a:rPr>
                        <a:t>Compleja estructura</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1.- La organización criminal se</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encarga de activar y mantener</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negocios o economías ilegales,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actividades productivas ilegales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de bienes y servicios</a:t>
                      </a:r>
                      <a:br>
                        <a:rPr lang="es-MX" sz="1600" u="none" strike="noStrike" dirty="0">
                          <a:effectLst/>
                          <a:latin typeface="Arial" panose="020B0604020202020204" pitchFamily="34" charset="0"/>
                          <a:cs typeface="Arial" panose="020B0604020202020204" pitchFamily="34" charset="0"/>
                        </a:rPr>
                      </a:b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2.- En una organización criminal los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medios no son violentos, son más</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bien productivos y de larga</a:t>
                      </a:r>
                      <a:br>
                        <a:rPr lang="es-MX" sz="1600" u="none" strike="noStrike" dirty="0">
                          <a:effectLst/>
                          <a:latin typeface="Arial" panose="020B0604020202020204" pitchFamily="34" charset="0"/>
                          <a:cs typeface="Arial" panose="020B0604020202020204" pitchFamily="34" charset="0"/>
                        </a:rPr>
                      </a:br>
                      <a:r>
                        <a:rPr lang="es-MX" sz="1600" u="none" strike="noStrike" dirty="0">
                          <a:effectLst/>
                          <a:latin typeface="Arial" panose="020B0604020202020204" pitchFamily="34" charset="0"/>
                          <a:cs typeface="Arial" panose="020B0604020202020204" pitchFamily="34" charset="0"/>
                        </a:rPr>
                        <a:t>permanencia.</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extLst>
                  <a:ext uri="{0D108BD9-81ED-4DB2-BD59-A6C34878D82A}">
                    <a16:rowId xmlns:a16="http://schemas.microsoft.com/office/drawing/2014/main" val="259437499"/>
                  </a:ext>
                </a:extLst>
              </a:tr>
            </a:tbl>
          </a:graphicData>
        </a:graphic>
      </p:graphicFrame>
    </p:spTree>
    <p:extLst>
      <p:ext uri="{BB962C8B-B14F-4D97-AF65-F5344CB8AC3E}">
        <p14:creationId xmlns:p14="http://schemas.microsoft.com/office/powerpoint/2010/main" val="415690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B454D5-1D34-EF5B-768F-2397FB52781F}"/>
              </a:ext>
            </a:extLst>
          </p:cNvPr>
          <p:cNvSpPr txBox="1"/>
          <p:nvPr/>
        </p:nvSpPr>
        <p:spPr>
          <a:xfrm>
            <a:off x="194310" y="659011"/>
            <a:ext cx="11658600" cy="5293757"/>
          </a:xfrm>
          <a:prstGeom prst="rect">
            <a:avLst/>
          </a:prstGeom>
          <a:noFill/>
        </p:spPr>
        <p:txBody>
          <a:bodyPr wrap="square">
            <a:spAutoFit/>
          </a:bodyPr>
          <a:lstStyle/>
          <a:p>
            <a:pPr algn="just"/>
            <a:r>
              <a:rPr lang="es-MX" sz="3200" b="1" dirty="0">
                <a:latin typeface="Arial" panose="020B0604020202020204" pitchFamily="34" charset="0"/>
                <a:cs typeface="Arial" panose="020B0604020202020204" pitchFamily="34" charset="0"/>
              </a:rPr>
              <a:t>El papel de la Convención de Viena contra el tráfico ilícito de estupefacientes y psicotrópicos ha sido verdaderamente determinante en este terreno porque ha incorporado al acervo jurídico internacional una regulación muy precisa</a:t>
            </a:r>
          </a:p>
          <a:p>
            <a:pPr algn="just"/>
            <a:r>
              <a:rPr lang="es-MX" sz="3200" b="1" dirty="0">
                <a:latin typeface="Arial" panose="020B0604020202020204" pitchFamily="34" charset="0"/>
                <a:cs typeface="Arial" panose="020B0604020202020204" pitchFamily="34" charset="0"/>
              </a:rPr>
              <a:t>avanzada en materias básicas para un adecuado y eficaz funcionamiento de la cooperación internacional como son la penalización del blanqueo de capitales o lavado de activos, el decomiso confiscación de bienes, y la asistencia judicial.</a:t>
            </a:r>
          </a:p>
          <a:p>
            <a:endParaRPr lang="es-P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477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3F5B68D-E931-6CA7-91C6-6E6051479A67}"/>
              </a:ext>
            </a:extLst>
          </p:cNvPr>
          <p:cNvSpPr txBox="1"/>
          <p:nvPr/>
        </p:nvSpPr>
        <p:spPr>
          <a:xfrm>
            <a:off x="651511" y="289679"/>
            <a:ext cx="10618470" cy="5539978"/>
          </a:xfrm>
          <a:prstGeom prst="rect">
            <a:avLst/>
          </a:prstGeom>
          <a:noFill/>
        </p:spPr>
        <p:txBody>
          <a:bodyPr wrap="square">
            <a:spAutoFit/>
          </a:bodyPr>
          <a:lstStyle/>
          <a:p>
            <a:pPr algn="just"/>
            <a:r>
              <a:rPr lang="es-PE" sz="2400" b="1" dirty="0">
                <a:latin typeface="Arial" panose="020B0604020202020204" pitchFamily="34" charset="0"/>
                <a:cs typeface="Arial" panose="020B0604020202020204" pitchFamily="34" charset="0"/>
              </a:rPr>
              <a:t>Características</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La búsqueda de beneficio económico y el empleo del blanqueo de </a:t>
            </a:r>
            <a:r>
              <a:rPr lang="es-PE" sz="2400" b="1" dirty="0">
                <a:latin typeface="Arial" panose="020B0604020202020204" pitchFamily="34" charset="0"/>
                <a:cs typeface="Arial" panose="020B0604020202020204" pitchFamily="34" charset="0"/>
              </a:rPr>
              <a:t>capitales</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 La provisión y suministro de servicios y bienes legales e ilegales.</a:t>
            </a:r>
          </a:p>
          <a:p>
            <a:pPr algn="just"/>
            <a:r>
              <a:rPr lang="es-MX" sz="2400" b="1" dirty="0">
                <a:latin typeface="Arial" panose="020B0604020202020204" pitchFamily="34" charset="0"/>
                <a:cs typeface="Arial" panose="020B0604020202020204" pitchFamily="34" charset="0"/>
              </a:rPr>
              <a:t>- Continuidad y tradición en el negocio (permanencia).</a:t>
            </a:r>
          </a:p>
          <a:p>
            <a:pPr algn="just"/>
            <a:r>
              <a:rPr lang="es-MX" sz="2400" b="1" dirty="0">
                <a:latin typeface="Arial" panose="020B0604020202020204" pitchFamily="34" charset="0"/>
                <a:cs typeface="Arial" panose="020B0604020202020204" pitchFamily="34" charset="0"/>
              </a:rPr>
              <a:t>- Utilización de formas de corrupción en el desarrollo    del negocio </a:t>
            </a:r>
            <a:r>
              <a:rPr lang="es-PE" sz="2400" b="1" dirty="0">
                <a:latin typeface="Arial" panose="020B0604020202020204" pitchFamily="34" charset="0"/>
                <a:cs typeface="Arial" panose="020B0604020202020204" pitchFamily="34" charset="0"/>
              </a:rPr>
              <a:t>criminal.</a:t>
            </a:r>
          </a:p>
          <a:p>
            <a:pPr algn="just"/>
            <a:r>
              <a:rPr lang="es-PE" sz="2400" b="1" dirty="0">
                <a:latin typeface="Arial" panose="020B0604020202020204" pitchFamily="34" charset="0"/>
                <a:cs typeface="Arial" panose="020B0604020202020204" pitchFamily="34" charset="0"/>
              </a:rPr>
              <a:t>- Confusión con empresas legales.</a:t>
            </a:r>
          </a:p>
          <a:p>
            <a:pPr algn="just"/>
            <a:r>
              <a:rPr lang="es-PE" sz="2400" b="1" dirty="0">
                <a:latin typeface="Arial" panose="020B0604020202020204" pitchFamily="34" charset="0"/>
                <a:cs typeface="Arial" panose="020B0604020202020204" pitchFamily="34" charset="0"/>
              </a:rPr>
              <a:t>- Estructura.</a:t>
            </a:r>
          </a:p>
          <a:p>
            <a:pPr algn="just"/>
            <a:r>
              <a:rPr lang="es-PE" sz="2400" b="1" dirty="0">
                <a:latin typeface="Arial" panose="020B0604020202020204" pitchFamily="34" charset="0"/>
                <a:cs typeface="Arial" panose="020B0604020202020204" pitchFamily="34" charset="0"/>
              </a:rPr>
              <a:t>- División del trabajo.</a:t>
            </a:r>
          </a:p>
          <a:p>
            <a:pPr algn="just"/>
            <a:r>
              <a:rPr lang="es-PE" sz="2400" b="1" dirty="0">
                <a:latin typeface="Arial" panose="020B0604020202020204" pitchFamily="34" charset="0"/>
                <a:cs typeface="Arial" panose="020B0604020202020204" pitchFamily="34" charset="0"/>
              </a:rPr>
              <a:t>- Jerarquía.</a:t>
            </a:r>
          </a:p>
          <a:p>
            <a:pPr algn="just"/>
            <a:r>
              <a:rPr lang="es-PE" sz="2400" b="1" dirty="0">
                <a:latin typeface="Arial" panose="020B0604020202020204" pitchFamily="34" charset="0"/>
                <a:cs typeface="Arial" panose="020B0604020202020204" pitchFamily="34" charset="0"/>
              </a:rPr>
              <a:t>- Pluralidad de agentes.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894497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C35621-5A3E-9687-AC39-5C3FE6AD6001}"/>
              </a:ext>
            </a:extLst>
          </p:cNvPr>
          <p:cNvSpPr txBox="1"/>
          <p:nvPr/>
        </p:nvSpPr>
        <p:spPr>
          <a:xfrm>
            <a:off x="914400" y="797510"/>
            <a:ext cx="10001250" cy="6247864"/>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Unión Europea 1994</a:t>
            </a:r>
          </a:p>
          <a:p>
            <a:pPr algn="just"/>
            <a:endParaRPr lang="es-PE" sz="28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Sospecha de la comisión de un </a:t>
            </a:r>
            <a:r>
              <a:rPr lang="es-PE" sz="2800" b="1" dirty="0">
                <a:latin typeface="Arial" panose="020B0604020202020204" pitchFamily="34" charset="0"/>
                <a:cs typeface="Arial" panose="020B0604020202020204" pitchFamily="34" charset="0"/>
              </a:rPr>
              <a:t>delito grave</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Ánimo de lucro</a:t>
            </a: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Colaboración de 2 o más personas</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Distribución de tareas</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Permanencia</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Control Interno</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Actividad Internacional</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Violencia</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Uso de estructuras comerciales o de negocios</a:t>
            </a:r>
          </a:p>
          <a:p>
            <a:pPr marL="342900" indent="-342900" algn="just">
              <a:buFont typeface="Arial" panose="020B0604020202020204" pitchFamily="34" charset="0"/>
              <a:buChar char="•"/>
            </a:pPr>
            <a:r>
              <a:rPr lang="es-PE" sz="2800" b="1" dirty="0">
                <a:latin typeface="Arial" panose="020B0604020202020204" pitchFamily="34" charset="0"/>
                <a:cs typeface="Arial" panose="020B0604020202020204" pitchFamily="34" charset="0"/>
              </a:rPr>
              <a:t>Blanqueo de dinero</a:t>
            </a: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Presión sobre el poder político.</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01074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C3754D6-A637-9B2B-7AD5-FBBCF5C4B780}"/>
              </a:ext>
            </a:extLst>
          </p:cNvPr>
          <p:cNvSpPr txBox="1"/>
          <p:nvPr/>
        </p:nvSpPr>
        <p:spPr>
          <a:xfrm>
            <a:off x="880110" y="474345"/>
            <a:ext cx="10618470" cy="6463308"/>
          </a:xfrm>
          <a:prstGeom prst="rect">
            <a:avLst/>
          </a:prstGeom>
          <a:noFill/>
        </p:spPr>
        <p:txBody>
          <a:bodyPr wrap="square">
            <a:spAutoFit/>
          </a:bodyPr>
          <a:lstStyle/>
          <a:p>
            <a:pPr algn="just"/>
            <a:r>
              <a:rPr lang="es-MX" sz="2200" b="1" dirty="0">
                <a:latin typeface="Arial" panose="020B0604020202020204" pitchFamily="34" charset="0"/>
                <a:cs typeface="Arial" panose="020B0604020202020204" pitchFamily="34" charset="0"/>
              </a:rPr>
              <a:t>Por su lado la Sala Penal Nacional en el Plenario 01-2017 ha establecido que son cinco los elementos que debe reunir un grupo </a:t>
            </a:r>
            <a:r>
              <a:rPr lang="es-PE" sz="2200" b="1" dirty="0">
                <a:latin typeface="Arial" panose="020B0604020202020204" pitchFamily="34" charset="0"/>
                <a:cs typeface="Arial" panose="020B0604020202020204" pitchFamily="34" charset="0"/>
              </a:rPr>
              <a:t>delincuencial, para poder establecer que nos encontramos frente a una organización criminal:</a:t>
            </a:r>
          </a:p>
          <a:p>
            <a:pPr algn="just"/>
            <a:endParaRPr lang="es-PE" sz="2200" b="1" dirty="0">
              <a:latin typeface="Arial" panose="020B0604020202020204" pitchFamily="34" charset="0"/>
              <a:cs typeface="Arial" panose="020B0604020202020204" pitchFamily="34" charset="0"/>
            </a:endParaRPr>
          </a:p>
          <a:p>
            <a:pPr algn="just"/>
            <a:r>
              <a:rPr lang="es-MX" sz="2200" b="1" dirty="0">
                <a:latin typeface="Arial" panose="020B0604020202020204" pitchFamily="34" charset="0"/>
                <a:cs typeface="Arial" panose="020B0604020202020204" pitchFamily="34" charset="0"/>
              </a:rPr>
              <a:t>i)  elemento personal (esto es, que la organización esté integrada por </a:t>
            </a:r>
            <a:r>
              <a:rPr lang="es-PE" sz="2200" b="1" dirty="0">
                <a:latin typeface="Arial" panose="020B0604020202020204" pitchFamily="34" charset="0"/>
                <a:cs typeface="Arial" panose="020B0604020202020204" pitchFamily="34" charset="0"/>
              </a:rPr>
              <a:t>tres o más personas);</a:t>
            </a:r>
          </a:p>
          <a:p>
            <a:pPr algn="just"/>
            <a:endParaRPr lang="es-PE" sz="2200" b="1" dirty="0">
              <a:latin typeface="Arial" panose="020B0604020202020204" pitchFamily="34" charset="0"/>
              <a:cs typeface="Arial" panose="020B0604020202020204" pitchFamily="34" charset="0"/>
            </a:endParaRPr>
          </a:p>
          <a:p>
            <a:pPr algn="just"/>
            <a:r>
              <a:rPr lang="es-MX" sz="2200" b="1" dirty="0" err="1">
                <a:latin typeface="Arial" panose="020B0604020202020204" pitchFamily="34" charset="0"/>
                <a:cs typeface="Arial" panose="020B0604020202020204" pitchFamily="34" charset="0"/>
              </a:rPr>
              <a:t>ii</a:t>
            </a:r>
            <a:r>
              <a:rPr lang="es-MX" sz="2200" b="1" dirty="0">
                <a:latin typeface="Arial" panose="020B0604020202020204" pitchFamily="34" charset="0"/>
                <a:cs typeface="Arial" panose="020B0604020202020204" pitchFamily="34" charset="0"/>
              </a:rPr>
              <a:t>) elemento temporal (el carácter estable o permanente de la </a:t>
            </a:r>
            <a:r>
              <a:rPr lang="es-PE" sz="2200" b="1" dirty="0">
                <a:latin typeface="Arial" panose="020B0604020202020204" pitchFamily="34" charset="0"/>
                <a:cs typeface="Arial" panose="020B0604020202020204" pitchFamily="34" charset="0"/>
              </a:rPr>
              <a:t>organización criminal;</a:t>
            </a:r>
          </a:p>
          <a:p>
            <a:pPr algn="just"/>
            <a:endParaRPr lang="es-PE" sz="2200" b="1" dirty="0">
              <a:latin typeface="Arial" panose="020B0604020202020204" pitchFamily="34" charset="0"/>
              <a:cs typeface="Arial" panose="020B0604020202020204" pitchFamily="34" charset="0"/>
            </a:endParaRPr>
          </a:p>
          <a:p>
            <a:pPr algn="just"/>
            <a:r>
              <a:rPr lang="es-MX" sz="2200" b="1" dirty="0" err="1">
                <a:latin typeface="Arial" panose="020B0604020202020204" pitchFamily="34" charset="0"/>
                <a:cs typeface="Arial" panose="020B0604020202020204" pitchFamily="34" charset="0"/>
              </a:rPr>
              <a:t>iii</a:t>
            </a:r>
            <a:r>
              <a:rPr lang="es-MX" sz="2200" b="1" dirty="0">
                <a:latin typeface="Arial" panose="020B0604020202020204" pitchFamily="34" charset="0"/>
                <a:cs typeface="Arial" panose="020B0604020202020204" pitchFamily="34" charset="0"/>
              </a:rPr>
              <a:t>)  elemento teleológico (corresponde al desarrollo futuro de un </a:t>
            </a:r>
            <a:r>
              <a:rPr lang="es-PE" sz="2200" b="1" dirty="0">
                <a:latin typeface="Arial" panose="020B0604020202020204" pitchFamily="34" charset="0"/>
                <a:cs typeface="Arial" panose="020B0604020202020204" pitchFamily="34" charset="0"/>
              </a:rPr>
              <a:t>programa criminal);</a:t>
            </a:r>
          </a:p>
          <a:p>
            <a:pPr algn="just"/>
            <a:endParaRPr lang="es-PE" sz="2200" b="1" dirty="0">
              <a:latin typeface="Arial" panose="020B0604020202020204" pitchFamily="34" charset="0"/>
              <a:cs typeface="Arial" panose="020B0604020202020204" pitchFamily="34" charset="0"/>
            </a:endParaRPr>
          </a:p>
          <a:p>
            <a:pPr algn="just"/>
            <a:r>
              <a:rPr lang="es-MX" sz="2200" b="1" dirty="0" err="1">
                <a:latin typeface="Arial" panose="020B0604020202020204" pitchFamily="34" charset="0"/>
                <a:cs typeface="Arial" panose="020B0604020202020204" pitchFamily="34" charset="0"/>
              </a:rPr>
              <a:t>iv</a:t>
            </a:r>
            <a:r>
              <a:rPr lang="es-MX" sz="2200" b="1" dirty="0">
                <a:latin typeface="Arial" panose="020B0604020202020204" pitchFamily="34" charset="0"/>
                <a:cs typeface="Arial" panose="020B0604020202020204" pitchFamily="34" charset="0"/>
              </a:rPr>
              <a:t>)  elemento funcional (la designación o reparto de roles de los integrantes de la organización criminal;</a:t>
            </a:r>
          </a:p>
          <a:p>
            <a:pPr algn="just"/>
            <a:endParaRPr lang="es-PE" sz="2200" b="1" dirty="0">
              <a:latin typeface="Arial" panose="020B0604020202020204" pitchFamily="34" charset="0"/>
              <a:cs typeface="Arial" panose="020B0604020202020204" pitchFamily="34" charset="0"/>
            </a:endParaRPr>
          </a:p>
          <a:p>
            <a:pPr algn="just"/>
            <a:r>
              <a:rPr lang="es-MX" sz="2200" b="1" dirty="0">
                <a:latin typeface="Arial" panose="020B0604020202020204" pitchFamily="34" charset="0"/>
                <a:cs typeface="Arial" panose="020B0604020202020204" pitchFamily="34" charset="0"/>
              </a:rPr>
              <a:t>v)  elemento estructural (como elemento normativo que engarza y </a:t>
            </a:r>
            <a:r>
              <a:rPr lang="es-PE" sz="2200" b="1" dirty="0">
                <a:latin typeface="Arial" panose="020B0604020202020204" pitchFamily="34" charset="0"/>
                <a:cs typeface="Arial" panose="020B0604020202020204" pitchFamily="34" charset="0"/>
              </a:rPr>
              <a:t>articula todos sus componentes)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815733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F8CCD-8155-88AB-A34A-20EBEA094372}"/>
              </a:ext>
            </a:extLst>
          </p:cNvPr>
          <p:cNvSpPr txBox="1"/>
          <p:nvPr/>
        </p:nvSpPr>
        <p:spPr>
          <a:xfrm>
            <a:off x="434340" y="320456"/>
            <a:ext cx="10915650" cy="5539978"/>
          </a:xfrm>
          <a:prstGeom prst="rect">
            <a:avLst/>
          </a:prstGeom>
          <a:noFill/>
        </p:spPr>
        <p:txBody>
          <a:bodyPr wrap="square">
            <a:spAutoFit/>
          </a:bodyPr>
          <a:lstStyle/>
          <a:p>
            <a:pPr algn="just"/>
            <a:r>
              <a:rPr lang="es-PE" sz="2400" b="1" dirty="0">
                <a:latin typeface="Arial" panose="020B0604020202020204" pitchFamily="34" charset="0"/>
                <a:cs typeface="Arial" panose="020B0604020202020204" pitchFamily="34" charset="0"/>
              </a:rPr>
              <a:t>Características</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1° La existencia de unos objetivos comunes. El fin u objetivo último, suele ser la obtención de lucro ilícito, para cuya consecución se valen de otros fines mediatos como puede ser la</a:t>
            </a:r>
          </a:p>
          <a:p>
            <a:pPr algn="just"/>
            <a:r>
              <a:rPr lang="es-MX" sz="2400" b="1" dirty="0">
                <a:latin typeface="Arial" panose="020B0604020202020204" pitchFamily="34" charset="0"/>
                <a:cs typeface="Arial" panose="020B0604020202020204" pitchFamily="34" charset="0"/>
              </a:rPr>
              <a:t>protección de sus miembros, las alianzas con otros grupos o la consecución de grados de poder.</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2° La división de funciones que conduce a una profesionalización o especialización de sus miembros o subsistemas y a la mayor </a:t>
            </a:r>
            <a:r>
              <a:rPr lang="es-PE" sz="2400" b="1" dirty="0">
                <a:latin typeface="Arial" panose="020B0604020202020204" pitchFamily="34" charset="0"/>
                <a:cs typeface="Arial" panose="020B0604020202020204" pitchFamily="34" charset="0"/>
              </a:rPr>
              <a:t>eficacia de la organización.</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3° Cohesión entre sus miembros, basado en el interés de conseguir sus objetivos, o determinado por un componente </a:t>
            </a:r>
            <a:r>
              <a:rPr lang="es-PE" sz="2400" b="1" dirty="0">
                <a:latin typeface="Arial" panose="020B0604020202020204" pitchFamily="34" charset="0"/>
                <a:cs typeface="Arial" panose="020B0604020202020204" pitchFamily="34" charset="0"/>
              </a:rPr>
              <a:t>ideológico o étnico.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681842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30C5E5-FA2F-A859-AD47-DBAB6DCE9EAB}"/>
              </a:ext>
            </a:extLst>
          </p:cNvPr>
          <p:cNvSpPr txBox="1"/>
          <p:nvPr/>
        </p:nvSpPr>
        <p:spPr>
          <a:xfrm>
            <a:off x="662940" y="936010"/>
            <a:ext cx="10629900" cy="5539978"/>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4° La estructura, que comporta un ensamblaje de la organización, vertical o jerárquico u horizontal, con una serie </a:t>
            </a:r>
            <a:r>
              <a:rPr lang="es-PE" sz="2800" b="1" dirty="0">
                <a:latin typeface="Arial" panose="020B0604020202020204" pitchFamily="34" charset="0"/>
                <a:cs typeface="Arial" panose="020B0604020202020204" pitchFamily="34" charset="0"/>
              </a:rPr>
              <a:t>de normas o códigos de actuación o de conducta, que son </a:t>
            </a:r>
            <a:r>
              <a:rPr lang="es-MX" sz="2800" b="1" dirty="0">
                <a:latin typeface="Arial" panose="020B0604020202020204" pitchFamily="34" charset="0"/>
                <a:cs typeface="Arial" panose="020B0604020202020204" pitchFamily="34" charset="0"/>
              </a:rPr>
              <a:t>asumidos por el grupo y que dota a la misma de una</a:t>
            </a:r>
          </a:p>
          <a:p>
            <a:pPr algn="just"/>
            <a:r>
              <a:rPr lang="es-MX" sz="2800" b="1" dirty="0">
                <a:latin typeface="Arial" panose="020B0604020202020204" pitchFamily="34" charset="0"/>
                <a:cs typeface="Arial" panose="020B0604020202020204" pitchFamily="34" charset="0"/>
              </a:rPr>
              <a:t>permanencia que le permite la coordinación de las actividades para la consecución de su objetivo.</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5° Un sistema de toma de decisiones, generalmente jerárquico, bien centralizado, bien reticular, en el que coexisten subsistemas con estructuras flexibles y con autonomía en la toma de decisiones en relación con el </a:t>
            </a:r>
            <a:r>
              <a:rPr lang="es-PE" sz="2800" b="1" dirty="0">
                <a:latin typeface="Arial" panose="020B0604020202020204" pitchFamily="34" charset="0"/>
                <a:cs typeface="Arial" panose="020B0604020202020204" pitchFamily="34" charset="0"/>
              </a:rPr>
              <a:t>sistema superior.</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21451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788F07-7416-DF7F-E89C-4CCAE023AE9D}"/>
              </a:ext>
            </a:extLst>
          </p:cNvPr>
          <p:cNvSpPr txBox="1"/>
          <p:nvPr/>
        </p:nvSpPr>
        <p:spPr>
          <a:xfrm>
            <a:off x="320040" y="1551563"/>
            <a:ext cx="11978640" cy="4247317"/>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6° Relaciones con el medio exterior bien utilizando o aprovechándose de la violencia para sus fines, bien valiéndose de las debilidades del sistema para aprovecharse de las fisuras de las relaciones económicas o </a:t>
            </a:r>
            <a:r>
              <a:rPr lang="es-PE" sz="2800" b="1" dirty="0">
                <a:latin typeface="Arial" panose="020B0604020202020204" pitchFamily="34" charset="0"/>
                <a:cs typeface="Arial" panose="020B0604020202020204" pitchFamily="34" charset="0"/>
              </a:rPr>
              <a:t>sociales ordinarias.</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7° Tendencia a la auto conservación por encima de la renovación de sus miembros, y donde la capacidad de permanencia es mayor cuanto más compleja sea la organización en tanto que puedan seguir manteniéndose </a:t>
            </a:r>
            <a:r>
              <a:rPr lang="es-PE" sz="2800" b="1" dirty="0">
                <a:latin typeface="Arial" panose="020B0604020202020204" pitchFamily="34" charset="0"/>
                <a:cs typeface="Arial" panose="020B0604020202020204" pitchFamily="34" charset="0"/>
              </a:rPr>
              <a:t>sus objetivos.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283958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49A543-ACCE-C005-8678-B8D3D92282AC}"/>
              </a:ext>
            </a:extLst>
          </p:cNvPr>
          <p:cNvSpPr txBox="1"/>
          <p:nvPr/>
        </p:nvSpPr>
        <p:spPr>
          <a:xfrm>
            <a:off x="331470" y="320456"/>
            <a:ext cx="10904220" cy="6832640"/>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Jurisprudencia Española</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Según reiterada jurisprudencia anterior a la reforma de 2010 (de la </a:t>
            </a:r>
            <a:r>
              <a:rPr lang="es-PE" sz="2800" b="1" dirty="0">
                <a:latin typeface="Arial" panose="020B0604020202020204" pitchFamily="34" charset="0"/>
                <a:cs typeface="Arial" panose="020B0604020202020204" pitchFamily="34" charset="0"/>
              </a:rPr>
              <a:t>que son exponentes SSTS 899/2004, de 8 de julio, 116/2004, de 22 de </a:t>
            </a:r>
            <a:r>
              <a:rPr lang="es-MX" sz="2800" b="1" dirty="0">
                <a:latin typeface="Arial" panose="020B0604020202020204" pitchFamily="34" charset="0"/>
                <a:cs typeface="Arial" panose="020B0604020202020204" pitchFamily="34" charset="0"/>
              </a:rPr>
              <a:t>octubre) los elementos que integran la nota de organización son los siguientes: a) existencia de una estructura más o menos normalizada y establecida; b) empleo de medios de comunicación no habituales; c) pluralidad de personas previamente concertadas; d) distribución </a:t>
            </a:r>
            <a:r>
              <a:rPr lang="es-PE" sz="2800" b="1" dirty="0">
                <a:latin typeface="Arial" panose="020B0604020202020204" pitchFamily="34" charset="0"/>
                <a:cs typeface="Arial" panose="020B0604020202020204" pitchFamily="34" charset="0"/>
              </a:rPr>
              <a:t>diferenciada de tareas o reparto de funciones; e) existencia de una </a:t>
            </a:r>
            <a:r>
              <a:rPr lang="es-MX" sz="2800" b="1" dirty="0">
                <a:latin typeface="Arial" panose="020B0604020202020204" pitchFamily="34" charset="0"/>
                <a:cs typeface="Arial" panose="020B0604020202020204" pitchFamily="34" charset="0"/>
              </a:rPr>
              <a:t>coordinación, y f) estabilidad temporal suficiente para la efectividad</a:t>
            </a:r>
          </a:p>
          <a:p>
            <a:pPr algn="just"/>
            <a:r>
              <a:rPr lang="es-MX" sz="2800" b="1" dirty="0">
                <a:latin typeface="Arial" panose="020B0604020202020204" pitchFamily="34" charset="0"/>
                <a:cs typeface="Arial" panose="020B0604020202020204" pitchFamily="34" charset="0"/>
              </a:rPr>
              <a:t>del resultado jurídico apetecido, esto es, una “mínima permanencia” que permita integrar en el concepto de organización a las que </a:t>
            </a:r>
            <a:r>
              <a:rPr lang="es-PE" sz="2800" b="1" dirty="0">
                <a:latin typeface="Arial" panose="020B0604020202020204" pitchFamily="34" charset="0"/>
                <a:cs typeface="Arial" panose="020B0604020202020204" pitchFamily="34" charset="0"/>
              </a:rPr>
              <a:t>detentan un carácter transitorio.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852623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B1668C-14D6-1461-9F09-E7352536F32D}"/>
              </a:ext>
            </a:extLst>
          </p:cNvPr>
          <p:cNvSpPr txBox="1"/>
          <p:nvPr/>
        </p:nvSpPr>
        <p:spPr>
          <a:xfrm>
            <a:off x="377190" y="-356651"/>
            <a:ext cx="10938510" cy="6278642"/>
          </a:xfrm>
          <a:prstGeom prst="rect">
            <a:avLst/>
          </a:prstGeom>
          <a:noFill/>
        </p:spPr>
        <p:txBody>
          <a:bodyPr wrap="square">
            <a:spAutoFit/>
          </a:bodyPr>
          <a:lstStyle/>
          <a:p>
            <a:pPr algn="just"/>
            <a:endParaRPr lang="es-PE" sz="2400" b="1" dirty="0">
              <a:latin typeface="Arial" panose="020B0604020202020204" pitchFamily="34" charset="0"/>
              <a:cs typeface="Arial" panose="020B0604020202020204" pitchFamily="34" charset="0"/>
            </a:endParaRPr>
          </a:p>
          <a:p>
            <a:pPr algn="just"/>
            <a:endParaRPr lang="es-PE" sz="2400" b="1" dirty="0">
              <a:latin typeface="Arial" panose="020B0604020202020204" pitchFamily="34" charset="0"/>
              <a:cs typeface="Arial" panose="020B0604020202020204" pitchFamily="34" charset="0"/>
            </a:endParaRPr>
          </a:p>
          <a:p>
            <a:pPr algn="just"/>
            <a:r>
              <a:rPr lang="es-PE" sz="2400" b="1" dirty="0">
                <a:latin typeface="Arial" panose="020B0604020202020204" pitchFamily="34" charset="0"/>
                <a:cs typeface="Arial" panose="020B0604020202020204" pitchFamily="34" charset="0"/>
              </a:rPr>
              <a:t>Artículo 317.- Organización Criminal</a:t>
            </a: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El que promueva, organice, constituya, o integre una organización criminal de tres o más personas con carácter estable, </a:t>
            </a:r>
            <a:r>
              <a:rPr lang="es-PE" sz="2400" b="1" dirty="0">
                <a:latin typeface="Arial" panose="020B0604020202020204" pitchFamily="34" charset="0"/>
                <a:cs typeface="Arial" panose="020B0604020202020204" pitchFamily="34" charset="0"/>
              </a:rPr>
              <a:t>permanente o por tiempo indefinido, que de manera organizada, concertada o coordinada, se repartan diversas tareas o funciones, destinada a cometer delitos será reprimido con pena privativa de </a:t>
            </a:r>
            <a:r>
              <a:rPr lang="es-MX" sz="2400" b="1" dirty="0">
                <a:latin typeface="Arial" panose="020B0604020202020204" pitchFamily="34" charset="0"/>
                <a:cs typeface="Arial" panose="020B0604020202020204" pitchFamily="34" charset="0"/>
              </a:rPr>
              <a:t>libertad no menor de ocho ni mayor de quince años y con ciento ochenta a trescientos sesenta y cinco días - multa, e inhabilitación conforme al artículo 36, incisos 1), 2), 4) y 8)</a:t>
            </a:r>
          </a:p>
          <a:p>
            <a:pPr algn="just"/>
            <a:endParaRPr lang="es-PE" sz="24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La pena será no menor de quince ni mayor de veinte años y con ciento ochenta a trescientos sesenta y cinco días - multa, e inhabilitación conforme al artículo 36, incisos 1), 2), 4) y 8) en los </a:t>
            </a:r>
            <a:r>
              <a:rPr lang="es-PE" sz="2400" b="1" dirty="0">
                <a:latin typeface="Arial" panose="020B0604020202020204" pitchFamily="34" charset="0"/>
                <a:cs typeface="Arial" panose="020B0604020202020204" pitchFamily="34" charset="0"/>
              </a:rPr>
              <a:t>siguientes supuestos: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810475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F6553-11AE-AA17-D3E2-4A07F04837ED}"/>
              </a:ext>
            </a:extLst>
          </p:cNvPr>
          <p:cNvSpPr txBox="1"/>
          <p:nvPr/>
        </p:nvSpPr>
        <p:spPr>
          <a:xfrm>
            <a:off x="731520" y="751344"/>
            <a:ext cx="10824210" cy="4801314"/>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Agravantes</a:t>
            </a:r>
          </a:p>
          <a:p>
            <a:pPr algn="just"/>
            <a:endParaRPr lang="es-PE" sz="32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Cuando el agente tuviese la condición de líder, jefe, financista o dirigente de la organización </a:t>
            </a:r>
            <a:r>
              <a:rPr lang="es-PE" sz="3200" b="1" dirty="0">
                <a:latin typeface="Arial" panose="020B0604020202020204" pitchFamily="34" charset="0"/>
                <a:cs typeface="Arial" panose="020B0604020202020204" pitchFamily="34" charset="0"/>
              </a:rPr>
              <a:t>criminal.</a:t>
            </a:r>
          </a:p>
          <a:p>
            <a:pPr algn="just"/>
            <a:endParaRPr lang="es-PE" sz="32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Cuando producto del accionar delictivo de la organización criminal, cualquiera de sus miembros causa la muerte de una persona o le causa lesiones graves a su integridad física O </a:t>
            </a:r>
            <a:r>
              <a:rPr lang="es-PE" sz="3200" b="1" dirty="0">
                <a:latin typeface="Arial" panose="020B0604020202020204" pitchFamily="34" charset="0"/>
                <a:cs typeface="Arial" panose="020B0604020202020204" pitchFamily="34" charset="0"/>
              </a:rPr>
              <a:t>mental.</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992621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A55E0E-4D74-D607-0A47-67508DA7B751}"/>
              </a:ext>
            </a:extLst>
          </p:cNvPr>
          <p:cNvSpPr txBox="1"/>
          <p:nvPr/>
        </p:nvSpPr>
        <p:spPr>
          <a:xfrm>
            <a:off x="1386113" y="305068"/>
            <a:ext cx="2989943" cy="6232475"/>
          </a:xfrm>
          <a:prstGeom prst="rect">
            <a:avLst/>
          </a:prstGeom>
          <a:noFill/>
        </p:spPr>
        <p:txBody>
          <a:bodyPr wrap="square">
            <a:spAutoFit/>
          </a:bodyPr>
          <a:lstStyle/>
          <a:p>
            <a:r>
              <a:rPr lang="es-PE" sz="1900" b="1" dirty="0">
                <a:latin typeface="Arial" panose="020B0604020202020204" pitchFamily="34" charset="0"/>
                <a:cs typeface="Arial" panose="020B0604020202020204" pitchFamily="34" charset="0"/>
              </a:rPr>
              <a:t>* Art. 2. (30077)* (...), se considera organización criminal a “cualquier agrupación de tres o más personas que se reparten diversas tareas o funciones, cualquiera sea su estructura y ámbito de acción, que, con carácter estable o por tiempo indefinido, se crea, existe o funciona, inequívoca y directamente, de manera concertada y coordinada, con la finalidad de cometer uno o más delitos graves señalados en el art. 3” de la presente ley."</a:t>
            </a:r>
          </a:p>
        </p:txBody>
      </p:sp>
      <p:sp>
        <p:nvSpPr>
          <p:cNvPr id="5" name="CuadroTexto 4">
            <a:extLst>
              <a:ext uri="{FF2B5EF4-FFF2-40B4-BE49-F238E27FC236}">
                <a16:creationId xmlns:a16="http://schemas.microsoft.com/office/drawing/2014/main" id="{6943F946-BC1E-C92B-AF14-0D7D87154247}"/>
              </a:ext>
            </a:extLst>
          </p:cNvPr>
          <p:cNvSpPr txBox="1"/>
          <p:nvPr/>
        </p:nvSpPr>
        <p:spPr>
          <a:xfrm>
            <a:off x="6981370" y="289679"/>
            <a:ext cx="2888343" cy="6247864"/>
          </a:xfrm>
          <a:prstGeom prst="rect">
            <a:avLst/>
          </a:prstGeom>
          <a:noFill/>
        </p:spPr>
        <p:txBody>
          <a:bodyPr wrap="square">
            <a:spAutoFit/>
          </a:bodyPr>
          <a:lstStyle/>
          <a:p>
            <a:r>
              <a:rPr lang="es-PE" sz="2000" b="1" dirty="0">
                <a:latin typeface="Arial" panose="020B0604020202020204" pitchFamily="34" charset="0"/>
                <a:cs typeface="Arial" panose="020B0604020202020204" pitchFamily="34" charset="0"/>
              </a:rPr>
              <a:t>Art. 317”.- Organización Criminal. (D.L N° 1244)“El que promueva, organice, constituya, o integre una organización criminal de tres o más personas con carácter estable, permanente o por tiempo indefinido, que, de manera organizada, concertada o coordinada, se repartan diversas tareas o funciones, destinada a cometer delitos”</a:t>
            </a:r>
          </a:p>
        </p:txBody>
      </p:sp>
    </p:spTree>
    <p:extLst>
      <p:ext uri="{BB962C8B-B14F-4D97-AF65-F5344CB8AC3E}">
        <p14:creationId xmlns:p14="http://schemas.microsoft.com/office/powerpoint/2010/main" val="184335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957F6ED-5584-6381-E66D-987A4EB3E731}"/>
              </a:ext>
            </a:extLst>
          </p:cNvPr>
          <p:cNvSpPr txBox="1"/>
          <p:nvPr/>
        </p:nvSpPr>
        <p:spPr>
          <a:xfrm>
            <a:off x="708660" y="1028343"/>
            <a:ext cx="11395709" cy="4801314"/>
          </a:xfrm>
          <a:prstGeom prst="rect">
            <a:avLst/>
          </a:prstGeom>
          <a:noFill/>
        </p:spPr>
        <p:txBody>
          <a:bodyPr wrap="square">
            <a:spAutoFit/>
          </a:bodyPr>
          <a:lstStyle/>
          <a:p>
            <a:r>
              <a:rPr lang="es-PE" sz="3200" b="1" dirty="0">
                <a:latin typeface="Arial" panose="020B0604020202020204" pitchFamily="34" charset="0"/>
                <a:cs typeface="Arial" panose="020B0604020202020204" pitchFamily="34" charset="0"/>
              </a:rPr>
              <a:t>PREAMBULO</a:t>
            </a:r>
          </a:p>
          <a:p>
            <a:endParaRPr lang="es-PE" sz="3200" b="1" dirty="0">
              <a:latin typeface="Arial" panose="020B0604020202020204" pitchFamily="34" charset="0"/>
              <a:cs typeface="Arial" panose="020B0604020202020204" pitchFamily="34" charset="0"/>
            </a:endParaRPr>
          </a:p>
          <a:p>
            <a:r>
              <a:rPr lang="es-MX" sz="3200" b="1" dirty="0">
                <a:latin typeface="Arial" panose="020B0604020202020204" pitchFamily="34" charset="0"/>
                <a:cs typeface="Arial" panose="020B0604020202020204" pitchFamily="34" charset="0"/>
              </a:rPr>
              <a:t>Las partes expresan que se encuentran conscientes que el tráfico ilícito genera</a:t>
            </a:r>
          </a:p>
          <a:p>
            <a:r>
              <a:rPr lang="es-MX" sz="3200" b="1" dirty="0">
                <a:latin typeface="Arial" panose="020B0604020202020204" pitchFamily="34" charset="0"/>
                <a:cs typeface="Arial" panose="020B0604020202020204" pitchFamily="34" charset="0"/>
              </a:rPr>
              <a:t>considerables rendimientos financieros, que permiten a las organizaciones criminales invadir, contaminar y corromper las estructuras de la administración de justicia, socavan las economías licitas y amenazan la estabilidad, la seguridad y soberanía de los Estados.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740538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E19940-30C4-AF1A-66DE-A665851D398A}"/>
              </a:ext>
            </a:extLst>
          </p:cNvPr>
          <p:cNvSpPr txBox="1"/>
          <p:nvPr/>
        </p:nvSpPr>
        <p:spPr>
          <a:xfrm>
            <a:off x="605790" y="1397674"/>
            <a:ext cx="10664190" cy="5109091"/>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El artículo 3172 que tipifica el delito de organización criminal, además de establecer las </a:t>
            </a:r>
            <a:r>
              <a:rPr lang="es-PE" sz="2800" b="1" dirty="0">
                <a:latin typeface="Arial" panose="020B0604020202020204" pitchFamily="34" charset="0"/>
                <a:cs typeface="Arial" panose="020B0604020202020204" pitchFamily="34" charset="0"/>
              </a:rPr>
              <a:t>conductas típicas del injusto penal, exige que </a:t>
            </a:r>
            <a:r>
              <a:rPr lang="es-MX" sz="2800" b="1" dirty="0">
                <a:latin typeface="Arial" panose="020B0604020202020204" pitchFamily="34" charset="0"/>
                <a:cs typeface="Arial" panose="020B0604020202020204" pitchFamily="34" charset="0"/>
              </a:rPr>
              <a:t>para que un grupo delictivo se encuentre dentro del tipo de penal de organización criminal debe reunir las siguientes características: estabilidad, permanencias en el tiempo o tiempo indefinido, organización, concertación o coordinación, y </a:t>
            </a:r>
            <a:r>
              <a:rPr lang="es-PE" sz="2800" b="1" dirty="0">
                <a:latin typeface="Arial" panose="020B0604020202020204" pitchFamily="34" charset="0"/>
                <a:cs typeface="Arial" panose="020B0604020202020204" pitchFamily="34" charset="0"/>
              </a:rPr>
              <a:t>división de roles</a:t>
            </a:r>
          </a:p>
          <a:p>
            <a:pPr algn="just"/>
            <a:endParaRPr lang="es-PE" sz="28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El articulo 2” de la Ley 30077 establece como uno de sus elementos la ESTRUCTURA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021684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6C8DA7-90B3-9D97-321C-844BEB026AF7}"/>
              </a:ext>
            </a:extLst>
          </p:cNvPr>
          <p:cNvSpPr txBox="1"/>
          <p:nvPr/>
        </p:nvSpPr>
        <p:spPr>
          <a:xfrm>
            <a:off x="628650" y="1720840"/>
            <a:ext cx="11189970" cy="7078861"/>
          </a:xfrm>
          <a:prstGeom prst="rect">
            <a:avLst/>
          </a:prstGeom>
          <a:noFill/>
        </p:spPr>
        <p:txBody>
          <a:bodyPr wrap="square">
            <a:spAutoFit/>
          </a:bodyPr>
          <a:lstStyle/>
          <a:p>
            <a:r>
              <a:rPr lang="es-PE" sz="2800" b="1" dirty="0">
                <a:latin typeface="Arial" panose="020B0604020202020204" pitchFamily="34" charset="0"/>
                <a:cs typeface="Arial" panose="020B0604020202020204" pitchFamily="34" charset="0"/>
              </a:rPr>
              <a:t>Análisis del tipo penal</a:t>
            </a:r>
          </a:p>
          <a:p>
            <a:endParaRPr lang="es-PE" sz="2800" b="1" dirty="0">
              <a:latin typeface="Arial" panose="020B0604020202020204" pitchFamily="34" charset="0"/>
              <a:cs typeface="Arial" panose="020B0604020202020204" pitchFamily="34" charset="0"/>
            </a:endParaRPr>
          </a:p>
          <a:p>
            <a:r>
              <a:rPr lang="es-PE" sz="2800" b="1" dirty="0">
                <a:latin typeface="Arial" panose="020B0604020202020204" pitchFamily="34" charset="0"/>
                <a:cs typeface="Arial" panose="020B0604020202020204" pitchFamily="34" charset="0"/>
              </a:rPr>
              <a:t>Promover</a:t>
            </a:r>
          </a:p>
          <a:p>
            <a:endParaRPr lang="es-PE" sz="2800" b="1" dirty="0">
              <a:latin typeface="Arial" panose="020B0604020202020204" pitchFamily="34" charset="0"/>
              <a:cs typeface="Arial" panose="020B0604020202020204" pitchFamily="34" charset="0"/>
            </a:endParaRPr>
          </a:p>
          <a:p>
            <a:r>
              <a:rPr lang="es-MX" sz="2800" b="1" dirty="0">
                <a:latin typeface="Arial" panose="020B0604020202020204" pitchFamily="34" charset="0"/>
                <a:cs typeface="Arial" panose="020B0604020202020204" pitchFamily="34" charset="0"/>
              </a:rPr>
              <a:t>«En el caso del delito de organización</a:t>
            </a:r>
            <a:r>
              <a:rPr lang="es-PE" sz="2800" b="1" dirty="0">
                <a:latin typeface="Arial" panose="020B0604020202020204" pitchFamily="34" charset="0"/>
                <a:cs typeface="Arial" panose="020B0604020202020204" pitchFamily="34" charset="0"/>
              </a:rPr>
              <a:t>criminal el acto de promover está vinculado estrechamente a materializar</a:t>
            </a:r>
          </a:p>
          <a:p>
            <a:pPr algn="just"/>
            <a:r>
              <a:rPr lang="es-MX" sz="2800" b="1" dirty="0">
                <a:latin typeface="Arial" panose="020B0604020202020204" pitchFamily="34" charset="0"/>
                <a:cs typeface="Arial" panose="020B0604020202020204" pitchFamily="34" charset="0"/>
              </a:rPr>
              <a:t>cualquier conducta tendiente a brindar un aporte a la colectividad criminal en cualquiera de sus diversos elementos que </a:t>
            </a:r>
            <a:r>
              <a:rPr lang="es-PE" sz="2800" b="1" dirty="0">
                <a:latin typeface="Arial" panose="020B0604020202020204" pitchFamily="34" charset="0"/>
                <a:cs typeface="Arial" panose="020B0604020202020204" pitchFamily="34" charset="0"/>
              </a:rPr>
              <a:t>lo componen </a:t>
            </a:r>
            <a:r>
              <a:rPr lang="es-MX" sz="2800" b="1" dirty="0">
                <a:latin typeface="Arial" panose="020B0604020202020204" pitchFamily="34" charset="0"/>
                <a:cs typeface="Arial" panose="020B0604020202020204" pitchFamily="34" charset="0"/>
              </a:rPr>
              <a:t>esta conducta tiene la posibilidad de desarrollarse en cualquier fase del desenvolvimiento de la organización criminal, ya sea coetáneamente a la aparición de la organización criminal (etapa de creación), paralelamente al desarrollo del ente de delictivo (etapa de expansión) o </a:t>
            </a:r>
            <a:r>
              <a:rPr lang="es-PE" sz="2800" b="1" dirty="0">
                <a:latin typeface="Arial" panose="020B0604020202020204" pitchFamily="34" charset="0"/>
                <a:cs typeface="Arial" panose="020B0604020202020204" pitchFamily="34" charset="0"/>
              </a:rPr>
              <a:t>secuencialmente al fortalecimiento del colectivo ilícito (etapa de consolidación).” </a:t>
            </a:r>
          </a:p>
          <a:p>
            <a:pPr algn="just"/>
            <a:r>
              <a:rPr lang="es-MX" sz="1600" b="1" dirty="0">
                <a:latin typeface="Arial" panose="020B0604020202020204" pitchFamily="34" charset="0"/>
                <a:cs typeface="Arial" panose="020B0604020202020204" pitchFamily="34" charset="0"/>
              </a:rPr>
              <a:t>- </a:t>
            </a:r>
            <a:r>
              <a:rPr lang="es-MX" sz="600" b="1" dirty="0">
                <a:latin typeface="Arial" panose="020B0604020202020204" pitchFamily="34" charset="0"/>
                <a:cs typeface="Arial" panose="020B0604020202020204" pitchFamily="34" charset="0"/>
              </a:rPr>
              <a:t>Marcial E. </a:t>
            </a:r>
            <a:r>
              <a:rPr lang="es-MX" sz="600" b="1" dirty="0" err="1">
                <a:latin typeface="Arial" panose="020B0604020202020204" pitchFamily="34" charset="0"/>
                <a:cs typeface="Arial" panose="020B0604020202020204" pitchFamily="34" charset="0"/>
              </a:rPr>
              <a:t>Paucar</a:t>
            </a:r>
            <a:r>
              <a:rPr lang="es-MX" sz="600" b="1" dirty="0">
                <a:latin typeface="Arial" panose="020B0604020202020204" pitchFamily="34" charset="0"/>
                <a:cs typeface="Arial" panose="020B0604020202020204" pitchFamily="34" charset="0"/>
              </a:rPr>
              <a:t> </a:t>
            </a:r>
            <a:r>
              <a:rPr lang="es-MX" sz="600" b="1" dirty="0" err="1">
                <a:latin typeface="Arial" panose="020B0604020202020204" pitchFamily="34" charset="0"/>
                <a:cs typeface="Arial" panose="020B0604020202020204" pitchFamily="34" charset="0"/>
              </a:rPr>
              <a:t>Chappa</a:t>
            </a:r>
            <a:r>
              <a:rPr lang="es-MX" sz="600" b="1" dirty="0">
                <a:latin typeface="Arial" panose="020B0604020202020204" pitchFamily="34" charset="0"/>
                <a:cs typeface="Arial" panose="020B0604020202020204" pitchFamily="34" charset="0"/>
              </a:rPr>
              <a:t>: “delito de organización criminal</a:t>
            </a:r>
            <a:r>
              <a:rPr lang="es-MX" sz="600" dirty="0">
                <a:latin typeface="Lucida Console" panose="020B0609040504020204" pitchFamily="49" charset="0"/>
              </a:rPr>
              <a:t>”</a:t>
            </a:r>
            <a:endParaRPr lang="es-PE" sz="2800" b="1" dirty="0">
              <a:latin typeface="Arial" panose="020B0604020202020204" pitchFamily="34" charset="0"/>
              <a:cs typeface="Arial" panose="020B0604020202020204" pitchFamily="34"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488934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CCE61C-A01A-92E9-3AB7-6D778AB669FC}"/>
              </a:ext>
            </a:extLst>
          </p:cNvPr>
          <p:cNvSpPr txBox="1"/>
          <p:nvPr/>
        </p:nvSpPr>
        <p:spPr>
          <a:xfrm>
            <a:off x="354330" y="1243786"/>
            <a:ext cx="11247120" cy="5109091"/>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Organizar</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Esta conducta hace referencia a que el o los</a:t>
            </a:r>
          </a:p>
          <a:p>
            <a:pPr algn="just"/>
            <a:r>
              <a:rPr lang="es-MX" sz="2800" b="1" dirty="0">
                <a:latin typeface="Arial" panose="020B0604020202020204" pitchFamily="34" charset="0"/>
                <a:cs typeface="Arial" panose="020B0604020202020204" pitchFamily="34" charset="0"/>
              </a:rPr>
              <a:t>autores del delito se encarguen llevar actos para</a:t>
            </a:r>
          </a:p>
          <a:p>
            <a:pPr algn="just"/>
            <a:r>
              <a:rPr lang="es-MX" sz="2800" b="1" dirty="0">
                <a:latin typeface="Arial" panose="020B0604020202020204" pitchFamily="34" charset="0"/>
                <a:cs typeface="Arial" panose="020B0604020202020204" pitchFamily="34" charset="0"/>
              </a:rPr>
              <a:t>organizar una estructura criminal, es una palabra que </a:t>
            </a:r>
            <a:r>
              <a:rPr lang="es-PE" sz="2800" b="1" dirty="0">
                <a:latin typeface="Arial" panose="020B0604020202020204" pitchFamily="34" charset="0"/>
                <a:cs typeface="Arial" panose="020B0604020202020204" pitchFamily="34" charset="0"/>
              </a:rPr>
              <a:t>proviene del latín organizare, relacionada con la </a:t>
            </a:r>
            <a:r>
              <a:rPr lang="es-MX" sz="2800" b="1" dirty="0">
                <a:latin typeface="Arial" panose="020B0604020202020204" pitchFamily="34" charset="0"/>
                <a:cs typeface="Arial" panose="020B0604020202020204" pitchFamily="34" charset="0"/>
              </a:rPr>
              <a:t>acción de disponer las partes de un todo de la manera conveniente, al organizar una actividad se distribuye y ordenan recursos, materiales, funciones, personas y cosas preparando no sólo el desarrollo sino también los detalles de dicha actividad para un </a:t>
            </a:r>
            <a:r>
              <a:rPr lang="es-PE" sz="2800" b="1" dirty="0">
                <a:latin typeface="Arial" panose="020B0604020202020204" pitchFamily="34" charset="0"/>
                <a:cs typeface="Arial" panose="020B0604020202020204" pitchFamily="34" charset="0"/>
              </a:rPr>
              <a:t>fin determinado.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54023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2F6A2E-7C3E-B69E-C35E-8A130CD30CA8}"/>
              </a:ext>
            </a:extLst>
          </p:cNvPr>
          <p:cNvSpPr txBox="1"/>
          <p:nvPr/>
        </p:nvSpPr>
        <p:spPr>
          <a:xfrm>
            <a:off x="445770" y="936010"/>
            <a:ext cx="11372850" cy="5109091"/>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Organizar es una acción que incluye planificación, porque para poder disponer de los medios humanos y materiales que están disponibles, es necesario tener en claro el objetivo o propósito de la organización y las relaciones que se desea establecer </a:t>
            </a:r>
            <a:r>
              <a:rPr lang="es-PE" sz="2800" b="1" dirty="0">
                <a:latin typeface="Arial" panose="020B0604020202020204" pitchFamily="34" charset="0"/>
                <a:cs typeface="Arial" panose="020B0604020202020204" pitchFamily="34" charset="0"/>
              </a:rPr>
              <a:t>entre los distintos elementos. Organizar implica </a:t>
            </a:r>
            <a:r>
              <a:rPr lang="es-MX" sz="2800" b="1" dirty="0">
                <a:latin typeface="Arial" panose="020B0604020202020204" pitchFamily="34" charset="0"/>
                <a:cs typeface="Arial" panose="020B0604020202020204" pitchFamily="34" charset="0"/>
              </a:rPr>
              <a:t>estructurar previamente los elementos disponibles, asignando a cada uno las funciones que se esperan de ellos. El proceso de organizar es una combinación de medios, de objetivos, de esfuerzos en un sistema de relaciones que se retroalimentan, puesto que el todo sólo es posible si la interacción de las partes </a:t>
            </a:r>
            <a:r>
              <a:rPr lang="es-PE" sz="2800" b="1" dirty="0">
                <a:latin typeface="Arial" panose="020B0604020202020204" pitchFamily="34" charset="0"/>
                <a:cs typeface="Arial" panose="020B0604020202020204" pitchFamily="34" charset="0"/>
              </a:rPr>
              <a:t>funciona correctamente.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32407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81AABE-C087-4AA4-A060-E5EFAA85D9F6}"/>
              </a:ext>
            </a:extLst>
          </p:cNvPr>
          <p:cNvSpPr txBox="1"/>
          <p:nvPr/>
        </p:nvSpPr>
        <p:spPr>
          <a:xfrm>
            <a:off x="857250" y="1397674"/>
            <a:ext cx="10824210" cy="4678204"/>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Constituir</a:t>
            </a:r>
          </a:p>
          <a:p>
            <a:pPr algn="just"/>
            <a:endParaRPr lang="es-PE" sz="2800" b="1" dirty="0">
              <a:latin typeface="Arial" panose="020B0604020202020204" pitchFamily="34" charset="0"/>
              <a:cs typeface="Arial" panose="020B0604020202020204" pitchFamily="34" charset="0"/>
            </a:endParaRPr>
          </a:p>
          <a:p>
            <a:pPr algn="just"/>
            <a:r>
              <a:rPr lang="es-PE" sz="3200" b="1" dirty="0">
                <a:latin typeface="Arial" panose="020B0604020202020204" pitchFamily="34" charset="0"/>
                <a:cs typeface="Arial" panose="020B0604020202020204" pitchFamily="34" charset="0"/>
              </a:rPr>
              <a:t>Esta conducta implica crear O dar </a:t>
            </a:r>
            <a:r>
              <a:rPr lang="es-MX" sz="3200" b="1" dirty="0">
                <a:latin typeface="Arial" panose="020B0604020202020204" pitchFamily="34" charset="0"/>
                <a:cs typeface="Arial" panose="020B0604020202020204" pitchFamily="34" charset="0"/>
              </a:rPr>
              <a:t>nacimiento formal a la estructura criminal de la organización, utilizando para ello los medios que tiene a su alcance, en el proceso de constitución de la organización criminal se establecen los </a:t>
            </a:r>
            <a:r>
              <a:rPr lang="es-PE" sz="3200" b="1" dirty="0">
                <a:latin typeface="Arial" panose="020B0604020202020204" pitchFamily="34" charset="0"/>
                <a:cs typeface="Arial" panose="020B0604020202020204" pitchFamily="34" charset="0"/>
              </a:rPr>
              <a:t>componentes de funcionalidad, así como </a:t>
            </a:r>
            <a:r>
              <a:rPr lang="es-MX" sz="3200" b="1" dirty="0">
                <a:latin typeface="Arial" panose="020B0604020202020204" pitchFamily="34" charset="0"/>
                <a:cs typeface="Arial" panose="020B0604020202020204" pitchFamily="34" charset="0"/>
              </a:rPr>
              <a:t>determinar los objetivos de la organización que pueden ser la comisión de delitos de diversas </a:t>
            </a:r>
            <a:r>
              <a:rPr lang="es-PE" sz="3200" b="1" dirty="0">
                <a:latin typeface="Arial" panose="020B0604020202020204" pitchFamily="34" charset="0"/>
                <a:cs typeface="Arial" panose="020B0604020202020204" pitchFamily="34" charset="0"/>
              </a:rPr>
              <a:t>índole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476340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3C6359-D0E9-188C-A9FB-C7DBA5F83C3F}"/>
              </a:ext>
            </a:extLst>
          </p:cNvPr>
          <p:cNvSpPr txBox="1"/>
          <p:nvPr/>
        </p:nvSpPr>
        <p:spPr>
          <a:xfrm>
            <a:off x="674370" y="628233"/>
            <a:ext cx="11327130" cy="5539978"/>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Estos actos de constitución sancionan a los agentes que han concebido el nacimiento de la organización criminal “resulta evidente que los actos de constitución se materializan en la etapa de creación de la organización criminal. Los actos de constitución entonces sancionan al </a:t>
            </a:r>
            <a:r>
              <a:rPr lang="es-PE" sz="2800" b="1" dirty="0">
                <a:latin typeface="Arial" panose="020B0604020202020204" pitchFamily="34" charset="0"/>
                <a:cs typeface="Arial" panose="020B0604020202020204" pitchFamily="34" charset="0"/>
              </a:rPr>
              <a:t>agente que originariamente ha “concebido”, “ideado”, </a:t>
            </a:r>
            <a:r>
              <a:rPr lang="pt-BR" sz="2800" b="1" dirty="0">
                <a:latin typeface="Arial" panose="020B0604020202020204" pitchFamily="34" charset="0"/>
                <a:cs typeface="Arial" panose="020B0604020202020204" pitchFamily="34" charset="0"/>
              </a:rPr>
              <a:t>“creado”, “forjado”, “moldeado”, “iniciado “o “gestado”, </a:t>
            </a:r>
            <a:r>
              <a:rPr lang="es-MX" sz="2800" b="1" dirty="0">
                <a:latin typeface="Arial" panose="020B0604020202020204" pitchFamily="34" charset="0"/>
                <a:cs typeface="Arial" panose="020B0604020202020204" pitchFamily="34" charset="0"/>
              </a:rPr>
              <a:t>las bases de la organización criminal, en este caso el agente es el “fundador” del ente delictivo”. En efecto, en la “constitución” de una organización delictiva tiene lugar una especialidad en el desarrollo de la actividad delictiva, lo que significa una distribución de funciones para la optimización de los objetivos criminales del grupo.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02138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723E9B-C665-F489-7662-CC7C33A17B2F}"/>
              </a:ext>
            </a:extLst>
          </p:cNvPr>
          <p:cNvSpPr txBox="1"/>
          <p:nvPr/>
        </p:nvSpPr>
        <p:spPr>
          <a:xfrm>
            <a:off x="1009650" y="1228397"/>
            <a:ext cx="10172700" cy="5262979"/>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En consecuencia con la finalidad de no caer en la impunidad, los operadores que investigan organizaciones criminales deberán establecer, en primer lugar los actos de constitución y quienes fueron sus gestores, esto es importante pues de lo contrario no podíamos explicar nivel judicial como es que aparece o nace esta estructura criminal, en segundo lugar deberán establecer los fines para los cuales fue creada la organización criminal y como fue evolucionando a lo largo de su vida delictiva, no debemos olvidar que cada consideración fáctica tiene que tener su correlato en la consideración jurídica.</a:t>
            </a:r>
            <a:endParaRPr lang="es-PE" sz="2800" dirty="0">
              <a:latin typeface="Lucida Console" panose="020B0609040504020204" pitchFamily="49" charset="0"/>
            </a:endParaRPr>
          </a:p>
        </p:txBody>
      </p:sp>
    </p:spTree>
    <p:extLst>
      <p:ext uri="{BB962C8B-B14F-4D97-AF65-F5344CB8AC3E}">
        <p14:creationId xmlns:p14="http://schemas.microsoft.com/office/powerpoint/2010/main" val="4167900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F7473C-AB1C-5400-EF4F-9835923A248D}"/>
              </a:ext>
            </a:extLst>
          </p:cNvPr>
          <p:cNvSpPr txBox="1"/>
          <p:nvPr/>
        </p:nvSpPr>
        <p:spPr>
          <a:xfrm>
            <a:off x="960120" y="889844"/>
            <a:ext cx="10504170" cy="5293757"/>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Integrar</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Con relación a la sola pertenecía a una organización criminal, desde el punto de vista de la imputación objetiva </a:t>
            </a:r>
            <a:r>
              <a:rPr lang="es-MX" sz="3200" b="1" dirty="0" err="1">
                <a:latin typeface="Arial" panose="020B0604020202020204" pitchFamily="34" charset="0"/>
                <a:cs typeface="Arial" panose="020B0604020202020204" pitchFamily="34" charset="0"/>
              </a:rPr>
              <a:t>Cancio</a:t>
            </a:r>
            <a:r>
              <a:rPr lang="es-MX" sz="3200" b="1" dirty="0">
                <a:latin typeface="Arial" panose="020B0604020202020204" pitchFamily="34" charset="0"/>
                <a:cs typeface="Arial" panose="020B0604020202020204" pitchFamily="34" charset="0"/>
              </a:rPr>
              <a:t> Meliá sostiene: puede afirmarse que el agente que se integra en la organización criminal lleva acabo una conducta descrita ex re claramente</a:t>
            </a:r>
          </a:p>
          <a:p>
            <a:pPr algn="just"/>
            <a:r>
              <a:rPr lang="es-PE" sz="3200" b="1" dirty="0">
                <a:latin typeface="Arial" panose="020B0604020202020204" pitchFamily="34" charset="0"/>
                <a:cs typeface="Arial" panose="020B0604020202020204" pitchFamily="34" charset="0"/>
              </a:rPr>
              <a:t>como perturbadora: ha orientado, “adaptado” </a:t>
            </a:r>
            <a:r>
              <a:rPr lang="es-MX" sz="3200" b="1" dirty="0">
                <a:latin typeface="Arial" panose="020B0604020202020204" pitchFamily="34" charset="0"/>
                <a:cs typeface="Arial" panose="020B0604020202020204" pitchFamily="34" charset="0"/>
              </a:rPr>
              <a:t>su comportamiento de tal modo que ya no es posible una interpretación como conducta </a:t>
            </a:r>
            <a:r>
              <a:rPr lang="es-PE" sz="3200" b="1" dirty="0">
                <a:latin typeface="Arial" panose="020B0604020202020204" pitchFamily="34" charset="0"/>
                <a:cs typeface="Arial" panose="020B0604020202020204" pitchFamily="34" charset="0"/>
              </a:rPr>
              <a:t>irrelevante.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164991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E5AA3-6E26-447C-5858-EF5ACEBED623}"/>
              </a:ext>
            </a:extLst>
          </p:cNvPr>
          <p:cNvSpPr txBox="1"/>
          <p:nvPr/>
        </p:nvSpPr>
        <p:spPr>
          <a:xfrm>
            <a:off x="537210" y="254000"/>
            <a:ext cx="11292840" cy="6401753"/>
          </a:xfrm>
          <a:prstGeom prst="rect">
            <a:avLst/>
          </a:prstGeom>
          <a:noFill/>
        </p:spPr>
        <p:txBody>
          <a:bodyPr wrap="square">
            <a:spAutoFit/>
          </a:bodyPr>
          <a:lstStyle/>
          <a:p>
            <a:r>
              <a:rPr lang="es-PE" sz="2800" b="1" dirty="0">
                <a:latin typeface="Arial" panose="020B0604020202020204" pitchFamily="34" charset="0"/>
                <a:cs typeface="Arial" panose="020B0604020202020204" pitchFamily="34" charset="0"/>
              </a:rPr>
              <a:t>Jurisprudencia</a:t>
            </a:r>
          </a:p>
          <a:p>
            <a:endParaRPr lang="es-PE"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800" b="1" dirty="0">
                <a:latin typeface="Arial" panose="020B0604020202020204" pitchFamily="34" charset="0"/>
                <a:cs typeface="Arial" panose="020B0604020202020204" pitchFamily="34" charset="0"/>
              </a:rPr>
              <a:t>Teniendo en cuenta que a los encausados Vilca Febres, Malca Hernández y Aroni Lima se les imputa el delito de Asociación Ilícita, debemos señalar lo establecido por el Acuerdo Plenario N2 4-2006/CJ-116, del 13 de octubre de 2006, el cual llegó a la conclusión de que el delito en mención sanciona el solo hecho de formar parte de una agrupación que se encuentra destinada a cometer delitos, sin que sea necesaria la materialización de sus planes o de sus fines delictivos para permitir su configuración, conforme lo exige su verbo rector, no siendo necesario q e se haya iniciado la fase ejecutiva del </a:t>
            </a:r>
            <a:r>
              <a:rPr lang="es-PE" sz="2800" b="1" dirty="0">
                <a:latin typeface="Arial" panose="020B0604020202020204" pitchFamily="34" charset="0"/>
                <a:cs typeface="Arial" panose="020B0604020202020204" pitchFamily="34" charset="0"/>
              </a:rPr>
              <a:t>mismo delito finalísimo. (Segunda Sala Penal Transitoria Recurso De Nulidad N° 752-2016 Lima).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238914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6F1199-CE50-A129-F4B1-D12A2F3BF2FE}"/>
              </a:ext>
            </a:extLst>
          </p:cNvPr>
          <p:cNvSpPr txBox="1"/>
          <p:nvPr/>
        </p:nvSpPr>
        <p:spPr>
          <a:xfrm>
            <a:off x="697230" y="782121"/>
            <a:ext cx="11189970" cy="5970865"/>
          </a:xfrm>
          <a:prstGeom prst="rect">
            <a:avLst/>
          </a:prstGeom>
          <a:noFill/>
        </p:spPr>
        <p:txBody>
          <a:bodyPr wrap="square">
            <a:spAutoFit/>
          </a:bodyPr>
          <a:lstStyle/>
          <a:p>
            <a:pPr algn="just"/>
            <a:r>
              <a:rPr lang="es-MX" sz="2800" b="1" dirty="0">
                <a:latin typeface="Arial" panose="020B0604020202020204" pitchFamily="34" charset="0"/>
                <a:cs typeface="Arial" panose="020B0604020202020204" pitchFamily="34" charset="0"/>
              </a:rPr>
              <a:t>Desde otra perspectiva, la pertenencia a una</a:t>
            </a:r>
          </a:p>
          <a:p>
            <a:pPr algn="just"/>
            <a:r>
              <a:rPr lang="es-MX" sz="2800" b="1" dirty="0">
                <a:latin typeface="Arial" panose="020B0604020202020204" pitchFamily="34" charset="0"/>
                <a:cs typeface="Arial" panose="020B0604020202020204" pitchFamily="34" charset="0"/>
              </a:rPr>
              <a:t>organización o grupo criminal, debe considerarse como un delito de carácter permanente, en los que se mantiene una situación de antijuridicidad a lo largo de todo el tiempo en el que, por la voluntad del autor, se</a:t>
            </a:r>
          </a:p>
          <a:p>
            <a:pPr algn="just"/>
            <a:r>
              <a:rPr lang="es-MX" sz="2800" b="1" dirty="0">
                <a:latin typeface="Arial" panose="020B0604020202020204" pitchFamily="34" charset="0"/>
                <a:cs typeface="Arial" panose="020B0604020202020204" pitchFamily="34" charset="0"/>
              </a:rPr>
              <a:t>renueva continuamente la acción típica. Se trata de un delito de mera actividad y permanente que se extiende en el tiempo desde el ingreso en la organización del agente hasta que se produce su apartamiento. En estos casos existe una modalidad de consumación ininterrumpida hasta que el sujeto activo decide abandonar el espacio antijurídico al que estaba dando vida, manteniendo persistentemente la renovación de la conducta antijurídica.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420832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24D68E-6D88-AFFE-53EE-DE6DF5A628C9}"/>
              </a:ext>
            </a:extLst>
          </p:cNvPr>
          <p:cNvSpPr txBox="1"/>
          <p:nvPr/>
        </p:nvSpPr>
        <p:spPr>
          <a:xfrm>
            <a:off x="594360" y="1213008"/>
            <a:ext cx="10824210" cy="5355312"/>
          </a:xfrm>
          <a:prstGeom prst="rect">
            <a:avLst/>
          </a:prstGeom>
          <a:noFill/>
        </p:spPr>
        <p:txBody>
          <a:bodyPr wrap="square">
            <a:spAutoFit/>
          </a:bodyPr>
          <a:lstStyle/>
          <a:p>
            <a:pPr marL="285750" indent="-285750" algn="just">
              <a:buFont typeface="Arial" panose="020B0604020202020204" pitchFamily="34" charset="0"/>
              <a:buChar char="•"/>
            </a:pPr>
            <a:r>
              <a:rPr lang="es-MX" sz="3600" b="1" dirty="0">
                <a:latin typeface="Arial" panose="020B0604020202020204" pitchFamily="34" charset="0"/>
                <a:cs typeface="Arial" panose="020B0604020202020204" pitchFamily="34" charset="0"/>
              </a:rPr>
              <a:t>(art. 1-e) , en el literal “g” del mismo</a:t>
            </a:r>
          </a:p>
          <a:p>
            <a:pPr algn="just"/>
            <a:r>
              <a:rPr lang="es-PE" sz="3600" b="1" dirty="0">
                <a:latin typeface="Arial" panose="020B0604020202020204" pitchFamily="34" charset="0"/>
                <a:cs typeface="Arial" panose="020B0604020202020204" pitchFamily="34" charset="0"/>
              </a:rPr>
              <a:t>articulo incorpora el procedimiento</a:t>
            </a:r>
          </a:p>
          <a:p>
            <a:pPr algn="just"/>
            <a:r>
              <a:rPr lang="pt-BR" sz="3600" b="1" dirty="0">
                <a:latin typeface="Arial" panose="020B0604020202020204" pitchFamily="34" charset="0"/>
                <a:cs typeface="Arial" panose="020B0604020202020204" pitchFamily="34" charset="0"/>
              </a:rPr>
              <a:t>especial de “Entrega Vigilada” mecanismo </a:t>
            </a:r>
            <a:r>
              <a:rPr lang="es-MX" sz="3600" b="1" dirty="0">
                <a:latin typeface="Arial" panose="020B0604020202020204" pitchFamily="34" charset="0"/>
                <a:cs typeface="Arial" panose="020B0604020202020204" pitchFamily="34" charset="0"/>
              </a:rPr>
              <a:t>que ha sido de mucha utilidad en las investigaciones por delitos de tráfico de drogas, procedimiento que los Estados que aún no la han previsto para el delito de lavado de activos, tendrán que adecuar su legislación interna para hacerla viable.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017459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C9E82A-DEB3-A8BB-9C42-F67A8F67E5D1}"/>
              </a:ext>
            </a:extLst>
          </p:cNvPr>
          <p:cNvSpPr txBox="1"/>
          <p:nvPr/>
        </p:nvSpPr>
        <p:spPr>
          <a:xfrm>
            <a:off x="582930" y="1397674"/>
            <a:ext cx="10995660" cy="5293757"/>
          </a:xfrm>
          <a:prstGeom prst="rect">
            <a:avLst/>
          </a:prstGeom>
          <a:noFill/>
        </p:spPr>
        <p:txBody>
          <a:bodyPr wrap="square">
            <a:spAutoFit/>
          </a:bodyPr>
          <a:lstStyle/>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Siguiendo a María Luzón podemos afirmar que el carácter permanente determina que el delito subsistirá siempre que la voluntad del autor consienta dicha adscripción, sin que, por otra parte, el tipo exija una actividad determinada. Y es que las acciones concretas realizadas por los miembros de la organización o grupo criminal constitutivas de una infracción penal autónoma son independientes del delito de pertenencia a las mismas, pues se trata de sustratos de hecho </a:t>
            </a:r>
            <a:r>
              <a:rPr lang="es-PE" sz="3200" b="1" dirty="0">
                <a:latin typeface="Arial" panose="020B0604020202020204" pitchFamily="34" charset="0"/>
                <a:cs typeface="Arial" panose="020B0604020202020204" pitchFamily="34" charset="0"/>
              </a:rPr>
              <a:t>diferentes.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639848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5BE67B-0854-686E-D2CD-956AE137233D}"/>
              </a:ext>
            </a:extLst>
          </p:cNvPr>
          <p:cNvSpPr txBox="1"/>
          <p:nvPr/>
        </p:nvSpPr>
        <p:spPr>
          <a:xfrm>
            <a:off x="685800" y="1551563"/>
            <a:ext cx="11224260" cy="3816429"/>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No obstante, lo anterior, no es suficiente el </a:t>
            </a:r>
            <a:r>
              <a:rPr lang="es-PE" sz="2800" b="1" dirty="0">
                <a:latin typeface="Arial" panose="020B0604020202020204" pitchFamily="34" charset="0"/>
                <a:cs typeface="Arial" panose="020B0604020202020204" pitchFamily="34" charset="0"/>
              </a:rPr>
              <a:t>sustrato subjetivo o voluntad de pertenencia o </a:t>
            </a:r>
            <a:r>
              <a:rPr lang="es-MX" sz="2800" b="1" dirty="0">
                <a:latin typeface="Arial" panose="020B0604020202020204" pitchFamily="34" charset="0"/>
                <a:cs typeface="Arial" panose="020B0604020202020204" pitchFamily="34" charset="0"/>
              </a:rPr>
              <a:t>integración a la organización o grupo, sino que, como requisito de la pertenencia a una organización o grupo criminal, junto al necesario sustrato de la existencia de la organización misma, es necesario un elemento material u objetivo consistente en la realización o posibilidad de llevar a cabo actividades para la misma que contribuyan a alcanzar la finalidad </a:t>
            </a:r>
            <a:r>
              <a:rPr lang="es-PE" sz="2800" b="1" dirty="0">
                <a:latin typeface="Arial" panose="020B0604020202020204" pitchFamily="34" charset="0"/>
                <a:cs typeface="Arial" panose="020B0604020202020204" pitchFamily="34" charset="0"/>
              </a:rPr>
              <a:t>que persigue,</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478961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45E3FE-FE78-1C56-5472-C8F6B16BF38F}"/>
              </a:ext>
            </a:extLst>
          </p:cNvPr>
          <p:cNvSpPr txBox="1"/>
          <p:nvPr/>
        </p:nvSpPr>
        <p:spPr>
          <a:xfrm>
            <a:off x="674370" y="1859339"/>
            <a:ext cx="10641330" cy="3385542"/>
          </a:xfrm>
          <a:prstGeom prst="rect">
            <a:avLst/>
          </a:prstGeom>
          <a:noFill/>
        </p:spPr>
        <p:txBody>
          <a:bodyPr wrap="square">
            <a:spAutoFit/>
          </a:bodyPr>
          <a:lstStyle/>
          <a:p>
            <a:pPr marL="342900" indent="-342900" algn="just">
              <a:buFont typeface="Arial" panose="020B0604020202020204" pitchFamily="34" charset="0"/>
              <a:buChar char="•"/>
            </a:pPr>
            <a:r>
              <a:rPr lang="es-MX" sz="2800" b="1" dirty="0">
                <a:latin typeface="Arial" panose="020B0604020202020204" pitchFamily="34" charset="0"/>
                <a:cs typeface="Arial" panose="020B0604020202020204" pitchFamily="34" charset="0"/>
              </a:rPr>
              <a:t>Por último, como la pertenencia a una </a:t>
            </a:r>
            <a:r>
              <a:rPr lang="es-PE" sz="2800" b="1" dirty="0">
                <a:latin typeface="Arial" panose="020B0604020202020204" pitchFamily="34" charset="0"/>
                <a:cs typeface="Arial" panose="020B0604020202020204" pitchFamily="34" charset="0"/>
              </a:rPr>
              <a:t>organización o grupo criminal exige, como </a:t>
            </a:r>
            <a:r>
              <a:rPr lang="es-MX" sz="2800" b="1" dirty="0">
                <a:latin typeface="Arial" panose="020B0604020202020204" pitchFamily="34" charset="0"/>
                <a:cs typeface="Arial" panose="020B0604020202020204" pitchFamily="34" charset="0"/>
              </a:rPr>
              <a:t>sustrato primario, la existencia de la organización misma, (o del grupo criminal), compuesta por una pluralidad de personas con los requisitos antes estudiados, es posible que una persona </a:t>
            </a:r>
            <a:r>
              <a:rPr lang="es-PE" sz="2800" b="1" dirty="0">
                <a:latin typeface="Arial" panose="020B0604020202020204" pitchFamily="34" charset="0"/>
                <a:cs typeface="Arial" panose="020B0604020202020204" pitchFamily="34" charset="0"/>
              </a:rPr>
              <a:t>pueda pertenecer simultánea o sucesivamente a </a:t>
            </a:r>
            <a:r>
              <a:rPr lang="es-MX" sz="2800" b="1" dirty="0">
                <a:latin typeface="Arial" panose="020B0604020202020204" pitchFamily="34" charset="0"/>
                <a:cs typeface="Arial" panose="020B0604020202020204" pitchFamily="34" charset="0"/>
              </a:rPr>
              <a:t>más de una organización o grupo criminal.</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411891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6EC567-944C-AD3A-8D9B-4F8E8BF3B478}"/>
              </a:ext>
            </a:extLst>
          </p:cNvPr>
          <p:cNvSpPr txBox="1"/>
          <p:nvPr/>
        </p:nvSpPr>
        <p:spPr>
          <a:xfrm>
            <a:off x="457200" y="751344"/>
            <a:ext cx="11372850" cy="5293757"/>
          </a:xfrm>
          <a:prstGeom prst="rect">
            <a:avLst/>
          </a:prstGeom>
          <a:noFill/>
        </p:spPr>
        <p:txBody>
          <a:bodyPr wrap="square">
            <a:spAutoFit/>
          </a:bodyPr>
          <a:lstStyle/>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Cuando se impute el verbo rector de integrar, es decir cuando se le atribuya a un sujeto la calidad de ser integrante de una Organización criminal se debe tener en cuenta el art. 3” de la ley 30077-</a:t>
            </a:r>
          </a:p>
          <a:p>
            <a:pPr algn="just"/>
            <a:endParaRPr lang="es-PE" sz="32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La intervención de los integrantes de una organización </a:t>
            </a:r>
            <a:r>
              <a:rPr lang="es-PE" sz="3200" b="1" dirty="0">
                <a:latin typeface="Arial" panose="020B0604020202020204" pitchFamily="34" charset="0"/>
                <a:cs typeface="Arial" panose="020B0604020202020204" pitchFamily="34" charset="0"/>
              </a:rPr>
              <a:t>criminal, personas vinculadas a ella o que actúan por </a:t>
            </a:r>
            <a:r>
              <a:rPr lang="es-MX" sz="3200" b="1" dirty="0">
                <a:latin typeface="Arial" panose="020B0604020202020204" pitchFamily="34" charset="0"/>
                <a:cs typeface="Arial" panose="020B0604020202020204" pitchFamily="34" charset="0"/>
              </a:rPr>
              <a:t>encargo de la misma puede ser temporal, ocasional o aislada, debiendo orientarse a la consecución de los objetivos de la organización </a:t>
            </a:r>
            <a:r>
              <a:rPr lang="es-PE" sz="3200" b="1" dirty="0">
                <a:latin typeface="Arial" panose="020B0604020202020204" pitchFamily="34" charset="0"/>
                <a:cs typeface="Arial" panose="020B0604020202020204" pitchFamily="34" charset="0"/>
              </a:rPr>
              <a:t>criminal</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001002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176896-E020-93D1-408D-B8BA710E5FED}"/>
              </a:ext>
            </a:extLst>
          </p:cNvPr>
          <p:cNvSpPr txBox="1"/>
          <p:nvPr/>
        </p:nvSpPr>
        <p:spPr>
          <a:xfrm>
            <a:off x="525780" y="1755130"/>
            <a:ext cx="10892790" cy="4801314"/>
          </a:xfrm>
          <a:prstGeom prst="rect">
            <a:avLst/>
          </a:prstGeom>
          <a:noFill/>
        </p:spPr>
        <p:txBody>
          <a:bodyPr wrap="square">
            <a:spAutoFit/>
          </a:bodyPr>
          <a:lstStyle/>
          <a:p>
            <a:pPr algn="just"/>
            <a:r>
              <a:rPr lang="es-MX" sz="3600" b="1" dirty="0">
                <a:latin typeface="Arial" panose="020B0604020202020204" pitchFamily="34" charset="0"/>
                <a:cs typeface="Arial" panose="020B0604020202020204" pitchFamily="34" charset="0"/>
              </a:rPr>
              <a:t>se encuadra dentro de los tipos delictivos que</a:t>
            </a:r>
          </a:p>
          <a:p>
            <a:pPr algn="just"/>
            <a:r>
              <a:rPr lang="es-MX" sz="3600" b="1" dirty="0">
                <a:latin typeface="Arial" panose="020B0604020202020204" pitchFamily="34" charset="0"/>
                <a:cs typeface="Arial" panose="020B0604020202020204" pitchFamily="34" charset="0"/>
              </a:rPr>
              <a:t>se conocen como "de mera actividad o</a:t>
            </a:r>
          </a:p>
          <a:p>
            <a:pPr algn="just"/>
            <a:r>
              <a:rPr lang="es-MX" sz="3600" b="1" dirty="0">
                <a:latin typeface="Arial" panose="020B0604020202020204" pitchFamily="34" charset="0"/>
                <a:cs typeface="Arial" panose="020B0604020202020204" pitchFamily="34" charset="0"/>
              </a:rPr>
              <a:t>peligro"; es decir, que su consumación se</a:t>
            </a:r>
          </a:p>
          <a:p>
            <a:pPr algn="just"/>
            <a:r>
              <a:rPr lang="es-MX" sz="3600" b="1" dirty="0">
                <a:latin typeface="Arial" panose="020B0604020202020204" pitchFamily="34" charset="0"/>
                <a:cs typeface="Arial" panose="020B0604020202020204" pitchFamily="34" charset="0"/>
              </a:rPr>
              <a:t>produce desde el momento en que existe una</a:t>
            </a:r>
          </a:p>
          <a:p>
            <a:pPr algn="just"/>
            <a:r>
              <a:rPr lang="es-MX" sz="3600" b="1" dirty="0">
                <a:latin typeface="Arial" panose="020B0604020202020204" pitchFamily="34" charset="0"/>
                <a:cs typeface="Arial" panose="020B0604020202020204" pitchFamily="34" charset="0"/>
              </a:rPr>
              <a:t>colaboración o participación en la organización</a:t>
            </a:r>
          </a:p>
          <a:p>
            <a:pPr algn="just"/>
            <a:r>
              <a:rPr lang="es-MX" sz="3600" b="1" dirty="0">
                <a:latin typeface="Arial" panose="020B0604020202020204" pitchFamily="34" charset="0"/>
                <a:cs typeface="Arial" panose="020B0604020202020204" pitchFamily="34" charset="0"/>
              </a:rPr>
              <a:t>criminal, sin que sea necesario que se ejecuten</a:t>
            </a:r>
          </a:p>
          <a:p>
            <a:pPr algn="just"/>
            <a:r>
              <a:rPr lang="es-MX" sz="3600" b="1" dirty="0">
                <a:latin typeface="Arial" panose="020B0604020202020204" pitchFamily="34" charset="0"/>
                <a:cs typeface="Arial" panose="020B0604020202020204" pitchFamily="34" charset="0"/>
              </a:rPr>
              <a:t>los actos ilegales que se pretenden llevar a cabo.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038943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58824D-8B9F-F106-D0C6-B95D0FBC56ED}"/>
              </a:ext>
            </a:extLst>
          </p:cNvPr>
          <p:cNvSpPr txBox="1"/>
          <p:nvPr/>
        </p:nvSpPr>
        <p:spPr>
          <a:xfrm>
            <a:off x="960120" y="1166843"/>
            <a:ext cx="11007090" cy="4801314"/>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Bien jurídico protegido</a:t>
            </a:r>
          </a:p>
          <a:p>
            <a:pPr algn="just"/>
            <a:endParaRPr lang="es-PE" sz="3200" b="1" dirty="0">
              <a:latin typeface="Arial" panose="020B0604020202020204" pitchFamily="34" charset="0"/>
              <a:cs typeface="Arial" panose="020B0604020202020204" pitchFamily="34" charset="0"/>
            </a:endParaRPr>
          </a:p>
          <a:p>
            <a:pPr algn="just"/>
            <a:r>
              <a:rPr lang="es-MX" sz="3200" b="1" dirty="0">
                <a:latin typeface="Arial" panose="020B0604020202020204" pitchFamily="34" charset="0"/>
                <a:cs typeface="Arial" panose="020B0604020202020204" pitchFamily="34" charset="0"/>
              </a:rPr>
              <a:t>La doctrina con relación a este aspecto establece que existen varios criterios, para algunos el bien jurídico protegido es la paz pública, para otros es el orden interno, el</a:t>
            </a:r>
            <a:r>
              <a:rPr lang="es-PE" sz="3200" b="1" dirty="0">
                <a:latin typeface="Arial" panose="020B0604020202020204" pitchFamily="34" charset="0"/>
                <a:cs typeface="Arial" panose="020B0604020202020204" pitchFamily="34" charset="0"/>
              </a:rPr>
              <a:t>legislador nacional sistemáticamente ha colocado a este tipo penal dentro del Título XIV del código penal “Tranquilidad pública,” capítulo 1 “Delitos contra la paz pública”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018739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E52243-C13F-DF2C-613C-68B2DB12A8E8}"/>
              </a:ext>
            </a:extLst>
          </p:cNvPr>
          <p:cNvSpPr txBox="1"/>
          <p:nvPr/>
        </p:nvSpPr>
        <p:spPr>
          <a:xfrm>
            <a:off x="720090" y="1705451"/>
            <a:ext cx="10858499" cy="4801314"/>
          </a:xfrm>
          <a:prstGeom prst="rect">
            <a:avLst/>
          </a:prstGeom>
          <a:noFill/>
        </p:spPr>
        <p:txBody>
          <a:bodyPr wrap="square">
            <a:spAutoFit/>
          </a:bodyPr>
          <a:lstStyle/>
          <a:p>
            <a:pPr algn="just"/>
            <a:r>
              <a:rPr lang="es-MX" sz="3200" b="1" dirty="0">
                <a:latin typeface="Arial" panose="020B0604020202020204" pitchFamily="34" charset="0"/>
                <a:cs typeface="Arial" panose="020B0604020202020204" pitchFamily="34" charset="0"/>
              </a:rPr>
              <a:t>El delito de Organización Criminal no protege un bien jurídico de naturaleza individual, sino, resguarda un bien jurídico colectivo, esto es la tranquilidad y paz pública; por tal razón el agraviado ante la comisión o presunta comisión de este delito, es el Estado Peruano y, el que está designado constitucional y legalmente para</a:t>
            </a:r>
          </a:p>
          <a:p>
            <a:pPr algn="just"/>
            <a:r>
              <a:rPr lang="es-MX" sz="3200" b="1" dirty="0">
                <a:latin typeface="Arial" panose="020B0604020202020204" pitchFamily="34" charset="0"/>
                <a:cs typeface="Arial" panose="020B0604020202020204" pitchFamily="34" charset="0"/>
              </a:rPr>
              <a:t>ejercer su defensa es el Procurador Público Especializado en delitos contra el Orden Público.</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568801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9A9372-C181-2C98-48AD-9BD7D6F33446}"/>
              </a:ext>
            </a:extLst>
          </p:cNvPr>
          <p:cNvSpPr txBox="1"/>
          <p:nvPr/>
        </p:nvSpPr>
        <p:spPr>
          <a:xfrm>
            <a:off x="445770" y="1859339"/>
            <a:ext cx="11395710" cy="3816429"/>
          </a:xfrm>
          <a:prstGeom prst="rect">
            <a:avLst/>
          </a:prstGeom>
          <a:noFill/>
        </p:spPr>
        <p:txBody>
          <a:bodyPr wrap="square">
            <a:spAutoFit/>
          </a:bodyPr>
          <a:lstStyle/>
          <a:p>
            <a:pPr algn="just"/>
            <a:r>
              <a:rPr lang="es-PE" sz="3200" b="1" dirty="0">
                <a:latin typeface="Arial" panose="020B0604020202020204" pitchFamily="34" charset="0"/>
                <a:cs typeface="Arial" panose="020B0604020202020204" pitchFamily="34" charset="0"/>
              </a:rPr>
              <a:t>Pablo Sánchez Velarde frente a este tipo de casos </a:t>
            </a:r>
            <a:r>
              <a:rPr lang="es-MX" sz="3200" b="1" dirty="0">
                <a:latin typeface="Arial" panose="020B0604020202020204" pitchFamily="34" charset="0"/>
                <a:cs typeface="Arial" panose="020B0604020202020204" pitchFamily="34" charset="0"/>
              </a:rPr>
              <a:t>señala: “Un punto adicional está referido al hecho de saber a quién se notifica el archivo en los casos de un delito en agravio del Estado, pero </a:t>
            </a:r>
            <a:r>
              <a:rPr lang="es-PE" sz="3200" b="1" dirty="0">
                <a:latin typeface="Arial" panose="020B0604020202020204" pitchFamily="34" charset="0"/>
                <a:cs typeface="Arial" panose="020B0604020202020204" pitchFamily="34" charset="0"/>
              </a:rPr>
              <a:t>que se inició a instancia de denuncia de parte; </a:t>
            </a:r>
            <a:r>
              <a:rPr lang="es-MX" sz="3200" b="1" dirty="0">
                <a:latin typeface="Arial" panose="020B0604020202020204" pitchFamily="34" charset="0"/>
                <a:cs typeface="Arial" panose="020B0604020202020204" pitchFamily="34" charset="0"/>
              </a:rPr>
              <a:t>consideramos que, en estos casos, se notifica al Procurador Público, que es la entidad agraviada, a fin de que tenga la posibilidad de recurrir”</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115683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CACFB2-0E52-D0CA-C756-49C5151489F9}"/>
              </a:ext>
            </a:extLst>
          </p:cNvPr>
          <p:cNvSpPr txBox="1"/>
          <p:nvPr/>
        </p:nvSpPr>
        <p:spPr>
          <a:xfrm>
            <a:off x="480060" y="1182231"/>
            <a:ext cx="11052810" cy="6217087"/>
          </a:xfrm>
          <a:prstGeom prst="rect">
            <a:avLst/>
          </a:prstGeom>
          <a:noFill/>
        </p:spPr>
        <p:txBody>
          <a:bodyPr wrap="square">
            <a:spAutoFit/>
          </a:bodyPr>
          <a:lstStyle/>
          <a:p>
            <a:r>
              <a:rPr lang="es-PE" sz="3200" b="1" dirty="0">
                <a:latin typeface="Arial" panose="020B0604020202020204" pitchFamily="34" charset="0"/>
                <a:cs typeface="Arial" panose="020B0604020202020204" pitchFamily="34" charset="0"/>
              </a:rPr>
              <a:t>Jurisprudencia</a:t>
            </a:r>
          </a:p>
          <a:p>
            <a:endParaRPr lang="es-PE" sz="3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3200" b="1" dirty="0">
                <a:latin typeface="Arial" panose="020B0604020202020204" pitchFamily="34" charset="0"/>
                <a:cs typeface="Arial" panose="020B0604020202020204" pitchFamily="34" charset="0"/>
              </a:rPr>
              <a:t>En cuanto al delito de Asociación </a:t>
            </a:r>
            <a:r>
              <a:rPr lang="es-MX" sz="3200" b="1" dirty="0" err="1">
                <a:latin typeface="Arial" panose="020B0604020202020204" pitchFamily="34" charset="0"/>
                <a:cs typeface="Arial" panose="020B0604020202020204" pitchFamily="34" charset="0"/>
              </a:rPr>
              <a:t>llícita</a:t>
            </a:r>
            <a:r>
              <a:rPr lang="es-MX" sz="3200" b="1" dirty="0">
                <a:latin typeface="Arial" panose="020B0604020202020204" pitchFamily="34" charset="0"/>
                <a:cs typeface="Arial" panose="020B0604020202020204" pitchFamily="34" charset="0"/>
              </a:rPr>
              <a:t> para Delinquir (...) A partir de la ubicación sistemática del delito de asociación ilícita para delinquir dentro de nuestro ordenamiento jurídico y atendiendo al daño social del comportamiento incriminado, el bien jurídico protegido es la tranquilidad pública —orden social, cuyo titular es la sociedad (el Estado); por tanto, un particular no resulta ser sujeto </a:t>
            </a:r>
            <a:r>
              <a:rPr lang="es-PE" sz="3200" b="1" dirty="0">
                <a:latin typeface="Arial" panose="020B0604020202020204" pitchFamily="34" charset="0"/>
                <a:cs typeface="Arial" panose="020B0604020202020204" pitchFamily="34" charset="0"/>
              </a:rPr>
              <a:t>pasivo de dicho ilícito”.  </a:t>
            </a:r>
          </a:p>
          <a:p>
            <a:r>
              <a:rPr lang="pt-BR" sz="1000" b="1" dirty="0">
                <a:latin typeface="Arial" panose="020B0604020202020204" pitchFamily="34" charset="0"/>
                <a:cs typeface="Arial" panose="020B0604020202020204" pitchFamily="34" charset="0"/>
              </a:rPr>
              <a:t>Recurso de nulidad N° 2010-2016. Primera Sala </a:t>
            </a:r>
            <a:r>
              <a:rPr lang="es-MX" sz="1000" b="1" dirty="0">
                <a:latin typeface="Arial" panose="020B0604020202020204" pitchFamily="34" charset="0"/>
                <a:cs typeface="Arial" panose="020B0604020202020204" pitchFamily="34" charset="0"/>
              </a:rPr>
              <a:t>Penal Transitoria. Fecha 09 de enero de 2018</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55488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1C189C-A7C1-FFBD-4608-8A5D5502439A}"/>
              </a:ext>
            </a:extLst>
          </p:cNvPr>
          <p:cNvSpPr txBox="1"/>
          <p:nvPr/>
        </p:nvSpPr>
        <p:spPr>
          <a:xfrm>
            <a:off x="697230" y="527493"/>
            <a:ext cx="10744200" cy="5570756"/>
          </a:xfrm>
          <a:prstGeom prst="rect">
            <a:avLst/>
          </a:prstGeom>
          <a:noFill/>
        </p:spPr>
        <p:txBody>
          <a:bodyPr wrap="square">
            <a:spAutoFit/>
          </a:bodyPr>
          <a:lstStyle/>
          <a:p>
            <a:pPr algn="just"/>
            <a:r>
              <a:rPr lang="es-PE" sz="2600" b="1" dirty="0">
                <a:latin typeface="Arial" panose="020B0604020202020204" pitchFamily="34" charset="0"/>
                <a:cs typeface="Arial" panose="020B0604020202020204" pitchFamily="34" charset="0"/>
              </a:rPr>
              <a:t>ESTRUCTURAS DE CRIMINALIDAD ORGANIZADA</a:t>
            </a:r>
          </a:p>
          <a:p>
            <a:pPr algn="just"/>
            <a:endParaRPr lang="es-PE" sz="2600" b="1" dirty="0">
              <a:latin typeface="Arial" panose="020B0604020202020204" pitchFamily="34" charset="0"/>
              <a:cs typeface="Arial" panose="020B0604020202020204" pitchFamily="34" charset="0"/>
            </a:endParaRPr>
          </a:p>
          <a:p>
            <a:pPr algn="just"/>
            <a:r>
              <a:rPr lang="es-MX" sz="2600" b="1" dirty="0">
                <a:latin typeface="Arial" panose="020B0604020202020204" pitchFamily="34" charset="0"/>
                <a:cs typeface="Arial" panose="020B0604020202020204" pitchFamily="34" charset="0"/>
              </a:rPr>
              <a:t>Asimismo, en lo concerniente a la agravante prevista en el </a:t>
            </a:r>
            <a:r>
              <a:rPr lang="es-PE" sz="2600" b="1" dirty="0">
                <a:latin typeface="Arial" panose="020B0604020202020204" pitchFamily="34" charset="0"/>
                <a:cs typeface="Arial" panose="020B0604020202020204" pitchFamily="34" charset="0"/>
              </a:rPr>
              <a:t>inc. 6 del art. 297 (competencia de criminalidad organizada) </a:t>
            </a:r>
            <a:r>
              <a:rPr lang="es-MX" sz="2600" b="1" dirty="0">
                <a:latin typeface="Arial" panose="020B0604020202020204" pitchFamily="34" charset="0"/>
                <a:cs typeface="Arial" panose="020B0604020202020204" pitchFamily="34" charset="0"/>
              </a:rPr>
              <a:t>ha señalado: que no es suficiente la sola existencia o concurrencia, sin más, de una pluralidad de agentes, así como tampoco la simple ejecución del delito, sino que es imprescindible el conocimiento por parte de cada participante de la intervención de por lo menos tres personas en la comisión del delito. La decisión conjunta o común del hecho en sus rasgos esenciales de por lo menos tres personas, sin perjuicio de su concreta actuación</a:t>
            </a:r>
          </a:p>
          <a:p>
            <a:pPr algn="just"/>
            <a:r>
              <a:rPr lang="es-MX" sz="2600" b="1" dirty="0">
                <a:latin typeface="Arial" panose="020B0604020202020204" pitchFamily="34" charset="0"/>
                <a:cs typeface="Arial" panose="020B0604020202020204" pitchFamily="34" charset="0"/>
              </a:rPr>
              <a:t>material, es esencial para poder vincular funcionalmente los distintos aportes al delito en orden a la agravante en </a:t>
            </a:r>
            <a:r>
              <a:rPr lang="es-PE" sz="2600" b="1" dirty="0">
                <a:latin typeface="Arial" panose="020B0604020202020204" pitchFamily="34" charset="0"/>
                <a:cs typeface="Arial" panose="020B0604020202020204" pitchFamily="34" charset="0"/>
              </a:rPr>
              <a:t>mención.</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09700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D71A47-F740-0633-EA69-9941CB58A995}"/>
              </a:ext>
            </a:extLst>
          </p:cNvPr>
          <p:cNvSpPr txBox="1"/>
          <p:nvPr/>
        </p:nvSpPr>
        <p:spPr>
          <a:xfrm>
            <a:off x="434340" y="1074509"/>
            <a:ext cx="11430000" cy="5447645"/>
          </a:xfrm>
          <a:prstGeom prst="rect">
            <a:avLst/>
          </a:prstGeom>
          <a:noFill/>
        </p:spPr>
        <p:txBody>
          <a:bodyPr wrap="square">
            <a:spAutoFit/>
          </a:bodyPr>
          <a:lstStyle/>
          <a:p>
            <a:pPr marL="285750" indent="-285750" algn="just">
              <a:buFont typeface="Arial" panose="020B0604020202020204" pitchFamily="34" charset="0"/>
              <a:buChar char="•"/>
            </a:pPr>
            <a:endParaRPr lang="es-PE" sz="2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3600" b="1" dirty="0">
                <a:latin typeface="Arial" panose="020B0604020202020204" pitchFamily="34" charset="0"/>
                <a:cs typeface="Arial" panose="020B0604020202020204" pitchFamily="34" charset="0"/>
              </a:rPr>
              <a:t>Los alcances de la Convención se encuentra establecido en el artículo segundo, mediante el cual queda claramente establecido que el objetivo del instrumento internacional es la cooperación entre las Partes, esta necesidad se entiende, porque las organizaciones criminales dedicadas estos ilícitos han extendido sus redes por diversos países del orbe.</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12641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AC64B3-FACD-19F3-FFC2-9E02F9E221D2}"/>
              </a:ext>
            </a:extLst>
          </p:cNvPr>
          <p:cNvSpPr txBox="1"/>
          <p:nvPr/>
        </p:nvSpPr>
        <p:spPr>
          <a:xfrm>
            <a:off x="651510" y="1801283"/>
            <a:ext cx="10652760" cy="4308872"/>
          </a:xfrm>
          <a:prstGeom prst="rect">
            <a:avLst/>
          </a:prstGeom>
          <a:noFill/>
        </p:spPr>
        <p:txBody>
          <a:bodyPr wrap="square">
            <a:spAutoFit/>
          </a:bodyPr>
          <a:lstStyle/>
          <a:p>
            <a:r>
              <a:rPr lang="es-PE" sz="3200" b="1" dirty="0">
                <a:latin typeface="Arial" panose="020B0604020202020204" pitchFamily="34" charset="0"/>
                <a:cs typeface="Arial" panose="020B0604020202020204" pitchFamily="34" charset="0"/>
              </a:rPr>
              <a:t>Cartel</a:t>
            </a:r>
          </a:p>
          <a:p>
            <a:endParaRPr lang="es-PE" sz="3200" b="1" dirty="0">
              <a:latin typeface="Arial" panose="020B0604020202020204" pitchFamily="34" charset="0"/>
              <a:cs typeface="Arial" panose="020B0604020202020204" pitchFamily="34" charset="0"/>
            </a:endParaRPr>
          </a:p>
          <a:p>
            <a:r>
              <a:rPr lang="es-MX" sz="3200" b="1" dirty="0">
                <a:latin typeface="Arial" panose="020B0604020202020204" pitchFamily="34" charset="0"/>
                <a:cs typeface="Arial" panose="020B0604020202020204" pitchFamily="34" charset="0"/>
              </a:rPr>
              <a:t>Cartel o cártel son los términos con los que se identifica a una gran organización ilícita o a un conjunto de organizaciones delictivas que establecen acuerdos de autoprotección, colaboración y reparto de territorios (plazas) para llevar a cabo sus </a:t>
            </a:r>
            <a:r>
              <a:rPr lang="es-PE" sz="3200" b="1" dirty="0">
                <a:latin typeface="Arial" panose="020B0604020202020204" pitchFamily="34" charset="0"/>
                <a:cs typeface="Arial" panose="020B0604020202020204" pitchFamily="34" charset="0"/>
              </a:rPr>
              <a:t>actividades criminales.</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2547640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8B53BA-9AEE-4C9B-0D0C-F47F29A5F7EE}"/>
              </a:ext>
            </a:extLst>
          </p:cNvPr>
          <p:cNvSpPr txBox="1"/>
          <p:nvPr/>
        </p:nvSpPr>
        <p:spPr>
          <a:xfrm>
            <a:off x="445770" y="0"/>
            <a:ext cx="11395710" cy="7109639"/>
          </a:xfrm>
          <a:prstGeom prst="rect">
            <a:avLst/>
          </a:prstGeom>
          <a:noFill/>
        </p:spPr>
        <p:txBody>
          <a:bodyPr wrap="square">
            <a:spAutoFit/>
          </a:bodyPr>
          <a:lstStyle/>
          <a:p>
            <a:pPr algn="just"/>
            <a:r>
              <a:rPr lang="es-PE" sz="2800" b="1" dirty="0">
                <a:latin typeface="Arial" panose="020B0604020202020204" pitchFamily="34" charset="0"/>
                <a:cs typeface="Arial" panose="020B0604020202020204" pitchFamily="34" charset="0"/>
              </a:rPr>
              <a:t>Mafia</a:t>
            </a:r>
          </a:p>
          <a:p>
            <a:pPr algn="just"/>
            <a:endParaRPr lang="es-PE" sz="2800" b="1" dirty="0">
              <a:latin typeface="Arial" panose="020B0604020202020204" pitchFamily="34" charset="0"/>
              <a:cs typeface="Arial" panose="020B0604020202020204" pitchFamily="34" charset="0"/>
            </a:endParaRPr>
          </a:p>
          <a:p>
            <a:pPr algn="just"/>
            <a:r>
              <a:rPr lang="es-MX" sz="2800" b="1" dirty="0">
                <a:latin typeface="Arial" panose="020B0604020202020204" pitchFamily="34" charset="0"/>
                <a:cs typeface="Arial" panose="020B0604020202020204" pitchFamily="34" charset="0"/>
              </a:rPr>
              <a:t>Mafia es un término utilizado a nivel mundial que se refiere a una clase especial de crimen organizado, extendido desde su origen en </a:t>
            </a:r>
            <a:r>
              <a:rPr lang="es-MX" sz="2800" b="1" dirty="0" err="1">
                <a:latin typeface="Arial" panose="020B0604020202020204" pitchFamily="34" charset="0"/>
                <a:cs typeface="Arial" panose="020B0604020202020204" pitchFamily="34" charset="0"/>
              </a:rPr>
              <a:t>ltalia</a:t>
            </a:r>
            <a:r>
              <a:rPr lang="es-MX" sz="2800" b="1" dirty="0">
                <a:latin typeface="Arial" panose="020B0604020202020204" pitchFamily="34" charset="0"/>
                <a:cs typeface="Arial" panose="020B0604020202020204" pitchFamily="34" charset="0"/>
              </a:rPr>
              <a:t> meridional a cualquier grupo del crimen organizado con similares </a:t>
            </a:r>
            <a:r>
              <a:rPr lang="es-PE" sz="2800" b="1" dirty="0">
                <a:latin typeface="Arial" panose="020B0604020202020204" pitchFamily="34" charset="0"/>
                <a:cs typeface="Arial" panose="020B0604020202020204" pitchFamily="34" charset="0"/>
              </a:rPr>
              <a:t>características independientemente de su origen o lugar de acción. </a:t>
            </a:r>
            <a:r>
              <a:rPr lang="es-MX" sz="2800" b="1" dirty="0">
                <a:latin typeface="Arial" panose="020B0604020202020204" pitchFamily="34" charset="0"/>
                <a:cs typeface="Arial" panose="020B0604020202020204" pitchFamily="34" charset="0"/>
              </a:rPr>
              <a:t>Nació en Sicilia donde se denominó Cosa Nostra o mafia, y en su origen una confederación dedicada a la protección y el ejercicio autónomo de la ley (justicia vigilante) y, más adelante, al crimen organizado. Sus miembros se denominaban a sí mismos «mafiosos», es decir, 'hombres de honor”. Los miembros de los distintos clanes mafiosos emplean una serie de «códigos de honor», inviolables, de los cuales el más conocido es la omertá o ley del silencio. Otra teoría defiende que podría ser una </a:t>
            </a:r>
            <a:r>
              <a:rPr lang="it-IT" sz="2800" b="1" dirty="0">
                <a:latin typeface="Arial" panose="020B0604020202020204" pitchFamily="34" charset="0"/>
                <a:cs typeface="Arial" panose="020B0604020202020204" pitchFamily="34" charset="0"/>
              </a:rPr>
              <a:t>sigla: Morte Alla Francia Italia Anela.</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812999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887D98-8E85-7A32-7E28-5F89F7FEF90C}"/>
              </a:ext>
            </a:extLst>
          </p:cNvPr>
          <p:cNvSpPr txBox="1"/>
          <p:nvPr/>
        </p:nvSpPr>
        <p:spPr>
          <a:xfrm>
            <a:off x="468630" y="53323"/>
            <a:ext cx="11418569" cy="7017306"/>
          </a:xfrm>
          <a:prstGeom prst="rect">
            <a:avLst/>
          </a:prstGeom>
          <a:noFill/>
        </p:spPr>
        <p:txBody>
          <a:bodyPr wrap="square">
            <a:spAutoFit/>
          </a:bodyPr>
          <a:lstStyle/>
          <a:p>
            <a:pPr algn="just"/>
            <a:r>
              <a:rPr lang="es-PE" sz="2400" b="1" dirty="0">
                <a:latin typeface="Arial" panose="020B0604020202020204" pitchFamily="34" charset="0"/>
                <a:cs typeface="Arial" panose="020B0604020202020204" pitchFamily="34" charset="0"/>
              </a:rPr>
              <a:t>Sicario</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Un sicario o asesino a sueldo es una persona que mata por encargo a cambio de un precio. Es una figura conocida por el derecho romano que reguló especialmente su condena penal, por la particular crueldad con que se conducían estos asesinos, mediante la lex Cornelia de sicariis et veneficis (ley Cornelia sobre apuñaladores y envenenadores) del año 81 antes de nuestra era.</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Su nombre proviene de la sica, puñal o daga pequeña, fácilmente ocultadle en los pliegues de la toga o bajo la capa.</a:t>
            </a:r>
          </a:p>
          <a:p>
            <a:pPr algn="just"/>
            <a:endParaRPr lang="es-PE" sz="2400" b="1" dirty="0">
              <a:latin typeface="Arial" panose="020B0604020202020204" pitchFamily="34" charset="0"/>
              <a:cs typeface="Arial" panose="020B0604020202020204" pitchFamily="34" charset="0"/>
            </a:endParaRPr>
          </a:p>
          <a:p>
            <a:pPr algn="just"/>
            <a:r>
              <a:rPr lang="es-MX" sz="2400" b="1" dirty="0">
                <a:latin typeface="Arial" panose="020B0604020202020204" pitchFamily="34" charset="0"/>
                <a:cs typeface="Arial" panose="020B0604020202020204" pitchFamily="34" charset="0"/>
              </a:rPr>
              <a:t>Su actividad estuvo vinculada en principio a la política, actuando en las asambleas populares, particularmente durante el peregrinaje al templo, cuando apuñalaban a sus enemigos (contrarios políticos de sus amos o simpatizantes -cliente- de ellos) lamentándose ostensiblemente después del hecho para escapar de la detención.</a:t>
            </a:r>
          </a:p>
          <a:p>
            <a:pPr algn="just"/>
            <a:r>
              <a:rPr lang="es-PE" sz="2400" b="1" dirty="0">
                <a:latin typeface="Arial" panose="020B0604020202020204" pitchFamily="34" charset="0"/>
                <a:cs typeface="Arial" panose="020B0604020202020204" pitchFamily="34" charset="0"/>
              </a:rPr>
              <a:t>Literalmente sicarius significa “hombre-daga”.</a:t>
            </a: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11488999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D2B06A-DDB0-45B2-9D64-DEC9AEE67B48}"/>
              </a:ext>
            </a:extLst>
          </p:cNvPr>
          <p:cNvSpPr>
            <a:spLocks noGrp="1"/>
          </p:cNvSpPr>
          <p:nvPr>
            <p:ph type="title"/>
          </p:nvPr>
        </p:nvSpPr>
        <p:spPr/>
        <p:txBody>
          <a:bodyPr/>
          <a:lstStyle/>
          <a:p>
            <a:endParaRPr lang="es-PE" dirty="0"/>
          </a:p>
        </p:txBody>
      </p:sp>
      <p:pic>
        <p:nvPicPr>
          <p:cNvPr id="4" name="Marcador de contenido 3">
            <a:extLst>
              <a:ext uri="{FF2B5EF4-FFF2-40B4-BE49-F238E27FC236}">
                <a16:creationId xmlns:a16="http://schemas.microsoft.com/office/drawing/2014/main" id="{F3B2EC26-7355-4EEE-A051-0D3644FC20FA}"/>
              </a:ext>
            </a:extLst>
          </p:cNvPr>
          <p:cNvPicPr>
            <a:picLocks noGrp="1" noChangeAspect="1"/>
          </p:cNvPicPr>
          <p:nvPr>
            <p:ph idx="1"/>
          </p:nvPr>
        </p:nvPicPr>
        <p:blipFill rotWithShape="1">
          <a:blip r:embed="rId2"/>
          <a:srcRect b="60263"/>
          <a:stretch/>
        </p:blipFill>
        <p:spPr>
          <a:xfrm>
            <a:off x="490058" y="2414905"/>
            <a:ext cx="10515599" cy="1729105"/>
          </a:xfrm>
          <a:prstGeom prst="rect">
            <a:avLst/>
          </a:prstGeom>
        </p:spPr>
      </p:pic>
    </p:spTree>
    <p:extLst>
      <p:ext uri="{BB962C8B-B14F-4D97-AF65-F5344CB8AC3E}">
        <p14:creationId xmlns:p14="http://schemas.microsoft.com/office/powerpoint/2010/main" val="30602343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C2AEC-B21E-4880-AD4D-CA87781692D6}"/>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5723DDCF-3C31-4060-8027-8EF610FE6409}"/>
              </a:ext>
            </a:extLst>
          </p:cNvPr>
          <p:cNvPicPr>
            <a:picLocks noGrp="1" noChangeAspect="1"/>
          </p:cNvPicPr>
          <p:nvPr>
            <p:ph idx="1"/>
          </p:nvPr>
        </p:nvPicPr>
        <p:blipFill rotWithShape="1">
          <a:blip r:embed="rId2"/>
          <a:srcRect t="48667"/>
          <a:stretch/>
        </p:blipFill>
        <p:spPr>
          <a:xfrm>
            <a:off x="678180" y="764259"/>
            <a:ext cx="10515600" cy="3319390"/>
          </a:xfrm>
          <a:prstGeom prst="rect">
            <a:avLst/>
          </a:prstGeom>
        </p:spPr>
      </p:pic>
    </p:spTree>
    <p:extLst>
      <p:ext uri="{BB962C8B-B14F-4D97-AF65-F5344CB8AC3E}">
        <p14:creationId xmlns:p14="http://schemas.microsoft.com/office/powerpoint/2010/main" val="4065688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E18862-2117-4237-B86D-0397AC8B47B5}"/>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FBA03A2D-01BB-4198-98C1-11CB16BCFAC1}"/>
              </a:ext>
            </a:extLst>
          </p:cNvPr>
          <p:cNvSpPr>
            <a:spLocks noGrp="1"/>
          </p:cNvSpPr>
          <p:nvPr>
            <p:ph idx="1"/>
          </p:nvPr>
        </p:nvSpPr>
        <p:spPr/>
        <p:txBody>
          <a:bodyPr/>
          <a:lstStyle/>
          <a:p>
            <a:endParaRPr lang="es-PE" dirty="0"/>
          </a:p>
        </p:txBody>
      </p:sp>
      <p:sp>
        <p:nvSpPr>
          <p:cNvPr id="4" name="Rectángulo 3">
            <a:extLst>
              <a:ext uri="{FF2B5EF4-FFF2-40B4-BE49-F238E27FC236}">
                <a16:creationId xmlns:a16="http://schemas.microsoft.com/office/drawing/2014/main" id="{ED2A7947-85FB-453B-8FE8-582D14ABAA8E}"/>
              </a:ext>
            </a:extLst>
          </p:cNvPr>
          <p:cNvSpPr/>
          <p:nvPr/>
        </p:nvSpPr>
        <p:spPr>
          <a:xfrm>
            <a:off x="1120140" y="2828836"/>
            <a:ext cx="10675620" cy="2862322"/>
          </a:xfrm>
          <a:prstGeom prst="rect">
            <a:avLst/>
          </a:prstGeom>
        </p:spPr>
        <p:txBody>
          <a:bodyPr wrap="square">
            <a:spAutoFit/>
          </a:bodyPr>
          <a:lstStyle/>
          <a:p>
            <a:r>
              <a:rPr lang="es-PE" sz="3600" b="1" dirty="0">
                <a:latin typeface="Arial" panose="020B0604020202020204" pitchFamily="34" charset="0"/>
                <a:ea typeface="Calibri" panose="020F0502020204030204" pitchFamily="34" charset="0"/>
              </a:rPr>
              <a:t>Estrategias internacionales para la represión de esta trilogía indisociable que se que se habla actualmente en el ámbito derecho penal. Como corrupción política, criminalidad organizada y el tema de lavado de activo</a:t>
            </a:r>
            <a:endParaRPr lang="es-PE" sz="3600" b="1" dirty="0"/>
          </a:p>
        </p:txBody>
      </p:sp>
    </p:spTree>
    <p:extLst>
      <p:ext uri="{BB962C8B-B14F-4D97-AF65-F5344CB8AC3E}">
        <p14:creationId xmlns:p14="http://schemas.microsoft.com/office/powerpoint/2010/main" val="3614768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EFFA4-5C2C-4C08-A031-F74C4685C02E}"/>
              </a:ext>
            </a:extLst>
          </p:cNvPr>
          <p:cNvSpPr>
            <a:spLocks noGrp="1"/>
          </p:cNvSpPr>
          <p:nvPr>
            <p:ph type="title"/>
          </p:nvPr>
        </p:nvSpPr>
        <p:spPr/>
        <p:txBody>
          <a:bodyPr/>
          <a:lstStyle/>
          <a:p>
            <a:r>
              <a:rPr lang="es-PE" dirty="0"/>
              <a:t>Tomar en cuenta</a:t>
            </a:r>
          </a:p>
        </p:txBody>
      </p:sp>
      <p:sp>
        <p:nvSpPr>
          <p:cNvPr id="3" name="Marcador de contenido 2">
            <a:extLst>
              <a:ext uri="{FF2B5EF4-FFF2-40B4-BE49-F238E27FC236}">
                <a16:creationId xmlns:a16="http://schemas.microsoft.com/office/drawing/2014/main" id="{3983D4D3-79C5-4243-A5F8-26EE0B8CCCDF}"/>
              </a:ext>
            </a:extLst>
          </p:cNvPr>
          <p:cNvSpPr>
            <a:spLocks noGrp="1"/>
          </p:cNvSpPr>
          <p:nvPr>
            <p:ph idx="1"/>
          </p:nvPr>
        </p:nvSpPr>
        <p:spPr/>
        <p:txBody>
          <a:bodyPr>
            <a:noAutofit/>
          </a:bodyPr>
          <a:lstStyle/>
          <a:p>
            <a:r>
              <a:rPr lang="es-PE" sz="3600" b="1" dirty="0"/>
              <a:t>Jesús María Silva Sánchez, que obviamente se produce también el llamado efecto sustitución. Donde obviamente no solamente hay un desarrollo importante para el ámbito de los colectivos sociales, sino que también obviamente las delincuencia se aprovechan, o de estas bondades que genera la apertura de mercado, que genera justamente el ámbito de la globalización, que genera obviamente del ámbito del ciberespacio actualmente</a:t>
            </a:r>
          </a:p>
        </p:txBody>
      </p:sp>
    </p:spTree>
    <p:extLst>
      <p:ext uri="{BB962C8B-B14F-4D97-AF65-F5344CB8AC3E}">
        <p14:creationId xmlns:p14="http://schemas.microsoft.com/office/powerpoint/2010/main" val="689703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A2C2B1-DF93-4FF1-984F-C2280BD5AF07}"/>
              </a:ext>
            </a:extLst>
          </p:cNvPr>
          <p:cNvSpPr>
            <a:spLocks noGrp="1"/>
          </p:cNvSpPr>
          <p:nvPr>
            <p:ph type="title"/>
          </p:nvPr>
        </p:nvSpPr>
        <p:spPr/>
        <p:txBody>
          <a:bodyPr/>
          <a:lstStyle/>
          <a:p>
            <a:r>
              <a:rPr lang="es-PE" b="1" dirty="0"/>
              <a:t>Delincuencia organizada </a:t>
            </a:r>
          </a:p>
        </p:txBody>
      </p:sp>
      <p:sp>
        <p:nvSpPr>
          <p:cNvPr id="3" name="Marcador de contenido 2">
            <a:extLst>
              <a:ext uri="{FF2B5EF4-FFF2-40B4-BE49-F238E27FC236}">
                <a16:creationId xmlns:a16="http://schemas.microsoft.com/office/drawing/2014/main" id="{C50DF92F-C22F-44B3-BF3C-349D1FD090F3}"/>
              </a:ext>
            </a:extLst>
          </p:cNvPr>
          <p:cNvSpPr>
            <a:spLocks noGrp="1"/>
          </p:cNvSpPr>
          <p:nvPr>
            <p:ph idx="1"/>
          </p:nvPr>
        </p:nvSpPr>
        <p:spPr/>
        <p:txBody>
          <a:bodyPr>
            <a:normAutofit fontScale="92500" lnSpcReduction="20000"/>
          </a:bodyPr>
          <a:lstStyle/>
          <a:p>
            <a:r>
              <a:rPr lang="es-PE" b="1" dirty="0"/>
              <a:t>Entonces, eso me parece justamente bastante importante, porque, obviamente, si bien hablamos de un desarrollo de carácter de carácter mundial, de carácter interconectado, también me parece que tiene un aspecto bastante importante en el ámbito de la delincuencia. Porque obviamente el tema de la delincuencia y sobre todo los sistemas de prevención y de represión fueron siempre construidos durante mucho tiempo, bajo un llamado modelo bipolar, o justamente un sistema dual, donde SIEMPRE SE SANCIONABA O SE BUSCABA REPRIMIR A UNA PERSONA QUE ACEPTABA OBVIAMENTE UN VALOR IDEAL, UN BIEN JURÍDICO, OBVIAMENTE DE CARÁCTER INDIVIDUAL, pero sin embargo este tipo de desarrollo contemporáneo, este tipo obviamente una delincuencia moderna, contemporánea, hizo justamente un giro bastante importante, ¿no? Donde cada vez más, así como obviamente las empresas, las personas, los colectivos comienzan a organizarse. </a:t>
            </a:r>
          </a:p>
        </p:txBody>
      </p:sp>
    </p:spTree>
    <p:extLst>
      <p:ext uri="{BB962C8B-B14F-4D97-AF65-F5344CB8AC3E}">
        <p14:creationId xmlns:p14="http://schemas.microsoft.com/office/powerpoint/2010/main" val="3591482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94E02-54CF-45ED-979B-B9E6D5D377A8}"/>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a16="http://schemas.microsoft.com/office/drawing/2014/main" id="{634AEDE6-9855-435F-8D46-3E2DCF01D443}"/>
              </a:ext>
            </a:extLst>
          </p:cNvPr>
          <p:cNvSpPr>
            <a:spLocks noGrp="1"/>
          </p:cNvSpPr>
          <p:nvPr>
            <p:ph idx="1"/>
          </p:nvPr>
        </p:nvSpPr>
        <p:spPr/>
        <p:txBody>
          <a:bodyPr>
            <a:normAutofit/>
          </a:bodyPr>
          <a:lstStyle/>
          <a:p>
            <a:r>
              <a:rPr lang="es-PE" sz="4000" b="1" dirty="0"/>
              <a:t>ENTONCES, LAS DELINCUENCIA TAMBIÉN JUSTAMENTE COMIENZAN A COPIAR ESTOS MODELOS DE LAS EMPRESAS, DE LAS INDUSTRIAS, DE LA GLOBALIZACIÓN, DE LA TECNOLOGÍA</a:t>
            </a:r>
          </a:p>
        </p:txBody>
      </p:sp>
    </p:spTree>
    <p:extLst>
      <p:ext uri="{BB962C8B-B14F-4D97-AF65-F5344CB8AC3E}">
        <p14:creationId xmlns:p14="http://schemas.microsoft.com/office/powerpoint/2010/main" val="3648803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E8639-D2B7-4C07-8EA5-FB04CA40DFF7}"/>
              </a:ext>
            </a:extLst>
          </p:cNvPr>
          <p:cNvSpPr>
            <a:spLocks noGrp="1"/>
          </p:cNvSpPr>
          <p:nvPr>
            <p:ph type="title"/>
          </p:nvPr>
        </p:nvSpPr>
        <p:spPr/>
        <p:txBody>
          <a:bodyPr>
            <a:normAutofit/>
          </a:bodyPr>
          <a:lstStyle/>
          <a:p>
            <a:endParaRPr lang="es-PE" dirty="0"/>
          </a:p>
        </p:txBody>
      </p:sp>
      <p:sp>
        <p:nvSpPr>
          <p:cNvPr id="3" name="Marcador de contenido 2">
            <a:extLst>
              <a:ext uri="{FF2B5EF4-FFF2-40B4-BE49-F238E27FC236}">
                <a16:creationId xmlns:a16="http://schemas.microsoft.com/office/drawing/2014/main" id="{70DD2AA6-3A14-4B5F-BC83-BF66864646C5}"/>
              </a:ext>
            </a:extLst>
          </p:cNvPr>
          <p:cNvSpPr>
            <a:spLocks noGrp="1"/>
          </p:cNvSpPr>
          <p:nvPr>
            <p:ph idx="1"/>
          </p:nvPr>
        </p:nvSpPr>
        <p:spPr/>
        <p:txBody>
          <a:bodyPr>
            <a:normAutofit fontScale="92500" lnSpcReduction="10000"/>
          </a:bodyPr>
          <a:lstStyle/>
          <a:p>
            <a:r>
              <a:rPr lang="es-PE" dirty="0"/>
              <a:t>Los códigos penales no han tomado en cuenta ni el estado ni las políticas de lucha para hacer frente a delincuencia colectivas</a:t>
            </a:r>
          </a:p>
          <a:p>
            <a:r>
              <a:rPr lang="es-PE" dirty="0"/>
              <a:t>se reconoce una presencia plural en la comisión de un hecho punible. </a:t>
            </a:r>
          </a:p>
          <a:p>
            <a:r>
              <a:rPr lang="es-PE" dirty="0"/>
              <a:t>Estuvo justamente siempre más orientado a una delincuencia clásica vinculados supuestos obviamente de autoría o una autoridad funcional, o justamente algunos ribetes de una delincuencia violenta, Que era justamente tratado como el ámbito de las bandas. Criminales o las demás asociaciones para delinquir. Sin embargo, el monto del cambio de la globalización, de la tecnologización, de la industrialización, generó también obviamente que los grupos comenzaran a estructurarse, a sofisticarse de una mejor manera, y comenzaron justamente a aparecer lo que se denominó en algún momento las llamadas organizaciones criminales</a:t>
            </a:r>
          </a:p>
        </p:txBody>
      </p:sp>
    </p:spTree>
    <p:extLst>
      <p:ext uri="{BB962C8B-B14F-4D97-AF65-F5344CB8AC3E}">
        <p14:creationId xmlns:p14="http://schemas.microsoft.com/office/powerpoint/2010/main" val="331350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DCE8CA-4711-FE31-B94B-4894A12BC259}"/>
              </a:ext>
            </a:extLst>
          </p:cNvPr>
          <p:cNvSpPr txBox="1"/>
          <p:nvPr/>
        </p:nvSpPr>
        <p:spPr>
          <a:xfrm>
            <a:off x="491490" y="-171986"/>
            <a:ext cx="11292840" cy="6340197"/>
          </a:xfrm>
          <a:prstGeom prst="rect">
            <a:avLst/>
          </a:prstGeom>
          <a:noFill/>
        </p:spPr>
        <p:txBody>
          <a:bodyPr wrap="square">
            <a:spAutoFit/>
          </a:bodyPr>
          <a:lstStyle/>
          <a:p>
            <a:endParaRPr lang="es-PE" sz="1800" dirty="0">
              <a:latin typeface="Lucida Console" panose="020B0609040504020204" pitchFamily="49" charset="0"/>
            </a:endParaRPr>
          </a:p>
          <a:p>
            <a:pPr marL="285750" indent="-285750" algn="just">
              <a:buFont typeface="Arial" panose="020B0604020202020204" pitchFamily="34" charset="0"/>
              <a:buChar char="•"/>
            </a:pPr>
            <a:r>
              <a:rPr lang="es-MX" sz="3200" b="1" dirty="0">
                <a:latin typeface="Arial" panose="020B0604020202020204" pitchFamily="34" charset="0"/>
                <a:cs typeface="Arial" panose="020B0604020202020204" pitchFamily="34" charset="0"/>
              </a:rPr>
              <a:t>Lo trascendental de la convención es que obliga a tipificar a las Partes el lavado de activos (3bi), estableciendo un tipo penal que ha servido de modelo para las legislaciones internas, así obliga a tipificar como delitos la conversión o la transferencia de bienes a sabiendas de que tales bienes proceden del delito de tráfico ilícito, o de un acto de participación de tal delito o delitos, con el objeto de ocultar o encubrir el origen ilícito de los bienes o de ayudar a cualquier persona que participe en la comisión de tal delito o delitos, a eludir las consecuencias jurídicas de sus acciones</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128487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C7A36-7290-4B9F-A746-030C90D5F300}"/>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5B80AC9F-D02B-4ECB-87FF-FFDE92A6EF6F}"/>
              </a:ext>
            </a:extLst>
          </p:cNvPr>
          <p:cNvSpPr>
            <a:spLocks noGrp="1"/>
          </p:cNvSpPr>
          <p:nvPr>
            <p:ph idx="1"/>
          </p:nvPr>
        </p:nvSpPr>
        <p:spPr/>
        <p:txBody>
          <a:bodyPr>
            <a:noAutofit/>
          </a:bodyPr>
          <a:lstStyle/>
          <a:p>
            <a:pPr marL="0" indent="0">
              <a:buNone/>
            </a:pPr>
            <a:r>
              <a:rPr lang="es-PE" sz="3200" b="1" dirty="0">
                <a:latin typeface="Arial" panose="020B0604020202020204" pitchFamily="34" charset="0"/>
                <a:cs typeface="Arial" panose="020B0604020202020204" pitchFamily="34" charset="0"/>
              </a:rPr>
              <a:t>fenómeno criminal organizado, existe una presencia de una corrupción de funcionarios y de manera paralela existe también otro fenómeno criminal actual, que es el tema de lavado de activo. Entonces, el aspecto creo que no está en discusión. Creo que parece desde hace buen tiempo, se reconoce, se habla, que hay una trilogía ahí sociable, como bien dice, Eduardo Fabián </a:t>
            </a:r>
            <a:r>
              <a:rPr lang="es-PE" sz="3200" b="1" dirty="0" err="1">
                <a:latin typeface="Arial" panose="020B0604020202020204" pitchFamily="34" charset="0"/>
                <a:cs typeface="Arial" panose="020B0604020202020204" pitchFamily="34" charset="0"/>
              </a:rPr>
              <a:t>Caparroz</a:t>
            </a:r>
            <a:r>
              <a:rPr lang="es-PE" sz="3200" b="1" dirty="0">
                <a:latin typeface="Arial" panose="020B0604020202020204" pitchFamily="34" charset="0"/>
                <a:cs typeface="Arial" panose="020B0604020202020204" pitchFamily="34" charset="0"/>
              </a:rPr>
              <a:t>, Víctor Prado. De que existe crimen organizado, existe corrupción de funcionarios y existe lavado de activo</a:t>
            </a:r>
          </a:p>
        </p:txBody>
      </p:sp>
    </p:spTree>
    <p:extLst>
      <p:ext uri="{BB962C8B-B14F-4D97-AF65-F5344CB8AC3E}">
        <p14:creationId xmlns:p14="http://schemas.microsoft.com/office/powerpoint/2010/main" val="125646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D4165-3F67-45ED-8B66-33466E4D9049}"/>
              </a:ext>
            </a:extLst>
          </p:cNvPr>
          <p:cNvSpPr>
            <a:spLocks noGrp="1"/>
          </p:cNvSpPr>
          <p:nvPr>
            <p:ph type="title"/>
          </p:nvPr>
        </p:nvSpPr>
        <p:spPr/>
        <p:txBody>
          <a:bodyPr/>
          <a:lstStyle/>
          <a:p>
            <a:r>
              <a:rPr lang="es-PE" b="1" dirty="0"/>
              <a:t>¿COMO COMBATIRLAS?</a:t>
            </a:r>
          </a:p>
        </p:txBody>
      </p:sp>
      <p:sp>
        <p:nvSpPr>
          <p:cNvPr id="3" name="Marcador de contenido 2">
            <a:extLst>
              <a:ext uri="{FF2B5EF4-FFF2-40B4-BE49-F238E27FC236}">
                <a16:creationId xmlns:a16="http://schemas.microsoft.com/office/drawing/2014/main" id="{8C0A2019-585B-4F13-8857-246DC0A7ACFB}"/>
              </a:ext>
            </a:extLst>
          </p:cNvPr>
          <p:cNvSpPr>
            <a:spLocks noGrp="1"/>
          </p:cNvSpPr>
          <p:nvPr>
            <p:ph idx="1"/>
          </p:nvPr>
        </p:nvSpPr>
        <p:spPr/>
        <p:txBody>
          <a:bodyPr>
            <a:noAutofit/>
          </a:bodyPr>
          <a:lstStyle/>
          <a:p>
            <a:r>
              <a:rPr lang="es-PE" sz="3200" b="1" dirty="0">
                <a:latin typeface="Arial" panose="020B0604020202020204" pitchFamily="34" charset="0"/>
                <a:cs typeface="Arial" panose="020B0604020202020204" pitchFamily="34" charset="0"/>
              </a:rPr>
              <a:t>De que existe crimen organizado, existe corrupción de funcionarios y existe lavado de activo.</a:t>
            </a:r>
          </a:p>
          <a:p>
            <a:r>
              <a:rPr lang="es-PE" sz="3200" b="1" dirty="0">
                <a:latin typeface="Arial" panose="020B0604020202020204" pitchFamily="34" charset="0"/>
                <a:cs typeface="Arial" panose="020B0604020202020204" pitchFamily="34" charset="0"/>
              </a:rPr>
              <a:t> Eso no esté discusión, lo que está en discusión, obviamente cuál es el nivel de cómo opera o cómo se asocia generalmente esta trilogía indisociable que vincula al tema del clima organizado, la corrupción y al tema del lavado, y cuál es el panorama actual de las estrategias que se están haciendo frente para poder obviamente reprimirlas, combatirlas de manera eficaz. </a:t>
            </a:r>
          </a:p>
        </p:txBody>
      </p:sp>
    </p:spTree>
    <p:extLst>
      <p:ext uri="{BB962C8B-B14F-4D97-AF65-F5344CB8AC3E}">
        <p14:creationId xmlns:p14="http://schemas.microsoft.com/office/powerpoint/2010/main" val="1043638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DC6FA-E26C-4FF5-BA59-19C7F4CA4305}"/>
              </a:ext>
            </a:extLst>
          </p:cNvPr>
          <p:cNvSpPr>
            <a:spLocks noGrp="1"/>
          </p:cNvSpPr>
          <p:nvPr>
            <p:ph type="title"/>
          </p:nvPr>
        </p:nvSpPr>
        <p:spPr/>
        <p:txBody>
          <a:bodyPr/>
          <a:lstStyle/>
          <a:p>
            <a:r>
              <a:rPr lang="es-PE" b="1" dirty="0">
                <a:latin typeface="Arial" panose="020B0604020202020204" pitchFamily="34" charset="0"/>
                <a:cs typeface="Arial" panose="020B0604020202020204" pitchFamily="34" charset="0"/>
              </a:rPr>
              <a:t>Cómo opera el tema del crimen organizado</a:t>
            </a:r>
          </a:p>
        </p:txBody>
      </p:sp>
      <p:sp>
        <p:nvSpPr>
          <p:cNvPr id="3" name="Marcador de contenido 2">
            <a:extLst>
              <a:ext uri="{FF2B5EF4-FFF2-40B4-BE49-F238E27FC236}">
                <a16:creationId xmlns:a16="http://schemas.microsoft.com/office/drawing/2014/main" id="{A667EC63-429A-4371-A9C6-628588E65F70}"/>
              </a:ext>
            </a:extLst>
          </p:cNvPr>
          <p:cNvSpPr>
            <a:spLocks noGrp="1"/>
          </p:cNvSpPr>
          <p:nvPr>
            <p:ph idx="1"/>
          </p:nvPr>
        </p:nvSpPr>
        <p:spPr/>
        <p:txBody>
          <a:bodyPr>
            <a:noAutofit/>
          </a:bodyPr>
          <a:lstStyle/>
          <a:p>
            <a:r>
              <a:rPr lang="es-PE" sz="3200" b="1" dirty="0">
                <a:latin typeface="Arial" panose="020B0604020202020204" pitchFamily="34" charset="0"/>
                <a:cs typeface="Arial" panose="020B0604020202020204" pitchFamily="34" charset="0"/>
              </a:rPr>
              <a:t>un aspecto bastante importante actual es el ámbito de las tipologías criminales, las estructuras criminales tiene justamente un cambio total de hace veinte, treinta, cuarenta años, me parece que el tema de lo que se habla de que el crimen organizado es de carácter dinámico, es de carácter justamente cambiante, resulta un aspecto bastante importante que los operadores del sistema de justicia tienen que tener presente. L</a:t>
            </a:r>
            <a:r>
              <a:rPr lang="es-PE" b="1" dirty="0">
                <a:latin typeface="Arial" panose="020B0604020202020204" pitchFamily="34" charset="0"/>
                <a:cs typeface="Arial" panose="020B0604020202020204" pitchFamily="34" charset="0"/>
              </a:rPr>
              <a:t>os ámbitos de corrupción de funcionarios y el tema justamente de lavado de activos</a:t>
            </a:r>
            <a:endParaRPr lang="es-PE"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2134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EF6734-EF60-468C-8480-6296D0273BEE}"/>
              </a:ext>
            </a:extLst>
          </p:cNvPr>
          <p:cNvSpPr>
            <a:spLocks noGrp="1"/>
          </p:cNvSpPr>
          <p:nvPr>
            <p:ph type="title"/>
          </p:nvPr>
        </p:nvSpPr>
        <p:spPr/>
        <p:txBody>
          <a:bodyPr/>
          <a:lstStyle/>
          <a:p>
            <a:r>
              <a:rPr lang="es-PE" dirty="0"/>
              <a:t>El crimen organizado es de carácter mutable, de mal ser cambiante</a:t>
            </a:r>
          </a:p>
        </p:txBody>
      </p:sp>
      <p:sp>
        <p:nvSpPr>
          <p:cNvPr id="3" name="Marcador de contenido 2">
            <a:extLst>
              <a:ext uri="{FF2B5EF4-FFF2-40B4-BE49-F238E27FC236}">
                <a16:creationId xmlns:a16="http://schemas.microsoft.com/office/drawing/2014/main" id="{FB09F610-2793-41EC-80D8-3B8243C2312E}"/>
              </a:ext>
            </a:extLst>
          </p:cNvPr>
          <p:cNvSpPr>
            <a:spLocks noGrp="1"/>
          </p:cNvSpPr>
          <p:nvPr>
            <p:ph idx="1"/>
          </p:nvPr>
        </p:nvSpPr>
        <p:spPr/>
        <p:txBody>
          <a:bodyPr/>
          <a:lstStyle/>
          <a:p>
            <a:r>
              <a:rPr lang="es-PE" dirty="0"/>
              <a:t>¿cuánto sabemos de corrupción?</a:t>
            </a:r>
          </a:p>
          <a:p>
            <a:r>
              <a:rPr lang="es-PE" dirty="0"/>
              <a:t>hablamos de un fenómeno de corrupción actualmente de funcionarios donde todos tenemos algún tipo de noción a que esa asemeja o que esa socia pero no tenemos una noción clara de qué cosa es corrupción.</a:t>
            </a:r>
          </a:p>
          <a:p>
            <a:r>
              <a:rPr lang="es-PE" dirty="0"/>
              <a:t>Corrupción de funcionarios, implica justamente un abuso de la función pública, obviamente para fines particulares.</a:t>
            </a:r>
          </a:p>
          <a:p>
            <a:endParaRPr lang="es-PE" dirty="0"/>
          </a:p>
        </p:txBody>
      </p:sp>
    </p:spTree>
    <p:extLst>
      <p:ext uri="{BB962C8B-B14F-4D97-AF65-F5344CB8AC3E}">
        <p14:creationId xmlns:p14="http://schemas.microsoft.com/office/powerpoint/2010/main" val="42675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EDFE7-0AC3-4018-8AE4-BA666E791C80}"/>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6D2835EF-B156-4984-BFDE-FB764E2AD6ED}"/>
              </a:ext>
            </a:extLst>
          </p:cNvPr>
          <p:cNvSpPr>
            <a:spLocks noGrp="1"/>
          </p:cNvSpPr>
          <p:nvPr>
            <p:ph idx="1"/>
          </p:nvPr>
        </p:nvSpPr>
        <p:spPr/>
        <p:txBody>
          <a:bodyPr/>
          <a:lstStyle/>
          <a:p>
            <a:r>
              <a:rPr lang="es-PE" dirty="0"/>
              <a:t>Una corrupción de carácter estructural, una corrupción, obviamente, que involucra a funcionarios estatales de primer nivel. Entre ellos obviamente presidentes, obviamente de estado, presidente de la república, obviamente al más alto nivel. Y eso quiere decir, no es que sea justamente una manifestación de ahora, digamos, vigente, porque, esto siempre ha existido.</a:t>
            </a:r>
          </a:p>
          <a:p>
            <a:r>
              <a:rPr lang="es-PE" dirty="0"/>
              <a:t>la corrupción en este nivel siempre presentó dos características principales, que es de CARÁCTER CONSTANTE, como obviamente se puede advertir, pero es de CARÁCTER INVISIBLE,</a:t>
            </a:r>
          </a:p>
        </p:txBody>
      </p:sp>
    </p:spTree>
    <p:extLst>
      <p:ext uri="{BB962C8B-B14F-4D97-AF65-F5344CB8AC3E}">
        <p14:creationId xmlns:p14="http://schemas.microsoft.com/office/powerpoint/2010/main" val="4178658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9CC4F-E978-43FB-ADC8-473FB44CB9C3}"/>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a16="http://schemas.microsoft.com/office/drawing/2014/main" id="{EF1629DD-4028-45B0-A5B1-9F22F25622BC}"/>
              </a:ext>
            </a:extLst>
          </p:cNvPr>
          <p:cNvSpPr>
            <a:spLocks noGrp="1"/>
          </p:cNvSpPr>
          <p:nvPr>
            <p:ph idx="1"/>
          </p:nvPr>
        </p:nvSpPr>
        <p:spPr/>
        <p:txBody>
          <a:bodyPr/>
          <a:lstStyle/>
          <a:p>
            <a:r>
              <a:rPr lang="es-PE" dirty="0"/>
              <a:t>El ámbito de los instrumentos internacionales, el ámbito de las estado que se plantean nunca van a poder llegar a surtir el efecto real mientras que justamente esos funcionarios de primer nivel esos funcionarios de primer nivel sean justamente los mismos que están investigados por actos de corrupción, y son precisamente los que tienen que dar las estrategias para hacer frente al el fenómeno criminal. </a:t>
            </a:r>
            <a:r>
              <a:rPr lang="es-PE" b="1" dirty="0"/>
              <a:t>ENTONCES, JUSTAMENTE RESULTA UN ÁMBITO BASTANTE CONTRADICTORIO.</a:t>
            </a:r>
          </a:p>
        </p:txBody>
      </p:sp>
    </p:spTree>
    <p:extLst>
      <p:ext uri="{BB962C8B-B14F-4D97-AF65-F5344CB8AC3E}">
        <p14:creationId xmlns:p14="http://schemas.microsoft.com/office/powerpoint/2010/main" val="3353598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188888-1E75-4ADC-A363-26D4A8612358}"/>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B81A3D90-4A33-412A-8BFE-BAEED203F32A}"/>
              </a:ext>
            </a:extLst>
          </p:cNvPr>
          <p:cNvSpPr>
            <a:spLocks noGrp="1"/>
          </p:cNvSpPr>
          <p:nvPr>
            <p:ph idx="1"/>
          </p:nvPr>
        </p:nvSpPr>
        <p:spPr/>
        <p:txBody>
          <a:bodyPr>
            <a:noAutofit/>
          </a:bodyPr>
          <a:lstStyle/>
          <a:p>
            <a:r>
              <a:rPr lang="es-PE" sz="3200" dirty="0">
                <a:latin typeface="Arial" panose="020B0604020202020204" pitchFamily="34" charset="0"/>
                <a:cs typeface="Arial" panose="020B0604020202020204" pitchFamily="34" charset="0"/>
              </a:rPr>
              <a:t>Por un lado, obviamente </a:t>
            </a:r>
            <a:r>
              <a:rPr lang="es-PE" sz="3200" b="1" dirty="0">
                <a:latin typeface="Arial" panose="020B0604020202020204" pitchFamily="34" charset="0"/>
                <a:cs typeface="Arial" panose="020B0604020202020204" pitchFamily="34" charset="0"/>
              </a:rPr>
              <a:t>fenómeno social</a:t>
            </a:r>
            <a:r>
              <a:rPr lang="es-PE" sz="3200" dirty="0">
                <a:latin typeface="Arial" panose="020B0604020202020204" pitchFamily="34" charset="0"/>
                <a:cs typeface="Arial" panose="020B0604020202020204" pitchFamily="34" charset="0"/>
              </a:rPr>
              <a:t>, Por otro lado, un alcance </a:t>
            </a:r>
            <a:r>
              <a:rPr lang="es-PE" sz="3200" b="1" dirty="0">
                <a:latin typeface="Arial" panose="020B0604020202020204" pitchFamily="34" charset="0"/>
                <a:cs typeface="Arial" panose="020B0604020202020204" pitchFamily="34" charset="0"/>
              </a:rPr>
              <a:t>nacional e internacional </a:t>
            </a:r>
            <a:r>
              <a:rPr lang="es-PE" sz="3200" dirty="0">
                <a:latin typeface="Arial" panose="020B0604020202020204" pitchFamily="34" charset="0"/>
                <a:cs typeface="Arial" panose="020B0604020202020204" pitchFamily="34" charset="0"/>
              </a:rPr>
              <a:t>por un tercer momento, podemos señalar justamente que el ámbito de la corrupción implica, vinculado a una función pública, a una </a:t>
            </a:r>
            <a:r>
              <a:rPr lang="es-PE" sz="3200" b="1" dirty="0">
                <a:latin typeface="Arial" panose="020B0604020202020204" pitchFamily="34" charset="0"/>
                <a:cs typeface="Arial" panose="020B0604020202020204" pitchFamily="34" charset="0"/>
              </a:rPr>
              <a:t>distorsión de los poderes públicos</a:t>
            </a:r>
            <a:r>
              <a:rPr lang="es-PE" sz="3200" dirty="0">
                <a:latin typeface="Arial" panose="020B0604020202020204" pitchFamily="34" charset="0"/>
                <a:cs typeface="Arial" panose="020B0604020202020204" pitchFamily="34" charset="0"/>
              </a:rPr>
              <a:t>. Un cuarto componente y que vincula justamente a las políticas, obviamente, es </a:t>
            </a:r>
            <a:r>
              <a:rPr lang="es-PE" sz="3200" b="1" dirty="0">
                <a:latin typeface="Arial" panose="020B0604020202020204" pitchFamily="34" charset="0"/>
                <a:cs typeface="Arial" panose="020B0604020202020204" pitchFamily="34" charset="0"/>
              </a:rPr>
              <a:t>el ámbito de la impunidad, que justamente estos encargados de implementar las políticas de lucha los que buscan justamente es impunidad</a:t>
            </a:r>
            <a:r>
              <a:rPr lang="es-PE"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41404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ACE9E-4C34-4588-BF22-259BFC94588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4E95F9DA-10FC-4279-B849-E16D96B50F6A}"/>
              </a:ext>
            </a:extLst>
          </p:cNvPr>
          <p:cNvSpPr>
            <a:spLocks noGrp="1"/>
          </p:cNvSpPr>
          <p:nvPr>
            <p:ph idx="1"/>
          </p:nvPr>
        </p:nvSpPr>
        <p:spPr/>
        <p:txBody>
          <a:bodyPr/>
          <a:lstStyle/>
          <a:p>
            <a:pPr algn="just"/>
            <a:r>
              <a:rPr lang="es-PE" b="1" dirty="0"/>
              <a:t>LA CORRUPCIÓN ES UN FENÓMENO SOCIAL, ES UN FENÓMENO SOCIAL DE ALCANCE NACIONAL E INTERNACIONAL, IMPLICA JUSTAMENTE LA DISTORSIÓN DE LOS PODERES PÚBLICOS Y OBVIAMENTE PARA FINES PRIVADOS Y IMPLICA JUSTAMENTE EL RIESGO DE IMPUNIDAD CON AFECTACIÓN DIRECTA AL ÁMBITO DE LOS DERECHOS HUMANOS.</a:t>
            </a:r>
          </a:p>
        </p:txBody>
      </p:sp>
    </p:spTree>
    <p:extLst>
      <p:ext uri="{BB962C8B-B14F-4D97-AF65-F5344CB8AC3E}">
        <p14:creationId xmlns:p14="http://schemas.microsoft.com/office/powerpoint/2010/main" val="2757002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34414-66A7-4909-93FF-25113E8BE049}"/>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DF8EF9D2-5CDC-4DF4-8A4A-74325A975B7C}"/>
              </a:ext>
            </a:extLst>
          </p:cNvPr>
          <p:cNvPicPr>
            <a:picLocks noGrp="1" noChangeAspect="1"/>
          </p:cNvPicPr>
          <p:nvPr>
            <p:ph idx="1"/>
          </p:nvPr>
        </p:nvPicPr>
        <p:blipFill rotWithShape="1">
          <a:blip r:embed="rId2"/>
          <a:srcRect t="6022" r="857" b="2148"/>
          <a:stretch/>
        </p:blipFill>
        <p:spPr>
          <a:xfrm>
            <a:off x="0" y="468630"/>
            <a:ext cx="11887200" cy="6389369"/>
          </a:xfrm>
          <a:prstGeom prst="rect">
            <a:avLst/>
          </a:prstGeom>
        </p:spPr>
      </p:pic>
      <p:pic>
        <p:nvPicPr>
          <p:cNvPr id="5" name="Imagen 4">
            <a:extLst>
              <a:ext uri="{FF2B5EF4-FFF2-40B4-BE49-F238E27FC236}">
                <a16:creationId xmlns:a16="http://schemas.microsoft.com/office/drawing/2014/main" id="{E73DFBBE-B5EC-4C9B-AB99-828FD52889BA}"/>
              </a:ext>
            </a:extLst>
          </p:cNvPr>
          <p:cNvPicPr>
            <a:picLocks noChangeAspect="1"/>
          </p:cNvPicPr>
          <p:nvPr/>
        </p:nvPicPr>
        <p:blipFill>
          <a:blip r:embed="rId3"/>
          <a:stretch>
            <a:fillRect/>
          </a:stretch>
        </p:blipFill>
        <p:spPr>
          <a:xfrm>
            <a:off x="9166860" y="457201"/>
            <a:ext cx="2720340" cy="543001"/>
          </a:xfrm>
          <a:prstGeom prst="rect">
            <a:avLst/>
          </a:prstGeom>
        </p:spPr>
      </p:pic>
    </p:spTree>
    <p:extLst>
      <p:ext uri="{BB962C8B-B14F-4D97-AF65-F5344CB8AC3E}">
        <p14:creationId xmlns:p14="http://schemas.microsoft.com/office/powerpoint/2010/main" val="3182007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63B93-6031-4617-BEB2-CF5DA6E81981}"/>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7C609250-3731-4C8E-8874-BF5DDB158C7A}"/>
              </a:ext>
            </a:extLst>
          </p:cNvPr>
          <p:cNvPicPr>
            <a:picLocks noGrp="1" noChangeAspect="1"/>
          </p:cNvPicPr>
          <p:nvPr>
            <p:ph idx="1"/>
          </p:nvPr>
        </p:nvPicPr>
        <p:blipFill>
          <a:blip r:embed="rId2"/>
          <a:stretch>
            <a:fillRect/>
          </a:stretch>
        </p:blipFill>
        <p:spPr>
          <a:xfrm>
            <a:off x="0" y="365124"/>
            <a:ext cx="12191999" cy="6492875"/>
          </a:xfrm>
          <a:prstGeom prst="rect">
            <a:avLst/>
          </a:prstGeom>
        </p:spPr>
      </p:pic>
    </p:spTree>
    <p:extLst>
      <p:ext uri="{BB962C8B-B14F-4D97-AF65-F5344CB8AC3E}">
        <p14:creationId xmlns:p14="http://schemas.microsoft.com/office/powerpoint/2010/main" val="243706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ED5F01-D4A5-4A4A-FDA0-6BA861D61B37}"/>
              </a:ext>
            </a:extLst>
          </p:cNvPr>
          <p:cNvSpPr txBox="1"/>
          <p:nvPr/>
        </p:nvSpPr>
        <p:spPr>
          <a:xfrm>
            <a:off x="480060" y="889843"/>
            <a:ext cx="11372850" cy="5447645"/>
          </a:xfrm>
          <a:prstGeom prst="rect">
            <a:avLst/>
          </a:prstGeom>
          <a:noFill/>
        </p:spPr>
        <p:txBody>
          <a:bodyPr wrap="square">
            <a:spAutoFit/>
          </a:bodyPr>
          <a:lstStyle/>
          <a:p>
            <a:pPr algn="just"/>
            <a:endParaRPr lang="es-PE" sz="2400" b="1" dirty="0">
              <a:latin typeface="Arial" panose="020B0604020202020204" pitchFamily="34" charset="0"/>
              <a:cs typeface="Arial" panose="020B0604020202020204" pitchFamily="34" charset="0"/>
            </a:endParaRPr>
          </a:p>
          <a:p>
            <a:pPr algn="just"/>
            <a:r>
              <a:rPr lang="es-MX" sz="3600" b="1" dirty="0">
                <a:latin typeface="Arial" panose="020B0604020202020204" pitchFamily="34" charset="0"/>
                <a:cs typeface="Arial" panose="020B0604020202020204" pitchFamily="34" charset="0"/>
              </a:rPr>
              <a:t>De igual forma también obliga a tipificar como delito la ocultación o encubrimiento de la naturaleza, el origen, la ubicación, le destino, el movimiento o la propiedad real de bienes, o de derechos relativos a tales bienes, a sabiendas de que proceden de alguno o algunos de los delitos tipificados en la convención, o de un acto de participación en tal o tales delitos.</a:t>
            </a:r>
          </a:p>
          <a:p>
            <a:endParaRPr lang="es-PE" sz="1800" dirty="0">
              <a:latin typeface="Lucida Console" panose="020B0609040504020204" pitchFamily="49" charset="0"/>
            </a:endParaRPr>
          </a:p>
          <a:p>
            <a:endParaRPr lang="es-PE" sz="1800" dirty="0">
              <a:latin typeface="Lucida Console" panose="020B0609040504020204" pitchFamily="49" charset="0"/>
            </a:endParaRPr>
          </a:p>
        </p:txBody>
      </p:sp>
    </p:spTree>
    <p:extLst>
      <p:ext uri="{BB962C8B-B14F-4D97-AF65-F5344CB8AC3E}">
        <p14:creationId xmlns:p14="http://schemas.microsoft.com/office/powerpoint/2010/main" val="3186752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AD924-13EA-4FE1-A8A2-73178FBBC939}"/>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FD6AACB5-7064-4612-A7DE-F14F15127337}"/>
              </a:ext>
            </a:extLst>
          </p:cNvPr>
          <p:cNvPicPr>
            <a:picLocks noGrp="1" noChangeAspect="1"/>
          </p:cNvPicPr>
          <p:nvPr>
            <p:ph idx="1"/>
          </p:nvPr>
        </p:nvPicPr>
        <p:blipFill rotWithShape="1">
          <a:blip r:embed="rId2"/>
          <a:srcRect r="4159"/>
          <a:stretch/>
        </p:blipFill>
        <p:spPr>
          <a:xfrm>
            <a:off x="1" y="0"/>
            <a:ext cx="12191999" cy="6938010"/>
          </a:xfrm>
          <a:prstGeom prst="rect">
            <a:avLst/>
          </a:prstGeom>
        </p:spPr>
      </p:pic>
      <p:pic>
        <p:nvPicPr>
          <p:cNvPr id="5" name="Imagen 4">
            <a:extLst>
              <a:ext uri="{FF2B5EF4-FFF2-40B4-BE49-F238E27FC236}">
                <a16:creationId xmlns:a16="http://schemas.microsoft.com/office/drawing/2014/main" id="{7858B458-A536-45FC-83D3-58E33183FE84}"/>
              </a:ext>
            </a:extLst>
          </p:cNvPr>
          <p:cNvPicPr>
            <a:picLocks noChangeAspect="1"/>
          </p:cNvPicPr>
          <p:nvPr/>
        </p:nvPicPr>
        <p:blipFill>
          <a:blip r:embed="rId3"/>
          <a:stretch>
            <a:fillRect/>
          </a:stretch>
        </p:blipFill>
        <p:spPr>
          <a:xfrm>
            <a:off x="9639002" y="0"/>
            <a:ext cx="2552998" cy="765810"/>
          </a:xfrm>
          <a:prstGeom prst="rect">
            <a:avLst/>
          </a:prstGeom>
        </p:spPr>
      </p:pic>
    </p:spTree>
    <p:extLst>
      <p:ext uri="{BB962C8B-B14F-4D97-AF65-F5344CB8AC3E}">
        <p14:creationId xmlns:p14="http://schemas.microsoft.com/office/powerpoint/2010/main" val="857089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A09B3-81AE-4B0A-989E-22864C54D555}"/>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F2943B10-F743-4F1F-9337-4C4815568A64}"/>
              </a:ext>
            </a:extLst>
          </p:cNvPr>
          <p:cNvPicPr>
            <a:picLocks noGrp="1" noChangeAspect="1"/>
          </p:cNvPicPr>
          <p:nvPr>
            <p:ph idx="1"/>
          </p:nvPr>
        </p:nvPicPr>
        <p:blipFill>
          <a:blip r:embed="rId2"/>
          <a:stretch>
            <a:fillRect/>
          </a:stretch>
        </p:blipFill>
        <p:spPr>
          <a:xfrm>
            <a:off x="0" y="0"/>
            <a:ext cx="12321539" cy="6857999"/>
          </a:xfrm>
          <a:prstGeom prst="rect">
            <a:avLst/>
          </a:prstGeom>
        </p:spPr>
      </p:pic>
      <p:pic>
        <p:nvPicPr>
          <p:cNvPr id="5" name="Imagen 4">
            <a:extLst>
              <a:ext uri="{FF2B5EF4-FFF2-40B4-BE49-F238E27FC236}">
                <a16:creationId xmlns:a16="http://schemas.microsoft.com/office/drawing/2014/main" id="{D2647EBD-538E-46B9-AD8C-A39DC9C63F6E}"/>
              </a:ext>
            </a:extLst>
          </p:cNvPr>
          <p:cNvPicPr>
            <a:picLocks noChangeAspect="1"/>
          </p:cNvPicPr>
          <p:nvPr/>
        </p:nvPicPr>
        <p:blipFill>
          <a:blip r:embed="rId3"/>
          <a:stretch>
            <a:fillRect/>
          </a:stretch>
        </p:blipFill>
        <p:spPr>
          <a:xfrm>
            <a:off x="9670602" y="-34290"/>
            <a:ext cx="2799527" cy="971550"/>
          </a:xfrm>
          <a:prstGeom prst="rect">
            <a:avLst/>
          </a:prstGeom>
        </p:spPr>
      </p:pic>
    </p:spTree>
    <p:extLst>
      <p:ext uri="{BB962C8B-B14F-4D97-AF65-F5344CB8AC3E}">
        <p14:creationId xmlns:p14="http://schemas.microsoft.com/office/powerpoint/2010/main" val="40762248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E995A-4A5A-4F8A-98DB-33A9C0A2F7C9}"/>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CA3DBD01-6EE6-4E29-8EDE-AAFBEF29D63B}"/>
              </a:ext>
            </a:extLst>
          </p:cNvPr>
          <p:cNvPicPr>
            <a:picLocks noGrp="1" noChangeAspect="1"/>
          </p:cNvPicPr>
          <p:nvPr>
            <p:ph idx="1"/>
          </p:nvPr>
        </p:nvPicPr>
        <p:blipFill>
          <a:blip r:embed="rId2"/>
          <a:stretch>
            <a:fillRect/>
          </a:stretch>
        </p:blipFill>
        <p:spPr>
          <a:xfrm>
            <a:off x="102870" y="22860"/>
            <a:ext cx="12321540" cy="6858000"/>
          </a:xfrm>
          <a:prstGeom prst="rect">
            <a:avLst/>
          </a:prstGeom>
        </p:spPr>
      </p:pic>
      <p:pic>
        <p:nvPicPr>
          <p:cNvPr id="3" name="Imagen 2">
            <a:extLst>
              <a:ext uri="{FF2B5EF4-FFF2-40B4-BE49-F238E27FC236}">
                <a16:creationId xmlns:a16="http://schemas.microsoft.com/office/drawing/2014/main" id="{EE68E184-45A5-44DD-BFFE-8958DA6192F0}"/>
              </a:ext>
            </a:extLst>
          </p:cNvPr>
          <p:cNvPicPr>
            <a:picLocks noChangeAspect="1"/>
          </p:cNvPicPr>
          <p:nvPr/>
        </p:nvPicPr>
        <p:blipFill>
          <a:blip r:embed="rId3"/>
          <a:stretch>
            <a:fillRect/>
          </a:stretch>
        </p:blipFill>
        <p:spPr>
          <a:xfrm>
            <a:off x="9681210" y="0"/>
            <a:ext cx="2823210" cy="850631"/>
          </a:xfrm>
          <a:prstGeom prst="rect">
            <a:avLst/>
          </a:prstGeom>
        </p:spPr>
      </p:pic>
    </p:spTree>
    <p:extLst>
      <p:ext uri="{BB962C8B-B14F-4D97-AF65-F5344CB8AC3E}">
        <p14:creationId xmlns:p14="http://schemas.microsoft.com/office/powerpoint/2010/main" val="3129514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17A9B-1349-4298-9340-A648A0044E4F}"/>
              </a:ext>
            </a:extLst>
          </p:cNvPr>
          <p:cNvSpPr>
            <a:spLocks noGrp="1"/>
          </p:cNvSpPr>
          <p:nvPr>
            <p:ph type="title"/>
          </p:nvPr>
        </p:nvSpPr>
        <p:spPr/>
        <p:txBody>
          <a:bodyPr/>
          <a:lstStyle/>
          <a:p>
            <a:endParaRPr lang="es-PE" dirty="0"/>
          </a:p>
        </p:txBody>
      </p:sp>
      <p:pic>
        <p:nvPicPr>
          <p:cNvPr id="4" name="Marcador de contenido 3">
            <a:extLst>
              <a:ext uri="{FF2B5EF4-FFF2-40B4-BE49-F238E27FC236}">
                <a16:creationId xmlns:a16="http://schemas.microsoft.com/office/drawing/2014/main" id="{4DAC15F8-DC40-4320-BB50-BE8F6DAFA384}"/>
              </a:ext>
            </a:extLst>
          </p:cNvPr>
          <p:cNvPicPr>
            <a:picLocks noGrp="1" noChangeAspect="1"/>
          </p:cNvPicPr>
          <p:nvPr>
            <p:ph idx="1"/>
          </p:nvPr>
        </p:nvPicPr>
        <p:blipFill rotWithShape="1">
          <a:blip r:embed="rId2"/>
          <a:srcRect t="4927" r="-1467"/>
          <a:stretch/>
        </p:blipFill>
        <p:spPr>
          <a:xfrm>
            <a:off x="100420" y="246046"/>
            <a:ext cx="12392570" cy="6697981"/>
          </a:xfrm>
          <a:prstGeom prst="rect">
            <a:avLst/>
          </a:prstGeom>
        </p:spPr>
      </p:pic>
      <p:pic>
        <p:nvPicPr>
          <p:cNvPr id="5" name="Imagen 4">
            <a:extLst>
              <a:ext uri="{FF2B5EF4-FFF2-40B4-BE49-F238E27FC236}">
                <a16:creationId xmlns:a16="http://schemas.microsoft.com/office/drawing/2014/main" id="{229D7FE5-93A8-4236-AE51-60780090D123}"/>
              </a:ext>
            </a:extLst>
          </p:cNvPr>
          <p:cNvPicPr>
            <a:picLocks noChangeAspect="1"/>
          </p:cNvPicPr>
          <p:nvPr/>
        </p:nvPicPr>
        <p:blipFill>
          <a:blip r:embed="rId3"/>
          <a:stretch>
            <a:fillRect/>
          </a:stretch>
        </p:blipFill>
        <p:spPr>
          <a:xfrm>
            <a:off x="2868931" y="246046"/>
            <a:ext cx="9441180" cy="439754"/>
          </a:xfrm>
          <a:prstGeom prst="rect">
            <a:avLst/>
          </a:prstGeom>
        </p:spPr>
      </p:pic>
    </p:spTree>
    <p:extLst>
      <p:ext uri="{BB962C8B-B14F-4D97-AF65-F5344CB8AC3E}">
        <p14:creationId xmlns:p14="http://schemas.microsoft.com/office/powerpoint/2010/main" val="39246157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666E-C238-41B7-9E13-0F4C7CC87C1E}"/>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B621A80E-455E-4702-ACBF-7577A58D0D67}"/>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id="{CAD63FF2-9EBA-4B7A-A86A-9F67B90E3105}"/>
              </a:ext>
            </a:extLst>
          </p:cNvPr>
          <p:cNvPicPr>
            <a:picLocks noChangeAspect="1"/>
          </p:cNvPicPr>
          <p:nvPr/>
        </p:nvPicPr>
        <p:blipFill rotWithShape="1">
          <a:blip r:embed="rId2"/>
          <a:srcRect t="3795" r="1968"/>
          <a:stretch/>
        </p:blipFill>
        <p:spPr>
          <a:xfrm>
            <a:off x="1" y="361522"/>
            <a:ext cx="12191999" cy="6496478"/>
          </a:xfrm>
          <a:prstGeom prst="rect">
            <a:avLst/>
          </a:prstGeom>
        </p:spPr>
      </p:pic>
    </p:spTree>
    <p:extLst>
      <p:ext uri="{BB962C8B-B14F-4D97-AF65-F5344CB8AC3E}">
        <p14:creationId xmlns:p14="http://schemas.microsoft.com/office/powerpoint/2010/main" val="20350597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2E13F6-962F-4517-9E4D-00F787905C76}"/>
              </a:ext>
            </a:extLst>
          </p:cNvPr>
          <p:cNvPicPr>
            <a:picLocks noChangeAspect="1"/>
          </p:cNvPicPr>
          <p:nvPr/>
        </p:nvPicPr>
        <p:blipFill rotWithShape="1">
          <a:blip r:embed="rId2"/>
          <a:srcRect t="4047" r="1237"/>
          <a:stretch/>
        </p:blipFill>
        <p:spPr>
          <a:xfrm>
            <a:off x="422910" y="354330"/>
            <a:ext cx="11864340" cy="6503670"/>
          </a:xfrm>
          <a:prstGeom prst="rect">
            <a:avLst/>
          </a:prstGeom>
        </p:spPr>
      </p:pic>
      <p:pic>
        <p:nvPicPr>
          <p:cNvPr id="3" name="Imagen 2">
            <a:extLst>
              <a:ext uri="{FF2B5EF4-FFF2-40B4-BE49-F238E27FC236}">
                <a16:creationId xmlns:a16="http://schemas.microsoft.com/office/drawing/2014/main" id="{3006A32C-CFFD-48A2-A307-241DE95E8B28}"/>
              </a:ext>
            </a:extLst>
          </p:cNvPr>
          <p:cNvPicPr>
            <a:picLocks noChangeAspect="1"/>
          </p:cNvPicPr>
          <p:nvPr/>
        </p:nvPicPr>
        <p:blipFill>
          <a:blip r:embed="rId3"/>
          <a:stretch>
            <a:fillRect/>
          </a:stretch>
        </p:blipFill>
        <p:spPr>
          <a:xfrm>
            <a:off x="9934247" y="354330"/>
            <a:ext cx="2353003" cy="924054"/>
          </a:xfrm>
          <a:prstGeom prst="rect">
            <a:avLst/>
          </a:prstGeom>
        </p:spPr>
      </p:pic>
    </p:spTree>
    <p:extLst>
      <p:ext uri="{BB962C8B-B14F-4D97-AF65-F5344CB8AC3E}">
        <p14:creationId xmlns:p14="http://schemas.microsoft.com/office/powerpoint/2010/main" val="243829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EB956-2406-412A-B41E-BAF5FD3A599D}"/>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7A7DE87A-7F5B-4F2B-A868-C2D85807B83F}"/>
              </a:ext>
            </a:extLst>
          </p:cNvPr>
          <p:cNvPicPr>
            <a:picLocks noGrp="1" noChangeAspect="1"/>
          </p:cNvPicPr>
          <p:nvPr>
            <p:ph idx="1"/>
          </p:nvPr>
        </p:nvPicPr>
        <p:blipFill>
          <a:blip r:embed="rId2"/>
          <a:stretch>
            <a:fillRect/>
          </a:stretch>
        </p:blipFill>
        <p:spPr>
          <a:xfrm>
            <a:off x="182880" y="1434465"/>
            <a:ext cx="12115800" cy="3989069"/>
          </a:xfrm>
          <a:prstGeom prst="rect">
            <a:avLst/>
          </a:prstGeom>
        </p:spPr>
      </p:pic>
    </p:spTree>
    <p:extLst>
      <p:ext uri="{BB962C8B-B14F-4D97-AF65-F5344CB8AC3E}">
        <p14:creationId xmlns:p14="http://schemas.microsoft.com/office/powerpoint/2010/main" val="2247375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DBE27C-5F70-4FAD-99F7-B80E9B39BA6C}"/>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7EB4E60E-FB76-4A1F-BB7E-C2011F8492B5}"/>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id="{3577D9B8-C7BE-448B-8510-B6666B45D6AB}"/>
              </a:ext>
            </a:extLst>
          </p:cNvPr>
          <p:cNvPicPr>
            <a:picLocks noChangeAspect="1"/>
          </p:cNvPicPr>
          <p:nvPr/>
        </p:nvPicPr>
        <p:blipFill>
          <a:blip r:embed="rId2"/>
          <a:stretch>
            <a:fillRect/>
          </a:stretch>
        </p:blipFill>
        <p:spPr>
          <a:xfrm>
            <a:off x="0" y="32863"/>
            <a:ext cx="11730824" cy="6792273"/>
          </a:xfrm>
          <a:prstGeom prst="rect">
            <a:avLst/>
          </a:prstGeom>
        </p:spPr>
      </p:pic>
      <p:pic>
        <p:nvPicPr>
          <p:cNvPr id="5" name="Imagen 4">
            <a:extLst>
              <a:ext uri="{FF2B5EF4-FFF2-40B4-BE49-F238E27FC236}">
                <a16:creationId xmlns:a16="http://schemas.microsoft.com/office/drawing/2014/main" id="{18A75CF2-320F-45E4-BCB3-02CD2619B47B}"/>
              </a:ext>
            </a:extLst>
          </p:cNvPr>
          <p:cNvPicPr>
            <a:picLocks noChangeAspect="1"/>
          </p:cNvPicPr>
          <p:nvPr/>
        </p:nvPicPr>
        <p:blipFill>
          <a:blip r:embed="rId3"/>
          <a:stretch>
            <a:fillRect/>
          </a:stretch>
        </p:blipFill>
        <p:spPr>
          <a:xfrm>
            <a:off x="9235441" y="0"/>
            <a:ext cx="2495384" cy="924054"/>
          </a:xfrm>
          <a:prstGeom prst="rect">
            <a:avLst/>
          </a:prstGeom>
        </p:spPr>
      </p:pic>
    </p:spTree>
    <p:extLst>
      <p:ext uri="{BB962C8B-B14F-4D97-AF65-F5344CB8AC3E}">
        <p14:creationId xmlns:p14="http://schemas.microsoft.com/office/powerpoint/2010/main" val="13405838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7157</Words>
  <Application>Microsoft Office PowerPoint</Application>
  <PresentationFormat>Panorámica</PresentationFormat>
  <Paragraphs>304</Paragraphs>
  <Slides>97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97</vt:i4>
      </vt:variant>
    </vt:vector>
  </HeadingPairs>
  <TitlesOfParts>
    <vt:vector size="103" baseType="lpstr">
      <vt:lpstr>Antique Olive Compact</vt:lpstr>
      <vt:lpstr>Arial</vt:lpstr>
      <vt:lpstr>Calibri</vt:lpstr>
      <vt:lpstr>Calibri Light</vt:lpstr>
      <vt:lpstr>Lucida Console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Tomar en cuenta</vt:lpstr>
      <vt:lpstr>Delincuencia organizada </vt:lpstr>
      <vt:lpstr>Presentación de PowerPoint</vt:lpstr>
      <vt:lpstr>Presentación de PowerPoint</vt:lpstr>
      <vt:lpstr>Presentación de PowerPoint</vt:lpstr>
      <vt:lpstr>¿COMO COMBATIRLAS?</vt:lpstr>
      <vt:lpstr>Cómo opera el tema del crimen organizado</vt:lpstr>
      <vt:lpstr>El crimen organizado es de carácter mutable, de mal ser cambiante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Erickson Garcia Palomino</dc:creator>
  <cp:lastModifiedBy>FN</cp:lastModifiedBy>
  <cp:revision>65</cp:revision>
  <dcterms:created xsi:type="dcterms:W3CDTF">2024-05-10T10:15:16Z</dcterms:created>
  <dcterms:modified xsi:type="dcterms:W3CDTF">2024-05-14T20:47:35Z</dcterms:modified>
</cp:coreProperties>
</file>