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7" r:id="rId6"/>
    <p:sldId id="268" r:id="rId7"/>
    <p:sldId id="261" r:id="rId8"/>
    <p:sldId id="260" r:id="rId9"/>
    <p:sldId id="262" r:id="rId10"/>
    <p:sldId id="263" r:id="rId11"/>
    <p:sldId id="264" r:id="rId12"/>
    <p:sldId id="265" r:id="rId13"/>
    <p:sldId id="272" r:id="rId14"/>
    <p:sldId id="273" r:id="rId15"/>
    <p:sldId id="266" r:id="rId16"/>
    <p:sldId id="269" r:id="rId17"/>
    <p:sldId id="274" r:id="rId18"/>
    <p:sldId id="270" r:id="rId19"/>
    <p:sldId id="271"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snapToGrid="0">
      <p:cViewPr>
        <p:scale>
          <a:sx n="50" d="100"/>
          <a:sy n="50" d="100"/>
        </p:scale>
        <p:origin x="1901" y="7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BC6436-B0BB-4048-884F-47B2F6ABB9F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PE"/>
        </a:p>
      </dgm:t>
    </dgm:pt>
    <dgm:pt modelId="{0CD1720C-5624-4C36-9678-A71B19A1568C}">
      <dgm:prSet phldrT="[Texto]"/>
      <dgm:spPr>
        <a:solidFill>
          <a:schemeClr val="accent2">
            <a:lumMod val="60000"/>
            <a:lumOff val="40000"/>
          </a:schemeClr>
        </a:solidFill>
      </dgm:spPr>
      <dgm:t>
        <a:bodyPr/>
        <a:lstStyle/>
        <a:p>
          <a:r>
            <a:rPr lang="es-MX" b="1" dirty="0">
              <a:solidFill>
                <a:schemeClr val="tx1"/>
              </a:solidFill>
            </a:rPr>
            <a:t>Constitución Política del Perú</a:t>
          </a:r>
        </a:p>
        <a:p>
          <a:r>
            <a:rPr lang="es-MX" b="1" dirty="0">
              <a:solidFill>
                <a:schemeClr val="tx1"/>
              </a:solidFill>
            </a:rPr>
            <a:t>Art.25</a:t>
          </a:r>
          <a:endParaRPr lang="es-PE" b="1" dirty="0">
            <a:solidFill>
              <a:schemeClr val="tx1"/>
            </a:solidFill>
          </a:endParaRPr>
        </a:p>
      </dgm:t>
    </dgm:pt>
    <dgm:pt modelId="{6B0BA613-1B98-42C3-A4AC-9478970399CC}" type="parTrans" cxnId="{FB34829C-F29C-44D3-B615-63FACF9A74FE}">
      <dgm:prSet/>
      <dgm:spPr/>
      <dgm:t>
        <a:bodyPr/>
        <a:lstStyle/>
        <a:p>
          <a:endParaRPr lang="es-PE"/>
        </a:p>
      </dgm:t>
    </dgm:pt>
    <dgm:pt modelId="{99D68CA9-FF68-4362-93A1-A4CEA67A2857}" type="sibTrans" cxnId="{FB34829C-F29C-44D3-B615-63FACF9A74FE}">
      <dgm:prSet/>
      <dgm:spPr/>
      <dgm:t>
        <a:bodyPr/>
        <a:lstStyle/>
        <a:p>
          <a:endParaRPr lang="es-PE"/>
        </a:p>
      </dgm:t>
    </dgm:pt>
    <dgm:pt modelId="{B6254D14-4276-433F-BF69-694E08B9160D}">
      <dgm:prSet phldrT="[Texto]" custT="1"/>
      <dgm:spPr>
        <a:solidFill>
          <a:schemeClr val="accent2">
            <a:lumMod val="60000"/>
            <a:lumOff val="40000"/>
          </a:schemeClr>
        </a:solidFill>
      </dgm:spPr>
      <dgm:t>
        <a:bodyPr/>
        <a:lstStyle/>
        <a:p>
          <a:r>
            <a:rPr lang="es-MX" sz="1600" b="1" dirty="0">
              <a:solidFill>
                <a:schemeClr val="tx1"/>
              </a:solidFill>
            </a:rPr>
            <a:t>D.S N°007-2002-TR, D.L.854(ley de jornada de jornada de trabajo, horario trabajo en sobre tiempo) modificado por la ley N°27671</a:t>
          </a:r>
          <a:endParaRPr lang="es-PE" sz="1600" b="1" dirty="0">
            <a:solidFill>
              <a:schemeClr val="tx1"/>
            </a:solidFill>
          </a:endParaRPr>
        </a:p>
      </dgm:t>
    </dgm:pt>
    <dgm:pt modelId="{F8D56759-EC09-4F05-A8FE-750C36040F4C}" type="parTrans" cxnId="{29B1BFC8-F9D8-4501-A3D6-2E59AEB6BBCB}">
      <dgm:prSet/>
      <dgm:spPr/>
      <dgm:t>
        <a:bodyPr/>
        <a:lstStyle/>
        <a:p>
          <a:endParaRPr lang="es-PE"/>
        </a:p>
      </dgm:t>
    </dgm:pt>
    <dgm:pt modelId="{442FA747-FA3B-45AE-AD65-CA4493A37A9D}" type="sibTrans" cxnId="{29B1BFC8-F9D8-4501-A3D6-2E59AEB6BBCB}">
      <dgm:prSet/>
      <dgm:spPr/>
      <dgm:t>
        <a:bodyPr/>
        <a:lstStyle/>
        <a:p>
          <a:endParaRPr lang="es-PE"/>
        </a:p>
      </dgm:t>
    </dgm:pt>
    <dgm:pt modelId="{9C086A6C-8B1C-4E5A-8053-13BF48C9F0A3}">
      <dgm:prSet phldrT="[Texto]" custT="1"/>
      <dgm:spPr>
        <a:solidFill>
          <a:schemeClr val="accent2">
            <a:lumMod val="60000"/>
            <a:lumOff val="40000"/>
          </a:schemeClr>
        </a:solidFill>
      </dgm:spPr>
      <dgm:t>
        <a:bodyPr/>
        <a:lstStyle/>
        <a:p>
          <a:r>
            <a:rPr lang="es-MX" sz="1600" b="1" dirty="0">
              <a:solidFill>
                <a:schemeClr val="tx1"/>
              </a:solidFill>
            </a:rPr>
            <a:t>D.S. N°008-2002-TR  y sus modificaciones</a:t>
          </a:r>
          <a:endParaRPr lang="es-PE" sz="1600" b="1" dirty="0">
            <a:solidFill>
              <a:schemeClr val="tx1"/>
            </a:solidFill>
          </a:endParaRPr>
        </a:p>
      </dgm:t>
    </dgm:pt>
    <dgm:pt modelId="{4A780DB3-7810-4DF1-BABC-D53B97D0FD39}" type="parTrans" cxnId="{568C6BF3-ADF2-4D3E-B01F-7217AC8A3816}">
      <dgm:prSet/>
      <dgm:spPr/>
      <dgm:t>
        <a:bodyPr/>
        <a:lstStyle/>
        <a:p>
          <a:endParaRPr lang="es-PE"/>
        </a:p>
      </dgm:t>
    </dgm:pt>
    <dgm:pt modelId="{C200FB60-0681-4C7C-A90B-8DAC197C8D0B}" type="sibTrans" cxnId="{568C6BF3-ADF2-4D3E-B01F-7217AC8A3816}">
      <dgm:prSet/>
      <dgm:spPr/>
      <dgm:t>
        <a:bodyPr/>
        <a:lstStyle/>
        <a:p>
          <a:endParaRPr lang="es-PE"/>
        </a:p>
      </dgm:t>
    </dgm:pt>
    <dgm:pt modelId="{1EFA873A-72D6-45C5-9C59-309EDBC97C06}">
      <dgm:prSet phldrT="[Texto]" custT="1"/>
      <dgm:spPr>
        <a:solidFill>
          <a:schemeClr val="accent2">
            <a:lumMod val="60000"/>
            <a:lumOff val="40000"/>
          </a:schemeClr>
        </a:solidFill>
      </dgm:spPr>
      <dgm:t>
        <a:bodyPr/>
        <a:lstStyle/>
        <a:p>
          <a:r>
            <a:rPr lang="es-MX" sz="1400" b="1" dirty="0">
              <a:solidFill>
                <a:schemeClr val="tx1"/>
              </a:solidFill>
            </a:rPr>
            <a:t>D.S.004-2006-TR</a:t>
          </a:r>
        </a:p>
        <a:p>
          <a:r>
            <a:rPr lang="es-MX" sz="1400" b="1" dirty="0">
              <a:solidFill>
                <a:schemeClr val="tx1"/>
              </a:solidFill>
            </a:rPr>
            <a:t>Sobre el registro de control y de salida en el régimen de la actividad privada</a:t>
          </a:r>
          <a:endParaRPr lang="es-PE" sz="1400" b="1" dirty="0">
            <a:solidFill>
              <a:schemeClr val="tx1"/>
            </a:solidFill>
          </a:endParaRPr>
        </a:p>
      </dgm:t>
    </dgm:pt>
    <dgm:pt modelId="{EC46C979-E54E-49C1-8B2F-597EFE4AD85A}" type="parTrans" cxnId="{E9CD21E7-F211-4958-BEFA-C4369B54EDF5}">
      <dgm:prSet/>
      <dgm:spPr/>
      <dgm:t>
        <a:bodyPr/>
        <a:lstStyle/>
        <a:p>
          <a:endParaRPr lang="es-PE"/>
        </a:p>
      </dgm:t>
    </dgm:pt>
    <dgm:pt modelId="{2A6C1191-8D1B-4B38-AB92-27A32B1ABB64}" type="sibTrans" cxnId="{E9CD21E7-F211-4958-BEFA-C4369B54EDF5}">
      <dgm:prSet/>
      <dgm:spPr/>
      <dgm:t>
        <a:bodyPr/>
        <a:lstStyle/>
        <a:p>
          <a:endParaRPr lang="es-PE"/>
        </a:p>
      </dgm:t>
    </dgm:pt>
    <dgm:pt modelId="{B7A6E41E-64B6-4031-9522-F8420D0D1A46}">
      <dgm:prSet phldrT="[Texto]" custT="1"/>
      <dgm:spPr>
        <a:solidFill>
          <a:srgbClr val="00B050"/>
        </a:solidFill>
      </dgm:spPr>
      <dgm:t>
        <a:bodyPr/>
        <a:lstStyle/>
        <a:p>
          <a:r>
            <a:rPr lang="es-MX" sz="2000" b="1" dirty="0">
              <a:solidFill>
                <a:schemeClr val="tx1"/>
              </a:solidFill>
            </a:rPr>
            <a:t>Base normativa</a:t>
          </a:r>
          <a:endParaRPr lang="es-PE" sz="2000" b="1" dirty="0">
            <a:solidFill>
              <a:schemeClr val="tx1"/>
            </a:solidFill>
          </a:endParaRPr>
        </a:p>
      </dgm:t>
    </dgm:pt>
    <dgm:pt modelId="{CAEE0DEA-5EFE-497E-9DEC-19BB304036C8}" type="parTrans" cxnId="{EEB54A58-B844-42FB-AA99-4ECCA64A2019}">
      <dgm:prSet/>
      <dgm:spPr/>
      <dgm:t>
        <a:bodyPr/>
        <a:lstStyle/>
        <a:p>
          <a:endParaRPr lang="es-PE"/>
        </a:p>
      </dgm:t>
    </dgm:pt>
    <dgm:pt modelId="{873E4EE1-B0F9-4DAB-B5CC-451061EE46D0}" type="sibTrans" cxnId="{EEB54A58-B844-42FB-AA99-4ECCA64A2019}">
      <dgm:prSet/>
      <dgm:spPr/>
      <dgm:t>
        <a:bodyPr/>
        <a:lstStyle/>
        <a:p>
          <a:endParaRPr lang="es-PE"/>
        </a:p>
      </dgm:t>
    </dgm:pt>
    <dgm:pt modelId="{CF33FFCC-7566-4DB6-9B2E-C7B867AAD68A}" type="pres">
      <dgm:prSet presAssocID="{ACBC6436-B0BB-4048-884F-47B2F6ABB9F6}" presName="cycle" presStyleCnt="0">
        <dgm:presLayoutVars>
          <dgm:dir/>
          <dgm:resizeHandles val="exact"/>
        </dgm:presLayoutVars>
      </dgm:prSet>
      <dgm:spPr/>
    </dgm:pt>
    <dgm:pt modelId="{7C278AE0-4215-4936-B025-19F32515FBE2}" type="pres">
      <dgm:prSet presAssocID="{0CD1720C-5624-4C36-9678-A71B19A1568C}" presName="node" presStyleLbl="node1" presStyleIdx="0" presStyleCnt="5">
        <dgm:presLayoutVars>
          <dgm:bulletEnabled val="1"/>
        </dgm:presLayoutVars>
      </dgm:prSet>
      <dgm:spPr/>
    </dgm:pt>
    <dgm:pt modelId="{E47FECF7-32BE-4B7D-8DD3-E59D176F04C0}" type="pres">
      <dgm:prSet presAssocID="{99D68CA9-FF68-4362-93A1-A4CEA67A2857}" presName="sibTrans" presStyleLbl="sibTrans2D1" presStyleIdx="0" presStyleCnt="5"/>
      <dgm:spPr/>
    </dgm:pt>
    <dgm:pt modelId="{1D7AFDFB-8F3E-4797-AE54-AA14AC1A21DA}" type="pres">
      <dgm:prSet presAssocID="{99D68CA9-FF68-4362-93A1-A4CEA67A2857}" presName="connectorText" presStyleLbl="sibTrans2D1" presStyleIdx="0" presStyleCnt="5"/>
      <dgm:spPr/>
    </dgm:pt>
    <dgm:pt modelId="{25800D44-4225-4B2C-A27B-55DF1ECB5235}" type="pres">
      <dgm:prSet presAssocID="{B6254D14-4276-433F-BF69-694E08B9160D}" presName="node" presStyleLbl="node1" presStyleIdx="1" presStyleCnt="5" custScaleX="150232" custScaleY="119967">
        <dgm:presLayoutVars>
          <dgm:bulletEnabled val="1"/>
        </dgm:presLayoutVars>
      </dgm:prSet>
      <dgm:spPr/>
    </dgm:pt>
    <dgm:pt modelId="{29EB86E4-548C-46AE-A93E-857A1D790B94}" type="pres">
      <dgm:prSet presAssocID="{442FA747-FA3B-45AE-AD65-CA4493A37A9D}" presName="sibTrans" presStyleLbl="sibTrans2D1" presStyleIdx="1" presStyleCnt="5"/>
      <dgm:spPr/>
    </dgm:pt>
    <dgm:pt modelId="{5B1AD757-AC48-48A3-B75E-629163DFA4CB}" type="pres">
      <dgm:prSet presAssocID="{442FA747-FA3B-45AE-AD65-CA4493A37A9D}" presName="connectorText" presStyleLbl="sibTrans2D1" presStyleIdx="1" presStyleCnt="5"/>
      <dgm:spPr/>
    </dgm:pt>
    <dgm:pt modelId="{DA9C4839-04A5-4753-9610-0A926649BD32}" type="pres">
      <dgm:prSet presAssocID="{9C086A6C-8B1C-4E5A-8053-13BF48C9F0A3}" presName="node" presStyleLbl="node1" presStyleIdx="2" presStyleCnt="5">
        <dgm:presLayoutVars>
          <dgm:bulletEnabled val="1"/>
        </dgm:presLayoutVars>
      </dgm:prSet>
      <dgm:spPr/>
    </dgm:pt>
    <dgm:pt modelId="{2677A229-C82D-466A-B6F4-25D85CB34CE9}" type="pres">
      <dgm:prSet presAssocID="{C200FB60-0681-4C7C-A90B-8DAC197C8D0B}" presName="sibTrans" presStyleLbl="sibTrans2D1" presStyleIdx="2" presStyleCnt="5"/>
      <dgm:spPr/>
    </dgm:pt>
    <dgm:pt modelId="{AF894B51-F9D1-465A-9FCA-4E088DE0F206}" type="pres">
      <dgm:prSet presAssocID="{C200FB60-0681-4C7C-A90B-8DAC197C8D0B}" presName="connectorText" presStyleLbl="sibTrans2D1" presStyleIdx="2" presStyleCnt="5"/>
      <dgm:spPr/>
    </dgm:pt>
    <dgm:pt modelId="{C064F83F-A9CF-4A0F-B708-F6354F300542}" type="pres">
      <dgm:prSet presAssocID="{1EFA873A-72D6-45C5-9C59-309EDBC97C06}" presName="node" presStyleLbl="node1" presStyleIdx="3" presStyleCnt="5" custScaleX="134723">
        <dgm:presLayoutVars>
          <dgm:bulletEnabled val="1"/>
        </dgm:presLayoutVars>
      </dgm:prSet>
      <dgm:spPr/>
    </dgm:pt>
    <dgm:pt modelId="{DA72FF27-6B0E-448D-9DFD-F150A4B72266}" type="pres">
      <dgm:prSet presAssocID="{2A6C1191-8D1B-4B38-AB92-27A32B1ABB64}" presName="sibTrans" presStyleLbl="sibTrans2D1" presStyleIdx="3" presStyleCnt="5"/>
      <dgm:spPr/>
    </dgm:pt>
    <dgm:pt modelId="{4BCD35B8-9442-4E9B-8A8A-5C491DFD5F38}" type="pres">
      <dgm:prSet presAssocID="{2A6C1191-8D1B-4B38-AB92-27A32B1ABB64}" presName="connectorText" presStyleLbl="sibTrans2D1" presStyleIdx="3" presStyleCnt="5"/>
      <dgm:spPr/>
    </dgm:pt>
    <dgm:pt modelId="{69669806-C109-40E7-861D-DB1F06723AE4}" type="pres">
      <dgm:prSet presAssocID="{B7A6E41E-64B6-4031-9522-F8420D0D1A46}" presName="node" presStyleLbl="node1" presStyleIdx="4" presStyleCnt="5" custScaleX="106016">
        <dgm:presLayoutVars>
          <dgm:bulletEnabled val="1"/>
        </dgm:presLayoutVars>
      </dgm:prSet>
      <dgm:spPr/>
    </dgm:pt>
    <dgm:pt modelId="{624B01E2-6614-4B25-9F9A-1A523225D147}" type="pres">
      <dgm:prSet presAssocID="{873E4EE1-B0F9-4DAB-B5CC-451061EE46D0}" presName="sibTrans" presStyleLbl="sibTrans2D1" presStyleIdx="4" presStyleCnt="5"/>
      <dgm:spPr/>
    </dgm:pt>
    <dgm:pt modelId="{C070E4D6-12CF-4E2E-898A-36AACCEF3923}" type="pres">
      <dgm:prSet presAssocID="{873E4EE1-B0F9-4DAB-B5CC-451061EE46D0}" presName="connectorText" presStyleLbl="sibTrans2D1" presStyleIdx="4" presStyleCnt="5"/>
      <dgm:spPr/>
    </dgm:pt>
  </dgm:ptLst>
  <dgm:cxnLst>
    <dgm:cxn modelId="{637A6610-8E40-49C9-A4BD-15A92A141820}" type="presOf" srcId="{2A6C1191-8D1B-4B38-AB92-27A32B1ABB64}" destId="{4BCD35B8-9442-4E9B-8A8A-5C491DFD5F38}" srcOrd="1" destOrd="0" presId="urn:microsoft.com/office/officeart/2005/8/layout/cycle2"/>
    <dgm:cxn modelId="{8BCCEC17-3EAE-4CC1-B036-268461D928E9}" type="presOf" srcId="{873E4EE1-B0F9-4DAB-B5CC-451061EE46D0}" destId="{C070E4D6-12CF-4E2E-898A-36AACCEF3923}" srcOrd="1" destOrd="0" presId="urn:microsoft.com/office/officeart/2005/8/layout/cycle2"/>
    <dgm:cxn modelId="{E188C41F-BCCD-4D36-98BB-318BE416CDB8}" type="presOf" srcId="{ACBC6436-B0BB-4048-884F-47B2F6ABB9F6}" destId="{CF33FFCC-7566-4DB6-9B2E-C7B867AAD68A}" srcOrd="0" destOrd="0" presId="urn:microsoft.com/office/officeart/2005/8/layout/cycle2"/>
    <dgm:cxn modelId="{A4168222-72BE-479B-9E48-2336CB1B4E70}" type="presOf" srcId="{2A6C1191-8D1B-4B38-AB92-27A32B1ABB64}" destId="{DA72FF27-6B0E-448D-9DFD-F150A4B72266}" srcOrd="0" destOrd="0" presId="urn:microsoft.com/office/officeart/2005/8/layout/cycle2"/>
    <dgm:cxn modelId="{69A8D128-23C8-4B40-A96C-8E6C336EAF60}" type="presOf" srcId="{442FA747-FA3B-45AE-AD65-CA4493A37A9D}" destId="{29EB86E4-548C-46AE-A93E-857A1D790B94}" srcOrd="0" destOrd="0" presId="urn:microsoft.com/office/officeart/2005/8/layout/cycle2"/>
    <dgm:cxn modelId="{4060852F-DCA3-4E77-9AF3-C98097907610}" type="presOf" srcId="{873E4EE1-B0F9-4DAB-B5CC-451061EE46D0}" destId="{624B01E2-6614-4B25-9F9A-1A523225D147}" srcOrd="0" destOrd="0" presId="urn:microsoft.com/office/officeart/2005/8/layout/cycle2"/>
    <dgm:cxn modelId="{4E2DB631-1E51-49AC-84AE-E8C2DC618A58}" type="presOf" srcId="{C200FB60-0681-4C7C-A90B-8DAC197C8D0B}" destId="{AF894B51-F9D1-465A-9FCA-4E088DE0F206}" srcOrd="1" destOrd="0" presId="urn:microsoft.com/office/officeart/2005/8/layout/cycle2"/>
    <dgm:cxn modelId="{28FA0E71-BA46-4A33-BFB8-4440E62334DA}" type="presOf" srcId="{C200FB60-0681-4C7C-A90B-8DAC197C8D0B}" destId="{2677A229-C82D-466A-B6F4-25D85CB34CE9}" srcOrd="0" destOrd="0" presId="urn:microsoft.com/office/officeart/2005/8/layout/cycle2"/>
    <dgm:cxn modelId="{EEB54A58-B844-42FB-AA99-4ECCA64A2019}" srcId="{ACBC6436-B0BB-4048-884F-47B2F6ABB9F6}" destId="{B7A6E41E-64B6-4031-9522-F8420D0D1A46}" srcOrd="4" destOrd="0" parTransId="{CAEE0DEA-5EFE-497E-9DEC-19BB304036C8}" sibTransId="{873E4EE1-B0F9-4DAB-B5CC-451061EE46D0}"/>
    <dgm:cxn modelId="{AE49DE84-B199-4A0E-BA70-0E9AE4CBFFFD}" type="presOf" srcId="{B6254D14-4276-433F-BF69-694E08B9160D}" destId="{25800D44-4225-4B2C-A27B-55DF1ECB5235}" srcOrd="0" destOrd="0" presId="urn:microsoft.com/office/officeart/2005/8/layout/cycle2"/>
    <dgm:cxn modelId="{AAEF2592-5BCF-47EF-B879-6C34438C8E33}" type="presOf" srcId="{0CD1720C-5624-4C36-9678-A71B19A1568C}" destId="{7C278AE0-4215-4936-B025-19F32515FBE2}" srcOrd="0" destOrd="0" presId="urn:microsoft.com/office/officeart/2005/8/layout/cycle2"/>
    <dgm:cxn modelId="{FB34829C-F29C-44D3-B615-63FACF9A74FE}" srcId="{ACBC6436-B0BB-4048-884F-47B2F6ABB9F6}" destId="{0CD1720C-5624-4C36-9678-A71B19A1568C}" srcOrd="0" destOrd="0" parTransId="{6B0BA613-1B98-42C3-A4AC-9478970399CC}" sibTransId="{99D68CA9-FF68-4362-93A1-A4CEA67A2857}"/>
    <dgm:cxn modelId="{8F1079A3-D46E-4545-ABF0-182756D6FD4A}" type="presOf" srcId="{99D68CA9-FF68-4362-93A1-A4CEA67A2857}" destId="{E47FECF7-32BE-4B7D-8DD3-E59D176F04C0}" srcOrd="0" destOrd="0" presId="urn:microsoft.com/office/officeart/2005/8/layout/cycle2"/>
    <dgm:cxn modelId="{D743E8B2-9BC6-4AE3-A0EA-AD0EA294A7D7}" type="presOf" srcId="{442FA747-FA3B-45AE-AD65-CA4493A37A9D}" destId="{5B1AD757-AC48-48A3-B75E-629163DFA4CB}" srcOrd="1" destOrd="0" presId="urn:microsoft.com/office/officeart/2005/8/layout/cycle2"/>
    <dgm:cxn modelId="{D9DA62B3-AC09-428A-AEBA-BFE029AEF68B}" type="presOf" srcId="{B7A6E41E-64B6-4031-9522-F8420D0D1A46}" destId="{69669806-C109-40E7-861D-DB1F06723AE4}" srcOrd="0" destOrd="0" presId="urn:microsoft.com/office/officeart/2005/8/layout/cycle2"/>
    <dgm:cxn modelId="{A5815FBA-66F2-4074-9FA6-792117D6DA62}" type="presOf" srcId="{99D68CA9-FF68-4362-93A1-A4CEA67A2857}" destId="{1D7AFDFB-8F3E-4797-AE54-AA14AC1A21DA}" srcOrd="1" destOrd="0" presId="urn:microsoft.com/office/officeart/2005/8/layout/cycle2"/>
    <dgm:cxn modelId="{E3EAF9BE-CE77-429E-B6A4-79AFCDE4A81E}" type="presOf" srcId="{9C086A6C-8B1C-4E5A-8053-13BF48C9F0A3}" destId="{DA9C4839-04A5-4753-9610-0A926649BD32}" srcOrd="0" destOrd="0" presId="urn:microsoft.com/office/officeart/2005/8/layout/cycle2"/>
    <dgm:cxn modelId="{29B1BFC8-F9D8-4501-A3D6-2E59AEB6BBCB}" srcId="{ACBC6436-B0BB-4048-884F-47B2F6ABB9F6}" destId="{B6254D14-4276-433F-BF69-694E08B9160D}" srcOrd="1" destOrd="0" parTransId="{F8D56759-EC09-4F05-A8FE-750C36040F4C}" sibTransId="{442FA747-FA3B-45AE-AD65-CA4493A37A9D}"/>
    <dgm:cxn modelId="{E9CD21E7-F211-4958-BEFA-C4369B54EDF5}" srcId="{ACBC6436-B0BB-4048-884F-47B2F6ABB9F6}" destId="{1EFA873A-72D6-45C5-9C59-309EDBC97C06}" srcOrd="3" destOrd="0" parTransId="{EC46C979-E54E-49C1-8B2F-597EFE4AD85A}" sibTransId="{2A6C1191-8D1B-4B38-AB92-27A32B1ABB64}"/>
    <dgm:cxn modelId="{568C6BF3-ADF2-4D3E-B01F-7217AC8A3816}" srcId="{ACBC6436-B0BB-4048-884F-47B2F6ABB9F6}" destId="{9C086A6C-8B1C-4E5A-8053-13BF48C9F0A3}" srcOrd="2" destOrd="0" parTransId="{4A780DB3-7810-4DF1-BABC-D53B97D0FD39}" sibTransId="{C200FB60-0681-4C7C-A90B-8DAC197C8D0B}"/>
    <dgm:cxn modelId="{716F2AF9-CB6D-4B59-B9A7-2C19ACDAB736}" type="presOf" srcId="{1EFA873A-72D6-45C5-9C59-309EDBC97C06}" destId="{C064F83F-A9CF-4A0F-B708-F6354F300542}" srcOrd="0" destOrd="0" presId="urn:microsoft.com/office/officeart/2005/8/layout/cycle2"/>
    <dgm:cxn modelId="{82237FF7-F594-4767-8D02-F9E58330A57E}" type="presParOf" srcId="{CF33FFCC-7566-4DB6-9B2E-C7B867AAD68A}" destId="{7C278AE0-4215-4936-B025-19F32515FBE2}" srcOrd="0" destOrd="0" presId="urn:microsoft.com/office/officeart/2005/8/layout/cycle2"/>
    <dgm:cxn modelId="{ED6D7306-91EA-49A5-BCDB-16BF2568C28A}" type="presParOf" srcId="{CF33FFCC-7566-4DB6-9B2E-C7B867AAD68A}" destId="{E47FECF7-32BE-4B7D-8DD3-E59D176F04C0}" srcOrd="1" destOrd="0" presId="urn:microsoft.com/office/officeart/2005/8/layout/cycle2"/>
    <dgm:cxn modelId="{05684038-15A6-4CB5-BDA1-3CA140ABDC05}" type="presParOf" srcId="{E47FECF7-32BE-4B7D-8DD3-E59D176F04C0}" destId="{1D7AFDFB-8F3E-4797-AE54-AA14AC1A21DA}" srcOrd="0" destOrd="0" presId="urn:microsoft.com/office/officeart/2005/8/layout/cycle2"/>
    <dgm:cxn modelId="{1D6CB65B-B10A-480A-B89F-3D1A63280A0E}" type="presParOf" srcId="{CF33FFCC-7566-4DB6-9B2E-C7B867AAD68A}" destId="{25800D44-4225-4B2C-A27B-55DF1ECB5235}" srcOrd="2" destOrd="0" presId="urn:microsoft.com/office/officeart/2005/8/layout/cycle2"/>
    <dgm:cxn modelId="{E0A4E974-A096-4AD3-94BD-280AFACEEBD6}" type="presParOf" srcId="{CF33FFCC-7566-4DB6-9B2E-C7B867AAD68A}" destId="{29EB86E4-548C-46AE-A93E-857A1D790B94}" srcOrd="3" destOrd="0" presId="urn:microsoft.com/office/officeart/2005/8/layout/cycle2"/>
    <dgm:cxn modelId="{B9434BB5-2407-4086-A989-F1DA1591E834}" type="presParOf" srcId="{29EB86E4-548C-46AE-A93E-857A1D790B94}" destId="{5B1AD757-AC48-48A3-B75E-629163DFA4CB}" srcOrd="0" destOrd="0" presId="urn:microsoft.com/office/officeart/2005/8/layout/cycle2"/>
    <dgm:cxn modelId="{9E5A7803-9527-43CD-80AA-C35AAD34DACD}" type="presParOf" srcId="{CF33FFCC-7566-4DB6-9B2E-C7B867AAD68A}" destId="{DA9C4839-04A5-4753-9610-0A926649BD32}" srcOrd="4" destOrd="0" presId="urn:microsoft.com/office/officeart/2005/8/layout/cycle2"/>
    <dgm:cxn modelId="{C7F50642-2AF6-40DE-A420-19BD412C471E}" type="presParOf" srcId="{CF33FFCC-7566-4DB6-9B2E-C7B867AAD68A}" destId="{2677A229-C82D-466A-B6F4-25D85CB34CE9}" srcOrd="5" destOrd="0" presId="urn:microsoft.com/office/officeart/2005/8/layout/cycle2"/>
    <dgm:cxn modelId="{210F57E6-64C1-44EB-AA10-6EC5CE72076A}" type="presParOf" srcId="{2677A229-C82D-466A-B6F4-25D85CB34CE9}" destId="{AF894B51-F9D1-465A-9FCA-4E088DE0F206}" srcOrd="0" destOrd="0" presId="urn:microsoft.com/office/officeart/2005/8/layout/cycle2"/>
    <dgm:cxn modelId="{2C86FAA1-272E-4017-BCC0-40BDB32B28E5}" type="presParOf" srcId="{CF33FFCC-7566-4DB6-9B2E-C7B867AAD68A}" destId="{C064F83F-A9CF-4A0F-B708-F6354F300542}" srcOrd="6" destOrd="0" presId="urn:microsoft.com/office/officeart/2005/8/layout/cycle2"/>
    <dgm:cxn modelId="{BCC5F3BC-B68D-47AE-8169-1370CE419E4D}" type="presParOf" srcId="{CF33FFCC-7566-4DB6-9B2E-C7B867AAD68A}" destId="{DA72FF27-6B0E-448D-9DFD-F150A4B72266}" srcOrd="7" destOrd="0" presId="urn:microsoft.com/office/officeart/2005/8/layout/cycle2"/>
    <dgm:cxn modelId="{AE810DAA-4281-4788-9BEF-7A5CFFB5BEBE}" type="presParOf" srcId="{DA72FF27-6B0E-448D-9DFD-F150A4B72266}" destId="{4BCD35B8-9442-4E9B-8A8A-5C491DFD5F38}" srcOrd="0" destOrd="0" presId="urn:microsoft.com/office/officeart/2005/8/layout/cycle2"/>
    <dgm:cxn modelId="{B2807752-FDD7-442D-AA37-E2D9181CCDEC}" type="presParOf" srcId="{CF33FFCC-7566-4DB6-9B2E-C7B867AAD68A}" destId="{69669806-C109-40E7-861D-DB1F06723AE4}" srcOrd="8" destOrd="0" presId="urn:microsoft.com/office/officeart/2005/8/layout/cycle2"/>
    <dgm:cxn modelId="{5B0911AC-AFD9-4A0C-B0B4-2D3AA76567B0}" type="presParOf" srcId="{CF33FFCC-7566-4DB6-9B2E-C7B867AAD68A}" destId="{624B01E2-6614-4B25-9F9A-1A523225D147}" srcOrd="9" destOrd="0" presId="urn:microsoft.com/office/officeart/2005/8/layout/cycle2"/>
    <dgm:cxn modelId="{797470BA-5EA2-4EEA-BFB4-75D57823E309}" type="presParOf" srcId="{624B01E2-6614-4B25-9F9A-1A523225D147}" destId="{C070E4D6-12CF-4E2E-898A-36AACCEF392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3710FF-816F-4B99-9C2C-6B5590CB0D5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PE"/>
        </a:p>
      </dgm:t>
    </dgm:pt>
    <dgm:pt modelId="{C3E53DDF-CB3F-4D17-ADE7-CC11F237AFD8}">
      <dgm:prSet phldrT="[Texto]"/>
      <dgm:spPr>
        <a:solidFill>
          <a:schemeClr val="accent2">
            <a:lumMod val="20000"/>
            <a:lumOff val="80000"/>
          </a:schemeClr>
        </a:solidFill>
      </dgm:spPr>
      <dgm:t>
        <a:bodyPr/>
        <a:lstStyle/>
        <a:p>
          <a:pPr algn="ctr"/>
          <a:r>
            <a:rPr lang="es-MX" b="1" dirty="0">
              <a:solidFill>
                <a:schemeClr val="tx1"/>
              </a:solidFill>
            </a:rPr>
            <a:t>ALONSO DE OLEA:</a:t>
          </a:r>
        </a:p>
        <a:p>
          <a:pPr algn="ctr"/>
          <a:endParaRPr lang="es-MX" b="1" dirty="0">
            <a:solidFill>
              <a:schemeClr val="accent2">
                <a:lumMod val="20000"/>
                <a:lumOff val="80000"/>
              </a:schemeClr>
            </a:solidFill>
          </a:endParaRPr>
        </a:p>
        <a:p>
          <a:pPr algn="just"/>
          <a:r>
            <a:rPr lang="es-MX" b="1" dirty="0">
              <a:solidFill>
                <a:schemeClr val="tx1"/>
              </a:solidFill>
            </a:rPr>
            <a:t>SE ENTIENDE EL TIEMPO QUE CADA DIA HA DE DEDICAR EL TRABAJADOR PARA A LA EJECUCION DEL CONTRATO DE TRABAJO, EL TIEMPO DE TRABAJO DARIO, SEMANAL O ANUAL</a:t>
          </a:r>
          <a:endParaRPr lang="es-PE" b="1" dirty="0">
            <a:solidFill>
              <a:schemeClr val="tx1"/>
            </a:solidFill>
          </a:endParaRPr>
        </a:p>
      </dgm:t>
    </dgm:pt>
    <dgm:pt modelId="{BC3F18AA-5FF1-470E-907C-770374AAA478}" type="parTrans" cxnId="{67356A1F-5146-4FB7-9241-39D2255604A8}">
      <dgm:prSet/>
      <dgm:spPr/>
      <dgm:t>
        <a:bodyPr/>
        <a:lstStyle/>
        <a:p>
          <a:endParaRPr lang="es-PE"/>
        </a:p>
      </dgm:t>
    </dgm:pt>
    <dgm:pt modelId="{677FC202-6424-4E08-90F3-F5D1C3177B73}" type="sibTrans" cxnId="{67356A1F-5146-4FB7-9241-39D2255604A8}">
      <dgm:prSet/>
      <dgm:spPr/>
      <dgm:t>
        <a:bodyPr/>
        <a:lstStyle/>
        <a:p>
          <a:endParaRPr lang="es-PE"/>
        </a:p>
      </dgm:t>
    </dgm:pt>
    <dgm:pt modelId="{321A03DF-9431-4C8D-A9AD-949D020E75E1}">
      <dgm:prSet custT="1"/>
      <dgm:spPr>
        <a:solidFill>
          <a:schemeClr val="accent2">
            <a:lumMod val="20000"/>
            <a:lumOff val="80000"/>
          </a:schemeClr>
        </a:solidFill>
      </dgm:spPr>
      <dgm:t>
        <a:bodyPr/>
        <a:lstStyle/>
        <a:p>
          <a:pPr algn="just"/>
          <a:r>
            <a:rPr lang="es-PE"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D.L.854.-Artículo 1.- La jornada ordinaria de trabajo para varones y mujeres mayores de edad es de ocho (8) horas diarias o cuarenta y ocho (48) horas semanales como máximo. Se puede establecer por Ley, convenio o decisión unilateral del empleador una jornada menor a las máximas ordinarias.</a:t>
          </a:r>
        </a:p>
        <a:p>
          <a:pPr algn="just"/>
          <a:r>
            <a:rPr lang="es-PE"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jornada de los menores de edad se regula por ley de a materia.</a:t>
          </a:r>
        </a:p>
        <a:p>
          <a:pPr algn="just"/>
          <a:r>
            <a:rPr lang="es-PE"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 incumplimiento de la jornada máxima de trabajo será considerada una infracción de tercer grado (…)</a:t>
          </a:r>
        </a:p>
      </dgm:t>
    </dgm:pt>
    <dgm:pt modelId="{4977FB7A-3F92-40F9-80FE-3F317B230BD6}" type="parTrans" cxnId="{10417FC5-C50E-4F56-809F-BAFEFCB92302}">
      <dgm:prSet/>
      <dgm:spPr/>
      <dgm:t>
        <a:bodyPr/>
        <a:lstStyle/>
        <a:p>
          <a:endParaRPr lang="es-PE"/>
        </a:p>
      </dgm:t>
    </dgm:pt>
    <dgm:pt modelId="{09CB545E-F297-4486-9FBA-3AF81F678119}" type="sibTrans" cxnId="{10417FC5-C50E-4F56-809F-BAFEFCB92302}">
      <dgm:prSet/>
      <dgm:spPr/>
      <dgm:t>
        <a:bodyPr/>
        <a:lstStyle/>
        <a:p>
          <a:endParaRPr lang="es-PE"/>
        </a:p>
      </dgm:t>
    </dgm:pt>
    <dgm:pt modelId="{7E21158D-D415-4931-9748-AE8F5C52465C}" type="pres">
      <dgm:prSet presAssocID="{BC3710FF-816F-4B99-9C2C-6B5590CB0D55}" presName="Name0" presStyleCnt="0">
        <dgm:presLayoutVars>
          <dgm:dir/>
          <dgm:resizeHandles val="exact"/>
        </dgm:presLayoutVars>
      </dgm:prSet>
      <dgm:spPr/>
    </dgm:pt>
    <dgm:pt modelId="{EF0A6004-22DA-4198-B63A-CE7E30A05AEF}" type="pres">
      <dgm:prSet presAssocID="{C3E53DDF-CB3F-4D17-ADE7-CC11F237AFD8}" presName="node" presStyleLbl="node1" presStyleIdx="0" presStyleCnt="2" custScaleX="60806" custLinFactNeighborX="-4532" custLinFactNeighborY="0">
        <dgm:presLayoutVars>
          <dgm:bulletEnabled val="1"/>
        </dgm:presLayoutVars>
      </dgm:prSet>
      <dgm:spPr/>
    </dgm:pt>
    <dgm:pt modelId="{688786BB-92CF-4A58-854D-DBBC61E920B9}" type="pres">
      <dgm:prSet presAssocID="{677FC202-6424-4E08-90F3-F5D1C3177B73}" presName="sibTrans" presStyleCnt="0"/>
      <dgm:spPr/>
    </dgm:pt>
    <dgm:pt modelId="{9A81834E-BCD6-4D4E-9376-6A76F75EBEE6}" type="pres">
      <dgm:prSet presAssocID="{321A03DF-9431-4C8D-A9AD-949D020E75E1}" presName="node" presStyleLbl="node1" presStyleIdx="1" presStyleCnt="2" custLinFactNeighborX="-48292" custLinFactNeighborY="1983">
        <dgm:presLayoutVars>
          <dgm:bulletEnabled val="1"/>
        </dgm:presLayoutVars>
      </dgm:prSet>
      <dgm:spPr/>
    </dgm:pt>
  </dgm:ptLst>
  <dgm:cxnLst>
    <dgm:cxn modelId="{76119D1E-B11F-49C0-9F61-99669FDE9743}" type="presOf" srcId="{321A03DF-9431-4C8D-A9AD-949D020E75E1}" destId="{9A81834E-BCD6-4D4E-9376-6A76F75EBEE6}" srcOrd="0" destOrd="0" presId="urn:microsoft.com/office/officeart/2005/8/layout/hList6"/>
    <dgm:cxn modelId="{67356A1F-5146-4FB7-9241-39D2255604A8}" srcId="{BC3710FF-816F-4B99-9C2C-6B5590CB0D55}" destId="{C3E53DDF-CB3F-4D17-ADE7-CC11F237AFD8}" srcOrd="0" destOrd="0" parTransId="{BC3F18AA-5FF1-470E-907C-770374AAA478}" sibTransId="{677FC202-6424-4E08-90F3-F5D1C3177B73}"/>
    <dgm:cxn modelId="{61AEB89B-E988-4666-AFEA-DD18379106A5}" type="presOf" srcId="{BC3710FF-816F-4B99-9C2C-6B5590CB0D55}" destId="{7E21158D-D415-4931-9748-AE8F5C52465C}" srcOrd="0" destOrd="0" presId="urn:microsoft.com/office/officeart/2005/8/layout/hList6"/>
    <dgm:cxn modelId="{10417FC5-C50E-4F56-809F-BAFEFCB92302}" srcId="{BC3710FF-816F-4B99-9C2C-6B5590CB0D55}" destId="{321A03DF-9431-4C8D-A9AD-949D020E75E1}" srcOrd="1" destOrd="0" parTransId="{4977FB7A-3F92-40F9-80FE-3F317B230BD6}" sibTransId="{09CB545E-F297-4486-9FBA-3AF81F678119}"/>
    <dgm:cxn modelId="{61638AF2-2818-4656-8CCB-71BBE66A6BC1}" type="presOf" srcId="{C3E53DDF-CB3F-4D17-ADE7-CC11F237AFD8}" destId="{EF0A6004-22DA-4198-B63A-CE7E30A05AEF}" srcOrd="0" destOrd="0" presId="urn:microsoft.com/office/officeart/2005/8/layout/hList6"/>
    <dgm:cxn modelId="{2C9F612B-7AA5-4769-8BA2-120F8D329E6A}" type="presParOf" srcId="{7E21158D-D415-4931-9748-AE8F5C52465C}" destId="{EF0A6004-22DA-4198-B63A-CE7E30A05AEF}" srcOrd="0" destOrd="0" presId="urn:microsoft.com/office/officeart/2005/8/layout/hList6"/>
    <dgm:cxn modelId="{C1156FCD-535E-49F7-B7BB-885B76CB2B57}" type="presParOf" srcId="{7E21158D-D415-4931-9748-AE8F5C52465C}" destId="{688786BB-92CF-4A58-854D-DBBC61E920B9}" srcOrd="1" destOrd="0" presId="urn:microsoft.com/office/officeart/2005/8/layout/hList6"/>
    <dgm:cxn modelId="{974B40A1-9843-4B26-9C01-92837759C73B}" type="presParOf" srcId="{7E21158D-D415-4931-9748-AE8F5C52465C}" destId="{9A81834E-BCD6-4D4E-9376-6A76F75EBEE6}"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C96604-5F91-48C6-A592-B7B3FEDC211F}" type="doc">
      <dgm:prSet loTypeId="urn:microsoft.com/office/officeart/2005/8/layout/hierarchy4" loCatId="list" qsTypeId="urn:microsoft.com/office/officeart/2005/8/quickstyle/simple1" qsCatId="simple" csTypeId="urn:microsoft.com/office/officeart/2005/8/colors/colorful3" csCatId="colorful" phldr="1"/>
      <dgm:spPr/>
      <dgm:t>
        <a:bodyPr/>
        <a:lstStyle/>
        <a:p>
          <a:endParaRPr lang="es-PE"/>
        </a:p>
      </dgm:t>
    </dgm:pt>
    <dgm:pt modelId="{20058486-3F47-4295-8CE3-4BEF43601C22}">
      <dgm:prSet phldrT="[Texto]"/>
      <dgm:spPr/>
      <dgm:t>
        <a:bodyPr/>
        <a:lstStyle/>
        <a:p>
          <a:r>
            <a:rPr lang="es-MX" dirty="0">
              <a:solidFill>
                <a:schemeClr val="tx1"/>
              </a:solidFill>
            </a:rPr>
            <a:t>TRABAJADORES EXCEPTUADOS DE LA JORNADA MAXIMA DE TRABAJO</a:t>
          </a:r>
          <a:endParaRPr lang="es-PE" dirty="0">
            <a:solidFill>
              <a:schemeClr val="tx1"/>
            </a:solidFill>
          </a:endParaRPr>
        </a:p>
      </dgm:t>
    </dgm:pt>
    <dgm:pt modelId="{AF270AE7-378B-4483-AEC3-77278DDDF24E}" type="parTrans" cxnId="{CD1CF414-10FD-4C36-B331-9E5FE29F2F49}">
      <dgm:prSet/>
      <dgm:spPr/>
      <dgm:t>
        <a:bodyPr/>
        <a:lstStyle/>
        <a:p>
          <a:endParaRPr lang="es-PE"/>
        </a:p>
      </dgm:t>
    </dgm:pt>
    <dgm:pt modelId="{419FDBAB-DA02-4525-93C8-100FF319BFFD}" type="sibTrans" cxnId="{CD1CF414-10FD-4C36-B331-9E5FE29F2F49}">
      <dgm:prSet/>
      <dgm:spPr/>
      <dgm:t>
        <a:bodyPr/>
        <a:lstStyle/>
        <a:p>
          <a:endParaRPr lang="es-PE"/>
        </a:p>
      </dgm:t>
    </dgm:pt>
    <dgm:pt modelId="{68E3643C-EA39-4BD6-B65A-2D45CDD39458}">
      <dgm:prSet phldrT="[Texto]"/>
      <dgm:spPr/>
      <dgm:t>
        <a:bodyPr/>
        <a:lstStyle/>
        <a:p>
          <a:r>
            <a:rPr lang="es-MX" dirty="0">
              <a:solidFill>
                <a:schemeClr val="tx1"/>
              </a:solidFill>
            </a:rPr>
            <a:t>TRABAJADORES DE DIRECCION</a:t>
          </a:r>
          <a:endParaRPr lang="es-PE" dirty="0">
            <a:solidFill>
              <a:schemeClr val="tx1"/>
            </a:solidFill>
          </a:endParaRPr>
        </a:p>
      </dgm:t>
    </dgm:pt>
    <dgm:pt modelId="{FD4F729C-826F-4CB6-ADDF-1B05EB33A6E2}" type="parTrans" cxnId="{4CA866A4-2E53-49DE-ABEE-41174689C1C1}">
      <dgm:prSet/>
      <dgm:spPr/>
      <dgm:t>
        <a:bodyPr/>
        <a:lstStyle/>
        <a:p>
          <a:endParaRPr lang="es-PE"/>
        </a:p>
      </dgm:t>
    </dgm:pt>
    <dgm:pt modelId="{945E199C-509B-458A-B2FD-C414A816617C}" type="sibTrans" cxnId="{4CA866A4-2E53-49DE-ABEE-41174689C1C1}">
      <dgm:prSet/>
      <dgm:spPr/>
      <dgm:t>
        <a:bodyPr/>
        <a:lstStyle/>
        <a:p>
          <a:endParaRPr lang="es-PE"/>
        </a:p>
      </dgm:t>
    </dgm:pt>
    <dgm:pt modelId="{43C1322C-E2FF-4D1C-9C8A-77A82326D77A}">
      <dgm:prSet phldrT="[Texto]"/>
      <dgm:spPr/>
      <dgm:t>
        <a:bodyPr/>
        <a:lstStyle/>
        <a:p>
          <a:r>
            <a:rPr lang="es-MX" dirty="0">
              <a:solidFill>
                <a:schemeClr val="tx1"/>
              </a:solidFill>
            </a:rPr>
            <a:t>TRABAJADORES QUE PRESTAN SERVICIOS INTERMITENTES DE ESPERA, VIGILANCIA O CUSTODIA </a:t>
          </a:r>
          <a:endParaRPr lang="es-PE" dirty="0">
            <a:solidFill>
              <a:schemeClr val="tx1"/>
            </a:solidFill>
          </a:endParaRPr>
        </a:p>
      </dgm:t>
    </dgm:pt>
    <dgm:pt modelId="{C4A39678-41C9-4420-93ED-73539817578D}" type="parTrans" cxnId="{640D1C5F-4E42-4764-A381-D683E8A7CC99}">
      <dgm:prSet/>
      <dgm:spPr/>
      <dgm:t>
        <a:bodyPr/>
        <a:lstStyle/>
        <a:p>
          <a:endParaRPr lang="es-PE"/>
        </a:p>
      </dgm:t>
    </dgm:pt>
    <dgm:pt modelId="{3FF7970A-AF35-40E0-8CEF-4EC4BF88C2EC}" type="sibTrans" cxnId="{640D1C5F-4E42-4764-A381-D683E8A7CC99}">
      <dgm:prSet/>
      <dgm:spPr/>
      <dgm:t>
        <a:bodyPr/>
        <a:lstStyle/>
        <a:p>
          <a:endParaRPr lang="es-PE"/>
        </a:p>
      </dgm:t>
    </dgm:pt>
    <dgm:pt modelId="{F6BD29AD-BBAB-4A07-907F-DF6C9D13E666}">
      <dgm:prSet phldrT="[Texto]"/>
      <dgm:spPr/>
      <dgm:t>
        <a:bodyPr/>
        <a:lstStyle/>
        <a:p>
          <a:r>
            <a:rPr lang="es-MX" dirty="0">
              <a:solidFill>
                <a:schemeClr val="tx1"/>
              </a:solidFill>
            </a:rPr>
            <a:t>TRABAJADORES NO SUJETOS A FISCALIZACION INMEDIATA</a:t>
          </a:r>
          <a:endParaRPr lang="es-PE" dirty="0">
            <a:solidFill>
              <a:schemeClr val="tx1"/>
            </a:solidFill>
          </a:endParaRPr>
        </a:p>
      </dgm:t>
    </dgm:pt>
    <dgm:pt modelId="{DAA40343-0846-435A-A61A-03CA5BBB9C64}" type="parTrans" cxnId="{F0877C84-6CE9-40F5-ABA1-52F5A152E100}">
      <dgm:prSet/>
      <dgm:spPr/>
      <dgm:t>
        <a:bodyPr/>
        <a:lstStyle/>
        <a:p>
          <a:endParaRPr lang="es-PE"/>
        </a:p>
      </dgm:t>
    </dgm:pt>
    <dgm:pt modelId="{08FEC319-9A6F-4884-875D-9CD0C261DC09}" type="sibTrans" cxnId="{F0877C84-6CE9-40F5-ABA1-52F5A152E100}">
      <dgm:prSet/>
      <dgm:spPr/>
      <dgm:t>
        <a:bodyPr/>
        <a:lstStyle/>
        <a:p>
          <a:endParaRPr lang="es-PE"/>
        </a:p>
      </dgm:t>
    </dgm:pt>
    <dgm:pt modelId="{CA87DD9C-E29C-4C66-AB1F-6D5E5B77A00B}" type="pres">
      <dgm:prSet presAssocID="{15C96604-5F91-48C6-A592-B7B3FEDC211F}" presName="Name0" presStyleCnt="0">
        <dgm:presLayoutVars>
          <dgm:chPref val="1"/>
          <dgm:dir/>
          <dgm:animOne val="branch"/>
          <dgm:animLvl val="lvl"/>
          <dgm:resizeHandles/>
        </dgm:presLayoutVars>
      </dgm:prSet>
      <dgm:spPr/>
    </dgm:pt>
    <dgm:pt modelId="{7EF8D214-31EC-4916-AF91-C8D2845DA5BC}" type="pres">
      <dgm:prSet presAssocID="{20058486-3F47-4295-8CE3-4BEF43601C22}" presName="vertOne" presStyleCnt="0"/>
      <dgm:spPr/>
    </dgm:pt>
    <dgm:pt modelId="{726D2C15-60AE-4379-9C0A-63DE495F9332}" type="pres">
      <dgm:prSet presAssocID="{20058486-3F47-4295-8CE3-4BEF43601C22}" presName="txOne" presStyleLbl="node0" presStyleIdx="0" presStyleCnt="1">
        <dgm:presLayoutVars>
          <dgm:chPref val="3"/>
        </dgm:presLayoutVars>
      </dgm:prSet>
      <dgm:spPr/>
    </dgm:pt>
    <dgm:pt modelId="{7BA887CA-19E5-4853-87CB-E71CD838DDCE}" type="pres">
      <dgm:prSet presAssocID="{20058486-3F47-4295-8CE3-4BEF43601C22}" presName="parTransOne" presStyleCnt="0"/>
      <dgm:spPr/>
    </dgm:pt>
    <dgm:pt modelId="{35477172-04F6-42E8-8AD5-AD8C43F16F3A}" type="pres">
      <dgm:prSet presAssocID="{20058486-3F47-4295-8CE3-4BEF43601C22}" presName="horzOne" presStyleCnt="0"/>
      <dgm:spPr/>
    </dgm:pt>
    <dgm:pt modelId="{5AE96A1A-5FDC-4A66-A783-E5EBD5FB1DF2}" type="pres">
      <dgm:prSet presAssocID="{68E3643C-EA39-4BD6-B65A-2D45CDD39458}" presName="vertTwo" presStyleCnt="0"/>
      <dgm:spPr/>
    </dgm:pt>
    <dgm:pt modelId="{D7DD5CF1-9C37-4E80-B167-AE3ECD2F0D6B}" type="pres">
      <dgm:prSet presAssocID="{68E3643C-EA39-4BD6-B65A-2D45CDD39458}" presName="txTwo" presStyleLbl="node2" presStyleIdx="0" presStyleCnt="2">
        <dgm:presLayoutVars>
          <dgm:chPref val="3"/>
        </dgm:presLayoutVars>
      </dgm:prSet>
      <dgm:spPr/>
    </dgm:pt>
    <dgm:pt modelId="{E4C3BD6B-0D2F-4D8A-A3A9-A6C5C9A6ED04}" type="pres">
      <dgm:prSet presAssocID="{68E3643C-EA39-4BD6-B65A-2D45CDD39458}" presName="parTransTwo" presStyleCnt="0"/>
      <dgm:spPr/>
    </dgm:pt>
    <dgm:pt modelId="{D0CEEB7F-63F4-47A2-9787-E0E315BEBF3B}" type="pres">
      <dgm:prSet presAssocID="{68E3643C-EA39-4BD6-B65A-2D45CDD39458}" presName="horzTwo" presStyleCnt="0"/>
      <dgm:spPr/>
    </dgm:pt>
    <dgm:pt modelId="{7733316C-C01F-4089-80E3-6BD8EC17CC81}" type="pres">
      <dgm:prSet presAssocID="{43C1322C-E2FF-4D1C-9C8A-77A82326D77A}" presName="vertThree" presStyleCnt="0"/>
      <dgm:spPr/>
    </dgm:pt>
    <dgm:pt modelId="{B9092920-ABB8-4B8F-B10F-95F71051D971}" type="pres">
      <dgm:prSet presAssocID="{43C1322C-E2FF-4D1C-9C8A-77A82326D77A}" presName="txThree" presStyleLbl="node3" presStyleIdx="0" presStyleCnt="1" custLinFactNeighborX="51673" custLinFactNeighborY="-5732">
        <dgm:presLayoutVars>
          <dgm:chPref val="3"/>
        </dgm:presLayoutVars>
      </dgm:prSet>
      <dgm:spPr/>
    </dgm:pt>
    <dgm:pt modelId="{89886DC7-B344-408E-B06C-D8A9C72AC47D}" type="pres">
      <dgm:prSet presAssocID="{43C1322C-E2FF-4D1C-9C8A-77A82326D77A}" presName="horzThree" presStyleCnt="0"/>
      <dgm:spPr/>
    </dgm:pt>
    <dgm:pt modelId="{8CC7E2DD-20F6-4C3E-972D-88F9D2B11FF0}" type="pres">
      <dgm:prSet presAssocID="{945E199C-509B-458A-B2FD-C414A816617C}" presName="sibSpaceTwo" presStyleCnt="0"/>
      <dgm:spPr/>
    </dgm:pt>
    <dgm:pt modelId="{1CCE61E4-00D5-4E28-82F5-4246E21C9CD5}" type="pres">
      <dgm:prSet presAssocID="{F6BD29AD-BBAB-4A07-907F-DF6C9D13E666}" presName="vertTwo" presStyleCnt="0"/>
      <dgm:spPr/>
    </dgm:pt>
    <dgm:pt modelId="{33E0338A-3BC2-4D80-8C44-CA3FE93A6AE5}" type="pres">
      <dgm:prSet presAssocID="{F6BD29AD-BBAB-4A07-907F-DF6C9D13E666}" presName="txTwo" presStyleLbl="node2" presStyleIdx="1" presStyleCnt="2">
        <dgm:presLayoutVars>
          <dgm:chPref val="3"/>
        </dgm:presLayoutVars>
      </dgm:prSet>
      <dgm:spPr/>
    </dgm:pt>
    <dgm:pt modelId="{1A6C3C40-3777-4072-85FA-672D7528B375}" type="pres">
      <dgm:prSet presAssocID="{F6BD29AD-BBAB-4A07-907F-DF6C9D13E666}" presName="horzTwo" presStyleCnt="0"/>
      <dgm:spPr/>
    </dgm:pt>
  </dgm:ptLst>
  <dgm:cxnLst>
    <dgm:cxn modelId="{6C0A2F05-847E-4A30-901F-BC4EE1E55018}" type="presOf" srcId="{43C1322C-E2FF-4D1C-9C8A-77A82326D77A}" destId="{B9092920-ABB8-4B8F-B10F-95F71051D971}" srcOrd="0" destOrd="0" presId="urn:microsoft.com/office/officeart/2005/8/layout/hierarchy4"/>
    <dgm:cxn modelId="{CD1CF414-10FD-4C36-B331-9E5FE29F2F49}" srcId="{15C96604-5F91-48C6-A592-B7B3FEDC211F}" destId="{20058486-3F47-4295-8CE3-4BEF43601C22}" srcOrd="0" destOrd="0" parTransId="{AF270AE7-378B-4483-AEC3-77278DDDF24E}" sibTransId="{419FDBAB-DA02-4525-93C8-100FF319BFFD}"/>
    <dgm:cxn modelId="{84BE2016-5D85-49E2-A97A-216144508956}" type="presOf" srcId="{68E3643C-EA39-4BD6-B65A-2D45CDD39458}" destId="{D7DD5CF1-9C37-4E80-B167-AE3ECD2F0D6B}" srcOrd="0" destOrd="0" presId="urn:microsoft.com/office/officeart/2005/8/layout/hierarchy4"/>
    <dgm:cxn modelId="{640D1C5F-4E42-4764-A381-D683E8A7CC99}" srcId="{68E3643C-EA39-4BD6-B65A-2D45CDD39458}" destId="{43C1322C-E2FF-4D1C-9C8A-77A82326D77A}" srcOrd="0" destOrd="0" parTransId="{C4A39678-41C9-4420-93ED-73539817578D}" sibTransId="{3FF7970A-AF35-40E0-8CEF-4EC4BF88C2EC}"/>
    <dgm:cxn modelId="{07F98C56-AEFF-44DA-B018-19C7F83FBBB8}" type="presOf" srcId="{20058486-3F47-4295-8CE3-4BEF43601C22}" destId="{726D2C15-60AE-4379-9C0A-63DE495F9332}" srcOrd="0" destOrd="0" presId="urn:microsoft.com/office/officeart/2005/8/layout/hierarchy4"/>
    <dgm:cxn modelId="{C9208B7E-CDD4-4761-8D0E-5314DA32B152}" type="presOf" srcId="{15C96604-5F91-48C6-A592-B7B3FEDC211F}" destId="{CA87DD9C-E29C-4C66-AB1F-6D5E5B77A00B}" srcOrd="0" destOrd="0" presId="urn:microsoft.com/office/officeart/2005/8/layout/hierarchy4"/>
    <dgm:cxn modelId="{F0877C84-6CE9-40F5-ABA1-52F5A152E100}" srcId="{20058486-3F47-4295-8CE3-4BEF43601C22}" destId="{F6BD29AD-BBAB-4A07-907F-DF6C9D13E666}" srcOrd="1" destOrd="0" parTransId="{DAA40343-0846-435A-A61A-03CA5BBB9C64}" sibTransId="{08FEC319-9A6F-4884-875D-9CD0C261DC09}"/>
    <dgm:cxn modelId="{4CA866A4-2E53-49DE-ABEE-41174689C1C1}" srcId="{20058486-3F47-4295-8CE3-4BEF43601C22}" destId="{68E3643C-EA39-4BD6-B65A-2D45CDD39458}" srcOrd="0" destOrd="0" parTransId="{FD4F729C-826F-4CB6-ADDF-1B05EB33A6E2}" sibTransId="{945E199C-509B-458A-B2FD-C414A816617C}"/>
    <dgm:cxn modelId="{06979DD0-2D7C-4EE2-B758-B23C07D5805B}" type="presOf" srcId="{F6BD29AD-BBAB-4A07-907F-DF6C9D13E666}" destId="{33E0338A-3BC2-4D80-8C44-CA3FE93A6AE5}" srcOrd="0" destOrd="0" presId="urn:microsoft.com/office/officeart/2005/8/layout/hierarchy4"/>
    <dgm:cxn modelId="{202F5EF4-EE73-4D06-B878-BBAC1A3F6E2F}" type="presParOf" srcId="{CA87DD9C-E29C-4C66-AB1F-6D5E5B77A00B}" destId="{7EF8D214-31EC-4916-AF91-C8D2845DA5BC}" srcOrd="0" destOrd="0" presId="urn:microsoft.com/office/officeart/2005/8/layout/hierarchy4"/>
    <dgm:cxn modelId="{47E3A5F7-C637-463E-9169-DC266F526369}" type="presParOf" srcId="{7EF8D214-31EC-4916-AF91-C8D2845DA5BC}" destId="{726D2C15-60AE-4379-9C0A-63DE495F9332}" srcOrd="0" destOrd="0" presId="urn:microsoft.com/office/officeart/2005/8/layout/hierarchy4"/>
    <dgm:cxn modelId="{EA7B5BD9-1F5A-4318-9269-5F32C23FB3E6}" type="presParOf" srcId="{7EF8D214-31EC-4916-AF91-C8D2845DA5BC}" destId="{7BA887CA-19E5-4853-87CB-E71CD838DDCE}" srcOrd="1" destOrd="0" presId="urn:microsoft.com/office/officeart/2005/8/layout/hierarchy4"/>
    <dgm:cxn modelId="{4964D906-6104-47E6-9F0F-4BA28313AA8A}" type="presParOf" srcId="{7EF8D214-31EC-4916-AF91-C8D2845DA5BC}" destId="{35477172-04F6-42E8-8AD5-AD8C43F16F3A}" srcOrd="2" destOrd="0" presId="urn:microsoft.com/office/officeart/2005/8/layout/hierarchy4"/>
    <dgm:cxn modelId="{2ACDBABB-740D-4955-B3EC-CC12EDAB7401}" type="presParOf" srcId="{35477172-04F6-42E8-8AD5-AD8C43F16F3A}" destId="{5AE96A1A-5FDC-4A66-A783-E5EBD5FB1DF2}" srcOrd="0" destOrd="0" presId="urn:microsoft.com/office/officeart/2005/8/layout/hierarchy4"/>
    <dgm:cxn modelId="{00DA425A-60A2-444F-BCB2-23F6070094E7}" type="presParOf" srcId="{5AE96A1A-5FDC-4A66-A783-E5EBD5FB1DF2}" destId="{D7DD5CF1-9C37-4E80-B167-AE3ECD2F0D6B}" srcOrd="0" destOrd="0" presId="urn:microsoft.com/office/officeart/2005/8/layout/hierarchy4"/>
    <dgm:cxn modelId="{3B574DF7-940B-4F8B-A4FD-83A0BC4206F3}" type="presParOf" srcId="{5AE96A1A-5FDC-4A66-A783-E5EBD5FB1DF2}" destId="{E4C3BD6B-0D2F-4D8A-A3A9-A6C5C9A6ED04}" srcOrd="1" destOrd="0" presId="urn:microsoft.com/office/officeart/2005/8/layout/hierarchy4"/>
    <dgm:cxn modelId="{0906D5AA-624D-424B-A6B6-D4EFA6379BDC}" type="presParOf" srcId="{5AE96A1A-5FDC-4A66-A783-E5EBD5FB1DF2}" destId="{D0CEEB7F-63F4-47A2-9787-E0E315BEBF3B}" srcOrd="2" destOrd="0" presId="urn:microsoft.com/office/officeart/2005/8/layout/hierarchy4"/>
    <dgm:cxn modelId="{ABE47DEB-6272-49A8-A84B-D527E47714FD}" type="presParOf" srcId="{D0CEEB7F-63F4-47A2-9787-E0E315BEBF3B}" destId="{7733316C-C01F-4089-80E3-6BD8EC17CC81}" srcOrd="0" destOrd="0" presId="urn:microsoft.com/office/officeart/2005/8/layout/hierarchy4"/>
    <dgm:cxn modelId="{4E6FC453-DD2A-4701-BD32-DB909B0E5923}" type="presParOf" srcId="{7733316C-C01F-4089-80E3-6BD8EC17CC81}" destId="{B9092920-ABB8-4B8F-B10F-95F71051D971}" srcOrd="0" destOrd="0" presId="urn:microsoft.com/office/officeart/2005/8/layout/hierarchy4"/>
    <dgm:cxn modelId="{9739A1AB-7AE5-4FEF-A277-C08798E1DEC8}" type="presParOf" srcId="{7733316C-C01F-4089-80E3-6BD8EC17CC81}" destId="{89886DC7-B344-408E-B06C-D8A9C72AC47D}" srcOrd="1" destOrd="0" presId="urn:microsoft.com/office/officeart/2005/8/layout/hierarchy4"/>
    <dgm:cxn modelId="{97F0105A-BF48-44B2-AEC7-76A5DAB7F036}" type="presParOf" srcId="{35477172-04F6-42E8-8AD5-AD8C43F16F3A}" destId="{8CC7E2DD-20F6-4C3E-972D-88F9D2B11FF0}" srcOrd="1" destOrd="0" presId="urn:microsoft.com/office/officeart/2005/8/layout/hierarchy4"/>
    <dgm:cxn modelId="{F3CB9FC7-3F96-40CC-917C-C9C7ADBCD35F}" type="presParOf" srcId="{35477172-04F6-42E8-8AD5-AD8C43F16F3A}" destId="{1CCE61E4-00D5-4E28-82F5-4246E21C9CD5}" srcOrd="2" destOrd="0" presId="urn:microsoft.com/office/officeart/2005/8/layout/hierarchy4"/>
    <dgm:cxn modelId="{FEB1A958-1B39-4CF3-986B-D155F102D505}" type="presParOf" srcId="{1CCE61E4-00D5-4E28-82F5-4246E21C9CD5}" destId="{33E0338A-3BC2-4D80-8C44-CA3FE93A6AE5}" srcOrd="0" destOrd="0" presId="urn:microsoft.com/office/officeart/2005/8/layout/hierarchy4"/>
    <dgm:cxn modelId="{31307D0B-F7A8-41A5-B631-E8B0172270D4}" type="presParOf" srcId="{1CCE61E4-00D5-4E28-82F5-4246E21C9CD5}" destId="{1A6C3C40-3777-4072-85FA-672D7528B37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78AE0-4215-4936-B025-19F32515FBE2}">
      <dsp:nvSpPr>
        <dsp:cNvPr id="0" name=""/>
        <dsp:cNvSpPr/>
      </dsp:nvSpPr>
      <dsp:spPr>
        <a:xfrm>
          <a:off x="3065690" y="534"/>
          <a:ext cx="1635124" cy="1635124"/>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chemeClr val="tx1"/>
              </a:solidFill>
            </a:rPr>
            <a:t>Constitución Política del Perú</a:t>
          </a:r>
        </a:p>
        <a:p>
          <a:pPr marL="0" lvl="0" indent="0" algn="ctr" defTabSz="755650">
            <a:lnSpc>
              <a:spcPct val="90000"/>
            </a:lnSpc>
            <a:spcBef>
              <a:spcPct val="0"/>
            </a:spcBef>
            <a:spcAft>
              <a:spcPct val="35000"/>
            </a:spcAft>
            <a:buNone/>
          </a:pPr>
          <a:r>
            <a:rPr lang="es-MX" sz="1700" b="1" kern="1200" dirty="0">
              <a:solidFill>
                <a:schemeClr val="tx1"/>
              </a:solidFill>
            </a:rPr>
            <a:t>Art.25</a:t>
          </a:r>
          <a:endParaRPr lang="es-PE" sz="1700" b="1" kern="1200" dirty="0">
            <a:solidFill>
              <a:schemeClr val="tx1"/>
            </a:solidFill>
          </a:endParaRPr>
        </a:p>
      </dsp:txBody>
      <dsp:txXfrm>
        <a:off x="3305148" y="239992"/>
        <a:ext cx="1156208" cy="1156208"/>
      </dsp:txXfrm>
    </dsp:sp>
    <dsp:sp modelId="{E47FECF7-32BE-4B7D-8DD3-E59D176F04C0}">
      <dsp:nvSpPr>
        <dsp:cNvPr id="0" name=""/>
        <dsp:cNvSpPr/>
      </dsp:nvSpPr>
      <dsp:spPr>
        <a:xfrm rot="2160000">
          <a:off x="4610588" y="1170243"/>
          <a:ext cx="274266"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PE" sz="1400" kern="1200"/>
        </a:p>
      </dsp:txBody>
      <dsp:txXfrm>
        <a:off x="4618445" y="1256433"/>
        <a:ext cx="191986" cy="331112"/>
      </dsp:txXfrm>
    </dsp:sp>
    <dsp:sp modelId="{25800D44-4225-4B2C-A27B-55DF1ECB5235}">
      <dsp:nvSpPr>
        <dsp:cNvPr id="0" name=""/>
        <dsp:cNvSpPr/>
      </dsp:nvSpPr>
      <dsp:spPr>
        <a:xfrm>
          <a:off x="4643576" y="1282067"/>
          <a:ext cx="2456480" cy="1961610"/>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D.S N°007-2002-TR, D.L.854(ley de jornada de jornada de trabajo, horario trabajo en sobre tiempo) modificado por la ley N°27671</a:t>
          </a:r>
          <a:endParaRPr lang="es-PE" sz="1600" b="1" kern="1200" dirty="0">
            <a:solidFill>
              <a:schemeClr val="tx1"/>
            </a:solidFill>
          </a:endParaRPr>
        </a:p>
      </dsp:txBody>
      <dsp:txXfrm>
        <a:off x="5003319" y="1569338"/>
        <a:ext cx="1736994" cy="1387068"/>
      </dsp:txXfrm>
    </dsp:sp>
    <dsp:sp modelId="{29EB86E4-548C-46AE-A93E-857A1D790B94}">
      <dsp:nvSpPr>
        <dsp:cNvPr id="0" name=""/>
        <dsp:cNvSpPr/>
      </dsp:nvSpPr>
      <dsp:spPr>
        <a:xfrm rot="6480000">
          <a:off x="5296911" y="3232543"/>
          <a:ext cx="340371"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PE" sz="1400" kern="1200"/>
        </a:p>
      </dsp:txBody>
      <dsp:txXfrm rot="10800000">
        <a:off x="5363744" y="3294357"/>
        <a:ext cx="238260" cy="331112"/>
      </dsp:txXfrm>
    </dsp:sp>
    <dsp:sp modelId="{DA9C4839-04A5-4753-9610-0A926649BD32}">
      <dsp:nvSpPr>
        <dsp:cNvPr id="0" name=""/>
        <dsp:cNvSpPr/>
      </dsp:nvSpPr>
      <dsp:spPr>
        <a:xfrm>
          <a:off x="4294690" y="3783007"/>
          <a:ext cx="1635124" cy="1635124"/>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D.S. N°008-2002-TR  y sus modificaciones</a:t>
          </a:r>
          <a:endParaRPr lang="es-PE" sz="1600" b="1" kern="1200" dirty="0">
            <a:solidFill>
              <a:schemeClr val="tx1"/>
            </a:solidFill>
          </a:endParaRPr>
        </a:p>
      </dsp:txBody>
      <dsp:txXfrm>
        <a:off x="4534148" y="4022465"/>
        <a:ext cx="1156208" cy="1156208"/>
      </dsp:txXfrm>
    </dsp:sp>
    <dsp:sp modelId="{2677A229-C82D-466A-B6F4-25D85CB34CE9}">
      <dsp:nvSpPr>
        <dsp:cNvPr id="0" name=""/>
        <dsp:cNvSpPr/>
      </dsp:nvSpPr>
      <dsp:spPr>
        <a:xfrm rot="10800000">
          <a:off x="3890446" y="4324642"/>
          <a:ext cx="285665"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PE" sz="1400" kern="1200"/>
        </a:p>
      </dsp:txBody>
      <dsp:txXfrm rot="10800000">
        <a:off x="3976145" y="4435013"/>
        <a:ext cx="199966" cy="331112"/>
      </dsp:txXfrm>
    </dsp:sp>
    <dsp:sp modelId="{C064F83F-A9CF-4A0F-B708-F6354F300542}">
      <dsp:nvSpPr>
        <dsp:cNvPr id="0" name=""/>
        <dsp:cNvSpPr/>
      </dsp:nvSpPr>
      <dsp:spPr>
        <a:xfrm>
          <a:off x="1552808" y="3783007"/>
          <a:ext cx="2202889" cy="1635124"/>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tx1"/>
              </a:solidFill>
            </a:rPr>
            <a:t>D.S.004-2006-TR</a:t>
          </a:r>
        </a:p>
        <a:p>
          <a:pPr marL="0" lvl="0" indent="0" algn="ctr" defTabSz="622300">
            <a:lnSpc>
              <a:spcPct val="90000"/>
            </a:lnSpc>
            <a:spcBef>
              <a:spcPct val="0"/>
            </a:spcBef>
            <a:spcAft>
              <a:spcPct val="35000"/>
            </a:spcAft>
            <a:buNone/>
          </a:pPr>
          <a:r>
            <a:rPr lang="es-MX" sz="1400" b="1" kern="1200" dirty="0">
              <a:solidFill>
                <a:schemeClr val="tx1"/>
              </a:solidFill>
            </a:rPr>
            <a:t>Sobre el registro de control y de salida en el régimen de la actividad privada</a:t>
          </a:r>
          <a:endParaRPr lang="es-PE" sz="1400" b="1" kern="1200" dirty="0">
            <a:solidFill>
              <a:schemeClr val="tx1"/>
            </a:solidFill>
          </a:endParaRPr>
        </a:p>
      </dsp:txBody>
      <dsp:txXfrm>
        <a:off x="1875414" y="4022465"/>
        <a:ext cx="1557677" cy="1156208"/>
      </dsp:txXfrm>
    </dsp:sp>
    <dsp:sp modelId="{DA72FF27-6B0E-448D-9DFD-F150A4B72266}">
      <dsp:nvSpPr>
        <dsp:cNvPr id="0" name=""/>
        <dsp:cNvSpPr/>
      </dsp:nvSpPr>
      <dsp:spPr>
        <a:xfrm rot="15120000">
          <a:off x="2063941" y="3160662"/>
          <a:ext cx="424224"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PE" sz="1400" kern="1200"/>
        </a:p>
      </dsp:txBody>
      <dsp:txXfrm rot="10800000">
        <a:off x="2147238" y="3331552"/>
        <a:ext cx="296957" cy="331112"/>
      </dsp:txXfrm>
    </dsp:sp>
    <dsp:sp modelId="{69669806-C109-40E7-861D-DB1F06723AE4}">
      <dsp:nvSpPr>
        <dsp:cNvPr id="0" name=""/>
        <dsp:cNvSpPr/>
      </dsp:nvSpPr>
      <dsp:spPr>
        <a:xfrm>
          <a:off x="1027942" y="1445310"/>
          <a:ext cx="1733494" cy="1635124"/>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chemeClr val="tx1"/>
              </a:solidFill>
            </a:rPr>
            <a:t>Base normativa</a:t>
          </a:r>
          <a:endParaRPr lang="es-PE" sz="2000" b="1" kern="1200" dirty="0">
            <a:solidFill>
              <a:schemeClr val="tx1"/>
            </a:solidFill>
          </a:endParaRPr>
        </a:p>
      </dsp:txBody>
      <dsp:txXfrm>
        <a:off x="1281806" y="1684768"/>
        <a:ext cx="1225766" cy="1156208"/>
      </dsp:txXfrm>
    </dsp:sp>
    <dsp:sp modelId="{624B01E2-6614-4B25-9F9A-1A523225D147}">
      <dsp:nvSpPr>
        <dsp:cNvPr id="0" name=""/>
        <dsp:cNvSpPr/>
      </dsp:nvSpPr>
      <dsp:spPr>
        <a:xfrm rot="19440000">
          <a:off x="2682193" y="1262367"/>
          <a:ext cx="419585"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PE" sz="1400" kern="1200"/>
        </a:p>
      </dsp:txBody>
      <dsp:txXfrm>
        <a:off x="2694213" y="1409732"/>
        <a:ext cx="293710" cy="331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A6004-22DA-4198-B63A-CE7E30A05AEF}">
      <dsp:nvSpPr>
        <dsp:cNvPr id="0" name=""/>
        <dsp:cNvSpPr/>
      </dsp:nvSpPr>
      <dsp:spPr>
        <a:xfrm rot="16200000">
          <a:off x="-810534" y="810534"/>
          <a:ext cx="5858934" cy="4237864"/>
        </a:xfrm>
        <a:prstGeom prst="flowChartManualOperation">
          <a:avLst/>
        </a:prstGeom>
        <a:solidFill>
          <a:schemeClr val="accent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6625" bIns="0" numCol="1" spcCol="1270" anchor="ctr" anchorCtr="0">
          <a:noAutofit/>
        </a:bodyPr>
        <a:lstStyle/>
        <a:p>
          <a:pPr marL="0" lvl="0" indent="0" algn="ctr" defTabSz="1155700">
            <a:lnSpc>
              <a:spcPct val="90000"/>
            </a:lnSpc>
            <a:spcBef>
              <a:spcPct val="0"/>
            </a:spcBef>
            <a:spcAft>
              <a:spcPct val="35000"/>
            </a:spcAft>
            <a:buNone/>
          </a:pPr>
          <a:r>
            <a:rPr lang="es-MX" sz="2600" b="1" kern="1200" dirty="0">
              <a:solidFill>
                <a:schemeClr val="tx1"/>
              </a:solidFill>
            </a:rPr>
            <a:t>ALONSO DE OLEA:</a:t>
          </a:r>
        </a:p>
        <a:p>
          <a:pPr marL="0" lvl="0" indent="0" algn="ctr" defTabSz="1155700">
            <a:lnSpc>
              <a:spcPct val="90000"/>
            </a:lnSpc>
            <a:spcBef>
              <a:spcPct val="0"/>
            </a:spcBef>
            <a:spcAft>
              <a:spcPct val="35000"/>
            </a:spcAft>
            <a:buNone/>
          </a:pPr>
          <a:endParaRPr lang="es-MX" sz="2600" b="1" kern="1200" dirty="0">
            <a:solidFill>
              <a:schemeClr val="accent2">
                <a:lumMod val="20000"/>
                <a:lumOff val="80000"/>
              </a:schemeClr>
            </a:solidFill>
          </a:endParaRPr>
        </a:p>
        <a:p>
          <a:pPr marL="0" lvl="0" indent="0" algn="just" defTabSz="1155700">
            <a:lnSpc>
              <a:spcPct val="90000"/>
            </a:lnSpc>
            <a:spcBef>
              <a:spcPct val="0"/>
            </a:spcBef>
            <a:spcAft>
              <a:spcPct val="35000"/>
            </a:spcAft>
            <a:buNone/>
          </a:pPr>
          <a:r>
            <a:rPr lang="es-MX" sz="2600" b="1" kern="1200" dirty="0">
              <a:solidFill>
                <a:schemeClr val="tx1"/>
              </a:solidFill>
            </a:rPr>
            <a:t>SE ENTIENDE EL TIEMPO QUE CADA DIA HA DE DEDICAR EL TRABAJADOR PARA A LA EJECUCION DEL CONTRATO DE TRABAJO, EL TIEMPO DE TRABAJO DARIO, SEMANAL O ANUAL</a:t>
          </a:r>
          <a:endParaRPr lang="es-PE" sz="2600" b="1" kern="1200" dirty="0">
            <a:solidFill>
              <a:schemeClr val="tx1"/>
            </a:solidFill>
          </a:endParaRPr>
        </a:p>
      </dsp:txBody>
      <dsp:txXfrm rot="5400000">
        <a:off x="1" y="1171786"/>
        <a:ext cx="4237864" cy="3515360"/>
      </dsp:txXfrm>
    </dsp:sp>
    <dsp:sp modelId="{9A81834E-BCD6-4D4E-9376-6A76F75EBEE6}">
      <dsp:nvSpPr>
        <dsp:cNvPr id="0" name=""/>
        <dsp:cNvSpPr/>
      </dsp:nvSpPr>
      <dsp:spPr>
        <a:xfrm rot="16200000">
          <a:off x="5067432" y="-555274"/>
          <a:ext cx="5858934" cy="6969483"/>
        </a:xfrm>
        <a:prstGeom prst="flowChartManualOperation">
          <a:avLst/>
        </a:prstGeom>
        <a:solidFill>
          <a:schemeClr val="accent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just" defTabSz="889000">
            <a:lnSpc>
              <a:spcPct val="90000"/>
            </a:lnSpc>
            <a:spcBef>
              <a:spcPct val="0"/>
            </a:spcBef>
            <a:spcAft>
              <a:spcPct val="35000"/>
            </a:spcAft>
            <a:buNone/>
          </a:pPr>
          <a:r>
            <a:rPr lang="es-PE"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D.L.854.-Artículo 1.- La jornada ordinaria de trabajo para varones y mujeres mayores de edad es de ocho (8) horas diarias o cuarenta y ocho (48) horas semanales como máximo. Se puede establecer por Ley, convenio o decisión unilateral del empleador una jornada menor a las máximas ordinarias.</a:t>
          </a:r>
        </a:p>
        <a:p>
          <a:pPr marL="0" lvl="0" indent="0" algn="just" defTabSz="889000">
            <a:lnSpc>
              <a:spcPct val="90000"/>
            </a:lnSpc>
            <a:spcBef>
              <a:spcPct val="0"/>
            </a:spcBef>
            <a:spcAft>
              <a:spcPct val="35000"/>
            </a:spcAft>
            <a:buNone/>
          </a:pPr>
          <a:r>
            <a:rPr lang="es-PE"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jornada de los menores de edad se regula por ley de a materia.</a:t>
          </a:r>
        </a:p>
        <a:p>
          <a:pPr marL="0" lvl="0" indent="0" algn="just" defTabSz="889000">
            <a:lnSpc>
              <a:spcPct val="90000"/>
            </a:lnSpc>
            <a:spcBef>
              <a:spcPct val="0"/>
            </a:spcBef>
            <a:spcAft>
              <a:spcPct val="35000"/>
            </a:spcAft>
            <a:buNone/>
          </a:pPr>
          <a:r>
            <a:rPr lang="es-PE"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 incumplimiento de la jornada máxima de trabajo será considerada una infracción de tercer grado (…)</a:t>
          </a:r>
        </a:p>
      </dsp:txBody>
      <dsp:txXfrm rot="5400000">
        <a:off x="4512158" y="1171787"/>
        <a:ext cx="6969483" cy="3515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D2C15-60AE-4379-9C0A-63DE495F9332}">
      <dsp:nvSpPr>
        <dsp:cNvPr id="0" name=""/>
        <dsp:cNvSpPr/>
      </dsp:nvSpPr>
      <dsp:spPr>
        <a:xfrm>
          <a:off x="3000" y="1947"/>
          <a:ext cx="8121999" cy="170920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MX" sz="4100" kern="1200" dirty="0">
              <a:solidFill>
                <a:schemeClr val="tx1"/>
              </a:solidFill>
            </a:rPr>
            <a:t>TRABAJADORES EXCEPTUADOS DE LA JORNADA MAXIMA DE TRABAJO</a:t>
          </a:r>
          <a:endParaRPr lang="es-PE" sz="4100" kern="1200" dirty="0">
            <a:solidFill>
              <a:schemeClr val="tx1"/>
            </a:solidFill>
          </a:endParaRPr>
        </a:p>
      </dsp:txBody>
      <dsp:txXfrm>
        <a:off x="53061" y="52008"/>
        <a:ext cx="8021877" cy="1609086"/>
      </dsp:txXfrm>
    </dsp:sp>
    <dsp:sp modelId="{D7DD5CF1-9C37-4E80-B167-AE3ECD2F0D6B}">
      <dsp:nvSpPr>
        <dsp:cNvPr id="0" name=""/>
        <dsp:cNvSpPr/>
      </dsp:nvSpPr>
      <dsp:spPr>
        <a:xfrm>
          <a:off x="3000" y="1854729"/>
          <a:ext cx="3897312" cy="1709208"/>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solidFill>
                <a:schemeClr val="tx1"/>
              </a:solidFill>
            </a:rPr>
            <a:t>TRABAJADORES DE DIRECCION</a:t>
          </a:r>
          <a:endParaRPr lang="es-PE" sz="2800" kern="1200" dirty="0">
            <a:solidFill>
              <a:schemeClr val="tx1"/>
            </a:solidFill>
          </a:endParaRPr>
        </a:p>
      </dsp:txBody>
      <dsp:txXfrm>
        <a:off x="53061" y="1904790"/>
        <a:ext cx="3797190" cy="1609086"/>
      </dsp:txXfrm>
    </dsp:sp>
    <dsp:sp modelId="{B9092920-ABB8-4B8F-B10F-95F71051D971}">
      <dsp:nvSpPr>
        <dsp:cNvPr id="0" name=""/>
        <dsp:cNvSpPr/>
      </dsp:nvSpPr>
      <dsp:spPr>
        <a:xfrm>
          <a:off x="2016858" y="3609539"/>
          <a:ext cx="3897312" cy="170920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solidFill>
                <a:schemeClr val="tx1"/>
              </a:solidFill>
            </a:rPr>
            <a:t>TRABAJADORES QUE PRESTAN SERVICIOS INTERMITENTES DE ESPERA, VIGILANCIA O CUSTODIA </a:t>
          </a:r>
          <a:endParaRPr lang="es-PE" sz="2500" kern="1200" dirty="0">
            <a:solidFill>
              <a:schemeClr val="tx1"/>
            </a:solidFill>
          </a:endParaRPr>
        </a:p>
      </dsp:txBody>
      <dsp:txXfrm>
        <a:off x="2066919" y="3659600"/>
        <a:ext cx="3797190" cy="1609086"/>
      </dsp:txXfrm>
    </dsp:sp>
    <dsp:sp modelId="{33E0338A-3BC2-4D80-8C44-CA3FE93A6AE5}">
      <dsp:nvSpPr>
        <dsp:cNvPr id="0" name=""/>
        <dsp:cNvSpPr/>
      </dsp:nvSpPr>
      <dsp:spPr>
        <a:xfrm>
          <a:off x="4227687" y="1854729"/>
          <a:ext cx="3897312" cy="1709208"/>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solidFill>
                <a:schemeClr val="tx1"/>
              </a:solidFill>
            </a:rPr>
            <a:t>TRABAJADORES NO SUJETOS A FISCALIZACION INMEDIATA</a:t>
          </a:r>
          <a:endParaRPr lang="es-PE" sz="2800" kern="1200" dirty="0">
            <a:solidFill>
              <a:schemeClr val="tx1"/>
            </a:solidFill>
          </a:endParaRPr>
        </a:p>
      </dsp:txBody>
      <dsp:txXfrm>
        <a:off x="4277748" y="1904790"/>
        <a:ext cx="3797190" cy="160908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BDEF3-64AC-4FFF-8D88-75B58A70FE0B}" type="datetimeFigureOut">
              <a:rPr lang="es-PE" smtClean="0"/>
              <a:t>23/03/2025</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D0952-1F20-4516-94E2-13D07C2C820D}" type="slidenum">
              <a:rPr lang="es-PE" smtClean="0"/>
              <a:t>‹Nº›</a:t>
            </a:fld>
            <a:endParaRPr lang="es-PE"/>
          </a:p>
        </p:txBody>
      </p:sp>
    </p:spTree>
    <p:extLst>
      <p:ext uri="{BB962C8B-B14F-4D97-AF65-F5344CB8AC3E}">
        <p14:creationId xmlns:p14="http://schemas.microsoft.com/office/powerpoint/2010/main" val="4162847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7E9D0952-1F20-4516-94E2-13D07C2C820D}" type="slidenum">
              <a:rPr lang="es-PE" smtClean="0"/>
              <a:t>4</a:t>
            </a:fld>
            <a:endParaRPr lang="es-PE"/>
          </a:p>
        </p:txBody>
      </p:sp>
    </p:spTree>
    <p:extLst>
      <p:ext uri="{BB962C8B-B14F-4D97-AF65-F5344CB8AC3E}">
        <p14:creationId xmlns:p14="http://schemas.microsoft.com/office/powerpoint/2010/main" val="1609315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D2EFB24-CEEB-43BD-8E31-F11662EBEE14}" type="datetimeFigureOut">
              <a:rPr lang="es-PE" smtClean="0"/>
              <a:t>23/03/2025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276D9D7-FDC7-4E56-906A-3E2E5A71D927}" type="slidenum">
              <a:rPr lang="es-PE" smtClean="0"/>
              <a:t>‹Nº›</a:t>
            </a:fld>
            <a:endParaRPr lang="es-PE"/>
          </a:p>
        </p:txBody>
      </p:sp>
    </p:spTree>
    <p:extLst>
      <p:ext uri="{BB962C8B-B14F-4D97-AF65-F5344CB8AC3E}">
        <p14:creationId xmlns:p14="http://schemas.microsoft.com/office/powerpoint/2010/main" val="476206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2EFB24-CEEB-43BD-8E31-F11662EBEE14}" type="datetimeFigureOut">
              <a:rPr lang="es-PE" smtClean="0"/>
              <a:t>23/03/2025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276D9D7-FDC7-4E56-906A-3E2E5A71D927}" type="slidenum">
              <a:rPr lang="es-PE" smtClean="0"/>
              <a:t>‹Nº›</a:t>
            </a:fld>
            <a:endParaRPr lang="es-PE"/>
          </a:p>
        </p:txBody>
      </p:sp>
    </p:spTree>
    <p:extLst>
      <p:ext uri="{BB962C8B-B14F-4D97-AF65-F5344CB8AC3E}">
        <p14:creationId xmlns:p14="http://schemas.microsoft.com/office/powerpoint/2010/main" val="318196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2EFB24-CEEB-43BD-8E31-F11662EBEE14}" type="datetimeFigureOut">
              <a:rPr lang="es-PE" smtClean="0"/>
              <a:t>23/03/2025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276D9D7-FDC7-4E56-906A-3E2E5A71D927}" type="slidenum">
              <a:rPr lang="es-PE" smtClean="0"/>
              <a:t>‹Nº›</a:t>
            </a:fld>
            <a:endParaRPr lang="es-PE"/>
          </a:p>
        </p:txBody>
      </p:sp>
    </p:spTree>
    <p:extLst>
      <p:ext uri="{BB962C8B-B14F-4D97-AF65-F5344CB8AC3E}">
        <p14:creationId xmlns:p14="http://schemas.microsoft.com/office/powerpoint/2010/main" val="1897047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2EFB24-CEEB-43BD-8E31-F11662EBEE14}" type="datetimeFigureOut">
              <a:rPr lang="es-PE" smtClean="0"/>
              <a:t>23/03/2025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276D9D7-FDC7-4E56-906A-3E2E5A71D927}" type="slidenum">
              <a:rPr lang="es-PE" smtClean="0"/>
              <a:t>‹Nº›</a:t>
            </a:fld>
            <a:endParaRPr lang="es-PE"/>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4976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2EFB24-CEEB-43BD-8E31-F11662EBEE14}" type="datetimeFigureOut">
              <a:rPr lang="es-PE" smtClean="0"/>
              <a:t>23/03/2025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276D9D7-FDC7-4E56-906A-3E2E5A71D927}" type="slidenum">
              <a:rPr lang="es-PE" smtClean="0"/>
              <a:t>‹Nº›</a:t>
            </a:fld>
            <a:endParaRPr lang="es-PE"/>
          </a:p>
        </p:txBody>
      </p:sp>
    </p:spTree>
    <p:extLst>
      <p:ext uri="{BB962C8B-B14F-4D97-AF65-F5344CB8AC3E}">
        <p14:creationId xmlns:p14="http://schemas.microsoft.com/office/powerpoint/2010/main" val="1269759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0D2EFB24-CEEB-43BD-8E31-F11662EBEE14}" type="datetimeFigureOut">
              <a:rPr lang="es-PE" smtClean="0"/>
              <a:t>23/03/2025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A276D9D7-FDC7-4E56-906A-3E2E5A71D927}" type="slidenum">
              <a:rPr lang="es-PE" smtClean="0"/>
              <a:t>‹Nº›</a:t>
            </a:fld>
            <a:endParaRPr lang="es-PE"/>
          </a:p>
        </p:txBody>
      </p:sp>
    </p:spTree>
    <p:extLst>
      <p:ext uri="{BB962C8B-B14F-4D97-AF65-F5344CB8AC3E}">
        <p14:creationId xmlns:p14="http://schemas.microsoft.com/office/powerpoint/2010/main" val="2338521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0D2EFB24-CEEB-43BD-8E31-F11662EBEE14}" type="datetimeFigureOut">
              <a:rPr lang="es-PE" smtClean="0"/>
              <a:t>23/03/2025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A276D9D7-FDC7-4E56-906A-3E2E5A71D927}" type="slidenum">
              <a:rPr lang="es-PE" smtClean="0"/>
              <a:t>‹Nº›</a:t>
            </a:fld>
            <a:endParaRPr lang="es-PE"/>
          </a:p>
        </p:txBody>
      </p:sp>
    </p:spTree>
    <p:extLst>
      <p:ext uri="{BB962C8B-B14F-4D97-AF65-F5344CB8AC3E}">
        <p14:creationId xmlns:p14="http://schemas.microsoft.com/office/powerpoint/2010/main" val="2090228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2EFB24-CEEB-43BD-8E31-F11662EBEE14}" type="datetimeFigureOut">
              <a:rPr lang="es-PE" smtClean="0"/>
              <a:t>23/03/2025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276D9D7-FDC7-4E56-906A-3E2E5A71D927}" type="slidenum">
              <a:rPr lang="es-PE" smtClean="0"/>
              <a:t>‹Nº›</a:t>
            </a:fld>
            <a:endParaRPr lang="es-PE"/>
          </a:p>
        </p:txBody>
      </p:sp>
    </p:spTree>
    <p:extLst>
      <p:ext uri="{BB962C8B-B14F-4D97-AF65-F5344CB8AC3E}">
        <p14:creationId xmlns:p14="http://schemas.microsoft.com/office/powerpoint/2010/main" val="1528616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2EFB24-CEEB-43BD-8E31-F11662EBEE14}" type="datetimeFigureOut">
              <a:rPr lang="es-PE" smtClean="0"/>
              <a:t>23/03/2025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276D9D7-FDC7-4E56-906A-3E2E5A71D927}" type="slidenum">
              <a:rPr lang="es-PE" smtClean="0"/>
              <a:t>‹Nº›</a:t>
            </a:fld>
            <a:endParaRPr lang="es-PE"/>
          </a:p>
        </p:txBody>
      </p:sp>
    </p:spTree>
    <p:extLst>
      <p:ext uri="{BB962C8B-B14F-4D97-AF65-F5344CB8AC3E}">
        <p14:creationId xmlns:p14="http://schemas.microsoft.com/office/powerpoint/2010/main" val="303322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2EFB24-CEEB-43BD-8E31-F11662EBEE14}" type="datetimeFigureOut">
              <a:rPr lang="es-PE" smtClean="0"/>
              <a:t>23/03/2025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276D9D7-FDC7-4E56-906A-3E2E5A71D927}" type="slidenum">
              <a:rPr lang="es-PE" smtClean="0"/>
              <a:t>‹Nº›</a:t>
            </a:fld>
            <a:endParaRPr lang="es-PE"/>
          </a:p>
        </p:txBody>
      </p:sp>
    </p:spTree>
    <p:extLst>
      <p:ext uri="{BB962C8B-B14F-4D97-AF65-F5344CB8AC3E}">
        <p14:creationId xmlns:p14="http://schemas.microsoft.com/office/powerpoint/2010/main" val="228671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2EFB24-CEEB-43BD-8E31-F11662EBEE14}" type="datetimeFigureOut">
              <a:rPr lang="es-PE" smtClean="0"/>
              <a:t>23/03/2025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276D9D7-FDC7-4E56-906A-3E2E5A71D927}" type="slidenum">
              <a:rPr lang="es-PE" smtClean="0"/>
              <a:t>‹Nº›</a:t>
            </a:fld>
            <a:endParaRPr lang="es-PE"/>
          </a:p>
        </p:txBody>
      </p:sp>
    </p:spTree>
    <p:extLst>
      <p:ext uri="{BB962C8B-B14F-4D97-AF65-F5344CB8AC3E}">
        <p14:creationId xmlns:p14="http://schemas.microsoft.com/office/powerpoint/2010/main" val="357076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D2EFB24-CEEB-43BD-8E31-F11662EBEE14}" type="datetimeFigureOut">
              <a:rPr lang="es-PE" smtClean="0"/>
              <a:t>23/03/2025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276D9D7-FDC7-4E56-906A-3E2E5A71D927}" type="slidenum">
              <a:rPr lang="es-PE" smtClean="0"/>
              <a:t>‹Nº›</a:t>
            </a:fld>
            <a:endParaRPr lang="es-PE"/>
          </a:p>
        </p:txBody>
      </p:sp>
    </p:spTree>
    <p:extLst>
      <p:ext uri="{BB962C8B-B14F-4D97-AF65-F5344CB8AC3E}">
        <p14:creationId xmlns:p14="http://schemas.microsoft.com/office/powerpoint/2010/main" val="2395669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D2EFB24-CEEB-43BD-8E31-F11662EBEE14}" type="datetimeFigureOut">
              <a:rPr lang="es-PE" smtClean="0"/>
              <a:t>23/03/2025</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A276D9D7-FDC7-4E56-906A-3E2E5A71D927}" type="slidenum">
              <a:rPr lang="es-PE" smtClean="0"/>
              <a:t>‹Nº›</a:t>
            </a:fld>
            <a:endParaRPr lang="es-PE"/>
          </a:p>
        </p:txBody>
      </p:sp>
    </p:spTree>
    <p:extLst>
      <p:ext uri="{BB962C8B-B14F-4D97-AF65-F5344CB8AC3E}">
        <p14:creationId xmlns:p14="http://schemas.microsoft.com/office/powerpoint/2010/main" val="55124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D2EFB24-CEEB-43BD-8E31-F11662EBEE14}" type="datetimeFigureOut">
              <a:rPr lang="es-PE" smtClean="0"/>
              <a:t>23/03/2025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A276D9D7-FDC7-4E56-906A-3E2E5A71D927}" type="slidenum">
              <a:rPr lang="es-PE" smtClean="0"/>
              <a:t>‹Nº›</a:t>
            </a:fld>
            <a:endParaRPr lang="es-PE"/>
          </a:p>
        </p:txBody>
      </p:sp>
    </p:spTree>
    <p:extLst>
      <p:ext uri="{BB962C8B-B14F-4D97-AF65-F5344CB8AC3E}">
        <p14:creationId xmlns:p14="http://schemas.microsoft.com/office/powerpoint/2010/main" val="324455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D2EFB24-CEEB-43BD-8E31-F11662EBEE14}" type="datetimeFigureOut">
              <a:rPr lang="es-PE" smtClean="0"/>
              <a:t>23/03/2025</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A276D9D7-FDC7-4E56-906A-3E2E5A71D927}" type="slidenum">
              <a:rPr lang="es-PE" smtClean="0"/>
              <a:t>‹Nº›</a:t>
            </a:fld>
            <a:endParaRPr lang="es-PE"/>
          </a:p>
        </p:txBody>
      </p:sp>
    </p:spTree>
    <p:extLst>
      <p:ext uri="{BB962C8B-B14F-4D97-AF65-F5344CB8AC3E}">
        <p14:creationId xmlns:p14="http://schemas.microsoft.com/office/powerpoint/2010/main" val="405695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2EFB24-CEEB-43BD-8E31-F11662EBEE14}" type="datetimeFigureOut">
              <a:rPr lang="es-PE" smtClean="0"/>
              <a:t>23/03/2025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276D9D7-FDC7-4E56-906A-3E2E5A71D927}" type="slidenum">
              <a:rPr lang="es-PE" smtClean="0"/>
              <a:t>‹Nº›</a:t>
            </a:fld>
            <a:endParaRPr lang="es-PE"/>
          </a:p>
        </p:txBody>
      </p:sp>
    </p:spTree>
    <p:extLst>
      <p:ext uri="{BB962C8B-B14F-4D97-AF65-F5344CB8AC3E}">
        <p14:creationId xmlns:p14="http://schemas.microsoft.com/office/powerpoint/2010/main" val="273014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2EFB24-CEEB-43BD-8E31-F11662EBEE14}" type="datetimeFigureOut">
              <a:rPr lang="es-PE" smtClean="0"/>
              <a:t>23/03/2025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276D9D7-FDC7-4E56-906A-3E2E5A71D927}" type="slidenum">
              <a:rPr lang="es-PE" smtClean="0"/>
              <a:t>‹Nº›</a:t>
            </a:fld>
            <a:endParaRPr lang="es-PE"/>
          </a:p>
        </p:txBody>
      </p:sp>
    </p:spTree>
    <p:extLst>
      <p:ext uri="{BB962C8B-B14F-4D97-AF65-F5344CB8AC3E}">
        <p14:creationId xmlns:p14="http://schemas.microsoft.com/office/powerpoint/2010/main" val="320348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D2EFB24-CEEB-43BD-8E31-F11662EBEE14}" type="datetimeFigureOut">
              <a:rPr lang="es-PE" smtClean="0"/>
              <a:t>23/03/2025</a:t>
            </a:fld>
            <a:endParaRPr lang="es-PE"/>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PE"/>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276D9D7-FDC7-4E56-906A-3E2E5A71D927}" type="slidenum">
              <a:rPr lang="es-PE" smtClean="0"/>
              <a:t>‹Nº›</a:t>
            </a:fld>
            <a:endParaRPr lang="es-PE"/>
          </a:p>
        </p:txBody>
      </p:sp>
    </p:spTree>
    <p:extLst>
      <p:ext uri="{BB962C8B-B14F-4D97-AF65-F5344CB8AC3E}">
        <p14:creationId xmlns:p14="http://schemas.microsoft.com/office/powerpoint/2010/main" val="3757476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B102D-A252-0188-049B-D429943FC1D7}"/>
              </a:ext>
            </a:extLst>
          </p:cNvPr>
          <p:cNvSpPr>
            <a:spLocks noGrp="1"/>
          </p:cNvSpPr>
          <p:nvPr>
            <p:ph type="ctrTitle"/>
          </p:nvPr>
        </p:nvSpPr>
        <p:spPr>
          <a:xfrm>
            <a:off x="1203488" y="342835"/>
            <a:ext cx="9144000" cy="2387600"/>
          </a:xfrm>
        </p:spPr>
        <p:txBody>
          <a:bodyPr/>
          <a:lstStyle/>
          <a:p>
            <a:r>
              <a:rPr lang="es-MX" b="1" dirty="0"/>
              <a:t>EL TRABAJO EN SOBRE TIEMPO</a:t>
            </a:r>
            <a:endParaRPr lang="es-PE" b="1" dirty="0"/>
          </a:p>
        </p:txBody>
      </p:sp>
      <p:pic>
        <p:nvPicPr>
          <p:cNvPr id="1026" name="Picture 2" descr="Horas Extras: Sobretiempo en el Trabajo | Arleco Producciones">
            <a:extLst>
              <a:ext uri="{FF2B5EF4-FFF2-40B4-BE49-F238E27FC236}">
                <a16:creationId xmlns:a16="http://schemas.microsoft.com/office/drawing/2014/main" id="{A3A2F16D-A08F-AD0F-2087-36DC9952B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8037" y="522353"/>
            <a:ext cx="26479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7CFC48DE-C1B4-0A9E-C755-D3CE6D61465E}"/>
              </a:ext>
            </a:extLst>
          </p:cNvPr>
          <p:cNvPicPr>
            <a:picLocks noChangeAspect="1"/>
          </p:cNvPicPr>
          <p:nvPr/>
        </p:nvPicPr>
        <p:blipFill>
          <a:blip r:embed="rId3"/>
          <a:stretch>
            <a:fillRect/>
          </a:stretch>
        </p:blipFill>
        <p:spPr>
          <a:xfrm>
            <a:off x="982057" y="4259344"/>
            <a:ext cx="2724150" cy="1676400"/>
          </a:xfrm>
          <a:prstGeom prst="rect">
            <a:avLst/>
          </a:prstGeom>
        </p:spPr>
      </p:pic>
      <p:pic>
        <p:nvPicPr>
          <p:cNvPr id="1028" name="Picture 4" descr="Grupo Verona - ⏰ ¿Cuál es la diferencia entre #jornada y... | Facebook">
            <a:extLst>
              <a:ext uri="{FF2B5EF4-FFF2-40B4-BE49-F238E27FC236}">
                <a16:creationId xmlns:a16="http://schemas.microsoft.com/office/drawing/2014/main" id="{508ABCD4-292D-ACA3-5AED-31EC529D72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5324" y="3790262"/>
            <a:ext cx="4967925" cy="2614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73455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A983E86-7202-81CA-710F-91232338BF35}"/>
              </a:ext>
            </a:extLst>
          </p:cNvPr>
          <p:cNvSpPr/>
          <p:nvPr/>
        </p:nvSpPr>
        <p:spPr>
          <a:xfrm>
            <a:off x="237971" y="142119"/>
            <a:ext cx="6444342" cy="452241"/>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4000" b="1" dirty="0">
                <a:solidFill>
                  <a:schemeClr val="tx1"/>
                </a:solidFill>
                <a:effectLst>
                  <a:outerShdw blurRad="38100" dist="38100" dir="2700000" algn="tl">
                    <a:srgbClr val="000000">
                      <a:alpha val="43137"/>
                    </a:srgbClr>
                  </a:outerShdw>
                </a:effectLst>
              </a:rPr>
              <a:t>EL HORARIO DE TRABAJO</a:t>
            </a:r>
            <a:endParaRPr lang="es-PE" sz="4000" b="1" dirty="0">
              <a:solidFill>
                <a:schemeClr val="tx1"/>
              </a:solidFill>
              <a:effectLst>
                <a:outerShdw blurRad="38100" dist="38100" dir="2700000" algn="tl">
                  <a:srgbClr val="000000">
                    <a:alpha val="43137"/>
                  </a:srgbClr>
                </a:outerShdw>
              </a:effectLst>
            </a:endParaRPr>
          </a:p>
        </p:txBody>
      </p:sp>
      <p:sp>
        <p:nvSpPr>
          <p:cNvPr id="4" name="Rectángulo 3">
            <a:extLst>
              <a:ext uri="{FF2B5EF4-FFF2-40B4-BE49-F238E27FC236}">
                <a16:creationId xmlns:a16="http://schemas.microsoft.com/office/drawing/2014/main" id="{70E720DA-7E06-51FA-D349-11CF4B99E232}"/>
              </a:ext>
            </a:extLst>
          </p:cNvPr>
          <p:cNvSpPr/>
          <p:nvPr/>
        </p:nvSpPr>
        <p:spPr>
          <a:xfrm>
            <a:off x="6096000" y="752354"/>
            <a:ext cx="45719" cy="4629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3440630E-54B2-C2AC-0830-33B04B9F5A51}"/>
              </a:ext>
            </a:extLst>
          </p:cNvPr>
          <p:cNvSpPr/>
          <p:nvPr/>
        </p:nvSpPr>
        <p:spPr>
          <a:xfrm>
            <a:off x="150471" y="752354"/>
            <a:ext cx="11829327" cy="253948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tx1"/>
                </a:solidFill>
              </a:rPr>
              <a:t>Es la facultad del empleador establecer el horario de trabajo, entendiéndose por tal la hora de ingreso y salida.</a:t>
            </a:r>
          </a:p>
          <a:p>
            <a:pPr algn="ctr"/>
            <a:endParaRPr lang="es-MX" sz="3200" b="1" dirty="0">
              <a:solidFill>
                <a:schemeClr val="tx1"/>
              </a:solidFill>
            </a:endParaRPr>
          </a:p>
          <a:p>
            <a:pPr algn="ctr"/>
            <a:r>
              <a:rPr lang="es-MX" sz="3200" b="1" dirty="0">
                <a:solidFill>
                  <a:schemeClr val="tx1"/>
                </a:solidFill>
              </a:rPr>
              <a:t>Igualmente es la facultad del empleador de modificar el horario de trabajo din modificar el numero horas de trabajo.</a:t>
            </a:r>
          </a:p>
          <a:p>
            <a:pPr algn="ctr"/>
            <a:endParaRPr lang="es-PE" dirty="0"/>
          </a:p>
        </p:txBody>
      </p:sp>
      <p:sp>
        <p:nvSpPr>
          <p:cNvPr id="6" name="Rectángulo 5">
            <a:extLst>
              <a:ext uri="{FF2B5EF4-FFF2-40B4-BE49-F238E27FC236}">
                <a16:creationId xmlns:a16="http://schemas.microsoft.com/office/drawing/2014/main" id="{928A434D-60AD-EEC5-4B10-6756E07298CE}"/>
              </a:ext>
            </a:extLst>
          </p:cNvPr>
          <p:cNvSpPr/>
          <p:nvPr/>
        </p:nvSpPr>
        <p:spPr>
          <a:xfrm>
            <a:off x="701040" y="3779521"/>
            <a:ext cx="11278758" cy="2956946"/>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2400" b="1" i="0" u="sng" dirty="0">
                <a:solidFill>
                  <a:schemeClr val="tx1"/>
                </a:solidFill>
                <a:effectLst/>
                <a:latin typeface="Arial" panose="020B0604020202020204" pitchFamily="34" charset="0"/>
              </a:rPr>
              <a:t>En horario corrido con refrigerio</a:t>
            </a:r>
            <a:r>
              <a:rPr lang="es-MX" sz="2400" b="1" i="0" dirty="0">
                <a:solidFill>
                  <a:schemeClr val="tx1"/>
                </a:solidFill>
                <a:effectLst/>
                <a:latin typeface="Arial" panose="020B0604020202020204" pitchFamily="34" charset="0"/>
              </a:rPr>
              <a:t>.-En el caso de trabajo en horario corrido, el trabajador tiene derecho a tomar sus alimentos de acuerdo a lo que establezca el empleador en cada centro de trabajo, salvo convenio en contrario. </a:t>
            </a:r>
            <a:r>
              <a:rPr lang="es-MX" sz="2400" b="1" i="0" u="sng" dirty="0">
                <a:solidFill>
                  <a:schemeClr val="tx1"/>
                </a:solidFill>
                <a:effectLst/>
                <a:latin typeface="Arial" panose="020B0604020202020204" pitchFamily="34" charset="0"/>
              </a:rPr>
              <a:t>El tiempo dedicado al refrigerio no podrá ser inferior a cuarenta y cinco (45) minutos</a:t>
            </a:r>
            <a:r>
              <a:rPr lang="es-MX" sz="2400" b="1" i="0" dirty="0">
                <a:solidFill>
                  <a:schemeClr val="tx1"/>
                </a:solidFill>
                <a:effectLst/>
                <a:latin typeface="Arial" panose="020B0604020202020204" pitchFamily="34" charset="0"/>
              </a:rPr>
              <a:t>. El tiempo de refrigerio no forma parte de la jornada ni horario de trabajo, salvo que por convenio colectivo se disponga algo distinto.</a:t>
            </a:r>
          </a:p>
          <a:p>
            <a:pPr algn="just"/>
            <a:r>
              <a:rPr lang="es-MX" sz="2400" b="1" dirty="0">
                <a:solidFill>
                  <a:schemeClr val="tx1"/>
                </a:solidFill>
                <a:latin typeface="Arial" panose="020B0604020202020204" pitchFamily="34" charset="0"/>
              </a:rPr>
              <a:t>BS. Legal. Articulo 07 D.S.007-2002</a:t>
            </a:r>
            <a:endParaRPr lang="es-PE" sz="2400" b="1" dirty="0">
              <a:solidFill>
                <a:schemeClr val="tx1"/>
              </a:solidFill>
            </a:endParaRPr>
          </a:p>
        </p:txBody>
      </p:sp>
    </p:spTree>
    <p:extLst>
      <p:ext uri="{BB962C8B-B14F-4D97-AF65-F5344CB8AC3E}">
        <p14:creationId xmlns:p14="http://schemas.microsoft.com/office/powerpoint/2010/main" val="332711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DEDE33D-A027-C1C1-312C-751F93AC4FD7}"/>
              </a:ext>
            </a:extLst>
          </p:cNvPr>
          <p:cNvSpPr/>
          <p:nvPr/>
        </p:nvSpPr>
        <p:spPr>
          <a:xfrm>
            <a:off x="0" y="137160"/>
            <a:ext cx="11887200" cy="106680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400"/>
              </a:lnSpc>
              <a:spcAft>
                <a:spcPts val="1200"/>
              </a:spcAft>
            </a:pPr>
            <a:endParaRPr lang="es-PE" sz="2800" b="1" dirty="0">
              <a:solidFill>
                <a:srgbClr val="151515"/>
              </a:solidFill>
              <a:effectLst/>
              <a:latin typeface="Arial" panose="020B0604020202020204" pitchFamily="34" charset="0"/>
            </a:endParaRPr>
          </a:p>
          <a:p>
            <a:pPr algn="ctr">
              <a:lnSpc>
                <a:spcPts val="2400"/>
              </a:lnSpc>
              <a:spcAft>
                <a:spcPts val="1200"/>
              </a:spcAft>
            </a:pPr>
            <a:r>
              <a:rPr lang="es-PE" sz="2800" b="1" dirty="0">
                <a:solidFill>
                  <a:srgbClr val="151515"/>
                </a:solidFill>
                <a:effectLst/>
                <a:latin typeface="Arial" panose="020B0604020202020204" pitchFamily="34" charset="0"/>
              </a:rPr>
              <a:t>DECRETO SUPREMO Nº 004-2006-TR -</a:t>
            </a:r>
            <a:r>
              <a:rPr lang="es-MX" sz="2800" b="1" dirty="0">
                <a:solidFill>
                  <a:srgbClr val="151515"/>
                </a:solidFill>
                <a:effectLst/>
                <a:latin typeface="Arial" panose="020B0604020202020204" pitchFamily="34" charset="0"/>
              </a:rPr>
              <a:t>sobre el registro de control de asistencia y de salida en el régimen laboral de la actividad privada</a:t>
            </a:r>
          </a:p>
          <a:p>
            <a:pPr algn="ctr">
              <a:lnSpc>
                <a:spcPts val="2400"/>
              </a:lnSpc>
              <a:spcAft>
                <a:spcPts val="1200"/>
              </a:spcAft>
            </a:pPr>
            <a:endParaRPr lang="es-PE" sz="1800" b="1" dirty="0">
              <a:solidFill>
                <a:srgbClr val="151515"/>
              </a:solidFill>
              <a:effectLst/>
              <a:latin typeface="Arial" panose="020B0604020202020204" pitchFamily="34" charset="0"/>
            </a:endParaRPr>
          </a:p>
        </p:txBody>
      </p:sp>
      <p:sp>
        <p:nvSpPr>
          <p:cNvPr id="4" name="Rectángulo 3">
            <a:extLst>
              <a:ext uri="{FF2B5EF4-FFF2-40B4-BE49-F238E27FC236}">
                <a16:creationId xmlns:a16="http://schemas.microsoft.com/office/drawing/2014/main" id="{FBEBD830-5CAB-BE1D-EF04-C92308E1BC1C}"/>
              </a:ext>
            </a:extLst>
          </p:cNvPr>
          <p:cNvSpPr/>
          <p:nvPr/>
        </p:nvSpPr>
        <p:spPr>
          <a:xfrm>
            <a:off x="137160" y="1615439"/>
            <a:ext cx="11049000" cy="181356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2800" b="1" i="0" dirty="0">
                <a:solidFill>
                  <a:srgbClr val="151515"/>
                </a:solidFill>
                <a:effectLst/>
                <a:latin typeface="Arial" panose="020B0604020202020204" pitchFamily="34" charset="0"/>
              </a:rPr>
              <a:t>Todo empleador sujeto al régimen laboral de la actividad privada debe tener un registro permanente de control de asistencia, en el que los trabajadores consignarán de manera personal el tiempo de labores. </a:t>
            </a:r>
            <a:endParaRPr lang="es-PE" sz="2800" b="1" dirty="0"/>
          </a:p>
        </p:txBody>
      </p:sp>
      <p:sp>
        <p:nvSpPr>
          <p:cNvPr id="6" name="Rectángulo 5">
            <a:extLst>
              <a:ext uri="{FF2B5EF4-FFF2-40B4-BE49-F238E27FC236}">
                <a16:creationId xmlns:a16="http://schemas.microsoft.com/office/drawing/2014/main" id="{E2D13ED4-24DB-B98B-D14F-EDCD911520B9}"/>
              </a:ext>
            </a:extLst>
          </p:cNvPr>
          <p:cNvSpPr/>
          <p:nvPr/>
        </p:nvSpPr>
        <p:spPr>
          <a:xfrm>
            <a:off x="411480" y="4175759"/>
            <a:ext cx="11475720" cy="252984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2800" b="1" i="0" dirty="0">
                <a:solidFill>
                  <a:schemeClr val="tx1"/>
                </a:solidFill>
                <a:effectLst/>
                <a:latin typeface="Arial" panose="020B0604020202020204" pitchFamily="34" charset="0"/>
              </a:rPr>
              <a:t>La obligación de registro incluye:</a:t>
            </a:r>
          </a:p>
          <a:p>
            <a:pPr algn="just"/>
            <a:r>
              <a:rPr lang="es-MX" sz="2800" b="1" dirty="0">
                <a:solidFill>
                  <a:schemeClr val="tx1"/>
                </a:solidFill>
                <a:latin typeface="Arial" panose="020B0604020202020204" pitchFamily="34" charset="0"/>
              </a:rPr>
              <a:t>-L</a:t>
            </a:r>
            <a:r>
              <a:rPr lang="es-MX" sz="2800" b="1" i="0" dirty="0">
                <a:solidFill>
                  <a:schemeClr val="tx1"/>
                </a:solidFill>
                <a:effectLst/>
                <a:latin typeface="Arial" panose="020B0604020202020204" pitchFamily="34" charset="0"/>
              </a:rPr>
              <a:t>as personas bajo modalidades formativas laborales.</a:t>
            </a:r>
          </a:p>
          <a:p>
            <a:pPr algn="just"/>
            <a:r>
              <a:rPr lang="es-MX" sz="2800" b="1" dirty="0">
                <a:solidFill>
                  <a:schemeClr val="tx1"/>
                </a:solidFill>
                <a:latin typeface="Arial" panose="020B0604020202020204" pitchFamily="34" charset="0"/>
              </a:rPr>
              <a:t>-A</a:t>
            </a:r>
            <a:r>
              <a:rPr lang="es-MX" sz="2800" b="1" i="0" dirty="0">
                <a:solidFill>
                  <a:schemeClr val="tx1"/>
                </a:solidFill>
                <a:effectLst/>
                <a:latin typeface="Arial" panose="020B0604020202020204" pitchFamily="34" charset="0"/>
              </a:rPr>
              <a:t>l personal que es destacado o desplazado a los centros de trabajo o de operaciones por parte de las empresas.</a:t>
            </a:r>
          </a:p>
          <a:p>
            <a:pPr algn="just"/>
            <a:r>
              <a:rPr lang="es-MX" sz="2800" b="1" dirty="0">
                <a:solidFill>
                  <a:schemeClr val="tx1"/>
                </a:solidFill>
                <a:latin typeface="Arial" panose="020B0604020202020204" pitchFamily="34" charset="0"/>
              </a:rPr>
              <a:t>-A las</a:t>
            </a:r>
            <a:r>
              <a:rPr lang="es-MX" sz="2800" b="1" i="0" dirty="0">
                <a:solidFill>
                  <a:schemeClr val="tx1"/>
                </a:solidFill>
                <a:effectLst/>
                <a:latin typeface="Arial" panose="020B0604020202020204" pitchFamily="34" charset="0"/>
              </a:rPr>
              <a:t> entidades de intermediación laboral, o de las empresas contratistas o Subcontratistas.</a:t>
            </a:r>
            <a:endParaRPr lang="es-PE" sz="2800" dirty="0">
              <a:solidFill>
                <a:schemeClr val="tx1"/>
              </a:solidFill>
            </a:endParaRPr>
          </a:p>
        </p:txBody>
      </p:sp>
    </p:spTree>
    <p:extLst>
      <p:ext uri="{BB962C8B-B14F-4D97-AF65-F5344CB8AC3E}">
        <p14:creationId xmlns:p14="http://schemas.microsoft.com/office/powerpoint/2010/main" val="1547486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119D1C8-8D70-7257-1D81-53B4AA1FF1B8}"/>
              </a:ext>
            </a:extLst>
          </p:cNvPr>
          <p:cNvSpPr/>
          <p:nvPr/>
        </p:nvSpPr>
        <p:spPr>
          <a:xfrm>
            <a:off x="0" y="457200"/>
            <a:ext cx="11658600" cy="230124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3200" b="1" i="0" dirty="0">
                <a:solidFill>
                  <a:schemeClr val="tx1"/>
                </a:solidFill>
                <a:effectLst/>
                <a:latin typeface="Arial" panose="020B0604020202020204" pitchFamily="34" charset="0"/>
              </a:rPr>
              <a:t>No existe obligación de llevar un registro de control de asistencia para trabajadores de dirección, los que no se encuentran sujetos a fiscalización inmediata y los que prestan servicios intermitentes durante el día.</a:t>
            </a:r>
            <a:endParaRPr lang="es-PE" sz="3200" b="1" dirty="0">
              <a:solidFill>
                <a:schemeClr val="tx1"/>
              </a:solidFill>
            </a:endParaRPr>
          </a:p>
        </p:txBody>
      </p:sp>
      <p:sp>
        <p:nvSpPr>
          <p:cNvPr id="3" name="Rectángulo 2">
            <a:extLst>
              <a:ext uri="{FF2B5EF4-FFF2-40B4-BE49-F238E27FC236}">
                <a16:creationId xmlns:a16="http://schemas.microsoft.com/office/drawing/2014/main" id="{D88322C7-A042-BB03-C8AC-8A8257000F1E}"/>
              </a:ext>
            </a:extLst>
          </p:cNvPr>
          <p:cNvSpPr/>
          <p:nvPr/>
        </p:nvSpPr>
        <p:spPr>
          <a:xfrm>
            <a:off x="3246120" y="3779520"/>
            <a:ext cx="8778240" cy="288036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Aft>
                <a:spcPts val="900"/>
              </a:spcAft>
              <a:buNone/>
            </a:pPr>
            <a:r>
              <a:rPr lang="es-MX" sz="3200" b="1" i="0" dirty="0">
                <a:solidFill>
                  <a:srgbClr val="151515"/>
                </a:solidFill>
                <a:effectLst/>
                <a:latin typeface="Arial" panose="020B0604020202020204" pitchFamily="34" charset="0"/>
              </a:rPr>
              <a:t>Artículo 3.- Medio para llevar el registro</a:t>
            </a:r>
            <a:endParaRPr lang="es-MX" sz="3200" b="1" i="0" dirty="0">
              <a:solidFill>
                <a:srgbClr val="151515"/>
              </a:solidFill>
              <a:effectLst/>
              <a:latin typeface="Roboto Condensed" panose="02000000000000000000" pitchFamily="2" charset="0"/>
            </a:endParaRPr>
          </a:p>
          <a:p>
            <a:pPr algn="just">
              <a:spcAft>
                <a:spcPts val="900"/>
              </a:spcAft>
              <a:buNone/>
            </a:pPr>
            <a:r>
              <a:rPr lang="es-MX" sz="3200" b="1" i="0" dirty="0">
                <a:solidFill>
                  <a:srgbClr val="151515"/>
                </a:solidFill>
                <a:effectLst/>
                <a:latin typeface="Arial" panose="020B0604020202020204" pitchFamily="34" charset="0"/>
              </a:rPr>
              <a:t>El control de asistencia puede ser llevado en soporte físico o digital, adoptándose medidas de seguridad que no permitan su adulteración, deterioro o pérdida.</a:t>
            </a:r>
            <a:br>
              <a:rPr lang="es-MX" sz="2500" b="1" i="0" dirty="0">
                <a:solidFill>
                  <a:srgbClr val="151515"/>
                </a:solidFill>
                <a:effectLst/>
                <a:latin typeface="Arial" panose="020B0604020202020204" pitchFamily="34" charset="0"/>
              </a:rPr>
            </a:br>
            <a:endParaRPr lang="es-PE" dirty="0"/>
          </a:p>
        </p:txBody>
      </p:sp>
      <p:pic>
        <p:nvPicPr>
          <p:cNvPr id="6" name="Imagen 5">
            <a:extLst>
              <a:ext uri="{FF2B5EF4-FFF2-40B4-BE49-F238E27FC236}">
                <a16:creationId xmlns:a16="http://schemas.microsoft.com/office/drawing/2014/main" id="{62144564-5A81-D646-6074-BA1CCA2FB013}"/>
              </a:ext>
            </a:extLst>
          </p:cNvPr>
          <p:cNvPicPr>
            <a:picLocks noChangeAspect="1"/>
          </p:cNvPicPr>
          <p:nvPr/>
        </p:nvPicPr>
        <p:blipFill>
          <a:blip r:embed="rId2"/>
          <a:stretch>
            <a:fillRect/>
          </a:stretch>
        </p:blipFill>
        <p:spPr>
          <a:xfrm>
            <a:off x="0" y="4099560"/>
            <a:ext cx="2857500" cy="2301240"/>
          </a:xfrm>
          <a:prstGeom prst="ellipse">
            <a:avLst/>
          </a:prstGeom>
          <a:ln>
            <a:noFill/>
          </a:ln>
          <a:effectLst>
            <a:softEdge rad="112500"/>
          </a:effectLst>
        </p:spPr>
      </p:pic>
    </p:spTree>
    <p:extLst>
      <p:ext uri="{BB962C8B-B14F-4D97-AF65-F5344CB8AC3E}">
        <p14:creationId xmlns:p14="http://schemas.microsoft.com/office/powerpoint/2010/main" val="238515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D3264FC-B393-45B8-B402-AB62578F867E}"/>
              </a:ext>
            </a:extLst>
          </p:cNvPr>
          <p:cNvSpPr/>
          <p:nvPr/>
        </p:nvSpPr>
        <p:spPr>
          <a:xfrm>
            <a:off x="426720" y="403860"/>
            <a:ext cx="11338560" cy="268986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Aft>
                <a:spcPts val="900"/>
              </a:spcAft>
              <a:buNone/>
            </a:pPr>
            <a:endParaRPr lang="es-MX" sz="3200" b="1" i="0" dirty="0">
              <a:solidFill>
                <a:srgbClr val="151515"/>
              </a:solidFill>
              <a:effectLst/>
              <a:latin typeface="Roboto Condensed" panose="02000000000000000000" pitchFamily="2" charset="0"/>
            </a:endParaRPr>
          </a:p>
          <a:p>
            <a:pPr algn="just">
              <a:spcAft>
                <a:spcPts val="900"/>
              </a:spcAft>
            </a:pPr>
            <a:r>
              <a:rPr lang="es-MX" sz="3200" b="1" i="0" dirty="0">
                <a:solidFill>
                  <a:srgbClr val="151515"/>
                </a:solidFill>
                <a:effectLst/>
                <a:latin typeface="Arial" panose="020B0604020202020204" pitchFamily="34" charset="0"/>
              </a:rPr>
              <a:t>En el lugar del centro de trabajo donde se establezca el control de asistencia debe exhibirse a todos los trabajadores, de manera permanente, el horario de trabajo vigente, la duración del tiempo de refrigerio, y los tiempos de tolerancia, de ser el caso.</a:t>
            </a:r>
            <a:endParaRPr lang="es-MX" sz="3200" b="1" i="0" dirty="0">
              <a:solidFill>
                <a:srgbClr val="151515"/>
              </a:solidFill>
              <a:effectLst/>
              <a:latin typeface="Roboto Condensed" panose="02000000000000000000" pitchFamily="2" charset="0"/>
            </a:endParaRPr>
          </a:p>
          <a:p>
            <a:pPr algn="ctr"/>
            <a:endParaRPr lang="es-PE" dirty="0"/>
          </a:p>
        </p:txBody>
      </p:sp>
      <p:sp>
        <p:nvSpPr>
          <p:cNvPr id="4" name="Rectángulo 3">
            <a:extLst>
              <a:ext uri="{FF2B5EF4-FFF2-40B4-BE49-F238E27FC236}">
                <a16:creationId xmlns:a16="http://schemas.microsoft.com/office/drawing/2014/main" id="{F930F2F8-CF60-F496-E10E-1001DB9C3A89}"/>
              </a:ext>
            </a:extLst>
          </p:cNvPr>
          <p:cNvSpPr/>
          <p:nvPr/>
        </p:nvSpPr>
        <p:spPr>
          <a:xfrm>
            <a:off x="533400" y="3764281"/>
            <a:ext cx="11658600" cy="300228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900"/>
              </a:spcAft>
              <a:buNone/>
            </a:pPr>
            <a:r>
              <a:rPr lang="es-MX" sz="2800" b="1" i="0" dirty="0">
                <a:solidFill>
                  <a:srgbClr val="151515"/>
                </a:solidFill>
                <a:effectLst/>
                <a:latin typeface="Arial" panose="020B0604020202020204" pitchFamily="34" charset="0"/>
              </a:rPr>
              <a:t>Artículo 4</a:t>
            </a:r>
          </a:p>
          <a:p>
            <a:pPr algn="just">
              <a:spcAft>
                <a:spcPts val="900"/>
              </a:spcAft>
              <a:buNone/>
            </a:pPr>
            <a:r>
              <a:rPr lang="es-MX" sz="2800" b="1" i="0" dirty="0">
                <a:solidFill>
                  <a:srgbClr val="151515"/>
                </a:solidFill>
                <a:effectLst/>
                <a:latin typeface="Arial" panose="020B0604020202020204" pitchFamily="34" charset="0"/>
              </a:rPr>
              <a:t>Sólo podrá impedirse el registro de ingreso cuando el trabajador se presente al centro de trabajo después del tiempo fijado como ingreso o del tiempo de tolerancia, de existir. Si se permite el ingreso del trabajador, debe registrarse la asistencia.</a:t>
            </a:r>
            <a:br>
              <a:rPr lang="es-MX" sz="2400" b="1" i="0" dirty="0">
                <a:solidFill>
                  <a:srgbClr val="151515"/>
                </a:solidFill>
                <a:effectLst/>
                <a:latin typeface="Arial" panose="020B0604020202020204" pitchFamily="34" charset="0"/>
              </a:rPr>
            </a:br>
            <a:endParaRPr lang="es-MX" sz="2400" b="1" i="0" dirty="0">
              <a:solidFill>
                <a:srgbClr val="151515"/>
              </a:solidFill>
              <a:effectLst/>
              <a:latin typeface="Roboto Condensed" panose="02000000000000000000" pitchFamily="2" charset="0"/>
            </a:endParaRPr>
          </a:p>
        </p:txBody>
      </p:sp>
    </p:spTree>
    <p:extLst>
      <p:ext uri="{BB962C8B-B14F-4D97-AF65-F5344CB8AC3E}">
        <p14:creationId xmlns:p14="http://schemas.microsoft.com/office/powerpoint/2010/main" val="153810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59A1A87-688D-5362-1270-2327BECB0899}"/>
              </a:ext>
            </a:extLst>
          </p:cNvPr>
          <p:cNvSpPr/>
          <p:nvPr/>
        </p:nvSpPr>
        <p:spPr>
          <a:xfrm>
            <a:off x="7162800" y="975359"/>
            <a:ext cx="4663440" cy="467868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Aft>
                <a:spcPts val="900"/>
              </a:spcAft>
              <a:buNone/>
            </a:pPr>
            <a:r>
              <a:rPr lang="es-MX" sz="3200" b="0" i="0" dirty="0">
                <a:solidFill>
                  <a:srgbClr val="151515"/>
                </a:solidFill>
                <a:effectLst/>
                <a:latin typeface="Arial" panose="020B0604020202020204" pitchFamily="34" charset="0"/>
              </a:rPr>
              <a:t>     </a:t>
            </a:r>
          </a:p>
          <a:p>
            <a:pPr algn="just">
              <a:spcAft>
                <a:spcPts val="900"/>
              </a:spcAft>
              <a:buNone/>
            </a:pPr>
            <a:r>
              <a:rPr lang="es-MX" sz="3200" b="1" i="0" u="sng" dirty="0">
                <a:solidFill>
                  <a:srgbClr val="151515"/>
                </a:solidFill>
                <a:effectLst/>
                <a:latin typeface="Arial" panose="020B0604020202020204" pitchFamily="34" charset="0"/>
              </a:rPr>
              <a:t>Artículo 6</a:t>
            </a:r>
            <a:r>
              <a:rPr lang="es-MX" sz="3200" b="1" i="0" dirty="0">
                <a:solidFill>
                  <a:srgbClr val="151515"/>
                </a:solidFill>
                <a:effectLst/>
                <a:latin typeface="Arial" panose="020B0604020202020204" pitchFamily="34" charset="0"/>
              </a:rPr>
              <a:t>.- Archivo de los registros</a:t>
            </a:r>
            <a:endParaRPr lang="es-MX" sz="3200" b="1" i="0" dirty="0">
              <a:solidFill>
                <a:srgbClr val="151515"/>
              </a:solidFill>
              <a:effectLst/>
              <a:latin typeface="Roboto Condensed" panose="02000000000000000000" pitchFamily="2" charset="0"/>
            </a:endParaRPr>
          </a:p>
          <a:p>
            <a:pPr algn="just">
              <a:spcAft>
                <a:spcPts val="900"/>
              </a:spcAft>
              <a:buNone/>
            </a:pPr>
            <a:r>
              <a:rPr lang="es-MX" sz="3200" b="1" i="0" dirty="0">
                <a:solidFill>
                  <a:srgbClr val="151515"/>
                </a:solidFill>
                <a:effectLst/>
                <a:latin typeface="Arial" panose="020B0604020202020204" pitchFamily="34" charset="0"/>
              </a:rPr>
              <a:t>Los empleadores deben conservar los registros de asistencia hasta por cinco (5) años después de ser generados.</a:t>
            </a:r>
            <a:endParaRPr lang="es-MX" sz="3200" b="1" i="0" dirty="0">
              <a:solidFill>
                <a:srgbClr val="151515"/>
              </a:solidFill>
              <a:effectLst/>
              <a:latin typeface="Roboto Condensed" panose="02000000000000000000" pitchFamily="2" charset="0"/>
            </a:endParaRPr>
          </a:p>
          <a:p>
            <a:pPr algn="ctr"/>
            <a:endParaRPr lang="es-PE" dirty="0"/>
          </a:p>
        </p:txBody>
      </p:sp>
      <p:sp>
        <p:nvSpPr>
          <p:cNvPr id="4" name="Rectángulo 3">
            <a:extLst>
              <a:ext uri="{FF2B5EF4-FFF2-40B4-BE49-F238E27FC236}">
                <a16:creationId xmlns:a16="http://schemas.microsoft.com/office/drawing/2014/main" id="{203AC94F-A5B7-0665-EEEE-68D4F82E391C}"/>
              </a:ext>
            </a:extLst>
          </p:cNvPr>
          <p:cNvSpPr/>
          <p:nvPr/>
        </p:nvSpPr>
        <p:spPr>
          <a:xfrm>
            <a:off x="0" y="167639"/>
            <a:ext cx="6690360" cy="638556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Aft>
                <a:spcPts val="900"/>
              </a:spcAft>
              <a:buNone/>
            </a:pPr>
            <a:r>
              <a:rPr lang="es-MX" sz="2500" b="1" i="0" dirty="0">
                <a:solidFill>
                  <a:srgbClr val="151515"/>
                </a:solidFill>
                <a:effectLst/>
                <a:latin typeface="Arial" panose="020B0604020202020204" pitchFamily="34" charset="0"/>
              </a:rPr>
              <a:t>Artículo 5.- Disposición del registro</a:t>
            </a:r>
            <a:endParaRPr lang="es-MX" sz="2500" b="1" i="0" dirty="0">
              <a:solidFill>
                <a:srgbClr val="151515"/>
              </a:solidFill>
              <a:effectLst/>
              <a:latin typeface="Roboto Condensed" panose="02000000000000000000" pitchFamily="2" charset="0"/>
            </a:endParaRPr>
          </a:p>
          <a:p>
            <a:pPr algn="just">
              <a:spcAft>
                <a:spcPts val="900"/>
              </a:spcAft>
              <a:buNone/>
            </a:pPr>
            <a:r>
              <a:rPr lang="es-MX" sz="2500" b="1" i="0" dirty="0">
                <a:solidFill>
                  <a:srgbClr val="151515"/>
                </a:solidFill>
                <a:effectLst/>
                <a:latin typeface="Arial" panose="020B0604020202020204" pitchFamily="34" charset="0"/>
              </a:rPr>
              <a:t>El empleador debe poner a disposición el registro, cuando lo requieran los siguientes sujetos:</a:t>
            </a:r>
            <a:br>
              <a:rPr lang="es-MX" sz="2500" b="1" i="0" dirty="0">
                <a:solidFill>
                  <a:srgbClr val="151515"/>
                </a:solidFill>
                <a:effectLst/>
                <a:latin typeface="Arial" panose="020B0604020202020204" pitchFamily="34" charset="0"/>
              </a:rPr>
            </a:br>
            <a:endParaRPr lang="es-MX" sz="2500" b="1" i="0" dirty="0">
              <a:solidFill>
                <a:srgbClr val="151515"/>
              </a:solidFill>
              <a:effectLst/>
              <a:latin typeface="Roboto Condensed" panose="02000000000000000000" pitchFamily="2" charset="0"/>
            </a:endParaRPr>
          </a:p>
          <a:p>
            <a:pPr algn="just">
              <a:spcAft>
                <a:spcPts val="900"/>
              </a:spcAft>
              <a:buNone/>
            </a:pPr>
            <a:r>
              <a:rPr lang="es-MX" sz="2500" b="1" i="0" dirty="0">
                <a:solidFill>
                  <a:srgbClr val="151515"/>
                </a:solidFill>
                <a:effectLst/>
                <a:latin typeface="Arial" panose="020B0604020202020204" pitchFamily="34" charset="0"/>
              </a:rPr>
              <a:t>1) La Autoridad Administrativa de Trabajo;</a:t>
            </a:r>
            <a:endParaRPr lang="es-MX" sz="2500" b="1" i="0" dirty="0">
              <a:solidFill>
                <a:srgbClr val="151515"/>
              </a:solidFill>
              <a:effectLst/>
              <a:latin typeface="Roboto Condensed" panose="02000000000000000000" pitchFamily="2" charset="0"/>
            </a:endParaRPr>
          </a:p>
          <a:p>
            <a:pPr algn="just">
              <a:spcAft>
                <a:spcPts val="900"/>
              </a:spcAft>
              <a:buNone/>
            </a:pPr>
            <a:r>
              <a:rPr lang="es-MX" sz="2500" b="1" i="0" dirty="0">
                <a:solidFill>
                  <a:srgbClr val="151515"/>
                </a:solidFill>
                <a:effectLst/>
                <a:latin typeface="Arial" panose="020B0604020202020204" pitchFamily="34" charset="0"/>
              </a:rPr>
              <a:t>2) El sindicato con respecto a los trabajadores que representa;</a:t>
            </a:r>
            <a:endParaRPr lang="es-MX" sz="2500" b="1" i="0" dirty="0">
              <a:solidFill>
                <a:srgbClr val="151515"/>
              </a:solidFill>
              <a:effectLst/>
              <a:latin typeface="Roboto Condensed" panose="02000000000000000000" pitchFamily="2" charset="0"/>
            </a:endParaRPr>
          </a:p>
          <a:p>
            <a:pPr algn="just">
              <a:spcAft>
                <a:spcPts val="900"/>
              </a:spcAft>
              <a:buNone/>
            </a:pPr>
            <a:r>
              <a:rPr lang="es-MX" sz="2500" b="1" i="0" dirty="0">
                <a:solidFill>
                  <a:srgbClr val="151515"/>
                </a:solidFill>
                <a:effectLst/>
                <a:latin typeface="Arial" panose="020B0604020202020204" pitchFamily="34" charset="0"/>
              </a:rPr>
              <a:t>3) A falta de sindicato, el representante designado por los trabajadores;</a:t>
            </a:r>
            <a:endParaRPr lang="es-MX" sz="2500" b="1" i="0" dirty="0">
              <a:solidFill>
                <a:srgbClr val="151515"/>
              </a:solidFill>
              <a:effectLst/>
              <a:latin typeface="Roboto Condensed" panose="02000000000000000000" pitchFamily="2" charset="0"/>
            </a:endParaRPr>
          </a:p>
          <a:p>
            <a:pPr algn="just">
              <a:spcAft>
                <a:spcPts val="900"/>
              </a:spcAft>
              <a:buNone/>
            </a:pPr>
            <a:r>
              <a:rPr lang="es-MX" sz="2500" b="1" i="0" dirty="0">
                <a:solidFill>
                  <a:srgbClr val="151515"/>
                </a:solidFill>
                <a:effectLst/>
                <a:latin typeface="Arial" panose="020B0604020202020204" pitchFamily="34" charset="0"/>
              </a:rPr>
              <a:t>4) El trabajador sobre la información vinculado con su labor; y,</a:t>
            </a:r>
            <a:endParaRPr lang="es-MX" sz="2500" b="1" i="0" dirty="0">
              <a:solidFill>
                <a:srgbClr val="151515"/>
              </a:solidFill>
              <a:effectLst/>
              <a:latin typeface="Roboto Condensed" panose="02000000000000000000" pitchFamily="2" charset="0"/>
            </a:endParaRPr>
          </a:p>
          <a:p>
            <a:pPr algn="just">
              <a:spcAft>
                <a:spcPts val="900"/>
              </a:spcAft>
            </a:pPr>
            <a:r>
              <a:rPr lang="es-MX" sz="2500" b="1" i="0" dirty="0">
                <a:solidFill>
                  <a:srgbClr val="151515"/>
                </a:solidFill>
                <a:effectLst/>
                <a:latin typeface="Arial" panose="020B0604020202020204" pitchFamily="34" charset="0"/>
              </a:rPr>
              <a:t>5) Toda Autoridad Pública que tenga tal atribución determinada por Ley.</a:t>
            </a:r>
            <a:endParaRPr lang="es-MX" sz="2500" b="1" i="0" dirty="0">
              <a:solidFill>
                <a:srgbClr val="151515"/>
              </a:solidFill>
              <a:effectLst/>
              <a:latin typeface="Roboto Condensed" panose="02000000000000000000" pitchFamily="2" charset="0"/>
            </a:endParaRPr>
          </a:p>
          <a:p>
            <a:pPr algn="ctr"/>
            <a:endParaRPr lang="es-PE" dirty="0"/>
          </a:p>
        </p:txBody>
      </p:sp>
    </p:spTree>
    <p:extLst>
      <p:ext uri="{BB962C8B-B14F-4D97-AF65-F5344CB8AC3E}">
        <p14:creationId xmlns:p14="http://schemas.microsoft.com/office/powerpoint/2010/main" val="85520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46EE131-812A-0733-20F7-0D399076ABBB}"/>
              </a:ext>
            </a:extLst>
          </p:cNvPr>
          <p:cNvSpPr/>
          <p:nvPr/>
        </p:nvSpPr>
        <p:spPr>
          <a:xfrm>
            <a:off x="0" y="137160"/>
            <a:ext cx="7787640" cy="65532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4400" b="1" dirty="0">
                <a:solidFill>
                  <a:schemeClr val="tx1"/>
                </a:solidFill>
              </a:rPr>
              <a:t>EL TRABAJO EN SOBRE TIEMPO</a:t>
            </a:r>
            <a:endParaRPr lang="es-PE" sz="4400" b="1" dirty="0">
              <a:solidFill>
                <a:schemeClr val="tx1"/>
              </a:solidFill>
            </a:endParaRPr>
          </a:p>
        </p:txBody>
      </p:sp>
      <p:sp>
        <p:nvSpPr>
          <p:cNvPr id="3" name="Rectángulo 2">
            <a:extLst>
              <a:ext uri="{FF2B5EF4-FFF2-40B4-BE49-F238E27FC236}">
                <a16:creationId xmlns:a16="http://schemas.microsoft.com/office/drawing/2014/main" id="{3BB56D42-B9EF-4B88-22AE-767CBC327107}"/>
              </a:ext>
            </a:extLst>
          </p:cNvPr>
          <p:cNvSpPr/>
          <p:nvPr/>
        </p:nvSpPr>
        <p:spPr>
          <a:xfrm>
            <a:off x="2529840" y="1127760"/>
            <a:ext cx="9494520" cy="246888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4000" b="1" dirty="0">
                <a:solidFill>
                  <a:schemeClr val="tx1"/>
                </a:solidFill>
              </a:rPr>
              <a:t>Se considera trabajo en sobre tiempo aquel que exceda la jornada ordinaria laboral amparada en el articulo 25 de la Constitución Política del Perú.</a:t>
            </a:r>
            <a:endParaRPr lang="es-PE" sz="4000" b="1" dirty="0">
              <a:solidFill>
                <a:schemeClr val="tx1"/>
              </a:solidFill>
            </a:endParaRPr>
          </a:p>
        </p:txBody>
      </p:sp>
      <p:sp>
        <p:nvSpPr>
          <p:cNvPr id="4" name="Rectángulo 3">
            <a:extLst>
              <a:ext uri="{FF2B5EF4-FFF2-40B4-BE49-F238E27FC236}">
                <a16:creationId xmlns:a16="http://schemas.microsoft.com/office/drawing/2014/main" id="{7E2D9B03-D5A2-6D1B-7627-F06E5966C945}"/>
              </a:ext>
            </a:extLst>
          </p:cNvPr>
          <p:cNvSpPr/>
          <p:nvPr/>
        </p:nvSpPr>
        <p:spPr>
          <a:xfrm>
            <a:off x="487680" y="4450080"/>
            <a:ext cx="8183880" cy="192024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4000" b="1" dirty="0">
                <a:solidFill>
                  <a:schemeClr val="tx1"/>
                </a:solidFill>
              </a:rPr>
              <a:t>PUEDE REALIZARSE ANTES DE INICIADA LA JORNADA LABORAL O DESPUES DE TERMINADA ESTA</a:t>
            </a:r>
            <a:endParaRPr lang="es-PE" sz="4000" b="1" dirty="0">
              <a:solidFill>
                <a:schemeClr val="tx1"/>
              </a:solidFill>
            </a:endParaRPr>
          </a:p>
        </p:txBody>
      </p:sp>
      <p:pic>
        <p:nvPicPr>
          <p:cNvPr id="5" name="Imagen 4">
            <a:extLst>
              <a:ext uri="{FF2B5EF4-FFF2-40B4-BE49-F238E27FC236}">
                <a16:creationId xmlns:a16="http://schemas.microsoft.com/office/drawing/2014/main" id="{2BAD9696-4D57-C6F9-4CB1-96B6E6F2617A}"/>
              </a:ext>
            </a:extLst>
          </p:cNvPr>
          <p:cNvPicPr>
            <a:picLocks noChangeAspect="1"/>
          </p:cNvPicPr>
          <p:nvPr/>
        </p:nvPicPr>
        <p:blipFill>
          <a:blip r:embed="rId2"/>
          <a:stretch>
            <a:fillRect/>
          </a:stretch>
        </p:blipFill>
        <p:spPr>
          <a:xfrm>
            <a:off x="8995410" y="4450080"/>
            <a:ext cx="3028950" cy="2255520"/>
          </a:xfrm>
          <a:prstGeom prst="ellipse">
            <a:avLst/>
          </a:prstGeom>
          <a:ln>
            <a:noFill/>
          </a:ln>
          <a:effectLst>
            <a:softEdge rad="112500"/>
          </a:effectLst>
        </p:spPr>
      </p:pic>
    </p:spTree>
    <p:extLst>
      <p:ext uri="{BB962C8B-B14F-4D97-AF65-F5344CB8AC3E}">
        <p14:creationId xmlns:p14="http://schemas.microsoft.com/office/powerpoint/2010/main" val="3220576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4334BDF-64BD-2C9B-E5C1-C3C840AA6B73}"/>
              </a:ext>
            </a:extLst>
          </p:cNvPr>
          <p:cNvSpPr/>
          <p:nvPr/>
        </p:nvSpPr>
        <p:spPr>
          <a:xfrm rot="16200000">
            <a:off x="-2209800" y="3200400"/>
            <a:ext cx="5501640" cy="72390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4800" b="1" dirty="0">
                <a:solidFill>
                  <a:schemeClr val="tx1"/>
                </a:solidFill>
              </a:rPr>
              <a:t>CARACTERISTICAS</a:t>
            </a:r>
            <a:endParaRPr lang="es-PE" sz="4800" b="1" dirty="0">
              <a:solidFill>
                <a:schemeClr val="tx1"/>
              </a:solidFill>
            </a:endParaRPr>
          </a:p>
        </p:txBody>
      </p:sp>
      <p:sp>
        <p:nvSpPr>
          <p:cNvPr id="4" name="Rectángulo 3">
            <a:extLst>
              <a:ext uri="{FF2B5EF4-FFF2-40B4-BE49-F238E27FC236}">
                <a16:creationId xmlns:a16="http://schemas.microsoft.com/office/drawing/2014/main" id="{6DF95D19-C5BE-EDBC-837C-4905D5B7EDFB}"/>
              </a:ext>
            </a:extLst>
          </p:cNvPr>
          <p:cNvSpPr/>
          <p:nvPr/>
        </p:nvSpPr>
        <p:spPr>
          <a:xfrm>
            <a:off x="1122426" y="87512"/>
            <a:ext cx="8973693" cy="7239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2800" b="1" i="0" u="sng" dirty="0">
                <a:solidFill>
                  <a:srgbClr val="151515"/>
                </a:solidFill>
                <a:effectLst/>
                <a:latin typeface="Roboto Condensed" panose="02000000000000000000" pitchFamily="2" charset="0"/>
              </a:rPr>
              <a:t>NADIE PUEDE SER OBLIGADO A TRABAJAR HORAS EXTRAS</a:t>
            </a:r>
            <a:endParaRPr lang="es-PE" sz="2800" dirty="0"/>
          </a:p>
        </p:txBody>
      </p:sp>
      <p:sp>
        <p:nvSpPr>
          <p:cNvPr id="8" name="Rectángulo 7">
            <a:extLst>
              <a:ext uri="{FF2B5EF4-FFF2-40B4-BE49-F238E27FC236}">
                <a16:creationId xmlns:a16="http://schemas.microsoft.com/office/drawing/2014/main" id="{C2A2D5B4-CFF4-B382-5293-149DFB9B27F6}"/>
              </a:ext>
            </a:extLst>
          </p:cNvPr>
          <p:cNvSpPr/>
          <p:nvPr/>
        </p:nvSpPr>
        <p:spPr>
          <a:xfrm>
            <a:off x="1122426" y="1166814"/>
            <a:ext cx="9570720" cy="59531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ES EXTRAORDINARIO/NO PUEDEN SER TODOS LOS DIAS</a:t>
            </a:r>
            <a:endParaRPr lang="es-PE" sz="2800" b="1" dirty="0">
              <a:solidFill>
                <a:schemeClr val="tx1"/>
              </a:solidFill>
            </a:endParaRPr>
          </a:p>
        </p:txBody>
      </p:sp>
      <p:sp>
        <p:nvSpPr>
          <p:cNvPr id="9" name="Rectángulo 8">
            <a:extLst>
              <a:ext uri="{FF2B5EF4-FFF2-40B4-BE49-F238E27FC236}">
                <a16:creationId xmlns:a16="http://schemas.microsoft.com/office/drawing/2014/main" id="{24373605-6110-A68B-2944-F29473DEDB3E}"/>
              </a:ext>
            </a:extLst>
          </p:cNvPr>
          <p:cNvSpPr/>
          <p:nvPr/>
        </p:nvSpPr>
        <p:spPr>
          <a:xfrm>
            <a:off x="1214627" y="4392513"/>
            <a:ext cx="10844023" cy="9144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NO PUEDEN REALIZARSE DENTRO DEL ORARIO DE REFRIGERIO</a:t>
            </a:r>
            <a:endParaRPr lang="es-PE" sz="2800" b="1" dirty="0">
              <a:solidFill>
                <a:schemeClr val="tx1"/>
              </a:solidFill>
            </a:endParaRPr>
          </a:p>
        </p:txBody>
      </p:sp>
      <p:sp>
        <p:nvSpPr>
          <p:cNvPr id="10" name="Rectángulo 9">
            <a:extLst>
              <a:ext uri="{FF2B5EF4-FFF2-40B4-BE49-F238E27FC236}">
                <a16:creationId xmlns:a16="http://schemas.microsoft.com/office/drawing/2014/main" id="{84EE12CE-D6B7-0A4E-9C33-9E7FAB461352}"/>
              </a:ext>
            </a:extLst>
          </p:cNvPr>
          <p:cNvSpPr/>
          <p:nvPr/>
        </p:nvSpPr>
        <p:spPr>
          <a:xfrm>
            <a:off x="1168906" y="2102288"/>
            <a:ext cx="10368534" cy="91440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tx1"/>
                </a:solidFill>
              </a:rPr>
              <a:t>PUEDEN SER AL INICIO O AL FIN DE LA JORNADA LABORAL</a:t>
            </a:r>
            <a:endParaRPr lang="es-PE" sz="3200" b="1" dirty="0">
              <a:solidFill>
                <a:schemeClr val="tx1"/>
              </a:solidFill>
            </a:endParaRPr>
          </a:p>
        </p:txBody>
      </p:sp>
      <p:sp>
        <p:nvSpPr>
          <p:cNvPr id="11" name="Rectángulo 10">
            <a:extLst>
              <a:ext uri="{FF2B5EF4-FFF2-40B4-BE49-F238E27FC236}">
                <a16:creationId xmlns:a16="http://schemas.microsoft.com/office/drawing/2014/main" id="{B9E55CF6-AB10-2374-5D18-66B74E978B9F}"/>
              </a:ext>
            </a:extLst>
          </p:cNvPr>
          <p:cNvSpPr/>
          <p:nvPr/>
        </p:nvSpPr>
        <p:spPr>
          <a:xfrm>
            <a:off x="1168906" y="3247400"/>
            <a:ext cx="10844024" cy="9144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NO PUEDEN DEJAR AL TRABAJADOR SIN EL PERIODO DE DESCANSO FÍSICO ADECUADO</a:t>
            </a:r>
            <a:endParaRPr lang="es-PE" sz="2800" b="1" dirty="0">
              <a:solidFill>
                <a:schemeClr val="tx1"/>
              </a:solidFill>
            </a:endParaRPr>
          </a:p>
        </p:txBody>
      </p:sp>
      <p:sp>
        <p:nvSpPr>
          <p:cNvPr id="12" name="Rectángulo 11">
            <a:extLst>
              <a:ext uri="{FF2B5EF4-FFF2-40B4-BE49-F238E27FC236}">
                <a16:creationId xmlns:a16="http://schemas.microsoft.com/office/drawing/2014/main" id="{9F529853-1242-ABBC-B998-11C9880B0167}"/>
              </a:ext>
            </a:extLst>
          </p:cNvPr>
          <p:cNvSpPr/>
          <p:nvPr/>
        </p:nvSpPr>
        <p:spPr>
          <a:xfrm>
            <a:off x="1168906" y="5706426"/>
            <a:ext cx="11023094" cy="9144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2800" b="1" i="0" dirty="0">
                <a:solidFill>
                  <a:schemeClr val="tx1"/>
                </a:solidFill>
                <a:effectLst/>
                <a:latin typeface="Roboto Condensed" panose="02000000000000000000" pitchFamily="2" charset="0"/>
              </a:rPr>
              <a:t> LA FALTA DE PAGO DEL TRABAJO EN SOBRETIEMPO SERÁ IGUALMENTE CONSIDERADA UNA INFRACCIÓN DE TERCER GRADO</a:t>
            </a:r>
            <a:endParaRPr lang="es-PE" sz="2800" b="1" dirty="0">
              <a:solidFill>
                <a:schemeClr val="tx1"/>
              </a:solidFill>
            </a:endParaRPr>
          </a:p>
        </p:txBody>
      </p:sp>
    </p:spTree>
    <p:extLst>
      <p:ext uri="{BB962C8B-B14F-4D97-AF65-F5344CB8AC3E}">
        <p14:creationId xmlns:p14="http://schemas.microsoft.com/office/powerpoint/2010/main" val="631288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BAE98B9-8287-DC29-EE0E-B67EBCCF1A0B}"/>
              </a:ext>
            </a:extLst>
          </p:cNvPr>
          <p:cNvSpPr/>
          <p:nvPr/>
        </p:nvSpPr>
        <p:spPr>
          <a:xfrm>
            <a:off x="4389120" y="868680"/>
            <a:ext cx="7543800" cy="537972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4000" b="1" i="0" dirty="0">
                <a:solidFill>
                  <a:srgbClr val="151515"/>
                </a:solidFill>
                <a:effectLst/>
                <a:latin typeface="Roboto Condensed" panose="02000000000000000000" pitchFamily="2" charset="0"/>
              </a:rPr>
              <a:t>Salvo en los casos justificados en que la labor resulte indispensable a consecuencia de un hecho fortuito o fuerza mayor que ponga en peligro inminente a las personas o los bienes del centro de trabajo o la continuidad de la actividad productiva</a:t>
            </a:r>
            <a:r>
              <a:rPr lang="es-MX" sz="4000" b="0" i="0" dirty="0">
                <a:solidFill>
                  <a:srgbClr val="151515"/>
                </a:solidFill>
                <a:effectLst/>
                <a:latin typeface="Roboto Condensed" panose="02000000000000000000" pitchFamily="2" charset="0"/>
              </a:rPr>
              <a:t>.</a:t>
            </a:r>
            <a:endParaRPr lang="es-PE" sz="4000" dirty="0"/>
          </a:p>
        </p:txBody>
      </p:sp>
      <p:pic>
        <p:nvPicPr>
          <p:cNvPr id="2" name="Imagen 1">
            <a:extLst>
              <a:ext uri="{FF2B5EF4-FFF2-40B4-BE49-F238E27FC236}">
                <a16:creationId xmlns:a16="http://schemas.microsoft.com/office/drawing/2014/main" id="{20AEEA64-5F32-E986-793F-A338FB86E574}"/>
              </a:ext>
            </a:extLst>
          </p:cNvPr>
          <p:cNvPicPr>
            <a:picLocks noChangeAspect="1"/>
          </p:cNvPicPr>
          <p:nvPr/>
        </p:nvPicPr>
        <p:blipFill>
          <a:blip r:embed="rId2"/>
          <a:stretch>
            <a:fillRect/>
          </a:stretch>
        </p:blipFill>
        <p:spPr>
          <a:xfrm>
            <a:off x="0" y="1112520"/>
            <a:ext cx="4191000" cy="4693920"/>
          </a:xfrm>
          <a:prstGeom prst="ellipse">
            <a:avLst/>
          </a:prstGeom>
          <a:ln>
            <a:noFill/>
          </a:ln>
          <a:effectLst>
            <a:softEdge rad="112500"/>
          </a:effectLst>
        </p:spPr>
      </p:pic>
    </p:spTree>
    <p:extLst>
      <p:ext uri="{BB962C8B-B14F-4D97-AF65-F5344CB8AC3E}">
        <p14:creationId xmlns:p14="http://schemas.microsoft.com/office/powerpoint/2010/main" val="1108102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B633BEE-84E1-6943-57BE-403DA820AB2B}"/>
              </a:ext>
            </a:extLst>
          </p:cNvPr>
          <p:cNvSpPr/>
          <p:nvPr/>
        </p:nvSpPr>
        <p:spPr>
          <a:xfrm>
            <a:off x="304800" y="1371600"/>
            <a:ext cx="11628120" cy="231648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Aft>
                <a:spcPts val="900"/>
              </a:spcAft>
              <a:buNone/>
            </a:pPr>
            <a:r>
              <a:rPr lang="es-MX" sz="2400" b="1" i="0" dirty="0">
                <a:solidFill>
                  <a:srgbClr val="151515"/>
                </a:solidFill>
                <a:effectLst/>
                <a:latin typeface="Arial" panose="020B0604020202020204" pitchFamily="34" charset="0"/>
              </a:rPr>
              <a:t>Si el trabajador se encuentra en el centro de trabajo antes de la hora de ingreso y/o permanece después de la hora de salida, se presume que el empleador ha dispuesto la realización de labores en sobretiempo por todo el tiempo de permanencia del trabajador, salvo prueba en contrario, objetiva y razonable.</a:t>
            </a:r>
            <a:endParaRPr lang="es-PE" sz="2000" b="1" dirty="0"/>
          </a:p>
        </p:txBody>
      </p:sp>
      <p:sp>
        <p:nvSpPr>
          <p:cNvPr id="3" name="Rectángulo 2">
            <a:extLst>
              <a:ext uri="{FF2B5EF4-FFF2-40B4-BE49-F238E27FC236}">
                <a16:creationId xmlns:a16="http://schemas.microsoft.com/office/drawing/2014/main" id="{C4444944-0639-2D5F-85FA-4255A96B5461}"/>
              </a:ext>
            </a:extLst>
          </p:cNvPr>
          <p:cNvSpPr/>
          <p:nvPr/>
        </p:nvSpPr>
        <p:spPr>
          <a:xfrm>
            <a:off x="624840" y="411480"/>
            <a:ext cx="11308080" cy="57912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200" dirty="0">
                <a:solidFill>
                  <a:schemeClr val="tx1"/>
                </a:solidFill>
                <a:latin typeface="Arial Black" panose="020B0A04020102020204" pitchFamily="34" charset="0"/>
              </a:rPr>
              <a:t>ARTICULO 7-D.S.004-2006-TR-PRESUNCIONES </a:t>
            </a:r>
            <a:endParaRPr lang="es-PE" sz="3200" dirty="0">
              <a:solidFill>
                <a:schemeClr val="tx1"/>
              </a:solidFill>
              <a:latin typeface="Arial Black" panose="020B0A04020102020204" pitchFamily="34" charset="0"/>
            </a:endParaRPr>
          </a:p>
        </p:txBody>
      </p:sp>
      <p:sp>
        <p:nvSpPr>
          <p:cNvPr id="4" name="Rectángulo 3">
            <a:extLst>
              <a:ext uri="{FF2B5EF4-FFF2-40B4-BE49-F238E27FC236}">
                <a16:creationId xmlns:a16="http://schemas.microsoft.com/office/drawing/2014/main" id="{37C3C9B0-D6E9-7EEC-A057-8D0412DB96A4}"/>
              </a:ext>
            </a:extLst>
          </p:cNvPr>
          <p:cNvSpPr/>
          <p:nvPr/>
        </p:nvSpPr>
        <p:spPr>
          <a:xfrm>
            <a:off x="4511040" y="4373880"/>
            <a:ext cx="7680960" cy="231648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Aft>
                <a:spcPts val="900"/>
              </a:spcAft>
              <a:buNone/>
            </a:pPr>
            <a:r>
              <a:rPr lang="es-MX" sz="2400" b="1" i="0" dirty="0">
                <a:solidFill>
                  <a:srgbClr val="151515"/>
                </a:solidFill>
                <a:effectLst/>
                <a:latin typeface="Arial" panose="020B0604020202020204" pitchFamily="34" charset="0"/>
              </a:rPr>
              <a:t>Los empleadores deben adoptar las medidas suficientes que faciliten el retiro inmediato de los trabajadores del centro de trabajo una vez cumplido el horario de trabajo</a:t>
            </a:r>
            <a:r>
              <a:rPr lang="es-MX" sz="2000" b="1" i="0" dirty="0">
                <a:solidFill>
                  <a:srgbClr val="151515"/>
                </a:solidFill>
                <a:effectLst/>
                <a:latin typeface="Arial" panose="020B0604020202020204" pitchFamily="34" charset="0"/>
              </a:rPr>
              <a:t>.</a:t>
            </a:r>
            <a:br>
              <a:rPr lang="es-MX" b="0" i="0" dirty="0">
                <a:solidFill>
                  <a:srgbClr val="151515"/>
                </a:solidFill>
                <a:effectLst/>
                <a:latin typeface="Arial" panose="020B0604020202020204" pitchFamily="34" charset="0"/>
              </a:rPr>
            </a:br>
            <a:endParaRPr lang="es-MX" b="0" i="0" dirty="0">
              <a:solidFill>
                <a:srgbClr val="151515"/>
              </a:solidFill>
              <a:effectLst/>
              <a:latin typeface="Roboto Condensed" panose="02000000000000000000" pitchFamily="2" charset="0"/>
            </a:endParaRPr>
          </a:p>
        </p:txBody>
      </p:sp>
      <p:pic>
        <p:nvPicPr>
          <p:cNvPr id="6" name="Imagen 5">
            <a:extLst>
              <a:ext uri="{FF2B5EF4-FFF2-40B4-BE49-F238E27FC236}">
                <a16:creationId xmlns:a16="http://schemas.microsoft.com/office/drawing/2014/main" id="{6E906F9F-7B26-8E14-EC8C-A357BC5E3F4A}"/>
              </a:ext>
            </a:extLst>
          </p:cNvPr>
          <p:cNvPicPr>
            <a:picLocks noChangeAspect="1"/>
          </p:cNvPicPr>
          <p:nvPr/>
        </p:nvPicPr>
        <p:blipFill>
          <a:blip r:embed="rId2"/>
          <a:stretch>
            <a:fillRect/>
          </a:stretch>
        </p:blipFill>
        <p:spPr>
          <a:xfrm>
            <a:off x="304800" y="4069080"/>
            <a:ext cx="3596640" cy="2621280"/>
          </a:xfrm>
          <a:prstGeom prst="ellipse">
            <a:avLst/>
          </a:prstGeom>
          <a:ln>
            <a:noFill/>
          </a:ln>
          <a:effectLst>
            <a:softEdge rad="112500"/>
          </a:effectLst>
        </p:spPr>
      </p:pic>
    </p:spTree>
    <p:extLst>
      <p:ext uri="{BB962C8B-B14F-4D97-AF65-F5344CB8AC3E}">
        <p14:creationId xmlns:p14="http://schemas.microsoft.com/office/powerpoint/2010/main" val="3866381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B9CE0D4-4291-ECDA-BCB3-BF062FDB6275}"/>
              </a:ext>
            </a:extLst>
          </p:cNvPr>
          <p:cNvSpPr/>
          <p:nvPr/>
        </p:nvSpPr>
        <p:spPr>
          <a:xfrm>
            <a:off x="220980" y="36790"/>
            <a:ext cx="11750040" cy="79248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D.LEG.854-ARTICULO 10 (ARTICULO QUE FUE MODIFICADO POR LA LEY 27671)</a:t>
            </a:r>
            <a:endParaRPr lang="es-PE" sz="2800" b="1" dirty="0">
              <a:solidFill>
                <a:schemeClr val="tx1"/>
              </a:solidFill>
            </a:endParaRPr>
          </a:p>
        </p:txBody>
      </p:sp>
      <p:sp>
        <p:nvSpPr>
          <p:cNvPr id="5" name="Rectángulo 4">
            <a:extLst>
              <a:ext uri="{FF2B5EF4-FFF2-40B4-BE49-F238E27FC236}">
                <a16:creationId xmlns:a16="http://schemas.microsoft.com/office/drawing/2014/main" id="{7322101C-4C88-F1D4-8B95-663553F30A14}"/>
              </a:ext>
            </a:extLst>
          </p:cNvPr>
          <p:cNvSpPr/>
          <p:nvPr/>
        </p:nvSpPr>
        <p:spPr>
          <a:xfrm>
            <a:off x="220980" y="1400770"/>
            <a:ext cx="4853940" cy="330708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2800" b="1" i="0" dirty="0">
                <a:solidFill>
                  <a:srgbClr val="151515"/>
                </a:solidFill>
                <a:effectLst/>
                <a:latin typeface="Arial" panose="020B0604020202020204" pitchFamily="34" charset="0"/>
              </a:rPr>
              <a:t>El tiempo trabajado que exceda a la jornada diaria o semanal se considera sobretiempo y se abona con un recargo a convenir, que </a:t>
            </a:r>
          </a:p>
          <a:p>
            <a:pPr algn="just"/>
            <a:endParaRPr lang="es-MX" sz="2000" b="1" dirty="0">
              <a:solidFill>
                <a:srgbClr val="151515"/>
              </a:solidFill>
              <a:latin typeface="Arial" panose="020B0604020202020204" pitchFamily="34" charset="0"/>
            </a:endParaRPr>
          </a:p>
        </p:txBody>
      </p:sp>
      <p:sp>
        <p:nvSpPr>
          <p:cNvPr id="6" name="Rectángulo 5">
            <a:extLst>
              <a:ext uri="{FF2B5EF4-FFF2-40B4-BE49-F238E27FC236}">
                <a16:creationId xmlns:a16="http://schemas.microsoft.com/office/drawing/2014/main" id="{96EBC1E9-5308-DE8F-8DE8-6E0DD985E810}"/>
              </a:ext>
            </a:extLst>
          </p:cNvPr>
          <p:cNvSpPr/>
          <p:nvPr/>
        </p:nvSpPr>
        <p:spPr>
          <a:xfrm>
            <a:off x="0" y="5608320"/>
            <a:ext cx="11971020" cy="121289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b="0" i="0" dirty="0">
                <a:solidFill>
                  <a:srgbClr val="151515"/>
                </a:solidFill>
                <a:effectLst/>
                <a:latin typeface="Roboto Condensed" panose="02000000000000000000" pitchFamily="2" charset="0"/>
              </a:rPr>
              <a:t> </a:t>
            </a:r>
            <a:r>
              <a:rPr lang="es-MX" sz="2500" b="1" i="0" dirty="0">
                <a:solidFill>
                  <a:schemeClr val="tx1"/>
                </a:solidFill>
                <a:effectLst/>
                <a:latin typeface="Roboto Condensed" panose="02000000000000000000" pitchFamily="2" charset="0"/>
              </a:rPr>
              <a:t>El sobretiempo puede ocurrir antes de la hora de ingreso o de la hora de salida establecidas. Cuando el sobretiempo es menor a una hora se pagará la parte proporcional del recargo horario.</a:t>
            </a:r>
            <a:endParaRPr lang="es-PE" sz="2500" b="1" dirty="0">
              <a:solidFill>
                <a:schemeClr val="tx1"/>
              </a:solidFill>
            </a:endParaRPr>
          </a:p>
        </p:txBody>
      </p:sp>
      <p:sp>
        <p:nvSpPr>
          <p:cNvPr id="7" name="Rectángulo 6">
            <a:extLst>
              <a:ext uri="{FF2B5EF4-FFF2-40B4-BE49-F238E27FC236}">
                <a16:creationId xmlns:a16="http://schemas.microsoft.com/office/drawing/2014/main" id="{AC8C5F75-903C-99DD-65D6-850614DE3F3A}"/>
              </a:ext>
            </a:extLst>
          </p:cNvPr>
          <p:cNvSpPr/>
          <p:nvPr/>
        </p:nvSpPr>
        <p:spPr>
          <a:xfrm>
            <a:off x="6172200" y="1021080"/>
            <a:ext cx="6019800" cy="222504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2400" b="1" i="0" dirty="0">
                <a:solidFill>
                  <a:srgbClr val="151515"/>
                </a:solidFill>
                <a:effectLst/>
                <a:latin typeface="Arial" panose="020B0604020202020204" pitchFamily="34" charset="0"/>
              </a:rPr>
              <a:t>para las dos primeras horas no podrá ser inferior al veinticinco por ciento (25%) por hora calculado sobre la remuneración percibida por el trabajador en función del valor hora correspondiente</a:t>
            </a:r>
            <a:endParaRPr lang="es-PE" sz="2400" dirty="0"/>
          </a:p>
        </p:txBody>
      </p:sp>
      <p:sp>
        <p:nvSpPr>
          <p:cNvPr id="8" name="Rectángulo 7">
            <a:extLst>
              <a:ext uri="{FF2B5EF4-FFF2-40B4-BE49-F238E27FC236}">
                <a16:creationId xmlns:a16="http://schemas.microsoft.com/office/drawing/2014/main" id="{9C898D1C-7DF9-E337-EC5B-4453B7B6111A}"/>
              </a:ext>
            </a:extLst>
          </p:cNvPr>
          <p:cNvSpPr/>
          <p:nvPr/>
        </p:nvSpPr>
        <p:spPr>
          <a:xfrm>
            <a:off x="6172200" y="3970020"/>
            <a:ext cx="6019800" cy="129540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2400" b="1" i="0" dirty="0">
                <a:solidFill>
                  <a:srgbClr val="151515"/>
                </a:solidFill>
                <a:effectLst/>
                <a:latin typeface="Arial" panose="020B0604020202020204" pitchFamily="34" charset="0"/>
              </a:rPr>
              <a:t>y treinta y cinco por ciento (35%) para las horas restantes.</a:t>
            </a:r>
            <a:endParaRPr lang="es-PE" sz="2400" b="1" dirty="0"/>
          </a:p>
        </p:txBody>
      </p:sp>
      <p:cxnSp>
        <p:nvCxnSpPr>
          <p:cNvPr id="10" name="Conector recto de flecha 9">
            <a:extLst>
              <a:ext uri="{FF2B5EF4-FFF2-40B4-BE49-F238E27FC236}">
                <a16:creationId xmlns:a16="http://schemas.microsoft.com/office/drawing/2014/main" id="{C7C61826-0407-0227-B2C5-86ACC7054567}"/>
              </a:ext>
            </a:extLst>
          </p:cNvPr>
          <p:cNvCxnSpPr>
            <a:stCxn id="5" idx="3"/>
            <a:endCxn id="7" idx="1"/>
          </p:cNvCxnSpPr>
          <p:nvPr/>
        </p:nvCxnSpPr>
        <p:spPr>
          <a:xfrm flipV="1">
            <a:off x="5074920" y="2133600"/>
            <a:ext cx="1097280" cy="920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05AC38DE-0705-643F-3374-9B98F61B3B13}"/>
              </a:ext>
            </a:extLst>
          </p:cNvPr>
          <p:cNvCxnSpPr>
            <a:stCxn id="5" idx="3"/>
          </p:cNvCxnSpPr>
          <p:nvPr/>
        </p:nvCxnSpPr>
        <p:spPr>
          <a:xfrm>
            <a:off x="5074920" y="3054310"/>
            <a:ext cx="1097280" cy="1653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75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0F53EB0E-EE1F-FBE1-23C2-FDD79DD7F881}"/>
              </a:ext>
            </a:extLst>
          </p:cNvPr>
          <p:cNvGraphicFramePr/>
          <p:nvPr>
            <p:extLst>
              <p:ext uri="{D42A27DB-BD31-4B8C-83A1-F6EECF244321}">
                <p14:modId xmlns:p14="http://schemas.microsoft.com/office/powerpoint/2010/main" val="2756195319"/>
              </p:ext>
            </p:extLst>
          </p:nvPr>
        </p:nvGraphicFramePr>
        <p:xfrm>
          <a:off x="-79605" y="99304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806BB2AC-2286-E7A3-2C91-BFA0E2F3BAFD}"/>
              </a:ext>
            </a:extLst>
          </p:cNvPr>
          <p:cNvPicPr>
            <a:picLocks noChangeAspect="1"/>
          </p:cNvPicPr>
          <p:nvPr/>
        </p:nvPicPr>
        <p:blipFill>
          <a:blip r:embed="rId7"/>
          <a:stretch>
            <a:fillRect/>
          </a:stretch>
        </p:blipFill>
        <p:spPr>
          <a:xfrm>
            <a:off x="6730740" y="288414"/>
            <a:ext cx="5005698" cy="2524440"/>
          </a:xfrm>
          <a:prstGeom prst="rect">
            <a:avLst/>
          </a:prstGeom>
        </p:spPr>
      </p:pic>
      <p:sp>
        <p:nvSpPr>
          <p:cNvPr id="8" name="Rectángulo 7">
            <a:extLst>
              <a:ext uri="{FF2B5EF4-FFF2-40B4-BE49-F238E27FC236}">
                <a16:creationId xmlns:a16="http://schemas.microsoft.com/office/drawing/2014/main" id="{9EAE982B-82DE-29D0-2371-543F9252ADAD}"/>
              </a:ext>
            </a:extLst>
          </p:cNvPr>
          <p:cNvSpPr/>
          <p:nvPr/>
        </p:nvSpPr>
        <p:spPr>
          <a:xfrm>
            <a:off x="164482" y="78644"/>
            <a:ext cx="5296780" cy="637794"/>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600" b="1" dirty="0">
                <a:solidFill>
                  <a:schemeClr val="tx1"/>
                </a:solidFill>
              </a:rPr>
              <a:t>JORNADA DE TRABAJO</a:t>
            </a:r>
            <a:endParaRPr lang="es-PE" sz="3600" b="1" dirty="0">
              <a:solidFill>
                <a:schemeClr val="tx1"/>
              </a:solidFill>
            </a:endParaRPr>
          </a:p>
        </p:txBody>
      </p:sp>
      <p:sp>
        <p:nvSpPr>
          <p:cNvPr id="2" name="Rectángulo 1">
            <a:extLst>
              <a:ext uri="{FF2B5EF4-FFF2-40B4-BE49-F238E27FC236}">
                <a16:creationId xmlns:a16="http://schemas.microsoft.com/office/drawing/2014/main" id="{33E86078-31A1-5313-5B62-70B4789CC0FC}"/>
              </a:ext>
            </a:extLst>
          </p:cNvPr>
          <p:cNvSpPr/>
          <p:nvPr/>
        </p:nvSpPr>
        <p:spPr>
          <a:xfrm>
            <a:off x="6730740" y="4911364"/>
            <a:ext cx="5005698" cy="1658221"/>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rPr>
              <a:t>Ley N°27671</a:t>
            </a:r>
          </a:p>
          <a:p>
            <a:pPr algn="ctr"/>
            <a:r>
              <a:rPr lang="es-PE" sz="2400" b="1" dirty="0">
                <a:solidFill>
                  <a:schemeClr val="tx1"/>
                </a:solidFill>
              </a:rPr>
              <a:t> Modifica los artículos 1°, 2°,7°, 8°,9° y 10 del D.LEG.854 e incorpora el artículo 10°-A</a:t>
            </a:r>
          </a:p>
        </p:txBody>
      </p:sp>
      <p:pic>
        <p:nvPicPr>
          <p:cNvPr id="2050" name="Picture 2" descr="Horas extra a partir de las 9:00 de la noche. - Accounter">
            <a:extLst>
              <a:ext uri="{FF2B5EF4-FFF2-40B4-BE49-F238E27FC236}">
                <a16:creationId xmlns:a16="http://schemas.microsoft.com/office/drawing/2014/main" id="{90F0DAA5-1F8B-2A7A-7820-01ABDC0C3D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1921" y="2778451"/>
            <a:ext cx="2956560" cy="19750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919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06B45F8-C0F6-AD96-373C-C95116ED224E}"/>
              </a:ext>
            </a:extLst>
          </p:cNvPr>
          <p:cNvSpPr/>
          <p:nvPr/>
        </p:nvSpPr>
        <p:spPr>
          <a:xfrm>
            <a:off x="0" y="289560"/>
            <a:ext cx="11993880" cy="185928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spcAft>
                <a:spcPts val="900"/>
              </a:spcAft>
              <a:buNone/>
            </a:pPr>
            <a:endParaRPr lang="es-MX" sz="2000" b="1" i="0" dirty="0">
              <a:solidFill>
                <a:schemeClr val="tx1"/>
              </a:solidFill>
              <a:effectLst/>
              <a:latin typeface="Roboto Condensed" panose="02000000000000000000" pitchFamily="2" charset="0"/>
            </a:endParaRPr>
          </a:p>
          <a:p>
            <a:pPr algn="l">
              <a:spcAft>
                <a:spcPts val="900"/>
              </a:spcAft>
              <a:buNone/>
            </a:pPr>
            <a:r>
              <a:rPr lang="es-MX" sz="2800" b="1" i="0" dirty="0">
                <a:solidFill>
                  <a:schemeClr val="tx1"/>
                </a:solidFill>
                <a:effectLst/>
                <a:latin typeface="Roboto Condensed" panose="02000000000000000000" pitchFamily="2" charset="0"/>
              </a:rPr>
              <a:t>CUANDO EL SOBRETIEMPO SE REALIZA EN FORMA PREVIA O POSTERIOR A LA JORNADA PRESTADA EN HORARIO NOCTURNO, EL VALOR DE LA HORA EXTRA TRABAJADA SE CALCULA SOBRE LA BASE DEL VALOR DE LA REMUNERACIÓN ESTABLECIDA PARA LA JORNADA NOCTURNA.</a:t>
            </a:r>
          </a:p>
          <a:p>
            <a:pPr algn="l">
              <a:spcAft>
                <a:spcPts val="900"/>
              </a:spcAft>
              <a:buNone/>
            </a:pPr>
            <a:r>
              <a:rPr lang="es-MX" b="0" i="0" dirty="0">
                <a:solidFill>
                  <a:srgbClr val="151515"/>
                </a:solidFill>
                <a:effectLst/>
                <a:latin typeface="Roboto Condensed" panose="02000000000000000000" pitchFamily="2" charset="0"/>
              </a:rPr>
              <a:t>         </a:t>
            </a:r>
          </a:p>
        </p:txBody>
      </p:sp>
      <p:sp>
        <p:nvSpPr>
          <p:cNvPr id="3" name="Rectángulo 2">
            <a:extLst>
              <a:ext uri="{FF2B5EF4-FFF2-40B4-BE49-F238E27FC236}">
                <a16:creationId xmlns:a16="http://schemas.microsoft.com/office/drawing/2014/main" id="{FE7D48CF-1DE9-C9D4-41BD-E4F55990D5CC}"/>
              </a:ext>
            </a:extLst>
          </p:cNvPr>
          <p:cNvSpPr/>
          <p:nvPr/>
        </p:nvSpPr>
        <p:spPr>
          <a:xfrm>
            <a:off x="0" y="5943600"/>
            <a:ext cx="11841480" cy="91440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Aft>
                <a:spcPts val="900"/>
              </a:spcAft>
            </a:pPr>
            <a:r>
              <a:rPr lang="es-MX" sz="2800" b="1" i="0" dirty="0">
                <a:solidFill>
                  <a:schemeClr val="tx1"/>
                </a:solidFill>
                <a:effectLst/>
                <a:latin typeface="Roboto Condensed" panose="02000000000000000000" pitchFamily="2" charset="0"/>
              </a:rPr>
              <a:t>La falta de pago del trabajo en sobretiempo será igualmente considerada una infracción de tercer grado</a:t>
            </a:r>
          </a:p>
        </p:txBody>
      </p:sp>
      <p:sp>
        <p:nvSpPr>
          <p:cNvPr id="4" name="Rectángulo 3">
            <a:extLst>
              <a:ext uri="{FF2B5EF4-FFF2-40B4-BE49-F238E27FC236}">
                <a16:creationId xmlns:a16="http://schemas.microsoft.com/office/drawing/2014/main" id="{ADC8B6F3-3BD8-FFCC-2775-AEDEE474A576}"/>
              </a:ext>
            </a:extLst>
          </p:cNvPr>
          <p:cNvSpPr/>
          <p:nvPr/>
        </p:nvSpPr>
        <p:spPr>
          <a:xfrm>
            <a:off x="0" y="2567940"/>
            <a:ext cx="11993880" cy="91440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spcAft>
                <a:spcPts val="900"/>
              </a:spcAft>
              <a:buNone/>
            </a:pPr>
            <a:r>
              <a:rPr lang="es-MX" b="0" i="0" dirty="0">
                <a:solidFill>
                  <a:srgbClr val="151515"/>
                </a:solidFill>
                <a:effectLst/>
                <a:latin typeface="Roboto Condensed" panose="02000000000000000000" pitchFamily="2" charset="0"/>
              </a:rPr>
              <a:t> </a:t>
            </a:r>
          </a:p>
          <a:p>
            <a:pPr algn="l">
              <a:spcAft>
                <a:spcPts val="900"/>
              </a:spcAft>
              <a:buNone/>
            </a:pPr>
            <a:r>
              <a:rPr lang="es-MX" sz="2800" b="1" i="0" dirty="0">
                <a:solidFill>
                  <a:schemeClr val="tx1"/>
                </a:solidFill>
                <a:effectLst/>
                <a:latin typeface="Roboto Condensed" panose="02000000000000000000" pitchFamily="2" charset="0"/>
              </a:rPr>
              <a:t>El empleador y el trabajador podrán acordar compensar el trabajo prestado en sobretiempo con el otorgamiento de períodos equivalentes de descanso.</a:t>
            </a:r>
            <a:br>
              <a:rPr lang="es-MX" sz="2800" b="1" i="0" dirty="0">
                <a:solidFill>
                  <a:schemeClr val="tx1"/>
                </a:solidFill>
                <a:effectLst/>
                <a:latin typeface="Roboto Condensed" panose="02000000000000000000" pitchFamily="2" charset="0"/>
              </a:rPr>
            </a:br>
            <a:endParaRPr lang="es-MX" sz="2800" b="1" i="0" dirty="0">
              <a:solidFill>
                <a:schemeClr val="tx1"/>
              </a:solidFill>
              <a:effectLst/>
              <a:latin typeface="Roboto Condensed" panose="02000000000000000000" pitchFamily="2" charset="0"/>
            </a:endParaRPr>
          </a:p>
        </p:txBody>
      </p:sp>
      <p:sp>
        <p:nvSpPr>
          <p:cNvPr id="5" name="Rectángulo 4">
            <a:extLst>
              <a:ext uri="{FF2B5EF4-FFF2-40B4-BE49-F238E27FC236}">
                <a16:creationId xmlns:a16="http://schemas.microsoft.com/office/drawing/2014/main" id="{DB11B5CF-5C72-5BF4-337E-C5E695244AD9}"/>
              </a:ext>
            </a:extLst>
          </p:cNvPr>
          <p:cNvSpPr/>
          <p:nvPr/>
        </p:nvSpPr>
        <p:spPr>
          <a:xfrm>
            <a:off x="0" y="4191000"/>
            <a:ext cx="11993880" cy="9144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800" b="1" i="0" dirty="0">
              <a:solidFill>
                <a:srgbClr val="151515"/>
              </a:solidFill>
              <a:effectLst/>
              <a:latin typeface="Roboto Condensed" panose="02000000000000000000" pitchFamily="2" charset="0"/>
            </a:endParaRPr>
          </a:p>
          <a:p>
            <a:pPr algn="just"/>
            <a:r>
              <a:rPr lang="es-MX" sz="2800" b="1" i="0" dirty="0">
                <a:solidFill>
                  <a:srgbClr val="151515"/>
                </a:solidFill>
                <a:effectLst/>
                <a:latin typeface="Roboto Condensed" panose="02000000000000000000" pitchFamily="2" charset="0"/>
              </a:rPr>
              <a:t>El trabajo prestado en día de descanso semanal obligatorio o de feriado no laborable se regula por el Decreto Legislativo Nº 713 o norma que lo sustituya.</a:t>
            </a:r>
            <a:br>
              <a:rPr lang="es-MX" sz="2800" b="1" i="0" dirty="0">
                <a:solidFill>
                  <a:srgbClr val="151515"/>
                </a:solidFill>
                <a:effectLst/>
                <a:latin typeface="Roboto Condensed" panose="02000000000000000000" pitchFamily="2" charset="0"/>
              </a:rPr>
            </a:br>
            <a:endParaRPr lang="es-PE" sz="2800" b="1" dirty="0"/>
          </a:p>
        </p:txBody>
      </p:sp>
    </p:spTree>
    <p:extLst>
      <p:ext uri="{BB962C8B-B14F-4D97-AF65-F5344CB8AC3E}">
        <p14:creationId xmlns:p14="http://schemas.microsoft.com/office/powerpoint/2010/main" val="4082283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1FE1240-F7D5-4A82-DB24-4932243E627D}"/>
              </a:ext>
            </a:extLst>
          </p:cNvPr>
          <p:cNvSpPr/>
          <p:nvPr/>
        </p:nvSpPr>
        <p:spPr>
          <a:xfrm>
            <a:off x="342900" y="85130"/>
            <a:ext cx="6941820" cy="89285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800" b="1" dirty="0">
              <a:solidFill>
                <a:schemeClr val="tx1"/>
              </a:solidFill>
            </a:endParaRPr>
          </a:p>
          <a:p>
            <a:pPr algn="ctr"/>
            <a:r>
              <a:rPr lang="es-MX" sz="2800" b="1" dirty="0">
                <a:solidFill>
                  <a:schemeClr val="tx1"/>
                </a:solidFill>
              </a:rPr>
              <a:t>D.LEG.854-ARTICULO 10-A(ARTICULO QUE FUE MODIFICADO POR LA LEY 27671)</a:t>
            </a:r>
          </a:p>
          <a:p>
            <a:pPr algn="ctr"/>
            <a:endParaRPr lang="es-PE" sz="2800" b="1" dirty="0">
              <a:solidFill>
                <a:schemeClr val="tx1"/>
              </a:solidFill>
            </a:endParaRPr>
          </a:p>
        </p:txBody>
      </p:sp>
      <p:sp>
        <p:nvSpPr>
          <p:cNvPr id="3" name="Rectángulo 2">
            <a:extLst>
              <a:ext uri="{FF2B5EF4-FFF2-40B4-BE49-F238E27FC236}">
                <a16:creationId xmlns:a16="http://schemas.microsoft.com/office/drawing/2014/main" id="{63927633-7F0A-96DB-DB51-96CEC12302B9}"/>
              </a:ext>
            </a:extLst>
          </p:cNvPr>
          <p:cNvSpPr/>
          <p:nvPr/>
        </p:nvSpPr>
        <p:spPr>
          <a:xfrm>
            <a:off x="220980" y="1295400"/>
            <a:ext cx="6499860" cy="547747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3200" b="1" i="0" dirty="0">
                <a:solidFill>
                  <a:schemeClr val="tx1"/>
                </a:solidFill>
                <a:effectLst/>
                <a:latin typeface="Arial" panose="020B0604020202020204" pitchFamily="34" charset="0"/>
              </a:rPr>
              <a:t>El empleador está obligado a registrar el trabajo prestado en sobretiempo mediante la utilización de medios técnicos o manuales seguros y confiables. La deficiencia en el sistema de registro no impedirá el pago del trabajo realizado en sobretiempo, si el trabajador acredita mediante otros medios su real y efectiva realización.</a:t>
            </a:r>
            <a:endParaRPr lang="es-PE" sz="3200" b="1" dirty="0">
              <a:solidFill>
                <a:schemeClr val="tx1"/>
              </a:solidFill>
            </a:endParaRPr>
          </a:p>
        </p:txBody>
      </p:sp>
      <p:sp>
        <p:nvSpPr>
          <p:cNvPr id="4" name="Rectángulo 3">
            <a:extLst>
              <a:ext uri="{FF2B5EF4-FFF2-40B4-BE49-F238E27FC236}">
                <a16:creationId xmlns:a16="http://schemas.microsoft.com/office/drawing/2014/main" id="{DD09214C-D597-734F-C575-B201004049AE}"/>
              </a:ext>
            </a:extLst>
          </p:cNvPr>
          <p:cNvSpPr/>
          <p:nvPr/>
        </p:nvSpPr>
        <p:spPr>
          <a:xfrm>
            <a:off x="7429500" y="85130"/>
            <a:ext cx="4541520" cy="417576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3200" b="1" i="0" dirty="0">
                <a:solidFill>
                  <a:srgbClr val="151515"/>
                </a:solidFill>
                <a:effectLst/>
                <a:latin typeface="Roboto Condensed" panose="02000000000000000000" pitchFamily="2" charset="0"/>
              </a:rPr>
              <a:t>  Artículo 12.- Para efectos de calcular el recargo o sobretasa, el valor hora es igual a la remuneración de un día dividida entre el número de horas de la jornada del respectivo trabajador.</a:t>
            </a:r>
            <a:endParaRPr lang="es-PE" sz="3200" b="1" dirty="0"/>
          </a:p>
        </p:txBody>
      </p:sp>
      <p:pic>
        <p:nvPicPr>
          <p:cNvPr id="7" name="Imagen 6">
            <a:extLst>
              <a:ext uri="{FF2B5EF4-FFF2-40B4-BE49-F238E27FC236}">
                <a16:creationId xmlns:a16="http://schemas.microsoft.com/office/drawing/2014/main" id="{6DB4A407-726D-2016-72A8-61F24C84B391}"/>
              </a:ext>
            </a:extLst>
          </p:cNvPr>
          <p:cNvPicPr>
            <a:picLocks noChangeAspect="1"/>
          </p:cNvPicPr>
          <p:nvPr/>
        </p:nvPicPr>
        <p:blipFill>
          <a:blip r:embed="rId2"/>
          <a:stretch>
            <a:fillRect/>
          </a:stretch>
        </p:blipFill>
        <p:spPr>
          <a:xfrm>
            <a:off x="7924800" y="4767262"/>
            <a:ext cx="3459480" cy="2005608"/>
          </a:xfrm>
          <a:prstGeom prst="ellipse">
            <a:avLst/>
          </a:prstGeom>
          <a:ln>
            <a:noFill/>
          </a:ln>
          <a:effectLst>
            <a:softEdge rad="112500"/>
          </a:effectLst>
        </p:spPr>
      </p:pic>
    </p:spTree>
    <p:extLst>
      <p:ext uri="{BB962C8B-B14F-4D97-AF65-F5344CB8AC3E}">
        <p14:creationId xmlns:p14="http://schemas.microsoft.com/office/powerpoint/2010/main" val="1878734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68A6B68A-4393-F0B1-49C4-5F115FFFA537}"/>
              </a:ext>
            </a:extLst>
          </p:cNvPr>
          <p:cNvGraphicFramePr>
            <a:graphicFrameLocks noGrp="1"/>
          </p:cNvGraphicFramePr>
          <p:nvPr>
            <p:extLst>
              <p:ext uri="{D42A27DB-BD31-4B8C-83A1-F6EECF244321}">
                <p14:modId xmlns:p14="http://schemas.microsoft.com/office/powerpoint/2010/main" val="3460628486"/>
              </p:ext>
            </p:extLst>
          </p:nvPr>
        </p:nvGraphicFramePr>
        <p:xfrm>
          <a:off x="123983" y="1215203"/>
          <a:ext cx="11944034" cy="2081213"/>
        </p:xfrm>
        <a:graphic>
          <a:graphicData uri="http://schemas.openxmlformats.org/drawingml/2006/table">
            <a:tbl>
              <a:tblPr>
                <a:tableStyleId>{08FB837D-C827-4EFA-A057-4D05807E0F7C}</a:tableStyleId>
              </a:tblPr>
              <a:tblGrid>
                <a:gridCol w="3820428">
                  <a:extLst>
                    <a:ext uri="{9D8B030D-6E8A-4147-A177-3AD203B41FA5}">
                      <a16:colId xmlns:a16="http://schemas.microsoft.com/office/drawing/2014/main" val="677684951"/>
                    </a:ext>
                  </a:extLst>
                </a:gridCol>
                <a:gridCol w="3312269">
                  <a:extLst>
                    <a:ext uri="{9D8B030D-6E8A-4147-A177-3AD203B41FA5}">
                      <a16:colId xmlns:a16="http://schemas.microsoft.com/office/drawing/2014/main" val="3988210892"/>
                    </a:ext>
                  </a:extLst>
                </a:gridCol>
                <a:gridCol w="4811337">
                  <a:extLst>
                    <a:ext uri="{9D8B030D-6E8A-4147-A177-3AD203B41FA5}">
                      <a16:colId xmlns:a16="http://schemas.microsoft.com/office/drawing/2014/main" val="2769250738"/>
                    </a:ext>
                  </a:extLst>
                </a:gridCol>
              </a:tblGrid>
              <a:tr h="524341">
                <a:tc>
                  <a:txBody>
                    <a:bodyPr/>
                    <a:lstStyle/>
                    <a:p>
                      <a:pPr algn="ctr">
                        <a:lnSpc>
                          <a:spcPct val="107000"/>
                        </a:lnSpc>
                        <a:spcAft>
                          <a:spcPts val="800"/>
                        </a:spcAft>
                        <a:buNone/>
                      </a:pPr>
                      <a:r>
                        <a:rPr lang="es-MX" sz="2400" b="1" kern="100" dirty="0">
                          <a:solidFill>
                            <a:schemeClr val="tx1"/>
                          </a:solidFill>
                          <a:effectLst/>
                        </a:rPr>
                        <a:t>REMUNERACION </a:t>
                      </a:r>
                      <a:endParaRPr lang="es-PE"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2">
                        <a:lumMod val="60000"/>
                        <a:lumOff val="40000"/>
                      </a:schemeClr>
                    </a:solidFill>
                  </a:tcPr>
                </a:tc>
                <a:tc>
                  <a:txBody>
                    <a:bodyPr/>
                    <a:lstStyle/>
                    <a:p>
                      <a:pPr algn="ctr">
                        <a:lnSpc>
                          <a:spcPct val="107000"/>
                        </a:lnSpc>
                        <a:spcAft>
                          <a:spcPts val="800"/>
                        </a:spcAft>
                        <a:buNone/>
                      </a:pPr>
                      <a:r>
                        <a:rPr lang="es-MX" sz="2400" b="1" kern="100" dirty="0">
                          <a:solidFill>
                            <a:schemeClr val="tx1"/>
                          </a:solidFill>
                          <a:effectLst/>
                        </a:rPr>
                        <a:t>DIAS</a:t>
                      </a:r>
                      <a:endParaRPr lang="es-PE"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2">
                        <a:lumMod val="60000"/>
                        <a:lumOff val="40000"/>
                      </a:schemeClr>
                    </a:solidFill>
                  </a:tcPr>
                </a:tc>
                <a:tc>
                  <a:txBody>
                    <a:bodyPr/>
                    <a:lstStyle/>
                    <a:p>
                      <a:pPr algn="ctr">
                        <a:lnSpc>
                          <a:spcPct val="107000"/>
                        </a:lnSpc>
                        <a:spcAft>
                          <a:spcPts val="800"/>
                        </a:spcAft>
                        <a:buNone/>
                      </a:pPr>
                      <a:r>
                        <a:rPr lang="es-MX" sz="2400" b="1" kern="100" dirty="0">
                          <a:solidFill>
                            <a:schemeClr val="tx1"/>
                          </a:solidFill>
                          <a:effectLst/>
                        </a:rPr>
                        <a:t>VALOR POR DIA</a:t>
                      </a:r>
                      <a:endParaRPr lang="es-PE"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746407419"/>
                  </a:ext>
                </a:extLst>
              </a:tr>
              <a:tr h="401046">
                <a:tc>
                  <a:txBody>
                    <a:bodyPr/>
                    <a:lstStyle/>
                    <a:p>
                      <a:pPr algn="ctr">
                        <a:lnSpc>
                          <a:spcPct val="107000"/>
                        </a:lnSpc>
                        <a:spcAft>
                          <a:spcPts val="800"/>
                        </a:spcAft>
                        <a:buNone/>
                      </a:pPr>
                      <a:r>
                        <a:rPr lang="es-MX" sz="2400" b="1" kern="100" dirty="0">
                          <a:solidFill>
                            <a:schemeClr val="tx1"/>
                          </a:solidFill>
                          <a:effectLst/>
                        </a:rPr>
                        <a:t>S/3,000.00</a:t>
                      </a:r>
                      <a:endParaRPr lang="es-PE"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bg1">
                        <a:lumMod val="95000"/>
                      </a:schemeClr>
                    </a:solidFill>
                  </a:tcPr>
                </a:tc>
                <a:tc>
                  <a:txBody>
                    <a:bodyPr/>
                    <a:lstStyle/>
                    <a:p>
                      <a:pPr algn="ctr">
                        <a:lnSpc>
                          <a:spcPct val="107000"/>
                        </a:lnSpc>
                        <a:spcAft>
                          <a:spcPts val="800"/>
                        </a:spcAft>
                        <a:buNone/>
                      </a:pPr>
                      <a:r>
                        <a:rPr lang="es-MX" sz="2400" b="1" kern="100" dirty="0">
                          <a:solidFill>
                            <a:schemeClr val="tx1"/>
                          </a:solidFill>
                          <a:effectLst/>
                        </a:rPr>
                        <a:t>30</a:t>
                      </a:r>
                      <a:endParaRPr lang="es-PE"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bg1">
                        <a:lumMod val="95000"/>
                      </a:schemeClr>
                    </a:solidFill>
                  </a:tcPr>
                </a:tc>
                <a:tc>
                  <a:txBody>
                    <a:bodyPr/>
                    <a:lstStyle/>
                    <a:p>
                      <a:pPr algn="ctr">
                        <a:lnSpc>
                          <a:spcPct val="107000"/>
                        </a:lnSpc>
                        <a:spcAft>
                          <a:spcPts val="800"/>
                        </a:spcAft>
                        <a:buNone/>
                      </a:pPr>
                      <a:r>
                        <a:rPr lang="es-MX" sz="2400" b="1" kern="100" dirty="0">
                          <a:solidFill>
                            <a:schemeClr val="tx1"/>
                          </a:solidFill>
                          <a:effectLst/>
                        </a:rPr>
                        <a:t>3000/30= 100</a:t>
                      </a:r>
                      <a:endParaRPr lang="es-PE"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bg1">
                        <a:lumMod val="95000"/>
                      </a:schemeClr>
                    </a:solidFill>
                  </a:tcPr>
                </a:tc>
                <a:extLst>
                  <a:ext uri="{0D108BD9-81ED-4DB2-BD59-A6C34878D82A}">
                    <a16:rowId xmlns:a16="http://schemas.microsoft.com/office/drawing/2014/main" val="2032685139"/>
                  </a:ext>
                </a:extLst>
              </a:tr>
              <a:tr h="657228">
                <a:tc>
                  <a:txBody>
                    <a:bodyPr/>
                    <a:lstStyle/>
                    <a:p>
                      <a:pPr algn="ctr">
                        <a:lnSpc>
                          <a:spcPct val="107000"/>
                        </a:lnSpc>
                        <a:spcAft>
                          <a:spcPts val="800"/>
                        </a:spcAft>
                        <a:buNone/>
                      </a:pPr>
                      <a:r>
                        <a:rPr lang="es-MX" sz="2400" b="1" kern="100" dirty="0">
                          <a:solidFill>
                            <a:schemeClr val="tx1"/>
                          </a:solidFill>
                          <a:effectLst/>
                        </a:rPr>
                        <a:t>REMUNERACION DIARIA</a:t>
                      </a:r>
                      <a:endParaRPr lang="es-PE"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2">
                        <a:lumMod val="60000"/>
                        <a:lumOff val="40000"/>
                      </a:schemeClr>
                    </a:solidFill>
                  </a:tcPr>
                </a:tc>
                <a:tc>
                  <a:txBody>
                    <a:bodyPr/>
                    <a:lstStyle/>
                    <a:p>
                      <a:pPr algn="ctr">
                        <a:lnSpc>
                          <a:spcPct val="107000"/>
                        </a:lnSpc>
                        <a:spcAft>
                          <a:spcPts val="800"/>
                        </a:spcAft>
                        <a:buNone/>
                      </a:pPr>
                      <a:r>
                        <a:rPr lang="es-MX" sz="2400" b="1" kern="100" dirty="0">
                          <a:solidFill>
                            <a:schemeClr val="tx1"/>
                          </a:solidFill>
                          <a:effectLst/>
                        </a:rPr>
                        <a:t>HORAS</a:t>
                      </a:r>
                      <a:endParaRPr lang="es-PE"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2">
                        <a:lumMod val="60000"/>
                        <a:lumOff val="40000"/>
                      </a:schemeClr>
                    </a:solidFill>
                  </a:tcPr>
                </a:tc>
                <a:tc>
                  <a:txBody>
                    <a:bodyPr/>
                    <a:lstStyle/>
                    <a:p>
                      <a:pPr algn="ctr">
                        <a:lnSpc>
                          <a:spcPct val="107000"/>
                        </a:lnSpc>
                        <a:spcAft>
                          <a:spcPts val="800"/>
                        </a:spcAft>
                        <a:buNone/>
                      </a:pPr>
                      <a:r>
                        <a:rPr lang="es-MX" sz="2400" b="1" kern="100" dirty="0">
                          <a:solidFill>
                            <a:schemeClr val="tx1"/>
                          </a:solidFill>
                          <a:effectLst/>
                        </a:rPr>
                        <a:t>VALOR POR HORA</a:t>
                      </a:r>
                      <a:endParaRPr lang="es-PE"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2">
                        <a:lumMod val="60000"/>
                        <a:lumOff val="40000"/>
                      </a:schemeClr>
                    </a:solidFill>
                  </a:tcPr>
                </a:tc>
                <a:extLst>
                  <a:ext uri="{0D108BD9-81ED-4DB2-BD59-A6C34878D82A}">
                    <a16:rowId xmlns:a16="http://schemas.microsoft.com/office/drawing/2014/main" val="1083542506"/>
                  </a:ext>
                </a:extLst>
              </a:tr>
              <a:tr h="498598">
                <a:tc>
                  <a:txBody>
                    <a:bodyPr/>
                    <a:lstStyle/>
                    <a:p>
                      <a:pPr algn="ctr">
                        <a:lnSpc>
                          <a:spcPct val="107000"/>
                        </a:lnSpc>
                        <a:spcAft>
                          <a:spcPts val="800"/>
                        </a:spcAft>
                        <a:buNone/>
                      </a:pPr>
                      <a:r>
                        <a:rPr lang="es-MX" sz="2400" b="1" kern="100" dirty="0">
                          <a:solidFill>
                            <a:schemeClr val="tx1"/>
                          </a:solidFill>
                          <a:effectLst/>
                        </a:rPr>
                        <a:t>S/100</a:t>
                      </a:r>
                      <a:endParaRPr lang="es-PE"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bg1">
                        <a:lumMod val="95000"/>
                      </a:schemeClr>
                    </a:solidFill>
                  </a:tcPr>
                </a:tc>
                <a:tc>
                  <a:txBody>
                    <a:bodyPr/>
                    <a:lstStyle/>
                    <a:p>
                      <a:pPr algn="ctr">
                        <a:lnSpc>
                          <a:spcPct val="107000"/>
                        </a:lnSpc>
                        <a:spcAft>
                          <a:spcPts val="800"/>
                        </a:spcAft>
                        <a:buNone/>
                      </a:pPr>
                      <a:r>
                        <a:rPr lang="es-MX" sz="2400" b="1" kern="100" dirty="0">
                          <a:solidFill>
                            <a:schemeClr val="tx1"/>
                          </a:solidFill>
                          <a:effectLst/>
                        </a:rPr>
                        <a:t>8</a:t>
                      </a:r>
                      <a:endParaRPr lang="es-PE"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bg1">
                        <a:lumMod val="95000"/>
                      </a:schemeClr>
                    </a:solidFill>
                  </a:tcPr>
                </a:tc>
                <a:tc>
                  <a:txBody>
                    <a:bodyPr/>
                    <a:lstStyle/>
                    <a:p>
                      <a:pPr algn="ctr">
                        <a:lnSpc>
                          <a:spcPct val="107000"/>
                        </a:lnSpc>
                        <a:spcAft>
                          <a:spcPts val="800"/>
                        </a:spcAft>
                        <a:buNone/>
                      </a:pPr>
                      <a:r>
                        <a:rPr lang="es-MX" sz="2400" b="1" kern="100" dirty="0">
                          <a:solidFill>
                            <a:schemeClr val="tx1"/>
                          </a:solidFill>
                          <a:effectLst/>
                        </a:rPr>
                        <a:t>100/8= 12.5</a:t>
                      </a:r>
                      <a:endParaRPr lang="es-PE"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bg1">
                        <a:lumMod val="95000"/>
                      </a:schemeClr>
                    </a:solidFill>
                  </a:tcPr>
                </a:tc>
                <a:extLst>
                  <a:ext uri="{0D108BD9-81ED-4DB2-BD59-A6C34878D82A}">
                    <a16:rowId xmlns:a16="http://schemas.microsoft.com/office/drawing/2014/main" val="1668760305"/>
                  </a:ext>
                </a:extLst>
              </a:tr>
            </a:tbl>
          </a:graphicData>
        </a:graphic>
      </p:graphicFrame>
      <p:graphicFrame>
        <p:nvGraphicFramePr>
          <p:cNvPr id="4" name="Tabla 3">
            <a:extLst>
              <a:ext uri="{FF2B5EF4-FFF2-40B4-BE49-F238E27FC236}">
                <a16:creationId xmlns:a16="http://schemas.microsoft.com/office/drawing/2014/main" id="{61EA042A-B61C-7F2F-94A1-9E486FB3B6BA}"/>
              </a:ext>
            </a:extLst>
          </p:cNvPr>
          <p:cNvGraphicFramePr>
            <a:graphicFrameLocks noGrp="1"/>
          </p:cNvGraphicFramePr>
          <p:nvPr>
            <p:extLst>
              <p:ext uri="{D42A27DB-BD31-4B8C-83A1-F6EECF244321}">
                <p14:modId xmlns:p14="http://schemas.microsoft.com/office/powerpoint/2010/main" val="808767102"/>
              </p:ext>
            </p:extLst>
          </p:nvPr>
        </p:nvGraphicFramePr>
        <p:xfrm>
          <a:off x="184943" y="3748532"/>
          <a:ext cx="11822114" cy="3078988"/>
        </p:xfrm>
        <a:graphic>
          <a:graphicData uri="http://schemas.openxmlformats.org/drawingml/2006/table">
            <a:tbl>
              <a:tblPr>
                <a:tableStyleId>{5C22544A-7EE6-4342-B048-85BDC9FD1C3A}</a:tableStyleId>
              </a:tblPr>
              <a:tblGrid>
                <a:gridCol w="2045186">
                  <a:extLst>
                    <a:ext uri="{9D8B030D-6E8A-4147-A177-3AD203B41FA5}">
                      <a16:colId xmlns:a16="http://schemas.microsoft.com/office/drawing/2014/main" val="4022066839"/>
                    </a:ext>
                  </a:extLst>
                </a:gridCol>
                <a:gridCol w="1741739">
                  <a:extLst>
                    <a:ext uri="{9D8B030D-6E8A-4147-A177-3AD203B41FA5}">
                      <a16:colId xmlns:a16="http://schemas.microsoft.com/office/drawing/2014/main" val="1385617181"/>
                    </a:ext>
                  </a:extLst>
                </a:gridCol>
                <a:gridCol w="2105101">
                  <a:extLst>
                    <a:ext uri="{9D8B030D-6E8A-4147-A177-3AD203B41FA5}">
                      <a16:colId xmlns:a16="http://schemas.microsoft.com/office/drawing/2014/main" val="3309289269"/>
                    </a:ext>
                  </a:extLst>
                </a:gridCol>
                <a:gridCol w="5930088">
                  <a:extLst>
                    <a:ext uri="{9D8B030D-6E8A-4147-A177-3AD203B41FA5}">
                      <a16:colId xmlns:a16="http://schemas.microsoft.com/office/drawing/2014/main" val="708751476"/>
                    </a:ext>
                  </a:extLst>
                </a:gridCol>
              </a:tblGrid>
              <a:tr h="597593">
                <a:tc>
                  <a:txBody>
                    <a:bodyPr/>
                    <a:lstStyle/>
                    <a:p>
                      <a:pPr algn="ctr">
                        <a:lnSpc>
                          <a:spcPct val="107000"/>
                        </a:lnSpc>
                        <a:spcAft>
                          <a:spcPts val="800"/>
                        </a:spcAft>
                        <a:buNone/>
                      </a:pPr>
                      <a:r>
                        <a:rPr lang="es-MX" sz="2000" b="1" kern="100" dirty="0">
                          <a:solidFill>
                            <a:schemeClr val="tx1"/>
                          </a:solidFill>
                          <a:effectLst/>
                        </a:rPr>
                        <a:t>VALOR POR HORA </a:t>
                      </a:r>
                      <a:endParaRPr lang="es-PE" sz="20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2">
                        <a:lumMod val="60000"/>
                        <a:lumOff val="40000"/>
                      </a:schemeClr>
                    </a:solidFill>
                  </a:tcPr>
                </a:tc>
                <a:tc>
                  <a:txBody>
                    <a:bodyPr/>
                    <a:lstStyle/>
                    <a:p>
                      <a:pPr algn="ctr">
                        <a:lnSpc>
                          <a:spcPct val="107000"/>
                        </a:lnSpc>
                        <a:spcAft>
                          <a:spcPts val="800"/>
                        </a:spcAft>
                        <a:buNone/>
                      </a:pPr>
                      <a:r>
                        <a:rPr lang="es-MX" sz="2000" b="1" kern="100" dirty="0">
                          <a:solidFill>
                            <a:schemeClr val="tx1"/>
                          </a:solidFill>
                          <a:effectLst/>
                        </a:rPr>
                        <a:t>SOBRE TASA %</a:t>
                      </a:r>
                      <a:endParaRPr lang="es-PE" sz="20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2">
                        <a:lumMod val="60000"/>
                        <a:lumOff val="40000"/>
                      </a:schemeClr>
                    </a:solidFill>
                  </a:tcPr>
                </a:tc>
                <a:tc>
                  <a:txBody>
                    <a:bodyPr/>
                    <a:lstStyle/>
                    <a:p>
                      <a:pPr algn="ctr">
                        <a:lnSpc>
                          <a:spcPct val="107000"/>
                        </a:lnSpc>
                        <a:spcAft>
                          <a:spcPts val="800"/>
                        </a:spcAft>
                        <a:buNone/>
                      </a:pPr>
                      <a:r>
                        <a:rPr lang="es-MX" sz="2000" b="1" kern="100" dirty="0">
                          <a:solidFill>
                            <a:schemeClr val="tx1"/>
                          </a:solidFill>
                          <a:effectLst/>
                        </a:rPr>
                        <a:t>SOBRE TASA EN SOLES</a:t>
                      </a:r>
                      <a:endParaRPr lang="es-PE" sz="20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2">
                        <a:lumMod val="60000"/>
                        <a:lumOff val="40000"/>
                      </a:schemeClr>
                    </a:solidFill>
                  </a:tcPr>
                </a:tc>
                <a:tc>
                  <a:txBody>
                    <a:bodyPr/>
                    <a:lstStyle/>
                    <a:p>
                      <a:pPr algn="ctr">
                        <a:lnSpc>
                          <a:spcPct val="107000"/>
                        </a:lnSpc>
                        <a:spcAft>
                          <a:spcPts val="800"/>
                        </a:spcAft>
                        <a:buNone/>
                      </a:pPr>
                      <a:r>
                        <a:rPr lang="es-MX" sz="2000" b="1" kern="100" dirty="0">
                          <a:solidFill>
                            <a:schemeClr val="tx1"/>
                          </a:solidFill>
                          <a:effectLst/>
                        </a:rPr>
                        <a:t>HORA CON INCREMENTO</a:t>
                      </a:r>
                      <a:endParaRPr lang="es-PE" sz="20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2">
                        <a:lumMod val="60000"/>
                        <a:lumOff val="40000"/>
                      </a:schemeClr>
                    </a:solidFill>
                  </a:tcPr>
                </a:tc>
                <a:extLst>
                  <a:ext uri="{0D108BD9-81ED-4DB2-BD59-A6C34878D82A}">
                    <a16:rowId xmlns:a16="http://schemas.microsoft.com/office/drawing/2014/main" val="2195443590"/>
                  </a:ext>
                </a:extLst>
              </a:tr>
              <a:tr h="692846">
                <a:tc>
                  <a:txBody>
                    <a:bodyPr/>
                    <a:lstStyle/>
                    <a:p>
                      <a:pPr algn="ctr">
                        <a:lnSpc>
                          <a:spcPct val="107000"/>
                        </a:lnSpc>
                        <a:spcAft>
                          <a:spcPts val="800"/>
                        </a:spcAft>
                        <a:buNone/>
                      </a:pPr>
                      <a:r>
                        <a:rPr lang="es-MX" sz="2000" b="1" kern="100">
                          <a:solidFill>
                            <a:schemeClr val="tx1"/>
                          </a:solidFill>
                          <a:effectLst/>
                        </a:rPr>
                        <a:t>S/12.5</a:t>
                      </a:r>
                      <a:endParaRPr lang="es-PE" sz="20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buNone/>
                      </a:pPr>
                      <a:r>
                        <a:rPr lang="es-MX" sz="2000" b="1" kern="100">
                          <a:solidFill>
                            <a:schemeClr val="tx1"/>
                          </a:solidFill>
                          <a:effectLst/>
                        </a:rPr>
                        <a:t>25%</a:t>
                      </a:r>
                      <a:endParaRPr lang="es-PE" sz="20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buNone/>
                      </a:pPr>
                      <a:r>
                        <a:rPr lang="es-MX" sz="2000" b="1" kern="100" dirty="0">
                          <a:solidFill>
                            <a:schemeClr val="tx1"/>
                          </a:solidFill>
                          <a:effectLst/>
                        </a:rPr>
                        <a:t>S/3.13</a:t>
                      </a:r>
                      <a:endParaRPr lang="es-PE" sz="20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buNone/>
                      </a:pPr>
                      <a:r>
                        <a:rPr lang="es-MX" sz="2000" b="1" kern="100">
                          <a:solidFill>
                            <a:schemeClr val="tx1"/>
                          </a:solidFill>
                          <a:effectLst/>
                        </a:rPr>
                        <a:t>S/15.63 C/H</a:t>
                      </a:r>
                      <a:endParaRPr lang="es-PE" sz="2000" b="1" kern="100">
                        <a:solidFill>
                          <a:schemeClr val="tx1"/>
                        </a:solidFill>
                        <a:effectLst/>
                      </a:endParaRPr>
                    </a:p>
                    <a:p>
                      <a:pPr algn="ctr">
                        <a:lnSpc>
                          <a:spcPct val="107000"/>
                        </a:lnSpc>
                        <a:spcAft>
                          <a:spcPts val="800"/>
                        </a:spcAft>
                        <a:buNone/>
                      </a:pPr>
                      <a:r>
                        <a:rPr lang="es-MX" sz="2000" b="1" kern="100">
                          <a:solidFill>
                            <a:schemeClr val="tx1"/>
                          </a:solidFill>
                          <a:effectLst/>
                        </a:rPr>
                        <a:t>ESTO ES POR LAS DOS PRIMERAS HORAS</a:t>
                      </a:r>
                      <a:endParaRPr lang="es-PE" sz="20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215511424"/>
                  </a:ext>
                </a:extLst>
              </a:tr>
              <a:tr h="597593">
                <a:tc>
                  <a:txBody>
                    <a:bodyPr/>
                    <a:lstStyle/>
                    <a:p>
                      <a:pPr algn="ctr">
                        <a:lnSpc>
                          <a:spcPct val="107000"/>
                        </a:lnSpc>
                        <a:spcAft>
                          <a:spcPts val="800"/>
                        </a:spcAft>
                        <a:buNone/>
                      </a:pPr>
                      <a:r>
                        <a:rPr lang="es-MX" sz="2000" b="1" kern="100" dirty="0">
                          <a:solidFill>
                            <a:schemeClr val="tx1"/>
                          </a:solidFill>
                          <a:effectLst/>
                        </a:rPr>
                        <a:t>VALOR POR HORA</a:t>
                      </a:r>
                      <a:endParaRPr lang="es-PE" sz="20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2">
                        <a:lumMod val="60000"/>
                        <a:lumOff val="40000"/>
                      </a:schemeClr>
                    </a:solidFill>
                  </a:tcPr>
                </a:tc>
                <a:tc>
                  <a:txBody>
                    <a:bodyPr/>
                    <a:lstStyle/>
                    <a:p>
                      <a:pPr algn="ctr">
                        <a:lnSpc>
                          <a:spcPct val="107000"/>
                        </a:lnSpc>
                        <a:spcAft>
                          <a:spcPts val="800"/>
                        </a:spcAft>
                        <a:buNone/>
                      </a:pPr>
                      <a:r>
                        <a:rPr lang="es-MX" sz="2000" b="1" kern="100" dirty="0">
                          <a:solidFill>
                            <a:schemeClr val="tx1"/>
                          </a:solidFill>
                          <a:effectLst/>
                        </a:rPr>
                        <a:t>SOBRE TASA %</a:t>
                      </a:r>
                      <a:endParaRPr lang="es-PE" sz="20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2">
                        <a:lumMod val="60000"/>
                        <a:lumOff val="40000"/>
                      </a:schemeClr>
                    </a:solidFill>
                  </a:tcPr>
                </a:tc>
                <a:tc>
                  <a:txBody>
                    <a:bodyPr/>
                    <a:lstStyle/>
                    <a:p>
                      <a:pPr algn="ctr">
                        <a:lnSpc>
                          <a:spcPct val="107000"/>
                        </a:lnSpc>
                        <a:spcAft>
                          <a:spcPts val="800"/>
                        </a:spcAft>
                        <a:buNone/>
                      </a:pPr>
                      <a:r>
                        <a:rPr lang="es-MX" sz="2000" b="1" kern="100" dirty="0">
                          <a:solidFill>
                            <a:schemeClr val="tx1"/>
                          </a:solidFill>
                          <a:effectLst/>
                        </a:rPr>
                        <a:t>SOBRE TASA EN SOLES</a:t>
                      </a:r>
                      <a:endParaRPr lang="es-PE" sz="20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2">
                        <a:lumMod val="60000"/>
                        <a:lumOff val="40000"/>
                      </a:schemeClr>
                    </a:solidFill>
                  </a:tcPr>
                </a:tc>
                <a:tc>
                  <a:txBody>
                    <a:bodyPr/>
                    <a:lstStyle/>
                    <a:p>
                      <a:pPr algn="ctr">
                        <a:lnSpc>
                          <a:spcPct val="107000"/>
                        </a:lnSpc>
                        <a:spcAft>
                          <a:spcPts val="800"/>
                        </a:spcAft>
                        <a:buNone/>
                      </a:pPr>
                      <a:r>
                        <a:rPr lang="es-MX" sz="2000" b="1" kern="100" dirty="0">
                          <a:solidFill>
                            <a:schemeClr val="tx1"/>
                          </a:solidFill>
                          <a:effectLst/>
                        </a:rPr>
                        <a:t>HORA CON INCREMENTO</a:t>
                      </a:r>
                      <a:endParaRPr lang="es-PE" sz="20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2">
                        <a:lumMod val="60000"/>
                        <a:lumOff val="40000"/>
                      </a:schemeClr>
                    </a:solidFill>
                  </a:tcPr>
                </a:tc>
                <a:extLst>
                  <a:ext uri="{0D108BD9-81ED-4DB2-BD59-A6C34878D82A}">
                    <a16:rowId xmlns:a16="http://schemas.microsoft.com/office/drawing/2014/main" val="1370619020"/>
                  </a:ext>
                </a:extLst>
              </a:tr>
              <a:tr h="998608">
                <a:tc>
                  <a:txBody>
                    <a:bodyPr/>
                    <a:lstStyle/>
                    <a:p>
                      <a:pPr algn="ctr">
                        <a:lnSpc>
                          <a:spcPct val="107000"/>
                        </a:lnSpc>
                        <a:spcAft>
                          <a:spcPts val="800"/>
                        </a:spcAft>
                        <a:buNone/>
                      </a:pPr>
                      <a:r>
                        <a:rPr lang="es-MX" sz="2000" b="1" kern="100">
                          <a:solidFill>
                            <a:schemeClr val="tx1"/>
                          </a:solidFill>
                          <a:effectLst/>
                        </a:rPr>
                        <a:t>S/12.5</a:t>
                      </a:r>
                      <a:endParaRPr lang="es-PE" sz="20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buNone/>
                      </a:pPr>
                      <a:r>
                        <a:rPr lang="es-MX" sz="2000" b="1" kern="100">
                          <a:solidFill>
                            <a:schemeClr val="tx1"/>
                          </a:solidFill>
                          <a:effectLst/>
                        </a:rPr>
                        <a:t>35%</a:t>
                      </a:r>
                      <a:endParaRPr lang="es-PE" sz="20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buNone/>
                      </a:pPr>
                      <a:r>
                        <a:rPr lang="es-MX" sz="2000" b="1" kern="100">
                          <a:solidFill>
                            <a:schemeClr val="tx1"/>
                          </a:solidFill>
                          <a:effectLst/>
                        </a:rPr>
                        <a:t>S/4.38</a:t>
                      </a:r>
                      <a:endParaRPr lang="es-PE" sz="20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buNone/>
                      </a:pPr>
                      <a:r>
                        <a:rPr lang="es-MX" sz="2000" b="1" kern="100" dirty="0">
                          <a:solidFill>
                            <a:schemeClr val="tx1"/>
                          </a:solidFill>
                          <a:effectLst/>
                        </a:rPr>
                        <a:t>S/16.88 C/H</a:t>
                      </a:r>
                      <a:endParaRPr lang="es-PE" sz="2000" b="1" kern="100" dirty="0">
                        <a:solidFill>
                          <a:schemeClr val="tx1"/>
                        </a:solidFill>
                        <a:effectLst/>
                      </a:endParaRPr>
                    </a:p>
                    <a:p>
                      <a:pPr algn="ctr">
                        <a:lnSpc>
                          <a:spcPct val="107000"/>
                        </a:lnSpc>
                        <a:spcAft>
                          <a:spcPts val="800"/>
                        </a:spcAft>
                        <a:buNone/>
                      </a:pPr>
                      <a:r>
                        <a:rPr lang="es-MX" sz="2000" b="1" kern="100" dirty="0">
                          <a:solidFill>
                            <a:schemeClr val="tx1"/>
                          </a:solidFill>
                          <a:effectLst/>
                        </a:rPr>
                        <a:t>ESTO ES A PARTIR DE LA TERCERA HORA EN ADELANTE</a:t>
                      </a:r>
                      <a:endParaRPr lang="es-PE" sz="20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77674966"/>
                  </a:ext>
                </a:extLst>
              </a:tr>
            </a:tbl>
          </a:graphicData>
        </a:graphic>
      </p:graphicFrame>
      <p:sp>
        <p:nvSpPr>
          <p:cNvPr id="6" name="Rectángulo 5">
            <a:extLst>
              <a:ext uri="{FF2B5EF4-FFF2-40B4-BE49-F238E27FC236}">
                <a16:creationId xmlns:a16="http://schemas.microsoft.com/office/drawing/2014/main" id="{02B03539-8056-4007-6951-2884AD9C7A05}"/>
              </a:ext>
            </a:extLst>
          </p:cNvPr>
          <p:cNvSpPr/>
          <p:nvPr/>
        </p:nvSpPr>
        <p:spPr>
          <a:xfrm>
            <a:off x="17304" y="74745"/>
            <a:ext cx="5552917"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PE"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CASO PRACTICO:</a:t>
            </a:r>
            <a:endParaRPr kumimoji="0" lang="es-PE" altLang="es-P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PE"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REMUNERACION DEL TRABAJADOR: S/3,000.00</a:t>
            </a:r>
            <a:endParaRPr kumimoji="0" lang="es-PE" altLang="es-P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PE"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JORANADA LABORAL: 8 HORAS DIARIAS</a:t>
            </a:r>
            <a:endParaRPr kumimoji="0" lang="es-PE" altLang="es-PE"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61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10305A-4111-350E-4F88-A754993E9165}"/>
              </a:ext>
            </a:extLst>
          </p:cNvPr>
          <p:cNvPicPr>
            <a:picLocks noChangeAspect="1"/>
          </p:cNvPicPr>
          <p:nvPr/>
        </p:nvPicPr>
        <p:blipFill>
          <a:blip r:embed="rId2"/>
          <a:stretch>
            <a:fillRect/>
          </a:stretch>
        </p:blipFill>
        <p:spPr>
          <a:xfrm>
            <a:off x="138962" y="0"/>
            <a:ext cx="5310076" cy="969348"/>
          </a:xfrm>
          <a:prstGeom prst="rect">
            <a:avLst/>
          </a:prstGeom>
        </p:spPr>
      </p:pic>
      <p:graphicFrame>
        <p:nvGraphicFramePr>
          <p:cNvPr id="3" name="Diagrama 2">
            <a:extLst>
              <a:ext uri="{FF2B5EF4-FFF2-40B4-BE49-F238E27FC236}">
                <a16:creationId xmlns:a16="http://schemas.microsoft.com/office/drawing/2014/main" id="{B6AFD0EB-70F8-1E9A-76BE-A86B4B630D50}"/>
              </a:ext>
            </a:extLst>
          </p:cNvPr>
          <p:cNvGraphicFramePr/>
          <p:nvPr>
            <p:extLst>
              <p:ext uri="{D42A27DB-BD31-4B8C-83A1-F6EECF244321}">
                <p14:modId xmlns:p14="http://schemas.microsoft.com/office/powerpoint/2010/main" val="3298225049"/>
              </p:ext>
            </p:extLst>
          </p:nvPr>
        </p:nvGraphicFramePr>
        <p:xfrm>
          <a:off x="314960" y="861906"/>
          <a:ext cx="11738078" cy="5858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E43CF8A0-B588-7B12-95C6-87BDFD6F941F}"/>
              </a:ext>
            </a:extLst>
          </p:cNvPr>
          <p:cNvPicPr>
            <a:picLocks noChangeAspect="1"/>
          </p:cNvPicPr>
          <p:nvPr/>
        </p:nvPicPr>
        <p:blipFill>
          <a:blip r:embed="rId8"/>
          <a:stretch>
            <a:fillRect/>
          </a:stretch>
        </p:blipFill>
        <p:spPr>
          <a:xfrm>
            <a:off x="7391400" y="137160"/>
            <a:ext cx="4034790" cy="2026920"/>
          </a:xfrm>
          <a:prstGeom prst="ellipse">
            <a:avLst/>
          </a:prstGeom>
          <a:ln>
            <a:noFill/>
          </a:ln>
          <a:effectLst>
            <a:softEdge rad="112500"/>
          </a:effectLst>
        </p:spPr>
      </p:pic>
    </p:spTree>
    <p:extLst>
      <p:ext uri="{BB962C8B-B14F-4D97-AF65-F5344CB8AC3E}">
        <p14:creationId xmlns:p14="http://schemas.microsoft.com/office/powerpoint/2010/main" val="210211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4366FA7-30E8-B763-ACDA-32438AA3A787}"/>
              </a:ext>
            </a:extLst>
          </p:cNvPr>
          <p:cNvSpPr/>
          <p:nvPr/>
        </p:nvSpPr>
        <p:spPr>
          <a:xfrm>
            <a:off x="1" y="1007057"/>
            <a:ext cx="7418894" cy="148336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2400" b="1" dirty="0">
                <a:solidFill>
                  <a:schemeClr val="tx1"/>
                </a:solidFill>
              </a:rPr>
              <a:t>Para los adolescentes la jornada de trabajado de acuerdo a su edad:</a:t>
            </a:r>
          </a:p>
          <a:p>
            <a:pPr algn="just"/>
            <a:r>
              <a:rPr lang="es-MX" sz="2400" b="1" dirty="0">
                <a:solidFill>
                  <a:schemeClr val="tx1"/>
                </a:solidFill>
              </a:rPr>
              <a:t>-12 a 14 años : 4 horas diarias o 24 horas semanales</a:t>
            </a:r>
          </a:p>
          <a:p>
            <a:pPr algn="just"/>
            <a:r>
              <a:rPr lang="es-MX" sz="2400" b="1" dirty="0">
                <a:solidFill>
                  <a:schemeClr val="tx1"/>
                </a:solidFill>
              </a:rPr>
              <a:t>-15 a17 años: 6 horas diarias o 36 horas semanales </a:t>
            </a:r>
          </a:p>
          <a:p>
            <a:endParaRPr lang="es-PE" sz="2000" b="1" dirty="0">
              <a:solidFill>
                <a:schemeClr val="tx1"/>
              </a:solidFill>
            </a:endParaRPr>
          </a:p>
        </p:txBody>
      </p:sp>
      <p:pic>
        <p:nvPicPr>
          <p:cNvPr id="3" name="Imagen 2">
            <a:extLst>
              <a:ext uri="{FF2B5EF4-FFF2-40B4-BE49-F238E27FC236}">
                <a16:creationId xmlns:a16="http://schemas.microsoft.com/office/drawing/2014/main" id="{906366C8-E7BD-6564-A6A6-4B49CEBDC5DC}"/>
              </a:ext>
            </a:extLst>
          </p:cNvPr>
          <p:cNvPicPr>
            <a:picLocks noChangeAspect="1"/>
          </p:cNvPicPr>
          <p:nvPr/>
        </p:nvPicPr>
        <p:blipFill>
          <a:blip r:embed="rId3"/>
          <a:stretch>
            <a:fillRect/>
          </a:stretch>
        </p:blipFill>
        <p:spPr>
          <a:xfrm>
            <a:off x="273556" y="0"/>
            <a:ext cx="5310076" cy="969348"/>
          </a:xfrm>
          <a:prstGeom prst="rect">
            <a:avLst/>
          </a:prstGeom>
        </p:spPr>
      </p:pic>
      <p:sp>
        <p:nvSpPr>
          <p:cNvPr id="4" name="Elipse 3">
            <a:extLst>
              <a:ext uri="{FF2B5EF4-FFF2-40B4-BE49-F238E27FC236}">
                <a16:creationId xmlns:a16="http://schemas.microsoft.com/office/drawing/2014/main" id="{0B2FDCF5-8A5F-EB66-B239-A3F2CC174843}"/>
              </a:ext>
            </a:extLst>
          </p:cNvPr>
          <p:cNvSpPr/>
          <p:nvPr/>
        </p:nvSpPr>
        <p:spPr>
          <a:xfrm>
            <a:off x="7541443" y="568418"/>
            <a:ext cx="4650557" cy="219196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ln w="0"/>
                <a:solidFill>
                  <a:schemeClr val="tx1"/>
                </a:solidFill>
                <a:effectLst>
                  <a:outerShdw blurRad="38100" dist="19050" dir="2700000" algn="tl" rotWithShape="0">
                    <a:schemeClr val="dk1">
                      <a:alpha val="40000"/>
                    </a:schemeClr>
                  </a:outerShdw>
                </a:effectLst>
              </a:rPr>
              <a:t>Los menores de edad necesitan una autorización de trabajo por el MTPE, tramitada por su padre, tutor o apoderado</a:t>
            </a:r>
            <a:endParaRPr lang="es-PE" dirty="0">
              <a:ln w="0"/>
              <a:solidFill>
                <a:schemeClr val="tx1"/>
              </a:solidFill>
              <a:effectLst>
                <a:outerShdw blurRad="38100" dist="19050" dir="2700000" algn="tl" rotWithShape="0">
                  <a:schemeClr val="dk1">
                    <a:alpha val="40000"/>
                  </a:schemeClr>
                </a:outerShdw>
              </a:effectLst>
            </a:endParaRPr>
          </a:p>
        </p:txBody>
      </p:sp>
      <p:graphicFrame>
        <p:nvGraphicFramePr>
          <p:cNvPr id="7" name="Tabla 6">
            <a:extLst>
              <a:ext uri="{FF2B5EF4-FFF2-40B4-BE49-F238E27FC236}">
                <a16:creationId xmlns:a16="http://schemas.microsoft.com/office/drawing/2014/main" id="{8A23041D-2C9A-EE41-CE9E-642F33459728}"/>
              </a:ext>
            </a:extLst>
          </p:cNvPr>
          <p:cNvGraphicFramePr>
            <a:graphicFrameLocks noGrp="1"/>
          </p:cNvGraphicFramePr>
          <p:nvPr>
            <p:extLst>
              <p:ext uri="{D42A27DB-BD31-4B8C-83A1-F6EECF244321}">
                <p14:modId xmlns:p14="http://schemas.microsoft.com/office/powerpoint/2010/main" val="3126272287"/>
              </p:ext>
            </p:extLst>
          </p:nvPr>
        </p:nvGraphicFramePr>
        <p:xfrm>
          <a:off x="273554" y="3191811"/>
          <a:ext cx="9346155" cy="1483360"/>
        </p:xfrm>
        <a:graphic>
          <a:graphicData uri="http://schemas.openxmlformats.org/drawingml/2006/table">
            <a:tbl>
              <a:tblPr firstRow="1" bandRow="1">
                <a:tableStyleId>{93296810-A885-4BE3-A3E7-6D5BEEA58F35}</a:tableStyleId>
              </a:tblPr>
              <a:tblGrid>
                <a:gridCol w="1335165">
                  <a:extLst>
                    <a:ext uri="{9D8B030D-6E8A-4147-A177-3AD203B41FA5}">
                      <a16:colId xmlns:a16="http://schemas.microsoft.com/office/drawing/2014/main" val="1471113825"/>
                    </a:ext>
                  </a:extLst>
                </a:gridCol>
                <a:gridCol w="1335165">
                  <a:extLst>
                    <a:ext uri="{9D8B030D-6E8A-4147-A177-3AD203B41FA5}">
                      <a16:colId xmlns:a16="http://schemas.microsoft.com/office/drawing/2014/main" val="3185156684"/>
                    </a:ext>
                  </a:extLst>
                </a:gridCol>
                <a:gridCol w="1335165">
                  <a:extLst>
                    <a:ext uri="{9D8B030D-6E8A-4147-A177-3AD203B41FA5}">
                      <a16:colId xmlns:a16="http://schemas.microsoft.com/office/drawing/2014/main" val="1654239190"/>
                    </a:ext>
                  </a:extLst>
                </a:gridCol>
                <a:gridCol w="1335165">
                  <a:extLst>
                    <a:ext uri="{9D8B030D-6E8A-4147-A177-3AD203B41FA5}">
                      <a16:colId xmlns:a16="http://schemas.microsoft.com/office/drawing/2014/main" val="391358164"/>
                    </a:ext>
                  </a:extLst>
                </a:gridCol>
                <a:gridCol w="1335165">
                  <a:extLst>
                    <a:ext uri="{9D8B030D-6E8A-4147-A177-3AD203B41FA5}">
                      <a16:colId xmlns:a16="http://schemas.microsoft.com/office/drawing/2014/main" val="1809626940"/>
                    </a:ext>
                  </a:extLst>
                </a:gridCol>
                <a:gridCol w="1335165">
                  <a:extLst>
                    <a:ext uri="{9D8B030D-6E8A-4147-A177-3AD203B41FA5}">
                      <a16:colId xmlns:a16="http://schemas.microsoft.com/office/drawing/2014/main" val="4066123444"/>
                    </a:ext>
                  </a:extLst>
                </a:gridCol>
                <a:gridCol w="1335165">
                  <a:extLst>
                    <a:ext uri="{9D8B030D-6E8A-4147-A177-3AD203B41FA5}">
                      <a16:colId xmlns:a16="http://schemas.microsoft.com/office/drawing/2014/main" val="4154341762"/>
                    </a:ext>
                  </a:extLst>
                </a:gridCol>
              </a:tblGrid>
              <a:tr h="370840">
                <a:tc>
                  <a:txBody>
                    <a:bodyPr/>
                    <a:lstStyle/>
                    <a:p>
                      <a:pPr algn="ctr"/>
                      <a:r>
                        <a:rPr lang="es-MX" dirty="0">
                          <a:solidFill>
                            <a:schemeClr val="tx1"/>
                          </a:solidFill>
                        </a:rPr>
                        <a:t>Lunes </a:t>
                      </a:r>
                      <a:endParaRPr lang="es-PE" dirty="0">
                        <a:solidFill>
                          <a:schemeClr val="tx1"/>
                        </a:solidFill>
                      </a:endParaRPr>
                    </a:p>
                  </a:txBody>
                  <a:tcPr/>
                </a:tc>
                <a:tc>
                  <a:txBody>
                    <a:bodyPr/>
                    <a:lstStyle/>
                    <a:p>
                      <a:pPr algn="ctr"/>
                      <a:r>
                        <a:rPr lang="es-MX" dirty="0">
                          <a:solidFill>
                            <a:schemeClr val="tx1"/>
                          </a:solidFill>
                        </a:rPr>
                        <a:t>Martes</a:t>
                      </a:r>
                      <a:endParaRPr lang="es-PE" dirty="0">
                        <a:solidFill>
                          <a:schemeClr val="tx1"/>
                        </a:solidFill>
                      </a:endParaRPr>
                    </a:p>
                  </a:txBody>
                  <a:tcPr/>
                </a:tc>
                <a:tc>
                  <a:txBody>
                    <a:bodyPr/>
                    <a:lstStyle/>
                    <a:p>
                      <a:pPr algn="ctr"/>
                      <a:r>
                        <a:rPr lang="es-MX" dirty="0">
                          <a:solidFill>
                            <a:schemeClr val="tx1"/>
                          </a:solidFill>
                        </a:rPr>
                        <a:t>Miércoles</a:t>
                      </a:r>
                      <a:endParaRPr lang="es-PE" dirty="0">
                        <a:solidFill>
                          <a:schemeClr val="tx1"/>
                        </a:solidFill>
                      </a:endParaRPr>
                    </a:p>
                  </a:txBody>
                  <a:tcPr/>
                </a:tc>
                <a:tc>
                  <a:txBody>
                    <a:bodyPr/>
                    <a:lstStyle/>
                    <a:p>
                      <a:pPr algn="ctr"/>
                      <a:r>
                        <a:rPr lang="es-MX" dirty="0">
                          <a:solidFill>
                            <a:schemeClr val="tx1"/>
                          </a:solidFill>
                        </a:rPr>
                        <a:t>Jueves</a:t>
                      </a:r>
                      <a:endParaRPr lang="es-PE" dirty="0">
                        <a:solidFill>
                          <a:schemeClr val="tx1"/>
                        </a:solidFill>
                      </a:endParaRPr>
                    </a:p>
                  </a:txBody>
                  <a:tcPr/>
                </a:tc>
                <a:tc>
                  <a:txBody>
                    <a:bodyPr/>
                    <a:lstStyle/>
                    <a:p>
                      <a:pPr algn="ctr"/>
                      <a:r>
                        <a:rPr lang="es-MX" dirty="0">
                          <a:solidFill>
                            <a:schemeClr val="tx1"/>
                          </a:solidFill>
                        </a:rPr>
                        <a:t>Viernes</a:t>
                      </a:r>
                      <a:endParaRPr lang="es-PE" dirty="0">
                        <a:solidFill>
                          <a:schemeClr val="tx1"/>
                        </a:solidFill>
                      </a:endParaRPr>
                    </a:p>
                  </a:txBody>
                  <a:tcPr/>
                </a:tc>
                <a:tc>
                  <a:txBody>
                    <a:bodyPr/>
                    <a:lstStyle/>
                    <a:p>
                      <a:pPr algn="ctr"/>
                      <a:r>
                        <a:rPr lang="es-MX" dirty="0">
                          <a:solidFill>
                            <a:schemeClr val="tx1"/>
                          </a:solidFill>
                        </a:rPr>
                        <a:t>Sábado</a:t>
                      </a:r>
                      <a:endParaRPr lang="es-PE" dirty="0">
                        <a:solidFill>
                          <a:schemeClr val="tx1"/>
                        </a:solidFill>
                      </a:endParaRPr>
                    </a:p>
                  </a:txBody>
                  <a:tcPr/>
                </a:tc>
                <a:tc>
                  <a:txBody>
                    <a:bodyPr/>
                    <a:lstStyle/>
                    <a:p>
                      <a:pPr algn="ctr"/>
                      <a:r>
                        <a:rPr lang="es-MX" dirty="0">
                          <a:solidFill>
                            <a:schemeClr val="tx1"/>
                          </a:solidFill>
                        </a:rPr>
                        <a:t>Domingo</a:t>
                      </a:r>
                      <a:endParaRPr lang="es-PE" dirty="0">
                        <a:solidFill>
                          <a:schemeClr val="tx1"/>
                        </a:solidFill>
                      </a:endParaRPr>
                    </a:p>
                  </a:txBody>
                  <a:tcPr/>
                </a:tc>
                <a:extLst>
                  <a:ext uri="{0D108BD9-81ED-4DB2-BD59-A6C34878D82A}">
                    <a16:rowId xmlns:a16="http://schemas.microsoft.com/office/drawing/2014/main" val="1266528565"/>
                  </a:ext>
                </a:extLst>
              </a:tr>
              <a:tr h="370840">
                <a:tc>
                  <a:txBody>
                    <a:bodyPr/>
                    <a:lstStyle/>
                    <a:p>
                      <a:pPr algn="ctr"/>
                      <a:r>
                        <a:rPr lang="es-MX" dirty="0"/>
                        <a:t>8</a:t>
                      </a:r>
                      <a:endParaRPr lang="es-PE" dirty="0"/>
                    </a:p>
                  </a:txBody>
                  <a:tcPr/>
                </a:tc>
                <a:tc>
                  <a:txBody>
                    <a:bodyPr/>
                    <a:lstStyle/>
                    <a:p>
                      <a:pPr algn="ctr"/>
                      <a:r>
                        <a:rPr lang="es-MX" dirty="0"/>
                        <a:t>9</a:t>
                      </a:r>
                      <a:endParaRPr lang="es-PE" dirty="0"/>
                    </a:p>
                  </a:txBody>
                  <a:tcPr/>
                </a:tc>
                <a:tc>
                  <a:txBody>
                    <a:bodyPr/>
                    <a:lstStyle/>
                    <a:p>
                      <a:pPr algn="ctr"/>
                      <a:r>
                        <a:rPr lang="es-MX" dirty="0"/>
                        <a:t>8</a:t>
                      </a:r>
                      <a:endParaRPr lang="es-PE" dirty="0"/>
                    </a:p>
                  </a:txBody>
                  <a:tcPr/>
                </a:tc>
                <a:tc>
                  <a:txBody>
                    <a:bodyPr/>
                    <a:lstStyle/>
                    <a:p>
                      <a:pPr algn="ctr"/>
                      <a:r>
                        <a:rPr lang="es-MX" dirty="0"/>
                        <a:t>10</a:t>
                      </a:r>
                      <a:endParaRPr lang="es-PE" dirty="0"/>
                    </a:p>
                  </a:txBody>
                  <a:tcPr/>
                </a:tc>
                <a:tc>
                  <a:txBody>
                    <a:bodyPr/>
                    <a:lstStyle/>
                    <a:p>
                      <a:pPr algn="ctr"/>
                      <a:r>
                        <a:rPr lang="es-MX" dirty="0"/>
                        <a:t>10</a:t>
                      </a:r>
                      <a:endParaRPr lang="es-PE" dirty="0"/>
                    </a:p>
                  </a:txBody>
                  <a:tcPr/>
                </a:tc>
                <a:tc>
                  <a:txBody>
                    <a:bodyPr/>
                    <a:lstStyle/>
                    <a:p>
                      <a:pPr algn="ctr"/>
                      <a:r>
                        <a:rPr lang="es-MX" dirty="0"/>
                        <a:t>4</a:t>
                      </a:r>
                      <a:endParaRPr lang="es-PE" dirty="0"/>
                    </a:p>
                  </a:txBody>
                  <a:tcPr/>
                </a:tc>
                <a:tc>
                  <a:txBody>
                    <a:bodyPr/>
                    <a:lstStyle/>
                    <a:p>
                      <a:pPr algn="ctr"/>
                      <a:endParaRPr lang="es-PE" dirty="0"/>
                    </a:p>
                  </a:txBody>
                  <a:tcPr/>
                </a:tc>
                <a:extLst>
                  <a:ext uri="{0D108BD9-81ED-4DB2-BD59-A6C34878D82A}">
                    <a16:rowId xmlns:a16="http://schemas.microsoft.com/office/drawing/2014/main" val="4101496777"/>
                  </a:ext>
                </a:extLst>
              </a:tr>
              <a:tr h="370840">
                <a:tc>
                  <a:txBody>
                    <a:bodyPr/>
                    <a:lstStyle/>
                    <a:p>
                      <a:pPr algn="ctr"/>
                      <a:endParaRPr lang="es-PE"/>
                    </a:p>
                  </a:txBody>
                  <a:tcPr/>
                </a:tc>
                <a:tc>
                  <a:txBody>
                    <a:bodyPr/>
                    <a:lstStyle/>
                    <a:p>
                      <a:pPr algn="ctr"/>
                      <a:r>
                        <a:rPr lang="es-MX" dirty="0"/>
                        <a:t>6</a:t>
                      </a:r>
                      <a:endParaRPr lang="es-PE" dirty="0"/>
                    </a:p>
                  </a:txBody>
                  <a:tcPr/>
                </a:tc>
                <a:tc>
                  <a:txBody>
                    <a:bodyPr/>
                    <a:lstStyle/>
                    <a:p>
                      <a:pPr algn="ctr"/>
                      <a:r>
                        <a:rPr lang="es-MX" dirty="0"/>
                        <a:t>6</a:t>
                      </a:r>
                      <a:endParaRPr lang="es-PE" dirty="0"/>
                    </a:p>
                  </a:txBody>
                  <a:tcPr/>
                </a:tc>
                <a:tc>
                  <a:txBody>
                    <a:bodyPr/>
                    <a:lstStyle/>
                    <a:p>
                      <a:pPr algn="ctr"/>
                      <a:r>
                        <a:rPr lang="es-MX" dirty="0"/>
                        <a:t>9</a:t>
                      </a:r>
                      <a:endParaRPr lang="es-PE" dirty="0"/>
                    </a:p>
                  </a:txBody>
                  <a:tcPr/>
                </a:tc>
                <a:tc>
                  <a:txBody>
                    <a:bodyPr/>
                    <a:lstStyle/>
                    <a:p>
                      <a:pPr algn="ctr"/>
                      <a:r>
                        <a:rPr lang="es-MX" dirty="0"/>
                        <a:t>9</a:t>
                      </a:r>
                      <a:endParaRPr lang="es-PE" dirty="0"/>
                    </a:p>
                  </a:txBody>
                  <a:tcPr/>
                </a:tc>
                <a:tc>
                  <a:txBody>
                    <a:bodyPr/>
                    <a:lstStyle/>
                    <a:p>
                      <a:pPr algn="ctr"/>
                      <a:r>
                        <a:rPr lang="es-MX" dirty="0"/>
                        <a:t>9</a:t>
                      </a:r>
                      <a:endParaRPr lang="es-PE" dirty="0"/>
                    </a:p>
                  </a:txBody>
                  <a:tcPr/>
                </a:tc>
                <a:tc>
                  <a:txBody>
                    <a:bodyPr/>
                    <a:lstStyle/>
                    <a:p>
                      <a:pPr algn="ctr"/>
                      <a:r>
                        <a:rPr lang="es-MX" dirty="0"/>
                        <a:t>9</a:t>
                      </a:r>
                      <a:endParaRPr lang="es-PE" dirty="0"/>
                    </a:p>
                  </a:txBody>
                  <a:tcPr/>
                </a:tc>
                <a:extLst>
                  <a:ext uri="{0D108BD9-81ED-4DB2-BD59-A6C34878D82A}">
                    <a16:rowId xmlns:a16="http://schemas.microsoft.com/office/drawing/2014/main" val="968834397"/>
                  </a:ext>
                </a:extLst>
              </a:tr>
              <a:tr h="370840">
                <a:tc>
                  <a:txBody>
                    <a:bodyPr/>
                    <a:lstStyle/>
                    <a:p>
                      <a:pPr algn="ctr"/>
                      <a:r>
                        <a:rPr lang="es-MX" dirty="0"/>
                        <a:t>10</a:t>
                      </a:r>
                      <a:endParaRPr lang="es-PE" dirty="0"/>
                    </a:p>
                  </a:txBody>
                  <a:tcPr/>
                </a:tc>
                <a:tc>
                  <a:txBody>
                    <a:bodyPr/>
                    <a:lstStyle/>
                    <a:p>
                      <a:pPr algn="ctr"/>
                      <a:r>
                        <a:rPr lang="es-MX" dirty="0"/>
                        <a:t>10</a:t>
                      </a:r>
                      <a:endParaRPr lang="es-PE" dirty="0"/>
                    </a:p>
                  </a:txBody>
                  <a:tcPr/>
                </a:tc>
                <a:tc>
                  <a:txBody>
                    <a:bodyPr/>
                    <a:lstStyle/>
                    <a:p>
                      <a:pPr algn="ctr"/>
                      <a:r>
                        <a:rPr lang="es-MX" dirty="0"/>
                        <a:t>4</a:t>
                      </a:r>
                      <a:endParaRPr lang="es-PE" dirty="0"/>
                    </a:p>
                  </a:txBody>
                  <a:tcPr/>
                </a:tc>
                <a:tc>
                  <a:txBody>
                    <a:bodyPr/>
                    <a:lstStyle/>
                    <a:p>
                      <a:pPr algn="ctr"/>
                      <a:endParaRPr lang="es-PE" dirty="0"/>
                    </a:p>
                  </a:txBody>
                  <a:tcPr/>
                </a:tc>
                <a:tc>
                  <a:txBody>
                    <a:bodyPr/>
                    <a:lstStyle/>
                    <a:p>
                      <a:pPr algn="ctr"/>
                      <a:r>
                        <a:rPr lang="es-MX" dirty="0"/>
                        <a:t>5</a:t>
                      </a:r>
                      <a:endParaRPr lang="es-PE" dirty="0"/>
                    </a:p>
                  </a:txBody>
                  <a:tcPr/>
                </a:tc>
                <a:tc>
                  <a:txBody>
                    <a:bodyPr/>
                    <a:lstStyle/>
                    <a:p>
                      <a:pPr algn="ctr"/>
                      <a:r>
                        <a:rPr lang="es-MX" dirty="0"/>
                        <a:t>10</a:t>
                      </a:r>
                      <a:endParaRPr lang="es-PE" dirty="0"/>
                    </a:p>
                  </a:txBody>
                  <a:tcPr/>
                </a:tc>
                <a:tc>
                  <a:txBody>
                    <a:bodyPr/>
                    <a:lstStyle/>
                    <a:p>
                      <a:pPr algn="ctr"/>
                      <a:r>
                        <a:rPr lang="es-MX" dirty="0"/>
                        <a:t>6</a:t>
                      </a:r>
                      <a:endParaRPr lang="es-PE" dirty="0"/>
                    </a:p>
                  </a:txBody>
                  <a:tcPr/>
                </a:tc>
                <a:extLst>
                  <a:ext uri="{0D108BD9-81ED-4DB2-BD59-A6C34878D82A}">
                    <a16:rowId xmlns:a16="http://schemas.microsoft.com/office/drawing/2014/main" val="1854999678"/>
                  </a:ext>
                </a:extLst>
              </a:tr>
            </a:tbl>
          </a:graphicData>
        </a:graphic>
      </p:graphicFrame>
      <p:graphicFrame>
        <p:nvGraphicFramePr>
          <p:cNvPr id="11" name="Tabla 10">
            <a:extLst>
              <a:ext uri="{FF2B5EF4-FFF2-40B4-BE49-F238E27FC236}">
                <a16:creationId xmlns:a16="http://schemas.microsoft.com/office/drawing/2014/main" id="{C5498ECF-3183-3027-7E43-FE7981C4936E}"/>
              </a:ext>
            </a:extLst>
          </p:cNvPr>
          <p:cNvGraphicFramePr>
            <a:graphicFrameLocks noGrp="1"/>
          </p:cNvGraphicFramePr>
          <p:nvPr>
            <p:extLst>
              <p:ext uri="{D42A27DB-BD31-4B8C-83A1-F6EECF244321}">
                <p14:modId xmlns:p14="http://schemas.microsoft.com/office/powerpoint/2010/main" val="3317562623"/>
              </p:ext>
            </p:extLst>
          </p:nvPr>
        </p:nvGraphicFramePr>
        <p:xfrm>
          <a:off x="3023043" y="5709710"/>
          <a:ext cx="4070293" cy="1010920"/>
        </p:xfrm>
        <a:graphic>
          <a:graphicData uri="http://schemas.openxmlformats.org/drawingml/2006/table">
            <a:tbl>
              <a:tblPr firstRow="1" bandRow="1">
                <a:tableStyleId>{93296810-A885-4BE3-A3E7-6D5BEEA58F35}</a:tableStyleId>
              </a:tblPr>
              <a:tblGrid>
                <a:gridCol w="1399963">
                  <a:extLst>
                    <a:ext uri="{9D8B030D-6E8A-4147-A177-3AD203B41FA5}">
                      <a16:colId xmlns:a16="http://schemas.microsoft.com/office/drawing/2014/main" val="3064142604"/>
                    </a:ext>
                  </a:extLst>
                </a:gridCol>
                <a:gridCol w="1335165">
                  <a:extLst>
                    <a:ext uri="{9D8B030D-6E8A-4147-A177-3AD203B41FA5}">
                      <a16:colId xmlns:a16="http://schemas.microsoft.com/office/drawing/2014/main" val="2208984509"/>
                    </a:ext>
                  </a:extLst>
                </a:gridCol>
                <a:gridCol w="1335165">
                  <a:extLst>
                    <a:ext uri="{9D8B030D-6E8A-4147-A177-3AD203B41FA5}">
                      <a16:colId xmlns:a16="http://schemas.microsoft.com/office/drawing/2014/main" val="3538123435"/>
                    </a:ext>
                  </a:extLst>
                </a:gridCol>
              </a:tblGrid>
              <a:tr h="370840">
                <a:tc>
                  <a:txBody>
                    <a:bodyPr/>
                    <a:lstStyle/>
                    <a:p>
                      <a:pPr algn="ctr"/>
                      <a:r>
                        <a:rPr lang="es-MX" dirty="0">
                          <a:solidFill>
                            <a:schemeClr val="tx1"/>
                          </a:solidFill>
                        </a:rPr>
                        <a:t>DIAS DE LA SEMANA</a:t>
                      </a:r>
                      <a:endParaRPr lang="es-PE" dirty="0">
                        <a:solidFill>
                          <a:schemeClr val="tx1"/>
                        </a:solidFill>
                      </a:endParaRPr>
                    </a:p>
                  </a:txBody>
                  <a:tcPr/>
                </a:tc>
                <a:tc>
                  <a:txBody>
                    <a:bodyPr/>
                    <a:lstStyle/>
                    <a:p>
                      <a:pPr algn="ctr"/>
                      <a:r>
                        <a:rPr lang="es-MX" dirty="0">
                          <a:solidFill>
                            <a:schemeClr val="tx1"/>
                          </a:solidFill>
                        </a:rPr>
                        <a:t>HORAS DIARIAS</a:t>
                      </a:r>
                      <a:endParaRPr lang="es-PE" dirty="0">
                        <a:solidFill>
                          <a:schemeClr val="tx1"/>
                        </a:solidFill>
                      </a:endParaRPr>
                    </a:p>
                  </a:txBody>
                  <a:tcPr/>
                </a:tc>
                <a:tc>
                  <a:txBody>
                    <a:bodyPr/>
                    <a:lstStyle/>
                    <a:p>
                      <a:pPr algn="ctr"/>
                      <a:r>
                        <a:rPr lang="es-MX" dirty="0">
                          <a:solidFill>
                            <a:schemeClr val="tx1"/>
                          </a:solidFill>
                        </a:rPr>
                        <a:t>TOTAL</a:t>
                      </a:r>
                      <a:endParaRPr lang="es-PE" dirty="0">
                        <a:solidFill>
                          <a:schemeClr val="tx1"/>
                        </a:solidFill>
                      </a:endParaRPr>
                    </a:p>
                  </a:txBody>
                  <a:tcPr/>
                </a:tc>
                <a:extLst>
                  <a:ext uri="{0D108BD9-81ED-4DB2-BD59-A6C34878D82A}">
                    <a16:rowId xmlns:a16="http://schemas.microsoft.com/office/drawing/2014/main" val="348280670"/>
                  </a:ext>
                </a:extLst>
              </a:tr>
              <a:tr h="370840">
                <a:tc>
                  <a:txBody>
                    <a:bodyPr/>
                    <a:lstStyle/>
                    <a:p>
                      <a:r>
                        <a:rPr lang="es-MX" dirty="0"/>
                        <a:t>6</a:t>
                      </a:r>
                      <a:endParaRPr lang="es-PE" dirty="0"/>
                    </a:p>
                  </a:txBody>
                  <a:tcPr/>
                </a:tc>
                <a:tc>
                  <a:txBody>
                    <a:bodyPr/>
                    <a:lstStyle/>
                    <a:p>
                      <a:r>
                        <a:rPr lang="es-MX" dirty="0"/>
                        <a:t>6</a:t>
                      </a:r>
                      <a:endParaRPr lang="es-PE" dirty="0"/>
                    </a:p>
                  </a:txBody>
                  <a:tcPr/>
                </a:tc>
                <a:tc>
                  <a:txBody>
                    <a:bodyPr/>
                    <a:lstStyle/>
                    <a:p>
                      <a:r>
                        <a:rPr lang="es-MX" dirty="0"/>
                        <a:t>36</a:t>
                      </a:r>
                      <a:endParaRPr lang="es-PE" dirty="0"/>
                    </a:p>
                  </a:txBody>
                  <a:tcPr/>
                </a:tc>
                <a:extLst>
                  <a:ext uri="{0D108BD9-81ED-4DB2-BD59-A6C34878D82A}">
                    <a16:rowId xmlns:a16="http://schemas.microsoft.com/office/drawing/2014/main" val="2739260331"/>
                  </a:ext>
                </a:extLst>
              </a:tr>
            </a:tbl>
          </a:graphicData>
        </a:graphic>
      </p:graphicFrame>
      <p:sp>
        <p:nvSpPr>
          <p:cNvPr id="12" name="Flecha: a la derecha 11">
            <a:extLst>
              <a:ext uri="{FF2B5EF4-FFF2-40B4-BE49-F238E27FC236}">
                <a16:creationId xmlns:a16="http://schemas.microsoft.com/office/drawing/2014/main" id="{F6FB9D23-D403-7E24-6926-97F4CF438673}"/>
              </a:ext>
            </a:extLst>
          </p:cNvPr>
          <p:cNvSpPr/>
          <p:nvPr/>
        </p:nvSpPr>
        <p:spPr>
          <a:xfrm>
            <a:off x="9619709" y="3770549"/>
            <a:ext cx="669302" cy="484632"/>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ln>
                <a:solidFill>
                  <a:srgbClr val="00B050"/>
                </a:solidFill>
              </a:ln>
              <a:solidFill>
                <a:schemeClr val="accent4">
                  <a:lumMod val="20000"/>
                  <a:lumOff val="80000"/>
                </a:schemeClr>
              </a:solidFill>
            </a:endParaRPr>
          </a:p>
        </p:txBody>
      </p:sp>
      <p:sp>
        <p:nvSpPr>
          <p:cNvPr id="13" name="Rectángulo 12">
            <a:extLst>
              <a:ext uri="{FF2B5EF4-FFF2-40B4-BE49-F238E27FC236}">
                <a16:creationId xmlns:a16="http://schemas.microsoft.com/office/drawing/2014/main" id="{B415E594-855E-B81F-24FA-18C53BC41E33}"/>
              </a:ext>
            </a:extLst>
          </p:cNvPr>
          <p:cNvSpPr/>
          <p:nvPr/>
        </p:nvSpPr>
        <p:spPr>
          <a:xfrm>
            <a:off x="10143243" y="3770549"/>
            <a:ext cx="1775203" cy="914400"/>
          </a:xfrm>
          <a:prstGeom prst="rect">
            <a:avLst/>
          </a:prstGeom>
          <a:solidFill>
            <a:schemeClr val="accent2">
              <a:lumMod val="20000"/>
              <a:lumOff val="80000"/>
            </a:schemeClr>
          </a:solidFill>
          <a:scene3d>
            <a:camera prst="perspectiveContrastingLeftFacing"/>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ln>
                  <a:solidFill>
                    <a:schemeClr val="accent2"/>
                  </a:solidFill>
                </a:ln>
                <a:solidFill>
                  <a:schemeClr val="accent4">
                    <a:lumMod val="20000"/>
                    <a:lumOff val="80000"/>
                  </a:schemeClr>
                </a:solidFill>
              </a:rPr>
              <a:t>JORNADA DE TRABAJO EN MAYORES</a:t>
            </a:r>
            <a:endParaRPr lang="es-PE" dirty="0">
              <a:ln>
                <a:solidFill>
                  <a:schemeClr val="accent2"/>
                </a:solidFill>
              </a:ln>
              <a:solidFill>
                <a:schemeClr val="accent4">
                  <a:lumMod val="20000"/>
                  <a:lumOff val="80000"/>
                </a:schemeClr>
              </a:solidFill>
            </a:endParaRPr>
          </a:p>
        </p:txBody>
      </p:sp>
      <p:sp>
        <p:nvSpPr>
          <p:cNvPr id="14" name="Flecha: a la derecha 13">
            <a:extLst>
              <a:ext uri="{FF2B5EF4-FFF2-40B4-BE49-F238E27FC236}">
                <a16:creationId xmlns:a16="http://schemas.microsoft.com/office/drawing/2014/main" id="{90230D63-2857-423B-19B9-80CBDDEE2BD2}"/>
              </a:ext>
            </a:extLst>
          </p:cNvPr>
          <p:cNvSpPr/>
          <p:nvPr/>
        </p:nvSpPr>
        <p:spPr>
          <a:xfrm>
            <a:off x="7339857" y="6030834"/>
            <a:ext cx="669302" cy="484632"/>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ln>
                <a:solidFill>
                  <a:srgbClr val="00B050"/>
                </a:solidFill>
              </a:ln>
              <a:solidFill>
                <a:schemeClr val="accent4">
                  <a:lumMod val="20000"/>
                  <a:lumOff val="80000"/>
                </a:schemeClr>
              </a:solidFill>
            </a:endParaRPr>
          </a:p>
        </p:txBody>
      </p:sp>
      <p:sp>
        <p:nvSpPr>
          <p:cNvPr id="15" name="Rectángulo 14">
            <a:extLst>
              <a:ext uri="{FF2B5EF4-FFF2-40B4-BE49-F238E27FC236}">
                <a16:creationId xmlns:a16="http://schemas.microsoft.com/office/drawing/2014/main" id="{1468C305-31FE-712B-1F26-256F62AA17A7}"/>
              </a:ext>
            </a:extLst>
          </p:cNvPr>
          <p:cNvSpPr/>
          <p:nvPr/>
        </p:nvSpPr>
        <p:spPr>
          <a:xfrm>
            <a:off x="8179157" y="5718985"/>
            <a:ext cx="1775203" cy="914400"/>
          </a:xfrm>
          <a:prstGeom prst="rect">
            <a:avLst/>
          </a:prstGeom>
          <a:solidFill>
            <a:schemeClr val="accent2">
              <a:lumMod val="20000"/>
              <a:lumOff val="80000"/>
            </a:schemeClr>
          </a:solidFill>
          <a:scene3d>
            <a:camera prst="perspectiveContrastingLeftFacing"/>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ln>
                  <a:solidFill>
                    <a:schemeClr val="accent2"/>
                  </a:solidFill>
                </a:ln>
                <a:solidFill>
                  <a:schemeClr val="accent4">
                    <a:lumMod val="20000"/>
                    <a:lumOff val="80000"/>
                  </a:schemeClr>
                </a:solidFill>
              </a:rPr>
              <a:t>JORNADA DE TRABAJO EN MENORES</a:t>
            </a:r>
            <a:endParaRPr lang="es-PE" dirty="0">
              <a:ln>
                <a:solidFill>
                  <a:schemeClr val="accent2"/>
                </a:solidFill>
              </a:ln>
              <a:solidFill>
                <a:schemeClr val="accent4">
                  <a:lumMod val="20000"/>
                  <a:lumOff val="80000"/>
                </a:schemeClr>
              </a:solidFill>
            </a:endParaRPr>
          </a:p>
        </p:txBody>
      </p:sp>
    </p:spTree>
    <p:extLst>
      <p:ext uri="{BB962C8B-B14F-4D97-AF65-F5344CB8AC3E}">
        <p14:creationId xmlns:p14="http://schemas.microsoft.com/office/powerpoint/2010/main" val="410994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C20010-870B-12B6-FBA5-92C1F26142F2}"/>
              </a:ext>
            </a:extLst>
          </p:cNvPr>
          <p:cNvSpPr/>
          <p:nvPr/>
        </p:nvSpPr>
        <p:spPr>
          <a:xfrm>
            <a:off x="0" y="-42421"/>
            <a:ext cx="12192000" cy="6900421"/>
          </a:xfrm>
          <a:prstGeom prst="rect">
            <a:avLst/>
          </a:prstGeom>
          <a:solidFill>
            <a:schemeClr val="accent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900"/>
              </a:spcAft>
              <a:buNone/>
            </a:pPr>
            <a:r>
              <a:rPr lang="es-MX" b="1" i="0" dirty="0">
                <a:solidFill>
                  <a:srgbClr val="151515"/>
                </a:solidFill>
                <a:effectLst/>
                <a:latin typeface="Arial" panose="020B0604020202020204" pitchFamily="34" charset="0"/>
              </a:rPr>
              <a:t>ARTÍCULO 2.- EL PROCEDIMIENTO PARA LA MODIFICACIÓN DE JORNADAS, HORARIOS Y TURNOS SE SUJETARÁ A LO SIGUIENTE:</a:t>
            </a:r>
            <a:br>
              <a:rPr lang="es-MX" b="1" i="0" dirty="0">
                <a:solidFill>
                  <a:srgbClr val="151515"/>
                </a:solidFill>
                <a:effectLst/>
                <a:latin typeface="Arial" panose="020B0604020202020204" pitchFamily="34" charset="0"/>
              </a:rPr>
            </a:br>
            <a:endParaRPr lang="es-MX" b="1" i="0" dirty="0">
              <a:solidFill>
                <a:srgbClr val="151515"/>
              </a:solidFill>
              <a:effectLst/>
              <a:latin typeface="Roboto Condensed" panose="020F0502020204030204" pitchFamily="2" charset="0"/>
            </a:endParaRPr>
          </a:p>
          <a:p>
            <a:pPr algn="ctr">
              <a:spcAft>
                <a:spcPts val="900"/>
              </a:spcAft>
              <a:buNone/>
            </a:pPr>
            <a:r>
              <a:rPr lang="es-MX" b="0" i="0" dirty="0">
                <a:solidFill>
                  <a:srgbClr val="151515"/>
                </a:solidFill>
                <a:effectLst/>
                <a:latin typeface="Roboto Condensed" panose="020F0502020204030204" pitchFamily="2" charset="0"/>
              </a:rPr>
              <a:t>  </a:t>
            </a:r>
            <a:r>
              <a:rPr lang="es-MX" b="1" i="0" dirty="0">
                <a:solidFill>
                  <a:srgbClr val="151515"/>
                </a:solidFill>
                <a:effectLst/>
                <a:highlight>
                  <a:srgbClr val="00FF00"/>
                </a:highlight>
                <a:latin typeface="Roboto Condensed" panose="020F0502020204030204" pitchFamily="2" charset="0"/>
              </a:rPr>
              <a:t>   1. El empleador está facultado para efectuar las siguientes modificaciones:</a:t>
            </a:r>
            <a:br>
              <a:rPr lang="es-MX" b="0" i="0" dirty="0">
                <a:solidFill>
                  <a:srgbClr val="151515"/>
                </a:solidFill>
                <a:effectLst/>
                <a:latin typeface="Roboto Condensed" panose="020F0502020204030204" pitchFamily="2" charset="0"/>
              </a:rPr>
            </a:br>
            <a:endParaRPr lang="es-MX" b="1" i="0" dirty="0">
              <a:solidFill>
                <a:srgbClr val="151515"/>
              </a:solidFill>
              <a:effectLst/>
              <a:latin typeface="Roboto Condensed" panose="020F0502020204030204" pitchFamily="2" charset="0"/>
            </a:endParaRPr>
          </a:p>
          <a:p>
            <a:pPr algn="ctr">
              <a:spcAft>
                <a:spcPts val="900"/>
              </a:spcAft>
              <a:buNone/>
            </a:pPr>
            <a:r>
              <a:rPr lang="es-MX" b="1" i="0" dirty="0">
                <a:solidFill>
                  <a:srgbClr val="151515"/>
                </a:solidFill>
                <a:effectLst/>
                <a:latin typeface="Roboto Condensed" panose="020F0502020204030204" pitchFamily="2" charset="0"/>
              </a:rPr>
              <a:t>     a) Establecer la jornada ordinaria de trabajo, diaria o semanal.</a:t>
            </a:r>
            <a:br>
              <a:rPr lang="es-MX" b="0" i="0" dirty="0">
                <a:solidFill>
                  <a:srgbClr val="151515"/>
                </a:solidFill>
                <a:effectLst/>
                <a:latin typeface="Roboto Condensed" panose="020F0502020204030204" pitchFamily="2" charset="0"/>
              </a:rPr>
            </a:br>
            <a:endParaRPr lang="es-MX" b="0" i="0" dirty="0">
              <a:solidFill>
                <a:srgbClr val="151515"/>
              </a:solidFill>
              <a:effectLst/>
              <a:highlight>
                <a:srgbClr val="FFFF00"/>
              </a:highlight>
              <a:latin typeface="Roboto Condensed" panose="020F0502020204030204" pitchFamily="2" charset="0"/>
            </a:endParaRPr>
          </a:p>
          <a:p>
            <a:pPr algn="ctr">
              <a:spcAft>
                <a:spcPts val="900"/>
              </a:spcAft>
              <a:buNone/>
            </a:pPr>
            <a:r>
              <a:rPr lang="es-MX" b="1" i="0" dirty="0">
                <a:solidFill>
                  <a:srgbClr val="151515"/>
                </a:solidFill>
                <a:latin typeface="Roboto Condensed" panose="020F0502020204030204" pitchFamily="2" charset="0"/>
              </a:rPr>
              <a:t>     b) Establecer jornadas compensatorias de trabajo de tal forma que en algunos días la jornada ordinaria sea mayor y en otras menor de ocho (8) horas, sin que en ningún caso la jornada ordinaria exceda en promedio de cuarenta y ocho (48) horas por semana.</a:t>
            </a:r>
            <a:br>
              <a:rPr lang="es-MX" b="0" i="0" dirty="0">
                <a:solidFill>
                  <a:srgbClr val="151515"/>
                </a:solidFill>
                <a:effectLst/>
                <a:latin typeface="Roboto Condensed" panose="020F0502020204030204" pitchFamily="2" charset="0"/>
              </a:rPr>
            </a:br>
            <a:endParaRPr lang="es-MX" b="1" i="0" dirty="0">
              <a:solidFill>
                <a:srgbClr val="151515"/>
              </a:solidFill>
              <a:effectLst/>
              <a:latin typeface="Roboto Condensed" panose="020F0502020204030204" pitchFamily="2" charset="0"/>
            </a:endParaRPr>
          </a:p>
          <a:p>
            <a:pPr algn="ctr">
              <a:spcAft>
                <a:spcPts val="900"/>
              </a:spcAft>
              <a:buNone/>
            </a:pPr>
            <a:r>
              <a:rPr lang="es-MX" b="1" i="0" dirty="0">
                <a:solidFill>
                  <a:srgbClr val="151515"/>
                </a:solidFill>
                <a:effectLst/>
                <a:latin typeface="Roboto Condensed" panose="020F0502020204030204" pitchFamily="2" charset="0"/>
              </a:rPr>
              <a:t>     c) Reducir o ampliar el número de días de la jornada semanal de trabajo, encontrándose autorizado a prorratear las horas dentro de los restantes días de la semana, considerándose las horas prorrateadas como parte de la jornada ordinaria de trabajo, en cuyo caso ésta no podrá exceder en promedio de cuarenta y ocho (48) horas semanales. En caso de jornadas acumulativas o atípicas, el promedio de horas trabajadas en el periodo correspondiente no puede superar dicho máximo.</a:t>
            </a:r>
            <a:br>
              <a:rPr lang="es-MX" b="0" i="0" dirty="0">
                <a:solidFill>
                  <a:srgbClr val="151515"/>
                </a:solidFill>
                <a:effectLst/>
                <a:latin typeface="Roboto Condensed" panose="020F0502020204030204" pitchFamily="2" charset="0"/>
              </a:rPr>
            </a:br>
            <a:endParaRPr lang="es-MX" b="0" i="0" dirty="0">
              <a:solidFill>
                <a:srgbClr val="151515"/>
              </a:solidFill>
              <a:effectLst/>
              <a:latin typeface="Roboto Condensed" panose="020F0502020204030204" pitchFamily="2" charset="0"/>
            </a:endParaRPr>
          </a:p>
          <a:p>
            <a:pPr algn="ctr">
              <a:spcAft>
                <a:spcPts val="900"/>
              </a:spcAft>
              <a:buNone/>
            </a:pPr>
            <a:r>
              <a:rPr lang="es-MX" b="1" i="0" dirty="0">
                <a:solidFill>
                  <a:srgbClr val="151515"/>
                </a:solidFill>
                <a:effectLst/>
                <a:latin typeface="Roboto Condensed" panose="020F0502020204030204" pitchFamily="2" charset="0"/>
              </a:rPr>
              <a:t>     d) Establecer, con la salvedad del Artículo 9 de la presente Ley, turnos de trabajo fijos o rotativos, los que pueden variar con el tiempo según las necesidades del centro de trabajo.</a:t>
            </a:r>
            <a:br>
              <a:rPr lang="es-MX" b="1" i="0" dirty="0">
                <a:solidFill>
                  <a:srgbClr val="151515"/>
                </a:solidFill>
                <a:effectLst/>
                <a:highlight>
                  <a:srgbClr val="FFFF00"/>
                </a:highlight>
                <a:latin typeface="Roboto Condensed" panose="020F0502020204030204" pitchFamily="2" charset="0"/>
              </a:rPr>
            </a:br>
            <a:endParaRPr lang="es-MX" b="1" i="0" dirty="0">
              <a:solidFill>
                <a:srgbClr val="151515"/>
              </a:solidFill>
              <a:effectLst/>
              <a:latin typeface="Roboto Condensed" panose="020F0502020204030204" pitchFamily="2" charset="0"/>
            </a:endParaRPr>
          </a:p>
          <a:p>
            <a:pPr algn="ctr">
              <a:spcAft>
                <a:spcPts val="900"/>
              </a:spcAft>
              <a:buNone/>
            </a:pPr>
            <a:r>
              <a:rPr lang="es-MX" b="1" i="0" dirty="0">
                <a:solidFill>
                  <a:srgbClr val="151515"/>
                </a:solidFill>
                <a:effectLst/>
                <a:latin typeface="Roboto Condensed" panose="020F0502020204030204" pitchFamily="2" charset="0"/>
              </a:rPr>
              <a:t>     e) Establecer y modificar horarios de trabajo.</a:t>
            </a:r>
            <a:br>
              <a:rPr lang="es-MX" b="0" i="0" dirty="0">
                <a:solidFill>
                  <a:srgbClr val="151515"/>
                </a:solidFill>
                <a:effectLst/>
                <a:latin typeface="Roboto Condensed" panose="020F0502020204030204" pitchFamily="2" charset="0"/>
              </a:rPr>
            </a:br>
            <a:endParaRPr lang="es-MX" b="0" i="0" dirty="0">
              <a:solidFill>
                <a:srgbClr val="151515"/>
              </a:solidFill>
              <a:effectLst/>
              <a:latin typeface="Roboto Condensed" panose="020F0502020204030204" pitchFamily="2" charset="0"/>
            </a:endParaRPr>
          </a:p>
          <a:p>
            <a:pPr algn="l">
              <a:spcAft>
                <a:spcPts val="900"/>
              </a:spcAft>
              <a:buNone/>
            </a:pPr>
            <a:r>
              <a:rPr lang="es-MX" b="0" i="0" dirty="0">
                <a:solidFill>
                  <a:srgbClr val="151515"/>
                </a:solidFill>
                <a:effectLst/>
                <a:latin typeface="Roboto Condensed" panose="020F0502020204030204" pitchFamily="2" charset="0"/>
              </a:rPr>
              <a:t>     </a:t>
            </a:r>
          </a:p>
        </p:txBody>
      </p:sp>
      <p:sp>
        <p:nvSpPr>
          <p:cNvPr id="3" name="Flecha: hacia abajo 2">
            <a:extLst>
              <a:ext uri="{FF2B5EF4-FFF2-40B4-BE49-F238E27FC236}">
                <a16:creationId xmlns:a16="http://schemas.microsoft.com/office/drawing/2014/main" id="{6BC1231D-54F2-DDE6-FAA8-7313108FEA34}"/>
              </a:ext>
            </a:extLst>
          </p:cNvPr>
          <p:cNvSpPr/>
          <p:nvPr/>
        </p:nvSpPr>
        <p:spPr>
          <a:xfrm>
            <a:off x="5973798" y="542115"/>
            <a:ext cx="484632" cy="23567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Flecha: hacia abajo 3">
            <a:extLst>
              <a:ext uri="{FF2B5EF4-FFF2-40B4-BE49-F238E27FC236}">
                <a16:creationId xmlns:a16="http://schemas.microsoft.com/office/drawing/2014/main" id="{B2AA54C3-1896-0E2F-A219-B9D70FA6BD9E}"/>
              </a:ext>
            </a:extLst>
          </p:cNvPr>
          <p:cNvSpPr/>
          <p:nvPr/>
        </p:nvSpPr>
        <p:spPr>
          <a:xfrm>
            <a:off x="5943742" y="1338623"/>
            <a:ext cx="484632" cy="23567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Flecha: hacia abajo 4">
            <a:extLst>
              <a:ext uri="{FF2B5EF4-FFF2-40B4-BE49-F238E27FC236}">
                <a16:creationId xmlns:a16="http://schemas.microsoft.com/office/drawing/2014/main" id="{4CB40C75-668A-34B3-AD5D-F093BFD737E5}"/>
              </a:ext>
            </a:extLst>
          </p:cNvPr>
          <p:cNvSpPr/>
          <p:nvPr/>
        </p:nvSpPr>
        <p:spPr>
          <a:xfrm>
            <a:off x="5989886" y="1933192"/>
            <a:ext cx="484632" cy="23567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Flecha: hacia abajo 5">
            <a:extLst>
              <a:ext uri="{FF2B5EF4-FFF2-40B4-BE49-F238E27FC236}">
                <a16:creationId xmlns:a16="http://schemas.microsoft.com/office/drawing/2014/main" id="{290B83F1-F845-27BD-66D4-6F730681B8FA}"/>
              </a:ext>
            </a:extLst>
          </p:cNvPr>
          <p:cNvSpPr/>
          <p:nvPr/>
        </p:nvSpPr>
        <p:spPr>
          <a:xfrm>
            <a:off x="5989886" y="3129692"/>
            <a:ext cx="484632" cy="23567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Flecha: hacia abajo 6">
            <a:extLst>
              <a:ext uri="{FF2B5EF4-FFF2-40B4-BE49-F238E27FC236}">
                <a16:creationId xmlns:a16="http://schemas.microsoft.com/office/drawing/2014/main" id="{C9BA1D60-98B9-22D0-421F-4D152BE9E339}"/>
              </a:ext>
            </a:extLst>
          </p:cNvPr>
          <p:cNvSpPr/>
          <p:nvPr/>
        </p:nvSpPr>
        <p:spPr>
          <a:xfrm>
            <a:off x="6096000" y="4571304"/>
            <a:ext cx="484632" cy="23567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Flecha: hacia abajo 7">
            <a:extLst>
              <a:ext uri="{FF2B5EF4-FFF2-40B4-BE49-F238E27FC236}">
                <a16:creationId xmlns:a16="http://schemas.microsoft.com/office/drawing/2014/main" id="{E307F448-311C-ADC7-B867-A9DC024F2E28}"/>
              </a:ext>
            </a:extLst>
          </p:cNvPr>
          <p:cNvSpPr/>
          <p:nvPr/>
        </p:nvSpPr>
        <p:spPr>
          <a:xfrm>
            <a:off x="5989886" y="5543665"/>
            <a:ext cx="484632" cy="23567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9" name="Imagen 8">
            <a:extLst>
              <a:ext uri="{FF2B5EF4-FFF2-40B4-BE49-F238E27FC236}">
                <a16:creationId xmlns:a16="http://schemas.microsoft.com/office/drawing/2014/main" id="{B10996E4-EACA-1F98-5FD2-6A0006017D11}"/>
              </a:ext>
            </a:extLst>
          </p:cNvPr>
          <p:cNvPicPr>
            <a:picLocks noChangeAspect="1"/>
          </p:cNvPicPr>
          <p:nvPr/>
        </p:nvPicPr>
        <p:blipFill>
          <a:blip r:embed="rId2"/>
          <a:stretch>
            <a:fillRect/>
          </a:stretch>
        </p:blipFill>
        <p:spPr>
          <a:xfrm>
            <a:off x="9591675" y="345777"/>
            <a:ext cx="2600325" cy="1940223"/>
          </a:xfrm>
          <a:prstGeom prst="ellipse">
            <a:avLst/>
          </a:prstGeom>
          <a:ln>
            <a:noFill/>
          </a:ln>
          <a:effectLst>
            <a:softEdge rad="112500"/>
          </a:effectLst>
        </p:spPr>
      </p:pic>
      <p:pic>
        <p:nvPicPr>
          <p:cNvPr id="10" name="Imagen 9">
            <a:extLst>
              <a:ext uri="{FF2B5EF4-FFF2-40B4-BE49-F238E27FC236}">
                <a16:creationId xmlns:a16="http://schemas.microsoft.com/office/drawing/2014/main" id="{D7A2F910-AC38-D43A-61A3-51D16E98D7FC}"/>
              </a:ext>
            </a:extLst>
          </p:cNvPr>
          <p:cNvPicPr>
            <a:picLocks noChangeAspect="1"/>
          </p:cNvPicPr>
          <p:nvPr/>
        </p:nvPicPr>
        <p:blipFill>
          <a:blip r:embed="rId2"/>
          <a:stretch>
            <a:fillRect/>
          </a:stretch>
        </p:blipFill>
        <p:spPr>
          <a:xfrm>
            <a:off x="0" y="368511"/>
            <a:ext cx="2600325" cy="1940223"/>
          </a:xfrm>
          <a:prstGeom prst="ellipse">
            <a:avLst/>
          </a:prstGeom>
          <a:ln>
            <a:noFill/>
          </a:ln>
          <a:effectLst>
            <a:softEdge rad="112500"/>
          </a:effectLst>
        </p:spPr>
      </p:pic>
      <p:pic>
        <p:nvPicPr>
          <p:cNvPr id="11" name="Imagen 10">
            <a:extLst>
              <a:ext uri="{FF2B5EF4-FFF2-40B4-BE49-F238E27FC236}">
                <a16:creationId xmlns:a16="http://schemas.microsoft.com/office/drawing/2014/main" id="{0A01C941-B8B9-9272-3EB4-E0AA99607957}"/>
              </a:ext>
            </a:extLst>
          </p:cNvPr>
          <p:cNvPicPr>
            <a:picLocks noChangeAspect="1"/>
          </p:cNvPicPr>
          <p:nvPr/>
        </p:nvPicPr>
        <p:blipFill>
          <a:blip r:embed="rId2"/>
          <a:stretch>
            <a:fillRect/>
          </a:stretch>
        </p:blipFill>
        <p:spPr>
          <a:xfrm>
            <a:off x="9424035" y="5222577"/>
            <a:ext cx="2600325" cy="1742103"/>
          </a:xfrm>
          <a:prstGeom prst="ellipse">
            <a:avLst/>
          </a:prstGeom>
          <a:ln>
            <a:noFill/>
          </a:ln>
          <a:effectLst>
            <a:softEdge rad="112500"/>
          </a:effectLst>
        </p:spPr>
      </p:pic>
    </p:spTree>
    <p:extLst>
      <p:ext uri="{BB962C8B-B14F-4D97-AF65-F5344CB8AC3E}">
        <p14:creationId xmlns:p14="http://schemas.microsoft.com/office/powerpoint/2010/main" val="3390597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05CDD81-936C-AB70-71E3-CA65CA439780}"/>
              </a:ext>
            </a:extLst>
          </p:cNvPr>
          <p:cNvSpPr/>
          <p:nvPr/>
        </p:nvSpPr>
        <p:spPr>
          <a:xfrm>
            <a:off x="0" y="157899"/>
            <a:ext cx="11994037" cy="6542202"/>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900"/>
              </a:spcAft>
              <a:buNone/>
            </a:pPr>
            <a:r>
              <a:rPr lang="es-MX" sz="2500" b="1" i="0" dirty="0">
                <a:solidFill>
                  <a:srgbClr val="151515"/>
                </a:solidFill>
                <a:effectLst/>
                <a:highlight>
                  <a:srgbClr val="00FFFF"/>
                </a:highlight>
                <a:latin typeface="Roboto Condensed" panose="020F0502020204030204" pitchFamily="2" charset="0"/>
              </a:rPr>
              <a:t>2. Consulta y negociación obligatoria con los trabajadores involucrados en la medida.</a:t>
            </a:r>
            <a:br>
              <a:rPr lang="es-MX" sz="2000" b="0" i="0" dirty="0">
                <a:solidFill>
                  <a:srgbClr val="151515"/>
                </a:solidFill>
                <a:effectLst/>
                <a:latin typeface="Roboto Condensed" panose="020F0502020204030204" pitchFamily="2" charset="0"/>
              </a:rPr>
            </a:br>
            <a:endParaRPr lang="es-MX" sz="2000" b="1" i="0" dirty="0">
              <a:solidFill>
                <a:srgbClr val="151515"/>
              </a:solidFill>
              <a:effectLst/>
              <a:latin typeface="Roboto Condensed" panose="020F0502020204030204" pitchFamily="2" charset="0"/>
            </a:endParaRPr>
          </a:p>
          <a:p>
            <a:pPr algn="just">
              <a:spcAft>
                <a:spcPts val="900"/>
              </a:spcAft>
              <a:buNone/>
            </a:pPr>
            <a:r>
              <a:rPr lang="es-MX" sz="2000" b="1" i="0" dirty="0">
                <a:solidFill>
                  <a:srgbClr val="151515"/>
                </a:solidFill>
                <a:effectLst/>
                <a:latin typeface="Roboto Condensed" panose="020F0502020204030204" pitchFamily="2" charset="0"/>
              </a:rPr>
              <a:t>El empleador, previamente a la adopción de alguna de las medidas señaladas en el numeral 1 del presente artículo, debe comunicar con ocho (8) días de anticipación</a:t>
            </a:r>
            <a:r>
              <a:rPr lang="es-MX" sz="2000" b="1" i="0" u="sng" dirty="0">
                <a:solidFill>
                  <a:srgbClr val="151515"/>
                </a:solidFill>
                <a:effectLst/>
                <a:latin typeface="Roboto Condensed" panose="020F0502020204030204" pitchFamily="2" charset="0"/>
              </a:rPr>
              <a:t> al sindicato</a:t>
            </a:r>
            <a:r>
              <a:rPr lang="es-MX" sz="2000" b="1" i="0" dirty="0">
                <a:solidFill>
                  <a:srgbClr val="151515"/>
                </a:solidFill>
                <a:effectLst/>
                <a:latin typeface="Roboto Condensed" panose="020F0502020204030204" pitchFamily="2" charset="0"/>
              </a:rPr>
              <a:t>, o a falta de éste a los </a:t>
            </a:r>
            <a:r>
              <a:rPr lang="es-MX" sz="2000" b="1" i="0" u="sng" dirty="0">
                <a:solidFill>
                  <a:srgbClr val="151515"/>
                </a:solidFill>
                <a:effectLst/>
                <a:latin typeface="Roboto Condensed" panose="020F0502020204030204" pitchFamily="2" charset="0"/>
              </a:rPr>
              <a:t>representantes de los trabajadores</a:t>
            </a:r>
            <a:r>
              <a:rPr lang="es-MX" sz="2000" b="1" i="0" dirty="0">
                <a:solidFill>
                  <a:srgbClr val="151515"/>
                </a:solidFill>
                <a:effectLst/>
                <a:latin typeface="Roboto Condensed" panose="020F0502020204030204" pitchFamily="2" charset="0"/>
              </a:rPr>
              <a:t>, o en su defecto, a los </a:t>
            </a:r>
            <a:r>
              <a:rPr lang="es-MX" sz="2000" b="1" i="0" u="sng" dirty="0">
                <a:solidFill>
                  <a:srgbClr val="151515"/>
                </a:solidFill>
                <a:effectLst/>
                <a:latin typeface="Roboto Condensed" panose="020F0502020204030204" pitchFamily="2" charset="0"/>
              </a:rPr>
              <a:t>trabajadores afectados</a:t>
            </a:r>
            <a:r>
              <a:rPr lang="es-MX" sz="2000" b="1" i="0" dirty="0">
                <a:solidFill>
                  <a:srgbClr val="151515"/>
                </a:solidFill>
                <a:effectLst/>
                <a:latin typeface="Roboto Condensed" panose="020F0502020204030204" pitchFamily="2" charset="0"/>
              </a:rPr>
              <a:t>, la medida a adoptarse y los motivos que la sustentan.</a:t>
            </a:r>
            <a:br>
              <a:rPr lang="es-MX" sz="2000" b="1" i="0" dirty="0">
                <a:solidFill>
                  <a:srgbClr val="151515"/>
                </a:solidFill>
                <a:effectLst/>
                <a:latin typeface="Roboto Condensed" panose="020F0502020204030204" pitchFamily="2" charset="0"/>
              </a:rPr>
            </a:br>
            <a:endParaRPr lang="es-MX" sz="2000" b="1" i="0" dirty="0">
              <a:solidFill>
                <a:srgbClr val="151515"/>
              </a:solidFill>
              <a:effectLst/>
              <a:latin typeface="Roboto Condensed" panose="020F0502020204030204" pitchFamily="2" charset="0"/>
            </a:endParaRPr>
          </a:p>
          <a:p>
            <a:pPr algn="ctr">
              <a:spcAft>
                <a:spcPts val="900"/>
              </a:spcAft>
              <a:buNone/>
            </a:pPr>
            <a:r>
              <a:rPr lang="es-MX" sz="2000" b="1" i="0" dirty="0">
                <a:solidFill>
                  <a:srgbClr val="151515"/>
                </a:solidFill>
                <a:effectLst/>
                <a:latin typeface="Roboto Condensed" panose="020F0502020204030204" pitchFamily="2" charset="0"/>
              </a:rPr>
              <a:t>     </a:t>
            </a:r>
            <a:r>
              <a:rPr lang="es-MX" sz="2000" b="1" i="0" dirty="0">
                <a:solidFill>
                  <a:srgbClr val="151515"/>
                </a:solidFill>
                <a:effectLst/>
                <a:latin typeface="Arial" panose="020B0604020202020204" pitchFamily="34" charset="0"/>
              </a:rPr>
              <a:t>     </a:t>
            </a:r>
          </a:p>
          <a:p>
            <a:pPr algn="ctr">
              <a:spcAft>
                <a:spcPts val="900"/>
              </a:spcAft>
              <a:buNone/>
            </a:pPr>
            <a:endParaRPr lang="es-MX" sz="2000" b="1" dirty="0">
              <a:solidFill>
                <a:srgbClr val="151515"/>
              </a:solidFill>
              <a:latin typeface="Arial" panose="020B0604020202020204" pitchFamily="34" charset="0"/>
            </a:endParaRPr>
          </a:p>
          <a:p>
            <a:pPr algn="ctr">
              <a:spcAft>
                <a:spcPts val="900"/>
              </a:spcAft>
              <a:buNone/>
            </a:pPr>
            <a:endParaRPr lang="es-MX" sz="2000" b="1" i="0" dirty="0">
              <a:solidFill>
                <a:srgbClr val="151515"/>
              </a:solidFill>
              <a:effectLst/>
              <a:latin typeface="Arial" panose="020B0604020202020204" pitchFamily="34" charset="0"/>
            </a:endParaRPr>
          </a:p>
          <a:p>
            <a:pPr algn="ctr">
              <a:spcAft>
                <a:spcPts val="900"/>
              </a:spcAft>
              <a:buNone/>
            </a:pPr>
            <a:endParaRPr lang="es-MX" sz="2000" b="1" i="0" dirty="0">
              <a:solidFill>
                <a:srgbClr val="151515"/>
              </a:solidFill>
              <a:effectLst/>
              <a:latin typeface="Arial" panose="020B0604020202020204" pitchFamily="34" charset="0"/>
            </a:endParaRPr>
          </a:p>
          <a:p>
            <a:pPr algn="ctr">
              <a:spcAft>
                <a:spcPts val="900"/>
              </a:spcAft>
              <a:buNone/>
            </a:pPr>
            <a:endParaRPr lang="es-MX" sz="2000" b="1" dirty="0">
              <a:solidFill>
                <a:srgbClr val="151515"/>
              </a:solidFill>
              <a:latin typeface="Arial" panose="020B0604020202020204" pitchFamily="34" charset="0"/>
            </a:endParaRPr>
          </a:p>
          <a:p>
            <a:pPr algn="ctr">
              <a:spcAft>
                <a:spcPts val="900"/>
              </a:spcAft>
              <a:buNone/>
            </a:pPr>
            <a:endParaRPr lang="es-MX" sz="2000" b="1" i="0" dirty="0">
              <a:solidFill>
                <a:srgbClr val="151515"/>
              </a:solidFill>
              <a:effectLst/>
              <a:latin typeface="Arial" panose="020B0604020202020204" pitchFamily="34" charset="0"/>
            </a:endParaRPr>
          </a:p>
          <a:p>
            <a:pPr algn="just">
              <a:spcAft>
                <a:spcPts val="900"/>
              </a:spcAft>
              <a:buNone/>
            </a:pPr>
            <a:endParaRPr lang="es-MX" sz="2000" b="1" dirty="0">
              <a:solidFill>
                <a:srgbClr val="151515"/>
              </a:solidFill>
              <a:latin typeface="Arial" panose="020B0604020202020204" pitchFamily="34" charset="0"/>
            </a:endParaRPr>
          </a:p>
          <a:p>
            <a:pPr algn="just">
              <a:spcAft>
                <a:spcPts val="900"/>
              </a:spcAft>
              <a:buNone/>
            </a:pPr>
            <a:r>
              <a:rPr lang="es-MX" sz="2000" b="1" i="0" dirty="0">
                <a:solidFill>
                  <a:srgbClr val="151515"/>
                </a:solidFill>
                <a:effectLst/>
                <a:latin typeface="Arial" panose="020B0604020202020204" pitchFamily="34" charset="0"/>
              </a:rPr>
              <a:t>Dentro de los diez (10) días siguientes a la adopción de la medida, la parte laboral tiene el derecho de impugnar la medida ante la Autoridad Administrativa de Trabajo para que se pronuncie sobre la procedencia de la medida en un plazo no mayor de diez (10) días hábiles, en base a los argumentos y evidencias que propongan las partes."</a:t>
            </a:r>
            <a:endParaRPr lang="es-MX" sz="2000" b="1" i="0" dirty="0">
              <a:solidFill>
                <a:srgbClr val="151515"/>
              </a:solidFill>
              <a:effectLst/>
              <a:latin typeface="Roboto Condensed" panose="020F0502020204030204" pitchFamily="2" charset="0"/>
            </a:endParaRPr>
          </a:p>
        </p:txBody>
      </p:sp>
      <p:sp>
        <p:nvSpPr>
          <p:cNvPr id="3" name="Flecha: hacia abajo 2">
            <a:extLst>
              <a:ext uri="{FF2B5EF4-FFF2-40B4-BE49-F238E27FC236}">
                <a16:creationId xmlns:a16="http://schemas.microsoft.com/office/drawing/2014/main" id="{CCF553EE-6C55-02C4-4059-F1E6FF288D53}"/>
              </a:ext>
            </a:extLst>
          </p:cNvPr>
          <p:cNvSpPr/>
          <p:nvPr/>
        </p:nvSpPr>
        <p:spPr>
          <a:xfrm>
            <a:off x="5853684" y="2408550"/>
            <a:ext cx="484632" cy="424205"/>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Flecha: hacia abajo 3">
            <a:extLst>
              <a:ext uri="{FF2B5EF4-FFF2-40B4-BE49-F238E27FC236}">
                <a16:creationId xmlns:a16="http://schemas.microsoft.com/office/drawing/2014/main" id="{AE2DDC51-8591-8062-2722-8147F8676A1C}"/>
              </a:ext>
            </a:extLst>
          </p:cNvPr>
          <p:cNvSpPr/>
          <p:nvPr/>
        </p:nvSpPr>
        <p:spPr>
          <a:xfrm>
            <a:off x="5890920" y="4870049"/>
            <a:ext cx="484632" cy="426713"/>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2AFEBB26-5FFB-4038-3591-EEDF987F2B40}"/>
              </a:ext>
            </a:extLst>
          </p:cNvPr>
          <p:cNvSpPr/>
          <p:nvPr/>
        </p:nvSpPr>
        <p:spPr>
          <a:xfrm>
            <a:off x="197963" y="2832755"/>
            <a:ext cx="11796074" cy="220116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s-MX" sz="2000" b="1" i="0" dirty="0">
              <a:solidFill>
                <a:srgbClr val="151515"/>
              </a:solidFill>
              <a:effectLst/>
              <a:latin typeface="Roboto Condensed" panose="020F0502020204030204" pitchFamily="2" charset="0"/>
            </a:endParaRPr>
          </a:p>
          <a:p>
            <a:pPr algn="just"/>
            <a:r>
              <a:rPr lang="es-MX" sz="2000" b="1" i="0" dirty="0">
                <a:solidFill>
                  <a:srgbClr val="151515"/>
                </a:solidFill>
                <a:effectLst/>
                <a:latin typeface="Roboto Condensed" panose="020F0502020204030204" pitchFamily="2" charset="0"/>
              </a:rPr>
              <a:t>Dentro de este plazo, el sindicato, o a falta de éste los representantes de los trabajadores, o en su defecto, a los trabajadores afectados, pueden solicitar al empleador la realización de una reunión a fin de plantear una medida distinta a la propuesta, debiendo el empleador señalar la fecha y hora de la realización de la misma. A falta de acuerdo, </a:t>
            </a:r>
            <a:r>
              <a:rPr lang="es-MX" sz="2000" b="1" i="0" u="sng" dirty="0">
                <a:solidFill>
                  <a:srgbClr val="151515"/>
                </a:solidFill>
                <a:effectLst/>
                <a:latin typeface="Roboto Condensed" panose="020F0502020204030204" pitchFamily="2" charset="0"/>
              </a:rPr>
              <a:t>el empleador está facultado a introducir la medida propuesta</a:t>
            </a:r>
            <a:r>
              <a:rPr lang="es-MX" sz="2000" b="1" i="0" dirty="0">
                <a:solidFill>
                  <a:srgbClr val="151515"/>
                </a:solidFill>
                <a:effectLst/>
                <a:latin typeface="Roboto Condensed" panose="020F0502020204030204" pitchFamily="2" charset="0"/>
              </a:rPr>
              <a:t>, </a:t>
            </a:r>
            <a:r>
              <a:rPr lang="es-MX" sz="2000" b="1" i="0" u="sng" dirty="0">
                <a:solidFill>
                  <a:srgbClr val="151515"/>
                </a:solidFill>
                <a:effectLst/>
                <a:latin typeface="Roboto Condensed" panose="020F0502020204030204" pitchFamily="2" charset="0"/>
              </a:rPr>
              <a:t>sin perjuicio del derecho de los trabajadores a impugnar tal acto ante la Autoridad Administrativa de Trabajo a que se refiere el párrafo siguiente.</a:t>
            </a:r>
            <a:br>
              <a:rPr lang="es-MX" sz="1800" b="1" i="0" u="sng" dirty="0">
                <a:solidFill>
                  <a:srgbClr val="151515"/>
                </a:solidFill>
                <a:effectLst/>
                <a:latin typeface="Roboto Condensed" panose="020F0502020204030204" pitchFamily="2" charset="0"/>
              </a:rPr>
            </a:br>
            <a:endParaRPr lang="es-MX" sz="1800" b="1" i="0" u="sng" dirty="0">
              <a:solidFill>
                <a:srgbClr val="151515"/>
              </a:solidFill>
              <a:effectLst/>
              <a:latin typeface="Roboto Condensed" panose="020F0502020204030204" pitchFamily="2" charset="0"/>
            </a:endParaRPr>
          </a:p>
          <a:p>
            <a:pPr algn="ctr"/>
            <a:endParaRPr lang="es-PE" dirty="0"/>
          </a:p>
        </p:txBody>
      </p:sp>
    </p:spTree>
    <p:extLst>
      <p:ext uri="{BB962C8B-B14F-4D97-AF65-F5344CB8AC3E}">
        <p14:creationId xmlns:p14="http://schemas.microsoft.com/office/powerpoint/2010/main" val="3412137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A5F3453-E5DE-F863-314F-0C2CE29A88FF}"/>
              </a:ext>
            </a:extLst>
          </p:cNvPr>
          <p:cNvSpPr/>
          <p:nvPr/>
        </p:nvSpPr>
        <p:spPr>
          <a:xfrm>
            <a:off x="228600" y="76200"/>
            <a:ext cx="11800113" cy="273231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REGÍMENES ATÍPICOS DE JORNADAS DE TRABAJO Y DESCANSO </a:t>
            </a:r>
          </a:p>
          <a:p>
            <a:pPr algn="just"/>
            <a:r>
              <a:rPr lang="es-MX" sz="2800" b="1" dirty="0">
                <a:solidFill>
                  <a:schemeClr val="tx1"/>
                </a:solidFill>
              </a:rPr>
              <a:t>Artículo 4.- En los centros de trabajo en los que existan regímenes alternativos, acumulativos o atípicos de jornadas de trabajo y descanso, en razón de la naturaleza especial de las actividades de la empresa, el promedio de horas trabajadas en el período correspondiente no puede superar los máximos a que se refiere el Artículo 1.</a:t>
            </a:r>
            <a:endParaRPr lang="es-PE" sz="2800" b="1" dirty="0">
              <a:solidFill>
                <a:schemeClr val="tx1"/>
              </a:solidFill>
            </a:endParaRPr>
          </a:p>
        </p:txBody>
      </p:sp>
      <p:graphicFrame>
        <p:nvGraphicFramePr>
          <p:cNvPr id="8" name="Tabla 7">
            <a:extLst>
              <a:ext uri="{FF2B5EF4-FFF2-40B4-BE49-F238E27FC236}">
                <a16:creationId xmlns:a16="http://schemas.microsoft.com/office/drawing/2014/main" id="{D5F7ABE1-19E0-35EB-3AAF-F03D6D8C8A4E}"/>
              </a:ext>
            </a:extLst>
          </p:cNvPr>
          <p:cNvGraphicFramePr>
            <a:graphicFrameLocks noGrp="1"/>
          </p:cNvGraphicFramePr>
          <p:nvPr>
            <p:extLst>
              <p:ext uri="{D42A27DB-BD31-4B8C-83A1-F6EECF244321}">
                <p14:modId xmlns:p14="http://schemas.microsoft.com/office/powerpoint/2010/main" val="2089228424"/>
              </p:ext>
            </p:extLst>
          </p:nvPr>
        </p:nvGraphicFramePr>
        <p:xfrm>
          <a:off x="468086" y="3429000"/>
          <a:ext cx="6694714" cy="1229812"/>
        </p:xfrm>
        <a:graphic>
          <a:graphicData uri="http://schemas.openxmlformats.org/drawingml/2006/table">
            <a:tbl>
              <a:tblPr>
                <a:tableStyleId>{5C22544A-7EE6-4342-B048-85BDC9FD1C3A}</a:tableStyleId>
              </a:tblPr>
              <a:tblGrid>
                <a:gridCol w="1513114">
                  <a:extLst>
                    <a:ext uri="{9D8B030D-6E8A-4147-A177-3AD203B41FA5}">
                      <a16:colId xmlns:a16="http://schemas.microsoft.com/office/drawing/2014/main" val="292588876"/>
                    </a:ext>
                  </a:extLst>
                </a:gridCol>
                <a:gridCol w="839573">
                  <a:extLst>
                    <a:ext uri="{9D8B030D-6E8A-4147-A177-3AD203B41FA5}">
                      <a16:colId xmlns:a16="http://schemas.microsoft.com/office/drawing/2014/main" val="55102017"/>
                    </a:ext>
                  </a:extLst>
                </a:gridCol>
                <a:gridCol w="1489733">
                  <a:extLst>
                    <a:ext uri="{9D8B030D-6E8A-4147-A177-3AD203B41FA5}">
                      <a16:colId xmlns:a16="http://schemas.microsoft.com/office/drawing/2014/main" val="1688926596"/>
                    </a:ext>
                  </a:extLst>
                </a:gridCol>
                <a:gridCol w="2852294">
                  <a:extLst>
                    <a:ext uri="{9D8B030D-6E8A-4147-A177-3AD203B41FA5}">
                      <a16:colId xmlns:a16="http://schemas.microsoft.com/office/drawing/2014/main" val="3481099788"/>
                    </a:ext>
                  </a:extLst>
                </a:gridCol>
              </a:tblGrid>
              <a:tr h="253879">
                <a:tc gridSpan="4">
                  <a:txBody>
                    <a:bodyPr/>
                    <a:lstStyle/>
                    <a:p>
                      <a:pPr algn="ctr">
                        <a:lnSpc>
                          <a:spcPct val="107000"/>
                        </a:lnSpc>
                        <a:spcAft>
                          <a:spcPts val="800"/>
                        </a:spcAft>
                        <a:buNone/>
                      </a:pPr>
                      <a:r>
                        <a:rPr lang="es-PE" sz="1800" b="1" kern="100" dirty="0">
                          <a:solidFill>
                            <a:schemeClr val="tx1"/>
                          </a:solidFill>
                          <a:effectLst/>
                        </a:rPr>
                        <a:t>JORNADA DE 16*9</a:t>
                      </a:r>
                      <a:endParaRPr lang="es-PE"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4">
                        <a:lumMod val="40000"/>
                        <a:lumOff val="60000"/>
                      </a:schemeClr>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3741869101"/>
                  </a:ext>
                </a:extLst>
              </a:tr>
              <a:tr h="519005">
                <a:tc>
                  <a:txBody>
                    <a:bodyPr/>
                    <a:lstStyle/>
                    <a:p>
                      <a:pPr algn="ctr">
                        <a:lnSpc>
                          <a:spcPct val="107000"/>
                        </a:lnSpc>
                        <a:spcAft>
                          <a:spcPts val="800"/>
                        </a:spcAft>
                        <a:buNone/>
                      </a:pPr>
                      <a:r>
                        <a:rPr lang="es-PE" sz="1800" b="1" kern="100">
                          <a:solidFill>
                            <a:schemeClr val="tx1"/>
                          </a:solidFill>
                          <a:effectLst/>
                        </a:rPr>
                        <a:t>DIAS LABORADOS</a:t>
                      </a:r>
                      <a:endParaRPr lang="es-PE" sz="18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4">
                        <a:lumMod val="40000"/>
                        <a:lumOff val="60000"/>
                      </a:schemeClr>
                    </a:solidFill>
                  </a:tcPr>
                </a:tc>
                <a:tc>
                  <a:txBody>
                    <a:bodyPr/>
                    <a:lstStyle/>
                    <a:p>
                      <a:pPr algn="ctr">
                        <a:lnSpc>
                          <a:spcPct val="107000"/>
                        </a:lnSpc>
                        <a:spcAft>
                          <a:spcPts val="800"/>
                        </a:spcAft>
                        <a:buNone/>
                      </a:pPr>
                      <a:r>
                        <a:rPr lang="es-PE" sz="1800" b="1" kern="100" dirty="0">
                          <a:solidFill>
                            <a:schemeClr val="tx1"/>
                          </a:solidFill>
                          <a:effectLst/>
                        </a:rPr>
                        <a:t>HORAS</a:t>
                      </a:r>
                      <a:endParaRPr lang="es-PE"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4">
                        <a:lumMod val="40000"/>
                        <a:lumOff val="60000"/>
                      </a:schemeClr>
                    </a:solidFill>
                  </a:tcPr>
                </a:tc>
                <a:tc>
                  <a:txBody>
                    <a:bodyPr/>
                    <a:lstStyle/>
                    <a:p>
                      <a:pPr algn="ctr">
                        <a:lnSpc>
                          <a:spcPct val="107000"/>
                        </a:lnSpc>
                        <a:spcAft>
                          <a:spcPts val="800"/>
                        </a:spcAft>
                        <a:buNone/>
                      </a:pPr>
                      <a:r>
                        <a:rPr lang="es-PE" sz="1800" b="1" kern="100">
                          <a:solidFill>
                            <a:schemeClr val="tx1"/>
                          </a:solidFill>
                          <a:effectLst/>
                        </a:rPr>
                        <a:t>PROMEDIO DIARIO</a:t>
                      </a:r>
                      <a:endParaRPr lang="es-PE" sz="18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4">
                        <a:lumMod val="40000"/>
                        <a:lumOff val="60000"/>
                      </a:schemeClr>
                    </a:solidFill>
                  </a:tcPr>
                </a:tc>
                <a:tc>
                  <a:txBody>
                    <a:bodyPr/>
                    <a:lstStyle/>
                    <a:p>
                      <a:pPr algn="ctr">
                        <a:lnSpc>
                          <a:spcPct val="107000"/>
                        </a:lnSpc>
                        <a:spcAft>
                          <a:spcPts val="800"/>
                        </a:spcAft>
                        <a:buNone/>
                      </a:pPr>
                      <a:r>
                        <a:rPr lang="es-PE" sz="1800" b="1" kern="100">
                          <a:solidFill>
                            <a:schemeClr val="tx1"/>
                          </a:solidFill>
                          <a:effectLst/>
                        </a:rPr>
                        <a:t>PROMEDIO SEMANAL</a:t>
                      </a:r>
                      <a:endParaRPr lang="es-PE" sz="18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4">
                        <a:lumMod val="40000"/>
                        <a:lumOff val="60000"/>
                      </a:schemeClr>
                    </a:solidFill>
                  </a:tcPr>
                </a:tc>
                <a:extLst>
                  <a:ext uri="{0D108BD9-81ED-4DB2-BD59-A6C34878D82A}">
                    <a16:rowId xmlns:a16="http://schemas.microsoft.com/office/drawing/2014/main" val="4170881906"/>
                  </a:ext>
                </a:extLst>
              </a:tr>
              <a:tr h="376117">
                <a:tc>
                  <a:txBody>
                    <a:bodyPr/>
                    <a:lstStyle/>
                    <a:p>
                      <a:pPr algn="ctr">
                        <a:lnSpc>
                          <a:spcPct val="107000"/>
                        </a:lnSpc>
                        <a:spcAft>
                          <a:spcPts val="800"/>
                        </a:spcAft>
                        <a:buNone/>
                      </a:pPr>
                      <a:r>
                        <a:rPr lang="es-PE" sz="1800" b="1" kern="100">
                          <a:solidFill>
                            <a:schemeClr val="tx1"/>
                          </a:solidFill>
                          <a:effectLst/>
                        </a:rPr>
                        <a:t>16</a:t>
                      </a:r>
                      <a:endParaRPr lang="es-PE" sz="18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4">
                        <a:lumMod val="40000"/>
                        <a:lumOff val="60000"/>
                      </a:schemeClr>
                    </a:solidFill>
                  </a:tcPr>
                </a:tc>
                <a:tc>
                  <a:txBody>
                    <a:bodyPr/>
                    <a:lstStyle/>
                    <a:p>
                      <a:pPr algn="ctr">
                        <a:lnSpc>
                          <a:spcPct val="107000"/>
                        </a:lnSpc>
                        <a:spcAft>
                          <a:spcPts val="800"/>
                        </a:spcAft>
                        <a:buNone/>
                      </a:pPr>
                      <a:r>
                        <a:rPr lang="es-PE" sz="1800" b="1" kern="100">
                          <a:solidFill>
                            <a:schemeClr val="tx1"/>
                          </a:solidFill>
                          <a:effectLst/>
                        </a:rPr>
                        <a:t>9</a:t>
                      </a:r>
                      <a:endParaRPr lang="es-PE" sz="18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4">
                        <a:lumMod val="40000"/>
                        <a:lumOff val="60000"/>
                      </a:schemeClr>
                    </a:solidFill>
                  </a:tcPr>
                </a:tc>
                <a:tc>
                  <a:txBody>
                    <a:bodyPr/>
                    <a:lstStyle/>
                    <a:p>
                      <a:pPr algn="ctr">
                        <a:lnSpc>
                          <a:spcPct val="107000"/>
                        </a:lnSpc>
                        <a:spcAft>
                          <a:spcPts val="800"/>
                        </a:spcAft>
                        <a:buNone/>
                      </a:pPr>
                      <a:r>
                        <a:rPr lang="es-PE" sz="1800" b="1" kern="100">
                          <a:solidFill>
                            <a:schemeClr val="tx1"/>
                          </a:solidFill>
                          <a:effectLst/>
                        </a:rPr>
                        <a:t>144/21=6.9</a:t>
                      </a:r>
                      <a:endParaRPr lang="es-PE" sz="18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4">
                        <a:lumMod val="40000"/>
                        <a:lumOff val="60000"/>
                      </a:schemeClr>
                    </a:solidFill>
                  </a:tcPr>
                </a:tc>
                <a:tc>
                  <a:txBody>
                    <a:bodyPr/>
                    <a:lstStyle/>
                    <a:p>
                      <a:pPr algn="ctr">
                        <a:lnSpc>
                          <a:spcPct val="107000"/>
                        </a:lnSpc>
                        <a:spcAft>
                          <a:spcPts val="800"/>
                        </a:spcAft>
                        <a:buNone/>
                      </a:pPr>
                      <a:r>
                        <a:rPr lang="es-PE" sz="1800" b="1" kern="100" dirty="0">
                          <a:solidFill>
                            <a:schemeClr val="tx1"/>
                          </a:solidFill>
                          <a:effectLst/>
                        </a:rPr>
                        <a:t>144/3=48</a:t>
                      </a:r>
                      <a:endParaRPr lang="es-PE" sz="1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accent4">
                        <a:lumMod val="40000"/>
                        <a:lumOff val="60000"/>
                      </a:schemeClr>
                    </a:solidFill>
                  </a:tcPr>
                </a:tc>
                <a:extLst>
                  <a:ext uri="{0D108BD9-81ED-4DB2-BD59-A6C34878D82A}">
                    <a16:rowId xmlns:a16="http://schemas.microsoft.com/office/drawing/2014/main" val="153363921"/>
                  </a:ext>
                </a:extLst>
              </a:tr>
            </a:tbl>
          </a:graphicData>
        </a:graphic>
      </p:graphicFrame>
      <p:sp>
        <p:nvSpPr>
          <p:cNvPr id="3" name="AutoShape 2" descr="Dibujos Animados De Horas Extras De Niño PNG Imágenes Gratis - Lovepik">
            <a:extLst>
              <a:ext uri="{FF2B5EF4-FFF2-40B4-BE49-F238E27FC236}">
                <a16:creationId xmlns:a16="http://schemas.microsoft.com/office/drawing/2014/main" id="{1C6B569D-7EE9-1FD9-D6F0-ED14EF94C7C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4" name="Imagen 3">
            <a:extLst>
              <a:ext uri="{FF2B5EF4-FFF2-40B4-BE49-F238E27FC236}">
                <a16:creationId xmlns:a16="http://schemas.microsoft.com/office/drawing/2014/main" id="{B811F996-A9C0-C9FA-F9F2-54C2033249F4}"/>
              </a:ext>
            </a:extLst>
          </p:cNvPr>
          <p:cNvPicPr>
            <a:picLocks noChangeAspect="1"/>
          </p:cNvPicPr>
          <p:nvPr/>
        </p:nvPicPr>
        <p:blipFill>
          <a:blip r:embed="rId2"/>
          <a:stretch>
            <a:fillRect/>
          </a:stretch>
        </p:blipFill>
        <p:spPr>
          <a:xfrm>
            <a:off x="8422957" y="3429000"/>
            <a:ext cx="3300957" cy="2941320"/>
          </a:xfrm>
          <a:prstGeom prst="ellipse">
            <a:avLst/>
          </a:prstGeom>
          <a:ln>
            <a:noFill/>
          </a:ln>
          <a:effectLst>
            <a:softEdge rad="112500"/>
          </a:effectLst>
        </p:spPr>
      </p:pic>
      <p:pic>
        <p:nvPicPr>
          <p:cNvPr id="5" name="Imagen 4">
            <a:extLst>
              <a:ext uri="{FF2B5EF4-FFF2-40B4-BE49-F238E27FC236}">
                <a16:creationId xmlns:a16="http://schemas.microsoft.com/office/drawing/2014/main" id="{DBCBC03A-C626-4B20-6F4B-830EA6EA1E35}"/>
              </a:ext>
            </a:extLst>
          </p:cNvPr>
          <p:cNvPicPr>
            <a:picLocks noChangeAspect="1"/>
          </p:cNvPicPr>
          <p:nvPr/>
        </p:nvPicPr>
        <p:blipFill>
          <a:blip r:embed="rId3"/>
          <a:stretch>
            <a:fillRect/>
          </a:stretch>
        </p:blipFill>
        <p:spPr>
          <a:xfrm>
            <a:off x="468086" y="4843104"/>
            <a:ext cx="2603218" cy="1938696"/>
          </a:xfrm>
          <a:prstGeom prst="rect">
            <a:avLst/>
          </a:prstGeom>
        </p:spPr>
      </p:pic>
    </p:spTree>
    <p:extLst>
      <p:ext uri="{BB962C8B-B14F-4D97-AF65-F5344CB8AC3E}">
        <p14:creationId xmlns:p14="http://schemas.microsoft.com/office/powerpoint/2010/main" val="2785685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1991F82E-B1B4-602A-DB16-8AF63AA11A90}"/>
              </a:ext>
            </a:extLst>
          </p:cNvPr>
          <p:cNvGraphicFramePr/>
          <p:nvPr>
            <p:extLst>
              <p:ext uri="{D42A27DB-BD31-4B8C-83A1-F6EECF244321}">
                <p14:modId xmlns:p14="http://schemas.microsoft.com/office/powerpoint/2010/main" val="54271586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2C1DCFA9-5D65-9C27-E5F4-A1823D5D4877}"/>
              </a:ext>
            </a:extLst>
          </p:cNvPr>
          <p:cNvSpPr/>
          <p:nvPr/>
        </p:nvSpPr>
        <p:spPr>
          <a:xfrm>
            <a:off x="925286" y="370113"/>
            <a:ext cx="914400" cy="6030687"/>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tx1"/>
                </a:solidFill>
              </a:rPr>
              <a:t>A</a:t>
            </a:r>
          </a:p>
          <a:p>
            <a:pPr algn="ctr"/>
            <a:r>
              <a:rPr lang="es-MX" sz="2000" b="1" dirty="0">
                <a:solidFill>
                  <a:schemeClr val="tx1"/>
                </a:solidFill>
              </a:rPr>
              <a:t>R</a:t>
            </a:r>
          </a:p>
          <a:p>
            <a:pPr algn="ctr"/>
            <a:r>
              <a:rPr lang="es-MX" sz="2000" b="1" dirty="0">
                <a:solidFill>
                  <a:schemeClr val="tx1"/>
                </a:solidFill>
              </a:rPr>
              <a:t>T</a:t>
            </a:r>
          </a:p>
          <a:p>
            <a:pPr algn="ctr"/>
            <a:r>
              <a:rPr lang="es-MX" sz="2000" b="1" dirty="0">
                <a:solidFill>
                  <a:schemeClr val="tx1"/>
                </a:solidFill>
              </a:rPr>
              <a:t>I</a:t>
            </a:r>
          </a:p>
          <a:p>
            <a:pPr algn="ctr"/>
            <a:r>
              <a:rPr lang="es-MX" sz="2000" b="1" dirty="0">
                <a:solidFill>
                  <a:schemeClr val="tx1"/>
                </a:solidFill>
              </a:rPr>
              <a:t>C</a:t>
            </a:r>
          </a:p>
          <a:p>
            <a:pPr algn="ctr"/>
            <a:r>
              <a:rPr lang="es-MX" sz="2000" b="1" dirty="0">
                <a:solidFill>
                  <a:schemeClr val="tx1"/>
                </a:solidFill>
              </a:rPr>
              <a:t>U</a:t>
            </a:r>
          </a:p>
          <a:p>
            <a:pPr algn="ctr"/>
            <a:r>
              <a:rPr lang="es-MX" sz="2000" b="1" dirty="0">
                <a:solidFill>
                  <a:schemeClr val="tx1"/>
                </a:solidFill>
              </a:rPr>
              <a:t>L</a:t>
            </a:r>
          </a:p>
          <a:p>
            <a:pPr algn="ctr"/>
            <a:r>
              <a:rPr lang="es-MX" sz="2000" b="1" dirty="0">
                <a:solidFill>
                  <a:schemeClr val="tx1"/>
                </a:solidFill>
              </a:rPr>
              <a:t>O</a:t>
            </a:r>
          </a:p>
          <a:p>
            <a:pPr algn="ctr"/>
            <a:endParaRPr lang="es-MX" sz="2000" b="1" dirty="0">
              <a:solidFill>
                <a:schemeClr val="tx1"/>
              </a:solidFill>
            </a:endParaRPr>
          </a:p>
          <a:p>
            <a:pPr algn="ctr"/>
            <a:r>
              <a:rPr lang="es-MX" sz="2000" b="1" dirty="0">
                <a:solidFill>
                  <a:schemeClr val="tx1"/>
                </a:solidFill>
              </a:rPr>
              <a:t>5</a:t>
            </a:r>
          </a:p>
          <a:p>
            <a:pPr algn="ctr"/>
            <a:endParaRPr lang="es-MX" sz="2000" b="1" dirty="0">
              <a:solidFill>
                <a:schemeClr val="tx1"/>
              </a:solidFill>
            </a:endParaRPr>
          </a:p>
          <a:p>
            <a:pPr algn="ctr"/>
            <a:r>
              <a:rPr lang="es-MX" sz="2000" b="1" dirty="0">
                <a:solidFill>
                  <a:schemeClr val="tx1"/>
                </a:solidFill>
              </a:rPr>
              <a:t>D.</a:t>
            </a:r>
          </a:p>
          <a:p>
            <a:pPr algn="ctr"/>
            <a:r>
              <a:rPr lang="es-MX" sz="2000" b="1" dirty="0">
                <a:solidFill>
                  <a:schemeClr val="tx1"/>
                </a:solidFill>
              </a:rPr>
              <a:t>L</a:t>
            </a:r>
          </a:p>
          <a:p>
            <a:pPr algn="ctr"/>
            <a:r>
              <a:rPr lang="es-MX" sz="2000" b="1" dirty="0">
                <a:solidFill>
                  <a:schemeClr val="tx1"/>
                </a:solidFill>
              </a:rPr>
              <a:t>E</a:t>
            </a:r>
          </a:p>
          <a:p>
            <a:pPr algn="ctr"/>
            <a:r>
              <a:rPr lang="es-MX" sz="2000" b="1" dirty="0">
                <a:solidFill>
                  <a:schemeClr val="tx1"/>
                </a:solidFill>
              </a:rPr>
              <a:t>G.</a:t>
            </a:r>
          </a:p>
          <a:p>
            <a:pPr algn="ctr"/>
            <a:endParaRPr lang="es-MX" sz="2000" b="1" dirty="0">
              <a:solidFill>
                <a:schemeClr val="tx1"/>
              </a:solidFill>
            </a:endParaRPr>
          </a:p>
          <a:p>
            <a:pPr algn="ctr"/>
            <a:r>
              <a:rPr lang="es-MX" sz="2000" b="1" dirty="0">
                <a:solidFill>
                  <a:schemeClr val="tx1"/>
                </a:solidFill>
              </a:rPr>
              <a:t>8</a:t>
            </a:r>
          </a:p>
          <a:p>
            <a:pPr algn="ctr"/>
            <a:r>
              <a:rPr lang="es-MX" sz="2000" b="1" dirty="0">
                <a:solidFill>
                  <a:schemeClr val="tx1"/>
                </a:solidFill>
              </a:rPr>
              <a:t>5</a:t>
            </a:r>
          </a:p>
          <a:p>
            <a:pPr algn="ctr"/>
            <a:r>
              <a:rPr lang="es-MX" sz="2000" b="1" dirty="0">
                <a:solidFill>
                  <a:schemeClr val="tx1"/>
                </a:solidFill>
              </a:rPr>
              <a:t>4</a:t>
            </a:r>
          </a:p>
        </p:txBody>
      </p:sp>
      <p:pic>
        <p:nvPicPr>
          <p:cNvPr id="4" name="Imagen 3">
            <a:extLst>
              <a:ext uri="{FF2B5EF4-FFF2-40B4-BE49-F238E27FC236}">
                <a16:creationId xmlns:a16="http://schemas.microsoft.com/office/drawing/2014/main" id="{A5B9E4C9-2649-0B75-F19E-A985033E0705}"/>
              </a:ext>
            </a:extLst>
          </p:cNvPr>
          <p:cNvPicPr>
            <a:picLocks noChangeAspect="1"/>
          </p:cNvPicPr>
          <p:nvPr/>
        </p:nvPicPr>
        <p:blipFill>
          <a:blip r:embed="rId7"/>
          <a:stretch>
            <a:fillRect/>
          </a:stretch>
        </p:blipFill>
        <p:spPr>
          <a:xfrm>
            <a:off x="8731250" y="4602480"/>
            <a:ext cx="3186430" cy="2133600"/>
          </a:xfrm>
          <a:prstGeom prst="ellipse">
            <a:avLst/>
          </a:prstGeom>
          <a:ln>
            <a:noFill/>
          </a:ln>
          <a:effectLst>
            <a:softEdge rad="112500"/>
          </a:effectLst>
        </p:spPr>
      </p:pic>
    </p:spTree>
    <p:extLst>
      <p:ext uri="{BB962C8B-B14F-4D97-AF65-F5344CB8AC3E}">
        <p14:creationId xmlns:p14="http://schemas.microsoft.com/office/powerpoint/2010/main" val="570768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C8772E7-7025-7C2F-5CC7-C9B7DA7670D4}"/>
              </a:ext>
            </a:extLst>
          </p:cNvPr>
          <p:cNvSpPr/>
          <p:nvPr/>
        </p:nvSpPr>
        <p:spPr>
          <a:xfrm>
            <a:off x="142973" y="134332"/>
            <a:ext cx="11906052" cy="658933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highlight>
                  <a:srgbClr val="00FFFF"/>
                </a:highlight>
              </a:rPr>
              <a:t>Artículo 8 </a:t>
            </a:r>
          </a:p>
          <a:p>
            <a:pPr algn="just">
              <a:spcAft>
                <a:spcPts val="900"/>
              </a:spcAft>
              <a:buNone/>
            </a:pPr>
            <a:endParaRPr lang="es-MX" sz="2800" b="1" i="0" dirty="0">
              <a:solidFill>
                <a:srgbClr val="151515"/>
              </a:solidFill>
              <a:effectLst/>
              <a:highlight>
                <a:srgbClr val="FFFF00"/>
              </a:highlight>
              <a:latin typeface="Arial" panose="020B0604020202020204" pitchFamily="34" charset="0"/>
            </a:endParaRPr>
          </a:p>
          <a:p>
            <a:pPr algn="just">
              <a:spcAft>
                <a:spcPts val="900"/>
              </a:spcAft>
              <a:buNone/>
            </a:pPr>
            <a:r>
              <a:rPr lang="es-MX" sz="2800" b="1" i="0" dirty="0">
                <a:solidFill>
                  <a:srgbClr val="151515"/>
                </a:solidFill>
                <a:effectLst/>
                <a:highlight>
                  <a:srgbClr val="FFFF00"/>
                </a:highlight>
                <a:latin typeface="Arial" panose="020B0604020202020204" pitchFamily="34" charset="0"/>
              </a:rPr>
              <a:t>En los centros de trabajo en que las labores se organicen por turnos que comprenda jornadas en horario nocturno, éstos deberán, en lo posible, </a:t>
            </a:r>
            <a:r>
              <a:rPr lang="es-MX" sz="2800" b="1" i="0" u="sng" dirty="0">
                <a:solidFill>
                  <a:srgbClr val="151515"/>
                </a:solidFill>
                <a:effectLst/>
                <a:highlight>
                  <a:srgbClr val="FFFF00"/>
                </a:highlight>
                <a:latin typeface="Arial" panose="020B0604020202020204" pitchFamily="34" charset="0"/>
              </a:rPr>
              <a:t>ser rotativos. </a:t>
            </a:r>
          </a:p>
          <a:p>
            <a:pPr algn="just">
              <a:spcAft>
                <a:spcPts val="900"/>
              </a:spcAft>
              <a:buNone/>
            </a:pPr>
            <a:endParaRPr lang="es-MX" sz="2800" b="1" dirty="0">
              <a:solidFill>
                <a:srgbClr val="151515"/>
              </a:solidFill>
              <a:latin typeface="Arial" panose="020B0604020202020204" pitchFamily="34" charset="0"/>
            </a:endParaRPr>
          </a:p>
          <a:p>
            <a:pPr algn="just">
              <a:spcAft>
                <a:spcPts val="900"/>
              </a:spcAft>
              <a:buNone/>
            </a:pPr>
            <a:br>
              <a:rPr lang="es-MX" sz="2800" b="1" i="0" dirty="0">
                <a:solidFill>
                  <a:srgbClr val="151515"/>
                </a:solidFill>
                <a:effectLst/>
                <a:latin typeface="Arial" panose="020B0604020202020204" pitchFamily="34" charset="0"/>
              </a:rPr>
            </a:br>
            <a:endParaRPr lang="es-MX" sz="2800" b="1" i="0" dirty="0">
              <a:solidFill>
                <a:srgbClr val="151515"/>
              </a:solidFill>
              <a:effectLst/>
              <a:latin typeface="Roboto Condensed" panose="02000000000000000000" pitchFamily="2" charset="0"/>
            </a:endParaRPr>
          </a:p>
          <a:p>
            <a:pPr algn="ctr">
              <a:spcAft>
                <a:spcPts val="900"/>
              </a:spcAft>
            </a:pPr>
            <a:r>
              <a:rPr lang="es-MX" sz="2800" b="1" i="0" dirty="0">
                <a:solidFill>
                  <a:srgbClr val="151515"/>
                </a:solidFill>
                <a:effectLst/>
                <a:latin typeface="Roboto Condensed" panose="02000000000000000000" pitchFamily="2" charset="0"/>
              </a:rPr>
              <a:t>    </a:t>
            </a:r>
          </a:p>
          <a:p>
            <a:pPr algn="ctr">
              <a:spcAft>
                <a:spcPts val="900"/>
              </a:spcAft>
            </a:pPr>
            <a:r>
              <a:rPr lang="es-MX" sz="2800" b="1" i="0" dirty="0">
                <a:solidFill>
                  <a:srgbClr val="151515"/>
                </a:solidFill>
                <a:effectLst/>
                <a:latin typeface="Roboto Condensed" panose="02000000000000000000" pitchFamily="2" charset="0"/>
              </a:rPr>
              <a:t> </a:t>
            </a:r>
          </a:p>
          <a:p>
            <a:pPr algn="ctr">
              <a:spcAft>
                <a:spcPts val="900"/>
              </a:spcAft>
            </a:pPr>
            <a:r>
              <a:rPr lang="es-MX" sz="2800" b="1" i="0" dirty="0">
                <a:solidFill>
                  <a:srgbClr val="151515"/>
                </a:solidFill>
                <a:effectLst/>
                <a:highlight>
                  <a:srgbClr val="00FFFF"/>
                </a:highlight>
                <a:latin typeface="Roboto Condensed" panose="02000000000000000000" pitchFamily="2" charset="0"/>
              </a:rPr>
              <a:t>Se entiende por jornada nocturna el tiempo trabajado entre las 10.00 p.m. y 6.00 a.m."</a:t>
            </a:r>
          </a:p>
          <a:p>
            <a:pPr algn="ctr"/>
            <a:endParaRPr lang="es-MX" sz="2800" b="1" dirty="0">
              <a:solidFill>
                <a:schemeClr val="tx1"/>
              </a:solidFill>
            </a:endParaRPr>
          </a:p>
        </p:txBody>
      </p:sp>
      <p:sp>
        <p:nvSpPr>
          <p:cNvPr id="3" name="Flecha: hacia abajo 2">
            <a:extLst>
              <a:ext uri="{FF2B5EF4-FFF2-40B4-BE49-F238E27FC236}">
                <a16:creationId xmlns:a16="http://schemas.microsoft.com/office/drawing/2014/main" id="{4BF8893F-BCB7-7BB8-C818-21FB7ACDF433}"/>
              </a:ext>
            </a:extLst>
          </p:cNvPr>
          <p:cNvSpPr/>
          <p:nvPr/>
        </p:nvSpPr>
        <p:spPr>
          <a:xfrm>
            <a:off x="5710712" y="2223940"/>
            <a:ext cx="484632" cy="40535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Flecha: hacia abajo 3">
            <a:extLst>
              <a:ext uri="{FF2B5EF4-FFF2-40B4-BE49-F238E27FC236}">
                <a16:creationId xmlns:a16="http://schemas.microsoft.com/office/drawing/2014/main" id="{E4BEA73A-8225-3DAA-8393-3952A1AAB605}"/>
              </a:ext>
            </a:extLst>
          </p:cNvPr>
          <p:cNvSpPr/>
          <p:nvPr/>
        </p:nvSpPr>
        <p:spPr>
          <a:xfrm>
            <a:off x="5710712" y="4526436"/>
            <a:ext cx="484632" cy="40535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64B42D5D-F60B-BD6B-088E-C7330D442058}"/>
              </a:ext>
            </a:extLst>
          </p:cNvPr>
          <p:cNvSpPr/>
          <p:nvPr/>
        </p:nvSpPr>
        <p:spPr>
          <a:xfrm>
            <a:off x="227814" y="2961586"/>
            <a:ext cx="11736371" cy="156485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2400" b="1" i="0" dirty="0">
                <a:solidFill>
                  <a:srgbClr val="151515"/>
                </a:solidFill>
                <a:effectLst/>
                <a:latin typeface="Arial" panose="020B0604020202020204" pitchFamily="34" charset="0"/>
              </a:rPr>
              <a:t>El trabajador que labora en horario nocturno no podrá percibir una remuneración semanal, quincenal o mensual inferior a la remuneración mínima mensual vigente a la fecha de pago con una sobretasa del treinta y cinco por ciento (35%) de ésta.</a:t>
            </a:r>
            <a:endParaRPr lang="es-PE" sz="2400" dirty="0"/>
          </a:p>
        </p:txBody>
      </p:sp>
      <p:sp>
        <p:nvSpPr>
          <p:cNvPr id="6" name="Flecha: hacia abajo 5">
            <a:extLst>
              <a:ext uri="{FF2B5EF4-FFF2-40B4-BE49-F238E27FC236}">
                <a16:creationId xmlns:a16="http://schemas.microsoft.com/office/drawing/2014/main" id="{E0F6033C-03BF-04B7-3FDC-2763A79DC607}"/>
              </a:ext>
            </a:extLst>
          </p:cNvPr>
          <p:cNvSpPr/>
          <p:nvPr/>
        </p:nvSpPr>
        <p:spPr>
          <a:xfrm>
            <a:off x="5853684" y="802848"/>
            <a:ext cx="484632" cy="40535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281208799"/>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TM04033925[[fn=Gota]]</Template>
  <TotalTime>1184</TotalTime>
  <Words>2296</Words>
  <Application>Microsoft Office PowerPoint</Application>
  <PresentationFormat>Panorámica</PresentationFormat>
  <Paragraphs>212</Paragraphs>
  <Slides>22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Arial Black</vt:lpstr>
      <vt:lpstr>Calibri</vt:lpstr>
      <vt:lpstr>Roboto Condensed</vt:lpstr>
      <vt:lpstr>Tw Cen MT</vt:lpstr>
      <vt:lpstr>Gota</vt:lpstr>
      <vt:lpstr>EL TRABAJO EN SOBRE TIEMPO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103</cp:revision>
  <dcterms:created xsi:type="dcterms:W3CDTF">2025-03-16T03:37:29Z</dcterms:created>
  <dcterms:modified xsi:type="dcterms:W3CDTF">2025-03-24T04:49:35Z</dcterms:modified>
</cp:coreProperties>
</file>