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426" r:id="rId3"/>
    <p:sldId id="427" r:id="rId4"/>
    <p:sldId id="428" r:id="rId5"/>
    <p:sldId id="429" r:id="rId6"/>
    <p:sldId id="531" r:id="rId7"/>
    <p:sldId id="536" r:id="rId8"/>
    <p:sldId id="537" r:id="rId9"/>
    <p:sldId id="538" r:id="rId10"/>
    <p:sldId id="539" r:id="rId11"/>
    <p:sldId id="532" r:id="rId12"/>
    <p:sldId id="533" r:id="rId13"/>
    <p:sldId id="534" r:id="rId14"/>
    <p:sldId id="541" r:id="rId15"/>
    <p:sldId id="542" r:id="rId16"/>
    <p:sldId id="543" r:id="rId17"/>
    <p:sldId id="544" r:id="rId18"/>
    <p:sldId id="325" r:id="rId19"/>
    <p:sldId id="545" r:id="rId20"/>
    <p:sldId id="546" r:id="rId21"/>
    <p:sldId id="547" r:id="rId22"/>
    <p:sldId id="548" r:id="rId23"/>
    <p:sldId id="549" r:id="rId24"/>
    <p:sldId id="317" r:id="rId25"/>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715F0-DA38-44FE-8BE3-C338A7EB1770}" v="63" dt="2024-05-07T20:25:42.7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8E1839-4788-4A71-A765-7175CBC3AAC4}" type="datetimeFigureOut">
              <a:rPr lang="es-PE" smtClean="0"/>
              <a:t>27/05/2024</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56A0D-53AA-4130-BA8D-FF609819DED6}" type="slidenum">
              <a:rPr lang="es-PE" smtClean="0"/>
              <a:t>‹Nº›</a:t>
            </a:fld>
            <a:endParaRPr lang="es-PE"/>
          </a:p>
        </p:txBody>
      </p:sp>
    </p:spTree>
    <p:extLst>
      <p:ext uri="{BB962C8B-B14F-4D97-AF65-F5344CB8AC3E}">
        <p14:creationId xmlns:p14="http://schemas.microsoft.com/office/powerpoint/2010/main" val="3971058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F22161-290E-B0CE-977F-A136074D0BA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E22E8AEE-F5B6-B7FB-1132-7303C89551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CAB19F29-816A-09DB-E82A-88A300AF28F5}"/>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CE92E987-4FAA-308F-F3A3-EC0DE24374F1}"/>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2390824-2751-9DA0-B39B-4F07C302A16F}"/>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93867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B914FF-728D-68FE-E050-DF0BF36A1931}"/>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264D999-73C2-7E44-1690-434DD6E9B92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18E9207-92A8-E56D-DC21-CFDE6FFAAE84}"/>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8D915B3E-664E-85C2-D3D6-B2185AA6A1BB}"/>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436E0FFD-91AE-C32F-A720-A1EA8A152D4A}"/>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383549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BE7859B-4E3C-1D06-A1A6-A5E45FC11B2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588D59EF-6FAD-127B-EEE9-05618A60793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0671D7BE-0007-F999-B5D8-2315385F46B2}"/>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069CF508-C079-9F8E-D989-0CF84CF688E2}"/>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D6236FC-1F0A-1BB0-44F9-6ED7424B4B34}"/>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1125615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322198-4B39-94EC-C1CD-6590A8591DB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B6E498F4-998D-1A3A-01EE-968D483F73D1}"/>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2DA28596-D2D6-811A-03EE-BFB74B893062}"/>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5522A88C-6217-63A1-C096-8C723FEAB94B}"/>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D8EAEDE-CF1D-7082-87DF-A8096A2D355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723399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0E9EB4-BC21-7177-3DBE-18524E01CAA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F3DBB7FE-D078-EBC0-7C0C-F4DED36DD5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2442B30-9A80-41A2-7AC2-ABFDACFE27DC}"/>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3376036C-8748-2AFC-0E83-8A4F44490701}"/>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CB3DE33-4D9E-432B-4D66-5E8A34CEE528}"/>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392097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972FD5-36E5-1065-1977-AEF780A352A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13E8D15-D8A5-6A4A-C40B-9D5C8076B2F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43650A47-20FC-D9BC-EF55-CDE6A9AA9CF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EBF1CDCA-D2A9-9BC5-F6E3-CEE6DE1F265F}"/>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6" name="Marcador de pie de página 5">
            <a:extLst>
              <a:ext uri="{FF2B5EF4-FFF2-40B4-BE49-F238E27FC236}">
                <a16:creationId xmlns:a16="http://schemas.microsoft.com/office/drawing/2014/main" id="{70580525-D1DA-7B35-B7A2-A6B6BB0E56A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7AD05529-48FE-3834-37C3-CCECAA6C8D65}"/>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1125034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F525F6-EB71-34E3-AEAC-8CE10D84458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572BEFEC-DF42-AFCD-6750-B0D0C18909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18867CB-E15D-DB87-53A2-69D37103C6B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5FCCCFD1-2B4D-AE42-B237-BFBDF6885B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69F9700-369E-0F71-3C34-0B6BAA4669A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7881C1B8-11B4-BB08-37BF-88593B8C5275}"/>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8" name="Marcador de pie de página 7">
            <a:extLst>
              <a:ext uri="{FF2B5EF4-FFF2-40B4-BE49-F238E27FC236}">
                <a16:creationId xmlns:a16="http://schemas.microsoft.com/office/drawing/2014/main" id="{6155E68F-AB16-19CC-9B3A-123392241258}"/>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2B023EC2-C241-AB5F-25D2-AE4AB84E84E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340388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E67617-DD62-50EC-30B1-6A1B5F7BE8C9}"/>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00A0E7D6-3A1A-EFFB-E429-9FC8D7D6B41A}"/>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4" name="Marcador de pie de página 3">
            <a:extLst>
              <a:ext uri="{FF2B5EF4-FFF2-40B4-BE49-F238E27FC236}">
                <a16:creationId xmlns:a16="http://schemas.microsoft.com/office/drawing/2014/main" id="{53BDB1BE-45EB-AA62-427A-594D718CA5C5}"/>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09727607-D5C5-EB66-0677-B6E1D21155E8}"/>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36473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A9430E-CB6F-2446-7BE1-FD2C6F5CB073}"/>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3" name="Marcador de pie de página 2">
            <a:extLst>
              <a:ext uri="{FF2B5EF4-FFF2-40B4-BE49-F238E27FC236}">
                <a16:creationId xmlns:a16="http://schemas.microsoft.com/office/drawing/2014/main" id="{B272889E-3E70-1716-2130-54A04C190016}"/>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9E9A3D45-9537-F49D-86E7-8A982EF0F5B4}"/>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87456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A3F6BC-6185-5679-4E02-7EF702DBBD0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E5697821-D8F5-D1B4-3236-AF53D0F973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976AD85C-5519-C555-E8C2-5BFBFCAC29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09D2C3-BDCC-5EA4-FF8C-EBDA5D26AAC0}"/>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6" name="Marcador de pie de página 5">
            <a:extLst>
              <a:ext uri="{FF2B5EF4-FFF2-40B4-BE49-F238E27FC236}">
                <a16:creationId xmlns:a16="http://schemas.microsoft.com/office/drawing/2014/main" id="{391EEEAB-8B21-5930-EF0A-D693B4E22C53}"/>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D8E8372-28FD-A843-8BD8-5E3DCB2BA9C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62524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6C7065-54C1-AF50-2A5D-2864FE174C3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97791A54-936C-3093-2CAA-66EB4A723B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61CE1B31-0AA6-CD71-2EAA-F01617168F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A9553CA-E790-7F52-CF6D-014585502B70}"/>
              </a:ext>
            </a:extLst>
          </p:cNvPr>
          <p:cNvSpPr>
            <a:spLocks noGrp="1"/>
          </p:cNvSpPr>
          <p:nvPr>
            <p:ph type="dt" sz="half" idx="10"/>
          </p:nvPr>
        </p:nvSpPr>
        <p:spPr/>
        <p:txBody>
          <a:bodyPr/>
          <a:lstStyle/>
          <a:p>
            <a:fld id="{75CFD08A-34C8-4B94-89DF-6936A8227905}" type="datetimeFigureOut">
              <a:rPr lang="es-PE" smtClean="0"/>
              <a:t>27/05/2024</a:t>
            </a:fld>
            <a:endParaRPr lang="es-PE"/>
          </a:p>
        </p:txBody>
      </p:sp>
      <p:sp>
        <p:nvSpPr>
          <p:cNvPr id="6" name="Marcador de pie de página 5">
            <a:extLst>
              <a:ext uri="{FF2B5EF4-FFF2-40B4-BE49-F238E27FC236}">
                <a16:creationId xmlns:a16="http://schemas.microsoft.com/office/drawing/2014/main" id="{9EDF8088-CB19-8EB0-B7B7-0A2E2C1B5953}"/>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4199EE52-07DB-5047-12A7-52BAC45CD380}"/>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14493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08FA860-9006-9A96-8341-5A38D2EA54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56D032BA-A61A-FAFB-1225-8EFFFED558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8B8C1449-E72C-B0AF-F518-8111010F6B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CFD08A-34C8-4B94-89DF-6936A8227905}" type="datetimeFigureOut">
              <a:rPr lang="es-PE" smtClean="0"/>
              <a:t>27/05/2024</a:t>
            </a:fld>
            <a:endParaRPr lang="es-PE"/>
          </a:p>
        </p:txBody>
      </p:sp>
      <p:sp>
        <p:nvSpPr>
          <p:cNvPr id="5" name="Marcador de pie de página 4">
            <a:extLst>
              <a:ext uri="{FF2B5EF4-FFF2-40B4-BE49-F238E27FC236}">
                <a16:creationId xmlns:a16="http://schemas.microsoft.com/office/drawing/2014/main" id="{1CA1E3C0-27D9-2B13-DE09-7FBC8C2C82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PE"/>
          </a:p>
        </p:txBody>
      </p:sp>
      <p:sp>
        <p:nvSpPr>
          <p:cNvPr id="6" name="Marcador de número de diapositiva 5">
            <a:extLst>
              <a:ext uri="{FF2B5EF4-FFF2-40B4-BE49-F238E27FC236}">
                <a16:creationId xmlns:a16="http://schemas.microsoft.com/office/drawing/2014/main" id="{CEEB4742-FDA4-FA81-871F-F1AAB9074E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4994E7-77C6-41C6-8D21-A06AF78CC176}" type="slidenum">
              <a:rPr lang="es-PE" smtClean="0"/>
              <a:t>‹Nº›</a:t>
            </a:fld>
            <a:endParaRPr lang="es-PE"/>
          </a:p>
        </p:txBody>
      </p:sp>
    </p:spTree>
    <p:extLst>
      <p:ext uri="{BB962C8B-B14F-4D97-AF65-F5344CB8AC3E}">
        <p14:creationId xmlns:p14="http://schemas.microsoft.com/office/powerpoint/2010/main" val="955684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8;p1">
            <a:extLst>
              <a:ext uri="{FF2B5EF4-FFF2-40B4-BE49-F238E27FC236}">
                <a16:creationId xmlns:a16="http://schemas.microsoft.com/office/drawing/2014/main" id="{FCFBE4BD-CE65-423A-527F-D61E572E414A}"/>
              </a:ext>
            </a:extLst>
          </p:cNvPr>
          <p:cNvSpPr txBox="1">
            <a:spLocks/>
          </p:cNvSpPr>
          <p:nvPr/>
        </p:nvSpPr>
        <p:spPr>
          <a:xfrm>
            <a:off x="1072200" y="354384"/>
            <a:ext cx="10047600" cy="3782338"/>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 sz="9600" b="1" dirty="0">
                <a:effectLst/>
                <a:latin typeface="Aptos" panose="020B0004020202020204" pitchFamily="34" charset="0"/>
                <a:ea typeface="Aptos" panose="020B0004020202020204" pitchFamily="34" charset="0"/>
                <a:cs typeface="Times New Roman" panose="02020603050405020304" pitchFamily="18" charset="0"/>
              </a:rPr>
              <a:t>COLUSIÓN</a:t>
            </a:r>
            <a:r>
              <a:rPr lang="es-ES" sz="1800" dirty="0">
                <a:effectLst/>
                <a:latin typeface="Aptos" panose="020B0004020202020204" pitchFamily="34" charset="0"/>
                <a:ea typeface="Aptos" panose="020B0004020202020204" pitchFamily="34" charset="0"/>
                <a:cs typeface="Times New Roman" panose="02020603050405020304" pitchFamily="18" charset="0"/>
              </a:rPr>
              <a:t> </a:t>
            </a:r>
            <a:endParaRPr lang="es-ES" sz="8000" b="1" dirty="0"/>
          </a:p>
        </p:txBody>
      </p:sp>
      <p:sp>
        <p:nvSpPr>
          <p:cNvPr id="7" name="Google Shape;89;p1">
            <a:extLst>
              <a:ext uri="{FF2B5EF4-FFF2-40B4-BE49-F238E27FC236}">
                <a16:creationId xmlns:a16="http://schemas.microsoft.com/office/drawing/2014/main" id="{58EC9F2E-1B53-7C9F-E897-49277191E1B7}"/>
              </a:ext>
            </a:extLst>
          </p:cNvPr>
          <p:cNvSpPr/>
          <p:nvPr/>
        </p:nvSpPr>
        <p:spPr>
          <a:xfrm>
            <a:off x="1072200" y="4358089"/>
            <a:ext cx="9914252" cy="2246992"/>
          </a:xfrm>
          <a:prstGeom prst="roundRect">
            <a:avLst>
              <a:gd name="adj" fmla="val 40394"/>
            </a:avLst>
          </a:prstGeom>
          <a:noFill/>
          <a:ln w="5715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endParaRPr lang="es-PE" sz="2800" b="1" dirty="0"/>
          </a:p>
          <a:p>
            <a:pPr algn="ctr"/>
            <a:endParaRPr lang="es-PE" sz="2400" b="1" dirty="0"/>
          </a:p>
          <a:p>
            <a:pPr algn="ctr"/>
            <a:r>
              <a:rPr lang="es-PE" sz="3200" b="1" dirty="0"/>
              <a:t>Alexis Gilio Chilón</a:t>
            </a:r>
          </a:p>
          <a:p>
            <a:pPr algn="ctr"/>
            <a:r>
              <a:rPr lang="es-MX" sz="1400" dirty="0"/>
              <a:t>Máster en Derecho Penal y Procesal Penal por la Universidad Carlos III de Madrid (España). Estancia de Investigación en el Departamento de Derecho Procesal y Derecho Penal de la Universidad Complutense de Madrid (España). Abogado por la Universidad Nacional Mayor de San Marcos. Profesor de la Universidad Nacional Mayor de San Marcos, de la Universidad Privada del Norte y del Instituto SISE. Especialización en cumplimiento normativo por DOCRIM y la Facultad de Derecho de la Universidad de Granada (España). Exasistente de cátedra de la Universidad Nacional Mayor de San Marcos. </a:t>
            </a:r>
          </a:p>
          <a:p>
            <a:pPr algn="ctr"/>
            <a:r>
              <a:rPr lang="es-PE" sz="1400" b="1" dirty="0"/>
              <a:t>alexis.gich.1@gmail.com</a:t>
            </a:r>
          </a:p>
          <a:p>
            <a:pPr algn="just"/>
            <a:endParaRPr lang="es-PE" sz="1200" dirty="0"/>
          </a:p>
          <a:p>
            <a:pPr algn="ctr"/>
            <a:endParaRPr lang="es-PE" sz="2800" b="1" dirty="0"/>
          </a:p>
        </p:txBody>
      </p:sp>
    </p:spTree>
    <p:extLst>
      <p:ext uri="{BB962C8B-B14F-4D97-AF65-F5344CB8AC3E}">
        <p14:creationId xmlns:p14="http://schemas.microsoft.com/office/powerpoint/2010/main" val="346705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MICRO</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MACRO</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dirty="0"/>
          </a:p>
          <a:p>
            <a:pPr algn="ctr"/>
            <a:r>
              <a:rPr lang="es-MX" dirty="0"/>
              <a:t>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 name="Flecha: a la derecha 1">
            <a:extLst>
              <a:ext uri="{FF2B5EF4-FFF2-40B4-BE49-F238E27FC236}">
                <a16:creationId xmlns:a16="http://schemas.microsoft.com/office/drawing/2014/main" id="{8C156575-8783-109F-2277-225546467482}"/>
              </a:ext>
            </a:extLst>
          </p:cNvPr>
          <p:cNvSpPr/>
          <p:nvPr/>
        </p:nvSpPr>
        <p:spPr>
          <a:xfrm>
            <a:off x="6938203" y="190287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Flecha: a la derecha 2">
            <a:extLst>
              <a:ext uri="{FF2B5EF4-FFF2-40B4-BE49-F238E27FC236}">
                <a16:creationId xmlns:a16="http://schemas.microsoft.com/office/drawing/2014/main" id="{05DF3819-5AA7-1098-1CDE-52B9BFB4D04F}"/>
              </a:ext>
            </a:extLst>
          </p:cNvPr>
          <p:cNvSpPr/>
          <p:nvPr/>
        </p:nvSpPr>
        <p:spPr>
          <a:xfrm>
            <a:off x="6938202" y="4648369"/>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Google Shape;217;g23f978c418c_0_480">
            <a:extLst>
              <a:ext uri="{FF2B5EF4-FFF2-40B4-BE49-F238E27FC236}">
                <a16:creationId xmlns:a16="http://schemas.microsoft.com/office/drawing/2014/main" id="{B69467D6-10B3-13AA-9C83-6D71A6890389}"/>
              </a:ext>
            </a:extLst>
          </p:cNvPr>
          <p:cNvSpPr txBox="1">
            <a:spLocks/>
          </p:cNvSpPr>
          <p:nvPr/>
        </p:nvSpPr>
        <p:spPr>
          <a:xfrm>
            <a:off x="7668004" y="1344473"/>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El día a día de pequeños actos de corrupción administrativa, cercanos a los ciudadanos y ciudadanas</a:t>
            </a:r>
          </a:p>
        </p:txBody>
      </p:sp>
      <p:sp>
        <p:nvSpPr>
          <p:cNvPr id="8" name="Google Shape;217;g23f978c418c_0_480">
            <a:extLst>
              <a:ext uri="{FF2B5EF4-FFF2-40B4-BE49-F238E27FC236}">
                <a16:creationId xmlns:a16="http://schemas.microsoft.com/office/drawing/2014/main" id="{889DF3D5-95E7-BD6F-8CF7-E0535CAE3CBC}"/>
              </a:ext>
            </a:extLst>
          </p:cNvPr>
          <p:cNvSpPr txBox="1">
            <a:spLocks/>
          </p:cNvSpPr>
          <p:nvPr/>
        </p:nvSpPr>
        <p:spPr>
          <a:xfrm>
            <a:off x="7668004" y="4052651"/>
            <a:ext cx="2646218" cy="1393249"/>
          </a:xfrm>
          <a:prstGeom prst="roundRect">
            <a:avLst>
              <a:gd name="adj" fmla="val 16667"/>
            </a:avLst>
          </a:prstGeom>
          <a:noFill/>
          <a:ln w="57150" cap="flat" cmpd="sng">
            <a:solidFill>
              <a:srgbClr val="00B0F0"/>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Complejas tramas de acción, donde operan grupos con mayor poder, con capacidad potencial para dirigir normas y políticas a favor de sus intereses</a:t>
            </a:r>
          </a:p>
        </p:txBody>
      </p:sp>
    </p:spTree>
    <p:extLst>
      <p:ext uri="{BB962C8B-B14F-4D97-AF65-F5344CB8AC3E}">
        <p14:creationId xmlns:p14="http://schemas.microsoft.com/office/powerpoint/2010/main" val="4249938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Google Shape;217;g23f978c418c_0_480">
            <a:extLst>
              <a:ext uri="{FF2B5EF4-FFF2-40B4-BE49-F238E27FC236}">
                <a16:creationId xmlns:a16="http://schemas.microsoft.com/office/drawing/2014/main" id="{03E82203-15D4-BA52-AF46-B056424076AA}"/>
              </a:ext>
            </a:extLst>
          </p:cNvPr>
          <p:cNvSpPr txBox="1">
            <a:spLocks/>
          </p:cNvSpPr>
          <p:nvPr/>
        </p:nvSpPr>
        <p:spPr>
          <a:xfrm>
            <a:off x="3784949" y="460370"/>
            <a:ext cx="6603060"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1600" dirty="0"/>
              <a:t>La Política Nacional de Integridad y Lucha contra la Corrupción (2017) : “El mal uso del poder público o privado para obtener un beneficio indebido; económico, no económico o ventaja; directa o indirecta; por agentes públicos, privados o ciudadanos; vulnerando principios y deberes éticos, normas y derechos fundamentales”. </a:t>
            </a:r>
          </a:p>
          <a:p>
            <a:pPr algn="just"/>
            <a:endParaRPr lang="es-MX" sz="1600" dirty="0"/>
          </a:p>
        </p:txBody>
      </p:sp>
      <p:sp>
        <p:nvSpPr>
          <p:cNvPr id="19" name="Google Shape;217;g23f978c418c_0_480">
            <a:extLst>
              <a:ext uri="{FF2B5EF4-FFF2-40B4-BE49-F238E27FC236}">
                <a16:creationId xmlns:a16="http://schemas.microsoft.com/office/drawing/2014/main" id="{D8DF751E-9294-04AC-2B34-28A3E5B4F03B}"/>
              </a:ext>
            </a:extLst>
          </p:cNvPr>
          <p:cNvSpPr txBox="1">
            <a:spLocks/>
          </p:cNvSpPr>
          <p:nvPr/>
        </p:nvSpPr>
        <p:spPr>
          <a:xfrm>
            <a:off x="3784949" y="2249065"/>
            <a:ext cx="6603060"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endParaRPr lang="es-MX" sz="1600" dirty="0"/>
          </a:p>
          <a:p>
            <a:pPr algn="just"/>
            <a:r>
              <a:rPr lang="es-MX" sz="1600" dirty="0"/>
              <a:t>Alfonso Quiroz (2013): “Mal uso del poder político-burocrático por parte de camarillas de funcionarios, coludidos con mezquinos intereses privados, con el fin de obtener ventajas económicas o políticas contrarias a las metas del desarrollo social mediante la malversación o desvío de recursos públicos, junto con la distorsión de políticas e instituciones”</a:t>
            </a:r>
            <a:endParaRPr lang="es-PE" sz="1600" dirty="0"/>
          </a:p>
          <a:p>
            <a:pPr algn="just"/>
            <a:endParaRPr lang="es-MX" sz="1600" dirty="0"/>
          </a:p>
        </p:txBody>
      </p:sp>
      <p:sp>
        <p:nvSpPr>
          <p:cNvPr id="20" name="Google Shape;217;g23f978c418c_0_480">
            <a:extLst>
              <a:ext uri="{FF2B5EF4-FFF2-40B4-BE49-F238E27FC236}">
                <a16:creationId xmlns:a16="http://schemas.microsoft.com/office/drawing/2014/main" id="{97DB6FE5-8B5E-379C-7136-DA91D7BC7F9E}"/>
              </a:ext>
            </a:extLst>
          </p:cNvPr>
          <p:cNvSpPr txBox="1">
            <a:spLocks/>
          </p:cNvSpPr>
          <p:nvPr/>
        </p:nvSpPr>
        <p:spPr>
          <a:xfrm>
            <a:off x="425150" y="1156993"/>
            <a:ext cx="2646218" cy="4427393"/>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sz="2800" dirty="0"/>
          </a:p>
          <a:p>
            <a:pPr algn="ctr"/>
            <a:r>
              <a:rPr lang="es-MX" sz="2800" dirty="0"/>
              <a:t>CORRUPCIÓN</a:t>
            </a:r>
          </a:p>
          <a:p>
            <a:pPr algn="ctr"/>
            <a:r>
              <a:rPr lang="es-MX" sz="2800" dirty="0"/>
              <a:t>(Puntos clave)</a:t>
            </a:r>
          </a:p>
          <a:p>
            <a:pPr algn="ctr"/>
            <a:r>
              <a:rPr lang="es-MX" dirty="0"/>
              <a:t> </a:t>
            </a:r>
          </a:p>
        </p:txBody>
      </p:sp>
      <p:sp>
        <p:nvSpPr>
          <p:cNvPr id="21" name="Flecha: a la derecha 20">
            <a:extLst>
              <a:ext uri="{FF2B5EF4-FFF2-40B4-BE49-F238E27FC236}">
                <a16:creationId xmlns:a16="http://schemas.microsoft.com/office/drawing/2014/main" id="{270F749D-BB42-AEF0-F209-84A99C746443}"/>
              </a:ext>
            </a:extLst>
          </p:cNvPr>
          <p:cNvSpPr/>
          <p:nvPr/>
        </p:nvSpPr>
        <p:spPr>
          <a:xfrm rot="19678362">
            <a:off x="3271607" y="121207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2" name="Flecha: a la derecha 21">
            <a:extLst>
              <a:ext uri="{FF2B5EF4-FFF2-40B4-BE49-F238E27FC236}">
                <a16:creationId xmlns:a16="http://schemas.microsoft.com/office/drawing/2014/main" id="{39E9C8A3-2396-308B-4447-A4D11B9E223C}"/>
              </a:ext>
            </a:extLst>
          </p:cNvPr>
          <p:cNvSpPr/>
          <p:nvPr/>
        </p:nvSpPr>
        <p:spPr>
          <a:xfrm rot="2455952">
            <a:off x="3398371" y="503623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4" name="CuadroTexto 23">
            <a:extLst>
              <a:ext uri="{FF2B5EF4-FFF2-40B4-BE49-F238E27FC236}">
                <a16:creationId xmlns:a16="http://schemas.microsoft.com/office/drawing/2014/main" id="{F6725C60-DE8E-02C7-B5DA-F6686C42BFCB}"/>
              </a:ext>
            </a:extLst>
          </p:cNvPr>
          <p:cNvSpPr txBox="1"/>
          <p:nvPr/>
        </p:nvSpPr>
        <p:spPr>
          <a:xfrm>
            <a:off x="4038479" y="4037760"/>
            <a:ext cx="6096000" cy="2062103"/>
          </a:xfrm>
          <a:prstGeom prst="rect">
            <a:avLst/>
          </a:prstGeom>
          <a:noFill/>
        </p:spPr>
        <p:txBody>
          <a:bodyPr wrap="square">
            <a:spAutoFit/>
          </a:bodyPr>
          <a:lstStyle/>
          <a:p>
            <a:pPr algn="just"/>
            <a:r>
              <a:rPr lang="es-PE" sz="1600" dirty="0"/>
              <a:t>Equipo Anticorrupción </a:t>
            </a:r>
            <a:r>
              <a:rPr lang="es-PE" sz="1600" dirty="0" err="1"/>
              <a:t>Idehpucp</a:t>
            </a:r>
            <a:r>
              <a:rPr lang="es-PE" sz="1600" dirty="0"/>
              <a:t> (2021): “</a:t>
            </a:r>
            <a:r>
              <a:rPr lang="es-MX" sz="1600" dirty="0"/>
              <a:t>La corrupción es, hasta la actualidad, uno de los problemas más preocupantes para la población peruana y afecta directamente la legitimidad de las instituciones públicas. Una manera de medir la incidencia de la corrupción en un país es a través del índice de percepción. Si bien esta medición puede reflejar cierta subjetividad, es importante tenerlo en cuenta. Por ello, se presenta a continuación datos actualizados sobre la posición del Perú y la percepción de los ciudadanos en materia de corrupción”.</a:t>
            </a:r>
            <a:endParaRPr lang="es-PE" sz="1600" dirty="0"/>
          </a:p>
        </p:txBody>
      </p:sp>
      <p:sp>
        <p:nvSpPr>
          <p:cNvPr id="25" name="Flecha: a la derecha 24">
            <a:extLst>
              <a:ext uri="{FF2B5EF4-FFF2-40B4-BE49-F238E27FC236}">
                <a16:creationId xmlns:a16="http://schemas.microsoft.com/office/drawing/2014/main" id="{00C6184C-D55A-B71E-B629-567535609C72}"/>
              </a:ext>
            </a:extLst>
          </p:cNvPr>
          <p:cNvSpPr/>
          <p:nvPr/>
        </p:nvSpPr>
        <p:spPr>
          <a:xfrm rot="21400751">
            <a:off x="3260078" y="294697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6" name="Google Shape;217;g23f978c418c_0_480">
            <a:extLst>
              <a:ext uri="{FF2B5EF4-FFF2-40B4-BE49-F238E27FC236}">
                <a16:creationId xmlns:a16="http://schemas.microsoft.com/office/drawing/2014/main" id="{6020503A-FE61-1475-7EEC-34D45878D51E}"/>
              </a:ext>
            </a:extLst>
          </p:cNvPr>
          <p:cNvSpPr txBox="1">
            <a:spLocks/>
          </p:cNvSpPr>
          <p:nvPr/>
        </p:nvSpPr>
        <p:spPr>
          <a:xfrm>
            <a:off x="3740912" y="3970981"/>
            <a:ext cx="6603060" cy="2128882"/>
          </a:xfrm>
          <a:prstGeom prst="roundRect">
            <a:avLst>
              <a:gd name="adj" fmla="val 16667"/>
            </a:avLst>
          </a:prstGeom>
          <a:noFill/>
          <a:ln w="57150" cap="flat" cmpd="sng">
            <a:solidFill>
              <a:srgbClr val="FFFF0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endParaRPr lang="es-MX" sz="1600" dirty="0"/>
          </a:p>
          <a:p>
            <a:pPr algn="just"/>
            <a:endParaRPr lang="es-MX" sz="1600" dirty="0"/>
          </a:p>
        </p:txBody>
      </p:sp>
    </p:spTree>
    <p:extLst>
      <p:ext uri="{BB962C8B-B14F-4D97-AF65-F5344CB8AC3E}">
        <p14:creationId xmlns:p14="http://schemas.microsoft.com/office/powerpoint/2010/main" val="339559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BA5AAFF-0D93-347E-2FF0-07B9F85D6F04}"/>
              </a:ext>
            </a:extLst>
          </p:cNvPr>
          <p:cNvSpPr txBox="1"/>
          <p:nvPr/>
        </p:nvSpPr>
        <p:spPr>
          <a:xfrm>
            <a:off x="5356151" y="1304789"/>
            <a:ext cx="6097772" cy="3416320"/>
          </a:xfrm>
          <a:prstGeom prst="rect">
            <a:avLst/>
          </a:prstGeom>
          <a:noFill/>
        </p:spPr>
        <p:txBody>
          <a:bodyPr wrap="square">
            <a:spAutoFit/>
          </a:bodyPr>
          <a:lstStyle/>
          <a:p>
            <a:r>
              <a:rPr lang="es-MX" dirty="0"/>
              <a:t>El uso indebido del poder o el mal uso de una posición privilegiada. </a:t>
            </a:r>
          </a:p>
          <a:p>
            <a:pPr marL="400050" indent="-400050">
              <a:buAutoNum type="romanLcParenR"/>
            </a:pPr>
            <a:endParaRPr lang="es-MX" dirty="0"/>
          </a:p>
          <a:p>
            <a:endParaRPr lang="es-MX" dirty="0"/>
          </a:p>
          <a:p>
            <a:r>
              <a:rPr lang="es-MX" dirty="0"/>
              <a:t>La generación de una relación de poder negociada entre dos o más partes</a:t>
            </a:r>
          </a:p>
          <a:p>
            <a:endParaRPr lang="es-MX" dirty="0"/>
          </a:p>
          <a:p>
            <a:endParaRPr lang="es-MX" dirty="0"/>
          </a:p>
          <a:p>
            <a:r>
              <a:rPr lang="es-MX" dirty="0"/>
              <a:t>La búsqueda de beneficios irregulares</a:t>
            </a:r>
          </a:p>
          <a:p>
            <a:endParaRPr lang="es-MX" dirty="0"/>
          </a:p>
          <a:p>
            <a:endParaRPr lang="es-MX" dirty="0"/>
          </a:p>
          <a:p>
            <a:r>
              <a:rPr lang="es-MX" dirty="0"/>
              <a:t>El perjuicio de unos a costa del beneficio de otros</a:t>
            </a:r>
            <a:endParaRPr lang="es-PE" dirty="0"/>
          </a:p>
        </p:txBody>
      </p:sp>
      <p:sp>
        <p:nvSpPr>
          <p:cNvPr id="4" name="Google Shape;217;g23f978c418c_0_480">
            <a:extLst>
              <a:ext uri="{FF2B5EF4-FFF2-40B4-BE49-F238E27FC236}">
                <a16:creationId xmlns:a16="http://schemas.microsoft.com/office/drawing/2014/main" id="{CAA36951-641B-8E0D-9BC0-A6BB052A4464}"/>
              </a:ext>
            </a:extLst>
          </p:cNvPr>
          <p:cNvSpPr txBox="1">
            <a:spLocks/>
          </p:cNvSpPr>
          <p:nvPr/>
        </p:nvSpPr>
        <p:spPr>
          <a:xfrm>
            <a:off x="1689121" y="1941857"/>
            <a:ext cx="2646218" cy="2142184"/>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sz="4100" dirty="0"/>
          </a:p>
          <a:p>
            <a:pPr algn="ctr"/>
            <a:r>
              <a:rPr lang="es-MX" sz="3300" dirty="0"/>
              <a:t>CORRUPCIÓN</a:t>
            </a:r>
          </a:p>
          <a:p>
            <a:pPr algn="ctr"/>
            <a:r>
              <a:rPr lang="es-MX" dirty="0"/>
              <a:t> </a:t>
            </a:r>
          </a:p>
        </p:txBody>
      </p:sp>
      <p:sp>
        <p:nvSpPr>
          <p:cNvPr id="5" name="Flecha: a la derecha 4">
            <a:extLst>
              <a:ext uri="{FF2B5EF4-FFF2-40B4-BE49-F238E27FC236}">
                <a16:creationId xmlns:a16="http://schemas.microsoft.com/office/drawing/2014/main" id="{74A1D5E0-2B06-F8DA-A551-646B4AA471D6}"/>
              </a:ext>
            </a:extLst>
          </p:cNvPr>
          <p:cNvSpPr/>
          <p:nvPr/>
        </p:nvSpPr>
        <p:spPr>
          <a:xfrm rot="19678362">
            <a:off x="4550008" y="1577269"/>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6" name="Flecha: a la derecha 5">
            <a:extLst>
              <a:ext uri="{FF2B5EF4-FFF2-40B4-BE49-F238E27FC236}">
                <a16:creationId xmlns:a16="http://schemas.microsoft.com/office/drawing/2014/main" id="{8A6E708A-3EFA-38BB-B68A-A08BCF1F06FD}"/>
              </a:ext>
            </a:extLst>
          </p:cNvPr>
          <p:cNvSpPr/>
          <p:nvPr/>
        </p:nvSpPr>
        <p:spPr>
          <a:xfrm rot="2455952">
            <a:off x="4559712" y="427960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a la derecha 6">
            <a:extLst>
              <a:ext uri="{FF2B5EF4-FFF2-40B4-BE49-F238E27FC236}">
                <a16:creationId xmlns:a16="http://schemas.microsoft.com/office/drawing/2014/main" id="{E7AE8A37-A520-F6BD-E3AB-BEFA83DEFAB7}"/>
              </a:ext>
            </a:extLst>
          </p:cNvPr>
          <p:cNvSpPr/>
          <p:nvPr/>
        </p:nvSpPr>
        <p:spPr>
          <a:xfrm rot="2455952">
            <a:off x="4609569" y="3489244"/>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Flecha: a la derecha 7">
            <a:extLst>
              <a:ext uri="{FF2B5EF4-FFF2-40B4-BE49-F238E27FC236}">
                <a16:creationId xmlns:a16="http://schemas.microsoft.com/office/drawing/2014/main" id="{999B19EB-5B32-3AB6-1677-A01400A1649E}"/>
              </a:ext>
            </a:extLst>
          </p:cNvPr>
          <p:cNvSpPr/>
          <p:nvPr/>
        </p:nvSpPr>
        <p:spPr>
          <a:xfrm rot="19678362">
            <a:off x="4620599" y="251601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Google Shape;217;g23f978c418c_0_480">
            <a:extLst>
              <a:ext uri="{FF2B5EF4-FFF2-40B4-BE49-F238E27FC236}">
                <a16:creationId xmlns:a16="http://schemas.microsoft.com/office/drawing/2014/main" id="{8DC63D9A-033C-5C2E-B1D4-19908C056927}"/>
              </a:ext>
            </a:extLst>
          </p:cNvPr>
          <p:cNvSpPr txBox="1">
            <a:spLocks/>
          </p:cNvSpPr>
          <p:nvPr/>
        </p:nvSpPr>
        <p:spPr>
          <a:xfrm>
            <a:off x="5097464" y="1260997"/>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1" name="Google Shape;217;g23f978c418c_0_480">
            <a:extLst>
              <a:ext uri="{FF2B5EF4-FFF2-40B4-BE49-F238E27FC236}">
                <a16:creationId xmlns:a16="http://schemas.microsoft.com/office/drawing/2014/main" id="{DB7F14F6-6E35-48BF-4D28-39032425AED7}"/>
              </a:ext>
            </a:extLst>
          </p:cNvPr>
          <p:cNvSpPr txBox="1">
            <a:spLocks/>
          </p:cNvSpPr>
          <p:nvPr/>
        </p:nvSpPr>
        <p:spPr>
          <a:xfrm>
            <a:off x="5097464" y="2425238"/>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2" name="Google Shape;217;g23f978c418c_0_480">
            <a:extLst>
              <a:ext uri="{FF2B5EF4-FFF2-40B4-BE49-F238E27FC236}">
                <a16:creationId xmlns:a16="http://schemas.microsoft.com/office/drawing/2014/main" id="{2B6AB34B-E731-C213-D9CD-7DC65DDF81DA}"/>
              </a:ext>
            </a:extLst>
          </p:cNvPr>
          <p:cNvSpPr txBox="1">
            <a:spLocks/>
          </p:cNvSpPr>
          <p:nvPr/>
        </p:nvSpPr>
        <p:spPr>
          <a:xfrm>
            <a:off x="5097464" y="3436237"/>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3" name="Google Shape;217;g23f978c418c_0_480">
            <a:extLst>
              <a:ext uri="{FF2B5EF4-FFF2-40B4-BE49-F238E27FC236}">
                <a16:creationId xmlns:a16="http://schemas.microsoft.com/office/drawing/2014/main" id="{0DE27659-7D52-C4E5-2576-40D9BF194C28}"/>
              </a:ext>
            </a:extLst>
          </p:cNvPr>
          <p:cNvSpPr txBox="1">
            <a:spLocks/>
          </p:cNvSpPr>
          <p:nvPr/>
        </p:nvSpPr>
        <p:spPr>
          <a:xfrm>
            <a:off x="5097464" y="4219360"/>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Tree>
    <p:extLst>
      <p:ext uri="{BB962C8B-B14F-4D97-AF65-F5344CB8AC3E}">
        <p14:creationId xmlns:p14="http://schemas.microsoft.com/office/powerpoint/2010/main" val="290116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FA11FA43-84F3-4CEC-3606-2F20050F29AD}"/>
              </a:ext>
            </a:extLst>
          </p:cNvPr>
          <p:cNvSpPr txBox="1">
            <a:spLocks/>
          </p:cNvSpPr>
          <p:nvPr/>
        </p:nvSpPr>
        <p:spPr>
          <a:xfrm>
            <a:off x="4704392" y="950164"/>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La corrupción se ve favorecida desde una cultura de la transgresión </a:t>
            </a:r>
          </a:p>
        </p:txBody>
      </p:sp>
      <p:sp>
        <p:nvSpPr>
          <p:cNvPr id="5" name="Google Shape;217;g23f978c418c_0_480">
            <a:extLst>
              <a:ext uri="{FF2B5EF4-FFF2-40B4-BE49-F238E27FC236}">
                <a16:creationId xmlns:a16="http://schemas.microsoft.com/office/drawing/2014/main" id="{7A3B3C18-88C8-34A6-D828-C7B768E71149}"/>
              </a:ext>
            </a:extLst>
          </p:cNvPr>
          <p:cNvSpPr txBox="1">
            <a:spLocks/>
          </p:cNvSpPr>
          <p:nvPr/>
        </p:nvSpPr>
        <p:spPr>
          <a:xfrm>
            <a:off x="1034836" y="2732375"/>
            <a:ext cx="9785531"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dirty="0"/>
              <a:t>Blondet &amp; </a:t>
            </a:r>
            <a:r>
              <a:rPr lang="es-MX" dirty="0" err="1"/>
              <a:t>Rotta</a:t>
            </a:r>
            <a:r>
              <a:rPr lang="es-MX" dirty="0"/>
              <a:t> </a:t>
            </a:r>
            <a:r>
              <a:rPr lang="es-PE" dirty="0"/>
              <a:t>(2019):</a:t>
            </a:r>
            <a:r>
              <a:rPr lang="es-MX" dirty="0"/>
              <a:t> “la corrupción es una característica de la relación entre lo público y lo privado que florece en esa zona gris de fronteras indefinidas, alimentada por una amplia aceptación social de los ciudadanos” </a:t>
            </a:r>
          </a:p>
        </p:txBody>
      </p:sp>
      <p:sp>
        <p:nvSpPr>
          <p:cNvPr id="6" name="CuadroTexto 5">
            <a:extLst>
              <a:ext uri="{FF2B5EF4-FFF2-40B4-BE49-F238E27FC236}">
                <a16:creationId xmlns:a16="http://schemas.microsoft.com/office/drawing/2014/main" id="{18D9C602-19AB-5270-939D-6A2D3E554B07}"/>
              </a:ext>
            </a:extLst>
          </p:cNvPr>
          <p:cNvSpPr txBox="1"/>
          <p:nvPr/>
        </p:nvSpPr>
        <p:spPr>
          <a:xfrm>
            <a:off x="2825231" y="3059668"/>
            <a:ext cx="6097772" cy="369332"/>
          </a:xfrm>
          <a:prstGeom prst="rect">
            <a:avLst/>
          </a:prstGeom>
          <a:noFill/>
        </p:spPr>
        <p:txBody>
          <a:bodyPr wrap="square">
            <a:spAutoFit/>
          </a:bodyPr>
          <a:lstStyle/>
          <a:p>
            <a:endParaRPr lang="es-PE" dirty="0"/>
          </a:p>
        </p:txBody>
      </p:sp>
      <p:sp>
        <p:nvSpPr>
          <p:cNvPr id="9" name="Flecha: a la derecha 8">
            <a:extLst>
              <a:ext uri="{FF2B5EF4-FFF2-40B4-BE49-F238E27FC236}">
                <a16:creationId xmlns:a16="http://schemas.microsoft.com/office/drawing/2014/main" id="{37259A27-9B95-0BA4-6183-1D366F920B92}"/>
              </a:ext>
            </a:extLst>
          </p:cNvPr>
          <p:cNvSpPr/>
          <p:nvPr/>
        </p:nvSpPr>
        <p:spPr>
          <a:xfrm>
            <a:off x="7580437" y="1506620"/>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B214D99A-D2D8-F86D-2EA8-80C5BD25FC63}"/>
              </a:ext>
            </a:extLst>
          </p:cNvPr>
          <p:cNvSpPr/>
          <p:nvPr/>
        </p:nvSpPr>
        <p:spPr>
          <a:xfrm>
            <a:off x="2881186" y="4816929"/>
            <a:ext cx="1438718" cy="73233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Tolerancia</a:t>
            </a:r>
            <a:endParaRPr lang="es-PE" dirty="0"/>
          </a:p>
        </p:txBody>
      </p:sp>
      <p:sp>
        <p:nvSpPr>
          <p:cNvPr id="11" name="Google Shape;217;g23f978c418c_0_480">
            <a:extLst>
              <a:ext uri="{FF2B5EF4-FFF2-40B4-BE49-F238E27FC236}">
                <a16:creationId xmlns:a16="http://schemas.microsoft.com/office/drawing/2014/main" id="{E9157728-1D57-4668-1485-07AB60DDCCE6}"/>
              </a:ext>
            </a:extLst>
          </p:cNvPr>
          <p:cNvSpPr txBox="1">
            <a:spLocks/>
          </p:cNvSpPr>
          <p:nvPr/>
        </p:nvSpPr>
        <p:spPr>
          <a:xfrm>
            <a:off x="8174150" y="948220"/>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dirty="0"/>
              <a:t>Normaliza estas acciones e incluso podría promover la admiración hacia quien la realiza</a:t>
            </a:r>
          </a:p>
        </p:txBody>
      </p:sp>
      <p:sp>
        <p:nvSpPr>
          <p:cNvPr id="12" name="Google Shape;217;g23f978c418c_0_480">
            <a:extLst>
              <a:ext uri="{FF2B5EF4-FFF2-40B4-BE49-F238E27FC236}">
                <a16:creationId xmlns:a16="http://schemas.microsoft.com/office/drawing/2014/main" id="{F8431CCB-F34E-2919-C4AF-E752471A69B7}"/>
              </a:ext>
            </a:extLst>
          </p:cNvPr>
          <p:cNvSpPr txBox="1">
            <a:spLocks/>
          </p:cNvSpPr>
          <p:nvPr/>
        </p:nvSpPr>
        <p:spPr>
          <a:xfrm>
            <a:off x="1132141" y="4452917"/>
            <a:ext cx="1693090" cy="1393249"/>
          </a:xfrm>
          <a:prstGeom prst="roundRect">
            <a:avLst>
              <a:gd name="adj" fmla="val 16667"/>
            </a:avLst>
          </a:prstGeom>
          <a:noFill/>
          <a:ln w="57150" cap="flat" cmpd="sng">
            <a:solidFill>
              <a:srgbClr val="00B0F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t>Normalización</a:t>
            </a:r>
            <a:r>
              <a:rPr lang="es-MX" sz="3200" dirty="0"/>
              <a:t> </a:t>
            </a:r>
          </a:p>
        </p:txBody>
      </p:sp>
      <p:sp>
        <p:nvSpPr>
          <p:cNvPr id="13" name="Google Shape;217;g23f978c418c_0_480">
            <a:extLst>
              <a:ext uri="{FF2B5EF4-FFF2-40B4-BE49-F238E27FC236}">
                <a16:creationId xmlns:a16="http://schemas.microsoft.com/office/drawing/2014/main" id="{45BB8319-9EF7-2E74-5DFE-DB9C8E8AE0A8}"/>
              </a:ext>
            </a:extLst>
          </p:cNvPr>
          <p:cNvSpPr txBox="1">
            <a:spLocks/>
          </p:cNvSpPr>
          <p:nvPr/>
        </p:nvSpPr>
        <p:spPr>
          <a:xfrm>
            <a:off x="1042967" y="948220"/>
            <a:ext cx="2727373"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r>
              <a:rPr lang="es-MX" dirty="0"/>
              <a:t>Condicionamientos culturales</a:t>
            </a:r>
          </a:p>
          <a:p>
            <a:pPr algn="ctr"/>
            <a:r>
              <a:rPr lang="es-MX" dirty="0"/>
              <a:t> </a:t>
            </a:r>
          </a:p>
        </p:txBody>
      </p:sp>
      <p:sp>
        <p:nvSpPr>
          <p:cNvPr id="14" name="Flecha: a la derecha 13">
            <a:extLst>
              <a:ext uri="{FF2B5EF4-FFF2-40B4-BE49-F238E27FC236}">
                <a16:creationId xmlns:a16="http://schemas.microsoft.com/office/drawing/2014/main" id="{D87EC7D6-D66C-BFBC-8DA8-8A06EDAB2535}"/>
              </a:ext>
            </a:extLst>
          </p:cNvPr>
          <p:cNvSpPr/>
          <p:nvPr/>
        </p:nvSpPr>
        <p:spPr>
          <a:xfrm>
            <a:off x="4043946" y="1498936"/>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Google Shape;217;g23f978c418c_0_480">
            <a:extLst>
              <a:ext uri="{FF2B5EF4-FFF2-40B4-BE49-F238E27FC236}">
                <a16:creationId xmlns:a16="http://schemas.microsoft.com/office/drawing/2014/main" id="{8B87D954-1FBA-42DB-92D5-DCBC560AE21D}"/>
              </a:ext>
            </a:extLst>
          </p:cNvPr>
          <p:cNvSpPr txBox="1">
            <a:spLocks/>
          </p:cNvSpPr>
          <p:nvPr/>
        </p:nvSpPr>
        <p:spPr>
          <a:xfrm>
            <a:off x="4426509" y="4452917"/>
            <a:ext cx="2646218" cy="1393249"/>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Corrupción</a:t>
            </a:r>
          </a:p>
        </p:txBody>
      </p:sp>
      <p:sp>
        <p:nvSpPr>
          <p:cNvPr id="16" name="Flecha: a la derecha 15">
            <a:extLst>
              <a:ext uri="{FF2B5EF4-FFF2-40B4-BE49-F238E27FC236}">
                <a16:creationId xmlns:a16="http://schemas.microsoft.com/office/drawing/2014/main" id="{5A3E7067-2AF2-028D-1759-C7E2B616812C}"/>
              </a:ext>
            </a:extLst>
          </p:cNvPr>
          <p:cNvSpPr/>
          <p:nvPr/>
        </p:nvSpPr>
        <p:spPr>
          <a:xfrm>
            <a:off x="7160763" y="4783373"/>
            <a:ext cx="1438718" cy="73233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Incide</a:t>
            </a:r>
            <a:endParaRPr lang="es-PE" dirty="0"/>
          </a:p>
        </p:txBody>
      </p:sp>
      <p:sp>
        <p:nvSpPr>
          <p:cNvPr id="17" name="Google Shape;217;g23f978c418c_0_480">
            <a:extLst>
              <a:ext uri="{FF2B5EF4-FFF2-40B4-BE49-F238E27FC236}">
                <a16:creationId xmlns:a16="http://schemas.microsoft.com/office/drawing/2014/main" id="{E01396B0-26EC-8F59-F364-504476CAE8ED}"/>
              </a:ext>
            </a:extLst>
          </p:cNvPr>
          <p:cNvSpPr txBox="1">
            <a:spLocks/>
          </p:cNvSpPr>
          <p:nvPr/>
        </p:nvSpPr>
        <p:spPr>
          <a:xfrm>
            <a:off x="8687517" y="4378307"/>
            <a:ext cx="2132850" cy="1393249"/>
          </a:xfrm>
          <a:prstGeom prst="roundRect">
            <a:avLst>
              <a:gd name="adj" fmla="val 16667"/>
            </a:avLst>
          </a:prstGeom>
          <a:noFill/>
          <a:ln w="57150" cap="flat" cmpd="sng">
            <a:solidFill>
              <a:schemeClr val="accent4">
                <a:lumMod val="40000"/>
                <a:lumOff val="60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Impunidad</a:t>
            </a:r>
          </a:p>
        </p:txBody>
      </p:sp>
    </p:spTree>
    <p:extLst>
      <p:ext uri="{BB962C8B-B14F-4D97-AF65-F5344CB8AC3E}">
        <p14:creationId xmlns:p14="http://schemas.microsoft.com/office/powerpoint/2010/main" val="2087710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17;g23f978c418c_0_480">
            <a:extLst>
              <a:ext uri="{FF2B5EF4-FFF2-40B4-BE49-F238E27FC236}">
                <a16:creationId xmlns:a16="http://schemas.microsoft.com/office/drawing/2014/main" id="{495BCA35-00FF-36E9-6ADB-753049E24184}"/>
              </a:ext>
            </a:extLst>
          </p:cNvPr>
          <p:cNvSpPr txBox="1">
            <a:spLocks/>
          </p:cNvSpPr>
          <p:nvPr/>
        </p:nvSpPr>
        <p:spPr>
          <a:xfrm>
            <a:off x="4772891" y="3429000"/>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dirty="0"/>
              <a:t>La corrupción</a:t>
            </a:r>
          </a:p>
        </p:txBody>
      </p:sp>
      <p:sp>
        <p:nvSpPr>
          <p:cNvPr id="3" name="Google Shape;217;g23f978c418c_0_480">
            <a:extLst>
              <a:ext uri="{FF2B5EF4-FFF2-40B4-BE49-F238E27FC236}">
                <a16:creationId xmlns:a16="http://schemas.microsoft.com/office/drawing/2014/main" id="{1A353E12-9499-3553-85CC-57A1D6F0D615}"/>
              </a:ext>
            </a:extLst>
          </p:cNvPr>
          <p:cNvSpPr txBox="1">
            <a:spLocks/>
          </p:cNvSpPr>
          <p:nvPr/>
        </p:nvSpPr>
        <p:spPr>
          <a:xfrm>
            <a:off x="2453640" y="182881"/>
            <a:ext cx="4150501" cy="2699604"/>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1800" dirty="0"/>
              <a:t>“La corrupción es una de las cuestiones más corrosivas de nuestro tiempo. Malgasta los recursos públicos, aumenta la desigualdad económica y social, alimenta el descontento y la polarización política y disminuye la confianza en las instituciones. La corrupción perpetúa la desigualdad y la pobreza, afectando el bienestar y la distribución del ingreso, y socavando las oportunidades de participar equitativamente en la vida social, económica y política” </a:t>
            </a:r>
          </a:p>
        </p:txBody>
      </p:sp>
      <p:sp>
        <p:nvSpPr>
          <p:cNvPr id="4" name="Google Shape;217;g23f978c418c_0_480">
            <a:extLst>
              <a:ext uri="{FF2B5EF4-FFF2-40B4-BE49-F238E27FC236}">
                <a16:creationId xmlns:a16="http://schemas.microsoft.com/office/drawing/2014/main" id="{10558268-BF70-4710-BA42-81E74B2E19F1}"/>
              </a:ext>
            </a:extLst>
          </p:cNvPr>
          <p:cNvSpPr txBox="1">
            <a:spLocks/>
          </p:cNvSpPr>
          <p:nvPr/>
        </p:nvSpPr>
        <p:spPr>
          <a:xfrm>
            <a:off x="1250216" y="3429000"/>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dirty="0"/>
              <a:t>Cooperación y el Desarrollo Económicos (2017)</a:t>
            </a:r>
          </a:p>
          <a:p>
            <a:pPr algn="ctr"/>
            <a:r>
              <a:rPr lang="es-MX" sz="2400" dirty="0"/>
              <a:t> </a:t>
            </a:r>
          </a:p>
        </p:txBody>
      </p:sp>
      <p:sp>
        <p:nvSpPr>
          <p:cNvPr id="5" name="Flecha: a la derecha 4">
            <a:extLst>
              <a:ext uri="{FF2B5EF4-FFF2-40B4-BE49-F238E27FC236}">
                <a16:creationId xmlns:a16="http://schemas.microsoft.com/office/drawing/2014/main" id="{E9A84376-E3C4-F102-D373-A6B6EDF299F5}"/>
              </a:ext>
            </a:extLst>
          </p:cNvPr>
          <p:cNvSpPr/>
          <p:nvPr/>
        </p:nvSpPr>
        <p:spPr>
          <a:xfrm>
            <a:off x="4191123" y="3987400"/>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2000"/>
          </a:p>
        </p:txBody>
      </p:sp>
      <p:sp>
        <p:nvSpPr>
          <p:cNvPr id="6" name="Flecha: a la derecha 5">
            <a:extLst>
              <a:ext uri="{FF2B5EF4-FFF2-40B4-BE49-F238E27FC236}">
                <a16:creationId xmlns:a16="http://schemas.microsoft.com/office/drawing/2014/main" id="{0B7901C5-B0DB-F2FF-63DD-E01F2DEDBF14}"/>
              </a:ext>
            </a:extLst>
          </p:cNvPr>
          <p:cNvSpPr/>
          <p:nvPr/>
        </p:nvSpPr>
        <p:spPr>
          <a:xfrm rot="19232496">
            <a:off x="7588732" y="333605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curvada hacia la derecha 6">
            <a:extLst>
              <a:ext uri="{FF2B5EF4-FFF2-40B4-BE49-F238E27FC236}">
                <a16:creationId xmlns:a16="http://schemas.microsoft.com/office/drawing/2014/main" id="{0C3DC1CC-6C20-109B-9D9F-2E9E159F1B0B}"/>
              </a:ext>
            </a:extLst>
          </p:cNvPr>
          <p:cNvSpPr/>
          <p:nvPr/>
        </p:nvSpPr>
        <p:spPr>
          <a:xfrm rot="20290823" flipH="1">
            <a:off x="6742101" y="2396881"/>
            <a:ext cx="514963" cy="97120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8" name="Flecha: a la derecha 7">
            <a:extLst>
              <a:ext uri="{FF2B5EF4-FFF2-40B4-BE49-F238E27FC236}">
                <a16:creationId xmlns:a16="http://schemas.microsoft.com/office/drawing/2014/main" id="{CB85313C-53C2-0380-282F-B2F86564B0B7}"/>
              </a:ext>
            </a:extLst>
          </p:cNvPr>
          <p:cNvSpPr/>
          <p:nvPr/>
        </p:nvSpPr>
        <p:spPr>
          <a:xfrm rot="19232496">
            <a:off x="7599366" y="390824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Flecha: a la derecha 8">
            <a:extLst>
              <a:ext uri="{FF2B5EF4-FFF2-40B4-BE49-F238E27FC236}">
                <a16:creationId xmlns:a16="http://schemas.microsoft.com/office/drawing/2014/main" id="{9C035594-385E-CE23-DEDA-8F93B4FC09EA}"/>
              </a:ext>
            </a:extLst>
          </p:cNvPr>
          <p:cNvSpPr/>
          <p:nvPr/>
        </p:nvSpPr>
        <p:spPr>
          <a:xfrm>
            <a:off x="7646111" y="447560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6D0817D9-B949-6FAC-A361-7D2A93BFF7FE}"/>
              </a:ext>
            </a:extLst>
          </p:cNvPr>
          <p:cNvSpPr/>
          <p:nvPr/>
        </p:nvSpPr>
        <p:spPr>
          <a:xfrm rot="1700999">
            <a:off x="7628524" y="502007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2" name="Google Shape;217;g23f978c418c_0_480">
            <a:extLst>
              <a:ext uri="{FF2B5EF4-FFF2-40B4-BE49-F238E27FC236}">
                <a16:creationId xmlns:a16="http://schemas.microsoft.com/office/drawing/2014/main" id="{7721F583-65A1-9D1B-48A9-81E1896E718C}"/>
              </a:ext>
            </a:extLst>
          </p:cNvPr>
          <p:cNvSpPr txBox="1">
            <a:spLocks/>
          </p:cNvSpPr>
          <p:nvPr/>
        </p:nvSpPr>
        <p:spPr>
          <a:xfrm>
            <a:off x="8057765" y="2931042"/>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PROBLEMA PÚBLICO</a:t>
            </a:r>
          </a:p>
        </p:txBody>
      </p:sp>
      <p:sp>
        <p:nvSpPr>
          <p:cNvPr id="13" name="Google Shape;217;g23f978c418c_0_480">
            <a:extLst>
              <a:ext uri="{FF2B5EF4-FFF2-40B4-BE49-F238E27FC236}">
                <a16:creationId xmlns:a16="http://schemas.microsoft.com/office/drawing/2014/main" id="{C1744B97-E0D0-0862-B872-3F450994810F}"/>
              </a:ext>
            </a:extLst>
          </p:cNvPr>
          <p:cNvSpPr txBox="1">
            <a:spLocks/>
          </p:cNvSpPr>
          <p:nvPr/>
        </p:nvSpPr>
        <p:spPr>
          <a:xfrm>
            <a:off x="8038630" y="3624869"/>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GENERA DESIGUALDAD</a:t>
            </a:r>
          </a:p>
        </p:txBody>
      </p:sp>
      <p:sp>
        <p:nvSpPr>
          <p:cNvPr id="14" name="Google Shape;217;g23f978c418c_0_480">
            <a:extLst>
              <a:ext uri="{FF2B5EF4-FFF2-40B4-BE49-F238E27FC236}">
                <a16:creationId xmlns:a16="http://schemas.microsoft.com/office/drawing/2014/main" id="{53493ABC-C351-D843-F525-EBFB8C0D7E36}"/>
              </a:ext>
            </a:extLst>
          </p:cNvPr>
          <p:cNvSpPr txBox="1">
            <a:spLocks/>
          </p:cNvSpPr>
          <p:nvPr/>
        </p:nvSpPr>
        <p:spPr>
          <a:xfrm>
            <a:off x="8057765" y="4296680"/>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EXCLUSIÓN </a:t>
            </a:r>
          </a:p>
        </p:txBody>
      </p:sp>
      <p:sp>
        <p:nvSpPr>
          <p:cNvPr id="15" name="Google Shape;217;g23f978c418c_0_480">
            <a:extLst>
              <a:ext uri="{FF2B5EF4-FFF2-40B4-BE49-F238E27FC236}">
                <a16:creationId xmlns:a16="http://schemas.microsoft.com/office/drawing/2014/main" id="{3BD8FF51-9667-8872-FFE1-D86D6695649E}"/>
              </a:ext>
            </a:extLst>
          </p:cNvPr>
          <p:cNvSpPr txBox="1">
            <a:spLocks/>
          </p:cNvSpPr>
          <p:nvPr/>
        </p:nvSpPr>
        <p:spPr>
          <a:xfrm>
            <a:off x="8038630" y="4968491"/>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DESENCANTO</a:t>
            </a:r>
          </a:p>
        </p:txBody>
      </p:sp>
    </p:spTree>
    <p:extLst>
      <p:ext uri="{BB962C8B-B14F-4D97-AF65-F5344CB8AC3E}">
        <p14:creationId xmlns:p14="http://schemas.microsoft.com/office/powerpoint/2010/main" val="4028762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0B1771D6-71C7-60E5-3350-CC414EFECD91}"/>
              </a:ext>
            </a:extLst>
          </p:cNvPr>
          <p:cNvPicPr>
            <a:picLocks noChangeAspect="1"/>
          </p:cNvPicPr>
          <p:nvPr/>
        </p:nvPicPr>
        <p:blipFill>
          <a:blip r:embed="rId2"/>
          <a:stretch>
            <a:fillRect/>
          </a:stretch>
        </p:blipFill>
        <p:spPr>
          <a:xfrm>
            <a:off x="1630680" y="996802"/>
            <a:ext cx="8534400" cy="3938477"/>
          </a:xfrm>
          <a:prstGeom prst="rect">
            <a:avLst/>
          </a:prstGeom>
        </p:spPr>
      </p:pic>
      <p:sp>
        <p:nvSpPr>
          <p:cNvPr id="6" name="Google Shape;217;g23f978c418c_0_480">
            <a:extLst>
              <a:ext uri="{FF2B5EF4-FFF2-40B4-BE49-F238E27FC236}">
                <a16:creationId xmlns:a16="http://schemas.microsoft.com/office/drawing/2014/main" id="{4902B354-4436-A64E-DD6D-A96DB4DC478F}"/>
              </a:ext>
            </a:extLst>
          </p:cNvPr>
          <p:cNvSpPr txBox="1">
            <a:spLocks/>
          </p:cNvSpPr>
          <p:nvPr/>
        </p:nvSpPr>
        <p:spPr>
          <a:xfrm>
            <a:off x="1828800" y="5209829"/>
            <a:ext cx="4267200"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b="1" dirty="0"/>
              <a:t>FUENTE: IPSOS (</a:t>
            </a:r>
            <a:r>
              <a:rPr lang="es-PE" sz="2000" b="1" dirty="0"/>
              <a:t>22 DE ABRIL DE 2023) </a:t>
            </a:r>
            <a:endParaRPr lang="es-MX" sz="2000" b="1" dirty="0"/>
          </a:p>
        </p:txBody>
      </p:sp>
    </p:spTree>
    <p:extLst>
      <p:ext uri="{BB962C8B-B14F-4D97-AF65-F5344CB8AC3E}">
        <p14:creationId xmlns:p14="http://schemas.microsoft.com/office/powerpoint/2010/main" val="635207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9B5944F-4CFD-784B-FEA1-EF5A2B6AEEF8}"/>
              </a:ext>
            </a:extLst>
          </p:cNvPr>
          <p:cNvPicPr>
            <a:picLocks noChangeAspect="1"/>
          </p:cNvPicPr>
          <p:nvPr/>
        </p:nvPicPr>
        <p:blipFill>
          <a:blip r:embed="rId2"/>
          <a:stretch>
            <a:fillRect/>
          </a:stretch>
        </p:blipFill>
        <p:spPr>
          <a:xfrm>
            <a:off x="1858327" y="1073467"/>
            <a:ext cx="8474393" cy="4049122"/>
          </a:xfrm>
          <a:prstGeom prst="rect">
            <a:avLst/>
          </a:prstGeom>
        </p:spPr>
      </p:pic>
      <p:sp>
        <p:nvSpPr>
          <p:cNvPr id="4" name="Google Shape;217;g23f978c418c_0_480">
            <a:extLst>
              <a:ext uri="{FF2B5EF4-FFF2-40B4-BE49-F238E27FC236}">
                <a16:creationId xmlns:a16="http://schemas.microsoft.com/office/drawing/2014/main" id="{44C79243-0F1F-6341-ACE9-0D05B0D48593}"/>
              </a:ext>
            </a:extLst>
          </p:cNvPr>
          <p:cNvSpPr txBox="1">
            <a:spLocks/>
          </p:cNvSpPr>
          <p:nvPr/>
        </p:nvSpPr>
        <p:spPr>
          <a:xfrm>
            <a:off x="1828800" y="5209829"/>
            <a:ext cx="4267200"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b="1" dirty="0"/>
              <a:t>ELABORADO POR COMEX (</a:t>
            </a:r>
            <a:r>
              <a:rPr lang="es-PE" sz="2000" b="1" dirty="0"/>
              <a:t>2023) </a:t>
            </a:r>
            <a:endParaRPr lang="es-MX" sz="2000" b="1" dirty="0"/>
          </a:p>
        </p:txBody>
      </p:sp>
    </p:spTree>
    <p:extLst>
      <p:ext uri="{BB962C8B-B14F-4D97-AF65-F5344CB8AC3E}">
        <p14:creationId xmlns:p14="http://schemas.microsoft.com/office/powerpoint/2010/main" val="1457191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217;g23f978c418c_0_480">
            <a:extLst>
              <a:ext uri="{FF2B5EF4-FFF2-40B4-BE49-F238E27FC236}">
                <a16:creationId xmlns:a16="http://schemas.microsoft.com/office/drawing/2014/main" id="{893E4AB6-CF03-8458-055D-D76FEDCF77B8}"/>
              </a:ext>
            </a:extLst>
          </p:cNvPr>
          <p:cNvSpPr txBox="1">
            <a:spLocks/>
          </p:cNvSpPr>
          <p:nvPr/>
        </p:nvSpPr>
        <p:spPr>
          <a:xfrm>
            <a:off x="581890" y="1378357"/>
            <a:ext cx="6095999" cy="447380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9600" dirty="0"/>
              <a:t>INEI (2019): Las instituciones que conforman el sistema judicial en el transcurso del mes de octubre 2019 hasta marzo 2020, un 73.1% indicó que no confía en el Ministerio Público, un 82.3% desconfía del Poder Judicial, un 72.1% manifiesta no confiar en la Procuraduría Anticorrupción y un 66.6% menciona que no confía en la Comisión de Alto Nivel Anticorrupción.</a:t>
            </a:r>
            <a:endParaRPr lang="es-PE" sz="9600" dirty="0"/>
          </a:p>
          <a:p>
            <a:pPr algn="ctr"/>
            <a:endParaRPr lang="es-MX" sz="3200" dirty="0"/>
          </a:p>
        </p:txBody>
      </p:sp>
      <p:pic>
        <p:nvPicPr>
          <p:cNvPr id="2050" name="Picture 2" descr="INEI Perú (@INEI_oficial) / X">
            <a:extLst>
              <a:ext uri="{FF2B5EF4-FFF2-40B4-BE49-F238E27FC236}">
                <a16:creationId xmlns:a16="http://schemas.microsoft.com/office/drawing/2014/main" id="{5A6A8680-8A85-21BC-731A-16FC3D31BC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1818" y="1404938"/>
            <a:ext cx="4447222" cy="4447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438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FFB2AF1D-809F-494A-0676-31DE2D359BA6}"/>
              </a:ext>
            </a:extLst>
          </p:cNvPr>
          <p:cNvSpPr/>
          <p:nvPr/>
        </p:nvSpPr>
        <p:spPr>
          <a:xfrm>
            <a:off x="4469803" y="1415213"/>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dirty="0"/>
              <a:t>BIEN JURÌDICO PROTEGIDO</a:t>
            </a:r>
            <a:endParaRPr lang="es-PE" sz="1200" dirty="0"/>
          </a:p>
        </p:txBody>
      </p:sp>
      <p:sp>
        <p:nvSpPr>
          <p:cNvPr id="4" name="Google Shape;217;g23f978c418c_0_480">
            <a:extLst>
              <a:ext uri="{FF2B5EF4-FFF2-40B4-BE49-F238E27FC236}">
                <a16:creationId xmlns:a16="http://schemas.microsoft.com/office/drawing/2014/main" id="{304C77E4-0178-B3E7-186F-05ABDE97DAC9}"/>
              </a:ext>
            </a:extLst>
          </p:cNvPr>
          <p:cNvSpPr txBox="1">
            <a:spLocks/>
          </p:cNvSpPr>
          <p:nvPr/>
        </p:nvSpPr>
        <p:spPr>
          <a:xfrm>
            <a:off x="1346387" y="1314696"/>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sym typeface="Arial Black"/>
              </a:rPr>
              <a:t>TIPICIDAD OBJETIVA</a:t>
            </a:r>
          </a:p>
        </p:txBody>
      </p:sp>
      <p:sp>
        <p:nvSpPr>
          <p:cNvPr id="5" name="Google Shape;217;g23f978c418c_0_480">
            <a:extLst>
              <a:ext uri="{FF2B5EF4-FFF2-40B4-BE49-F238E27FC236}">
                <a16:creationId xmlns:a16="http://schemas.microsoft.com/office/drawing/2014/main" id="{E7F8EE6D-C163-251C-40F3-F341CA9497A0}"/>
              </a:ext>
            </a:extLst>
          </p:cNvPr>
          <p:cNvSpPr txBox="1">
            <a:spLocks/>
          </p:cNvSpPr>
          <p:nvPr/>
        </p:nvSpPr>
        <p:spPr>
          <a:xfrm>
            <a:off x="7847241" y="1415212"/>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NORMAL Y CORRECTO EJERCICIO </a:t>
            </a:r>
            <a:r>
              <a:rPr lang="es-MX" sz="1800" b="1">
                <a:latin typeface="Abadi Extra Light" panose="020B0204020104020204" pitchFamily="34" charset="0"/>
              </a:rPr>
              <a:t>DEL CARGO PÚBLICO</a:t>
            </a:r>
            <a:endParaRPr lang="es-MX" sz="1800" b="1" dirty="0">
              <a:latin typeface="Abadi Extra Light" panose="020B0204020104020204" pitchFamily="34" charset="0"/>
              <a:sym typeface="Arial Black"/>
            </a:endParaRPr>
          </a:p>
        </p:txBody>
      </p:sp>
      <p:sp>
        <p:nvSpPr>
          <p:cNvPr id="6" name="Flecha: a la derecha 5">
            <a:extLst>
              <a:ext uri="{FF2B5EF4-FFF2-40B4-BE49-F238E27FC236}">
                <a16:creationId xmlns:a16="http://schemas.microsoft.com/office/drawing/2014/main" id="{12ED6E96-B729-8BBA-04B6-D1D8B76C4550}"/>
              </a:ext>
            </a:extLst>
          </p:cNvPr>
          <p:cNvSpPr/>
          <p:nvPr/>
        </p:nvSpPr>
        <p:spPr>
          <a:xfrm>
            <a:off x="4469803" y="2948765"/>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PE" sz="1200" dirty="0"/>
              <a:t>SUJETO ACTIVO </a:t>
            </a:r>
          </a:p>
        </p:txBody>
      </p:sp>
      <p:sp>
        <p:nvSpPr>
          <p:cNvPr id="7" name="Flecha: a la derecha 6">
            <a:extLst>
              <a:ext uri="{FF2B5EF4-FFF2-40B4-BE49-F238E27FC236}">
                <a16:creationId xmlns:a16="http://schemas.microsoft.com/office/drawing/2014/main" id="{605A0E2F-4DC7-C8FB-5AB4-E93D2D774B04}"/>
              </a:ext>
            </a:extLst>
          </p:cNvPr>
          <p:cNvSpPr/>
          <p:nvPr/>
        </p:nvSpPr>
        <p:spPr>
          <a:xfrm>
            <a:off x="4469803" y="4482317"/>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dirty="0"/>
              <a:t>SUJETO PASIVO</a:t>
            </a:r>
            <a:endParaRPr lang="es-PE" sz="1200" dirty="0"/>
          </a:p>
        </p:txBody>
      </p:sp>
      <p:sp>
        <p:nvSpPr>
          <p:cNvPr id="8" name="Google Shape;217;g23f978c418c_0_480">
            <a:extLst>
              <a:ext uri="{FF2B5EF4-FFF2-40B4-BE49-F238E27FC236}">
                <a16:creationId xmlns:a16="http://schemas.microsoft.com/office/drawing/2014/main" id="{699BB4D2-FDA0-38EB-FF42-1647C9EE7532}"/>
              </a:ext>
            </a:extLst>
          </p:cNvPr>
          <p:cNvSpPr txBox="1">
            <a:spLocks/>
          </p:cNvSpPr>
          <p:nvPr/>
        </p:nvSpPr>
        <p:spPr>
          <a:xfrm>
            <a:off x="7847241" y="2948764"/>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FUNCIONARIO O SERIVDOR PÚBLICO</a:t>
            </a:r>
            <a:endParaRPr lang="es-MX" sz="1800" b="1" dirty="0">
              <a:latin typeface="Abadi Extra Light" panose="020B0204020104020204" pitchFamily="34" charset="0"/>
              <a:sym typeface="Arial Black"/>
            </a:endParaRPr>
          </a:p>
        </p:txBody>
      </p:sp>
      <p:sp>
        <p:nvSpPr>
          <p:cNvPr id="9" name="Google Shape;217;g23f978c418c_0_480">
            <a:extLst>
              <a:ext uri="{FF2B5EF4-FFF2-40B4-BE49-F238E27FC236}">
                <a16:creationId xmlns:a16="http://schemas.microsoft.com/office/drawing/2014/main" id="{3764AE2C-CAAA-7F7A-8B3A-25807E484735}"/>
              </a:ext>
            </a:extLst>
          </p:cNvPr>
          <p:cNvSpPr txBox="1">
            <a:spLocks/>
          </p:cNvSpPr>
          <p:nvPr/>
        </p:nvSpPr>
        <p:spPr>
          <a:xfrm>
            <a:off x="7847241" y="4582833"/>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a:latin typeface="Abadi Extra Light" panose="020B0204020104020204" pitchFamily="34" charset="0"/>
              </a:rPr>
              <a:t>EL ESTADO</a:t>
            </a:r>
            <a:endParaRPr lang="es-MX" sz="1800" b="1" dirty="0">
              <a:latin typeface="Abadi Extra Light" panose="020B0204020104020204" pitchFamily="34" charset="0"/>
              <a:sym typeface="Arial Black"/>
            </a:endParaRPr>
          </a:p>
        </p:txBody>
      </p:sp>
    </p:spTree>
    <p:extLst>
      <p:ext uri="{BB962C8B-B14F-4D97-AF65-F5344CB8AC3E}">
        <p14:creationId xmlns:p14="http://schemas.microsoft.com/office/powerpoint/2010/main" val="1205222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219F2EE8-3D60-5737-D6AD-F3CB46480954}"/>
              </a:ext>
            </a:extLst>
          </p:cNvPr>
          <p:cNvSpPr txBox="1">
            <a:spLocks/>
          </p:cNvSpPr>
          <p:nvPr/>
        </p:nvSpPr>
        <p:spPr>
          <a:xfrm>
            <a:off x="1719030" y="1341517"/>
            <a:ext cx="4131164"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b="1" dirty="0"/>
              <a:t>FUNCIONARIO</a:t>
            </a:r>
          </a:p>
          <a:p>
            <a:pPr algn="ctr"/>
            <a:r>
              <a:rPr lang="pt-BR" sz="2000" b="1" dirty="0"/>
              <a:t>(R.N. n° 3342-2003/</a:t>
            </a:r>
            <a:r>
              <a:rPr lang="pt-BR" sz="2000" b="1" dirty="0" err="1"/>
              <a:t>Ucayali</a:t>
            </a:r>
            <a:r>
              <a:rPr lang="pt-BR" sz="2000" b="1" dirty="0"/>
              <a:t>, </a:t>
            </a:r>
            <a:r>
              <a:rPr lang="pt-BR" sz="2000" b="1" dirty="0" err="1"/>
              <a:t>F.j</a:t>
            </a:r>
            <a:r>
              <a:rPr lang="pt-BR" sz="2000" b="1" dirty="0"/>
              <a:t>. 2.3.5</a:t>
            </a:r>
            <a:r>
              <a:rPr lang="es-MX" sz="2000" b="1" dirty="0"/>
              <a:t>)</a:t>
            </a:r>
          </a:p>
          <a:p>
            <a:pPr algn="just"/>
            <a:endParaRPr lang="es-MX" sz="2000" dirty="0"/>
          </a:p>
          <a:p>
            <a:pPr algn="just"/>
            <a:r>
              <a:rPr lang="es-ES" sz="2000" dirty="0"/>
              <a:t>Exclusivamente los funcionarios públicos, que por razón de su cargo, representan al Estado en alguno de los negocios jurídicos administrativos señalados en el artículo 384 del Código de 1991.</a:t>
            </a:r>
            <a:endParaRPr lang="es-MX" sz="2000" dirty="0">
              <a:sym typeface="Arial Black"/>
            </a:endParaRPr>
          </a:p>
        </p:txBody>
      </p:sp>
      <p:sp>
        <p:nvSpPr>
          <p:cNvPr id="5" name="Google Shape;217;g23f978c418c_0_480">
            <a:extLst>
              <a:ext uri="{FF2B5EF4-FFF2-40B4-BE49-F238E27FC236}">
                <a16:creationId xmlns:a16="http://schemas.microsoft.com/office/drawing/2014/main" id="{6FE9AFFB-FA25-964B-809F-8C68159D0EDD}"/>
              </a:ext>
            </a:extLst>
          </p:cNvPr>
          <p:cNvSpPr txBox="1">
            <a:spLocks/>
          </p:cNvSpPr>
          <p:nvPr/>
        </p:nvSpPr>
        <p:spPr>
          <a:xfrm>
            <a:off x="6709648" y="1182835"/>
            <a:ext cx="4131164"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b="1" dirty="0"/>
              <a:t>TERCERO INTERESADO</a:t>
            </a:r>
          </a:p>
          <a:p>
            <a:pPr algn="ctr"/>
            <a:r>
              <a:rPr lang="pt-BR" b="1" dirty="0"/>
              <a:t>(</a:t>
            </a:r>
            <a:r>
              <a:rPr lang="es-ES" dirty="0"/>
              <a:t>Casación 661-2016/Piura, </a:t>
            </a:r>
            <a:r>
              <a:rPr lang="es-ES" dirty="0" err="1"/>
              <a:t>F.j</a:t>
            </a:r>
            <a:r>
              <a:rPr lang="es-ES" dirty="0"/>
              <a:t>. 20</a:t>
            </a:r>
            <a:r>
              <a:rPr lang="es-MX" b="1" dirty="0"/>
              <a:t>)</a:t>
            </a:r>
          </a:p>
          <a:p>
            <a:pPr algn="ctr"/>
            <a:endParaRPr lang="es-MX" b="1" dirty="0"/>
          </a:p>
          <a:p>
            <a:pPr algn="just"/>
            <a:r>
              <a:rPr lang="es-ES" dirty="0"/>
              <a:t>Siendo este el caso de los denominados delitos de participación necesaria, que exigen para su configuración la presencia de dos intervinientes: de un lado, la intervención del funcionario público con deberes especiales (intraneus); y, de otro lado, la participación del interesado (</a:t>
            </a:r>
            <a:r>
              <a:rPr lang="es-ES" dirty="0" err="1"/>
              <a:t>extraneus</a:t>
            </a:r>
            <a:r>
              <a:rPr lang="es-ES" dirty="0"/>
              <a:t>: sujetos sin deberes especiales) para el perfeccionamiento del delito; un ejemplo claro de lo citado es el delito de colusión, pues es un delito de participación necesaria.</a:t>
            </a:r>
            <a:endParaRPr lang="es-MX" dirty="0"/>
          </a:p>
        </p:txBody>
      </p:sp>
    </p:spTree>
    <p:extLst>
      <p:ext uri="{BB962C8B-B14F-4D97-AF65-F5344CB8AC3E}">
        <p14:creationId xmlns:p14="http://schemas.microsoft.com/office/powerpoint/2010/main" val="158049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6280A3-37D5-85E4-D9A0-4A6E3A941A23}"/>
              </a:ext>
            </a:extLst>
          </p:cNvPr>
          <p:cNvSpPr>
            <a:spLocks noGrp="1"/>
          </p:cNvSpPr>
          <p:nvPr>
            <p:ph type="title"/>
          </p:nvPr>
        </p:nvSpPr>
        <p:spPr>
          <a:xfrm>
            <a:off x="1946564" y="411307"/>
            <a:ext cx="10515600" cy="1325563"/>
          </a:xfrm>
        </p:spPr>
        <p:txBody>
          <a:bodyPr/>
          <a:lstStyle/>
          <a:p>
            <a:r>
              <a:rPr lang="es-MX" dirty="0"/>
              <a:t>FUNCIONARIO O SERVIDOR PÚBLICO</a:t>
            </a:r>
            <a:endParaRPr lang="es-PE" dirty="0"/>
          </a:p>
        </p:txBody>
      </p:sp>
      <p:sp>
        <p:nvSpPr>
          <p:cNvPr id="4" name="Rectángulo: esquinas redondeadas 3">
            <a:extLst>
              <a:ext uri="{FF2B5EF4-FFF2-40B4-BE49-F238E27FC236}">
                <a16:creationId xmlns:a16="http://schemas.microsoft.com/office/drawing/2014/main" id="{8D231D32-1873-8EA3-FEB8-F8B82FEABD00}"/>
              </a:ext>
            </a:extLst>
          </p:cNvPr>
          <p:cNvSpPr/>
          <p:nvPr/>
        </p:nvSpPr>
        <p:spPr>
          <a:xfrm>
            <a:off x="2821709" y="2553605"/>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8" name="Google Shape;217;g23f978c418c_0_480">
            <a:extLst>
              <a:ext uri="{FF2B5EF4-FFF2-40B4-BE49-F238E27FC236}">
                <a16:creationId xmlns:a16="http://schemas.microsoft.com/office/drawing/2014/main" id="{322EB908-3B87-66B8-737D-184763F4922D}"/>
              </a:ext>
            </a:extLst>
          </p:cNvPr>
          <p:cNvSpPr txBox="1">
            <a:spLocks/>
          </p:cNvSpPr>
          <p:nvPr/>
        </p:nvSpPr>
        <p:spPr>
          <a:xfrm>
            <a:off x="1794917" y="443570"/>
            <a:ext cx="9440530"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12" name="Rectángulo: esquinas redondeadas 11">
            <a:extLst>
              <a:ext uri="{FF2B5EF4-FFF2-40B4-BE49-F238E27FC236}">
                <a16:creationId xmlns:a16="http://schemas.microsoft.com/office/drawing/2014/main" id="{4EF84592-1B1C-F26C-2C9E-8643BEECC1E7}"/>
              </a:ext>
            </a:extLst>
          </p:cNvPr>
          <p:cNvSpPr/>
          <p:nvPr/>
        </p:nvSpPr>
        <p:spPr>
          <a:xfrm>
            <a:off x="2821709" y="473555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3" name="Rectángulo: esquinas redondeadas 12">
            <a:extLst>
              <a:ext uri="{FF2B5EF4-FFF2-40B4-BE49-F238E27FC236}">
                <a16:creationId xmlns:a16="http://schemas.microsoft.com/office/drawing/2014/main" id="{2DDFCDFA-CD81-4FF5-8BD4-1C1E8918B3F2}"/>
              </a:ext>
            </a:extLst>
          </p:cNvPr>
          <p:cNvSpPr/>
          <p:nvPr/>
        </p:nvSpPr>
        <p:spPr>
          <a:xfrm>
            <a:off x="6945746" y="473555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4" name="Rectángulo: esquinas redondeadas 13">
            <a:extLst>
              <a:ext uri="{FF2B5EF4-FFF2-40B4-BE49-F238E27FC236}">
                <a16:creationId xmlns:a16="http://schemas.microsoft.com/office/drawing/2014/main" id="{E573D372-26F5-FE7A-2FCE-B6889C43FBE4}"/>
              </a:ext>
            </a:extLst>
          </p:cNvPr>
          <p:cNvSpPr/>
          <p:nvPr/>
        </p:nvSpPr>
        <p:spPr>
          <a:xfrm>
            <a:off x="6945746" y="2634423"/>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6" name="CuadroTexto 15">
            <a:extLst>
              <a:ext uri="{FF2B5EF4-FFF2-40B4-BE49-F238E27FC236}">
                <a16:creationId xmlns:a16="http://schemas.microsoft.com/office/drawing/2014/main" id="{E399CD49-6092-3793-2477-AE431B118C2F}"/>
              </a:ext>
            </a:extLst>
          </p:cNvPr>
          <p:cNvSpPr txBox="1"/>
          <p:nvPr/>
        </p:nvSpPr>
        <p:spPr>
          <a:xfrm>
            <a:off x="3830783" y="2733960"/>
            <a:ext cx="6229926" cy="369332"/>
          </a:xfrm>
          <a:prstGeom prst="rect">
            <a:avLst/>
          </a:prstGeom>
          <a:noFill/>
        </p:spPr>
        <p:txBody>
          <a:bodyPr wrap="square">
            <a:spAutoFit/>
          </a:bodyPr>
          <a:lstStyle/>
          <a:p>
            <a:pPr algn="just"/>
            <a:r>
              <a:rPr lang="es-MX" sz="1800" dirty="0"/>
              <a:t>SIRVE</a:t>
            </a:r>
            <a:endParaRPr lang="es-PE" sz="1800" dirty="0"/>
          </a:p>
        </p:txBody>
      </p:sp>
      <p:sp>
        <p:nvSpPr>
          <p:cNvPr id="17" name="CuadroTexto 16">
            <a:extLst>
              <a:ext uri="{FF2B5EF4-FFF2-40B4-BE49-F238E27FC236}">
                <a16:creationId xmlns:a16="http://schemas.microsoft.com/office/drawing/2014/main" id="{C05CD786-B049-F8F6-C31D-4647BA4FFED4}"/>
              </a:ext>
            </a:extLst>
          </p:cNvPr>
          <p:cNvSpPr txBox="1"/>
          <p:nvPr/>
        </p:nvSpPr>
        <p:spPr>
          <a:xfrm>
            <a:off x="7760855" y="2798550"/>
            <a:ext cx="6229926" cy="369332"/>
          </a:xfrm>
          <a:prstGeom prst="rect">
            <a:avLst/>
          </a:prstGeom>
          <a:noFill/>
        </p:spPr>
        <p:txBody>
          <a:bodyPr wrap="square">
            <a:spAutoFit/>
          </a:bodyPr>
          <a:lstStyle/>
          <a:p>
            <a:pPr algn="just"/>
            <a:r>
              <a:rPr lang="es-MX" sz="1800" dirty="0"/>
              <a:t>RESPETA</a:t>
            </a:r>
            <a:endParaRPr lang="es-PE" sz="1800" dirty="0"/>
          </a:p>
        </p:txBody>
      </p:sp>
      <p:sp>
        <p:nvSpPr>
          <p:cNvPr id="18" name="CuadroTexto 17">
            <a:extLst>
              <a:ext uri="{FF2B5EF4-FFF2-40B4-BE49-F238E27FC236}">
                <a16:creationId xmlns:a16="http://schemas.microsoft.com/office/drawing/2014/main" id="{19A3BA11-C166-F66F-49DA-4BA8BA385667}"/>
              </a:ext>
            </a:extLst>
          </p:cNvPr>
          <p:cNvSpPr txBox="1"/>
          <p:nvPr/>
        </p:nvSpPr>
        <p:spPr>
          <a:xfrm>
            <a:off x="3710712" y="4936465"/>
            <a:ext cx="6229926" cy="369332"/>
          </a:xfrm>
          <a:prstGeom prst="rect">
            <a:avLst/>
          </a:prstGeom>
          <a:noFill/>
        </p:spPr>
        <p:txBody>
          <a:bodyPr wrap="square">
            <a:spAutoFit/>
          </a:bodyPr>
          <a:lstStyle/>
          <a:p>
            <a:pPr algn="just"/>
            <a:r>
              <a:rPr lang="es-MX" sz="1800" dirty="0"/>
              <a:t>PROCURA</a:t>
            </a:r>
            <a:endParaRPr lang="es-PE" sz="1800" dirty="0"/>
          </a:p>
        </p:txBody>
      </p:sp>
      <p:sp>
        <p:nvSpPr>
          <p:cNvPr id="19" name="CuadroTexto 18">
            <a:extLst>
              <a:ext uri="{FF2B5EF4-FFF2-40B4-BE49-F238E27FC236}">
                <a16:creationId xmlns:a16="http://schemas.microsoft.com/office/drawing/2014/main" id="{116672D4-F102-35BB-16DC-7E9F39D1FCC8}"/>
              </a:ext>
            </a:extLst>
          </p:cNvPr>
          <p:cNvSpPr txBox="1"/>
          <p:nvPr/>
        </p:nvSpPr>
        <p:spPr>
          <a:xfrm>
            <a:off x="7880930" y="4931411"/>
            <a:ext cx="6229926" cy="369332"/>
          </a:xfrm>
          <a:prstGeom prst="rect">
            <a:avLst/>
          </a:prstGeom>
          <a:noFill/>
        </p:spPr>
        <p:txBody>
          <a:bodyPr wrap="square">
            <a:spAutoFit/>
          </a:bodyPr>
          <a:lstStyle/>
          <a:p>
            <a:pPr algn="just"/>
            <a:r>
              <a:rPr lang="es-MX" sz="1800" dirty="0"/>
              <a:t>ACTÚA</a:t>
            </a:r>
            <a:endParaRPr lang="es-PE" sz="1800" dirty="0"/>
          </a:p>
        </p:txBody>
      </p:sp>
    </p:spTree>
    <p:extLst>
      <p:ext uri="{BB962C8B-B14F-4D97-AF65-F5344CB8AC3E}">
        <p14:creationId xmlns:p14="http://schemas.microsoft.com/office/powerpoint/2010/main" val="1530505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D9AC4B2-C8BF-9953-EF82-0076B359D91E}"/>
              </a:ext>
            </a:extLst>
          </p:cNvPr>
          <p:cNvSpPr txBox="1"/>
          <p:nvPr/>
        </p:nvSpPr>
        <p:spPr>
          <a:xfrm>
            <a:off x="1336969" y="2021897"/>
            <a:ext cx="3555071" cy="3283463"/>
          </a:xfrm>
          <a:prstGeom prst="rect">
            <a:avLst/>
          </a:prstGeom>
          <a:noFill/>
        </p:spPr>
        <p:txBody>
          <a:bodyPr wrap="square">
            <a:spAutoFit/>
          </a:bodyPr>
          <a:lstStyle/>
          <a:p>
            <a:pPr algn="ctr">
              <a:lnSpc>
                <a:spcPct val="115000"/>
              </a:lnSpc>
              <a:spcAft>
                <a:spcPts val="800"/>
              </a:spcAft>
            </a:pPr>
            <a:r>
              <a:rPr lang="es-ES" sz="1800" b="1" kern="100" dirty="0">
                <a:effectLst/>
                <a:latin typeface="Aptos" panose="020B0004020202020204" pitchFamily="34" charset="0"/>
                <a:ea typeface="Aptos" panose="020B0004020202020204" pitchFamily="34" charset="0"/>
                <a:cs typeface="Times New Roman" panose="02020603050405020304" pitchFamily="18" charset="0"/>
              </a:rPr>
              <a:t>BIENES JURÍDICOS TUTELADOS</a:t>
            </a:r>
            <a:endParaRPr lang="es-ES" sz="1800" kern="100" dirty="0">
              <a:effectLst/>
              <a:latin typeface="Aptos" panose="020B0004020202020204" pitchFamily="34" charset="0"/>
              <a:ea typeface="Aptos" panose="020B0004020202020204" pitchFamily="34" charset="0"/>
              <a:cs typeface="Times New Roman" panose="02020603050405020304" pitchFamily="18" charset="0"/>
            </a:endParaRPr>
          </a:p>
          <a:p>
            <a:pPr algn="ctr"/>
            <a:r>
              <a:rPr lang="es-ES" b="1" dirty="0"/>
              <a:t>(El R.N. 874-2018/Cañete, </a:t>
            </a:r>
            <a:r>
              <a:rPr lang="es-ES" b="1" dirty="0" err="1"/>
              <a:t>Fj</a:t>
            </a:r>
            <a:r>
              <a:rPr lang="es-ES" b="1" dirty="0"/>
              <a:t>. 3.2)</a:t>
            </a:r>
          </a:p>
          <a:p>
            <a:pPr algn="just"/>
            <a:endParaRPr lang="es-ES" dirty="0"/>
          </a:p>
          <a:p>
            <a:pPr algn="just"/>
            <a:r>
              <a:rPr lang="es-ES" dirty="0"/>
              <a:t>En el delito de colusión, dos son los bienes jurídicos tutelados: a) la actuación conforme al deber que importe el cargo; b) asegurar la imagen institucional, considerándose como sujetos activos de este a los funcionarios o servidores públicos.</a:t>
            </a:r>
          </a:p>
        </p:txBody>
      </p:sp>
      <p:sp>
        <p:nvSpPr>
          <p:cNvPr id="4" name="Google Shape;217;g23f978c418c_0_480">
            <a:extLst>
              <a:ext uri="{FF2B5EF4-FFF2-40B4-BE49-F238E27FC236}">
                <a16:creationId xmlns:a16="http://schemas.microsoft.com/office/drawing/2014/main" id="{055F630C-0D47-8343-D3C5-AC2F3EF2A8E4}"/>
              </a:ext>
            </a:extLst>
          </p:cNvPr>
          <p:cNvSpPr txBox="1">
            <a:spLocks/>
          </p:cNvSpPr>
          <p:nvPr/>
        </p:nvSpPr>
        <p:spPr>
          <a:xfrm>
            <a:off x="537639" y="1365715"/>
            <a:ext cx="4979241"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000" dirty="0">
              <a:sym typeface="Arial Black"/>
            </a:endParaRPr>
          </a:p>
        </p:txBody>
      </p:sp>
      <p:sp>
        <p:nvSpPr>
          <p:cNvPr id="6" name="CuadroTexto 5">
            <a:extLst>
              <a:ext uri="{FF2B5EF4-FFF2-40B4-BE49-F238E27FC236}">
                <a16:creationId xmlns:a16="http://schemas.microsoft.com/office/drawing/2014/main" id="{38B142BC-9E17-B689-DA8B-3D63D6DCB650}"/>
              </a:ext>
            </a:extLst>
          </p:cNvPr>
          <p:cNvSpPr txBox="1"/>
          <p:nvPr/>
        </p:nvSpPr>
        <p:spPr>
          <a:xfrm>
            <a:off x="6096000" y="1365715"/>
            <a:ext cx="5377109" cy="5078313"/>
          </a:xfrm>
          <a:prstGeom prst="rect">
            <a:avLst/>
          </a:prstGeom>
          <a:noFill/>
        </p:spPr>
        <p:txBody>
          <a:bodyPr wrap="square">
            <a:spAutoFit/>
          </a:bodyPr>
          <a:lstStyle/>
          <a:p>
            <a:pPr algn="just"/>
            <a:r>
              <a:rPr lang="es-ES" b="1" dirty="0"/>
              <a:t>Casación 9-2018, Junín, </a:t>
            </a:r>
            <a:r>
              <a:rPr lang="es-ES" b="1" dirty="0" err="1"/>
              <a:t>Fj</a:t>
            </a:r>
            <a:r>
              <a:rPr lang="es-ES" b="1" dirty="0"/>
              <a:t>. 1.4.</a:t>
            </a:r>
          </a:p>
          <a:p>
            <a:pPr algn="just"/>
            <a:endParaRPr lang="es-ES" dirty="0"/>
          </a:p>
          <a:p>
            <a:pPr algn="just"/>
            <a:r>
              <a:rPr lang="es-ES" dirty="0"/>
              <a:t>El bien jurídico protegido en el delito de colusión —tipo penal de infracción— no es únicamente el patrimonio del Estado, pues su cautela es un deber entimemático. El agente activo de la colusión tiene el deber de obrar con pulcritud, dotar de eficiencia los recursos del Estado en la adquisición de bienes, y responder a la confianza que implica administrar y disponer del dinero público. Tal deber también constituye objeto de protección sustancial, debido a que la colusión se configura en un determinado contexto administrativo de compras estatales. En el delito de colusión no se protege el patrimonio del Estado en un sentido económico —menoscabo cuantitativo en términos contables—, sino la asignación de los recursos públicos de manera eficiente y funcional.</a:t>
            </a:r>
          </a:p>
        </p:txBody>
      </p:sp>
      <p:sp>
        <p:nvSpPr>
          <p:cNvPr id="7" name="Google Shape;217;g23f978c418c_0_480">
            <a:extLst>
              <a:ext uri="{FF2B5EF4-FFF2-40B4-BE49-F238E27FC236}">
                <a16:creationId xmlns:a16="http://schemas.microsoft.com/office/drawing/2014/main" id="{6CA01690-4C68-E966-940F-ADC6B3A36FEC}"/>
              </a:ext>
            </a:extLst>
          </p:cNvPr>
          <p:cNvSpPr txBox="1">
            <a:spLocks/>
          </p:cNvSpPr>
          <p:nvPr/>
        </p:nvSpPr>
        <p:spPr>
          <a:xfrm>
            <a:off x="5712112" y="1365714"/>
            <a:ext cx="6114128" cy="5217965"/>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000" dirty="0">
              <a:sym typeface="Arial Black"/>
            </a:endParaRPr>
          </a:p>
        </p:txBody>
      </p:sp>
    </p:spTree>
    <p:extLst>
      <p:ext uri="{BB962C8B-B14F-4D97-AF65-F5344CB8AC3E}">
        <p14:creationId xmlns:p14="http://schemas.microsoft.com/office/powerpoint/2010/main" val="1952840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 la derecha 1">
            <a:extLst>
              <a:ext uri="{FF2B5EF4-FFF2-40B4-BE49-F238E27FC236}">
                <a16:creationId xmlns:a16="http://schemas.microsoft.com/office/drawing/2014/main" id="{65D88061-FAF5-ABB0-F16A-EFC293775A01}"/>
              </a:ext>
            </a:extLst>
          </p:cNvPr>
          <p:cNvSpPr/>
          <p:nvPr/>
        </p:nvSpPr>
        <p:spPr>
          <a:xfrm>
            <a:off x="3540163" y="1415213"/>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3" name="Google Shape;217;g23f978c418c_0_480">
            <a:extLst>
              <a:ext uri="{FF2B5EF4-FFF2-40B4-BE49-F238E27FC236}">
                <a16:creationId xmlns:a16="http://schemas.microsoft.com/office/drawing/2014/main" id="{4358D3E8-7F0D-C413-8370-C1BD2000EAFF}"/>
              </a:ext>
            </a:extLst>
          </p:cNvPr>
          <p:cNvSpPr txBox="1">
            <a:spLocks/>
          </p:cNvSpPr>
          <p:nvPr/>
        </p:nvSpPr>
        <p:spPr>
          <a:xfrm>
            <a:off x="416747" y="1314696"/>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5000"/>
              </a:lnSpc>
              <a:spcAft>
                <a:spcPts val="800"/>
              </a:spcAft>
            </a:pPr>
            <a:r>
              <a:rPr lang="es-MX" sz="1800" b="1" kern="100" dirty="0">
                <a:effectLst/>
                <a:latin typeface="Aptos" panose="020B0004020202020204" pitchFamily="34" charset="0"/>
                <a:ea typeface="Aptos" panose="020B0004020202020204" pitchFamily="34" charset="0"/>
                <a:cs typeface="Times New Roman" panose="02020603050405020304" pitchFamily="18" charset="0"/>
              </a:rPr>
              <a:t>CONDUCTA TÍPICA</a:t>
            </a:r>
            <a:endParaRPr lang="es-E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217;g23f978c418c_0_480">
            <a:extLst>
              <a:ext uri="{FF2B5EF4-FFF2-40B4-BE49-F238E27FC236}">
                <a16:creationId xmlns:a16="http://schemas.microsoft.com/office/drawing/2014/main" id="{747C46ED-1261-F32C-BC97-BD88EB2D1B8D}"/>
              </a:ext>
            </a:extLst>
          </p:cNvPr>
          <p:cNvSpPr txBox="1">
            <a:spLocks/>
          </p:cNvSpPr>
          <p:nvPr/>
        </p:nvSpPr>
        <p:spPr>
          <a:xfrm>
            <a:off x="5150954" y="1415212"/>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400" dirty="0"/>
              <a:t>INTERVENCIÓN POR RAZÓN DE SU CARGO (</a:t>
            </a:r>
            <a:r>
              <a:rPr lang="en-US" sz="2400" dirty="0"/>
              <a:t>R.N. N.° 885-2016/CALLAO, F.J. 3)</a:t>
            </a:r>
            <a:r>
              <a:rPr lang="es-ES" sz="2400" dirty="0"/>
              <a:t> </a:t>
            </a:r>
            <a:endParaRPr lang="es-MX" sz="2400" b="1" dirty="0">
              <a:latin typeface="Abadi Extra Light" panose="020B0204020104020204" pitchFamily="34" charset="0"/>
              <a:sym typeface="Arial Black"/>
            </a:endParaRPr>
          </a:p>
        </p:txBody>
      </p:sp>
      <p:sp>
        <p:nvSpPr>
          <p:cNvPr id="5" name="Flecha: a la derecha 4">
            <a:extLst>
              <a:ext uri="{FF2B5EF4-FFF2-40B4-BE49-F238E27FC236}">
                <a16:creationId xmlns:a16="http://schemas.microsoft.com/office/drawing/2014/main" id="{95B6A5E5-7EC3-6088-F5D7-43BA6F7DF419}"/>
              </a:ext>
            </a:extLst>
          </p:cNvPr>
          <p:cNvSpPr/>
          <p:nvPr/>
        </p:nvSpPr>
        <p:spPr>
          <a:xfrm>
            <a:off x="3540163" y="2948765"/>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6" name="Flecha: a la derecha 5">
            <a:extLst>
              <a:ext uri="{FF2B5EF4-FFF2-40B4-BE49-F238E27FC236}">
                <a16:creationId xmlns:a16="http://schemas.microsoft.com/office/drawing/2014/main" id="{D29D1588-7F2A-B532-BC21-ECECD42566C8}"/>
              </a:ext>
            </a:extLst>
          </p:cNvPr>
          <p:cNvSpPr/>
          <p:nvPr/>
        </p:nvSpPr>
        <p:spPr>
          <a:xfrm>
            <a:off x="3540163" y="4482317"/>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7" name="Google Shape;217;g23f978c418c_0_480">
            <a:extLst>
              <a:ext uri="{FF2B5EF4-FFF2-40B4-BE49-F238E27FC236}">
                <a16:creationId xmlns:a16="http://schemas.microsoft.com/office/drawing/2014/main" id="{8788C131-01E4-0511-2730-0BE1CB4122C8}"/>
              </a:ext>
            </a:extLst>
          </p:cNvPr>
          <p:cNvSpPr txBox="1">
            <a:spLocks/>
          </p:cNvSpPr>
          <p:nvPr/>
        </p:nvSpPr>
        <p:spPr>
          <a:xfrm>
            <a:off x="5150954" y="2948764"/>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400" dirty="0"/>
              <a:t>PARTICIPACIÓN DIRECTA O INDIRECTA DEL FUNCIONARIO</a:t>
            </a:r>
            <a:endParaRPr lang="es-MX" sz="2400" b="1" dirty="0">
              <a:latin typeface="Abadi Extra Light" panose="020B0204020104020204" pitchFamily="34" charset="0"/>
              <a:sym typeface="Arial Black"/>
            </a:endParaRPr>
          </a:p>
        </p:txBody>
      </p:sp>
      <p:sp>
        <p:nvSpPr>
          <p:cNvPr id="8" name="Google Shape;217;g23f978c418c_0_480">
            <a:extLst>
              <a:ext uri="{FF2B5EF4-FFF2-40B4-BE49-F238E27FC236}">
                <a16:creationId xmlns:a16="http://schemas.microsoft.com/office/drawing/2014/main" id="{C0DAD88C-C667-65D0-CE7B-C4EA9FDED5A4}"/>
              </a:ext>
            </a:extLst>
          </p:cNvPr>
          <p:cNvSpPr txBox="1">
            <a:spLocks/>
          </p:cNvSpPr>
          <p:nvPr/>
        </p:nvSpPr>
        <p:spPr>
          <a:xfrm>
            <a:off x="5150954" y="4582833"/>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400" dirty="0"/>
              <a:t>CONTRATACIÓN PÚBLICA (RN 1527-2016/DEL SANTA, FJ. 9)</a:t>
            </a:r>
            <a:endParaRPr lang="es-MX" sz="2400" b="1" dirty="0">
              <a:latin typeface="Abadi Extra Light" panose="020B0204020104020204" pitchFamily="34" charset="0"/>
              <a:sym typeface="Arial Black"/>
            </a:endParaRPr>
          </a:p>
        </p:txBody>
      </p:sp>
    </p:spTree>
    <p:extLst>
      <p:ext uri="{BB962C8B-B14F-4D97-AF65-F5344CB8AC3E}">
        <p14:creationId xmlns:p14="http://schemas.microsoft.com/office/powerpoint/2010/main" val="2322953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 la derecha 1">
            <a:extLst>
              <a:ext uri="{FF2B5EF4-FFF2-40B4-BE49-F238E27FC236}">
                <a16:creationId xmlns:a16="http://schemas.microsoft.com/office/drawing/2014/main" id="{D7A74D46-BBF2-76AF-C589-73B296A9783F}"/>
              </a:ext>
            </a:extLst>
          </p:cNvPr>
          <p:cNvSpPr/>
          <p:nvPr/>
        </p:nvSpPr>
        <p:spPr>
          <a:xfrm>
            <a:off x="3540163" y="1415213"/>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3" name="Google Shape;217;g23f978c418c_0_480">
            <a:extLst>
              <a:ext uri="{FF2B5EF4-FFF2-40B4-BE49-F238E27FC236}">
                <a16:creationId xmlns:a16="http://schemas.microsoft.com/office/drawing/2014/main" id="{4D56C8E1-8A48-DDCC-7086-7FB3FBF8C8A4}"/>
              </a:ext>
            </a:extLst>
          </p:cNvPr>
          <p:cNvSpPr txBox="1">
            <a:spLocks/>
          </p:cNvSpPr>
          <p:nvPr/>
        </p:nvSpPr>
        <p:spPr>
          <a:xfrm>
            <a:off x="387249" y="702600"/>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5000"/>
              </a:lnSpc>
              <a:spcAft>
                <a:spcPts val="800"/>
              </a:spcAft>
            </a:pPr>
            <a:r>
              <a:rPr lang="es-MX" sz="1800" b="1" kern="100" dirty="0">
                <a:effectLst/>
                <a:latin typeface="Aptos" panose="020B0004020202020204" pitchFamily="34" charset="0"/>
                <a:ea typeface="Aptos" panose="020B0004020202020204" pitchFamily="34" charset="0"/>
                <a:cs typeface="Times New Roman" panose="02020603050405020304" pitchFamily="18" charset="0"/>
              </a:rPr>
              <a:t>DEFR</a:t>
            </a:r>
            <a:endParaRPr lang="es-E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Google Shape;217;g23f978c418c_0_480">
            <a:extLst>
              <a:ext uri="{FF2B5EF4-FFF2-40B4-BE49-F238E27FC236}">
                <a16:creationId xmlns:a16="http://schemas.microsoft.com/office/drawing/2014/main" id="{EDC16334-CE35-9E67-5612-2D7812D38370}"/>
              </a:ext>
            </a:extLst>
          </p:cNvPr>
          <p:cNvSpPr txBox="1">
            <a:spLocks/>
          </p:cNvSpPr>
          <p:nvPr/>
        </p:nvSpPr>
        <p:spPr>
          <a:xfrm>
            <a:off x="5150954" y="1415212"/>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t>RN 452-2020, Lima</a:t>
            </a:r>
          </a:p>
          <a:p>
            <a:pPr algn="just"/>
            <a:r>
              <a:rPr lang="es-ES" dirty="0"/>
              <a:t>La concertación, como se sabe, significa ponerse de acuerdo con los interesados, pero este acuerdo debe ser subrepticio y no permitido por la ley, lo que implica alejarse de la defensa de los intereses públicos que le están encomendados y de los principios que informan la actuación administrativa. La concertación, al exigir una conjunción de voluntades o pacto, se erige en un delito de participación necesaria.</a:t>
            </a:r>
          </a:p>
        </p:txBody>
      </p:sp>
      <p:sp>
        <p:nvSpPr>
          <p:cNvPr id="5" name="Flecha: a la derecha 4">
            <a:extLst>
              <a:ext uri="{FF2B5EF4-FFF2-40B4-BE49-F238E27FC236}">
                <a16:creationId xmlns:a16="http://schemas.microsoft.com/office/drawing/2014/main" id="{7E219676-E577-F1AF-AA2E-AC9B15E08B1C}"/>
              </a:ext>
            </a:extLst>
          </p:cNvPr>
          <p:cNvSpPr/>
          <p:nvPr/>
        </p:nvSpPr>
        <p:spPr>
          <a:xfrm>
            <a:off x="3540163" y="2948765"/>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7" name="Google Shape;217;g23f978c418c_0_480">
            <a:extLst>
              <a:ext uri="{FF2B5EF4-FFF2-40B4-BE49-F238E27FC236}">
                <a16:creationId xmlns:a16="http://schemas.microsoft.com/office/drawing/2014/main" id="{E8358B1E-92AA-24C0-5305-ED664C31956F}"/>
              </a:ext>
            </a:extLst>
          </p:cNvPr>
          <p:cNvSpPr txBox="1">
            <a:spLocks/>
          </p:cNvSpPr>
          <p:nvPr/>
        </p:nvSpPr>
        <p:spPr>
          <a:xfrm>
            <a:off x="5150953" y="2948765"/>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400" b="1" dirty="0">
              <a:latin typeface="Abadi Extra Light" panose="020B0204020104020204" pitchFamily="34" charset="0"/>
              <a:sym typeface="Arial Black"/>
            </a:endParaRPr>
          </a:p>
        </p:txBody>
      </p:sp>
      <p:sp>
        <p:nvSpPr>
          <p:cNvPr id="10" name="CuadroTexto 9">
            <a:extLst>
              <a:ext uri="{FF2B5EF4-FFF2-40B4-BE49-F238E27FC236}">
                <a16:creationId xmlns:a16="http://schemas.microsoft.com/office/drawing/2014/main" id="{08B09BE7-A158-B0ED-277D-164DBE95A289}"/>
              </a:ext>
            </a:extLst>
          </p:cNvPr>
          <p:cNvSpPr txBox="1"/>
          <p:nvPr/>
        </p:nvSpPr>
        <p:spPr>
          <a:xfrm>
            <a:off x="7325622" y="3241787"/>
            <a:ext cx="6096000" cy="369332"/>
          </a:xfrm>
          <a:prstGeom prst="rect">
            <a:avLst/>
          </a:prstGeom>
          <a:noFill/>
        </p:spPr>
        <p:txBody>
          <a:bodyPr wrap="square">
            <a:spAutoFit/>
          </a:bodyPr>
          <a:lstStyle/>
          <a:p>
            <a:r>
              <a:rPr lang="es-ES" dirty="0"/>
              <a:t>Tiene que ser idónea</a:t>
            </a:r>
          </a:p>
        </p:txBody>
      </p:sp>
    </p:spTree>
    <p:extLst>
      <p:ext uri="{BB962C8B-B14F-4D97-AF65-F5344CB8AC3E}">
        <p14:creationId xmlns:p14="http://schemas.microsoft.com/office/powerpoint/2010/main" val="2667019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echa: a la derecha 3">
            <a:extLst>
              <a:ext uri="{FF2B5EF4-FFF2-40B4-BE49-F238E27FC236}">
                <a16:creationId xmlns:a16="http://schemas.microsoft.com/office/drawing/2014/main" id="{6F48B76D-2631-8AC4-E54F-2E2239442647}"/>
              </a:ext>
            </a:extLst>
          </p:cNvPr>
          <p:cNvSpPr/>
          <p:nvPr/>
        </p:nvSpPr>
        <p:spPr>
          <a:xfrm>
            <a:off x="3540163" y="1415213"/>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5" name="Google Shape;217;g23f978c418c_0_480">
            <a:extLst>
              <a:ext uri="{FF2B5EF4-FFF2-40B4-BE49-F238E27FC236}">
                <a16:creationId xmlns:a16="http://schemas.microsoft.com/office/drawing/2014/main" id="{B62EEED3-ED05-1AB6-0BDF-A173237742D8}"/>
              </a:ext>
            </a:extLst>
          </p:cNvPr>
          <p:cNvSpPr txBox="1">
            <a:spLocks/>
          </p:cNvSpPr>
          <p:nvPr/>
        </p:nvSpPr>
        <p:spPr>
          <a:xfrm>
            <a:off x="416746" y="702600"/>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15000"/>
              </a:lnSpc>
              <a:spcAft>
                <a:spcPts val="800"/>
              </a:spcAft>
            </a:pPr>
            <a:r>
              <a:rPr lang="es-MX" sz="1800" b="1" kern="100" dirty="0">
                <a:effectLst/>
                <a:latin typeface="Aptos" panose="020B0004020202020204" pitchFamily="34" charset="0"/>
                <a:ea typeface="Aptos" panose="020B0004020202020204" pitchFamily="34" charset="0"/>
                <a:cs typeface="Times New Roman" panose="02020603050405020304" pitchFamily="18" charset="0"/>
              </a:rPr>
              <a:t>DEFRAUDACIÒN</a:t>
            </a:r>
            <a:endParaRPr lang="es-E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Google Shape;217;g23f978c418c_0_480">
            <a:extLst>
              <a:ext uri="{FF2B5EF4-FFF2-40B4-BE49-F238E27FC236}">
                <a16:creationId xmlns:a16="http://schemas.microsoft.com/office/drawing/2014/main" id="{B74483DE-1F6A-0126-46A5-8FA0B1BEE63B}"/>
              </a:ext>
            </a:extLst>
          </p:cNvPr>
          <p:cNvSpPr txBox="1">
            <a:spLocks/>
          </p:cNvSpPr>
          <p:nvPr/>
        </p:nvSpPr>
        <p:spPr>
          <a:xfrm>
            <a:off x="5150954" y="1415212"/>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dirty="0"/>
              <a:t>Expediente N° 00017-2011-PI/TC, </a:t>
            </a:r>
            <a:r>
              <a:rPr lang="pt-BR" dirty="0" err="1"/>
              <a:t>Fj</a:t>
            </a:r>
            <a:r>
              <a:rPr lang="pt-BR" dirty="0"/>
              <a:t>. 28</a:t>
            </a:r>
            <a:endParaRPr lang="es-ES" dirty="0"/>
          </a:p>
        </p:txBody>
      </p:sp>
      <p:sp>
        <p:nvSpPr>
          <p:cNvPr id="7" name="Flecha: a la derecha 6">
            <a:extLst>
              <a:ext uri="{FF2B5EF4-FFF2-40B4-BE49-F238E27FC236}">
                <a16:creationId xmlns:a16="http://schemas.microsoft.com/office/drawing/2014/main" id="{614872B4-E770-FF24-91F5-15D8C2114CE6}"/>
              </a:ext>
            </a:extLst>
          </p:cNvPr>
          <p:cNvSpPr/>
          <p:nvPr/>
        </p:nvSpPr>
        <p:spPr>
          <a:xfrm>
            <a:off x="3540163" y="2948765"/>
            <a:ext cx="1428077"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8" name="Google Shape;217;g23f978c418c_0_480">
            <a:extLst>
              <a:ext uri="{FF2B5EF4-FFF2-40B4-BE49-F238E27FC236}">
                <a16:creationId xmlns:a16="http://schemas.microsoft.com/office/drawing/2014/main" id="{68B62E1C-1504-F51B-1911-037555CA5601}"/>
              </a:ext>
            </a:extLst>
          </p:cNvPr>
          <p:cNvSpPr txBox="1">
            <a:spLocks/>
          </p:cNvSpPr>
          <p:nvPr/>
        </p:nvSpPr>
        <p:spPr>
          <a:xfrm>
            <a:off x="5150953" y="2948765"/>
            <a:ext cx="6477166"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ES" sz="2800" dirty="0"/>
              <a:t>El delito de colusión implicaría traicionar la confianza del Estado depositada en estos funcionarios.</a:t>
            </a:r>
            <a:endParaRPr lang="es-MX" sz="2800" dirty="0">
              <a:sym typeface="Arial Black"/>
            </a:endParaRPr>
          </a:p>
        </p:txBody>
      </p:sp>
    </p:spTree>
    <p:extLst>
      <p:ext uri="{BB962C8B-B14F-4D97-AF65-F5344CB8AC3E}">
        <p14:creationId xmlns:p14="http://schemas.microsoft.com/office/powerpoint/2010/main" val="4109418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41601D08-3C85-D2E5-EE7C-AB536FA217AD}"/>
              </a:ext>
            </a:extLst>
          </p:cNvPr>
          <p:cNvSpPr txBox="1">
            <a:spLocks/>
          </p:cNvSpPr>
          <p:nvPr/>
        </p:nvSpPr>
        <p:spPr>
          <a:xfrm>
            <a:off x="2795111" y="1531607"/>
            <a:ext cx="6650700" cy="28860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6200" indent="0" algn="just">
              <a:buFont typeface="Arial" panose="020B0604020202020204" pitchFamily="34" charset="0"/>
              <a:buNone/>
            </a:pPr>
            <a:r>
              <a:rPr lang="es-MX" sz="1600"/>
              <a:t>. </a:t>
            </a:r>
          </a:p>
          <a:p>
            <a:pPr marL="76200" indent="0">
              <a:buFont typeface="Arial" panose="020B0604020202020204" pitchFamily="34" charset="0"/>
              <a:buNone/>
            </a:pPr>
            <a:endParaRPr lang="es-PE" dirty="0"/>
          </a:p>
        </p:txBody>
      </p:sp>
      <p:sp>
        <p:nvSpPr>
          <p:cNvPr id="7" name="Google Shape;217;g23f978c418c_0_480">
            <a:extLst>
              <a:ext uri="{FF2B5EF4-FFF2-40B4-BE49-F238E27FC236}">
                <a16:creationId xmlns:a16="http://schemas.microsoft.com/office/drawing/2014/main" id="{BA829B20-0154-C9F2-7925-4441E92163A0}"/>
              </a:ext>
            </a:extLst>
          </p:cNvPr>
          <p:cNvSpPr txBox="1">
            <a:spLocks/>
          </p:cNvSpPr>
          <p:nvPr/>
        </p:nvSpPr>
        <p:spPr>
          <a:xfrm>
            <a:off x="2795111" y="2513913"/>
            <a:ext cx="7187454" cy="1903694"/>
          </a:xfrm>
          <a:prstGeom prst="roundRect">
            <a:avLst>
              <a:gd name="adj" fmla="val 16667"/>
            </a:avLst>
          </a:prstGeom>
          <a:noFill/>
          <a:ln w="28575" cap="flat" cmpd="sng">
            <a:solidFill>
              <a:schemeClr val="accent6"/>
            </a:solidFill>
            <a:prstDash val="solid"/>
            <a:round/>
            <a:headEnd type="none" w="sm" len="sm"/>
            <a:tailEnd type="none" w="sm" len="sm"/>
          </a:ln>
        </p:spPr>
        <p:txBody>
          <a:bodyPr spcFirstLastPara="1" wrap="square" lIns="91425" tIns="45700" rIns="91425" bIns="45700" anchor="ctr" anchorCtr="0">
            <a:normAutofit fontScale="975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1pPr>
            <a:lvl2pPr marR="0" lvl="1"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2pPr>
            <a:lvl3pPr marR="0" lvl="2"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3pPr>
            <a:lvl4pPr marR="0" lvl="3"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4pPr>
            <a:lvl5pPr marR="0" lvl="4"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5pPr>
            <a:lvl6pPr marR="0" lvl="5"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6pPr>
            <a:lvl7pPr marR="0" lvl="6"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7pPr>
            <a:lvl8pPr marR="0" lvl="7"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8pPr>
            <a:lvl9pPr marR="0" lvl="8"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9pPr>
          </a:lstStyle>
          <a:p>
            <a:pPr algn="ctr">
              <a:buClr>
                <a:schemeClr val="dk1"/>
              </a:buClr>
              <a:buSzPts val="3888"/>
              <a:buFont typeface="Arial Black"/>
              <a:buNone/>
            </a:pPr>
            <a:r>
              <a:rPr lang="es-MX" sz="2400" dirty="0">
                <a:solidFill>
                  <a:schemeClr val="tx1"/>
                </a:solidFill>
                <a:latin typeface="+mj-lt"/>
              </a:rPr>
              <a:t>GRACIAS</a:t>
            </a:r>
            <a:endParaRPr lang="es-MX" sz="2400" dirty="0">
              <a:latin typeface="Arial Black" panose="020B0A04020102020204" pitchFamily="34" charset="0"/>
              <a:ea typeface="Arial Black"/>
              <a:cs typeface="Arial Black"/>
              <a:sym typeface="Arial Black"/>
            </a:endParaRPr>
          </a:p>
        </p:txBody>
      </p:sp>
    </p:spTree>
    <p:extLst>
      <p:ext uri="{BB962C8B-B14F-4D97-AF65-F5344CB8AC3E}">
        <p14:creationId xmlns:p14="http://schemas.microsoft.com/office/powerpoint/2010/main" val="203059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81491801-49AA-446C-272C-5D852C965A50}"/>
              </a:ext>
            </a:extLst>
          </p:cNvPr>
          <p:cNvSpPr txBox="1">
            <a:spLocks/>
          </p:cNvSpPr>
          <p:nvPr/>
        </p:nvSpPr>
        <p:spPr>
          <a:xfrm>
            <a:off x="7789318" y="2627969"/>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endParaRPr lang="es-MX" sz="1800" dirty="0">
              <a:latin typeface="Arial Black" panose="020B0A04020102020204" pitchFamily="34" charset="0"/>
            </a:endParaRPr>
          </a:p>
          <a:p>
            <a:pPr algn="ctr">
              <a:spcBef>
                <a:spcPts val="0"/>
              </a:spcBef>
              <a:buClr>
                <a:schemeClr val="dk1"/>
              </a:buClr>
              <a:buSzPts val="3888"/>
            </a:pPr>
            <a:endParaRPr lang="es-MX" dirty="0"/>
          </a:p>
          <a:p>
            <a:pPr algn="ctr">
              <a:spcBef>
                <a:spcPts val="0"/>
              </a:spcBef>
              <a:buClr>
                <a:schemeClr val="dk1"/>
              </a:buClr>
              <a:buSzPts val="3888"/>
            </a:pPr>
            <a:r>
              <a:rPr lang="es-MX" dirty="0"/>
              <a:t>ESTADO</a:t>
            </a:r>
          </a:p>
          <a:p>
            <a:pPr algn="ctr">
              <a:spcBef>
                <a:spcPts val="0"/>
              </a:spcBef>
              <a:buClr>
                <a:schemeClr val="dk1"/>
              </a:buClr>
              <a:buSzPts val="3888"/>
            </a:pP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5" name="Google Shape;217;g23f978c418c_0_480">
            <a:extLst>
              <a:ext uri="{FF2B5EF4-FFF2-40B4-BE49-F238E27FC236}">
                <a16:creationId xmlns:a16="http://schemas.microsoft.com/office/drawing/2014/main" id="{4D3B09DF-5E14-B987-DFB9-D67A1176C269}"/>
              </a:ext>
            </a:extLst>
          </p:cNvPr>
          <p:cNvSpPr txBox="1">
            <a:spLocks/>
          </p:cNvSpPr>
          <p:nvPr/>
        </p:nvSpPr>
        <p:spPr>
          <a:xfrm>
            <a:off x="2150518" y="2627970"/>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FUNCIONARIO PÚBLICO</a:t>
            </a:r>
          </a:p>
          <a:p>
            <a:pPr algn="ctr">
              <a:spcBef>
                <a:spcPts val="0"/>
              </a:spcBef>
              <a:buClr>
                <a:schemeClr val="dk1"/>
              </a:buClr>
              <a:buSzPts val="3888"/>
            </a:pPr>
            <a:endParaRPr lang="es-MX" dirty="0"/>
          </a:p>
          <a:p>
            <a:pPr algn="ctr">
              <a:spcBef>
                <a:spcPts val="0"/>
              </a:spcBef>
              <a:buClr>
                <a:schemeClr val="dk1"/>
              </a:buClr>
              <a:buSzPts val="3888"/>
            </a:pPr>
            <a:r>
              <a:rPr lang="es-MX" dirty="0">
                <a:sym typeface="Arial Black"/>
              </a:rPr>
              <a:t>SERVIDOR PÚBLICO </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6" name="Flecha: hacia la izquierda 5">
            <a:extLst>
              <a:ext uri="{FF2B5EF4-FFF2-40B4-BE49-F238E27FC236}">
                <a16:creationId xmlns:a16="http://schemas.microsoft.com/office/drawing/2014/main" id="{242FC16B-6DAC-3E6D-B779-B01887CDFE6A}"/>
              </a:ext>
            </a:extLst>
          </p:cNvPr>
          <p:cNvSpPr/>
          <p:nvPr/>
        </p:nvSpPr>
        <p:spPr>
          <a:xfrm>
            <a:off x="5408876" y="3029527"/>
            <a:ext cx="434109" cy="399473"/>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hacia la izquierda 6">
            <a:extLst>
              <a:ext uri="{FF2B5EF4-FFF2-40B4-BE49-F238E27FC236}">
                <a16:creationId xmlns:a16="http://schemas.microsoft.com/office/drawing/2014/main" id="{CBEF4909-CEFB-DBEF-B945-32D485E8A0AA}"/>
              </a:ext>
            </a:extLst>
          </p:cNvPr>
          <p:cNvSpPr/>
          <p:nvPr/>
        </p:nvSpPr>
        <p:spPr>
          <a:xfrm rot="10800000">
            <a:off x="7103923" y="3000774"/>
            <a:ext cx="434109" cy="399473"/>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Elipse 7">
            <a:extLst>
              <a:ext uri="{FF2B5EF4-FFF2-40B4-BE49-F238E27FC236}">
                <a16:creationId xmlns:a16="http://schemas.microsoft.com/office/drawing/2014/main" id="{F9EC1B55-E7DF-EB7C-A460-CDE8BFBC25DD}"/>
              </a:ext>
            </a:extLst>
          </p:cNvPr>
          <p:cNvSpPr/>
          <p:nvPr/>
        </p:nvSpPr>
        <p:spPr>
          <a:xfrm>
            <a:off x="5969492" y="2765136"/>
            <a:ext cx="1007923" cy="9282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Relación</a:t>
            </a:r>
            <a:endParaRPr lang="es-PE" sz="1200" dirty="0"/>
          </a:p>
        </p:txBody>
      </p:sp>
      <p:sp>
        <p:nvSpPr>
          <p:cNvPr id="9" name="Flecha: hacia abajo 8">
            <a:extLst>
              <a:ext uri="{FF2B5EF4-FFF2-40B4-BE49-F238E27FC236}">
                <a16:creationId xmlns:a16="http://schemas.microsoft.com/office/drawing/2014/main" id="{564A20A3-A372-6AE9-9C09-AAAA6815F9DC}"/>
              </a:ext>
            </a:extLst>
          </p:cNvPr>
          <p:cNvSpPr/>
          <p:nvPr/>
        </p:nvSpPr>
        <p:spPr>
          <a:xfrm>
            <a:off x="6166673" y="4054763"/>
            <a:ext cx="613560" cy="54494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Rectángulo: esquinas redondeadas 9">
            <a:extLst>
              <a:ext uri="{FF2B5EF4-FFF2-40B4-BE49-F238E27FC236}">
                <a16:creationId xmlns:a16="http://schemas.microsoft.com/office/drawing/2014/main" id="{3073129B-469D-6F31-E829-574ACA003FC9}"/>
              </a:ext>
            </a:extLst>
          </p:cNvPr>
          <p:cNvSpPr/>
          <p:nvPr/>
        </p:nvSpPr>
        <p:spPr>
          <a:xfrm>
            <a:off x="5267442" y="496108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2" name="CuadroTexto 11">
            <a:extLst>
              <a:ext uri="{FF2B5EF4-FFF2-40B4-BE49-F238E27FC236}">
                <a16:creationId xmlns:a16="http://schemas.microsoft.com/office/drawing/2014/main" id="{A7C8C5D2-04F6-5049-9BB3-C956780BF6E9}"/>
              </a:ext>
            </a:extLst>
          </p:cNvPr>
          <p:cNvSpPr txBox="1"/>
          <p:nvPr/>
        </p:nvSpPr>
        <p:spPr>
          <a:xfrm>
            <a:off x="3425453" y="4981970"/>
            <a:ext cx="6096000" cy="646331"/>
          </a:xfrm>
          <a:prstGeom prst="rect">
            <a:avLst/>
          </a:prstGeom>
          <a:noFill/>
        </p:spPr>
        <p:txBody>
          <a:bodyPr wrap="square">
            <a:spAutoFit/>
          </a:bodyPr>
          <a:lstStyle/>
          <a:p>
            <a:pPr algn="ctr"/>
            <a:r>
              <a:rPr lang="es-MX" sz="1800" dirty="0"/>
              <a:t>DEBER</a:t>
            </a:r>
          </a:p>
          <a:p>
            <a:pPr algn="ctr"/>
            <a:r>
              <a:rPr lang="es-MX" dirty="0"/>
              <a:t>OBLIGACIÓN</a:t>
            </a:r>
            <a:endParaRPr lang="es-PE" sz="1800" dirty="0"/>
          </a:p>
        </p:txBody>
      </p:sp>
    </p:spTree>
    <p:extLst>
      <p:ext uri="{BB962C8B-B14F-4D97-AF65-F5344CB8AC3E}">
        <p14:creationId xmlns:p14="http://schemas.microsoft.com/office/powerpoint/2010/main" val="81100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3D6E7CC7-99CB-2342-82EE-98BCF4365E43}"/>
              </a:ext>
            </a:extLst>
          </p:cNvPr>
          <p:cNvSpPr txBox="1">
            <a:spLocks/>
          </p:cNvSpPr>
          <p:nvPr/>
        </p:nvSpPr>
        <p:spPr>
          <a:xfrm>
            <a:off x="1794917" y="443570"/>
            <a:ext cx="8836137"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r>
              <a:rPr lang="es-MX" sz="1800" dirty="0">
                <a:latin typeface="Arial Black" panose="020B0A04020102020204" pitchFamily="34" charset="0"/>
              </a:rPr>
              <a:t>DIFERENCIAS</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5" name="Rectángulo: esquinas redondeadas 4">
            <a:extLst>
              <a:ext uri="{FF2B5EF4-FFF2-40B4-BE49-F238E27FC236}">
                <a16:creationId xmlns:a16="http://schemas.microsoft.com/office/drawing/2014/main" id="{EECD9CFB-43CD-25A9-50FF-87BA4CC47C39}"/>
              </a:ext>
            </a:extLst>
          </p:cNvPr>
          <p:cNvSpPr/>
          <p:nvPr/>
        </p:nvSpPr>
        <p:spPr>
          <a:xfrm>
            <a:off x="1794917" y="2422237"/>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6" name="Rectángulo: esquinas redondeadas 5">
            <a:extLst>
              <a:ext uri="{FF2B5EF4-FFF2-40B4-BE49-F238E27FC236}">
                <a16:creationId xmlns:a16="http://schemas.microsoft.com/office/drawing/2014/main" id="{7898DED2-0B75-C488-2590-FBCDC67519B7}"/>
              </a:ext>
            </a:extLst>
          </p:cNvPr>
          <p:cNvSpPr/>
          <p:nvPr/>
        </p:nvSpPr>
        <p:spPr>
          <a:xfrm>
            <a:off x="1794917" y="3946236"/>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7" name="Rectángulo: esquinas redondeadas 6">
            <a:extLst>
              <a:ext uri="{FF2B5EF4-FFF2-40B4-BE49-F238E27FC236}">
                <a16:creationId xmlns:a16="http://schemas.microsoft.com/office/drawing/2014/main" id="{5FAB95C1-D389-577E-E653-848A8E244F87}"/>
              </a:ext>
            </a:extLst>
          </p:cNvPr>
          <p:cNvSpPr/>
          <p:nvPr/>
        </p:nvSpPr>
        <p:spPr>
          <a:xfrm>
            <a:off x="1794917" y="5603939"/>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1" name="CuadroTexto 10">
            <a:extLst>
              <a:ext uri="{FF2B5EF4-FFF2-40B4-BE49-F238E27FC236}">
                <a16:creationId xmlns:a16="http://schemas.microsoft.com/office/drawing/2014/main" id="{0F914CC1-AB9C-8F91-BC41-4DF876ACDBD7}"/>
              </a:ext>
            </a:extLst>
          </p:cNvPr>
          <p:cNvSpPr txBox="1"/>
          <p:nvPr/>
        </p:nvSpPr>
        <p:spPr>
          <a:xfrm>
            <a:off x="2087419" y="2623150"/>
            <a:ext cx="6096000" cy="369332"/>
          </a:xfrm>
          <a:prstGeom prst="rect">
            <a:avLst/>
          </a:prstGeom>
          <a:noFill/>
        </p:spPr>
        <p:txBody>
          <a:bodyPr wrap="square">
            <a:spAutoFit/>
          </a:bodyPr>
          <a:lstStyle/>
          <a:p>
            <a:pPr algn="just"/>
            <a:r>
              <a:rPr lang="es-MX" sz="1800" dirty="0"/>
              <a:t>SERVIDOR PÚBLICO</a:t>
            </a:r>
            <a:endParaRPr lang="es-PE" sz="1800" dirty="0"/>
          </a:p>
        </p:txBody>
      </p:sp>
      <p:sp>
        <p:nvSpPr>
          <p:cNvPr id="12" name="CuadroTexto 11">
            <a:extLst>
              <a:ext uri="{FF2B5EF4-FFF2-40B4-BE49-F238E27FC236}">
                <a16:creationId xmlns:a16="http://schemas.microsoft.com/office/drawing/2014/main" id="{7C193671-F928-32D2-3509-756872F7C2B2}"/>
              </a:ext>
            </a:extLst>
          </p:cNvPr>
          <p:cNvSpPr txBox="1"/>
          <p:nvPr/>
        </p:nvSpPr>
        <p:spPr>
          <a:xfrm>
            <a:off x="1971965" y="4129791"/>
            <a:ext cx="6096000" cy="369332"/>
          </a:xfrm>
          <a:prstGeom prst="rect">
            <a:avLst/>
          </a:prstGeom>
          <a:noFill/>
        </p:spPr>
        <p:txBody>
          <a:bodyPr wrap="square">
            <a:spAutoFit/>
          </a:bodyPr>
          <a:lstStyle/>
          <a:p>
            <a:pPr algn="just"/>
            <a:r>
              <a:rPr lang="es-MX" dirty="0"/>
              <a:t>FUNCIONARIO</a:t>
            </a:r>
            <a:r>
              <a:rPr lang="es-MX" sz="1800" dirty="0"/>
              <a:t> PÚBLICO</a:t>
            </a:r>
            <a:endParaRPr lang="es-PE" sz="1800" dirty="0"/>
          </a:p>
        </p:txBody>
      </p:sp>
      <p:sp>
        <p:nvSpPr>
          <p:cNvPr id="13" name="CuadroTexto 12">
            <a:extLst>
              <a:ext uri="{FF2B5EF4-FFF2-40B4-BE49-F238E27FC236}">
                <a16:creationId xmlns:a16="http://schemas.microsoft.com/office/drawing/2014/main" id="{9B6B5372-8DEE-D1D0-D192-BC3264CBB273}"/>
              </a:ext>
            </a:extLst>
          </p:cNvPr>
          <p:cNvSpPr txBox="1"/>
          <p:nvPr/>
        </p:nvSpPr>
        <p:spPr>
          <a:xfrm>
            <a:off x="1865746" y="5828129"/>
            <a:ext cx="6096000" cy="369332"/>
          </a:xfrm>
          <a:prstGeom prst="rect">
            <a:avLst/>
          </a:prstGeom>
          <a:noFill/>
        </p:spPr>
        <p:txBody>
          <a:bodyPr wrap="square">
            <a:spAutoFit/>
          </a:bodyPr>
          <a:lstStyle/>
          <a:p>
            <a:pPr algn="just"/>
            <a:r>
              <a:rPr lang="es-MX" sz="1800" dirty="0"/>
              <a:t>FUNCIONARIO DE FACTO</a:t>
            </a:r>
            <a:endParaRPr lang="es-PE" sz="1800" dirty="0"/>
          </a:p>
        </p:txBody>
      </p:sp>
      <p:sp>
        <p:nvSpPr>
          <p:cNvPr id="15" name="CuadroTexto 14">
            <a:extLst>
              <a:ext uri="{FF2B5EF4-FFF2-40B4-BE49-F238E27FC236}">
                <a16:creationId xmlns:a16="http://schemas.microsoft.com/office/drawing/2014/main" id="{3A0D74E9-4B37-A397-5085-2342A19E7643}"/>
              </a:ext>
            </a:extLst>
          </p:cNvPr>
          <p:cNvSpPr txBox="1"/>
          <p:nvPr/>
        </p:nvSpPr>
        <p:spPr>
          <a:xfrm>
            <a:off x="5135419" y="2422237"/>
            <a:ext cx="5642828" cy="3816429"/>
          </a:xfrm>
          <a:prstGeom prst="rect">
            <a:avLst/>
          </a:prstGeom>
          <a:noFill/>
        </p:spPr>
        <p:txBody>
          <a:bodyPr wrap="square">
            <a:spAutoFit/>
          </a:bodyPr>
          <a:lstStyle/>
          <a:p>
            <a:pPr algn="just"/>
            <a:r>
              <a:rPr lang="es-PE" sz="1100" dirty="0"/>
              <a:t>CASACIÓN N.º 442-2017. ICA</a:t>
            </a:r>
          </a:p>
          <a:p>
            <a:pPr algn="just"/>
            <a:endParaRPr lang="es-PE" sz="1100" dirty="0"/>
          </a:p>
          <a:p>
            <a:pPr algn="just"/>
            <a:r>
              <a:rPr lang="es-MX" sz="1100" dirty="0"/>
              <a:t>33. Sobre el funcionario de hecho, existen distintas posturas cuando el particular, con nombramiento nulo, ejerce funciones públicas. La primera se ubica en la concepción amplia del funcionario de hecho, la cual es criticada por no tener en cuenta el elemento fundamental del funcionario de hecho: el nombramiento nulo. Su amplitud ha llevado a que se sostenga que ya no se trataría de un funcionario de hecho propiamente, sino de un particular que colabora con la Administración de Justicia10 . Y, la segunda, admite la figura del funcionario de hecho; pero, ella debe ser restringida a ciertos presupuestos. DE LA VALLINA VELARDE sostiene que el funcionario de hecho será aquel que ejerciendo las funciones públicas propias de un oficio o cargo público, le falta algún requisito fundamental para hacer de él un funcionario de iure, es decir, quien ingresando en los cuadros de la administración como funcionario presta a la misma un efectivo servicio, pero, sin embargo, su situación administrativa no es regular, por lo que no puede ser considerado como funcionario de derecho. Agrega que para ser considerado como tal, se deben cumplir con tres requisitos: 33.1. Existencia legal del cargo: necesidad de que exista el cargo y exista de iure. Es claro que no podría existir funcionario de hecho, si por no haber cargo alguno a desempeñar tampoco pudiera existir funcionario de jure. 33.2. Posesión del cargo: debe ser pacífica, pública, continuada y de buena fe. Su actuación externa ha de ser de la misma naturaleza que sería la del funcionario de derecho. 33.3. Apariencia de legitimidad del título o nombramiento: existencia de un título, aunque irregular, aparentemente válido y que así lo considere el interesado. </a:t>
            </a:r>
            <a:endParaRPr lang="es-PE" sz="1100" dirty="0"/>
          </a:p>
        </p:txBody>
      </p:sp>
      <p:sp>
        <p:nvSpPr>
          <p:cNvPr id="16" name="Rectángulo: esquinas redondeadas 15">
            <a:extLst>
              <a:ext uri="{FF2B5EF4-FFF2-40B4-BE49-F238E27FC236}">
                <a16:creationId xmlns:a16="http://schemas.microsoft.com/office/drawing/2014/main" id="{491B9C36-A007-2010-7A2D-33CE8A0FC174}"/>
              </a:ext>
            </a:extLst>
          </p:cNvPr>
          <p:cNvSpPr/>
          <p:nvPr/>
        </p:nvSpPr>
        <p:spPr>
          <a:xfrm>
            <a:off x="4953404" y="2271605"/>
            <a:ext cx="5824843" cy="4249267"/>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Tree>
    <p:extLst>
      <p:ext uri="{BB962C8B-B14F-4D97-AF65-F5344CB8AC3E}">
        <p14:creationId xmlns:p14="http://schemas.microsoft.com/office/powerpoint/2010/main" val="100916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08A43BE0-7BB9-45D8-9E26-68143555D835}"/>
              </a:ext>
            </a:extLst>
          </p:cNvPr>
          <p:cNvSpPr/>
          <p:nvPr/>
        </p:nvSpPr>
        <p:spPr>
          <a:xfrm>
            <a:off x="5256891" y="2728191"/>
            <a:ext cx="1678217" cy="15944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NATURALEZA</a:t>
            </a:r>
            <a:endParaRPr lang="es-PE" sz="1200" dirty="0"/>
          </a:p>
        </p:txBody>
      </p:sp>
      <p:sp>
        <p:nvSpPr>
          <p:cNvPr id="5" name="Google Shape;217;g23f978c418c_0_480">
            <a:extLst>
              <a:ext uri="{FF2B5EF4-FFF2-40B4-BE49-F238E27FC236}">
                <a16:creationId xmlns:a16="http://schemas.microsoft.com/office/drawing/2014/main" id="{9EA82909-3CF3-F909-5A62-C1A84D5F0306}"/>
              </a:ext>
            </a:extLst>
          </p:cNvPr>
          <p:cNvSpPr txBox="1">
            <a:spLocks/>
          </p:cNvSpPr>
          <p:nvPr/>
        </p:nvSpPr>
        <p:spPr>
          <a:xfrm>
            <a:off x="1273064" y="1168625"/>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BIEN JURÍDICO PROTEGIDO: CORRECTO FUNCIONAMINETO DE LA ADMINISTRACIÓN PÚBLICA</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6" name="Google Shape;217;g23f978c418c_0_480">
            <a:extLst>
              <a:ext uri="{FF2B5EF4-FFF2-40B4-BE49-F238E27FC236}">
                <a16:creationId xmlns:a16="http://schemas.microsoft.com/office/drawing/2014/main" id="{C487530C-7F6A-8477-B61B-1041CB2A7D03}"/>
              </a:ext>
            </a:extLst>
          </p:cNvPr>
          <p:cNvSpPr txBox="1">
            <a:spLocks/>
          </p:cNvSpPr>
          <p:nvPr/>
        </p:nvSpPr>
        <p:spPr>
          <a:xfrm>
            <a:off x="7609209" y="5024806"/>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600" dirty="0"/>
            </a:br>
            <a:r>
              <a:rPr lang="es-MX" sz="1600" dirty="0"/>
              <a:t>DELITOS DE INFRACCIÓN DE DEBER</a:t>
            </a:r>
            <a:endParaRPr lang="es-MX" sz="1600" dirty="0">
              <a:sym typeface="Arial Black"/>
            </a:endParaRPr>
          </a:p>
        </p:txBody>
      </p:sp>
      <p:sp>
        <p:nvSpPr>
          <p:cNvPr id="7" name="Google Shape;217;g23f978c418c_0_480">
            <a:extLst>
              <a:ext uri="{FF2B5EF4-FFF2-40B4-BE49-F238E27FC236}">
                <a16:creationId xmlns:a16="http://schemas.microsoft.com/office/drawing/2014/main" id="{1B823A43-C2A3-1BC6-9889-96E6D4D1E765}"/>
              </a:ext>
            </a:extLst>
          </p:cNvPr>
          <p:cNvSpPr txBox="1">
            <a:spLocks/>
          </p:cNvSpPr>
          <p:nvPr/>
        </p:nvSpPr>
        <p:spPr>
          <a:xfrm>
            <a:off x="7609209" y="1168625"/>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r>
              <a:rPr lang="es-MX" sz="2000" dirty="0"/>
              <a:t>AGRAVIADO: ESTADO</a:t>
            </a:r>
            <a:endParaRPr lang="es-MX" sz="4000" dirty="0">
              <a:latin typeface="Arial Black" panose="020B0A04020102020204" pitchFamily="34" charset="0"/>
              <a:ea typeface="Arial Black"/>
              <a:cs typeface="Arial Black"/>
              <a:sym typeface="Arial Black"/>
            </a:endParaRPr>
          </a:p>
        </p:txBody>
      </p:sp>
      <p:sp>
        <p:nvSpPr>
          <p:cNvPr id="8" name="Google Shape;217;g23f978c418c_0_480">
            <a:extLst>
              <a:ext uri="{FF2B5EF4-FFF2-40B4-BE49-F238E27FC236}">
                <a16:creationId xmlns:a16="http://schemas.microsoft.com/office/drawing/2014/main" id="{8D059B33-75D3-6517-0DF1-2668C189DDDB}"/>
              </a:ext>
            </a:extLst>
          </p:cNvPr>
          <p:cNvSpPr txBox="1">
            <a:spLocks/>
          </p:cNvSpPr>
          <p:nvPr/>
        </p:nvSpPr>
        <p:spPr>
          <a:xfrm>
            <a:off x="1273064" y="4955534"/>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SON DELITO ESPECIALES</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9" name="Flecha: a la derecha 8">
            <a:extLst>
              <a:ext uri="{FF2B5EF4-FFF2-40B4-BE49-F238E27FC236}">
                <a16:creationId xmlns:a16="http://schemas.microsoft.com/office/drawing/2014/main" id="{4FDE0116-CB4F-0025-8111-472DFE185C5A}"/>
              </a:ext>
            </a:extLst>
          </p:cNvPr>
          <p:cNvSpPr/>
          <p:nvPr/>
        </p:nvSpPr>
        <p:spPr>
          <a:xfrm rot="19414439">
            <a:off x="6862619" y="2207491"/>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42C20AEB-F8CA-B33E-F768-83FC04A8A96F}"/>
              </a:ext>
            </a:extLst>
          </p:cNvPr>
          <p:cNvSpPr/>
          <p:nvPr/>
        </p:nvSpPr>
        <p:spPr>
          <a:xfrm rot="2612550">
            <a:off x="6883899" y="4307453"/>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Flecha: a la derecha 10">
            <a:extLst>
              <a:ext uri="{FF2B5EF4-FFF2-40B4-BE49-F238E27FC236}">
                <a16:creationId xmlns:a16="http://schemas.microsoft.com/office/drawing/2014/main" id="{68A2A1F4-A4B1-D942-6FDD-973FDF6D8032}"/>
              </a:ext>
            </a:extLst>
          </p:cNvPr>
          <p:cNvSpPr/>
          <p:nvPr/>
        </p:nvSpPr>
        <p:spPr>
          <a:xfrm rot="8267103">
            <a:off x="4511270" y="4307074"/>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2" name="Flecha: a la derecha 11">
            <a:extLst>
              <a:ext uri="{FF2B5EF4-FFF2-40B4-BE49-F238E27FC236}">
                <a16:creationId xmlns:a16="http://schemas.microsoft.com/office/drawing/2014/main" id="{96F6D8D7-1059-C69F-0C1F-879FBBB64E5A}"/>
              </a:ext>
            </a:extLst>
          </p:cNvPr>
          <p:cNvSpPr/>
          <p:nvPr/>
        </p:nvSpPr>
        <p:spPr>
          <a:xfrm rot="13788388">
            <a:off x="4621810" y="2365646"/>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110462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A muchas situaciones irregulares</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Que se consideran, en general, faltas éticas</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Necesario identificar algunos elementos básicos que permitan caracterizarla</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Sentido común (Corrupción)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Tree>
    <p:extLst>
      <p:ext uri="{BB962C8B-B14F-4D97-AF65-F5344CB8AC3E}">
        <p14:creationId xmlns:p14="http://schemas.microsoft.com/office/powerpoint/2010/main" val="2856586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Problema que atañe únicamente a los funcionarios públicos (Error)</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Corrupción que se produce entre agentes privados </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La corrupción implica a agentes privados (incluyendo a ciudadanos) que buscan ser favorecidos en sus intereses</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C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 Lo que se asocia (Corrupción)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2" name="Flecha: hacia abajo 1">
            <a:extLst>
              <a:ext uri="{FF2B5EF4-FFF2-40B4-BE49-F238E27FC236}">
                <a16:creationId xmlns:a16="http://schemas.microsoft.com/office/drawing/2014/main" id="{F13491A1-533F-FE97-D1A7-B267378B6C96}"/>
              </a:ext>
            </a:extLst>
          </p:cNvPr>
          <p:cNvSpPr/>
          <p:nvPr/>
        </p:nvSpPr>
        <p:spPr>
          <a:xfrm>
            <a:off x="5348177" y="1020726"/>
            <a:ext cx="446567" cy="35405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Rectángulo: esquinas redondeadas 2">
            <a:extLst>
              <a:ext uri="{FF2B5EF4-FFF2-40B4-BE49-F238E27FC236}">
                <a16:creationId xmlns:a16="http://schemas.microsoft.com/office/drawing/2014/main" id="{58CDDAF8-51F6-FC5A-AF4C-F366923768C0}"/>
              </a:ext>
            </a:extLst>
          </p:cNvPr>
          <p:cNvSpPr/>
          <p:nvPr/>
        </p:nvSpPr>
        <p:spPr>
          <a:xfrm>
            <a:off x="4944140" y="255181"/>
            <a:ext cx="1244009" cy="61493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Inexacto</a:t>
            </a:r>
            <a:endParaRPr lang="es-PE" dirty="0"/>
          </a:p>
        </p:txBody>
      </p:sp>
    </p:spTree>
    <p:extLst>
      <p:ext uri="{BB962C8B-B14F-4D97-AF65-F5344CB8AC3E}">
        <p14:creationId xmlns:p14="http://schemas.microsoft.com/office/powerpoint/2010/main" val="1198312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Difícil de investigar </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Difícil de medir</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Acciones que por definición se buscan ocultar</a:t>
            </a:r>
            <a:endParaRPr lang="es-PE" sz="2400" dirty="0"/>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600" dirty="0"/>
          </a:p>
          <a:p>
            <a:pPr algn="ctr"/>
            <a:r>
              <a:rPr lang="es-MX" sz="2600" dirty="0"/>
              <a:t>Corrupción</a:t>
            </a:r>
          </a:p>
          <a:p>
            <a:pPr algn="ctr"/>
            <a:r>
              <a:rPr lang="es-MX" sz="2600" dirty="0"/>
              <a:t>(Fenómeno)</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Tree>
    <p:extLst>
      <p:ext uri="{BB962C8B-B14F-4D97-AF65-F5344CB8AC3E}">
        <p14:creationId xmlns:p14="http://schemas.microsoft.com/office/powerpoint/2010/main" val="1713632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516159" y="256776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1100" dirty="0"/>
          </a:p>
          <a:p>
            <a:pPr algn="ctr"/>
            <a:r>
              <a:rPr lang="es-MX" sz="2400" dirty="0"/>
              <a:t>Fenómeno multidimensional </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3701191" y="1174518"/>
            <a:ext cx="2646218" cy="846733"/>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t>Requiere diversas miradas</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7846782" y="5087305"/>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993484" y="25677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600" dirty="0"/>
          </a:p>
          <a:p>
            <a:pPr algn="ctr"/>
            <a:r>
              <a:rPr lang="es-MX" sz="2600" dirty="0"/>
              <a:t>Corrupción</a:t>
            </a:r>
          </a:p>
          <a:p>
            <a:pPr algn="ctr"/>
            <a:r>
              <a:rPr lang="es-MX" sz="2600" dirty="0"/>
              <a:t>(Fenómeno)</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a:off x="3934391" y="312616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19232496">
            <a:off x="7267027" y="209520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20290823" flipH="1">
            <a:off x="6485369" y="1535648"/>
            <a:ext cx="514963" cy="97120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2" name="Flecha: a la derecha 1">
            <a:extLst>
              <a:ext uri="{FF2B5EF4-FFF2-40B4-BE49-F238E27FC236}">
                <a16:creationId xmlns:a16="http://schemas.microsoft.com/office/drawing/2014/main" id="{44DFD6D4-6837-C70C-8F2B-9C9B7A062F8A}"/>
              </a:ext>
            </a:extLst>
          </p:cNvPr>
          <p:cNvSpPr/>
          <p:nvPr/>
        </p:nvSpPr>
        <p:spPr>
          <a:xfrm rot="19232496">
            <a:off x="7277661" y="266740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Flecha: a la derecha 2">
            <a:extLst>
              <a:ext uri="{FF2B5EF4-FFF2-40B4-BE49-F238E27FC236}">
                <a16:creationId xmlns:a16="http://schemas.microsoft.com/office/drawing/2014/main" id="{E6ADF4EE-611C-C899-F124-7307EEEBF197}"/>
              </a:ext>
            </a:extLst>
          </p:cNvPr>
          <p:cNvSpPr/>
          <p:nvPr/>
        </p:nvSpPr>
        <p:spPr>
          <a:xfrm>
            <a:off x="7324406" y="323475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a la derecha 6">
            <a:extLst>
              <a:ext uri="{FF2B5EF4-FFF2-40B4-BE49-F238E27FC236}">
                <a16:creationId xmlns:a16="http://schemas.microsoft.com/office/drawing/2014/main" id="{83E919E6-A206-0ED8-54A0-657A4FC8204B}"/>
              </a:ext>
            </a:extLst>
          </p:cNvPr>
          <p:cNvSpPr/>
          <p:nvPr/>
        </p:nvSpPr>
        <p:spPr>
          <a:xfrm rot="1700999">
            <a:off x="7306819" y="37792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Flecha: a la derecha 7">
            <a:extLst>
              <a:ext uri="{FF2B5EF4-FFF2-40B4-BE49-F238E27FC236}">
                <a16:creationId xmlns:a16="http://schemas.microsoft.com/office/drawing/2014/main" id="{B5DBDB94-0536-862E-45C2-6FAF0FAEA434}"/>
              </a:ext>
            </a:extLst>
          </p:cNvPr>
          <p:cNvSpPr/>
          <p:nvPr/>
        </p:nvSpPr>
        <p:spPr>
          <a:xfrm rot="2206668">
            <a:off x="7216564" y="423662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Google Shape;217;g23f978c418c_0_480">
            <a:extLst>
              <a:ext uri="{FF2B5EF4-FFF2-40B4-BE49-F238E27FC236}">
                <a16:creationId xmlns:a16="http://schemas.microsoft.com/office/drawing/2014/main" id="{E572685A-12E9-E0CA-8007-AF1E06D32BFA}"/>
              </a:ext>
            </a:extLst>
          </p:cNvPr>
          <p:cNvSpPr txBox="1">
            <a:spLocks/>
          </p:cNvSpPr>
          <p:nvPr/>
        </p:nvSpPr>
        <p:spPr>
          <a:xfrm>
            <a:off x="7731801" y="1646414"/>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Económicas</a:t>
            </a:r>
            <a:endParaRPr lang="es-MX" sz="2000" dirty="0"/>
          </a:p>
        </p:txBody>
      </p:sp>
      <p:sp>
        <p:nvSpPr>
          <p:cNvPr id="10" name="Google Shape;217;g23f978c418c_0_480">
            <a:extLst>
              <a:ext uri="{FF2B5EF4-FFF2-40B4-BE49-F238E27FC236}">
                <a16:creationId xmlns:a16="http://schemas.microsoft.com/office/drawing/2014/main" id="{53AB9C6F-7B85-9A49-E8A5-DC237DC664B6}"/>
              </a:ext>
            </a:extLst>
          </p:cNvPr>
          <p:cNvSpPr txBox="1">
            <a:spLocks/>
          </p:cNvSpPr>
          <p:nvPr/>
        </p:nvSpPr>
        <p:spPr>
          <a:xfrm>
            <a:off x="7754379" y="2337398"/>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Políticas</a:t>
            </a:r>
            <a:endParaRPr lang="es-MX" sz="2000" dirty="0"/>
          </a:p>
        </p:txBody>
      </p:sp>
      <p:sp>
        <p:nvSpPr>
          <p:cNvPr id="11" name="Google Shape;217;g23f978c418c_0_480">
            <a:extLst>
              <a:ext uri="{FF2B5EF4-FFF2-40B4-BE49-F238E27FC236}">
                <a16:creationId xmlns:a16="http://schemas.microsoft.com/office/drawing/2014/main" id="{1ACD58BA-3A0C-7944-2314-1123F343E6A3}"/>
              </a:ext>
            </a:extLst>
          </p:cNvPr>
          <p:cNvSpPr txBox="1">
            <a:spLocks/>
          </p:cNvSpPr>
          <p:nvPr/>
        </p:nvSpPr>
        <p:spPr>
          <a:xfrm>
            <a:off x="7773514" y="3009209"/>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Éticas</a:t>
            </a:r>
            <a:endParaRPr lang="es-MX" sz="2000" dirty="0"/>
          </a:p>
        </p:txBody>
      </p:sp>
      <p:sp>
        <p:nvSpPr>
          <p:cNvPr id="16" name="Google Shape;217;g23f978c418c_0_480">
            <a:extLst>
              <a:ext uri="{FF2B5EF4-FFF2-40B4-BE49-F238E27FC236}">
                <a16:creationId xmlns:a16="http://schemas.microsoft.com/office/drawing/2014/main" id="{9937D284-E984-F560-7504-E37E160C15E6}"/>
              </a:ext>
            </a:extLst>
          </p:cNvPr>
          <p:cNvSpPr txBox="1">
            <a:spLocks/>
          </p:cNvSpPr>
          <p:nvPr/>
        </p:nvSpPr>
        <p:spPr>
          <a:xfrm>
            <a:off x="7754379" y="3681020"/>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Jurídicas</a:t>
            </a:r>
            <a:endParaRPr lang="es-MX" sz="2000" dirty="0"/>
          </a:p>
        </p:txBody>
      </p:sp>
      <p:sp>
        <p:nvSpPr>
          <p:cNvPr id="19" name="Google Shape;217;g23f978c418c_0_480">
            <a:extLst>
              <a:ext uri="{FF2B5EF4-FFF2-40B4-BE49-F238E27FC236}">
                <a16:creationId xmlns:a16="http://schemas.microsoft.com/office/drawing/2014/main" id="{7C1654D3-4D04-56E9-0DCC-AE8BED78D477}"/>
              </a:ext>
            </a:extLst>
          </p:cNvPr>
          <p:cNvSpPr txBox="1">
            <a:spLocks/>
          </p:cNvSpPr>
          <p:nvPr/>
        </p:nvSpPr>
        <p:spPr>
          <a:xfrm>
            <a:off x="7773514" y="4374847"/>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dirty="0"/>
              <a:t>Culturales</a:t>
            </a:r>
            <a:endParaRPr lang="es-PE" sz="2000" dirty="0"/>
          </a:p>
        </p:txBody>
      </p:sp>
    </p:spTree>
    <p:extLst>
      <p:ext uri="{BB962C8B-B14F-4D97-AF65-F5344CB8AC3E}">
        <p14:creationId xmlns:p14="http://schemas.microsoft.com/office/powerpoint/2010/main" val="189372455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515</TotalTime>
  <Words>1707</Words>
  <Application>Microsoft Office PowerPoint</Application>
  <PresentationFormat>Panorámica</PresentationFormat>
  <Paragraphs>170</Paragraphs>
  <Slides>24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24</vt:i4>
      </vt:variant>
    </vt:vector>
  </HeadingPairs>
  <TitlesOfParts>
    <vt:vector size="30" baseType="lpstr">
      <vt:lpstr>Abadi Extra Light</vt:lpstr>
      <vt:lpstr>Aptos</vt:lpstr>
      <vt:lpstr>Aptos Display</vt:lpstr>
      <vt:lpstr>Arial</vt:lpstr>
      <vt:lpstr>Arial Black</vt:lpstr>
      <vt:lpstr>Tema de Office</vt:lpstr>
      <vt:lpstr>Presentación de PowerPoint</vt:lpstr>
      <vt:lpstr>FUNCIONARIO O SERVIDOR PÚBLICO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Alexis Gilio</dc:creator>
  <cp:lastModifiedBy>Jhonatan Alexis Gilio Chilon</cp:lastModifiedBy>
  <cp:revision>4</cp:revision>
  <dcterms:created xsi:type="dcterms:W3CDTF">2024-04-16T14:01:39Z</dcterms:created>
  <dcterms:modified xsi:type="dcterms:W3CDTF">2024-05-27T23:25:54Z</dcterms:modified>
</cp:coreProperties>
</file>