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18288000" cy="10287000"/>
  <p:notesSz cx="6858000" cy="9144000"/>
  <p:embeddedFontLst>
    <p:embeddedFont>
      <p:font typeface="Aran" pitchFamily="2" charset="-79"/>
      <p:regular r:id="rId55"/>
    </p:embeddedFont>
    <p:embeddedFont>
      <p:font typeface="Archivo Black" panose="020B0A03020202020B04" pitchFamily="34" charset="77"/>
      <p:regular r:id="rId56"/>
    </p:embeddedFont>
    <p:embeddedFont>
      <p:font typeface="Arimo" panose="020B0604020202020204" pitchFamily="34" charset="0"/>
      <p:regular r:id="rId57"/>
    </p:embeddedFont>
    <p:embeddedFont>
      <p:font typeface="Childos Arabic" pitchFamily="2" charset="-78"/>
      <p:regular r:id="rId58"/>
    </p:embeddedFont>
    <p:embeddedFont>
      <p:font typeface="Gabriel Sans" panose="02000000000000000000" pitchFamily="2" charset="77"/>
      <p:regular r:id="rId59"/>
    </p:embeddedFont>
    <p:embeddedFont>
      <p:font typeface="Handelson Three" pitchFamily="2" charset="77"/>
      <p:regular r:id="rId60"/>
    </p:embeddedFont>
    <p:embeddedFont>
      <p:font typeface="ITC Motter Corpus Regular" panose="02000505050000020004" pitchFamily="2" charset="77"/>
      <p:regular r:id="rId61"/>
    </p:embeddedFont>
    <p:embeddedFont>
      <p:font typeface="Medula One" panose="02000000000000000000" pitchFamily="2" charset="0"/>
      <p:regular r:id="rId62"/>
    </p:embeddedFont>
    <p:embeddedFont>
      <p:font typeface="Montserrat Light" panose="020F0302020204030204" pitchFamily="34" charset="0"/>
      <p:regular r:id="rId63"/>
    </p:embeddedFont>
    <p:embeddedFont>
      <p:font typeface="Negrita Pro" pitchFamily="2" charset="77"/>
      <p:regular r:id="rId64"/>
    </p:embeddedFont>
    <p:embeddedFont>
      <p:font typeface="Negrita Pro Italics" pitchFamily="2" charset="77"/>
      <p:regular r:id="rId65"/>
      <p:italic r:id="rId66"/>
    </p:embeddedFont>
    <p:embeddedFont>
      <p:font typeface="Open Sans" panose="020F0502020204030204" pitchFamily="34" charset="0"/>
      <p:regular r:id="rId67"/>
      <p:bold r:id="rId68"/>
      <p:italic r:id="rId69"/>
      <p:boldItalic r:id="rId70"/>
    </p:embeddedFont>
    <p:embeddedFont>
      <p:font typeface="Open Sans Bold" panose="020B0806030504020204" pitchFamily="34" charset="0"/>
      <p:regular r:id="rId71"/>
      <p:bold r:id="rId72"/>
    </p:embeddedFont>
    <p:embeddedFont>
      <p:font typeface="Panton" pitchFamily="2" charset="77"/>
      <p:regular r:id="rId73"/>
    </p:embeddedFont>
    <p:embeddedFont>
      <p:font typeface="Panton Bold" pitchFamily="2" charset="77"/>
      <p:regular r:id="rId74"/>
      <p:bold r:id="rId75"/>
    </p:embeddedFont>
    <p:embeddedFont>
      <p:font typeface="Ruda" panose="02000000000000000000" pitchFamily="2" charset="0"/>
      <p:regular r:id="rId76"/>
    </p:embeddedFont>
    <p:embeddedFont>
      <p:font typeface="Ruda Bold" panose="02000000000000000000" pitchFamily="2" charset="0"/>
      <p:regular r:id="rId77"/>
      <p:bold r:id="rId78"/>
    </p:embeddedFont>
    <p:embeddedFont>
      <p:font typeface="Sergio Trendy" pitchFamily="2" charset="77"/>
      <p:regular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autoAdjust="0"/>
    <p:restoredTop sz="94610" autoAdjust="0"/>
  </p:normalViewPr>
  <p:slideViewPr>
    <p:cSldViewPr>
      <p:cViewPr varScale="1">
        <p:scale>
          <a:sx n="57" d="100"/>
          <a:sy n="57" d="100"/>
        </p:scale>
        <p:origin x="102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font" Target="fonts/font14.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4.fntdata"/><Relationship Id="rId74" Type="http://schemas.openxmlformats.org/officeDocument/2006/relationships/font" Target="fonts/font20.fntdata"/><Relationship Id="rId79" Type="http://schemas.openxmlformats.org/officeDocument/2006/relationships/font" Target="fonts/font25.fntdata"/><Relationship Id="rId5" Type="http://schemas.openxmlformats.org/officeDocument/2006/relationships/slide" Target="slides/slide4.xml"/><Relationship Id="rId61" Type="http://schemas.openxmlformats.org/officeDocument/2006/relationships/font" Target="fonts/font7.fntdata"/><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8.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font" Target="fonts/font24.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 Id="rId76" Type="http://schemas.openxmlformats.org/officeDocument/2006/relationships/font" Target="fonts/font22.fntdata"/><Relationship Id="rId7" Type="http://schemas.openxmlformats.org/officeDocument/2006/relationships/slide" Target="slides/slide6.xml"/><Relationship Id="rId71" Type="http://schemas.openxmlformats.org/officeDocument/2006/relationships/font" Target="fonts/font1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10.02.2024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‹Nº›</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6.jpe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9687"/>
        </a:solidFill>
        <a:effectLst/>
      </p:bgPr>
    </p:bg>
    <p:spTree>
      <p:nvGrpSpPr>
        <p:cNvPr id="1" name=""/>
        <p:cNvGrpSpPr/>
        <p:nvPr/>
      </p:nvGrpSpPr>
      <p:grpSpPr>
        <a:xfrm>
          <a:off x="0" y="0"/>
          <a:ext cx="0" cy="0"/>
          <a:chOff x="0" y="0"/>
          <a:chExt cx="0" cy="0"/>
        </a:xfrm>
      </p:grpSpPr>
      <p:grpSp>
        <p:nvGrpSpPr>
          <p:cNvPr id="2" name="Group 2"/>
          <p:cNvGrpSpPr/>
          <p:nvPr/>
        </p:nvGrpSpPr>
        <p:grpSpPr>
          <a:xfrm>
            <a:off x="13052422" y="0"/>
            <a:ext cx="5235578" cy="10287000"/>
            <a:chOff x="0" y="0"/>
            <a:chExt cx="1378918" cy="2709333"/>
          </a:xfrm>
        </p:grpSpPr>
        <p:sp>
          <p:nvSpPr>
            <p:cNvPr id="3" name="Freeform 3"/>
            <p:cNvSpPr/>
            <p:nvPr/>
          </p:nvSpPr>
          <p:spPr>
            <a:xfrm>
              <a:off x="0" y="0"/>
              <a:ext cx="1378918" cy="2709333"/>
            </a:xfrm>
            <a:custGeom>
              <a:avLst/>
              <a:gdLst/>
              <a:ahLst/>
              <a:cxnLst/>
              <a:rect l="l" t="t" r="r" b="b"/>
              <a:pathLst>
                <a:path w="1378918" h="2709333">
                  <a:moveTo>
                    <a:pt x="0" y="0"/>
                  </a:moveTo>
                  <a:lnTo>
                    <a:pt x="1378918" y="0"/>
                  </a:lnTo>
                  <a:lnTo>
                    <a:pt x="1378918" y="2709333"/>
                  </a:lnTo>
                  <a:lnTo>
                    <a:pt x="0" y="2709333"/>
                  </a:lnTo>
                  <a:close/>
                </a:path>
              </a:pathLst>
            </a:custGeom>
            <a:solidFill>
              <a:srgbClr val="BCCBD0"/>
            </a:solidFill>
          </p:spPr>
          <p:txBody>
            <a:bodyPr/>
            <a:lstStyle/>
            <a:p>
              <a:endParaRPr lang="es-PE"/>
            </a:p>
          </p:txBody>
        </p:sp>
        <p:sp>
          <p:nvSpPr>
            <p:cNvPr id="4" name="TextBox 4"/>
            <p:cNvSpPr txBox="1"/>
            <p:nvPr/>
          </p:nvSpPr>
          <p:spPr>
            <a:xfrm>
              <a:off x="0" y="-38100"/>
              <a:ext cx="1378918" cy="2747433"/>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6004647" y="8121838"/>
            <a:ext cx="4449934" cy="704850"/>
          </a:xfrm>
          <a:prstGeom prst="rect">
            <a:avLst/>
          </a:prstGeom>
        </p:spPr>
        <p:txBody>
          <a:bodyPr lIns="0" tIns="0" rIns="0" bIns="0" rtlCol="0" anchor="t">
            <a:spAutoFit/>
          </a:bodyPr>
          <a:lstStyle/>
          <a:p>
            <a:pPr algn="ctr">
              <a:lnSpc>
                <a:spcPts val="2760"/>
              </a:lnSpc>
            </a:pPr>
            <a:r>
              <a:rPr lang="en-US" sz="2300">
                <a:solidFill>
                  <a:srgbClr val="303138"/>
                </a:solidFill>
                <a:latin typeface="ITC Motter Corpus Regular"/>
              </a:rPr>
              <a:t>Abg. Maria Isabel Yaipen Tullume</a:t>
            </a:r>
          </a:p>
        </p:txBody>
      </p:sp>
      <p:sp>
        <p:nvSpPr>
          <p:cNvPr id="6" name="AutoShape 6"/>
          <p:cNvSpPr/>
          <p:nvPr/>
        </p:nvSpPr>
        <p:spPr>
          <a:xfrm>
            <a:off x="669265" y="6502467"/>
            <a:ext cx="5335382" cy="1981321"/>
          </a:xfrm>
          <a:prstGeom prst="line">
            <a:avLst/>
          </a:prstGeom>
          <a:ln w="19050" cap="flat">
            <a:solidFill>
              <a:srgbClr val="FFFFFF"/>
            </a:solidFill>
            <a:prstDash val="solid"/>
            <a:headEnd type="none" w="sm" len="sm"/>
            <a:tailEnd type="none" w="sm" len="sm"/>
          </a:ln>
        </p:spPr>
        <p:txBody>
          <a:bodyPr/>
          <a:lstStyle/>
          <a:p>
            <a:endParaRPr lang="es-PE"/>
          </a:p>
        </p:txBody>
      </p:sp>
      <p:sp>
        <p:nvSpPr>
          <p:cNvPr id="7" name="Freeform 7"/>
          <p:cNvSpPr/>
          <p:nvPr/>
        </p:nvSpPr>
        <p:spPr>
          <a:xfrm>
            <a:off x="9984235" y="1371600"/>
            <a:ext cx="8303765" cy="6769288"/>
          </a:xfrm>
          <a:custGeom>
            <a:avLst/>
            <a:gdLst/>
            <a:ahLst/>
            <a:cxnLst/>
            <a:rect l="l" t="t" r="r" b="b"/>
            <a:pathLst>
              <a:path w="8303765" h="6769288">
                <a:moveTo>
                  <a:pt x="0" y="0"/>
                </a:moveTo>
                <a:lnTo>
                  <a:pt x="8303765" y="0"/>
                </a:lnTo>
                <a:lnTo>
                  <a:pt x="8303765" y="6769288"/>
                </a:lnTo>
                <a:lnTo>
                  <a:pt x="0" y="6769288"/>
                </a:lnTo>
                <a:lnTo>
                  <a:pt x="0" y="0"/>
                </a:lnTo>
                <a:close/>
              </a:path>
            </a:pathLst>
          </a:custGeom>
          <a:blipFill>
            <a:blip r:embed="rId2"/>
            <a:stretch>
              <a:fillRect l="-4347" r="-4347"/>
            </a:stretch>
          </a:blipFill>
        </p:spPr>
        <p:txBody>
          <a:bodyPr/>
          <a:lstStyle/>
          <a:p>
            <a:endParaRPr lang="es-PE"/>
          </a:p>
        </p:txBody>
      </p:sp>
      <p:sp>
        <p:nvSpPr>
          <p:cNvPr id="8" name="Freeform 8"/>
          <p:cNvSpPr/>
          <p:nvPr/>
        </p:nvSpPr>
        <p:spPr>
          <a:xfrm>
            <a:off x="14650519" y="5659"/>
            <a:ext cx="3637481" cy="2046083"/>
          </a:xfrm>
          <a:custGeom>
            <a:avLst/>
            <a:gdLst/>
            <a:ahLst/>
            <a:cxnLst/>
            <a:rect l="l" t="t" r="r" b="b"/>
            <a:pathLst>
              <a:path w="3637481" h="2046083">
                <a:moveTo>
                  <a:pt x="0" y="0"/>
                </a:moveTo>
                <a:lnTo>
                  <a:pt x="3637481" y="0"/>
                </a:lnTo>
                <a:lnTo>
                  <a:pt x="3637481" y="2046082"/>
                </a:lnTo>
                <a:lnTo>
                  <a:pt x="0" y="2046082"/>
                </a:lnTo>
                <a:lnTo>
                  <a:pt x="0" y="0"/>
                </a:lnTo>
                <a:close/>
              </a:path>
            </a:pathLst>
          </a:custGeom>
          <a:blipFill>
            <a:blip r:embed="rId3"/>
            <a:stretch>
              <a:fillRect t="-31770" b="-50287"/>
            </a:stretch>
          </a:blipFill>
        </p:spPr>
        <p:txBody>
          <a:bodyPr/>
          <a:lstStyle/>
          <a:p>
            <a:endParaRPr lang="es-PE"/>
          </a:p>
        </p:txBody>
      </p:sp>
      <p:sp>
        <p:nvSpPr>
          <p:cNvPr id="9" name="TextBox 9"/>
          <p:cNvSpPr txBox="1"/>
          <p:nvPr/>
        </p:nvSpPr>
        <p:spPr>
          <a:xfrm>
            <a:off x="380614" y="509471"/>
            <a:ext cx="9006539" cy="8317217"/>
          </a:xfrm>
          <a:prstGeom prst="rect">
            <a:avLst/>
          </a:prstGeom>
        </p:spPr>
        <p:txBody>
          <a:bodyPr lIns="0" tIns="0" rIns="0" bIns="0" rtlCol="0" anchor="t">
            <a:spAutoFit/>
          </a:bodyPr>
          <a:lstStyle/>
          <a:p>
            <a:pPr>
              <a:lnSpc>
                <a:spcPts val="10986"/>
              </a:lnSpc>
            </a:pPr>
            <a:r>
              <a:rPr lang="en-US" sz="9155">
                <a:solidFill>
                  <a:srgbClr val="000000"/>
                </a:solidFill>
                <a:latin typeface="Negrita Pro"/>
              </a:rPr>
              <a:t>“Las Notificaciones electrónicas, sus efectos y nulidades”</a:t>
            </a:r>
          </a:p>
          <a:p>
            <a:pPr>
              <a:lnSpc>
                <a:spcPts val="10846"/>
              </a:lnSpc>
            </a:pPr>
            <a:endParaRPr lang="en-US" sz="9155">
              <a:solidFill>
                <a:srgbClr val="000000"/>
              </a:solidFill>
              <a:latin typeface="Negrita Pr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CCBD0"/>
        </a:solidFill>
        <a:effectLst/>
      </p:bgPr>
    </p:bg>
    <p:spTree>
      <p:nvGrpSpPr>
        <p:cNvPr id="1" name=""/>
        <p:cNvGrpSpPr/>
        <p:nvPr/>
      </p:nvGrpSpPr>
      <p:grpSpPr>
        <a:xfrm>
          <a:off x="0" y="0"/>
          <a:ext cx="0" cy="0"/>
          <a:chOff x="0" y="0"/>
          <a:chExt cx="0" cy="0"/>
        </a:xfrm>
      </p:grpSpPr>
      <p:grpSp>
        <p:nvGrpSpPr>
          <p:cNvPr id="2" name="Group 2"/>
          <p:cNvGrpSpPr/>
          <p:nvPr/>
        </p:nvGrpSpPr>
        <p:grpSpPr>
          <a:xfrm>
            <a:off x="9652751" y="4466527"/>
            <a:ext cx="3754452" cy="1867288"/>
            <a:chOff x="0" y="0"/>
            <a:chExt cx="5005936" cy="2489717"/>
          </a:xfrm>
        </p:grpSpPr>
        <p:grpSp>
          <p:nvGrpSpPr>
            <p:cNvPr id="3" name="Group 3"/>
            <p:cNvGrpSpPr/>
            <p:nvPr/>
          </p:nvGrpSpPr>
          <p:grpSpPr>
            <a:xfrm>
              <a:off x="0" y="603113"/>
              <a:ext cx="5005936" cy="1886604"/>
              <a:chOff x="0" y="0"/>
              <a:chExt cx="3543840" cy="1335579"/>
            </a:xfrm>
          </p:grpSpPr>
          <p:sp>
            <p:nvSpPr>
              <p:cNvPr id="4" name="Freeform 4"/>
              <p:cNvSpPr/>
              <p:nvPr/>
            </p:nvSpPr>
            <p:spPr>
              <a:xfrm>
                <a:off x="0" y="0"/>
                <a:ext cx="3543808" cy="1335619"/>
              </a:xfrm>
              <a:custGeom>
                <a:avLst/>
                <a:gdLst/>
                <a:ahLst/>
                <a:cxnLst/>
                <a:rect l="l" t="t" r="r" b="b"/>
                <a:pathLst>
                  <a:path w="3543808" h="1335619">
                    <a:moveTo>
                      <a:pt x="0" y="1335619"/>
                    </a:moveTo>
                    <a:lnTo>
                      <a:pt x="3543808" y="1335619"/>
                    </a:lnTo>
                    <a:lnTo>
                      <a:pt x="3543808" y="0"/>
                    </a:lnTo>
                    <a:lnTo>
                      <a:pt x="0" y="0"/>
                    </a:lnTo>
                    <a:close/>
                  </a:path>
                </a:pathLst>
              </a:custGeom>
              <a:solidFill>
                <a:srgbClr val="7B738B"/>
              </a:solidFill>
            </p:spPr>
            <p:txBody>
              <a:bodyPr/>
              <a:lstStyle/>
              <a:p>
                <a:endParaRPr lang="es-PE"/>
              </a:p>
            </p:txBody>
          </p:sp>
        </p:grpSp>
        <p:grpSp>
          <p:nvGrpSpPr>
            <p:cNvPr id="5" name="Group 5"/>
            <p:cNvGrpSpPr/>
            <p:nvPr/>
          </p:nvGrpSpPr>
          <p:grpSpPr>
            <a:xfrm rot="-5400000">
              <a:off x="2231415" y="-116961"/>
              <a:ext cx="693630" cy="927553"/>
              <a:chOff x="0" y="0"/>
              <a:chExt cx="491040" cy="656640"/>
            </a:xfrm>
          </p:grpSpPr>
          <p:sp>
            <p:nvSpPr>
              <p:cNvPr id="6" name="Freeform 6"/>
              <p:cNvSpPr/>
              <p:nvPr/>
            </p:nvSpPr>
            <p:spPr>
              <a:xfrm>
                <a:off x="0" y="1905"/>
                <a:ext cx="489077" cy="654685"/>
              </a:xfrm>
              <a:custGeom>
                <a:avLst/>
                <a:gdLst/>
                <a:ahLst/>
                <a:cxnLst/>
                <a:rect l="l" t="t" r="r" b="b"/>
                <a:pathLst>
                  <a:path w="489077" h="654685">
                    <a:moveTo>
                      <a:pt x="80264" y="9271"/>
                    </a:moveTo>
                    <a:cubicBezTo>
                      <a:pt x="466725" y="287401"/>
                      <a:pt x="466725" y="287401"/>
                      <a:pt x="466725" y="287401"/>
                    </a:cubicBezTo>
                    <a:cubicBezTo>
                      <a:pt x="483489" y="298577"/>
                      <a:pt x="489077" y="309626"/>
                      <a:pt x="489077" y="324485"/>
                    </a:cubicBezTo>
                    <a:cubicBezTo>
                      <a:pt x="489077" y="341122"/>
                      <a:pt x="483489" y="355981"/>
                      <a:pt x="466725" y="367157"/>
                    </a:cubicBezTo>
                    <a:cubicBezTo>
                      <a:pt x="80264" y="645414"/>
                      <a:pt x="80264" y="645414"/>
                      <a:pt x="80264" y="645414"/>
                    </a:cubicBezTo>
                    <a:cubicBezTo>
                      <a:pt x="65278" y="654685"/>
                      <a:pt x="42926" y="654685"/>
                      <a:pt x="26162" y="645414"/>
                    </a:cubicBezTo>
                    <a:cubicBezTo>
                      <a:pt x="9398" y="639953"/>
                      <a:pt x="0" y="625094"/>
                      <a:pt x="0" y="602742"/>
                    </a:cubicBezTo>
                    <a:cubicBezTo>
                      <a:pt x="0" y="53721"/>
                      <a:pt x="0" y="53721"/>
                      <a:pt x="0" y="53721"/>
                    </a:cubicBezTo>
                    <a:cubicBezTo>
                      <a:pt x="0" y="31496"/>
                      <a:pt x="9398" y="16637"/>
                      <a:pt x="26162" y="5461"/>
                    </a:cubicBezTo>
                    <a:cubicBezTo>
                      <a:pt x="42926" y="0"/>
                      <a:pt x="65405" y="0"/>
                      <a:pt x="80264" y="9271"/>
                    </a:cubicBezTo>
                  </a:path>
                </a:pathLst>
              </a:custGeom>
              <a:solidFill>
                <a:srgbClr val="7B738B"/>
              </a:solidFill>
            </p:spPr>
            <p:txBody>
              <a:bodyPr/>
              <a:lstStyle/>
              <a:p>
                <a:endParaRPr lang="es-PE"/>
              </a:p>
            </p:txBody>
          </p:sp>
        </p:grpSp>
      </p:grpSp>
      <p:grpSp>
        <p:nvGrpSpPr>
          <p:cNvPr id="7" name="Group 7"/>
          <p:cNvGrpSpPr/>
          <p:nvPr/>
        </p:nvGrpSpPr>
        <p:grpSpPr>
          <a:xfrm>
            <a:off x="13474329" y="4921912"/>
            <a:ext cx="3753690" cy="1863631"/>
            <a:chOff x="0" y="0"/>
            <a:chExt cx="5004919" cy="2484841"/>
          </a:xfrm>
        </p:grpSpPr>
        <p:grpSp>
          <p:nvGrpSpPr>
            <p:cNvPr id="8" name="Group 8"/>
            <p:cNvGrpSpPr/>
            <p:nvPr/>
          </p:nvGrpSpPr>
          <p:grpSpPr>
            <a:xfrm>
              <a:off x="0" y="0"/>
              <a:ext cx="5004919" cy="1882536"/>
              <a:chOff x="0" y="0"/>
              <a:chExt cx="3543120" cy="1332699"/>
            </a:xfrm>
          </p:grpSpPr>
          <p:sp>
            <p:nvSpPr>
              <p:cNvPr id="9" name="Freeform 9"/>
              <p:cNvSpPr/>
              <p:nvPr/>
            </p:nvSpPr>
            <p:spPr>
              <a:xfrm>
                <a:off x="0" y="0"/>
                <a:ext cx="3543173" cy="1332572"/>
              </a:xfrm>
              <a:custGeom>
                <a:avLst/>
                <a:gdLst/>
                <a:ahLst/>
                <a:cxnLst/>
                <a:rect l="l" t="t" r="r" b="b"/>
                <a:pathLst>
                  <a:path w="3543173" h="1332572">
                    <a:moveTo>
                      <a:pt x="0" y="1332572"/>
                    </a:moveTo>
                    <a:lnTo>
                      <a:pt x="3543173" y="1332572"/>
                    </a:lnTo>
                    <a:lnTo>
                      <a:pt x="3543173" y="0"/>
                    </a:lnTo>
                    <a:lnTo>
                      <a:pt x="0" y="0"/>
                    </a:lnTo>
                    <a:close/>
                  </a:path>
                </a:pathLst>
              </a:custGeom>
              <a:solidFill>
                <a:srgbClr val="7B738B"/>
              </a:solidFill>
            </p:spPr>
            <p:txBody>
              <a:bodyPr/>
              <a:lstStyle/>
              <a:p>
                <a:endParaRPr lang="es-PE"/>
              </a:p>
            </p:txBody>
          </p:sp>
        </p:grpSp>
        <p:grpSp>
          <p:nvGrpSpPr>
            <p:cNvPr id="10" name="Group 10"/>
            <p:cNvGrpSpPr/>
            <p:nvPr/>
          </p:nvGrpSpPr>
          <p:grpSpPr>
            <a:xfrm rot="5400000">
              <a:off x="2213108" y="1675775"/>
              <a:ext cx="691596" cy="926536"/>
              <a:chOff x="0" y="0"/>
              <a:chExt cx="489600" cy="655920"/>
            </a:xfrm>
          </p:grpSpPr>
          <p:sp>
            <p:nvSpPr>
              <p:cNvPr id="11" name="Freeform 11"/>
              <p:cNvSpPr/>
              <p:nvPr/>
            </p:nvSpPr>
            <p:spPr>
              <a:xfrm>
                <a:off x="0" y="1905"/>
                <a:ext cx="487807" cy="654050"/>
              </a:xfrm>
              <a:custGeom>
                <a:avLst/>
                <a:gdLst/>
                <a:ahLst/>
                <a:cxnLst/>
                <a:rect l="l" t="t" r="r" b="b"/>
                <a:pathLst>
                  <a:path w="487807" h="654050">
                    <a:moveTo>
                      <a:pt x="80010" y="9271"/>
                    </a:moveTo>
                    <a:cubicBezTo>
                      <a:pt x="465455" y="287147"/>
                      <a:pt x="465455" y="287147"/>
                      <a:pt x="465455" y="287147"/>
                    </a:cubicBezTo>
                    <a:cubicBezTo>
                      <a:pt x="482219" y="298323"/>
                      <a:pt x="487807" y="309372"/>
                      <a:pt x="487807" y="324231"/>
                    </a:cubicBezTo>
                    <a:cubicBezTo>
                      <a:pt x="487807" y="340868"/>
                      <a:pt x="482219" y="355727"/>
                      <a:pt x="465455" y="366903"/>
                    </a:cubicBezTo>
                    <a:cubicBezTo>
                      <a:pt x="80010" y="644779"/>
                      <a:pt x="80010" y="644779"/>
                      <a:pt x="80010" y="644779"/>
                    </a:cubicBezTo>
                    <a:cubicBezTo>
                      <a:pt x="65151" y="654050"/>
                      <a:pt x="42799" y="654050"/>
                      <a:pt x="26035" y="644779"/>
                    </a:cubicBezTo>
                    <a:cubicBezTo>
                      <a:pt x="9271" y="639191"/>
                      <a:pt x="0" y="624332"/>
                      <a:pt x="0" y="602107"/>
                    </a:cubicBezTo>
                    <a:cubicBezTo>
                      <a:pt x="0" y="53721"/>
                      <a:pt x="0" y="53721"/>
                      <a:pt x="0" y="53721"/>
                    </a:cubicBezTo>
                    <a:cubicBezTo>
                      <a:pt x="0" y="31496"/>
                      <a:pt x="9271" y="16637"/>
                      <a:pt x="26035" y="5461"/>
                    </a:cubicBezTo>
                    <a:cubicBezTo>
                      <a:pt x="42799" y="0"/>
                      <a:pt x="65151" y="0"/>
                      <a:pt x="80010" y="9271"/>
                    </a:cubicBezTo>
                  </a:path>
                </a:pathLst>
              </a:custGeom>
              <a:solidFill>
                <a:srgbClr val="7B738B"/>
              </a:solidFill>
            </p:spPr>
            <p:txBody>
              <a:bodyPr/>
              <a:lstStyle/>
              <a:p>
                <a:endParaRPr lang="es-PE"/>
              </a:p>
            </p:txBody>
          </p:sp>
        </p:grpSp>
      </p:grpSp>
      <p:grpSp>
        <p:nvGrpSpPr>
          <p:cNvPr id="12" name="Group 12"/>
          <p:cNvGrpSpPr/>
          <p:nvPr/>
        </p:nvGrpSpPr>
        <p:grpSpPr>
          <a:xfrm>
            <a:off x="1838941" y="4466527"/>
            <a:ext cx="3754452" cy="1867288"/>
            <a:chOff x="0" y="0"/>
            <a:chExt cx="5005936" cy="2489717"/>
          </a:xfrm>
        </p:grpSpPr>
        <p:grpSp>
          <p:nvGrpSpPr>
            <p:cNvPr id="13" name="Group 13"/>
            <p:cNvGrpSpPr/>
            <p:nvPr/>
          </p:nvGrpSpPr>
          <p:grpSpPr>
            <a:xfrm>
              <a:off x="0" y="603113"/>
              <a:ext cx="5005936" cy="1886604"/>
              <a:chOff x="0" y="0"/>
              <a:chExt cx="3543840" cy="1335579"/>
            </a:xfrm>
          </p:grpSpPr>
          <p:sp>
            <p:nvSpPr>
              <p:cNvPr id="14" name="Freeform 14"/>
              <p:cNvSpPr/>
              <p:nvPr/>
            </p:nvSpPr>
            <p:spPr>
              <a:xfrm>
                <a:off x="0" y="0"/>
                <a:ext cx="3543808" cy="1335619"/>
              </a:xfrm>
              <a:custGeom>
                <a:avLst/>
                <a:gdLst/>
                <a:ahLst/>
                <a:cxnLst/>
                <a:rect l="l" t="t" r="r" b="b"/>
                <a:pathLst>
                  <a:path w="3543808" h="1335619">
                    <a:moveTo>
                      <a:pt x="0" y="1335619"/>
                    </a:moveTo>
                    <a:lnTo>
                      <a:pt x="3543808" y="1335619"/>
                    </a:lnTo>
                    <a:lnTo>
                      <a:pt x="3543808" y="0"/>
                    </a:lnTo>
                    <a:lnTo>
                      <a:pt x="0" y="0"/>
                    </a:lnTo>
                    <a:close/>
                  </a:path>
                </a:pathLst>
              </a:custGeom>
              <a:solidFill>
                <a:srgbClr val="7B738B"/>
              </a:solidFill>
            </p:spPr>
            <p:txBody>
              <a:bodyPr/>
              <a:lstStyle/>
              <a:p>
                <a:endParaRPr lang="es-PE"/>
              </a:p>
            </p:txBody>
          </p:sp>
        </p:grpSp>
        <p:grpSp>
          <p:nvGrpSpPr>
            <p:cNvPr id="15" name="Group 15"/>
            <p:cNvGrpSpPr/>
            <p:nvPr/>
          </p:nvGrpSpPr>
          <p:grpSpPr>
            <a:xfrm rot="-5400000">
              <a:off x="2231415" y="-116961"/>
              <a:ext cx="693630" cy="927553"/>
              <a:chOff x="0" y="0"/>
              <a:chExt cx="491040" cy="656640"/>
            </a:xfrm>
          </p:grpSpPr>
          <p:sp>
            <p:nvSpPr>
              <p:cNvPr id="16" name="Freeform 16"/>
              <p:cNvSpPr/>
              <p:nvPr/>
            </p:nvSpPr>
            <p:spPr>
              <a:xfrm>
                <a:off x="0" y="1905"/>
                <a:ext cx="489077" cy="654685"/>
              </a:xfrm>
              <a:custGeom>
                <a:avLst/>
                <a:gdLst/>
                <a:ahLst/>
                <a:cxnLst/>
                <a:rect l="l" t="t" r="r" b="b"/>
                <a:pathLst>
                  <a:path w="489077" h="654685">
                    <a:moveTo>
                      <a:pt x="80264" y="9271"/>
                    </a:moveTo>
                    <a:cubicBezTo>
                      <a:pt x="466725" y="287401"/>
                      <a:pt x="466725" y="287401"/>
                      <a:pt x="466725" y="287401"/>
                    </a:cubicBezTo>
                    <a:cubicBezTo>
                      <a:pt x="483489" y="298577"/>
                      <a:pt x="489077" y="309626"/>
                      <a:pt x="489077" y="324485"/>
                    </a:cubicBezTo>
                    <a:cubicBezTo>
                      <a:pt x="489077" y="341122"/>
                      <a:pt x="483489" y="355981"/>
                      <a:pt x="466725" y="367157"/>
                    </a:cubicBezTo>
                    <a:cubicBezTo>
                      <a:pt x="80264" y="645414"/>
                      <a:pt x="80264" y="645414"/>
                      <a:pt x="80264" y="645414"/>
                    </a:cubicBezTo>
                    <a:cubicBezTo>
                      <a:pt x="65278" y="654685"/>
                      <a:pt x="42926" y="654685"/>
                      <a:pt x="26162" y="645414"/>
                    </a:cubicBezTo>
                    <a:cubicBezTo>
                      <a:pt x="9398" y="639953"/>
                      <a:pt x="0" y="625094"/>
                      <a:pt x="0" y="602742"/>
                    </a:cubicBezTo>
                    <a:cubicBezTo>
                      <a:pt x="0" y="53721"/>
                      <a:pt x="0" y="53721"/>
                      <a:pt x="0" y="53721"/>
                    </a:cubicBezTo>
                    <a:cubicBezTo>
                      <a:pt x="0" y="31496"/>
                      <a:pt x="9398" y="16637"/>
                      <a:pt x="26162" y="5461"/>
                    </a:cubicBezTo>
                    <a:cubicBezTo>
                      <a:pt x="42926" y="0"/>
                      <a:pt x="65405" y="0"/>
                      <a:pt x="80264" y="9271"/>
                    </a:cubicBezTo>
                  </a:path>
                </a:pathLst>
              </a:custGeom>
              <a:solidFill>
                <a:srgbClr val="7B738B"/>
              </a:solidFill>
            </p:spPr>
            <p:txBody>
              <a:bodyPr/>
              <a:lstStyle/>
              <a:p>
                <a:endParaRPr lang="es-PE"/>
              </a:p>
            </p:txBody>
          </p:sp>
        </p:grpSp>
      </p:grpSp>
      <p:grpSp>
        <p:nvGrpSpPr>
          <p:cNvPr id="17" name="Group 17"/>
          <p:cNvGrpSpPr/>
          <p:nvPr/>
        </p:nvGrpSpPr>
        <p:grpSpPr>
          <a:xfrm>
            <a:off x="5834151" y="4910503"/>
            <a:ext cx="3753690" cy="1863631"/>
            <a:chOff x="0" y="0"/>
            <a:chExt cx="5004919" cy="2484841"/>
          </a:xfrm>
        </p:grpSpPr>
        <p:grpSp>
          <p:nvGrpSpPr>
            <p:cNvPr id="18" name="Group 18"/>
            <p:cNvGrpSpPr/>
            <p:nvPr/>
          </p:nvGrpSpPr>
          <p:grpSpPr>
            <a:xfrm>
              <a:off x="0" y="0"/>
              <a:ext cx="5004919" cy="1882536"/>
              <a:chOff x="0" y="0"/>
              <a:chExt cx="3543120" cy="1332699"/>
            </a:xfrm>
          </p:grpSpPr>
          <p:sp>
            <p:nvSpPr>
              <p:cNvPr id="19" name="Freeform 19"/>
              <p:cNvSpPr/>
              <p:nvPr/>
            </p:nvSpPr>
            <p:spPr>
              <a:xfrm>
                <a:off x="0" y="0"/>
                <a:ext cx="3543173" cy="1332572"/>
              </a:xfrm>
              <a:custGeom>
                <a:avLst/>
                <a:gdLst/>
                <a:ahLst/>
                <a:cxnLst/>
                <a:rect l="l" t="t" r="r" b="b"/>
                <a:pathLst>
                  <a:path w="3543173" h="1332572">
                    <a:moveTo>
                      <a:pt x="0" y="1332572"/>
                    </a:moveTo>
                    <a:lnTo>
                      <a:pt x="3543173" y="1332572"/>
                    </a:lnTo>
                    <a:lnTo>
                      <a:pt x="3543173" y="0"/>
                    </a:lnTo>
                    <a:lnTo>
                      <a:pt x="0" y="0"/>
                    </a:lnTo>
                    <a:close/>
                  </a:path>
                </a:pathLst>
              </a:custGeom>
              <a:solidFill>
                <a:srgbClr val="7B738B"/>
              </a:solidFill>
            </p:spPr>
            <p:txBody>
              <a:bodyPr/>
              <a:lstStyle/>
              <a:p>
                <a:endParaRPr lang="es-PE"/>
              </a:p>
            </p:txBody>
          </p:sp>
        </p:grpSp>
        <p:grpSp>
          <p:nvGrpSpPr>
            <p:cNvPr id="20" name="Group 20"/>
            <p:cNvGrpSpPr/>
            <p:nvPr/>
          </p:nvGrpSpPr>
          <p:grpSpPr>
            <a:xfrm rot="5400000">
              <a:off x="2213108" y="1675775"/>
              <a:ext cx="691596" cy="926536"/>
              <a:chOff x="0" y="0"/>
              <a:chExt cx="489600" cy="655920"/>
            </a:xfrm>
          </p:grpSpPr>
          <p:sp>
            <p:nvSpPr>
              <p:cNvPr id="21" name="Freeform 21"/>
              <p:cNvSpPr/>
              <p:nvPr/>
            </p:nvSpPr>
            <p:spPr>
              <a:xfrm>
                <a:off x="0" y="1905"/>
                <a:ext cx="487807" cy="654050"/>
              </a:xfrm>
              <a:custGeom>
                <a:avLst/>
                <a:gdLst/>
                <a:ahLst/>
                <a:cxnLst/>
                <a:rect l="l" t="t" r="r" b="b"/>
                <a:pathLst>
                  <a:path w="487807" h="654050">
                    <a:moveTo>
                      <a:pt x="80010" y="9271"/>
                    </a:moveTo>
                    <a:cubicBezTo>
                      <a:pt x="465455" y="287147"/>
                      <a:pt x="465455" y="287147"/>
                      <a:pt x="465455" y="287147"/>
                    </a:cubicBezTo>
                    <a:cubicBezTo>
                      <a:pt x="482219" y="298323"/>
                      <a:pt x="487807" y="309372"/>
                      <a:pt x="487807" y="324231"/>
                    </a:cubicBezTo>
                    <a:cubicBezTo>
                      <a:pt x="487807" y="340868"/>
                      <a:pt x="482219" y="355727"/>
                      <a:pt x="465455" y="366903"/>
                    </a:cubicBezTo>
                    <a:cubicBezTo>
                      <a:pt x="80010" y="644779"/>
                      <a:pt x="80010" y="644779"/>
                      <a:pt x="80010" y="644779"/>
                    </a:cubicBezTo>
                    <a:cubicBezTo>
                      <a:pt x="65151" y="654050"/>
                      <a:pt x="42799" y="654050"/>
                      <a:pt x="26035" y="644779"/>
                    </a:cubicBezTo>
                    <a:cubicBezTo>
                      <a:pt x="9271" y="639191"/>
                      <a:pt x="0" y="624332"/>
                      <a:pt x="0" y="602107"/>
                    </a:cubicBezTo>
                    <a:cubicBezTo>
                      <a:pt x="0" y="53721"/>
                      <a:pt x="0" y="53721"/>
                      <a:pt x="0" y="53721"/>
                    </a:cubicBezTo>
                    <a:cubicBezTo>
                      <a:pt x="0" y="31496"/>
                      <a:pt x="9271" y="16637"/>
                      <a:pt x="26035" y="5461"/>
                    </a:cubicBezTo>
                    <a:cubicBezTo>
                      <a:pt x="42799" y="0"/>
                      <a:pt x="65151" y="0"/>
                      <a:pt x="80010" y="9271"/>
                    </a:cubicBezTo>
                  </a:path>
                </a:pathLst>
              </a:custGeom>
              <a:solidFill>
                <a:srgbClr val="7B738B"/>
              </a:solidFill>
            </p:spPr>
            <p:txBody>
              <a:bodyPr/>
              <a:lstStyle/>
              <a:p>
                <a:endParaRPr lang="es-PE"/>
              </a:p>
            </p:txBody>
          </p:sp>
        </p:grpSp>
      </p:grpSp>
      <p:sp>
        <p:nvSpPr>
          <p:cNvPr id="22" name="TextBox 22"/>
          <p:cNvSpPr txBox="1"/>
          <p:nvPr/>
        </p:nvSpPr>
        <p:spPr>
          <a:xfrm>
            <a:off x="12933235" y="6929478"/>
            <a:ext cx="4835876" cy="1553252"/>
          </a:xfrm>
          <a:prstGeom prst="rect">
            <a:avLst/>
          </a:prstGeom>
        </p:spPr>
        <p:txBody>
          <a:bodyPr lIns="0" tIns="0" rIns="0" bIns="0" rtlCol="0" anchor="t">
            <a:spAutoFit/>
          </a:bodyPr>
          <a:lstStyle/>
          <a:p>
            <a:pPr algn="ctr">
              <a:lnSpc>
                <a:spcPts val="3112"/>
              </a:lnSpc>
            </a:pPr>
            <a:r>
              <a:rPr lang="en-US" sz="2223">
                <a:solidFill>
                  <a:srgbClr val="100F0D"/>
                </a:solidFill>
                <a:latin typeface="Montserrat Light"/>
              </a:rPr>
              <a:t>LEY 30229-OBLIGATORIEDAD de la notificacion electronica  PROCESOS CONTENCIOSOS Y NO CONTENCIOSOS</a:t>
            </a:r>
          </a:p>
        </p:txBody>
      </p:sp>
      <p:sp>
        <p:nvSpPr>
          <p:cNvPr id="23" name="TextBox 23"/>
          <p:cNvSpPr txBox="1"/>
          <p:nvPr/>
        </p:nvSpPr>
        <p:spPr>
          <a:xfrm>
            <a:off x="13884424" y="5183713"/>
            <a:ext cx="2891257" cy="938720"/>
          </a:xfrm>
          <a:prstGeom prst="rect">
            <a:avLst/>
          </a:prstGeom>
        </p:spPr>
        <p:txBody>
          <a:bodyPr lIns="0" tIns="0" rIns="0" bIns="0" rtlCol="0" anchor="t">
            <a:spAutoFit/>
          </a:bodyPr>
          <a:lstStyle/>
          <a:p>
            <a:pPr algn="ctr">
              <a:lnSpc>
                <a:spcPts val="7411"/>
              </a:lnSpc>
            </a:pPr>
            <a:r>
              <a:rPr lang="en-US" sz="5835" spc="332">
                <a:solidFill>
                  <a:srgbClr val="1E2027"/>
                </a:solidFill>
                <a:latin typeface="Negrita Pro"/>
              </a:rPr>
              <a:t>2014</a:t>
            </a:r>
          </a:p>
        </p:txBody>
      </p:sp>
      <p:sp>
        <p:nvSpPr>
          <p:cNvPr id="24" name="TextBox 24"/>
          <p:cNvSpPr txBox="1"/>
          <p:nvPr/>
        </p:nvSpPr>
        <p:spPr>
          <a:xfrm>
            <a:off x="10172976" y="5183713"/>
            <a:ext cx="2891257" cy="938720"/>
          </a:xfrm>
          <a:prstGeom prst="rect">
            <a:avLst/>
          </a:prstGeom>
        </p:spPr>
        <p:txBody>
          <a:bodyPr lIns="0" tIns="0" rIns="0" bIns="0" rtlCol="0" anchor="t">
            <a:spAutoFit/>
          </a:bodyPr>
          <a:lstStyle/>
          <a:p>
            <a:pPr algn="ctr">
              <a:lnSpc>
                <a:spcPts val="7411"/>
              </a:lnSpc>
            </a:pPr>
            <a:r>
              <a:rPr lang="en-US" sz="5835" spc="332">
                <a:solidFill>
                  <a:srgbClr val="1E2027"/>
                </a:solidFill>
                <a:latin typeface="Negrita Pro"/>
              </a:rPr>
              <a:t>2008</a:t>
            </a:r>
          </a:p>
        </p:txBody>
      </p:sp>
      <p:sp>
        <p:nvSpPr>
          <p:cNvPr id="25" name="TextBox 25"/>
          <p:cNvSpPr txBox="1"/>
          <p:nvPr/>
        </p:nvSpPr>
        <p:spPr>
          <a:xfrm>
            <a:off x="6243936" y="5183713"/>
            <a:ext cx="2891257" cy="938720"/>
          </a:xfrm>
          <a:prstGeom prst="rect">
            <a:avLst/>
          </a:prstGeom>
        </p:spPr>
        <p:txBody>
          <a:bodyPr lIns="0" tIns="0" rIns="0" bIns="0" rtlCol="0" anchor="t">
            <a:spAutoFit/>
          </a:bodyPr>
          <a:lstStyle/>
          <a:p>
            <a:pPr algn="ctr">
              <a:lnSpc>
                <a:spcPts val="7411"/>
              </a:lnSpc>
            </a:pPr>
            <a:r>
              <a:rPr lang="en-US" sz="5835" spc="332">
                <a:solidFill>
                  <a:srgbClr val="1E2027"/>
                </a:solidFill>
                <a:latin typeface="Negrita Pro"/>
              </a:rPr>
              <a:t>2008</a:t>
            </a:r>
          </a:p>
        </p:txBody>
      </p:sp>
      <p:sp>
        <p:nvSpPr>
          <p:cNvPr id="26" name="TextBox 26"/>
          <p:cNvSpPr txBox="1"/>
          <p:nvPr/>
        </p:nvSpPr>
        <p:spPr>
          <a:xfrm>
            <a:off x="2532799" y="5183713"/>
            <a:ext cx="2891257" cy="938720"/>
          </a:xfrm>
          <a:prstGeom prst="rect">
            <a:avLst/>
          </a:prstGeom>
        </p:spPr>
        <p:txBody>
          <a:bodyPr lIns="0" tIns="0" rIns="0" bIns="0" rtlCol="0" anchor="t">
            <a:spAutoFit/>
          </a:bodyPr>
          <a:lstStyle/>
          <a:p>
            <a:pPr algn="ctr">
              <a:lnSpc>
                <a:spcPts val="7411"/>
              </a:lnSpc>
            </a:pPr>
            <a:r>
              <a:rPr lang="en-US" sz="5835" spc="332">
                <a:solidFill>
                  <a:srgbClr val="1E2027"/>
                </a:solidFill>
                <a:latin typeface="Negrita Pro"/>
              </a:rPr>
              <a:t>2001</a:t>
            </a:r>
          </a:p>
        </p:txBody>
      </p:sp>
      <p:sp>
        <p:nvSpPr>
          <p:cNvPr id="27" name="TextBox 27"/>
          <p:cNvSpPr txBox="1"/>
          <p:nvPr/>
        </p:nvSpPr>
        <p:spPr>
          <a:xfrm>
            <a:off x="3833852" y="6929478"/>
            <a:ext cx="7228495" cy="1990247"/>
          </a:xfrm>
          <a:prstGeom prst="rect">
            <a:avLst/>
          </a:prstGeom>
        </p:spPr>
        <p:txBody>
          <a:bodyPr lIns="0" tIns="0" rIns="0" bIns="0" rtlCol="0" anchor="t">
            <a:spAutoFit/>
          </a:bodyPr>
          <a:lstStyle/>
          <a:p>
            <a:pPr algn="just">
              <a:lnSpc>
                <a:spcPts val="3176"/>
              </a:lnSpc>
            </a:pPr>
            <a:r>
              <a:rPr lang="en-US" sz="2268">
                <a:solidFill>
                  <a:srgbClr val="100F0D"/>
                </a:solidFill>
                <a:latin typeface="Montserrat Light"/>
                <a:ea typeface="Montserrat Light"/>
              </a:rPr>
              <a:t>Resolución Administrativa N° 214-2008-CE-PJ de 30 de julio de 2008, se instauró el Servicio de Notificaciones Electrónicas en el Poder Judicial, estableciendo su implementación progresiva a nivel nacional.</a:t>
            </a:r>
          </a:p>
        </p:txBody>
      </p:sp>
      <p:sp>
        <p:nvSpPr>
          <p:cNvPr id="28" name="TextBox 28"/>
          <p:cNvSpPr txBox="1"/>
          <p:nvPr/>
        </p:nvSpPr>
        <p:spPr>
          <a:xfrm>
            <a:off x="1327840" y="2768096"/>
            <a:ext cx="5301175" cy="1498405"/>
          </a:xfrm>
          <a:prstGeom prst="rect">
            <a:avLst/>
          </a:prstGeom>
        </p:spPr>
        <p:txBody>
          <a:bodyPr lIns="0" tIns="0" rIns="0" bIns="0" rtlCol="0" anchor="t">
            <a:spAutoFit/>
          </a:bodyPr>
          <a:lstStyle/>
          <a:p>
            <a:pPr algn="just">
              <a:lnSpc>
                <a:spcPts val="4002"/>
              </a:lnSpc>
            </a:pPr>
            <a:r>
              <a:rPr lang="en-US" sz="2859">
                <a:solidFill>
                  <a:srgbClr val="100F0D"/>
                </a:solidFill>
                <a:latin typeface="Montserrat Light"/>
              </a:rPr>
              <a:t>Ley 27419, incorpora la notificacion electronica, solo para quien lo haya solicitado</a:t>
            </a:r>
          </a:p>
        </p:txBody>
      </p:sp>
      <p:sp>
        <p:nvSpPr>
          <p:cNvPr id="29" name="TextBox 29"/>
          <p:cNvSpPr txBox="1"/>
          <p:nvPr/>
        </p:nvSpPr>
        <p:spPr>
          <a:xfrm>
            <a:off x="8949722" y="2522763"/>
            <a:ext cx="6380331" cy="1943764"/>
          </a:xfrm>
          <a:prstGeom prst="rect">
            <a:avLst/>
          </a:prstGeom>
        </p:spPr>
        <p:txBody>
          <a:bodyPr lIns="0" tIns="0" rIns="0" bIns="0" rtlCol="0" anchor="t">
            <a:spAutoFit/>
          </a:bodyPr>
          <a:lstStyle/>
          <a:p>
            <a:pPr algn="ctr">
              <a:lnSpc>
                <a:spcPts val="3113"/>
              </a:lnSpc>
            </a:pPr>
            <a:r>
              <a:rPr lang="en-US" sz="2223">
                <a:solidFill>
                  <a:srgbClr val="100F0D"/>
                </a:solidFill>
                <a:latin typeface="Montserrat Light"/>
                <a:ea typeface="Montserrat Light"/>
              </a:rPr>
              <a:t> Directiva N° 015-2008-CE-PJ, regula el “Sistema de Notificaciones Electrónicas del Poder Judicial (SINOE - PJ)” a fin de cumplir con los objetivos propuestos en el Plan de Gestión y Modernización del Poder Judicial, </a:t>
            </a:r>
          </a:p>
        </p:txBody>
      </p:sp>
      <p:grpSp>
        <p:nvGrpSpPr>
          <p:cNvPr id="30" name="Group 30"/>
          <p:cNvGrpSpPr/>
          <p:nvPr/>
        </p:nvGrpSpPr>
        <p:grpSpPr>
          <a:xfrm>
            <a:off x="17228018" y="-1344577"/>
            <a:ext cx="4123973" cy="4123973"/>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C09687"/>
            </a:solidFill>
          </p:spPr>
          <p:txBody>
            <a:bodyPr/>
            <a:lstStyle/>
            <a:p>
              <a:endParaRPr lang="es-PE"/>
            </a:p>
          </p:txBody>
        </p:sp>
        <p:sp>
          <p:nvSpPr>
            <p:cNvPr id="32" name="TextBox 32"/>
            <p:cNvSpPr txBox="1"/>
            <p:nvPr/>
          </p:nvSpPr>
          <p:spPr>
            <a:xfrm>
              <a:off x="139700" y="120650"/>
              <a:ext cx="533400" cy="552450"/>
            </a:xfrm>
            <a:prstGeom prst="rect">
              <a:avLst/>
            </a:prstGeom>
          </p:spPr>
          <p:txBody>
            <a:bodyPr lIns="50800" tIns="50800" rIns="50800" bIns="50800" rtlCol="0" anchor="ctr"/>
            <a:lstStyle/>
            <a:p>
              <a:pPr algn="ctr">
                <a:lnSpc>
                  <a:spcPts val="2859"/>
                </a:lnSpc>
              </a:pPr>
              <a:endParaRPr/>
            </a:p>
          </p:txBody>
        </p:sp>
      </p:grpSp>
      <p:grpSp>
        <p:nvGrpSpPr>
          <p:cNvPr id="33" name="Group 33"/>
          <p:cNvGrpSpPr/>
          <p:nvPr/>
        </p:nvGrpSpPr>
        <p:grpSpPr>
          <a:xfrm>
            <a:off x="-3015781" y="6785543"/>
            <a:ext cx="5028354" cy="5028354"/>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C09687"/>
            </a:solidFill>
          </p:spPr>
          <p:txBody>
            <a:bodyPr/>
            <a:lstStyle/>
            <a:p>
              <a:endParaRPr lang="es-PE"/>
            </a:p>
          </p:txBody>
        </p:sp>
        <p:sp>
          <p:nvSpPr>
            <p:cNvPr id="35" name="TextBox 35"/>
            <p:cNvSpPr txBox="1"/>
            <p:nvPr/>
          </p:nvSpPr>
          <p:spPr>
            <a:xfrm>
              <a:off x="139700" y="120650"/>
              <a:ext cx="533400" cy="552450"/>
            </a:xfrm>
            <a:prstGeom prst="rect">
              <a:avLst/>
            </a:prstGeom>
          </p:spPr>
          <p:txBody>
            <a:bodyPr lIns="50800" tIns="50800" rIns="50800" bIns="50800" rtlCol="0" anchor="ctr"/>
            <a:lstStyle/>
            <a:p>
              <a:pPr algn="ctr">
                <a:lnSpc>
                  <a:spcPts val="2859"/>
                </a:lnSpc>
              </a:pPr>
              <a:endParaRPr/>
            </a:p>
          </p:txBody>
        </p:sp>
      </p:grpSp>
      <p:sp>
        <p:nvSpPr>
          <p:cNvPr id="36" name="TextBox 36"/>
          <p:cNvSpPr txBox="1"/>
          <p:nvPr/>
        </p:nvSpPr>
        <p:spPr>
          <a:xfrm>
            <a:off x="1146666" y="159703"/>
            <a:ext cx="12359878" cy="1566544"/>
          </a:xfrm>
          <a:prstGeom prst="rect">
            <a:avLst/>
          </a:prstGeom>
        </p:spPr>
        <p:txBody>
          <a:bodyPr lIns="0" tIns="0" rIns="0" bIns="0" rtlCol="0" anchor="t">
            <a:spAutoFit/>
          </a:bodyPr>
          <a:lstStyle/>
          <a:p>
            <a:pPr algn="ctr">
              <a:lnSpc>
                <a:spcPts val="12880"/>
              </a:lnSpc>
            </a:pPr>
            <a:r>
              <a:rPr lang="en-US" sz="9200">
                <a:solidFill>
                  <a:srgbClr val="000000"/>
                </a:solidFill>
                <a:latin typeface="Negrita Pro"/>
              </a:rPr>
              <a:t>Notificacion Electronica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FB8AA"/>
        </a:solidFill>
        <a:effectLst/>
      </p:bgPr>
    </p:bg>
    <p:spTree>
      <p:nvGrpSpPr>
        <p:cNvPr id="1" name=""/>
        <p:cNvGrpSpPr/>
        <p:nvPr/>
      </p:nvGrpSpPr>
      <p:grpSpPr>
        <a:xfrm>
          <a:off x="0" y="0"/>
          <a:ext cx="0" cy="0"/>
          <a:chOff x="0" y="0"/>
          <a:chExt cx="0" cy="0"/>
        </a:xfrm>
      </p:grpSpPr>
      <p:sp>
        <p:nvSpPr>
          <p:cNvPr id="2" name="TextBox 2"/>
          <p:cNvSpPr txBox="1"/>
          <p:nvPr/>
        </p:nvSpPr>
        <p:spPr>
          <a:xfrm>
            <a:off x="-459229" y="189670"/>
            <a:ext cx="5853762" cy="1080792"/>
          </a:xfrm>
          <a:prstGeom prst="rect">
            <a:avLst/>
          </a:prstGeom>
        </p:spPr>
        <p:txBody>
          <a:bodyPr lIns="0" tIns="0" rIns="0" bIns="0" rtlCol="0" anchor="t">
            <a:spAutoFit/>
          </a:bodyPr>
          <a:lstStyle/>
          <a:p>
            <a:pPr algn="ctr">
              <a:lnSpc>
                <a:spcPts val="8710"/>
              </a:lnSpc>
            </a:pPr>
            <a:r>
              <a:rPr lang="en-US" sz="6221">
                <a:solidFill>
                  <a:srgbClr val="000000"/>
                </a:solidFill>
                <a:latin typeface="Negrita Pro"/>
              </a:rPr>
              <a:t>LEY 30229</a:t>
            </a:r>
          </a:p>
        </p:txBody>
      </p:sp>
      <p:sp>
        <p:nvSpPr>
          <p:cNvPr id="3" name="TextBox 3"/>
          <p:cNvSpPr txBox="1"/>
          <p:nvPr/>
        </p:nvSpPr>
        <p:spPr>
          <a:xfrm>
            <a:off x="733946" y="1806290"/>
            <a:ext cx="16887692" cy="2334335"/>
          </a:xfrm>
          <a:prstGeom prst="rect">
            <a:avLst/>
          </a:prstGeom>
        </p:spPr>
        <p:txBody>
          <a:bodyPr lIns="0" tIns="0" rIns="0" bIns="0" rtlCol="0" anchor="t">
            <a:spAutoFit/>
          </a:bodyPr>
          <a:lstStyle/>
          <a:p>
            <a:pPr algn="just">
              <a:lnSpc>
                <a:spcPts val="4685"/>
              </a:lnSpc>
            </a:pPr>
            <a:r>
              <a:rPr lang="en-US" sz="3347">
                <a:solidFill>
                  <a:srgbClr val="000000"/>
                </a:solidFill>
                <a:latin typeface="Panton"/>
              </a:rPr>
              <a:t>Dispuso adecuar el uso de la tecnología, información y comunicación en el Sistema de Remates Judiciales y en los Servicios de Notificaciones de la Resoluciones Judiciales y modifica la Ley Orgánica del Poder Judicial, el Código Procesal Civil, el Código Procesal Constitucional y la Ley Procesal del Trabajo </a:t>
            </a:r>
          </a:p>
        </p:txBody>
      </p:sp>
      <p:sp>
        <p:nvSpPr>
          <p:cNvPr id="4" name="TextBox 4"/>
          <p:cNvSpPr txBox="1"/>
          <p:nvPr/>
        </p:nvSpPr>
        <p:spPr>
          <a:xfrm>
            <a:off x="666363" y="6556433"/>
            <a:ext cx="16955275" cy="1671331"/>
          </a:xfrm>
          <a:prstGeom prst="rect">
            <a:avLst/>
          </a:prstGeom>
        </p:spPr>
        <p:txBody>
          <a:bodyPr lIns="0" tIns="0" rIns="0" bIns="0" rtlCol="0" anchor="t">
            <a:spAutoFit/>
          </a:bodyPr>
          <a:lstStyle/>
          <a:p>
            <a:pPr algn="ctr">
              <a:lnSpc>
                <a:spcPts val="4479"/>
              </a:lnSpc>
            </a:pPr>
            <a:r>
              <a:rPr lang="en-US" sz="3199">
                <a:solidFill>
                  <a:srgbClr val="000000"/>
                </a:solidFill>
                <a:latin typeface="Panton Bold"/>
              </a:rPr>
              <a:t> Notificación electrónica  se deriva a casilla electrónica de manera obligatoria en todos los procesos contenciosos y no contenciosos tramitados ante los órganos jurisdiccionales del Poder Judicial.</a:t>
            </a:r>
          </a:p>
        </p:txBody>
      </p:sp>
      <p:sp>
        <p:nvSpPr>
          <p:cNvPr id="5" name="TextBox 5"/>
          <p:cNvSpPr txBox="1"/>
          <p:nvPr/>
        </p:nvSpPr>
        <p:spPr>
          <a:xfrm>
            <a:off x="733218" y="5340426"/>
            <a:ext cx="4105804" cy="777857"/>
          </a:xfrm>
          <a:prstGeom prst="rect">
            <a:avLst/>
          </a:prstGeom>
        </p:spPr>
        <p:txBody>
          <a:bodyPr lIns="0" tIns="0" rIns="0" bIns="0" rtlCol="0" anchor="t">
            <a:spAutoFit/>
          </a:bodyPr>
          <a:lstStyle/>
          <a:p>
            <a:pPr algn="ctr">
              <a:lnSpc>
                <a:spcPts val="6363"/>
              </a:lnSpc>
            </a:pPr>
            <a:r>
              <a:rPr lang="en-US" sz="4545">
                <a:solidFill>
                  <a:srgbClr val="000000"/>
                </a:solidFill>
                <a:latin typeface="Negrita Pro"/>
              </a:rPr>
              <a:t>“Artículo 155-A.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CCBD0"/>
        </a:solidFill>
        <a:effectLst/>
      </p:bgPr>
    </p:bg>
    <p:spTree>
      <p:nvGrpSpPr>
        <p:cNvPr id="1" name=""/>
        <p:cNvGrpSpPr/>
        <p:nvPr/>
      </p:nvGrpSpPr>
      <p:grpSpPr>
        <a:xfrm>
          <a:off x="0" y="0"/>
          <a:ext cx="0" cy="0"/>
          <a:chOff x="0" y="0"/>
          <a:chExt cx="0" cy="0"/>
        </a:xfrm>
      </p:grpSpPr>
      <p:sp>
        <p:nvSpPr>
          <p:cNvPr id="2" name="TextBox 2"/>
          <p:cNvSpPr txBox="1"/>
          <p:nvPr/>
        </p:nvSpPr>
        <p:spPr>
          <a:xfrm>
            <a:off x="3335529" y="3284717"/>
            <a:ext cx="11994616" cy="3793767"/>
          </a:xfrm>
          <a:prstGeom prst="rect">
            <a:avLst/>
          </a:prstGeom>
        </p:spPr>
        <p:txBody>
          <a:bodyPr lIns="0" tIns="0" rIns="0" bIns="0" rtlCol="0" anchor="t">
            <a:spAutoFit/>
          </a:bodyPr>
          <a:lstStyle/>
          <a:p>
            <a:pPr algn="just">
              <a:lnSpc>
                <a:spcPts val="4226"/>
              </a:lnSpc>
            </a:pPr>
            <a:r>
              <a:rPr lang="en-US" sz="4184">
                <a:solidFill>
                  <a:srgbClr val="000000"/>
                </a:solidFill>
                <a:latin typeface="Panton"/>
              </a:rPr>
              <a:t>Es un requisito de admisibilidad que las partes procesales consignen en sus escritos postulatorios la casilla electrónica asignada por el Poder Judicial, extendiéndose dicho requisito al apersonamiento de cualquier tercero en el proceso.</a:t>
            </a:r>
          </a:p>
          <a:p>
            <a:pPr algn="ctr">
              <a:lnSpc>
                <a:spcPts val="5255"/>
              </a:lnSpc>
            </a:pPr>
            <a:endParaRPr lang="en-US" sz="4184">
              <a:solidFill>
                <a:srgbClr val="000000"/>
              </a:solidFill>
              <a:latin typeface="Panton"/>
            </a:endParaRPr>
          </a:p>
        </p:txBody>
      </p:sp>
      <p:sp>
        <p:nvSpPr>
          <p:cNvPr id="3" name="TextBox 3"/>
          <p:cNvSpPr txBox="1"/>
          <p:nvPr/>
        </p:nvSpPr>
        <p:spPr>
          <a:xfrm>
            <a:off x="14184614" y="7582238"/>
            <a:ext cx="3074686" cy="585804"/>
          </a:xfrm>
          <a:prstGeom prst="rect">
            <a:avLst/>
          </a:prstGeom>
        </p:spPr>
        <p:txBody>
          <a:bodyPr lIns="0" tIns="0" rIns="0" bIns="0" rtlCol="0" anchor="t">
            <a:spAutoFit/>
          </a:bodyPr>
          <a:lstStyle/>
          <a:p>
            <a:pPr algn="ctr">
              <a:lnSpc>
                <a:spcPts val="4880"/>
              </a:lnSpc>
            </a:pPr>
            <a:r>
              <a:rPr lang="en-US" sz="3486">
                <a:solidFill>
                  <a:srgbClr val="000000"/>
                </a:solidFill>
                <a:latin typeface="Open Sans Bold"/>
              </a:rPr>
              <a:t>Artículo 155-B</a:t>
            </a:r>
          </a:p>
        </p:txBody>
      </p:sp>
      <p:sp>
        <p:nvSpPr>
          <p:cNvPr id="4" name="TextBox 4"/>
          <p:cNvSpPr txBox="1"/>
          <p:nvPr/>
        </p:nvSpPr>
        <p:spPr>
          <a:xfrm>
            <a:off x="723794" y="663736"/>
            <a:ext cx="10173497" cy="1137324"/>
          </a:xfrm>
          <a:prstGeom prst="rect">
            <a:avLst/>
          </a:prstGeom>
        </p:spPr>
        <p:txBody>
          <a:bodyPr lIns="0" tIns="0" rIns="0" bIns="0" rtlCol="0" anchor="t">
            <a:spAutoFit/>
          </a:bodyPr>
          <a:lstStyle/>
          <a:p>
            <a:pPr algn="ctr">
              <a:lnSpc>
                <a:spcPts val="9237"/>
              </a:lnSpc>
            </a:pPr>
            <a:r>
              <a:rPr lang="en-US" sz="6598">
                <a:solidFill>
                  <a:srgbClr val="000000"/>
                </a:solidFill>
                <a:latin typeface="Negrita Pro"/>
              </a:rPr>
              <a:t>Requisito de Admisibilidad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CCBD0"/>
        </a:solidFill>
        <a:effectLst/>
      </p:bgPr>
    </p:bg>
    <p:spTree>
      <p:nvGrpSpPr>
        <p:cNvPr id="1" name=""/>
        <p:cNvGrpSpPr/>
        <p:nvPr/>
      </p:nvGrpSpPr>
      <p:grpSpPr>
        <a:xfrm>
          <a:off x="0" y="0"/>
          <a:ext cx="0" cy="0"/>
          <a:chOff x="0" y="0"/>
          <a:chExt cx="0" cy="0"/>
        </a:xfrm>
      </p:grpSpPr>
      <p:sp>
        <p:nvSpPr>
          <p:cNvPr id="2" name="TextBox 2"/>
          <p:cNvSpPr txBox="1"/>
          <p:nvPr/>
        </p:nvSpPr>
        <p:spPr>
          <a:xfrm>
            <a:off x="1648289" y="3086346"/>
            <a:ext cx="16289251" cy="1786859"/>
          </a:xfrm>
          <a:prstGeom prst="rect">
            <a:avLst/>
          </a:prstGeom>
        </p:spPr>
        <p:txBody>
          <a:bodyPr lIns="0" tIns="0" rIns="0" bIns="0" rtlCol="0" anchor="t">
            <a:spAutoFit/>
          </a:bodyPr>
          <a:lstStyle/>
          <a:p>
            <a:pPr algn="ctr">
              <a:lnSpc>
                <a:spcPts val="4780"/>
              </a:lnSpc>
            </a:pPr>
            <a:r>
              <a:rPr lang="en-US" sz="3414">
                <a:solidFill>
                  <a:srgbClr val="000000"/>
                </a:solidFill>
                <a:latin typeface="Panton"/>
              </a:rPr>
              <a:t> Los abogados de las partes procesales, sean o no de oficio, los procuradores públicos y los fiscales deben consignar una casilla electrónica, la cual es asignada por el Poder Judicial sin excepción alguna. </a:t>
            </a:r>
          </a:p>
        </p:txBody>
      </p:sp>
      <p:sp>
        <p:nvSpPr>
          <p:cNvPr id="3" name="TextBox 3"/>
          <p:cNvSpPr txBox="1"/>
          <p:nvPr/>
        </p:nvSpPr>
        <p:spPr>
          <a:xfrm>
            <a:off x="678240" y="720972"/>
            <a:ext cx="16684999" cy="906145"/>
          </a:xfrm>
          <a:prstGeom prst="rect">
            <a:avLst/>
          </a:prstGeom>
        </p:spPr>
        <p:txBody>
          <a:bodyPr lIns="0" tIns="0" rIns="0" bIns="0" rtlCol="0" anchor="t">
            <a:spAutoFit/>
          </a:bodyPr>
          <a:lstStyle/>
          <a:p>
            <a:pPr algn="ctr">
              <a:lnSpc>
                <a:spcPts val="7279"/>
              </a:lnSpc>
            </a:pPr>
            <a:r>
              <a:rPr lang="en-US" sz="5199">
                <a:solidFill>
                  <a:srgbClr val="000000"/>
                </a:solidFill>
                <a:latin typeface="Negrita Pro"/>
              </a:rPr>
              <a:t>Obligatoriedad de casilla electrónica</a:t>
            </a:r>
          </a:p>
        </p:txBody>
      </p:sp>
      <p:sp>
        <p:nvSpPr>
          <p:cNvPr id="4" name="TextBox 4"/>
          <p:cNvSpPr txBox="1"/>
          <p:nvPr/>
        </p:nvSpPr>
        <p:spPr>
          <a:xfrm>
            <a:off x="0" y="8934767"/>
            <a:ext cx="18288000" cy="580390"/>
          </a:xfrm>
          <a:prstGeom prst="rect">
            <a:avLst/>
          </a:prstGeom>
        </p:spPr>
        <p:txBody>
          <a:bodyPr lIns="0" tIns="0" rIns="0" bIns="0" rtlCol="0" anchor="t">
            <a:spAutoFit/>
          </a:bodyPr>
          <a:lstStyle/>
          <a:p>
            <a:pPr algn="ctr">
              <a:lnSpc>
                <a:spcPts val="4759"/>
              </a:lnSpc>
            </a:pPr>
            <a:r>
              <a:rPr lang="en-US" sz="3399">
                <a:solidFill>
                  <a:srgbClr val="000000"/>
                </a:solidFill>
                <a:latin typeface="Open Sans"/>
              </a:rPr>
              <a:t>"Artículo 155-D. </a:t>
            </a:r>
          </a:p>
        </p:txBody>
      </p:sp>
      <p:sp>
        <p:nvSpPr>
          <p:cNvPr id="5" name="TextBox 5"/>
          <p:cNvSpPr txBox="1"/>
          <p:nvPr/>
        </p:nvSpPr>
        <p:spPr>
          <a:xfrm>
            <a:off x="1472786" y="6064796"/>
            <a:ext cx="16464753" cy="1622841"/>
          </a:xfrm>
          <a:prstGeom prst="rect">
            <a:avLst/>
          </a:prstGeom>
        </p:spPr>
        <p:txBody>
          <a:bodyPr lIns="0" tIns="0" rIns="0" bIns="0" rtlCol="0" anchor="t">
            <a:spAutoFit/>
          </a:bodyPr>
          <a:lstStyle/>
          <a:p>
            <a:pPr algn="ctr">
              <a:lnSpc>
                <a:spcPts val="4378"/>
              </a:lnSpc>
            </a:pPr>
            <a:r>
              <a:rPr lang="en-US" sz="3127">
                <a:solidFill>
                  <a:srgbClr val="000000"/>
                </a:solidFill>
                <a:latin typeface="Panton"/>
              </a:rPr>
              <a:t> La obligatoriedad de consignar casilla electrónica rige para los recursos de casación que se formulen a partir de la vigencia de la presente Ley y, mientras no se disponga dicha obligatoriedad.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FB8AA"/>
        </a:solidFill>
        <a:effectLst/>
      </p:bgPr>
    </p:bg>
    <p:spTree>
      <p:nvGrpSpPr>
        <p:cNvPr id="1" name=""/>
        <p:cNvGrpSpPr/>
        <p:nvPr/>
      </p:nvGrpSpPr>
      <p:grpSpPr>
        <a:xfrm>
          <a:off x="0" y="0"/>
          <a:ext cx="0" cy="0"/>
          <a:chOff x="0" y="0"/>
          <a:chExt cx="0" cy="0"/>
        </a:xfrm>
      </p:grpSpPr>
      <p:sp>
        <p:nvSpPr>
          <p:cNvPr id="2" name="TextBox 2"/>
          <p:cNvSpPr txBox="1"/>
          <p:nvPr/>
        </p:nvSpPr>
        <p:spPr>
          <a:xfrm>
            <a:off x="2349365" y="4150000"/>
            <a:ext cx="14133463" cy="993500"/>
          </a:xfrm>
          <a:prstGeom prst="rect">
            <a:avLst/>
          </a:prstGeom>
        </p:spPr>
        <p:txBody>
          <a:bodyPr lIns="0" tIns="0" rIns="0" bIns="0" rtlCol="0" anchor="t">
            <a:spAutoFit/>
          </a:bodyPr>
          <a:lstStyle/>
          <a:p>
            <a:pPr algn="ctr">
              <a:lnSpc>
                <a:spcPts val="4040"/>
              </a:lnSpc>
            </a:pPr>
            <a:r>
              <a:rPr lang="en-US" sz="2885">
                <a:solidFill>
                  <a:srgbClr val="000000"/>
                </a:solidFill>
                <a:latin typeface="Panton"/>
              </a:rPr>
              <a:t>En todas las instancias, se realiza por vía electrónica a través de casillas electrónicas.</a:t>
            </a:r>
          </a:p>
          <a:p>
            <a:pPr algn="ctr">
              <a:lnSpc>
                <a:spcPts val="4040"/>
              </a:lnSpc>
            </a:pPr>
            <a:endParaRPr lang="en-US" sz="2885">
              <a:solidFill>
                <a:srgbClr val="000000"/>
              </a:solidFill>
              <a:latin typeface="Panton"/>
            </a:endParaRPr>
          </a:p>
        </p:txBody>
      </p:sp>
      <p:sp>
        <p:nvSpPr>
          <p:cNvPr id="3" name="TextBox 3"/>
          <p:cNvSpPr txBox="1"/>
          <p:nvPr/>
        </p:nvSpPr>
        <p:spPr>
          <a:xfrm>
            <a:off x="1048638" y="2205592"/>
            <a:ext cx="16734917" cy="1187804"/>
          </a:xfrm>
          <a:prstGeom prst="rect">
            <a:avLst/>
          </a:prstGeom>
        </p:spPr>
        <p:txBody>
          <a:bodyPr lIns="0" tIns="0" rIns="0" bIns="0" rtlCol="0" anchor="t">
            <a:spAutoFit/>
          </a:bodyPr>
          <a:lstStyle/>
          <a:p>
            <a:pPr algn="ctr">
              <a:lnSpc>
                <a:spcPts val="9605"/>
              </a:lnSpc>
            </a:pPr>
            <a:r>
              <a:rPr lang="en-US" sz="6861">
                <a:solidFill>
                  <a:srgbClr val="000000"/>
                </a:solidFill>
                <a:latin typeface="Negrita Pro"/>
              </a:rPr>
              <a:t>Notificacion Electronica</a:t>
            </a:r>
          </a:p>
        </p:txBody>
      </p:sp>
      <p:sp>
        <p:nvSpPr>
          <p:cNvPr id="4" name="TextBox 4"/>
          <p:cNvSpPr txBox="1"/>
          <p:nvPr/>
        </p:nvSpPr>
        <p:spPr>
          <a:xfrm>
            <a:off x="6105461" y="5887651"/>
            <a:ext cx="13252391" cy="754437"/>
          </a:xfrm>
          <a:prstGeom prst="rect">
            <a:avLst/>
          </a:prstGeom>
        </p:spPr>
        <p:txBody>
          <a:bodyPr lIns="0" tIns="0" rIns="0" bIns="0" rtlCol="0" anchor="t">
            <a:spAutoFit/>
          </a:bodyPr>
          <a:lstStyle/>
          <a:p>
            <a:pPr algn="ctr">
              <a:lnSpc>
                <a:spcPts val="6191"/>
              </a:lnSpc>
            </a:pPr>
            <a:r>
              <a:rPr lang="en-US" sz="4422">
                <a:solidFill>
                  <a:srgbClr val="241B1B"/>
                </a:solidFill>
                <a:latin typeface="Negrita Pro Italics"/>
              </a:rPr>
              <a:t>Casilla electronica + Cedula Fisica</a:t>
            </a:r>
          </a:p>
        </p:txBody>
      </p:sp>
      <p:sp>
        <p:nvSpPr>
          <p:cNvPr id="5" name="TextBox 5"/>
          <p:cNvSpPr txBox="1"/>
          <p:nvPr/>
        </p:nvSpPr>
        <p:spPr>
          <a:xfrm>
            <a:off x="1572893" y="704481"/>
            <a:ext cx="15686407" cy="2688916"/>
          </a:xfrm>
          <a:prstGeom prst="rect">
            <a:avLst/>
          </a:prstGeom>
        </p:spPr>
        <p:txBody>
          <a:bodyPr lIns="0" tIns="0" rIns="0" bIns="0" rtlCol="0" anchor="t">
            <a:spAutoFit/>
          </a:bodyPr>
          <a:lstStyle/>
          <a:p>
            <a:pPr algn="ctr">
              <a:lnSpc>
                <a:spcPts val="5165"/>
              </a:lnSpc>
            </a:pPr>
            <a:r>
              <a:rPr lang="en-US" sz="3689">
                <a:solidFill>
                  <a:srgbClr val="000000"/>
                </a:solidFill>
                <a:latin typeface="Panton"/>
              </a:rPr>
              <a:t>Los rebeldes y/o no apersonados: Cedula Fisica</a:t>
            </a:r>
          </a:p>
          <a:p>
            <a:pPr algn="ctr">
              <a:lnSpc>
                <a:spcPts val="5165"/>
              </a:lnSpc>
            </a:pPr>
            <a:endParaRPr lang="en-US" sz="3689">
              <a:solidFill>
                <a:srgbClr val="000000"/>
              </a:solidFill>
              <a:latin typeface="Panton"/>
            </a:endParaRPr>
          </a:p>
          <a:p>
            <a:pPr algn="ctr">
              <a:lnSpc>
                <a:spcPts val="3741"/>
              </a:lnSpc>
            </a:pPr>
            <a:endParaRPr lang="en-US" sz="3689">
              <a:solidFill>
                <a:srgbClr val="000000"/>
              </a:solidFill>
              <a:latin typeface="Panton"/>
            </a:endParaRPr>
          </a:p>
          <a:p>
            <a:pPr algn="ctr">
              <a:lnSpc>
                <a:spcPts val="3741"/>
              </a:lnSpc>
            </a:pPr>
            <a:endParaRPr lang="en-US" sz="3689">
              <a:solidFill>
                <a:srgbClr val="000000"/>
              </a:solidFill>
              <a:latin typeface="Panton"/>
            </a:endParaRPr>
          </a:p>
          <a:p>
            <a:pPr algn="ctr">
              <a:lnSpc>
                <a:spcPts val="3741"/>
              </a:lnSpc>
            </a:pPr>
            <a:endParaRPr lang="en-US" sz="3689">
              <a:solidFill>
                <a:srgbClr val="000000"/>
              </a:solidFill>
              <a:latin typeface="Panton"/>
            </a:endParaRPr>
          </a:p>
        </p:txBody>
      </p:sp>
      <p:sp>
        <p:nvSpPr>
          <p:cNvPr id="6" name="TextBox 6"/>
          <p:cNvSpPr txBox="1"/>
          <p:nvPr/>
        </p:nvSpPr>
        <p:spPr>
          <a:xfrm>
            <a:off x="3060199" y="7065915"/>
            <a:ext cx="10994306" cy="2507975"/>
          </a:xfrm>
          <a:prstGeom prst="rect">
            <a:avLst/>
          </a:prstGeom>
        </p:spPr>
        <p:txBody>
          <a:bodyPr lIns="0" tIns="0" rIns="0" bIns="0" rtlCol="0" anchor="t">
            <a:spAutoFit/>
          </a:bodyPr>
          <a:lstStyle/>
          <a:p>
            <a:pPr algn="ctr">
              <a:lnSpc>
                <a:spcPts val="4040"/>
              </a:lnSpc>
            </a:pPr>
            <a:r>
              <a:rPr lang="en-US" sz="2885">
                <a:solidFill>
                  <a:srgbClr val="000000"/>
                </a:solidFill>
                <a:latin typeface="Panton"/>
              </a:rPr>
              <a:t>El emplazamiento de la demanda.</a:t>
            </a:r>
          </a:p>
          <a:p>
            <a:pPr algn="ctr">
              <a:lnSpc>
                <a:spcPts val="4040"/>
              </a:lnSpc>
            </a:pPr>
            <a:r>
              <a:rPr lang="en-US" sz="2885">
                <a:solidFill>
                  <a:srgbClr val="000000"/>
                </a:solidFill>
                <a:latin typeface="Panton"/>
              </a:rPr>
              <a:t>La declaración de rebeldía.</a:t>
            </a:r>
          </a:p>
          <a:p>
            <a:pPr algn="ctr">
              <a:lnSpc>
                <a:spcPts val="4040"/>
              </a:lnSpc>
            </a:pPr>
            <a:r>
              <a:rPr lang="en-US" sz="2885">
                <a:solidFill>
                  <a:srgbClr val="000000"/>
                </a:solidFill>
                <a:latin typeface="Panton"/>
              </a:rPr>
              <a:t>Solicitud cautelar.</a:t>
            </a:r>
          </a:p>
          <a:p>
            <a:pPr algn="ctr">
              <a:lnSpc>
                <a:spcPts val="4040"/>
              </a:lnSpc>
            </a:pPr>
            <a:r>
              <a:rPr lang="en-US" sz="2885">
                <a:solidFill>
                  <a:srgbClr val="000000"/>
                </a:solidFill>
                <a:latin typeface="Panton"/>
              </a:rPr>
              <a:t>La sentencia o auto que pone fin al proceso en cualquier instancia.</a:t>
            </a:r>
          </a:p>
          <a:p>
            <a:pPr algn="ctr">
              <a:lnSpc>
                <a:spcPts val="4040"/>
              </a:lnSpc>
            </a:pPr>
            <a:endParaRPr lang="en-US" sz="2885">
              <a:solidFill>
                <a:srgbClr val="000000"/>
              </a:solidFill>
              <a:latin typeface="Panton"/>
            </a:endParaRPr>
          </a:p>
        </p:txBody>
      </p:sp>
      <p:sp>
        <p:nvSpPr>
          <p:cNvPr id="7" name="TextBox 7"/>
          <p:cNvSpPr txBox="1"/>
          <p:nvPr/>
        </p:nvSpPr>
        <p:spPr>
          <a:xfrm>
            <a:off x="1028700" y="5918942"/>
            <a:ext cx="6068392" cy="788035"/>
          </a:xfrm>
          <a:prstGeom prst="rect">
            <a:avLst/>
          </a:prstGeom>
        </p:spPr>
        <p:txBody>
          <a:bodyPr lIns="0" tIns="0" rIns="0" bIns="0" rtlCol="0" anchor="t">
            <a:spAutoFit/>
          </a:bodyPr>
          <a:lstStyle/>
          <a:p>
            <a:pPr algn="ctr">
              <a:lnSpc>
                <a:spcPts val="6440"/>
              </a:lnSpc>
            </a:pPr>
            <a:r>
              <a:rPr lang="en-US" sz="4600">
                <a:solidFill>
                  <a:srgbClr val="000000"/>
                </a:solidFill>
                <a:latin typeface="Negrita Pro"/>
              </a:rPr>
              <a:t>Resoluciones Judiciales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FB8AA"/>
        </a:solidFill>
        <a:effectLst/>
      </p:bgPr>
    </p:bg>
    <p:spTree>
      <p:nvGrpSpPr>
        <p:cNvPr id="1" name=""/>
        <p:cNvGrpSpPr/>
        <p:nvPr/>
      </p:nvGrpSpPr>
      <p:grpSpPr>
        <a:xfrm>
          <a:off x="0" y="0"/>
          <a:ext cx="0" cy="0"/>
          <a:chOff x="0" y="0"/>
          <a:chExt cx="0" cy="0"/>
        </a:xfrm>
      </p:grpSpPr>
      <p:sp>
        <p:nvSpPr>
          <p:cNvPr id="2" name="TextBox 2"/>
          <p:cNvSpPr txBox="1"/>
          <p:nvPr/>
        </p:nvSpPr>
        <p:spPr>
          <a:xfrm>
            <a:off x="1357863" y="2895354"/>
            <a:ext cx="16531053" cy="3636609"/>
          </a:xfrm>
          <a:prstGeom prst="rect">
            <a:avLst/>
          </a:prstGeom>
        </p:spPr>
        <p:txBody>
          <a:bodyPr lIns="0" tIns="0" rIns="0" bIns="0" rtlCol="0" anchor="t">
            <a:spAutoFit/>
          </a:bodyPr>
          <a:lstStyle/>
          <a:p>
            <a:pPr algn="ctr">
              <a:lnSpc>
                <a:spcPts val="4826"/>
              </a:lnSpc>
            </a:pPr>
            <a:endParaRPr/>
          </a:p>
          <a:p>
            <a:pPr algn="ctr">
              <a:lnSpc>
                <a:spcPts val="4826"/>
              </a:lnSpc>
            </a:pPr>
            <a:endParaRPr/>
          </a:p>
          <a:p>
            <a:pPr algn="ctr">
              <a:lnSpc>
                <a:spcPts val="4826"/>
              </a:lnSpc>
            </a:pPr>
            <a:r>
              <a:rPr lang="en-US" sz="3447">
                <a:solidFill>
                  <a:srgbClr val="000000"/>
                </a:solidFill>
                <a:latin typeface="Panton"/>
              </a:rPr>
              <a:t>Las resoluciones judiciales sólo producen efectos en virtud de notificación hecha con arreglo a lo dispuesto en este Código, salvo los casos expresamente exceptuados .</a:t>
            </a:r>
          </a:p>
          <a:p>
            <a:pPr algn="ctr">
              <a:lnSpc>
                <a:spcPts val="4826"/>
              </a:lnSpc>
            </a:pPr>
            <a:endParaRPr lang="en-US" sz="3447">
              <a:solidFill>
                <a:srgbClr val="000000"/>
              </a:solidFill>
              <a:latin typeface="Panton"/>
            </a:endParaRPr>
          </a:p>
        </p:txBody>
      </p:sp>
      <p:sp>
        <p:nvSpPr>
          <p:cNvPr id="3" name="TextBox 3"/>
          <p:cNvSpPr txBox="1"/>
          <p:nvPr/>
        </p:nvSpPr>
        <p:spPr>
          <a:xfrm>
            <a:off x="1028700" y="1110241"/>
            <a:ext cx="15843143" cy="1717375"/>
          </a:xfrm>
          <a:prstGeom prst="rect">
            <a:avLst/>
          </a:prstGeom>
        </p:spPr>
        <p:txBody>
          <a:bodyPr lIns="0" tIns="0" rIns="0" bIns="0" rtlCol="0" anchor="t">
            <a:spAutoFit/>
          </a:bodyPr>
          <a:lstStyle/>
          <a:p>
            <a:pPr algn="ctr">
              <a:lnSpc>
                <a:spcPts val="6312"/>
              </a:lnSpc>
            </a:pPr>
            <a:r>
              <a:rPr lang="en-US" sz="8197">
                <a:solidFill>
                  <a:srgbClr val="000000"/>
                </a:solidFill>
                <a:latin typeface="Negrita Pro"/>
              </a:rPr>
              <a:t>Efectos de la notificacion electronica</a:t>
            </a:r>
          </a:p>
        </p:txBody>
      </p:sp>
      <p:sp>
        <p:nvSpPr>
          <p:cNvPr id="4" name="TextBox 4"/>
          <p:cNvSpPr txBox="1"/>
          <p:nvPr/>
        </p:nvSpPr>
        <p:spPr>
          <a:xfrm>
            <a:off x="1028700" y="7553102"/>
            <a:ext cx="16763354" cy="1685263"/>
          </a:xfrm>
          <a:prstGeom prst="rect">
            <a:avLst/>
          </a:prstGeom>
        </p:spPr>
        <p:txBody>
          <a:bodyPr lIns="0" tIns="0" rIns="0" bIns="0" rtlCol="0" anchor="t">
            <a:spAutoFit/>
          </a:bodyPr>
          <a:lstStyle/>
          <a:p>
            <a:pPr marL="824605" lvl="1" indent="-412302" algn="ctr">
              <a:lnSpc>
                <a:spcPts val="4048"/>
              </a:lnSpc>
              <a:buFont typeface="Arial"/>
              <a:buChar char="•"/>
            </a:pPr>
            <a:r>
              <a:rPr lang="en-US" sz="3819">
                <a:solidFill>
                  <a:srgbClr val="000000"/>
                </a:solidFill>
                <a:latin typeface="Panton"/>
              </a:rPr>
              <a:t>Notificada validamente al abogado apersonado</a:t>
            </a:r>
          </a:p>
          <a:p>
            <a:pPr marL="824605" lvl="1" indent="-412302" algn="ctr">
              <a:lnSpc>
                <a:spcPts val="4048"/>
              </a:lnSpc>
              <a:buFont typeface="Arial"/>
              <a:buChar char="•"/>
            </a:pPr>
            <a:r>
              <a:rPr lang="en-US" sz="3819">
                <a:solidFill>
                  <a:srgbClr val="000000"/>
                </a:solidFill>
                <a:latin typeface="Panton"/>
              </a:rPr>
              <a:t>Notificada con todos sus anexos que se indican en la resolucion </a:t>
            </a:r>
          </a:p>
          <a:p>
            <a:pPr algn="ctr">
              <a:lnSpc>
                <a:spcPts val="5915"/>
              </a:lnSpc>
            </a:pPr>
            <a:endParaRPr lang="en-US" sz="3819">
              <a:solidFill>
                <a:srgbClr val="000000"/>
              </a:solidFill>
              <a:latin typeface="Panto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FC7D4"/>
        </a:solidFill>
        <a:effectLst/>
      </p:bgPr>
    </p:bg>
    <p:spTree>
      <p:nvGrpSpPr>
        <p:cNvPr id="1" name=""/>
        <p:cNvGrpSpPr/>
        <p:nvPr/>
      </p:nvGrpSpPr>
      <p:grpSpPr>
        <a:xfrm>
          <a:off x="0" y="0"/>
          <a:ext cx="0" cy="0"/>
          <a:chOff x="0" y="0"/>
          <a:chExt cx="0" cy="0"/>
        </a:xfrm>
      </p:grpSpPr>
      <p:sp>
        <p:nvSpPr>
          <p:cNvPr id="2" name="Freeform 2"/>
          <p:cNvSpPr/>
          <p:nvPr/>
        </p:nvSpPr>
        <p:spPr>
          <a:xfrm>
            <a:off x="878923" y="3826166"/>
            <a:ext cx="9081389" cy="4770280"/>
          </a:xfrm>
          <a:custGeom>
            <a:avLst/>
            <a:gdLst/>
            <a:ahLst/>
            <a:cxnLst/>
            <a:rect l="l" t="t" r="r" b="b"/>
            <a:pathLst>
              <a:path w="9081389" h="4770280">
                <a:moveTo>
                  <a:pt x="0" y="0"/>
                </a:moveTo>
                <a:lnTo>
                  <a:pt x="9081389" y="0"/>
                </a:lnTo>
                <a:lnTo>
                  <a:pt x="9081389" y="4770281"/>
                </a:lnTo>
                <a:lnTo>
                  <a:pt x="0" y="4770281"/>
                </a:lnTo>
                <a:lnTo>
                  <a:pt x="0" y="0"/>
                </a:lnTo>
                <a:close/>
              </a:path>
            </a:pathLst>
          </a:custGeom>
          <a:blipFill>
            <a:blip r:embed="rId2"/>
            <a:stretch>
              <a:fillRect/>
            </a:stretch>
          </a:blipFill>
        </p:spPr>
        <p:txBody>
          <a:bodyPr/>
          <a:lstStyle/>
          <a:p>
            <a:endParaRPr lang="es-PE"/>
          </a:p>
        </p:txBody>
      </p:sp>
      <p:sp>
        <p:nvSpPr>
          <p:cNvPr id="3" name="TextBox 3"/>
          <p:cNvSpPr txBox="1"/>
          <p:nvPr/>
        </p:nvSpPr>
        <p:spPr>
          <a:xfrm>
            <a:off x="8539626" y="3209150"/>
            <a:ext cx="8719674" cy="1291183"/>
          </a:xfrm>
          <a:prstGeom prst="rect">
            <a:avLst/>
          </a:prstGeom>
        </p:spPr>
        <p:txBody>
          <a:bodyPr lIns="0" tIns="0" rIns="0" bIns="0" rtlCol="0" anchor="t">
            <a:spAutoFit/>
          </a:bodyPr>
          <a:lstStyle/>
          <a:p>
            <a:pPr algn="ctr">
              <a:lnSpc>
                <a:spcPts val="5093"/>
              </a:lnSpc>
            </a:pPr>
            <a:r>
              <a:rPr lang="en-US" sz="4716">
                <a:solidFill>
                  <a:srgbClr val="000000"/>
                </a:solidFill>
                <a:latin typeface="Panton"/>
              </a:rPr>
              <a:t>¿Desde cuando se computa el plazo  en la casilla electronica?</a:t>
            </a:r>
          </a:p>
        </p:txBody>
      </p:sp>
      <p:sp>
        <p:nvSpPr>
          <p:cNvPr id="4" name="TextBox 4"/>
          <p:cNvSpPr txBox="1"/>
          <p:nvPr/>
        </p:nvSpPr>
        <p:spPr>
          <a:xfrm>
            <a:off x="13829536" y="7428542"/>
            <a:ext cx="3136079" cy="906145"/>
          </a:xfrm>
          <a:prstGeom prst="rect">
            <a:avLst/>
          </a:prstGeom>
        </p:spPr>
        <p:txBody>
          <a:bodyPr lIns="0" tIns="0" rIns="0" bIns="0" rtlCol="0" anchor="t">
            <a:spAutoFit/>
          </a:bodyPr>
          <a:lstStyle/>
          <a:p>
            <a:pPr algn="ctr">
              <a:lnSpc>
                <a:spcPts val="7279"/>
              </a:lnSpc>
            </a:pPr>
            <a:r>
              <a:rPr lang="en-US" sz="5199">
                <a:solidFill>
                  <a:srgbClr val="000000"/>
                </a:solidFill>
                <a:latin typeface="Medula One"/>
              </a:rPr>
              <a:t>Artículo 155-C</a:t>
            </a:r>
          </a:p>
        </p:txBody>
      </p:sp>
      <p:sp>
        <p:nvSpPr>
          <p:cNvPr id="5" name="TextBox 5"/>
          <p:cNvSpPr txBox="1"/>
          <p:nvPr/>
        </p:nvSpPr>
        <p:spPr>
          <a:xfrm>
            <a:off x="-1274167" y="666882"/>
            <a:ext cx="11847082" cy="2848407"/>
          </a:xfrm>
          <a:prstGeom prst="rect">
            <a:avLst/>
          </a:prstGeom>
        </p:spPr>
        <p:txBody>
          <a:bodyPr lIns="0" tIns="0" rIns="0" bIns="0" rtlCol="0" anchor="t">
            <a:spAutoFit/>
          </a:bodyPr>
          <a:lstStyle/>
          <a:p>
            <a:pPr algn="ctr">
              <a:lnSpc>
                <a:spcPts val="7161"/>
              </a:lnSpc>
            </a:pPr>
            <a:r>
              <a:rPr lang="en-US" sz="9300">
                <a:solidFill>
                  <a:srgbClr val="000000"/>
                </a:solidFill>
                <a:latin typeface="Negrita Pro"/>
              </a:rPr>
              <a:t>Efectos de la notificacion electronica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FB8A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105115" y="5027350"/>
            <a:ext cx="6760830" cy="4664972"/>
            <a:chOff x="0" y="0"/>
            <a:chExt cx="5080000" cy="3505200"/>
          </a:xfrm>
        </p:grpSpPr>
        <p:sp>
          <p:nvSpPr>
            <p:cNvPr id="3" name="Freeform 3"/>
            <p:cNvSpPr/>
            <p:nvPr/>
          </p:nvSpPr>
          <p:spPr>
            <a:xfrm>
              <a:off x="0" y="0"/>
              <a:ext cx="5080000" cy="3505200"/>
            </a:xfrm>
            <a:custGeom>
              <a:avLst/>
              <a:gdLst/>
              <a:ahLst/>
              <a:cxnLst/>
              <a:rect l="l" t="t" r="r" b="b"/>
              <a:pathLst>
                <a:path w="5080000" h="3505200">
                  <a:moveTo>
                    <a:pt x="5080000" y="3505200"/>
                  </a:moveTo>
                  <a:lnTo>
                    <a:pt x="0" y="3505200"/>
                  </a:lnTo>
                  <a:lnTo>
                    <a:pt x="0" y="0"/>
                  </a:lnTo>
                  <a:lnTo>
                    <a:pt x="5080000" y="0"/>
                  </a:lnTo>
                  <a:lnTo>
                    <a:pt x="5080000" y="3505200"/>
                  </a:lnTo>
                  <a:close/>
                </a:path>
              </a:pathLst>
            </a:custGeom>
            <a:blipFill>
              <a:blip r:embed="rId2"/>
              <a:stretch>
                <a:fillRect r="-546"/>
              </a:stretch>
            </a:blipFill>
          </p:spPr>
          <p:txBody>
            <a:bodyPr/>
            <a:lstStyle/>
            <a:p>
              <a:endParaRPr lang="es-PE"/>
            </a:p>
          </p:txBody>
        </p:sp>
        <p:sp>
          <p:nvSpPr>
            <p:cNvPr id="4" name="Freeform 4"/>
            <p:cNvSpPr/>
            <p:nvPr/>
          </p:nvSpPr>
          <p:spPr>
            <a:xfrm>
              <a:off x="215900" y="190500"/>
              <a:ext cx="4699000" cy="3098800"/>
            </a:xfrm>
            <a:custGeom>
              <a:avLst/>
              <a:gdLst/>
              <a:ahLst/>
              <a:cxnLst/>
              <a:rect l="l" t="t" r="r" b="b"/>
              <a:pathLst>
                <a:path w="4699000" h="3098800">
                  <a:moveTo>
                    <a:pt x="4699000" y="3098800"/>
                  </a:moveTo>
                  <a:lnTo>
                    <a:pt x="0" y="3098800"/>
                  </a:lnTo>
                  <a:lnTo>
                    <a:pt x="0" y="0"/>
                  </a:lnTo>
                  <a:lnTo>
                    <a:pt x="4699000" y="0"/>
                  </a:lnTo>
                  <a:lnTo>
                    <a:pt x="4699000" y="3098800"/>
                  </a:lnTo>
                  <a:close/>
                </a:path>
              </a:pathLst>
            </a:custGeom>
            <a:blipFill>
              <a:blip r:embed="rId3"/>
              <a:stretch>
                <a:fillRect l="-591" t="-14381" r="-38918" b="-17838"/>
              </a:stretch>
            </a:blipFill>
          </p:spPr>
          <p:txBody>
            <a:bodyPr/>
            <a:lstStyle/>
            <a:p>
              <a:endParaRPr lang="es-PE"/>
            </a:p>
          </p:txBody>
        </p:sp>
      </p:grpSp>
      <p:grpSp>
        <p:nvGrpSpPr>
          <p:cNvPr id="5" name="Group 5"/>
          <p:cNvGrpSpPr>
            <a:grpSpLocks noChangeAspect="1"/>
          </p:cNvGrpSpPr>
          <p:nvPr/>
        </p:nvGrpSpPr>
        <p:grpSpPr>
          <a:xfrm>
            <a:off x="1355445" y="5143500"/>
            <a:ext cx="6592497" cy="4548823"/>
            <a:chOff x="0" y="0"/>
            <a:chExt cx="5080000" cy="3505200"/>
          </a:xfrm>
        </p:grpSpPr>
        <p:sp>
          <p:nvSpPr>
            <p:cNvPr id="6" name="Freeform 6"/>
            <p:cNvSpPr/>
            <p:nvPr/>
          </p:nvSpPr>
          <p:spPr>
            <a:xfrm>
              <a:off x="0" y="0"/>
              <a:ext cx="5080000" cy="3505200"/>
            </a:xfrm>
            <a:custGeom>
              <a:avLst/>
              <a:gdLst/>
              <a:ahLst/>
              <a:cxnLst/>
              <a:rect l="l" t="t" r="r" b="b"/>
              <a:pathLst>
                <a:path w="5080000" h="3505200">
                  <a:moveTo>
                    <a:pt x="5080000" y="3505200"/>
                  </a:moveTo>
                  <a:lnTo>
                    <a:pt x="0" y="3505200"/>
                  </a:lnTo>
                  <a:lnTo>
                    <a:pt x="0" y="0"/>
                  </a:lnTo>
                  <a:lnTo>
                    <a:pt x="5080000" y="0"/>
                  </a:lnTo>
                  <a:lnTo>
                    <a:pt x="5080000" y="3505200"/>
                  </a:lnTo>
                  <a:close/>
                </a:path>
              </a:pathLst>
            </a:custGeom>
            <a:blipFill>
              <a:blip r:embed="rId2"/>
              <a:stretch>
                <a:fillRect r="-546"/>
              </a:stretch>
            </a:blipFill>
          </p:spPr>
          <p:txBody>
            <a:bodyPr/>
            <a:lstStyle/>
            <a:p>
              <a:endParaRPr lang="es-PE"/>
            </a:p>
          </p:txBody>
        </p:sp>
        <p:sp>
          <p:nvSpPr>
            <p:cNvPr id="7" name="Freeform 7"/>
            <p:cNvSpPr/>
            <p:nvPr/>
          </p:nvSpPr>
          <p:spPr>
            <a:xfrm>
              <a:off x="215900" y="190500"/>
              <a:ext cx="4699000" cy="3098800"/>
            </a:xfrm>
            <a:custGeom>
              <a:avLst/>
              <a:gdLst/>
              <a:ahLst/>
              <a:cxnLst/>
              <a:rect l="l" t="t" r="r" b="b"/>
              <a:pathLst>
                <a:path w="4699000" h="3098800">
                  <a:moveTo>
                    <a:pt x="4699000" y="3098800"/>
                  </a:moveTo>
                  <a:lnTo>
                    <a:pt x="0" y="3098800"/>
                  </a:lnTo>
                  <a:lnTo>
                    <a:pt x="0" y="0"/>
                  </a:lnTo>
                  <a:lnTo>
                    <a:pt x="4699000" y="0"/>
                  </a:lnTo>
                  <a:lnTo>
                    <a:pt x="4699000" y="3098800"/>
                  </a:lnTo>
                  <a:close/>
                </a:path>
              </a:pathLst>
            </a:custGeom>
            <a:blipFill>
              <a:blip r:embed="rId4"/>
              <a:stretch>
                <a:fillRect l="-12751" t="-30809" r="-52278" b="-25597"/>
              </a:stretch>
            </a:blipFill>
          </p:spPr>
          <p:txBody>
            <a:bodyPr/>
            <a:lstStyle/>
            <a:p>
              <a:endParaRPr lang="es-PE"/>
            </a:p>
          </p:txBody>
        </p:sp>
      </p:grpSp>
      <p:sp>
        <p:nvSpPr>
          <p:cNvPr id="8" name="TextBox 8"/>
          <p:cNvSpPr txBox="1"/>
          <p:nvPr/>
        </p:nvSpPr>
        <p:spPr>
          <a:xfrm>
            <a:off x="9139238" y="4274503"/>
            <a:ext cx="9525" cy="1566544"/>
          </a:xfrm>
          <a:prstGeom prst="rect">
            <a:avLst/>
          </a:prstGeom>
        </p:spPr>
        <p:txBody>
          <a:bodyPr lIns="0" tIns="0" rIns="0" bIns="0" rtlCol="0" anchor="t">
            <a:spAutoFit/>
          </a:bodyPr>
          <a:lstStyle/>
          <a:p>
            <a:pPr algn="ctr">
              <a:lnSpc>
                <a:spcPts val="12880"/>
              </a:lnSpc>
            </a:pPr>
            <a:endParaRPr/>
          </a:p>
        </p:txBody>
      </p:sp>
      <p:sp>
        <p:nvSpPr>
          <p:cNvPr id="9" name="TextBox 9"/>
          <p:cNvSpPr txBox="1"/>
          <p:nvPr/>
        </p:nvSpPr>
        <p:spPr>
          <a:xfrm>
            <a:off x="1028700" y="736744"/>
            <a:ext cx="16749713" cy="3085560"/>
          </a:xfrm>
          <a:prstGeom prst="rect">
            <a:avLst/>
          </a:prstGeom>
        </p:spPr>
        <p:txBody>
          <a:bodyPr lIns="0" tIns="0" rIns="0" bIns="0" rtlCol="0" anchor="t">
            <a:spAutoFit/>
          </a:bodyPr>
          <a:lstStyle/>
          <a:p>
            <a:pPr algn="ctr">
              <a:lnSpc>
                <a:spcPts val="4951"/>
              </a:lnSpc>
            </a:pPr>
            <a:r>
              <a:rPr lang="en-US" sz="3536">
                <a:solidFill>
                  <a:srgbClr val="000000"/>
                </a:solidFill>
                <a:latin typeface="Panton"/>
              </a:rPr>
              <a:t> La resolución judicial surte efectos desde el segundo día siguiente en que se ingresa su notificación a la casilla electrónica, con excepción de las que son expedidas y notificadas en audiencias y diligencias especiales y a las referidas en los artículos 155-E y 155-G.</a:t>
            </a:r>
          </a:p>
          <a:p>
            <a:pPr algn="ctr">
              <a:lnSpc>
                <a:spcPts val="4951"/>
              </a:lnSpc>
            </a:pPr>
            <a:endParaRPr lang="en-US" sz="3536">
              <a:solidFill>
                <a:srgbClr val="000000"/>
              </a:solidFill>
              <a:latin typeface="Panto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FC7D4"/>
        </a:solidFill>
        <a:effectLst/>
      </p:bgPr>
    </p:bg>
    <p:spTree>
      <p:nvGrpSpPr>
        <p:cNvPr id="1" name=""/>
        <p:cNvGrpSpPr/>
        <p:nvPr/>
      </p:nvGrpSpPr>
      <p:grpSpPr>
        <a:xfrm>
          <a:off x="0" y="0"/>
          <a:ext cx="0" cy="0"/>
          <a:chOff x="0" y="0"/>
          <a:chExt cx="0" cy="0"/>
        </a:xfrm>
      </p:grpSpPr>
      <p:sp>
        <p:nvSpPr>
          <p:cNvPr id="2" name="Freeform 2"/>
          <p:cNvSpPr/>
          <p:nvPr/>
        </p:nvSpPr>
        <p:spPr>
          <a:xfrm>
            <a:off x="5159190" y="3536308"/>
            <a:ext cx="12959244" cy="6646622"/>
          </a:xfrm>
          <a:custGeom>
            <a:avLst/>
            <a:gdLst/>
            <a:ahLst/>
            <a:cxnLst/>
            <a:rect l="l" t="t" r="r" b="b"/>
            <a:pathLst>
              <a:path w="12959244" h="6646622">
                <a:moveTo>
                  <a:pt x="0" y="0"/>
                </a:moveTo>
                <a:lnTo>
                  <a:pt x="12959244" y="0"/>
                </a:lnTo>
                <a:lnTo>
                  <a:pt x="12959244" y="6646623"/>
                </a:lnTo>
                <a:lnTo>
                  <a:pt x="0" y="6646623"/>
                </a:lnTo>
                <a:lnTo>
                  <a:pt x="0" y="0"/>
                </a:lnTo>
                <a:close/>
              </a:path>
            </a:pathLst>
          </a:custGeom>
          <a:blipFill>
            <a:blip r:embed="rId2"/>
            <a:stretch>
              <a:fillRect l="-1546" t="-10018" r="-15622" b="-32762"/>
            </a:stretch>
          </a:blipFill>
        </p:spPr>
        <p:txBody>
          <a:bodyPr/>
          <a:lstStyle/>
          <a:p>
            <a:endParaRPr lang="es-PE"/>
          </a:p>
        </p:txBody>
      </p:sp>
      <p:sp>
        <p:nvSpPr>
          <p:cNvPr id="3" name="Freeform 3"/>
          <p:cNvSpPr/>
          <p:nvPr/>
        </p:nvSpPr>
        <p:spPr>
          <a:xfrm>
            <a:off x="0" y="0"/>
            <a:ext cx="5610679" cy="3536308"/>
          </a:xfrm>
          <a:custGeom>
            <a:avLst/>
            <a:gdLst/>
            <a:ahLst/>
            <a:cxnLst/>
            <a:rect l="l" t="t" r="r" b="b"/>
            <a:pathLst>
              <a:path w="5610679" h="3536308">
                <a:moveTo>
                  <a:pt x="0" y="0"/>
                </a:moveTo>
                <a:lnTo>
                  <a:pt x="5610679" y="0"/>
                </a:lnTo>
                <a:lnTo>
                  <a:pt x="5610679" y="3536308"/>
                </a:lnTo>
                <a:lnTo>
                  <a:pt x="0" y="3536308"/>
                </a:lnTo>
                <a:lnTo>
                  <a:pt x="0" y="0"/>
                </a:lnTo>
                <a:close/>
              </a:path>
            </a:pathLst>
          </a:custGeom>
          <a:blipFill>
            <a:blip r:embed="rId3"/>
            <a:stretch>
              <a:fillRect l="-25921" t="-14074" r="-4440" b="-15194"/>
            </a:stretch>
          </a:blipFill>
        </p:spPr>
        <p:txBody>
          <a:bodyPr/>
          <a:lstStyle/>
          <a:p>
            <a:endParaRPr lang="es-PE"/>
          </a:p>
        </p:txBody>
      </p:sp>
      <p:sp>
        <p:nvSpPr>
          <p:cNvPr id="4" name="TextBox 4"/>
          <p:cNvSpPr txBox="1"/>
          <p:nvPr/>
        </p:nvSpPr>
        <p:spPr>
          <a:xfrm>
            <a:off x="1904793" y="-467050"/>
            <a:ext cx="18112736" cy="4041750"/>
          </a:xfrm>
          <a:prstGeom prst="rect">
            <a:avLst/>
          </a:prstGeom>
        </p:spPr>
        <p:txBody>
          <a:bodyPr lIns="0" tIns="0" rIns="0" bIns="0" rtlCol="0" anchor="t">
            <a:spAutoFit/>
          </a:bodyPr>
          <a:lstStyle/>
          <a:p>
            <a:pPr algn="ctr">
              <a:lnSpc>
                <a:spcPts val="2946"/>
              </a:lnSpc>
            </a:pPr>
            <a:endParaRPr/>
          </a:p>
          <a:p>
            <a:pPr algn="ctr">
              <a:lnSpc>
                <a:spcPts val="4382"/>
              </a:lnSpc>
            </a:pPr>
            <a:endParaRPr/>
          </a:p>
          <a:p>
            <a:pPr algn="ctr">
              <a:lnSpc>
                <a:spcPts val="4382"/>
              </a:lnSpc>
            </a:pPr>
            <a:r>
              <a:rPr lang="en-US" sz="3130">
                <a:solidFill>
                  <a:srgbClr val="000000"/>
                </a:solidFill>
                <a:latin typeface="Sergio Trendy"/>
                <a:ea typeface="Sergio Trendy"/>
              </a:rPr>
              <a:t>EXP. N.° 03180-2021-PA/TC </a:t>
            </a:r>
          </a:p>
          <a:p>
            <a:pPr algn="ctr">
              <a:lnSpc>
                <a:spcPts val="4382"/>
              </a:lnSpc>
            </a:pPr>
            <a:r>
              <a:rPr lang="en-US" sz="3130">
                <a:solidFill>
                  <a:srgbClr val="000000"/>
                </a:solidFill>
                <a:latin typeface="Sergio Trendy"/>
              </a:rPr>
              <a:t>MADRE DE DIOS </a:t>
            </a:r>
          </a:p>
          <a:p>
            <a:pPr algn="ctr">
              <a:lnSpc>
                <a:spcPts val="4382"/>
              </a:lnSpc>
            </a:pPr>
            <a:r>
              <a:rPr lang="en-US" sz="3130">
                <a:solidFill>
                  <a:srgbClr val="000000"/>
                </a:solidFill>
                <a:latin typeface="Sergio Trendy"/>
              </a:rPr>
              <a:t>JAIME CÉSAR PRIETO LUNA </a:t>
            </a:r>
          </a:p>
          <a:p>
            <a:pPr algn="ctr">
              <a:lnSpc>
                <a:spcPts val="4382"/>
              </a:lnSpc>
            </a:pPr>
            <a:r>
              <a:rPr lang="en-US" sz="3130">
                <a:solidFill>
                  <a:srgbClr val="000000"/>
                </a:solidFill>
                <a:latin typeface="Sergio Trendy"/>
              </a:rPr>
              <a:t>AUTO DEL TRIBUNAL CONSTITUCIONAL </a:t>
            </a:r>
          </a:p>
          <a:p>
            <a:pPr algn="ctr">
              <a:lnSpc>
                <a:spcPts val="4382"/>
              </a:lnSpc>
            </a:pPr>
            <a:r>
              <a:rPr lang="en-US" sz="3130">
                <a:solidFill>
                  <a:srgbClr val="000000"/>
                </a:solidFill>
                <a:latin typeface="Sergio Trendy"/>
              </a:rPr>
              <a:t>Lima, 3 de agosto de 2022</a:t>
            </a:r>
          </a:p>
          <a:p>
            <a:pPr algn="ctr">
              <a:lnSpc>
                <a:spcPts val="2946"/>
              </a:lnSpc>
            </a:pPr>
            <a:endParaRPr lang="en-US" sz="3130">
              <a:solidFill>
                <a:srgbClr val="000000"/>
              </a:solidFill>
              <a:latin typeface="Sergio Trendy"/>
            </a:endParaRPr>
          </a:p>
        </p:txBody>
      </p:sp>
      <p:sp>
        <p:nvSpPr>
          <p:cNvPr id="5" name="TextBox 5"/>
          <p:cNvSpPr txBox="1"/>
          <p:nvPr/>
        </p:nvSpPr>
        <p:spPr>
          <a:xfrm>
            <a:off x="0" y="5961720"/>
            <a:ext cx="4894450" cy="1455614"/>
          </a:xfrm>
          <a:prstGeom prst="rect">
            <a:avLst/>
          </a:prstGeom>
        </p:spPr>
        <p:txBody>
          <a:bodyPr lIns="0" tIns="0" rIns="0" bIns="0" rtlCol="0" anchor="t">
            <a:spAutoFit/>
          </a:bodyPr>
          <a:lstStyle/>
          <a:p>
            <a:pPr algn="ctr">
              <a:lnSpc>
                <a:spcPts val="5813"/>
              </a:lnSpc>
            </a:pPr>
            <a:r>
              <a:rPr lang="en-US" sz="4152">
                <a:solidFill>
                  <a:srgbClr val="000000"/>
                </a:solidFill>
                <a:latin typeface="Handelson Three"/>
              </a:rPr>
              <a:t> Ingresó: el 5 de mayo de 2021</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FB8AA"/>
        </a:solidFill>
        <a:effectLst/>
      </p:bgPr>
    </p:bg>
    <p:spTree>
      <p:nvGrpSpPr>
        <p:cNvPr id="1" name=""/>
        <p:cNvGrpSpPr/>
        <p:nvPr/>
      </p:nvGrpSpPr>
      <p:grpSpPr>
        <a:xfrm>
          <a:off x="0" y="0"/>
          <a:ext cx="0" cy="0"/>
          <a:chOff x="0" y="0"/>
          <a:chExt cx="0" cy="0"/>
        </a:xfrm>
      </p:grpSpPr>
      <p:sp>
        <p:nvSpPr>
          <p:cNvPr id="2" name="Freeform 2"/>
          <p:cNvSpPr/>
          <p:nvPr/>
        </p:nvSpPr>
        <p:spPr>
          <a:xfrm>
            <a:off x="0" y="0"/>
            <a:ext cx="6782072" cy="3871752"/>
          </a:xfrm>
          <a:custGeom>
            <a:avLst/>
            <a:gdLst/>
            <a:ahLst/>
            <a:cxnLst/>
            <a:rect l="l" t="t" r="r" b="b"/>
            <a:pathLst>
              <a:path w="6782072" h="3871752">
                <a:moveTo>
                  <a:pt x="0" y="0"/>
                </a:moveTo>
                <a:lnTo>
                  <a:pt x="6782072" y="0"/>
                </a:lnTo>
                <a:lnTo>
                  <a:pt x="6782072" y="3871752"/>
                </a:lnTo>
                <a:lnTo>
                  <a:pt x="0" y="3871752"/>
                </a:lnTo>
                <a:lnTo>
                  <a:pt x="0" y="0"/>
                </a:lnTo>
                <a:close/>
              </a:path>
            </a:pathLst>
          </a:custGeom>
          <a:blipFill>
            <a:blip r:embed="rId2"/>
            <a:stretch>
              <a:fillRect l="-49767" t="-18870" r="-4846" b="-50401"/>
            </a:stretch>
          </a:blipFill>
        </p:spPr>
        <p:txBody>
          <a:bodyPr/>
          <a:lstStyle/>
          <a:p>
            <a:endParaRPr lang="es-PE"/>
          </a:p>
        </p:txBody>
      </p:sp>
      <p:sp>
        <p:nvSpPr>
          <p:cNvPr id="3" name="Freeform 3"/>
          <p:cNvSpPr/>
          <p:nvPr/>
        </p:nvSpPr>
        <p:spPr>
          <a:xfrm>
            <a:off x="6782072" y="2489132"/>
            <a:ext cx="11472719" cy="7797868"/>
          </a:xfrm>
          <a:custGeom>
            <a:avLst/>
            <a:gdLst/>
            <a:ahLst/>
            <a:cxnLst/>
            <a:rect l="l" t="t" r="r" b="b"/>
            <a:pathLst>
              <a:path w="11472719" h="7797868">
                <a:moveTo>
                  <a:pt x="0" y="0"/>
                </a:moveTo>
                <a:lnTo>
                  <a:pt x="11472719" y="0"/>
                </a:lnTo>
                <a:lnTo>
                  <a:pt x="11472719" y="7797868"/>
                </a:lnTo>
                <a:lnTo>
                  <a:pt x="0" y="7797868"/>
                </a:lnTo>
                <a:lnTo>
                  <a:pt x="0" y="0"/>
                </a:lnTo>
                <a:close/>
              </a:path>
            </a:pathLst>
          </a:custGeom>
          <a:blipFill>
            <a:blip r:embed="rId3"/>
            <a:stretch>
              <a:fillRect l="-242372" t="-128123" r="-31710" b="-115860"/>
            </a:stretch>
          </a:blipFill>
        </p:spPr>
        <p:txBody>
          <a:bodyPr/>
          <a:lstStyle/>
          <a:p>
            <a:endParaRPr lang="es-PE"/>
          </a:p>
        </p:txBody>
      </p:sp>
      <p:sp>
        <p:nvSpPr>
          <p:cNvPr id="4" name="TextBox 4"/>
          <p:cNvSpPr txBox="1"/>
          <p:nvPr/>
        </p:nvSpPr>
        <p:spPr>
          <a:xfrm>
            <a:off x="6782072" y="-479357"/>
            <a:ext cx="11013605" cy="2968489"/>
          </a:xfrm>
          <a:prstGeom prst="rect">
            <a:avLst/>
          </a:prstGeom>
        </p:spPr>
        <p:txBody>
          <a:bodyPr lIns="0" tIns="0" rIns="0" bIns="0" rtlCol="0" anchor="t">
            <a:spAutoFit/>
          </a:bodyPr>
          <a:lstStyle/>
          <a:p>
            <a:pPr algn="ctr">
              <a:lnSpc>
                <a:spcPts val="2807"/>
              </a:lnSpc>
            </a:pPr>
            <a:endParaRPr/>
          </a:p>
          <a:p>
            <a:pPr algn="ctr">
              <a:lnSpc>
                <a:spcPts val="4175"/>
              </a:lnSpc>
            </a:pPr>
            <a:endParaRPr/>
          </a:p>
          <a:p>
            <a:pPr algn="ctr">
              <a:lnSpc>
                <a:spcPts val="4595"/>
              </a:lnSpc>
            </a:pPr>
            <a:r>
              <a:rPr lang="en-US" sz="3282">
                <a:solidFill>
                  <a:srgbClr val="000000"/>
                </a:solidFill>
                <a:latin typeface="Sergio Trendy"/>
                <a:ea typeface="Sergio Trendy"/>
              </a:rPr>
              <a:t>La Corte Suprema, mediante el Recurso de Queja NCPP N.° 1134-2021/Ica </a:t>
            </a:r>
          </a:p>
          <a:p>
            <a:pPr algn="ctr">
              <a:lnSpc>
                <a:spcPts val="4595"/>
              </a:lnSpc>
            </a:pPr>
            <a:r>
              <a:rPr lang="en-US" sz="3282">
                <a:solidFill>
                  <a:srgbClr val="000000"/>
                </a:solidFill>
                <a:latin typeface="Sergio Trendy"/>
              </a:rPr>
              <a:t>30 de Setiembre del 2022</a:t>
            </a:r>
          </a:p>
          <a:p>
            <a:pPr algn="ctr">
              <a:lnSpc>
                <a:spcPts val="2807"/>
              </a:lnSpc>
            </a:pPr>
            <a:endParaRPr lang="en-US" sz="3282">
              <a:solidFill>
                <a:srgbClr val="000000"/>
              </a:solidFill>
              <a:latin typeface="Sergio Trendy"/>
            </a:endParaRPr>
          </a:p>
        </p:txBody>
      </p:sp>
      <p:sp>
        <p:nvSpPr>
          <p:cNvPr id="5" name="TextBox 5"/>
          <p:cNvSpPr txBox="1"/>
          <p:nvPr/>
        </p:nvSpPr>
        <p:spPr>
          <a:xfrm>
            <a:off x="0" y="5961720"/>
            <a:ext cx="5639238" cy="1662621"/>
          </a:xfrm>
          <a:prstGeom prst="rect">
            <a:avLst/>
          </a:prstGeom>
        </p:spPr>
        <p:txBody>
          <a:bodyPr lIns="0" tIns="0" rIns="0" bIns="0" rtlCol="0" anchor="t">
            <a:spAutoFit/>
          </a:bodyPr>
          <a:lstStyle/>
          <a:p>
            <a:pPr algn="ctr">
              <a:lnSpc>
                <a:spcPts val="6698"/>
              </a:lnSpc>
            </a:pPr>
            <a:r>
              <a:rPr lang="en-US" sz="4784">
                <a:solidFill>
                  <a:srgbClr val="000000"/>
                </a:solidFill>
                <a:latin typeface="Handelson Three"/>
              </a:rPr>
              <a:t> Ingresó: el 4 de Junio de 2021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9687"/>
        </a:solidFill>
        <a:effectLst/>
      </p:bgPr>
    </p:bg>
    <p:spTree>
      <p:nvGrpSpPr>
        <p:cNvPr id="1" name=""/>
        <p:cNvGrpSpPr/>
        <p:nvPr/>
      </p:nvGrpSpPr>
      <p:grpSpPr>
        <a:xfrm>
          <a:off x="0" y="0"/>
          <a:ext cx="0" cy="0"/>
          <a:chOff x="0" y="0"/>
          <a:chExt cx="0" cy="0"/>
        </a:xfrm>
      </p:grpSpPr>
      <p:sp>
        <p:nvSpPr>
          <p:cNvPr id="2" name="TextBox 2"/>
          <p:cNvSpPr txBox="1"/>
          <p:nvPr/>
        </p:nvSpPr>
        <p:spPr>
          <a:xfrm>
            <a:off x="528664" y="7742417"/>
            <a:ext cx="7817942" cy="1515883"/>
          </a:xfrm>
          <a:prstGeom prst="rect">
            <a:avLst/>
          </a:prstGeom>
        </p:spPr>
        <p:txBody>
          <a:bodyPr lIns="0" tIns="0" rIns="0" bIns="0" rtlCol="0" anchor="t">
            <a:spAutoFit/>
          </a:bodyPr>
          <a:lstStyle/>
          <a:p>
            <a:pPr>
              <a:lnSpc>
                <a:spcPts val="5760"/>
              </a:lnSpc>
            </a:pPr>
            <a:r>
              <a:rPr lang="en-US" sz="4114">
                <a:solidFill>
                  <a:srgbClr val="303138"/>
                </a:solidFill>
                <a:latin typeface="Gabriel Sans"/>
              </a:rPr>
              <a:t>No existe ni puede instituirse jurisdicción alguna </a:t>
            </a:r>
          </a:p>
        </p:txBody>
      </p:sp>
      <p:sp>
        <p:nvSpPr>
          <p:cNvPr id="3" name="TextBox 3"/>
          <p:cNvSpPr txBox="1"/>
          <p:nvPr/>
        </p:nvSpPr>
        <p:spPr>
          <a:xfrm>
            <a:off x="9223669" y="9442529"/>
            <a:ext cx="8035631" cy="580390"/>
          </a:xfrm>
          <a:prstGeom prst="rect">
            <a:avLst/>
          </a:prstGeom>
        </p:spPr>
        <p:txBody>
          <a:bodyPr lIns="0" tIns="0" rIns="0" bIns="0" rtlCol="0" anchor="t">
            <a:spAutoFit/>
          </a:bodyPr>
          <a:lstStyle/>
          <a:p>
            <a:pPr algn="ctr">
              <a:lnSpc>
                <a:spcPts val="4759"/>
              </a:lnSpc>
            </a:pPr>
            <a:r>
              <a:rPr lang="en-US" sz="3399">
                <a:solidFill>
                  <a:srgbClr val="000000"/>
                </a:solidFill>
                <a:latin typeface="Open Sans"/>
              </a:rPr>
              <a:t>Excepción : Arbitral y la Militar. </a:t>
            </a:r>
          </a:p>
        </p:txBody>
      </p:sp>
      <p:sp>
        <p:nvSpPr>
          <p:cNvPr id="4" name="Freeform 4"/>
          <p:cNvSpPr/>
          <p:nvPr/>
        </p:nvSpPr>
        <p:spPr>
          <a:xfrm>
            <a:off x="10597804" y="4340179"/>
            <a:ext cx="6328339" cy="3557294"/>
          </a:xfrm>
          <a:custGeom>
            <a:avLst/>
            <a:gdLst/>
            <a:ahLst/>
            <a:cxnLst/>
            <a:rect l="l" t="t" r="r" b="b"/>
            <a:pathLst>
              <a:path w="6328339" h="3557294">
                <a:moveTo>
                  <a:pt x="0" y="0"/>
                </a:moveTo>
                <a:lnTo>
                  <a:pt x="6328339" y="0"/>
                </a:lnTo>
                <a:lnTo>
                  <a:pt x="6328339" y="3557293"/>
                </a:lnTo>
                <a:lnTo>
                  <a:pt x="0" y="3557293"/>
                </a:lnTo>
                <a:lnTo>
                  <a:pt x="0" y="0"/>
                </a:lnTo>
                <a:close/>
              </a:path>
            </a:pathLst>
          </a:custGeom>
          <a:blipFill>
            <a:blip r:embed="rId3"/>
            <a:stretch>
              <a:fillRect/>
            </a:stretch>
          </a:blipFill>
        </p:spPr>
        <p:txBody>
          <a:bodyPr/>
          <a:lstStyle/>
          <a:p>
            <a:endParaRPr lang="es-PE"/>
          </a:p>
        </p:txBody>
      </p:sp>
      <p:sp>
        <p:nvSpPr>
          <p:cNvPr id="5" name="TextBox 5"/>
          <p:cNvSpPr txBox="1"/>
          <p:nvPr/>
        </p:nvSpPr>
        <p:spPr>
          <a:xfrm>
            <a:off x="-1879263" y="3530951"/>
            <a:ext cx="15120748" cy="2039953"/>
          </a:xfrm>
          <a:prstGeom prst="rect">
            <a:avLst/>
          </a:prstGeom>
        </p:spPr>
        <p:txBody>
          <a:bodyPr lIns="0" tIns="0" rIns="0" bIns="0" rtlCol="0" anchor="t">
            <a:spAutoFit/>
          </a:bodyPr>
          <a:lstStyle/>
          <a:p>
            <a:pPr algn="ctr">
              <a:lnSpc>
                <a:spcPts val="16655"/>
              </a:lnSpc>
            </a:pPr>
            <a:r>
              <a:rPr lang="en-US" sz="11896">
                <a:solidFill>
                  <a:srgbClr val="000000"/>
                </a:solidFill>
                <a:latin typeface="Negrita Pro"/>
              </a:rPr>
              <a:t>Poder Judicial </a:t>
            </a:r>
          </a:p>
        </p:txBody>
      </p:sp>
      <p:sp>
        <p:nvSpPr>
          <p:cNvPr id="6" name="Freeform 6"/>
          <p:cNvSpPr/>
          <p:nvPr/>
        </p:nvSpPr>
        <p:spPr>
          <a:xfrm>
            <a:off x="12985012" y="-67142"/>
            <a:ext cx="5302988" cy="2795589"/>
          </a:xfrm>
          <a:custGeom>
            <a:avLst/>
            <a:gdLst/>
            <a:ahLst/>
            <a:cxnLst/>
            <a:rect l="l" t="t" r="r" b="b"/>
            <a:pathLst>
              <a:path w="5302988" h="2795589">
                <a:moveTo>
                  <a:pt x="0" y="0"/>
                </a:moveTo>
                <a:lnTo>
                  <a:pt x="5302988" y="0"/>
                </a:lnTo>
                <a:lnTo>
                  <a:pt x="5302988" y="2795588"/>
                </a:lnTo>
                <a:lnTo>
                  <a:pt x="0" y="2795588"/>
                </a:lnTo>
                <a:lnTo>
                  <a:pt x="0" y="0"/>
                </a:lnTo>
                <a:close/>
              </a:path>
            </a:pathLst>
          </a:custGeom>
          <a:blipFill>
            <a:blip r:embed="rId4"/>
            <a:stretch>
              <a:fillRect t="-8546" b="-8546"/>
            </a:stretch>
          </a:blipFill>
        </p:spPr>
        <p:txBody>
          <a:bodyPr/>
          <a:lstStyle/>
          <a:p>
            <a:endParaRPr lang="es-PE"/>
          </a:p>
        </p:txBody>
      </p:sp>
      <p:sp>
        <p:nvSpPr>
          <p:cNvPr id="7" name="TextBox 7"/>
          <p:cNvSpPr txBox="1"/>
          <p:nvPr/>
        </p:nvSpPr>
        <p:spPr>
          <a:xfrm>
            <a:off x="-506354" y="923925"/>
            <a:ext cx="12106201" cy="708679"/>
          </a:xfrm>
          <a:prstGeom prst="rect">
            <a:avLst/>
          </a:prstGeom>
        </p:spPr>
        <p:txBody>
          <a:bodyPr lIns="0" tIns="0" rIns="0" bIns="0" rtlCol="0" anchor="t">
            <a:spAutoFit/>
          </a:bodyPr>
          <a:lstStyle/>
          <a:p>
            <a:pPr algn="ctr">
              <a:lnSpc>
                <a:spcPts val="5563"/>
              </a:lnSpc>
            </a:pPr>
            <a:r>
              <a:rPr lang="en-US" sz="3974">
                <a:solidFill>
                  <a:srgbClr val="545454"/>
                </a:solidFill>
                <a:latin typeface="ITC Motter Corpus Regular"/>
              </a:rPr>
              <a:t>Potestad de administrar justicia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FC7D4"/>
        </a:solidFill>
        <a:effectLst/>
      </p:bgPr>
    </p:bg>
    <p:spTree>
      <p:nvGrpSpPr>
        <p:cNvPr id="1" name=""/>
        <p:cNvGrpSpPr/>
        <p:nvPr/>
      </p:nvGrpSpPr>
      <p:grpSpPr>
        <a:xfrm>
          <a:off x="0" y="0"/>
          <a:ext cx="0" cy="0"/>
          <a:chOff x="0" y="0"/>
          <a:chExt cx="0" cy="0"/>
        </a:xfrm>
      </p:grpSpPr>
      <p:sp>
        <p:nvSpPr>
          <p:cNvPr id="2" name="TextBox 2"/>
          <p:cNvSpPr txBox="1"/>
          <p:nvPr/>
        </p:nvSpPr>
        <p:spPr>
          <a:xfrm>
            <a:off x="258621" y="238481"/>
            <a:ext cx="18029379" cy="1418513"/>
          </a:xfrm>
          <a:prstGeom prst="rect">
            <a:avLst/>
          </a:prstGeom>
        </p:spPr>
        <p:txBody>
          <a:bodyPr lIns="0" tIns="0" rIns="0" bIns="0" rtlCol="0" anchor="t">
            <a:spAutoFit/>
          </a:bodyPr>
          <a:lstStyle/>
          <a:p>
            <a:pPr algn="ctr">
              <a:lnSpc>
                <a:spcPts val="11589"/>
              </a:lnSpc>
            </a:pPr>
            <a:r>
              <a:rPr lang="en-US" sz="8278">
                <a:solidFill>
                  <a:srgbClr val="000000"/>
                </a:solidFill>
                <a:latin typeface="Negrita Pro"/>
              </a:rPr>
              <a:t>Nulidad de la Notificacion Electronica</a:t>
            </a:r>
          </a:p>
        </p:txBody>
      </p:sp>
      <p:sp>
        <p:nvSpPr>
          <p:cNvPr id="3" name="TextBox 3"/>
          <p:cNvSpPr txBox="1"/>
          <p:nvPr/>
        </p:nvSpPr>
        <p:spPr>
          <a:xfrm>
            <a:off x="1299954" y="6736208"/>
            <a:ext cx="16440305" cy="2508725"/>
          </a:xfrm>
          <a:prstGeom prst="rect">
            <a:avLst/>
          </a:prstGeom>
        </p:spPr>
        <p:txBody>
          <a:bodyPr lIns="0" tIns="0" rIns="0" bIns="0" rtlCol="0" anchor="t">
            <a:spAutoFit/>
          </a:bodyPr>
          <a:lstStyle/>
          <a:p>
            <a:pPr marL="616672" lvl="1" indent="-308336" algn="ctr">
              <a:lnSpc>
                <a:spcPts val="3998"/>
              </a:lnSpc>
              <a:buFont typeface="Arial"/>
              <a:buChar char="•"/>
            </a:pPr>
            <a:r>
              <a:rPr lang="en-US" sz="2856">
                <a:solidFill>
                  <a:srgbClr val="000000"/>
                </a:solidFill>
                <a:latin typeface="Panton"/>
              </a:rPr>
              <a:t>Cuando no se hayan adjuntado los anexos de los escritos que se corren traslado</a:t>
            </a:r>
          </a:p>
          <a:p>
            <a:pPr marL="616672" lvl="1" indent="-308336" algn="ctr">
              <a:lnSpc>
                <a:spcPts val="3998"/>
              </a:lnSpc>
              <a:buFont typeface="Arial"/>
              <a:buChar char="•"/>
            </a:pPr>
            <a:r>
              <a:rPr lang="en-US" sz="2856">
                <a:solidFill>
                  <a:srgbClr val="000000"/>
                </a:solidFill>
                <a:latin typeface="Panton"/>
              </a:rPr>
              <a:t>Cuando no se haya realizado en la casilla electronica del abogado apersonado.</a:t>
            </a:r>
          </a:p>
          <a:p>
            <a:pPr marL="616672" lvl="1" indent="-308336" algn="ctr">
              <a:lnSpc>
                <a:spcPts val="3998"/>
              </a:lnSpc>
              <a:buFont typeface="Arial"/>
              <a:buChar char="•"/>
            </a:pPr>
            <a:r>
              <a:rPr lang="en-US" sz="2856">
                <a:solidFill>
                  <a:srgbClr val="000000"/>
                </a:solidFill>
                <a:latin typeface="Panton"/>
              </a:rPr>
              <a:t>Le alcanza la Nulidad si la resolucion judicial no fue notificada en el domicilio real o procesal del condenado en materia penal</a:t>
            </a:r>
          </a:p>
          <a:p>
            <a:pPr algn="ctr">
              <a:lnSpc>
                <a:spcPts val="3998"/>
              </a:lnSpc>
            </a:pPr>
            <a:endParaRPr lang="en-US" sz="2856">
              <a:solidFill>
                <a:srgbClr val="000000"/>
              </a:solidFill>
              <a:latin typeface="Panton"/>
            </a:endParaRPr>
          </a:p>
        </p:txBody>
      </p:sp>
      <p:sp>
        <p:nvSpPr>
          <p:cNvPr id="4" name="TextBox 4"/>
          <p:cNvSpPr txBox="1"/>
          <p:nvPr/>
        </p:nvSpPr>
        <p:spPr>
          <a:xfrm>
            <a:off x="1299954" y="2955664"/>
            <a:ext cx="15432759" cy="2353916"/>
          </a:xfrm>
          <a:prstGeom prst="rect">
            <a:avLst/>
          </a:prstGeom>
        </p:spPr>
        <p:txBody>
          <a:bodyPr lIns="0" tIns="0" rIns="0" bIns="0" rtlCol="0" anchor="t">
            <a:spAutoFit/>
          </a:bodyPr>
          <a:lstStyle/>
          <a:p>
            <a:pPr algn="ctr">
              <a:lnSpc>
                <a:spcPts val="4723"/>
              </a:lnSpc>
            </a:pPr>
            <a:r>
              <a:rPr lang="en-US" sz="3373">
                <a:solidFill>
                  <a:srgbClr val="000000"/>
                </a:solidFill>
                <a:latin typeface="Panton"/>
              </a:rPr>
              <a:t>Nulidad como medio impugnatorio La nulidad puede formularse por quien se considera agraviado con la notificación electrónica, cuando el acto procesal careciera de los requisitos indispensables para la obtención de su finalidad, fundamentando el vicio que lo motiva.</a:t>
            </a:r>
          </a:p>
        </p:txBody>
      </p:sp>
      <p:sp>
        <p:nvSpPr>
          <p:cNvPr id="5" name="TextBox 5"/>
          <p:cNvSpPr txBox="1"/>
          <p:nvPr/>
        </p:nvSpPr>
        <p:spPr>
          <a:xfrm>
            <a:off x="6610106" y="9191625"/>
            <a:ext cx="5326410" cy="580390"/>
          </a:xfrm>
          <a:prstGeom prst="rect">
            <a:avLst/>
          </a:prstGeom>
        </p:spPr>
        <p:txBody>
          <a:bodyPr lIns="0" tIns="0" rIns="0" bIns="0" rtlCol="0" anchor="t">
            <a:spAutoFit/>
          </a:bodyPr>
          <a:lstStyle/>
          <a:p>
            <a:pPr algn="ctr">
              <a:lnSpc>
                <a:spcPts val="4759"/>
              </a:lnSpc>
            </a:pPr>
            <a:r>
              <a:rPr lang="en-US" sz="3399">
                <a:solidFill>
                  <a:srgbClr val="000000"/>
                </a:solidFill>
                <a:latin typeface="Panton"/>
              </a:rPr>
              <a:t>"Artículo 155-H. TUO LOPJ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FC7D4"/>
        </a:solidFill>
        <a:effectLst/>
      </p:bgPr>
    </p:bg>
    <p:spTree>
      <p:nvGrpSpPr>
        <p:cNvPr id="1" name=""/>
        <p:cNvGrpSpPr/>
        <p:nvPr/>
      </p:nvGrpSpPr>
      <p:grpSpPr>
        <a:xfrm>
          <a:off x="0" y="0"/>
          <a:ext cx="0" cy="0"/>
          <a:chOff x="0" y="0"/>
          <a:chExt cx="0" cy="0"/>
        </a:xfrm>
      </p:grpSpPr>
      <p:sp>
        <p:nvSpPr>
          <p:cNvPr id="2" name="TextBox 2"/>
          <p:cNvSpPr txBox="1"/>
          <p:nvPr/>
        </p:nvSpPr>
        <p:spPr>
          <a:xfrm>
            <a:off x="0" y="1143602"/>
            <a:ext cx="18288000" cy="3195319"/>
          </a:xfrm>
          <a:prstGeom prst="rect">
            <a:avLst/>
          </a:prstGeom>
        </p:spPr>
        <p:txBody>
          <a:bodyPr lIns="0" tIns="0" rIns="0" bIns="0" rtlCol="0" anchor="t">
            <a:spAutoFit/>
          </a:bodyPr>
          <a:lstStyle/>
          <a:p>
            <a:pPr algn="ctr">
              <a:lnSpc>
                <a:spcPts val="12880"/>
              </a:lnSpc>
            </a:pPr>
            <a:r>
              <a:rPr lang="en-US" sz="9200">
                <a:solidFill>
                  <a:srgbClr val="000000"/>
                </a:solidFill>
                <a:latin typeface="Negrita Pro"/>
              </a:rPr>
              <a:t>¿Como notificar una resolucion judicial?</a:t>
            </a:r>
          </a:p>
        </p:txBody>
      </p:sp>
      <p:sp>
        <p:nvSpPr>
          <p:cNvPr id="3" name="Freeform 3"/>
          <p:cNvSpPr/>
          <p:nvPr/>
        </p:nvSpPr>
        <p:spPr>
          <a:xfrm>
            <a:off x="8303602" y="3698105"/>
            <a:ext cx="7848095" cy="7144380"/>
          </a:xfrm>
          <a:custGeom>
            <a:avLst/>
            <a:gdLst/>
            <a:ahLst/>
            <a:cxnLst/>
            <a:rect l="l" t="t" r="r" b="b"/>
            <a:pathLst>
              <a:path w="7848095" h="7144380">
                <a:moveTo>
                  <a:pt x="0" y="0"/>
                </a:moveTo>
                <a:lnTo>
                  <a:pt x="7848095" y="0"/>
                </a:lnTo>
                <a:lnTo>
                  <a:pt x="7848095" y="7144380"/>
                </a:lnTo>
                <a:lnTo>
                  <a:pt x="0" y="7144380"/>
                </a:lnTo>
                <a:lnTo>
                  <a:pt x="0" y="0"/>
                </a:lnTo>
                <a:close/>
              </a:path>
            </a:pathLst>
          </a:custGeom>
          <a:blipFill>
            <a:blip r:embed="rId2"/>
            <a:stretch>
              <a:fillRect l="-28263" t="-1446"/>
            </a:stretch>
          </a:blipFill>
        </p:spPr>
        <p:txBody>
          <a:bodyPr/>
          <a:lstStyle/>
          <a:p>
            <a:endParaRPr lang="es-PE"/>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CCBD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168934" y="292996"/>
            <a:ext cx="14484063" cy="9994004"/>
            <a:chOff x="0" y="0"/>
            <a:chExt cx="5080000" cy="3505200"/>
          </a:xfrm>
        </p:grpSpPr>
        <p:sp>
          <p:nvSpPr>
            <p:cNvPr id="3" name="Freeform 3"/>
            <p:cNvSpPr/>
            <p:nvPr/>
          </p:nvSpPr>
          <p:spPr>
            <a:xfrm>
              <a:off x="0" y="0"/>
              <a:ext cx="5080000" cy="3505200"/>
            </a:xfrm>
            <a:custGeom>
              <a:avLst/>
              <a:gdLst/>
              <a:ahLst/>
              <a:cxnLst/>
              <a:rect l="l" t="t" r="r" b="b"/>
              <a:pathLst>
                <a:path w="5080000" h="3505200">
                  <a:moveTo>
                    <a:pt x="5080000" y="3505200"/>
                  </a:moveTo>
                  <a:lnTo>
                    <a:pt x="0" y="3505200"/>
                  </a:lnTo>
                  <a:lnTo>
                    <a:pt x="0" y="0"/>
                  </a:lnTo>
                  <a:lnTo>
                    <a:pt x="5080000" y="0"/>
                  </a:lnTo>
                  <a:lnTo>
                    <a:pt x="5080000" y="3505200"/>
                  </a:lnTo>
                  <a:close/>
                </a:path>
              </a:pathLst>
            </a:custGeom>
            <a:blipFill>
              <a:blip r:embed="rId2"/>
              <a:stretch>
                <a:fillRect r="-546"/>
              </a:stretch>
            </a:blipFill>
          </p:spPr>
          <p:txBody>
            <a:bodyPr/>
            <a:lstStyle/>
            <a:p>
              <a:endParaRPr lang="es-PE"/>
            </a:p>
          </p:txBody>
        </p:sp>
        <p:sp>
          <p:nvSpPr>
            <p:cNvPr id="4" name="Freeform 4"/>
            <p:cNvSpPr/>
            <p:nvPr/>
          </p:nvSpPr>
          <p:spPr>
            <a:xfrm>
              <a:off x="215900" y="190500"/>
              <a:ext cx="4699000" cy="3098800"/>
            </a:xfrm>
            <a:custGeom>
              <a:avLst/>
              <a:gdLst/>
              <a:ahLst/>
              <a:cxnLst/>
              <a:rect l="l" t="t" r="r" b="b"/>
              <a:pathLst>
                <a:path w="4699000" h="3098800">
                  <a:moveTo>
                    <a:pt x="4699000" y="3098800"/>
                  </a:moveTo>
                  <a:lnTo>
                    <a:pt x="0" y="3098800"/>
                  </a:lnTo>
                  <a:lnTo>
                    <a:pt x="0" y="0"/>
                  </a:lnTo>
                  <a:lnTo>
                    <a:pt x="4699000" y="0"/>
                  </a:lnTo>
                  <a:lnTo>
                    <a:pt x="4699000" y="3098800"/>
                  </a:lnTo>
                  <a:close/>
                </a:path>
              </a:pathLst>
            </a:custGeom>
            <a:blipFill>
              <a:blip r:embed="rId3"/>
              <a:stretch>
                <a:fillRect l="-8618" r="-8618"/>
              </a:stretch>
            </a:blipFill>
          </p:spPr>
          <p:txBody>
            <a:bodyPr/>
            <a:lstStyle/>
            <a:p>
              <a:endParaRPr lang="es-PE"/>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FB8AA"/>
        </a:solidFill>
        <a:effectLst/>
      </p:bgPr>
    </p:bg>
    <p:spTree>
      <p:nvGrpSpPr>
        <p:cNvPr id="1" name=""/>
        <p:cNvGrpSpPr/>
        <p:nvPr/>
      </p:nvGrpSpPr>
      <p:grpSpPr>
        <a:xfrm>
          <a:off x="0" y="0"/>
          <a:ext cx="0" cy="0"/>
          <a:chOff x="0" y="0"/>
          <a:chExt cx="0" cy="0"/>
        </a:xfrm>
      </p:grpSpPr>
      <p:sp>
        <p:nvSpPr>
          <p:cNvPr id="2" name="Freeform 2"/>
          <p:cNvSpPr/>
          <p:nvPr/>
        </p:nvSpPr>
        <p:spPr>
          <a:xfrm>
            <a:off x="4254500" y="0"/>
            <a:ext cx="9563045" cy="10059827"/>
          </a:xfrm>
          <a:custGeom>
            <a:avLst/>
            <a:gdLst/>
            <a:ahLst/>
            <a:cxnLst/>
            <a:rect l="l" t="t" r="r" b="b"/>
            <a:pathLst>
              <a:path w="9563045" h="10059827">
                <a:moveTo>
                  <a:pt x="0" y="0"/>
                </a:moveTo>
                <a:lnTo>
                  <a:pt x="9563045" y="0"/>
                </a:lnTo>
                <a:lnTo>
                  <a:pt x="9563045" y="10059827"/>
                </a:lnTo>
                <a:lnTo>
                  <a:pt x="0" y="10059827"/>
                </a:lnTo>
                <a:lnTo>
                  <a:pt x="0" y="0"/>
                </a:lnTo>
                <a:close/>
              </a:path>
            </a:pathLst>
          </a:custGeom>
          <a:blipFill>
            <a:blip r:embed="rId2"/>
            <a:stretch>
              <a:fillRect l="-160073" t="-51588" r="-2930" b="-4672"/>
            </a:stretch>
          </a:blipFill>
        </p:spPr>
        <p:txBody>
          <a:bodyPr/>
          <a:lstStyle/>
          <a:p>
            <a:endParaRPr lang="es-PE"/>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CCBD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3180522" y="1028700"/>
            <a:ext cx="12274451" cy="8469371"/>
            <a:chOff x="0" y="0"/>
            <a:chExt cx="5080000" cy="3505200"/>
          </a:xfrm>
        </p:grpSpPr>
        <p:sp>
          <p:nvSpPr>
            <p:cNvPr id="3" name="Freeform 3"/>
            <p:cNvSpPr/>
            <p:nvPr/>
          </p:nvSpPr>
          <p:spPr>
            <a:xfrm>
              <a:off x="0" y="0"/>
              <a:ext cx="5080000" cy="3505200"/>
            </a:xfrm>
            <a:custGeom>
              <a:avLst/>
              <a:gdLst/>
              <a:ahLst/>
              <a:cxnLst/>
              <a:rect l="l" t="t" r="r" b="b"/>
              <a:pathLst>
                <a:path w="5080000" h="3505200">
                  <a:moveTo>
                    <a:pt x="5080000" y="3505200"/>
                  </a:moveTo>
                  <a:lnTo>
                    <a:pt x="0" y="3505200"/>
                  </a:lnTo>
                  <a:lnTo>
                    <a:pt x="0" y="0"/>
                  </a:lnTo>
                  <a:lnTo>
                    <a:pt x="5080000" y="0"/>
                  </a:lnTo>
                  <a:lnTo>
                    <a:pt x="5080000" y="3505200"/>
                  </a:lnTo>
                  <a:close/>
                </a:path>
              </a:pathLst>
            </a:custGeom>
            <a:blipFill>
              <a:blip r:embed="rId4"/>
              <a:stretch>
                <a:fillRect r="-546"/>
              </a:stretch>
            </a:blipFill>
          </p:spPr>
          <p:txBody>
            <a:bodyPr/>
            <a:lstStyle/>
            <a:p>
              <a:endParaRPr lang="es-PE"/>
            </a:p>
          </p:txBody>
        </p:sp>
        <p:sp>
          <p:nvSpPr>
            <p:cNvPr id="4" name="Freeform 4"/>
            <p:cNvSpPr/>
            <p:nvPr/>
          </p:nvSpPr>
          <p:spPr>
            <a:xfrm>
              <a:off x="215900" y="190500"/>
              <a:ext cx="4699000" cy="3098800"/>
            </a:xfrm>
            <a:custGeom>
              <a:avLst/>
              <a:gdLst/>
              <a:ahLst/>
              <a:cxnLst/>
              <a:rect l="l" t="t" r="r" b="b"/>
              <a:pathLst>
                <a:path w="4699000" h="3098800">
                  <a:moveTo>
                    <a:pt x="4699000" y="3098800"/>
                  </a:moveTo>
                  <a:lnTo>
                    <a:pt x="0" y="3098800"/>
                  </a:lnTo>
                  <a:lnTo>
                    <a:pt x="0" y="0"/>
                  </a:lnTo>
                  <a:lnTo>
                    <a:pt x="4699000" y="0"/>
                  </a:lnTo>
                  <a:lnTo>
                    <a:pt x="4699000" y="3098800"/>
                  </a:lnTo>
                  <a:close/>
                </a:path>
              </a:pathLst>
            </a:custGeom>
            <a:solidFill>
              <a:srgbClr val="000000">
                <a:alpha val="0"/>
              </a:srgbClr>
            </a:solidFill>
            <a:ln w="12700">
              <a:solidFill>
                <a:srgbClr val="000000"/>
              </a:solidFill>
            </a:ln>
          </p:spPr>
          <p:txBody>
            <a:bodyPr/>
            <a:lstStyle/>
            <a:p>
              <a:endParaRPr lang="es-PE"/>
            </a:p>
          </p:txBody>
        </p:sp>
      </p:grpSp>
      <p:pic>
        <p:nvPicPr>
          <p:cNvPr id="5" name="Picture 5">
            <a:hlinkClick r:id="" action="ppaction://media"/>
          </p:cNvPr>
          <p:cNvPicPr>
            <a:picLocks noChangeAspect="1"/>
          </p:cNvPicPr>
          <p:nvPr>
            <a:videoFile r:link="rId1"/>
            <p:extLst>
              <p:ext uri="{DAA4B4D4-6D71-4841-9C94-3DE7FCFB9230}">
                <p14:media xmlns:p14="http://schemas.microsoft.com/office/powerpoint/2010/main" r:embed="rId2">
                  <p14:trim st="440870" end="291632.812"/>
                </p14:media>
              </p:ext>
            </p:extLst>
          </p:nvPr>
        </p:nvPicPr>
        <p:blipFill>
          <a:blip r:embed="rId5"/>
          <a:srcRect/>
          <a:stretch>
            <a:fillRect/>
          </a:stretch>
        </p:blipFill>
        <p:spPr>
          <a:xfrm>
            <a:off x="1828800" y="1028700"/>
            <a:ext cx="14630400"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FB8AA"/>
        </a:solidFill>
        <a:effectLst/>
      </p:bgPr>
    </p:bg>
    <p:spTree>
      <p:nvGrpSpPr>
        <p:cNvPr id="1" name=""/>
        <p:cNvGrpSpPr/>
        <p:nvPr/>
      </p:nvGrpSpPr>
      <p:grpSpPr>
        <a:xfrm>
          <a:off x="0" y="0"/>
          <a:ext cx="0" cy="0"/>
          <a:chOff x="0" y="0"/>
          <a:chExt cx="0" cy="0"/>
        </a:xfrm>
      </p:grpSpPr>
      <p:grpSp>
        <p:nvGrpSpPr>
          <p:cNvPr id="2" name="Group 2"/>
          <p:cNvGrpSpPr/>
          <p:nvPr/>
        </p:nvGrpSpPr>
        <p:grpSpPr>
          <a:xfrm>
            <a:off x="2755562" y="3633688"/>
            <a:ext cx="13768789" cy="6184867"/>
            <a:chOff x="0" y="0"/>
            <a:chExt cx="1809460" cy="812800"/>
          </a:xfrm>
        </p:grpSpPr>
        <p:sp>
          <p:nvSpPr>
            <p:cNvPr id="3" name="Freeform 3"/>
            <p:cNvSpPr/>
            <p:nvPr/>
          </p:nvSpPr>
          <p:spPr>
            <a:xfrm>
              <a:off x="0" y="0"/>
              <a:ext cx="1809460" cy="812800"/>
            </a:xfrm>
            <a:custGeom>
              <a:avLst/>
              <a:gdLst/>
              <a:ahLst/>
              <a:cxnLst/>
              <a:rect l="l" t="t" r="r" b="b"/>
              <a:pathLst>
                <a:path w="1809460" h="812800">
                  <a:moveTo>
                    <a:pt x="0" y="0"/>
                  </a:moveTo>
                  <a:lnTo>
                    <a:pt x="1809460" y="0"/>
                  </a:lnTo>
                  <a:lnTo>
                    <a:pt x="1809460" y="812800"/>
                  </a:lnTo>
                  <a:lnTo>
                    <a:pt x="0" y="812800"/>
                  </a:lnTo>
                  <a:close/>
                </a:path>
              </a:pathLst>
            </a:custGeom>
            <a:blipFill>
              <a:blip r:embed="rId2"/>
              <a:stretch>
                <a:fillRect t="-150" b="-150"/>
              </a:stretch>
            </a:blipFill>
          </p:spPr>
          <p:txBody>
            <a:bodyPr/>
            <a:lstStyle/>
            <a:p>
              <a:endParaRPr lang="es-PE"/>
            </a:p>
          </p:txBody>
        </p:sp>
      </p:grpSp>
      <p:sp>
        <p:nvSpPr>
          <p:cNvPr id="4" name="TextBox 4"/>
          <p:cNvSpPr txBox="1"/>
          <p:nvPr/>
        </p:nvSpPr>
        <p:spPr>
          <a:xfrm>
            <a:off x="1336733" y="615479"/>
            <a:ext cx="16606448" cy="2626546"/>
          </a:xfrm>
          <a:prstGeom prst="rect">
            <a:avLst/>
          </a:prstGeom>
        </p:spPr>
        <p:txBody>
          <a:bodyPr lIns="0" tIns="0" rIns="0" bIns="0" rtlCol="0" anchor="t">
            <a:spAutoFit/>
          </a:bodyPr>
          <a:lstStyle/>
          <a:p>
            <a:pPr algn="ctr">
              <a:lnSpc>
                <a:spcPts val="10538"/>
              </a:lnSpc>
            </a:pPr>
            <a:r>
              <a:rPr lang="en-US" sz="7527">
                <a:solidFill>
                  <a:srgbClr val="000000"/>
                </a:solidFill>
                <a:latin typeface="Negrita Pro"/>
              </a:rPr>
              <a:t>Pregunta de examen para Asistente y Auxiliar Jurisdiccional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FB8AA"/>
        </a:solidFill>
        <a:effectLst/>
      </p:bgPr>
    </p:bg>
    <p:spTree>
      <p:nvGrpSpPr>
        <p:cNvPr id="1" name=""/>
        <p:cNvGrpSpPr/>
        <p:nvPr/>
      </p:nvGrpSpPr>
      <p:grpSpPr>
        <a:xfrm>
          <a:off x="0" y="0"/>
          <a:ext cx="0" cy="0"/>
          <a:chOff x="0" y="0"/>
          <a:chExt cx="0" cy="0"/>
        </a:xfrm>
      </p:grpSpPr>
      <p:sp>
        <p:nvSpPr>
          <p:cNvPr id="2" name="TextBox 2"/>
          <p:cNvSpPr txBox="1"/>
          <p:nvPr/>
        </p:nvSpPr>
        <p:spPr>
          <a:xfrm>
            <a:off x="2899147" y="1133434"/>
            <a:ext cx="12489706" cy="1133929"/>
          </a:xfrm>
          <a:prstGeom prst="rect">
            <a:avLst/>
          </a:prstGeom>
        </p:spPr>
        <p:txBody>
          <a:bodyPr lIns="0" tIns="0" rIns="0" bIns="0" rtlCol="0" anchor="t">
            <a:spAutoFit/>
          </a:bodyPr>
          <a:lstStyle/>
          <a:p>
            <a:pPr algn="ctr">
              <a:lnSpc>
                <a:spcPts val="9237"/>
              </a:lnSpc>
            </a:pPr>
            <a:r>
              <a:rPr lang="en-US" sz="6598">
                <a:solidFill>
                  <a:srgbClr val="000000"/>
                </a:solidFill>
                <a:latin typeface="Negrita Pro"/>
              </a:rPr>
              <a:t>Respuesta: B </a:t>
            </a:r>
          </a:p>
        </p:txBody>
      </p:sp>
      <p:sp>
        <p:nvSpPr>
          <p:cNvPr id="3" name="TextBox 3"/>
          <p:cNvSpPr txBox="1"/>
          <p:nvPr/>
        </p:nvSpPr>
        <p:spPr>
          <a:xfrm>
            <a:off x="1028700" y="5067300"/>
            <a:ext cx="16230600" cy="2782549"/>
          </a:xfrm>
          <a:prstGeom prst="rect">
            <a:avLst/>
          </a:prstGeom>
        </p:spPr>
        <p:txBody>
          <a:bodyPr lIns="0" tIns="0" rIns="0" bIns="0" rtlCol="0" anchor="t">
            <a:spAutoFit/>
          </a:bodyPr>
          <a:lstStyle/>
          <a:p>
            <a:pPr algn="ctr">
              <a:lnSpc>
                <a:spcPts val="5559"/>
              </a:lnSpc>
            </a:pPr>
            <a:r>
              <a:rPr lang="en-US" sz="3970">
                <a:solidFill>
                  <a:srgbClr val="000000"/>
                </a:solidFill>
                <a:latin typeface="Ruda Bold"/>
              </a:rPr>
              <a:t>Art. 1 TUO LOPJ,</a:t>
            </a:r>
            <a:r>
              <a:rPr lang="en-US" sz="3970">
                <a:solidFill>
                  <a:srgbClr val="000000"/>
                </a:solidFill>
                <a:latin typeface="Ruda"/>
              </a:rPr>
              <a:t> Potestad exclusiva de administrar justicia. Artículo 1.- La potestad de administrar justicia </a:t>
            </a:r>
            <a:r>
              <a:rPr lang="en-US" sz="3970">
                <a:solidFill>
                  <a:srgbClr val="000000"/>
                </a:solidFill>
                <a:latin typeface="Ruda Bold"/>
              </a:rPr>
              <a:t>emana del pueblo y se ejerce por el Poder Judicial</a:t>
            </a:r>
            <a:r>
              <a:rPr lang="en-US" sz="3970">
                <a:solidFill>
                  <a:srgbClr val="000000"/>
                </a:solidFill>
                <a:latin typeface="Ruda"/>
              </a:rPr>
              <a:t> a través de sus órganos jerárquicos con sujeción a la Constitución y a las leyes.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FC7D4"/>
        </a:solidFill>
        <a:effectLst/>
      </p:bgPr>
    </p:bg>
    <p:spTree>
      <p:nvGrpSpPr>
        <p:cNvPr id="1" name=""/>
        <p:cNvGrpSpPr/>
        <p:nvPr/>
      </p:nvGrpSpPr>
      <p:grpSpPr>
        <a:xfrm>
          <a:off x="0" y="0"/>
          <a:ext cx="0" cy="0"/>
          <a:chOff x="0" y="0"/>
          <a:chExt cx="0" cy="0"/>
        </a:xfrm>
      </p:grpSpPr>
      <p:sp>
        <p:nvSpPr>
          <p:cNvPr id="2" name="Freeform 2"/>
          <p:cNvSpPr/>
          <p:nvPr/>
        </p:nvSpPr>
        <p:spPr>
          <a:xfrm>
            <a:off x="1278229" y="1810306"/>
            <a:ext cx="15981071" cy="6666389"/>
          </a:xfrm>
          <a:custGeom>
            <a:avLst/>
            <a:gdLst/>
            <a:ahLst/>
            <a:cxnLst/>
            <a:rect l="l" t="t" r="r" b="b"/>
            <a:pathLst>
              <a:path w="15981071" h="6666389">
                <a:moveTo>
                  <a:pt x="0" y="0"/>
                </a:moveTo>
                <a:lnTo>
                  <a:pt x="15981071" y="0"/>
                </a:lnTo>
                <a:lnTo>
                  <a:pt x="15981071" y="6666388"/>
                </a:lnTo>
                <a:lnTo>
                  <a:pt x="0" y="6666388"/>
                </a:lnTo>
                <a:lnTo>
                  <a:pt x="0" y="0"/>
                </a:lnTo>
                <a:close/>
              </a:path>
            </a:pathLst>
          </a:custGeom>
          <a:blipFill>
            <a:blip r:embed="rId2"/>
            <a:stretch>
              <a:fillRect t="-124506" b="-106770"/>
            </a:stretch>
          </a:blipFill>
        </p:spPr>
        <p:txBody>
          <a:bodyPr/>
          <a:lstStyle/>
          <a:p>
            <a:endParaRPr lang="es-PE"/>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FC7D4"/>
        </a:solidFill>
        <a:effectLst/>
      </p:bgPr>
    </p:bg>
    <p:spTree>
      <p:nvGrpSpPr>
        <p:cNvPr id="1" name=""/>
        <p:cNvGrpSpPr/>
        <p:nvPr/>
      </p:nvGrpSpPr>
      <p:grpSpPr>
        <a:xfrm>
          <a:off x="0" y="0"/>
          <a:ext cx="0" cy="0"/>
          <a:chOff x="0" y="0"/>
          <a:chExt cx="0" cy="0"/>
        </a:xfrm>
      </p:grpSpPr>
      <p:sp>
        <p:nvSpPr>
          <p:cNvPr id="2" name="TextBox 2"/>
          <p:cNvSpPr txBox="1"/>
          <p:nvPr/>
        </p:nvSpPr>
        <p:spPr>
          <a:xfrm>
            <a:off x="380229" y="1233599"/>
            <a:ext cx="16044461" cy="1456809"/>
          </a:xfrm>
          <a:prstGeom prst="rect">
            <a:avLst/>
          </a:prstGeom>
        </p:spPr>
        <p:txBody>
          <a:bodyPr lIns="0" tIns="0" rIns="0" bIns="0" rtlCol="0" anchor="t">
            <a:spAutoFit/>
          </a:bodyPr>
          <a:lstStyle/>
          <a:p>
            <a:pPr algn="ctr">
              <a:lnSpc>
                <a:spcPts val="11866"/>
              </a:lnSpc>
            </a:pPr>
            <a:r>
              <a:rPr lang="en-US" sz="8476">
                <a:solidFill>
                  <a:srgbClr val="000000"/>
                </a:solidFill>
                <a:latin typeface="Negrita Pro"/>
              </a:rPr>
              <a:t>Respuesta: B-Secretario</a:t>
            </a:r>
          </a:p>
        </p:txBody>
      </p:sp>
      <p:sp>
        <p:nvSpPr>
          <p:cNvPr id="3" name="TextBox 3"/>
          <p:cNvSpPr txBox="1"/>
          <p:nvPr/>
        </p:nvSpPr>
        <p:spPr>
          <a:xfrm>
            <a:off x="1028700" y="3926535"/>
            <a:ext cx="16230600" cy="2636905"/>
          </a:xfrm>
          <a:prstGeom prst="rect">
            <a:avLst/>
          </a:prstGeom>
        </p:spPr>
        <p:txBody>
          <a:bodyPr lIns="0" tIns="0" rIns="0" bIns="0" rtlCol="0" anchor="t">
            <a:spAutoFit/>
          </a:bodyPr>
          <a:lstStyle/>
          <a:p>
            <a:pPr algn="ctr">
              <a:lnSpc>
                <a:spcPts val="5310"/>
              </a:lnSpc>
            </a:pPr>
            <a:r>
              <a:rPr lang="en-US" sz="3792">
                <a:solidFill>
                  <a:srgbClr val="000000"/>
                </a:solidFill>
                <a:latin typeface="Ruda"/>
                <a:ea typeface="Ruda"/>
              </a:rPr>
              <a:t>“Manual de Clasificador de Cargos del Poder Judicial” – Versión N.° 002.</a:t>
            </a:r>
          </a:p>
          <a:p>
            <a:pPr algn="ctr">
              <a:lnSpc>
                <a:spcPts val="5310"/>
              </a:lnSpc>
            </a:pPr>
            <a:endParaRPr lang="en-US" sz="3792">
              <a:solidFill>
                <a:srgbClr val="000000"/>
              </a:solidFill>
              <a:latin typeface="Ruda"/>
              <a:ea typeface="Ruda"/>
            </a:endParaRPr>
          </a:p>
          <a:p>
            <a:pPr algn="ctr">
              <a:lnSpc>
                <a:spcPts val="5310"/>
              </a:lnSpc>
            </a:pPr>
            <a:endParaRPr lang="en-US" sz="3792">
              <a:solidFill>
                <a:srgbClr val="000000"/>
              </a:solidFill>
              <a:latin typeface="Ruda"/>
              <a:ea typeface="Ruda"/>
            </a:endParaRPr>
          </a:p>
          <a:p>
            <a:pPr algn="ctr">
              <a:lnSpc>
                <a:spcPts val="5310"/>
              </a:lnSpc>
            </a:pPr>
            <a:endParaRPr lang="en-US" sz="3792">
              <a:solidFill>
                <a:srgbClr val="000000"/>
              </a:solidFill>
              <a:latin typeface="Ruda"/>
              <a:ea typeface="Ruda"/>
            </a:endParaRPr>
          </a:p>
        </p:txBody>
      </p:sp>
      <p:sp>
        <p:nvSpPr>
          <p:cNvPr id="4" name="TextBox 4"/>
          <p:cNvSpPr txBox="1"/>
          <p:nvPr/>
        </p:nvSpPr>
        <p:spPr>
          <a:xfrm>
            <a:off x="1343529" y="5905141"/>
            <a:ext cx="16322606" cy="2032904"/>
          </a:xfrm>
          <a:prstGeom prst="rect">
            <a:avLst/>
          </a:prstGeom>
        </p:spPr>
        <p:txBody>
          <a:bodyPr lIns="0" tIns="0" rIns="0" bIns="0" rtlCol="0" anchor="t">
            <a:spAutoFit/>
          </a:bodyPr>
          <a:lstStyle/>
          <a:p>
            <a:pPr algn="ctr">
              <a:lnSpc>
                <a:spcPts val="3242"/>
              </a:lnSpc>
            </a:pPr>
            <a:r>
              <a:rPr lang="en-US" sz="2316">
                <a:solidFill>
                  <a:srgbClr val="000000"/>
                </a:solidFill>
                <a:latin typeface="Open Sans"/>
              </a:rPr>
              <a:t> https://www.pj.gob.pe/wps/wcm/connect/174d3e804db903bf952bb5dd50fa768f/RESOLUCION+ADMINISTRATIVA-000488-2023-CE.pdf?MOD=AJPERES&amp;CACHEID=174d3e804db903bf952bb5dd50fa768f</a:t>
            </a:r>
          </a:p>
          <a:p>
            <a:pPr algn="ctr">
              <a:lnSpc>
                <a:spcPts val="3242"/>
              </a:lnSpc>
            </a:pPr>
            <a:endParaRPr lang="en-US" sz="2316">
              <a:solidFill>
                <a:srgbClr val="000000"/>
              </a:solidFill>
              <a:latin typeface="Open Sans"/>
            </a:endParaRPr>
          </a:p>
          <a:p>
            <a:pPr algn="ctr">
              <a:lnSpc>
                <a:spcPts val="3242"/>
              </a:lnSpc>
            </a:pPr>
            <a:endParaRPr lang="en-US" sz="2316">
              <a:solidFill>
                <a:srgbClr val="000000"/>
              </a:solidFill>
              <a:latin typeface="Open Sans"/>
            </a:endParaRPr>
          </a:p>
          <a:p>
            <a:pPr algn="ctr">
              <a:lnSpc>
                <a:spcPts val="3242"/>
              </a:lnSpc>
            </a:pPr>
            <a:endParaRPr lang="en-US" sz="2316">
              <a:solidFill>
                <a:srgbClr val="000000"/>
              </a:solidFill>
              <a:latin typeface="Open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FC7D4"/>
        </a:solidFill>
        <a:effectLst/>
      </p:bgPr>
    </p:bg>
    <p:spTree>
      <p:nvGrpSpPr>
        <p:cNvPr id="1" name=""/>
        <p:cNvGrpSpPr/>
        <p:nvPr/>
      </p:nvGrpSpPr>
      <p:grpSpPr>
        <a:xfrm>
          <a:off x="0" y="0"/>
          <a:ext cx="0" cy="0"/>
          <a:chOff x="0" y="0"/>
          <a:chExt cx="0" cy="0"/>
        </a:xfrm>
      </p:grpSpPr>
      <p:sp>
        <p:nvSpPr>
          <p:cNvPr id="2" name="Freeform 2"/>
          <p:cNvSpPr/>
          <p:nvPr/>
        </p:nvSpPr>
        <p:spPr>
          <a:xfrm>
            <a:off x="1028700" y="2122496"/>
            <a:ext cx="16230600" cy="6370021"/>
          </a:xfrm>
          <a:custGeom>
            <a:avLst/>
            <a:gdLst/>
            <a:ahLst/>
            <a:cxnLst/>
            <a:rect l="l" t="t" r="r" b="b"/>
            <a:pathLst>
              <a:path w="16230600" h="6370021">
                <a:moveTo>
                  <a:pt x="0" y="0"/>
                </a:moveTo>
                <a:lnTo>
                  <a:pt x="16230600" y="0"/>
                </a:lnTo>
                <a:lnTo>
                  <a:pt x="16230600" y="6370021"/>
                </a:lnTo>
                <a:lnTo>
                  <a:pt x="0" y="6370021"/>
                </a:lnTo>
                <a:lnTo>
                  <a:pt x="0" y="0"/>
                </a:lnTo>
                <a:close/>
              </a:path>
            </a:pathLst>
          </a:custGeom>
          <a:blipFill>
            <a:blip r:embed="rId2"/>
            <a:stretch>
              <a:fillRect t="-1151" b="-250951"/>
            </a:stretch>
          </a:blipFill>
          <a:ln w="38100" cap="sq">
            <a:solidFill>
              <a:srgbClr val="000000"/>
            </a:solidFill>
            <a:prstDash val="lgDash"/>
            <a:miter/>
          </a:ln>
        </p:spPr>
        <p:txBody>
          <a:bodyPr/>
          <a:lstStyle/>
          <a:p>
            <a:endParaRPr lang="es-PE"/>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9687"/>
        </a:solidFill>
        <a:effectLst/>
      </p:bgPr>
    </p:bg>
    <p:spTree>
      <p:nvGrpSpPr>
        <p:cNvPr id="1" name=""/>
        <p:cNvGrpSpPr/>
        <p:nvPr/>
      </p:nvGrpSpPr>
      <p:grpSpPr>
        <a:xfrm>
          <a:off x="0" y="0"/>
          <a:ext cx="0" cy="0"/>
          <a:chOff x="0" y="0"/>
          <a:chExt cx="0" cy="0"/>
        </a:xfrm>
      </p:grpSpPr>
      <p:sp>
        <p:nvSpPr>
          <p:cNvPr id="2" name="Freeform 2"/>
          <p:cNvSpPr/>
          <p:nvPr/>
        </p:nvSpPr>
        <p:spPr>
          <a:xfrm>
            <a:off x="0" y="-10857"/>
            <a:ext cx="18666521" cy="3448418"/>
          </a:xfrm>
          <a:custGeom>
            <a:avLst/>
            <a:gdLst/>
            <a:ahLst/>
            <a:cxnLst/>
            <a:rect l="l" t="t" r="r" b="b"/>
            <a:pathLst>
              <a:path w="18666521" h="3448418">
                <a:moveTo>
                  <a:pt x="0" y="0"/>
                </a:moveTo>
                <a:lnTo>
                  <a:pt x="18666521" y="0"/>
                </a:lnTo>
                <a:lnTo>
                  <a:pt x="18666521" y="3448419"/>
                </a:lnTo>
                <a:lnTo>
                  <a:pt x="0" y="3448419"/>
                </a:lnTo>
                <a:lnTo>
                  <a:pt x="0" y="0"/>
                </a:lnTo>
                <a:close/>
              </a:path>
            </a:pathLst>
          </a:custGeom>
          <a:blipFill>
            <a:blip r:embed="rId2"/>
            <a:stretch>
              <a:fillRect t="-22174" b="-22174"/>
            </a:stretch>
          </a:blipFill>
        </p:spPr>
        <p:txBody>
          <a:bodyPr/>
          <a:lstStyle/>
          <a:p>
            <a:endParaRPr lang="es-PE"/>
          </a:p>
        </p:txBody>
      </p:sp>
      <p:grpSp>
        <p:nvGrpSpPr>
          <p:cNvPr id="3" name="Group 3"/>
          <p:cNvGrpSpPr/>
          <p:nvPr/>
        </p:nvGrpSpPr>
        <p:grpSpPr>
          <a:xfrm>
            <a:off x="4995823" y="-287630"/>
            <a:ext cx="13670697" cy="4001964"/>
            <a:chOff x="0" y="0"/>
            <a:chExt cx="3600513" cy="1054015"/>
          </a:xfrm>
        </p:grpSpPr>
        <p:sp>
          <p:nvSpPr>
            <p:cNvPr id="4" name="Freeform 4"/>
            <p:cNvSpPr/>
            <p:nvPr/>
          </p:nvSpPr>
          <p:spPr>
            <a:xfrm>
              <a:off x="0" y="0"/>
              <a:ext cx="3600513" cy="1054015"/>
            </a:xfrm>
            <a:custGeom>
              <a:avLst/>
              <a:gdLst/>
              <a:ahLst/>
              <a:cxnLst/>
              <a:rect l="l" t="t" r="r" b="b"/>
              <a:pathLst>
                <a:path w="3600513" h="1054015">
                  <a:moveTo>
                    <a:pt x="28882" y="0"/>
                  </a:moveTo>
                  <a:lnTo>
                    <a:pt x="3571631" y="0"/>
                  </a:lnTo>
                  <a:cubicBezTo>
                    <a:pt x="3579291" y="0"/>
                    <a:pt x="3586637" y="3043"/>
                    <a:pt x="3592054" y="8459"/>
                  </a:cubicBezTo>
                  <a:cubicBezTo>
                    <a:pt x="3597470" y="13876"/>
                    <a:pt x="3600513" y="21222"/>
                    <a:pt x="3600513" y="28882"/>
                  </a:cubicBezTo>
                  <a:lnTo>
                    <a:pt x="3600513" y="1025133"/>
                  </a:lnTo>
                  <a:cubicBezTo>
                    <a:pt x="3600513" y="1032793"/>
                    <a:pt x="3597470" y="1040140"/>
                    <a:pt x="3592054" y="1045556"/>
                  </a:cubicBezTo>
                  <a:cubicBezTo>
                    <a:pt x="3586637" y="1050972"/>
                    <a:pt x="3579291" y="1054015"/>
                    <a:pt x="3571631" y="1054015"/>
                  </a:cubicBezTo>
                  <a:lnTo>
                    <a:pt x="28882" y="1054015"/>
                  </a:lnTo>
                  <a:cubicBezTo>
                    <a:pt x="21222" y="1054015"/>
                    <a:pt x="13876" y="1050972"/>
                    <a:pt x="8459" y="1045556"/>
                  </a:cubicBezTo>
                  <a:cubicBezTo>
                    <a:pt x="3043" y="1040140"/>
                    <a:pt x="0" y="1032793"/>
                    <a:pt x="0" y="1025133"/>
                  </a:cubicBezTo>
                  <a:lnTo>
                    <a:pt x="0" y="28882"/>
                  </a:lnTo>
                  <a:cubicBezTo>
                    <a:pt x="0" y="21222"/>
                    <a:pt x="3043" y="13876"/>
                    <a:pt x="8459" y="8459"/>
                  </a:cubicBezTo>
                  <a:cubicBezTo>
                    <a:pt x="13876" y="3043"/>
                    <a:pt x="21222" y="0"/>
                    <a:pt x="28882" y="0"/>
                  </a:cubicBezTo>
                  <a:close/>
                </a:path>
              </a:pathLst>
            </a:custGeom>
            <a:solidFill>
              <a:srgbClr val="000000">
                <a:alpha val="0"/>
              </a:srgbClr>
            </a:solidFill>
          </p:spPr>
          <p:txBody>
            <a:bodyPr/>
            <a:lstStyle/>
            <a:p>
              <a:endParaRPr lang="es-PE"/>
            </a:p>
          </p:txBody>
        </p:sp>
        <p:sp>
          <p:nvSpPr>
            <p:cNvPr id="5" name="TextBox 5"/>
            <p:cNvSpPr txBox="1"/>
            <p:nvPr/>
          </p:nvSpPr>
          <p:spPr>
            <a:xfrm>
              <a:off x="0" y="266700"/>
              <a:ext cx="3600513" cy="787315"/>
            </a:xfrm>
            <a:prstGeom prst="rect">
              <a:avLst/>
            </a:prstGeom>
          </p:spPr>
          <p:txBody>
            <a:bodyPr lIns="12700" tIns="12700" rIns="12700" bIns="12700" rtlCol="0" anchor="ctr"/>
            <a:lstStyle/>
            <a:p>
              <a:pPr algn="ctr">
                <a:lnSpc>
                  <a:spcPts val="10159"/>
                </a:lnSpc>
              </a:pPr>
              <a:r>
                <a:rPr lang="en-US" sz="10808">
                  <a:solidFill>
                    <a:srgbClr val="1E2027"/>
                  </a:solidFill>
                  <a:latin typeface="Negrita Pro"/>
                </a:rPr>
                <a:t> </a:t>
              </a:r>
              <a:r>
                <a:rPr lang="en-US" sz="10808">
                  <a:solidFill>
                    <a:srgbClr val="671D17"/>
                  </a:solidFill>
                  <a:latin typeface="Negrita Pro"/>
                </a:rPr>
                <a:t>Administracion Justicia</a:t>
              </a:r>
            </a:p>
          </p:txBody>
        </p:sp>
      </p:grpSp>
      <p:sp>
        <p:nvSpPr>
          <p:cNvPr id="6" name="Freeform 6"/>
          <p:cNvSpPr/>
          <p:nvPr/>
        </p:nvSpPr>
        <p:spPr>
          <a:xfrm>
            <a:off x="3617285" y="5598038"/>
            <a:ext cx="13310538" cy="4041272"/>
          </a:xfrm>
          <a:custGeom>
            <a:avLst/>
            <a:gdLst/>
            <a:ahLst/>
            <a:cxnLst/>
            <a:rect l="l" t="t" r="r" b="b"/>
            <a:pathLst>
              <a:path w="13310538" h="4041272">
                <a:moveTo>
                  <a:pt x="0" y="0"/>
                </a:moveTo>
                <a:lnTo>
                  <a:pt x="13310539" y="0"/>
                </a:lnTo>
                <a:lnTo>
                  <a:pt x="13310539" y="4041272"/>
                </a:lnTo>
                <a:lnTo>
                  <a:pt x="0" y="4041272"/>
                </a:lnTo>
                <a:lnTo>
                  <a:pt x="0" y="0"/>
                </a:lnTo>
                <a:close/>
              </a:path>
            </a:pathLst>
          </a:custGeom>
          <a:blipFill>
            <a:blip r:embed="rId3">
              <a:extLst>
                <a:ext uri="{96DAC541-7B7A-43D3-8B79-37D633B846F1}">
                  <asvg:svgBlip xmlns:asvg="http://schemas.microsoft.com/office/drawing/2016/SVG/main" r:embed="rId4"/>
                </a:ext>
              </a:extLst>
            </a:blip>
            <a:stretch>
              <a:fillRect/>
            </a:stretch>
          </a:blipFill>
          <a:ln w="76200" cap="sq">
            <a:solidFill>
              <a:srgbClr val="671D17"/>
            </a:solidFill>
            <a:prstDash val="solid"/>
            <a:miter/>
          </a:ln>
        </p:spPr>
        <p:txBody>
          <a:bodyPr/>
          <a:lstStyle/>
          <a:p>
            <a:endParaRPr lang="es-PE"/>
          </a:p>
        </p:txBody>
      </p:sp>
      <p:sp>
        <p:nvSpPr>
          <p:cNvPr id="7" name="TextBox 7"/>
          <p:cNvSpPr txBox="1"/>
          <p:nvPr/>
        </p:nvSpPr>
        <p:spPr>
          <a:xfrm>
            <a:off x="4374919" y="5038725"/>
            <a:ext cx="11460605" cy="4455155"/>
          </a:xfrm>
          <a:prstGeom prst="rect">
            <a:avLst/>
          </a:prstGeom>
        </p:spPr>
        <p:txBody>
          <a:bodyPr lIns="0" tIns="0" rIns="0" bIns="0" rtlCol="0" anchor="t">
            <a:spAutoFit/>
          </a:bodyPr>
          <a:lstStyle/>
          <a:p>
            <a:pPr algn="ctr">
              <a:lnSpc>
                <a:spcPts val="5915"/>
              </a:lnSpc>
            </a:pPr>
            <a:endParaRPr/>
          </a:p>
          <a:p>
            <a:pPr marL="912219" lvl="1" indent="-456110" algn="ctr">
              <a:lnSpc>
                <a:spcPts val="5915"/>
              </a:lnSpc>
              <a:buFont typeface="Arial"/>
              <a:buChar char="•"/>
            </a:pPr>
            <a:r>
              <a:rPr lang="en-US" sz="4225">
                <a:solidFill>
                  <a:srgbClr val="000000"/>
                </a:solidFill>
                <a:latin typeface="Arimo"/>
              </a:rPr>
              <a:t> Juzgados de Paz no Letrados,</a:t>
            </a:r>
          </a:p>
          <a:p>
            <a:pPr marL="912219" lvl="1" indent="-456110" algn="ctr">
              <a:lnSpc>
                <a:spcPts val="5915"/>
              </a:lnSpc>
              <a:buFont typeface="Arial"/>
              <a:buChar char="•"/>
            </a:pPr>
            <a:r>
              <a:rPr lang="en-US" sz="4225">
                <a:solidFill>
                  <a:srgbClr val="000000"/>
                </a:solidFill>
                <a:latin typeface="Arimo"/>
              </a:rPr>
              <a:t>Juzgados de Paz Letrados.</a:t>
            </a:r>
          </a:p>
          <a:p>
            <a:pPr marL="912219" lvl="1" indent="-456110" algn="ctr">
              <a:lnSpc>
                <a:spcPts val="5915"/>
              </a:lnSpc>
              <a:buFont typeface="Arial"/>
              <a:buChar char="•"/>
            </a:pPr>
            <a:r>
              <a:rPr lang="en-US" sz="4225">
                <a:solidFill>
                  <a:srgbClr val="000000"/>
                </a:solidFill>
                <a:latin typeface="Arimo"/>
              </a:rPr>
              <a:t>juzgados especializados.</a:t>
            </a:r>
          </a:p>
          <a:p>
            <a:pPr marL="912219" lvl="1" indent="-456110" algn="ctr">
              <a:lnSpc>
                <a:spcPts val="5915"/>
              </a:lnSpc>
              <a:buFont typeface="Arial"/>
              <a:buChar char="•"/>
            </a:pPr>
            <a:r>
              <a:rPr lang="en-US" sz="4225">
                <a:solidFill>
                  <a:srgbClr val="000000"/>
                </a:solidFill>
                <a:latin typeface="Arimo"/>
              </a:rPr>
              <a:t>Cortes Superiores </a:t>
            </a:r>
          </a:p>
          <a:p>
            <a:pPr marL="912219" lvl="1" indent="-456110" algn="ctr">
              <a:lnSpc>
                <a:spcPts val="5915"/>
              </a:lnSpc>
              <a:buFont typeface="Arial"/>
              <a:buChar char="•"/>
            </a:pPr>
            <a:r>
              <a:rPr lang="en-US" sz="4225">
                <a:solidFill>
                  <a:srgbClr val="000000"/>
                </a:solidFill>
                <a:latin typeface="Arimo"/>
              </a:rPr>
              <a:t>Corte Suprema de Justicia de la República. </a:t>
            </a:r>
          </a:p>
        </p:txBody>
      </p:sp>
      <p:sp>
        <p:nvSpPr>
          <p:cNvPr id="8" name="TextBox 8"/>
          <p:cNvSpPr txBox="1"/>
          <p:nvPr/>
        </p:nvSpPr>
        <p:spPr>
          <a:xfrm>
            <a:off x="0" y="3247062"/>
            <a:ext cx="9392543" cy="1165860"/>
          </a:xfrm>
          <a:prstGeom prst="rect">
            <a:avLst/>
          </a:prstGeom>
        </p:spPr>
        <p:txBody>
          <a:bodyPr lIns="0" tIns="0" rIns="0" bIns="0" rtlCol="0" anchor="t">
            <a:spAutoFit/>
          </a:bodyPr>
          <a:lstStyle/>
          <a:p>
            <a:pPr algn="ctr">
              <a:lnSpc>
                <a:spcPts val="9600"/>
              </a:lnSpc>
              <a:spcBef>
                <a:spcPct val="0"/>
              </a:spcBef>
            </a:pPr>
            <a:r>
              <a:rPr lang="en-US" sz="6400">
                <a:solidFill>
                  <a:srgbClr val="000000"/>
                </a:solidFill>
                <a:latin typeface="Archivo Black"/>
              </a:rPr>
              <a:t> órganos jerárquicos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FC7D4"/>
        </a:solidFill>
        <a:effectLst/>
      </p:bgPr>
    </p:bg>
    <p:spTree>
      <p:nvGrpSpPr>
        <p:cNvPr id="1" name=""/>
        <p:cNvGrpSpPr/>
        <p:nvPr/>
      </p:nvGrpSpPr>
      <p:grpSpPr>
        <a:xfrm>
          <a:off x="0" y="0"/>
          <a:ext cx="0" cy="0"/>
          <a:chOff x="0" y="0"/>
          <a:chExt cx="0" cy="0"/>
        </a:xfrm>
      </p:grpSpPr>
      <p:sp>
        <p:nvSpPr>
          <p:cNvPr id="2" name="TextBox 2"/>
          <p:cNvSpPr txBox="1"/>
          <p:nvPr/>
        </p:nvSpPr>
        <p:spPr>
          <a:xfrm>
            <a:off x="1028700" y="1233599"/>
            <a:ext cx="16044461" cy="1456809"/>
          </a:xfrm>
          <a:prstGeom prst="rect">
            <a:avLst/>
          </a:prstGeom>
        </p:spPr>
        <p:txBody>
          <a:bodyPr lIns="0" tIns="0" rIns="0" bIns="0" rtlCol="0" anchor="t">
            <a:spAutoFit/>
          </a:bodyPr>
          <a:lstStyle/>
          <a:p>
            <a:pPr algn="ctr">
              <a:lnSpc>
                <a:spcPts val="11866"/>
              </a:lnSpc>
            </a:pPr>
            <a:r>
              <a:rPr lang="en-US" sz="8476">
                <a:solidFill>
                  <a:srgbClr val="000000"/>
                </a:solidFill>
                <a:latin typeface="Negrita Pro"/>
              </a:rPr>
              <a:t>Respuesta: C-Auxiliar Judicial</a:t>
            </a:r>
          </a:p>
        </p:txBody>
      </p:sp>
      <p:sp>
        <p:nvSpPr>
          <p:cNvPr id="3" name="TextBox 3"/>
          <p:cNvSpPr txBox="1"/>
          <p:nvPr/>
        </p:nvSpPr>
        <p:spPr>
          <a:xfrm>
            <a:off x="2032409" y="4765551"/>
            <a:ext cx="15495133" cy="1687851"/>
          </a:xfrm>
          <a:prstGeom prst="rect">
            <a:avLst/>
          </a:prstGeom>
        </p:spPr>
        <p:txBody>
          <a:bodyPr lIns="0" tIns="0" rIns="0" bIns="0" rtlCol="0" anchor="t">
            <a:spAutoFit/>
          </a:bodyPr>
          <a:lstStyle/>
          <a:p>
            <a:pPr algn="ctr">
              <a:lnSpc>
                <a:spcPts val="6797"/>
              </a:lnSpc>
            </a:pPr>
            <a:r>
              <a:rPr lang="en-US" sz="4855">
                <a:solidFill>
                  <a:srgbClr val="000000"/>
                </a:solidFill>
                <a:latin typeface="Ruda Bold"/>
              </a:rPr>
              <a:t>Plazo y trámite de la apelación de sentencias.- Artículo 373 del CPC</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FC7D4"/>
        </a:solidFill>
        <a:effectLst/>
      </p:bgPr>
    </p:bg>
    <p:spTree>
      <p:nvGrpSpPr>
        <p:cNvPr id="1" name=""/>
        <p:cNvGrpSpPr/>
        <p:nvPr/>
      </p:nvGrpSpPr>
      <p:grpSpPr>
        <a:xfrm>
          <a:off x="0" y="0"/>
          <a:ext cx="0" cy="0"/>
          <a:chOff x="0" y="0"/>
          <a:chExt cx="0" cy="0"/>
        </a:xfrm>
      </p:grpSpPr>
      <p:sp>
        <p:nvSpPr>
          <p:cNvPr id="2" name="Freeform 2"/>
          <p:cNvSpPr/>
          <p:nvPr/>
        </p:nvSpPr>
        <p:spPr>
          <a:xfrm>
            <a:off x="1811126" y="1957871"/>
            <a:ext cx="14665748" cy="5069619"/>
          </a:xfrm>
          <a:custGeom>
            <a:avLst/>
            <a:gdLst/>
            <a:ahLst/>
            <a:cxnLst/>
            <a:rect l="l" t="t" r="r" b="b"/>
            <a:pathLst>
              <a:path w="14665748" h="5069619">
                <a:moveTo>
                  <a:pt x="0" y="0"/>
                </a:moveTo>
                <a:lnTo>
                  <a:pt x="14665748" y="0"/>
                </a:lnTo>
                <a:lnTo>
                  <a:pt x="14665748" y="5069619"/>
                </a:lnTo>
                <a:lnTo>
                  <a:pt x="0" y="5069619"/>
                </a:lnTo>
                <a:lnTo>
                  <a:pt x="0" y="0"/>
                </a:lnTo>
                <a:close/>
              </a:path>
            </a:pathLst>
          </a:custGeom>
          <a:blipFill>
            <a:blip r:embed="rId2"/>
            <a:stretch>
              <a:fillRect r="-3786" b="-176147"/>
            </a:stretch>
          </a:blipFill>
        </p:spPr>
        <p:txBody>
          <a:bodyPr/>
          <a:lstStyle/>
          <a:p>
            <a:endParaRPr lang="es-PE"/>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FC7D4"/>
        </a:solidFill>
        <a:effectLst/>
      </p:bgPr>
    </p:bg>
    <p:spTree>
      <p:nvGrpSpPr>
        <p:cNvPr id="1" name=""/>
        <p:cNvGrpSpPr/>
        <p:nvPr/>
      </p:nvGrpSpPr>
      <p:grpSpPr>
        <a:xfrm>
          <a:off x="0" y="0"/>
          <a:ext cx="0" cy="0"/>
          <a:chOff x="0" y="0"/>
          <a:chExt cx="0" cy="0"/>
        </a:xfrm>
      </p:grpSpPr>
      <p:sp>
        <p:nvSpPr>
          <p:cNvPr id="2" name="TextBox 2"/>
          <p:cNvSpPr txBox="1"/>
          <p:nvPr/>
        </p:nvSpPr>
        <p:spPr>
          <a:xfrm>
            <a:off x="1844811" y="1711536"/>
            <a:ext cx="14598377" cy="2434213"/>
          </a:xfrm>
          <a:prstGeom prst="rect">
            <a:avLst/>
          </a:prstGeom>
        </p:spPr>
        <p:txBody>
          <a:bodyPr lIns="0" tIns="0" rIns="0" bIns="0" rtlCol="0" anchor="t">
            <a:spAutoFit/>
          </a:bodyPr>
          <a:lstStyle/>
          <a:p>
            <a:pPr algn="ctr">
              <a:lnSpc>
                <a:spcPts val="9759"/>
              </a:lnSpc>
            </a:pPr>
            <a:r>
              <a:rPr lang="en-US" sz="6971">
                <a:solidFill>
                  <a:srgbClr val="000000"/>
                </a:solidFill>
                <a:latin typeface="Negrita Pro"/>
              </a:rPr>
              <a:t>Respuesta: C-Correlativa, con numeros y letras</a:t>
            </a:r>
          </a:p>
        </p:txBody>
      </p:sp>
      <p:sp>
        <p:nvSpPr>
          <p:cNvPr id="3" name="TextBox 3"/>
          <p:cNvSpPr txBox="1"/>
          <p:nvPr/>
        </p:nvSpPr>
        <p:spPr>
          <a:xfrm>
            <a:off x="3690305" y="5428479"/>
            <a:ext cx="12986122" cy="1811020"/>
          </a:xfrm>
          <a:prstGeom prst="rect">
            <a:avLst/>
          </a:prstGeom>
        </p:spPr>
        <p:txBody>
          <a:bodyPr lIns="0" tIns="0" rIns="0" bIns="0" rtlCol="0" anchor="t">
            <a:spAutoFit/>
          </a:bodyPr>
          <a:lstStyle/>
          <a:p>
            <a:pPr algn="ctr">
              <a:lnSpc>
                <a:spcPts val="7279"/>
              </a:lnSpc>
            </a:pPr>
            <a:r>
              <a:rPr lang="en-US" sz="5199">
                <a:solidFill>
                  <a:srgbClr val="000000"/>
                </a:solidFill>
                <a:latin typeface="Ruda Bold"/>
              </a:rPr>
              <a:t>Articulo 136 del CPC en concordancia con el articulo 169 LOPJ</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FC7D4"/>
        </a:solidFill>
        <a:effectLst/>
      </p:bgPr>
    </p:bg>
    <p:spTree>
      <p:nvGrpSpPr>
        <p:cNvPr id="1" name=""/>
        <p:cNvGrpSpPr/>
        <p:nvPr/>
      </p:nvGrpSpPr>
      <p:grpSpPr>
        <a:xfrm>
          <a:off x="0" y="0"/>
          <a:ext cx="0" cy="0"/>
          <a:chOff x="0" y="0"/>
          <a:chExt cx="0" cy="0"/>
        </a:xfrm>
      </p:grpSpPr>
      <p:sp>
        <p:nvSpPr>
          <p:cNvPr id="2" name="Freeform 2"/>
          <p:cNvSpPr/>
          <p:nvPr/>
        </p:nvSpPr>
        <p:spPr>
          <a:xfrm>
            <a:off x="1306813" y="1716931"/>
            <a:ext cx="15674374" cy="6853138"/>
          </a:xfrm>
          <a:custGeom>
            <a:avLst/>
            <a:gdLst/>
            <a:ahLst/>
            <a:cxnLst/>
            <a:rect l="l" t="t" r="r" b="b"/>
            <a:pathLst>
              <a:path w="15674374" h="6853138">
                <a:moveTo>
                  <a:pt x="0" y="0"/>
                </a:moveTo>
                <a:lnTo>
                  <a:pt x="15674374" y="0"/>
                </a:lnTo>
                <a:lnTo>
                  <a:pt x="15674374" y="6853138"/>
                </a:lnTo>
                <a:lnTo>
                  <a:pt x="0" y="6853138"/>
                </a:lnTo>
                <a:lnTo>
                  <a:pt x="0" y="0"/>
                </a:lnTo>
                <a:close/>
              </a:path>
            </a:pathLst>
          </a:custGeom>
          <a:blipFill>
            <a:blip r:embed="rId2"/>
            <a:stretch>
              <a:fillRect t="-103655" r="-1045" b="-8908"/>
            </a:stretch>
          </a:blipFill>
        </p:spPr>
        <p:txBody>
          <a:bodyPr/>
          <a:lstStyle/>
          <a:p>
            <a:endParaRPr lang="es-PE"/>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FC7D4"/>
        </a:solidFill>
        <a:effectLst/>
      </p:bgPr>
    </p:bg>
    <p:spTree>
      <p:nvGrpSpPr>
        <p:cNvPr id="1" name=""/>
        <p:cNvGrpSpPr/>
        <p:nvPr/>
      </p:nvGrpSpPr>
      <p:grpSpPr>
        <a:xfrm>
          <a:off x="0" y="0"/>
          <a:ext cx="0" cy="0"/>
          <a:chOff x="0" y="0"/>
          <a:chExt cx="0" cy="0"/>
        </a:xfrm>
      </p:grpSpPr>
      <p:sp>
        <p:nvSpPr>
          <p:cNvPr id="2" name="TextBox 2"/>
          <p:cNvSpPr txBox="1"/>
          <p:nvPr/>
        </p:nvSpPr>
        <p:spPr>
          <a:xfrm>
            <a:off x="1852741" y="5292215"/>
            <a:ext cx="14590448" cy="3541123"/>
          </a:xfrm>
          <a:prstGeom prst="rect">
            <a:avLst/>
          </a:prstGeom>
        </p:spPr>
        <p:txBody>
          <a:bodyPr lIns="0" tIns="0" rIns="0" bIns="0" rtlCol="0" anchor="t">
            <a:spAutoFit/>
          </a:bodyPr>
          <a:lstStyle/>
          <a:p>
            <a:pPr algn="ctr">
              <a:lnSpc>
                <a:spcPts val="7015"/>
              </a:lnSpc>
            </a:pPr>
            <a:r>
              <a:rPr lang="en-US" sz="5011">
                <a:solidFill>
                  <a:srgbClr val="000000"/>
                </a:solidFill>
                <a:latin typeface="Panton Bold"/>
              </a:rPr>
              <a:t>No hay Despacho Judicial los días Sábados, Domingos y feriados no laborables y los de duelo nacional y judicial. Asimismo por inicio del Año Judicial y por el día del Juez.</a:t>
            </a:r>
          </a:p>
        </p:txBody>
      </p:sp>
      <p:sp>
        <p:nvSpPr>
          <p:cNvPr id="3" name="TextBox 3"/>
          <p:cNvSpPr txBox="1"/>
          <p:nvPr/>
        </p:nvSpPr>
        <p:spPr>
          <a:xfrm>
            <a:off x="1844811" y="1711536"/>
            <a:ext cx="14598377" cy="2434213"/>
          </a:xfrm>
          <a:prstGeom prst="rect">
            <a:avLst/>
          </a:prstGeom>
        </p:spPr>
        <p:txBody>
          <a:bodyPr lIns="0" tIns="0" rIns="0" bIns="0" rtlCol="0" anchor="t">
            <a:spAutoFit/>
          </a:bodyPr>
          <a:lstStyle/>
          <a:p>
            <a:pPr algn="ctr">
              <a:lnSpc>
                <a:spcPts val="9759"/>
              </a:lnSpc>
            </a:pPr>
            <a:r>
              <a:rPr lang="en-US" sz="6971">
                <a:solidFill>
                  <a:srgbClr val="000000"/>
                </a:solidFill>
                <a:latin typeface="Negrita Pro"/>
              </a:rPr>
              <a:t>Respuesta: D</a:t>
            </a:r>
          </a:p>
          <a:p>
            <a:pPr algn="ctr">
              <a:lnSpc>
                <a:spcPts val="9759"/>
              </a:lnSpc>
            </a:pPr>
            <a:r>
              <a:rPr lang="en-US" sz="6971">
                <a:solidFill>
                  <a:srgbClr val="000000"/>
                </a:solidFill>
                <a:latin typeface="Negrita Pro"/>
              </a:rPr>
              <a:t>Art.247 tuo LOPJ</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FC7D4"/>
        </a:solidFill>
        <a:effectLst/>
      </p:bgPr>
    </p:bg>
    <p:spTree>
      <p:nvGrpSpPr>
        <p:cNvPr id="1" name=""/>
        <p:cNvGrpSpPr/>
        <p:nvPr/>
      </p:nvGrpSpPr>
      <p:grpSpPr>
        <a:xfrm>
          <a:off x="0" y="0"/>
          <a:ext cx="0" cy="0"/>
          <a:chOff x="0" y="0"/>
          <a:chExt cx="0" cy="0"/>
        </a:xfrm>
      </p:grpSpPr>
      <p:sp>
        <p:nvSpPr>
          <p:cNvPr id="2" name="Freeform 2"/>
          <p:cNvSpPr/>
          <p:nvPr/>
        </p:nvSpPr>
        <p:spPr>
          <a:xfrm>
            <a:off x="2254266" y="1972157"/>
            <a:ext cx="14617688" cy="6342687"/>
          </a:xfrm>
          <a:custGeom>
            <a:avLst/>
            <a:gdLst/>
            <a:ahLst/>
            <a:cxnLst/>
            <a:rect l="l" t="t" r="r" b="b"/>
            <a:pathLst>
              <a:path w="14617688" h="6342687">
                <a:moveTo>
                  <a:pt x="0" y="0"/>
                </a:moveTo>
                <a:lnTo>
                  <a:pt x="14617688" y="0"/>
                </a:lnTo>
                <a:lnTo>
                  <a:pt x="14617688" y="6342686"/>
                </a:lnTo>
                <a:lnTo>
                  <a:pt x="0" y="6342686"/>
                </a:lnTo>
                <a:lnTo>
                  <a:pt x="0" y="0"/>
                </a:lnTo>
                <a:close/>
              </a:path>
            </a:pathLst>
          </a:custGeom>
          <a:blipFill>
            <a:blip r:embed="rId2"/>
            <a:stretch>
              <a:fillRect t="-110638" b="-91516"/>
            </a:stretch>
          </a:blipFill>
        </p:spPr>
        <p:txBody>
          <a:bodyPr/>
          <a:lstStyle/>
          <a:p>
            <a:endParaRPr lang="es-PE"/>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FC7D4"/>
        </a:solidFill>
        <a:effectLst/>
      </p:bgPr>
    </p:bg>
    <p:spTree>
      <p:nvGrpSpPr>
        <p:cNvPr id="1" name=""/>
        <p:cNvGrpSpPr/>
        <p:nvPr/>
      </p:nvGrpSpPr>
      <p:grpSpPr>
        <a:xfrm>
          <a:off x="0" y="0"/>
          <a:ext cx="0" cy="0"/>
          <a:chOff x="0" y="0"/>
          <a:chExt cx="0" cy="0"/>
        </a:xfrm>
      </p:grpSpPr>
      <p:sp>
        <p:nvSpPr>
          <p:cNvPr id="2" name="TextBox 2"/>
          <p:cNvSpPr txBox="1"/>
          <p:nvPr/>
        </p:nvSpPr>
        <p:spPr>
          <a:xfrm>
            <a:off x="1844811" y="1711536"/>
            <a:ext cx="14598377" cy="1200008"/>
          </a:xfrm>
          <a:prstGeom prst="rect">
            <a:avLst/>
          </a:prstGeom>
        </p:spPr>
        <p:txBody>
          <a:bodyPr lIns="0" tIns="0" rIns="0" bIns="0" rtlCol="0" anchor="t">
            <a:spAutoFit/>
          </a:bodyPr>
          <a:lstStyle/>
          <a:p>
            <a:pPr algn="ctr">
              <a:lnSpc>
                <a:spcPts val="9759"/>
              </a:lnSpc>
            </a:pPr>
            <a:r>
              <a:rPr lang="en-US" sz="6971">
                <a:solidFill>
                  <a:srgbClr val="000000"/>
                </a:solidFill>
                <a:latin typeface="Negrita Pro"/>
              </a:rPr>
              <a:t>Respuesta: A</a:t>
            </a:r>
          </a:p>
        </p:txBody>
      </p:sp>
      <p:sp>
        <p:nvSpPr>
          <p:cNvPr id="3" name="TextBox 3"/>
          <p:cNvSpPr txBox="1"/>
          <p:nvPr/>
        </p:nvSpPr>
        <p:spPr>
          <a:xfrm>
            <a:off x="1028700" y="4017279"/>
            <a:ext cx="16895835" cy="3581065"/>
          </a:xfrm>
          <a:prstGeom prst="rect">
            <a:avLst/>
          </a:prstGeom>
        </p:spPr>
        <p:txBody>
          <a:bodyPr lIns="0" tIns="0" rIns="0" bIns="0" rtlCol="0" anchor="t">
            <a:spAutoFit/>
          </a:bodyPr>
          <a:lstStyle/>
          <a:p>
            <a:pPr algn="ctr">
              <a:lnSpc>
                <a:spcPts val="4743"/>
              </a:lnSpc>
            </a:pPr>
            <a:r>
              <a:rPr lang="en-US" sz="3388">
                <a:solidFill>
                  <a:srgbClr val="000000"/>
                </a:solidFill>
                <a:latin typeface="Panton Bold"/>
              </a:rPr>
              <a:t>Entrega de la cédula al interesado.- Artículo 160.- Si la notificación se hace por cédula, el funcionario o empleado encargado de practicarla entrega al interesado copia de la cédula, haciendo constar, con su firma, el día y hora del acto. El original se agrega al expediente con nota de lo actuado, lugar, día y hora del acto, suscrita por el notificador y el interesado, salvo que éste se negare o no pudiere firmar, de lo cual se dejará constancia</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FC7D4"/>
        </a:solidFill>
        <a:effectLst/>
      </p:bgPr>
    </p:bg>
    <p:spTree>
      <p:nvGrpSpPr>
        <p:cNvPr id="1" name=""/>
        <p:cNvGrpSpPr/>
        <p:nvPr/>
      </p:nvGrpSpPr>
      <p:grpSpPr>
        <a:xfrm>
          <a:off x="0" y="0"/>
          <a:ext cx="0" cy="0"/>
          <a:chOff x="0" y="0"/>
          <a:chExt cx="0" cy="0"/>
        </a:xfrm>
      </p:grpSpPr>
      <p:sp>
        <p:nvSpPr>
          <p:cNvPr id="2" name="Freeform 2"/>
          <p:cNvSpPr/>
          <p:nvPr/>
        </p:nvSpPr>
        <p:spPr>
          <a:xfrm>
            <a:off x="1028700" y="2158251"/>
            <a:ext cx="15812217" cy="6156592"/>
          </a:xfrm>
          <a:custGeom>
            <a:avLst/>
            <a:gdLst/>
            <a:ahLst/>
            <a:cxnLst/>
            <a:rect l="l" t="t" r="r" b="b"/>
            <a:pathLst>
              <a:path w="15812217" h="6156592">
                <a:moveTo>
                  <a:pt x="0" y="0"/>
                </a:moveTo>
                <a:lnTo>
                  <a:pt x="15812217" y="0"/>
                </a:lnTo>
                <a:lnTo>
                  <a:pt x="15812217" y="6156592"/>
                </a:lnTo>
                <a:lnTo>
                  <a:pt x="0" y="6156592"/>
                </a:lnTo>
                <a:lnTo>
                  <a:pt x="0" y="0"/>
                </a:lnTo>
                <a:close/>
              </a:path>
            </a:pathLst>
          </a:custGeom>
          <a:blipFill>
            <a:blip r:embed="rId2"/>
            <a:stretch>
              <a:fillRect t="-236725"/>
            </a:stretch>
          </a:blipFill>
        </p:spPr>
        <p:txBody>
          <a:bodyPr/>
          <a:lstStyle/>
          <a:p>
            <a:endParaRPr lang="es-PE"/>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FC7D4"/>
        </a:solidFill>
        <a:effectLst/>
      </p:bgPr>
    </p:bg>
    <p:spTree>
      <p:nvGrpSpPr>
        <p:cNvPr id="1" name=""/>
        <p:cNvGrpSpPr/>
        <p:nvPr/>
      </p:nvGrpSpPr>
      <p:grpSpPr>
        <a:xfrm>
          <a:off x="0" y="0"/>
          <a:ext cx="0" cy="0"/>
          <a:chOff x="0" y="0"/>
          <a:chExt cx="0" cy="0"/>
        </a:xfrm>
      </p:grpSpPr>
      <p:sp>
        <p:nvSpPr>
          <p:cNvPr id="2" name="TextBox 2"/>
          <p:cNvSpPr txBox="1"/>
          <p:nvPr/>
        </p:nvSpPr>
        <p:spPr>
          <a:xfrm>
            <a:off x="1844811" y="1711536"/>
            <a:ext cx="14598377" cy="1200008"/>
          </a:xfrm>
          <a:prstGeom prst="rect">
            <a:avLst/>
          </a:prstGeom>
        </p:spPr>
        <p:txBody>
          <a:bodyPr lIns="0" tIns="0" rIns="0" bIns="0" rtlCol="0" anchor="t">
            <a:spAutoFit/>
          </a:bodyPr>
          <a:lstStyle/>
          <a:p>
            <a:pPr algn="ctr">
              <a:lnSpc>
                <a:spcPts val="9759"/>
              </a:lnSpc>
            </a:pPr>
            <a:r>
              <a:rPr lang="en-US" sz="6971">
                <a:solidFill>
                  <a:srgbClr val="000000"/>
                </a:solidFill>
                <a:latin typeface="Negrita Pro"/>
              </a:rPr>
              <a:t>Respuesta: B</a:t>
            </a:r>
          </a:p>
        </p:txBody>
      </p:sp>
      <p:sp>
        <p:nvSpPr>
          <p:cNvPr id="3" name="TextBox 3"/>
          <p:cNvSpPr txBox="1"/>
          <p:nvPr/>
        </p:nvSpPr>
        <p:spPr>
          <a:xfrm>
            <a:off x="1844811" y="3486603"/>
            <a:ext cx="15198363" cy="4441819"/>
          </a:xfrm>
          <a:prstGeom prst="rect">
            <a:avLst/>
          </a:prstGeom>
        </p:spPr>
        <p:txBody>
          <a:bodyPr lIns="0" tIns="0" rIns="0" bIns="0" rtlCol="0" anchor="t">
            <a:spAutoFit/>
          </a:bodyPr>
          <a:lstStyle/>
          <a:p>
            <a:pPr algn="ctr">
              <a:lnSpc>
                <a:spcPts val="5075"/>
              </a:lnSpc>
            </a:pPr>
            <a:r>
              <a:rPr lang="en-US" sz="3625">
                <a:solidFill>
                  <a:srgbClr val="000000"/>
                </a:solidFill>
                <a:latin typeface="Panton Bold"/>
              </a:rPr>
              <a:t>Expedientes.- Artículo 136.- Los Auxiliares jurisdiccionales son responsables de la formación, conservación y seguridad de los expedientes. Cuidarán, además, de la numeración correlativa y sin interpolación de los folios, que las actas que contienen actuaciones judiciales sean suscritas por el Juez y por los que intervengan en ellas, dando fe de la veracidad de su contenido y las demás responsabilidades que la ley les señala.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9FC7D4"/>
        </a:solidFill>
        <a:effectLst/>
      </p:bgPr>
    </p:bg>
    <p:spTree>
      <p:nvGrpSpPr>
        <p:cNvPr id="1" name=""/>
        <p:cNvGrpSpPr/>
        <p:nvPr/>
      </p:nvGrpSpPr>
      <p:grpSpPr>
        <a:xfrm>
          <a:off x="0" y="0"/>
          <a:ext cx="0" cy="0"/>
          <a:chOff x="0" y="0"/>
          <a:chExt cx="0" cy="0"/>
        </a:xfrm>
      </p:grpSpPr>
      <p:sp>
        <p:nvSpPr>
          <p:cNvPr id="2" name="Freeform 2"/>
          <p:cNvSpPr/>
          <p:nvPr/>
        </p:nvSpPr>
        <p:spPr>
          <a:xfrm>
            <a:off x="2081880" y="2230705"/>
            <a:ext cx="14908817" cy="5731712"/>
          </a:xfrm>
          <a:custGeom>
            <a:avLst/>
            <a:gdLst/>
            <a:ahLst/>
            <a:cxnLst/>
            <a:rect l="l" t="t" r="r" b="b"/>
            <a:pathLst>
              <a:path w="14908817" h="5731712">
                <a:moveTo>
                  <a:pt x="0" y="0"/>
                </a:moveTo>
                <a:lnTo>
                  <a:pt x="14908818" y="0"/>
                </a:lnTo>
                <a:lnTo>
                  <a:pt x="14908818" y="5731712"/>
                </a:lnTo>
                <a:lnTo>
                  <a:pt x="0" y="5731712"/>
                </a:lnTo>
                <a:lnTo>
                  <a:pt x="0" y="0"/>
                </a:lnTo>
                <a:close/>
              </a:path>
            </a:pathLst>
          </a:custGeom>
          <a:blipFill>
            <a:blip r:embed="rId2"/>
            <a:stretch>
              <a:fillRect b="-237876"/>
            </a:stretch>
          </a:blipFill>
        </p:spPr>
        <p:txBody>
          <a:bodyPr/>
          <a:lstStyle/>
          <a:p>
            <a:endParaRPr lang="es-PE"/>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s-PE"/>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C09687">
                <a:alpha val="49804"/>
              </a:srgbClr>
            </a:solidFill>
          </p:spPr>
          <p:txBody>
            <a:bodyPr/>
            <a:lstStyle/>
            <a:p>
              <a:endParaRPr lang="es-PE"/>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813639" y="825329"/>
            <a:ext cx="16445661" cy="8432971"/>
            <a:chOff x="0" y="0"/>
            <a:chExt cx="4331367" cy="2221029"/>
          </a:xfrm>
        </p:grpSpPr>
        <p:sp>
          <p:nvSpPr>
            <p:cNvPr id="7" name="Freeform 7"/>
            <p:cNvSpPr/>
            <p:nvPr/>
          </p:nvSpPr>
          <p:spPr>
            <a:xfrm>
              <a:off x="0" y="0"/>
              <a:ext cx="4331367" cy="2221029"/>
            </a:xfrm>
            <a:custGeom>
              <a:avLst/>
              <a:gdLst/>
              <a:ahLst/>
              <a:cxnLst/>
              <a:rect l="l" t="t" r="r" b="b"/>
              <a:pathLst>
                <a:path w="4331367" h="2221029">
                  <a:moveTo>
                    <a:pt x="0" y="0"/>
                  </a:moveTo>
                  <a:lnTo>
                    <a:pt x="4331367" y="0"/>
                  </a:lnTo>
                  <a:lnTo>
                    <a:pt x="4331367" y="2221029"/>
                  </a:lnTo>
                  <a:lnTo>
                    <a:pt x="0" y="2221029"/>
                  </a:lnTo>
                  <a:close/>
                </a:path>
              </a:pathLst>
            </a:custGeom>
            <a:solidFill>
              <a:srgbClr val="D1D8D2">
                <a:alpha val="83922"/>
              </a:srgbClr>
            </a:solidFill>
          </p:spPr>
          <p:txBody>
            <a:bodyPr/>
            <a:lstStyle/>
            <a:p>
              <a:endParaRPr lang="es-PE"/>
            </a:p>
          </p:txBody>
        </p:sp>
        <p:sp>
          <p:nvSpPr>
            <p:cNvPr id="8" name="TextBox 8"/>
            <p:cNvSpPr txBox="1"/>
            <p:nvPr/>
          </p:nvSpPr>
          <p:spPr>
            <a:xfrm>
              <a:off x="0" y="-38100"/>
              <a:ext cx="4331367" cy="225912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1376356" y="1264294"/>
            <a:ext cx="6223670" cy="7994006"/>
          </a:xfrm>
          <a:custGeom>
            <a:avLst/>
            <a:gdLst/>
            <a:ahLst/>
            <a:cxnLst/>
            <a:rect l="l" t="t" r="r" b="b"/>
            <a:pathLst>
              <a:path w="6223670" h="7994006">
                <a:moveTo>
                  <a:pt x="0" y="0"/>
                </a:moveTo>
                <a:lnTo>
                  <a:pt x="6223670" y="0"/>
                </a:lnTo>
                <a:lnTo>
                  <a:pt x="6223670" y="7994006"/>
                </a:lnTo>
                <a:lnTo>
                  <a:pt x="0" y="7994006"/>
                </a:lnTo>
                <a:lnTo>
                  <a:pt x="0" y="0"/>
                </a:lnTo>
                <a:close/>
              </a:path>
            </a:pathLst>
          </a:custGeom>
          <a:blipFill>
            <a:blip r:embed="rId3"/>
            <a:stretch>
              <a:fillRect l="-20700" t="-229" r="-65542"/>
            </a:stretch>
          </a:blipFill>
        </p:spPr>
        <p:txBody>
          <a:bodyPr/>
          <a:lstStyle/>
          <a:p>
            <a:endParaRPr lang="es-PE"/>
          </a:p>
        </p:txBody>
      </p:sp>
      <p:sp>
        <p:nvSpPr>
          <p:cNvPr id="10" name="TextBox 10"/>
          <p:cNvSpPr txBox="1"/>
          <p:nvPr/>
        </p:nvSpPr>
        <p:spPr>
          <a:xfrm>
            <a:off x="1301009" y="2422869"/>
            <a:ext cx="10456755" cy="2865910"/>
          </a:xfrm>
          <a:prstGeom prst="rect">
            <a:avLst/>
          </a:prstGeom>
        </p:spPr>
        <p:txBody>
          <a:bodyPr lIns="0" tIns="0" rIns="0" bIns="0" rtlCol="0" anchor="t">
            <a:spAutoFit/>
          </a:bodyPr>
          <a:lstStyle/>
          <a:p>
            <a:pPr algn="ctr">
              <a:lnSpc>
                <a:spcPts val="5693"/>
              </a:lnSpc>
            </a:pPr>
            <a:r>
              <a:rPr lang="en-US" sz="3795" spc="-75">
                <a:solidFill>
                  <a:srgbClr val="000000"/>
                </a:solidFill>
                <a:latin typeface="Aran"/>
              </a:rPr>
              <a:t>Los magistrados, son los encargados de administrar justicia; y los auxiliares jurisdiccionales que son las personas encargadas de brindar apoyo a la labor de los integrantes de la magistratura</a:t>
            </a:r>
          </a:p>
        </p:txBody>
      </p:sp>
      <p:sp>
        <p:nvSpPr>
          <p:cNvPr id="11" name="TextBox 11"/>
          <p:cNvSpPr txBox="1"/>
          <p:nvPr/>
        </p:nvSpPr>
        <p:spPr>
          <a:xfrm>
            <a:off x="1959051" y="6988625"/>
            <a:ext cx="8652512" cy="1418966"/>
          </a:xfrm>
          <a:prstGeom prst="rect">
            <a:avLst/>
          </a:prstGeom>
        </p:spPr>
        <p:txBody>
          <a:bodyPr lIns="0" tIns="0" rIns="0" bIns="0" rtlCol="0" anchor="t">
            <a:spAutoFit/>
          </a:bodyPr>
          <a:lstStyle/>
          <a:p>
            <a:pPr algn="ctr">
              <a:lnSpc>
                <a:spcPts val="6608"/>
              </a:lnSpc>
            </a:pPr>
            <a:r>
              <a:rPr lang="en-US" sz="4405" spc="-88">
                <a:solidFill>
                  <a:srgbClr val="000000"/>
                </a:solidFill>
                <a:latin typeface="Negrita Pro"/>
              </a:rPr>
              <a:t>Emisión de Resoluciones</a:t>
            </a:r>
          </a:p>
          <a:p>
            <a:pPr algn="ctr">
              <a:lnSpc>
                <a:spcPts val="4662"/>
              </a:lnSpc>
            </a:pPr>
            <a:endParaRPr lang="en-US" sz="4405" spc="-88">
              <a:solidFill>
                <a:srgbClr val="000000"/>
              </a:solidFill>
              <a:latin typeface="Negrita Pr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FC7D4"/>
        </a:solidFill>
        <a:effectLst/>
      </p:bgPr>
    </p:bg>
    <p:spTree>
      <p:nvGrpSpPr>
        <p:cNvPr id="1" name=""/>
        <p:cNvGrpSpPr/>
        <p:nvPr/>
      </p:nvGrpSpPr>
      <p:grpSpPr>
        <a:xfrm>
          <a:off x="0" y="0"/>
          <a:ext cx="0" cy="0"/>
          <a:chOff x="0" y="0"/>
          <a:chExt cx="0" cy="0"/>
        </a:xfrm>
      </p:grpSpPr>
      <p:sp>
        <p:nvSpPr>
          <p:cNvPr id="2" name="Freeform 2"/>
          <p:cNvSpPr/>
          <p:nvPr/>
        </p:nvSpPr>
        <p:spPr>
          <a:xfrm>
            <a:off x="2598512" y="2455260"/>
            <a:ext cx="14660788" cy="6121355"/>
          </a:xfrm>
          <a:custGeom>
            <a:avLst/>
            <a:gdLst/>
            <a:ahLst/>
            <a:cxnLst/>
            <a:rect l="l" t="t" r="r" b="b"/>
            <a:pathLst>
              <a:path w="14660788" h="6121355">
                <a:moveTo>
                  <a:pt x="0" y="0"/>
                </a:moveTo>
                <a:lnTo>
                  <a:pt x="14660788" y="0"/>
                </a:lnTo>
                <a:lnTo>
                  <a:pt x="14660788" y="6121355"/>
                </a:lnTo>
                <a:lnTo>
                  <a:pt x="0" y="6121355"/>
                </a:lnTo>
                <a:lnTo>
                  <a:pt x="0" y="0"/>
                </a:lnTo>
                <a:close/>
              </a:path>
            </a:pathLst>
          </a:custGeom>
          <a:blipFill>
            <a:blip r:embed="rId2"/>
            <a:stretch>
              <a:fillRect t="-109719" b="-101386"/>
            </a:stretch>
          </a:blipFill>
        </p:spPr>
        <p:txBody>
          <a:bodyPr/>
          <a:lstStyle/>
          <a:p>
            <a:endParaRPr lang="es-PE"/>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9FC7D4"/>
        </a:solidFill>
        <a:effectLst/>
      </p:bgPr>
    </p:bg>
    <p:spTree>
      <p:nvGrpSpPr>
        <p:cNvPr id="1" name=""/>
        <p:cNvGrpSpPr/>
        <p:nvPr/>
      </p:nvGrpSpPr>
      <p:grpSpPr>
        <a:xfrm>
          <a:off x="0" y="0"/>
          <a:ext cx="0" cy="0"/>
          <a:chOff x="0" y="0"/>
          <a:chExt cx="0" cy="0"/>
        </a:xfrm>
      </p:grpSpPr>
      <p:sp>
        <p:nvSpPr>
          <p:cNvPr id="2" name="TextBox 2"/>
          <p:cNvSpPr txBox="1"/>
          <p:nvPr/>
        </p:nvSpPr>
        <p:spPr>
          <a:xfrm>
            <a:off x="1844811" y="1711536"/>
            <a:ext cx="14598377" cy="1200008"/>
          </a:xfrm>
          <a:prstGeom prst="rect">
            <a:avLst/>
          </a:prstGeom>
        </p:spPr>
        <p:txBody>
          <a:bodyPr lIns="0" tIns="0" rIns="0" bIns="0" rtlCol="0" anchor="t">
            <a:spAutoFit/>
          </a:bodyPr>
          <a:lstStyle/>
          <a:p>
            <a:pPr algn="ctr">
              <a:lnSpc>
                <a:spcPts val="9759"/>
              </a:lnSpc>
            </a:pPr>
            <a:r>
              <a:rPr lang="en-US" sz="6971">
                <a:solidFill>
                  <a:srgbClr val="000000"/>
                </a:solidFill>
                <a:latin typeface="Negrita Pro"/>
              </a:rPr>
              <a:t>Respuesta: A</a:t>
            </a:r>
          </a:p>
        </p:txBody>
      </p:sp>
      <p:sp>
        <p:nvSpPr>
          <p:cNvPr id="3" name="TextBox 3"/>
          <p:cNvSpPr txBox="1"/>
          <p:nvPr/>
        </p:nvSpPr>
        <p:spPr>
          <a:xfrm>
            <a:off x="1507608" y="3856895"/>
            <a:ext cx="15272785" cy="4036525"/>
          </a:xfrm>
          <a:prstGeom prst="rect">
            <a:avLst/>
          </a:prstGeom>
        </p:spPr>
        <p:txBody>
          <a:bodyPr lIns="0" tIns="0" rIns="0" bIns="0" rtlCol="0" anchor="t">
            <a:spAutoFit/>
          </a:bodyPr>
          <a:lstStyle/>
          <a:p>
            <a:pPr algn="ctr">
              <a:lnSpc>
                <a:spcPts val="5364"/>
              </a:lnSpc>
            </a:pPr>
            <a:r>
              <a:rPr lang="en-US" sz="3831">
                <a:solidFill>
                  <a:srgbClr val="000000"/>
                </a:solidFill>
                <a:latin typeface="Panton Bold"/>
              </a:rPr>
              <a:t>Artículo 161 CPC.- Si el notificador no encontrara a la persona a quien va a notificar la resolución que admite la demanda, le dejará aviso para que espere el día indicado en éste con el objeto de notificarlo. Si tampoco se le hallara en la nueva fecha, se entregará la cédula a la persona capaz que se encuentre en la casa, departamento u oficina, o al encargado del edificio</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9FC7D4"/>
        </a:solidFill>
        <a:effectLst/>
      </p:bgPr>
    </p:bg>
    <p:spTree>
      <p:nvGrpSpPr>
        <p:cNvPr id="1" name=""/>
        <p:cNvGrpSpPr/>
        <p:nvPr/>
      </p:nvGrpSpPr>
      <p:grpSpPr>
        <a:xfrm>
          <a:off x="0" y="0"/>
          <a:ext cx="0" cy="0"/>
          <a:chOff x="0" y="0"/>
          <a:chExt cx="0" cy="0"/>
        </a:xfrm>
      </p:grpSpPr>
      <p:sp>
        <p:nvSpPr>
          <p:cNvPr id="2" name="Freeform 2"/>
          <p:cNvSpPr/>
          <p:nvPr/>
        </p:nvSpPr>
        <p:spPr>
          <a:xfrm>
            <a:off x="1221151" y="1823085"/>
            <a:ext cx="14709853" cy="6068539"/>
          </a:xfrm>
          <a:custGeom>
            <a:avLst/>
            <a:gdLst/>
            <a:ahLst/>
            <a:cxnLst/>
            <a:rect l="l" t="t" r="r" b="b"/>
            <a:pathLst>
              <a:path w="14709853" h="6068539">
                <a:moveTo>
                  <a:pt x="0" y="0"/>
                </a:moveTo>
                <a:lnTo>
                  <a:pt x="14709853" y="0"/>
                </a:lnTo>
                <a:lnTo>
                  <a:pt x="14709853" y="6068539"/>
                </a:lnTo>
                <a:lnTo>
                  <a:pt x="0" y="6068539"/>
                </a:lnTo>
                <a:lnTo>
                  <a:pt x="0" y="0"/>
                </a:lnTo>
                <a:close/>
              </a:path>
            </a:pathLst>
          </a:custGeom>
          <a:blipFill>
            <a:blip r:embed="rId2"/>
            <a:stretch>
              <a:fillRect t="-107873" b="-112632"/>
            </a:stretch>
          </a:blipFill>
        </p:spPr>
        <p:txBody>
          <a:bodyPr/>
          <a:lstStyle/>
          <a:p>
            <a:endParaRPr lang="es-PE"/>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9FC7D4"/>
        </a:solidFill>
        <a:effectLst/>
      </p:bgPr>
    </p:bg>
    <p:spTree>
      <p:nvGrpSpPr>
        <p:cNvPr id="1" name=""/>
        <p:cNvGrpSpPr/>
        <p:nvPr/>
      </p:nvGrpSpPr>
      <p:grpSpPr>
        <a:xfrm>
          <a:off x="0" y="0"/>
          <a:ext cx="0" cy="0"/>
          <a:chOff x="0" y="0"/>
          <a:chExt cx="0" cy="0"/>
        </a:xfrm>
      </p:grpSpPr>
      <p:sp>
        <p:nvSpPr>
          <p:cNvPr id="2" name="TextBox 2"/>
          <p:cNvSpPr txBox="1"/>
          <p:nvPr/>
        </p:nvSpPr>
        <p:spPr>
          <a:xfrm>
            <a:off x="1844811" y="1711536"/>
            <a:ext cx="14598377" cy="1200008"/>
          </a:xfrm>
          <a:prstGeom prst="rect">
            <a:avLst/>
          </a:prstGeom>
        </p:spPr>
        <p:txBody>
          <a:bodyPr lIns="0" tIns="0" rIns="0" bIns="0" rtlCol="0" anchor="t">
            <a:spAutoFit/>
          </a:bodyPr>
          <a:lstStyle/>
          <a:p>
            <a:pPr algn="ctr">
              <a:lnSpc>
                <a:spcPts val="9759"/>
              </a:lnSpc>
            </a:pPr>
            <a:r>
              <a:rPr lang="en-US" sz="6971">
                <a:solidFill>
                  <a:srgbClr val="000000"/>
                </a:solidFill>
                <a:latin typeface="Negrita Pro"/>
              </a:rPr>
              <a:t>Respuesta: B</a:t>
            </a:r>
          </a:p>
        </p:txBody>
      </p:sp>
      <p:sp>
        <p:nvSpPr>
          <p:cNvPr id="3" name="TextBox 3"/>
          <p:cNvSpPr txBox="1"/>
          <p:nvPr/>
        </p:nvSpPr>
        <p:spPr>
          <a:xfrm>
            <a:off x="1844811" y="4439284"/>
            <a:ext cx="14598377" cy="887095"/>
          </a:xfrm>
          <a:prstGeom prst="rect">
            <a:avLst/>
          </a:prstGeom>
        </p:spPr>
        <p:txBody>
          <a:bodyPr lIns="0" tIns="0" rIns="0" bIns="0" rtlCol="0" anchor="t">
            <a:spAutoFit/>
          </a:bodyPr>
          <a:lstStyle/>
          <a:p>
            <a:pPr algn="ctr">
              <a:lnSpc>
                <a:spcPts val="7279"/>
              </a:lnSpc>
            </a:pPr>
            <a:r>
              <a:rPr lang="en-US" sz="5199">
                <a:solidFill>
                  <a:srgbClr val="000000"/>
                </a:solidFill>
                <a:latin typeface="Panton Bold"/>
              </a:rPr>
              <a:t>Artículo 271 y 273 TUO LOPJ</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9FC7D4"/>
        </a:solidFill>
        <a:effectLst/>
      </p:bgPr>
    </p:bg>
    <p:spTree>
      <p:nvGrpSpPr>
        <p:cNvPr id="1" name=""/>
        <p:cNvGrpSpPr/>
        <p:nvPr/>
      </p:nvGrpSpPr>
      <p:grpSpPr>
        <a:xfrm>
          <a:off x="0" y="0"/>
          <a:ext cx="0" cy="0"/>
          <a:chOff x="0" y="0"/>
          <a:chExt cx="0" cy="0"/>
        </a:xfrm>
      </p:grpSpPr>
      <p:sp>
        <p:nvSpPr>
          <p:cNvPr id="2" name="Freeform 2"/>
          <p:cNvSpPr/>
          <p:nvPr/>
        </p:nvSpPr>
        <p:spPr>
          <a:xfrm>
            <a:off x="1305817" y="1119424"/>
            <a:ext cx="15704012" cy="7162982"/>
          </a:xfrm>
          <a:custGeom>
            <a:avLst/>
            <a:gdLst/>
            <a:ahLst/>
            <a:cxnLst/>
            <a:rect l="l" t="t" r="r" b="b"/>
            <a:pathLst>
              <a:path w="15704012" h="7162982">
                <a:moveTo>
                  <a:pt x="0" y="0"/>
                </a:moveTo>
                <a:lnTo>
                  <a:pt x="15704012" y="0"/>
                </a:lnTo>
                <a:lnTo>
                  <a:pt x="15704012" y="7162982"/>
                </a:lnTo>
                <a:lnTo>
                  <a:pt x="0" y="7162982"/>
                </a:lnTo>
                <a:lnTo>
                  <a:pt x="0" y="0"/>
                </a:lnTo>
                <a:close/>
              </a:path>
            </a:pathLst>
          </a:custGeom>
          <a:blipFill>
            <a:blip r:embed="rId2"/>
            <a:stretch>
              <a:fillRect t="-189887"/>
            </a:stretch>
          </a:blipFill>
        </p:spPr>
        <p:txBody>
          <a:bodyPr/>
          <a:lstStyle/>
          <a:p>
            <a:endParaRPr lang="es-PE"/>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FC7D4"/>
        </a:solidFill>
        <a:effectLst/>
      </p:bgPr>
    </p:bg>
    <p:spTree>
      <p:nvGrpSpPr>
        <p:cNvPr id="1" name=""/>
        <p:cNvGrpSpPr/>
        <p:nvPr/>
      </p:nvGrpSpPr>
      <p:grpSpPr>
        <a:xfrm>
          <a:off x="0" y="0"/>
          <a:ext cx="0" cy="0"/>
          <a:chOff x="0" y="0"/>
          <a:chExt cx="0" cy="0"/>
        </a:xfrm>
      </p:grpSpPr>
      <p:sp>
        <p:nvSpPr>
          <p:cNvPr id="2" name="TextBox 2"/>
          <p:cNvSpPr txBox="1"/>
          <p:nvPr/>
        </p:nvSpPr>
        <p:spPr>
          <a:xfrm>
            <a:off x="1844811" y="1711536"/>
            <a:ext cx="14598377" cy="1200008"/>
          </a:xfrm>
          <a:prstGeom prst="rect">
            <a:avLst/>
          </a:prstGeom>
        </p:spPr>
        <p:txBody>
          <a:bodyPr lIns="0" tIns="0" rIns="0" bIns="0" rtlCol="0" anchor="t">
            <a:spAutoFit/>
          </a:bodyPr>
          <a:lstStyle/>
          <a:p>
            <a:pPr algn="ctr">
              <a:lnSpc>
                <a:spcPts val="9759"/>
              </a:lnSpc>
            </a:pPr>
            <a:r>
              <a:rPr lang="en-US" sz="6971">
                <a:solidFill>
                  <a:srgbClr val="000000"/>
                </a:solidFill>
                <a:latin typeface="Negrita Pro"/>
              </a:rPr>
              <a:t>Respuesta: B</a:t>
            </a:r>
          </a:p>
        </p:txBody>
      </p:sp>
      <p:sp>
        <p:nvSpPr>
          <p:cNvPr id="3" name="TextBox 3"/>
          <p:cNvSpPr txBox="1"/>
          <p:nvPr/>
        </p:nvSpPr>
        <p:spPr>
          <a:xfrm>
            <a:off x="805276" y="4652327"/>
            <a:ext cx="15865701" cy="2734945"/>
          </a:xfrm>
          <a:prstGeom prst="rect">
            <a:avLst/>
          </a:prstGeom>
        </p:spPr>
        <p:txBody>
          <a:bodyPr lIns="0" tIns="0" rIns="0" bIns="0" rtlCol="0" anchor="t">
            <a:spAutoFit/>
          </a:bodyPr>
          <a:lstStyle/>
          <a:p>
            <a:pPr algn="ctr">
              <a:lnSpc>
                <a:spcPts val="7279"/>
              </a:lnSpc>
            </a:pPr>
            <a:r>
              <a:rPr lang="en-US" sz="5199">
                <a:solidFill>
                  <a:srgbClr val="000000"/>
                </a:solidFill>
                <a:latin typeface="Panton Bold"/>
              </a:rPr>
              <a:t>Artículo 171 TUO LOPJ.- Las partes, sus apoderados o sus abogados, tienen acceso a los expedientes en giro, con las excepciones que establece la ley.</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9FC7D4"/>
        </a:solidFill>
        <a:effectLst/>
      </p:bgPr>
    </p:bg>
    <p:spTree>
      <p:nvGrpSpPr>
        <p:cNvPr id="1" name=""/>
        <p:cNvGrpSpPr/>
        <p:nvPr/>
      </p:nvGrpSpPr>
      <p:grpSpPr>
        <a:xfrm>
          <a:off x="0" y="0"/>
          <a:ext cx="0" cy="0"/>
          <a:chOff x="0" y="0"/>
          <a:chExt cx="0" cy="0"/>
        </a:xfrm>
      </p:grpSpPr>
      <p:sp>
        <p:nvSpPr>
          <p:cNvPr id="2" name="Freeform 2"/>
          <p:cNvSpPr/>
          <p:nvPr/>
        </p:nvSpPr>
        <p:spPr>
          <a:xfrm>
            <a:off x="1610705" y="2405049"/>
            <a:ext cx="14404208" cy="5283854"/>
          </a:xfrm>
          <a:custGeom>
            <a:avLst/>
            <a:gdLst/>
            <a:ahLst/>
            <a:cxnLst/>
            <a:rect l="l" t="t" r="r" b="b"/>
            <a:pathLst>
              <a:path w="14404208" h="5283854">
                <a:moveTo>
                  <a:pt x="0" y="0"/>
                </a:moveTo>
                <a:lnTo>
                  <a:pt x="14404208" y="0"/>
                </a:lnTo>
                <a:lnTo>
                  <a:pt x="14404208" y="5283854"/>
                </a:lnTo>
                <a:lnTo>
                  <a:pt x="0" y="5283854"/>
                </a:lnTo>
                <a:lnTo>
                  <a:pt x="0" y="0"/>
                </a:lnTo>
                <a:close/>
              </a:path>
            </a:pathLst>
          </a:custGeom>
          <a:blipFill>
            <a:blip r:embed="rId2"/>
            <a:stretch>
              <a:fillRect b="-262348"/>
            </a:stretch>
          </a:blipFill>
        </p:spPr>
        <p:txBody>
          <a:bodyPr/>
          <a:lstStyle/>
          <a:p>
            <a:endParaRPr lang="es-PE"/>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FC7D4"/>
        </a:solidFill>
        <a:effectLst/>
      </p:bgPr>
    </p:bg>
    <p:spTree>
      <p:nvGrpSpPr>
        <p:cNvPr id="1" name=""/>
        <p:cNvGrpSpPr/>
        <p:nvPr/>
      </p:nvGrpSpPr>
      <p:grpSpPr>
        <a:xfrm>
          <a:off x="0" y="0"/>
          <a:ext cx="0" cy="0"/>
          <a:chOff x="0" y="0"/>
          <a:chExt cx="0" cy="0"/>
        </a:xfrm>
      </p:grpSpPr>
      <p:sp>
        <p:nvSpPr>
          <p:cNvPr id="2" name="TextBox 2"/>
          <p:cNvSpPr txBox="1"/>
          <p:nvPr/>
        </p:nvSpPr>
        <p:spPr>
          <a:xfrm>
            <a:off x="719973" y="4804220"/>
            <a:ext cx="15965376" cy="3024794"/>
          </a:xfrm>
          <a:prstGeom prst="rect">
            <a:avLst/>
          </a:prstGeom>
        </p:spPr>
        <p:txBody>
          <a:bodyPr lIns="0" tIns="0" rIns="0" bIns="0" rtlCol="0" anchor="t">
            <a:spAutoFit/>
          </a:bodyPr>
          <a:lstStyle/>
          <a:p>
            <a:pPr algn="ctr">
              <a:lnSpc>
                <a:spcPts val="6004"/>
              </a:lnSpc>
            </a:pPr>
            <a:r>
              <a:rPr lang="en-US" sz="4288">
                <a:solidFill>
                  <a:srgbClr val="000000"/>
                </a:solidFill>
                <a:latin typeface="Panton Bold"/>
              </a:rPr>
              <a:t>Artículo 169 TUO LOPJ.- El expediente judicial contiene las piezas escritas del proceso, agregadas sucesivamente y en orden de presentación, con las que se forma un solo cuerpo foliado con número y letras.</a:t>
            </a:r>
          </a:p>
        </p:txBody>
      </p:sp>
      <p:sp>
        <p:nvSpPr>
          <p:cNvPr id="3" name="TextBox 3"/>
          <p:cNvSpPr txBox="1"/>
          <p:nvPr/>
        </p:nvSpPr>
        <p:spPr>
          <a:xfrm>
            <a:off x="5286274" y="1769329"/>
            <a:ext cx="6832774" cy="1566544"/>
          </a:xfrm>
          <a:prstGeom prst="rect">
            <a:avLst/>
          </a:prstGeom>
        </p:spPr>
        <p:txBody>
          <a:bodyPr lIns="0" tIns="0" rIns="0" bIns="0" rtlCol="0" anchor="t">
            <a:spAutoFit/>
          </a:bodyPr>
          <a:lstStyle/>
          <a:p>
            <a:pPr algn="ctr">
              <a:lnSpc>
                <a:spcPts val="12880"/>
              </a:lnSpc>
            </a:pPr>
            <a:r>
              <a:rPr lang="en-US" sz="9200">
                <a:solidFill>
                  <a:srgbClr val="000000"/>
                </a:solidFill>
                <a:latin typeface="Negrita Pro"/>
              </a:rPr>
              <a:t>Respuesta: 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FC7D4"/>
        </a:solidFill>
        <a:effectLst/>
      </p:bgPr>
    </p:bg>
    <p:spTree>
      <p:nvGrpSpPr>
        <p:cNvPr id="1" name=""/>
        <p:cNvGrpSpPr/>
        <p:nvPr/>
      </p:nvGrpSpPr>
      <p:grpSpPr>
        <a:xfrm>
          <a:off x="0" y="0"/>
          <a:ext cx="0" cy="0"/>
          <a:chOff x="0" y="0"/>
          <a:chExt cx="0" cy="0"/>
        </a:xfrm>
      </p:grpSpPr>
      <p:sp>
        <p:nvSpPr>
          <p:cNvPr id="2" name="Freeform 2"/>
          <p:cNvSpPr/>
          <p:nvPr/>
        </p:nvSpPr>
        <p:spPr>
          <a:xfrm>
            <a:off x="3311952" y="1548835"/>
            <a:ext cx="12490462" cy="7587627"/>
          </a:xfrm>
          <a:custGeom>
            <a:avLst/>
            <a:gdLst/>
            <a:ahLst/>
            <a:cxnLst/>
            <a:rect l="l" t="t" r="r" b="b"/>
            <a:pathLst>
              <a:path w="12490462" h="7587627">
                <a:moveTo>
                  <a:pt x="0" y="0"/>
                </a:moveTo>
                <a:lnTo>
                  <a:pt x="12490462" y="0"/>
                </a:lnTo>
                <a:lnTo>
                  <a:pt x="12490462" y="7587627"/>
                </a:lnTo>
                <a:lnTo>
                  <a:pt x="0" y="7587627"/>
                </a:lnTo>
                <a:lnTo>
                  <a:pt x="0" y="0"/>
                </a:lnTo>
                <a:close/>
              </a:path>
            </a:pathLst>
          </a:custGeom>
          <a:blipFill>
            <a:blip r:embed="rId2"/>
            <a:stretch>
              <a:fillRect t="-57256" b="-61550"/>
            </a:stretch>
          </a:blipFill>
        </p:spPr>
        <p:txBody>
          <a:bodyPr/>
          <a:lstStyle/>
          <a:p>
            <a:endParaRPr lang="es-PE"/>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9FC7D4"/>
        </a:solidFill>
        <a:effectLst/>
      </p:bgPr>
    </p:bg>
    <p:spTree>
      <p:nvGrpSpPr>
        <p:cNvPr id="1" name=""/>
        <p:cNvGrpSpPr/>
        <p:nvPr/>
      </p:nvGrpSpPr>
      <p:grpSpPr>
        <a:xfrm>
          <a:off x="0" y="0"/>
          <a:ext cx="0" cy="0"/>
          <a:chOff x="0" y="0"/>
          <a:chExt cx="0" cy="0"/>
        </a:xfrm>
      </p:grpSpPr>
      <p:sp>
        <p:nvSpPr>
          <p:cNvPr id="2" name="TextBox 2"/>
          <p:cNvSpPr txBox="1"/>
          <p:nvPr/>
        </p:nvSpPr>
        <p:spPr>
          <a:xfrm>
            <a:off x="1028700" y="5076825"/>
            <a:ext cx="16932259" cy="2052009"/>
          </a:xfrm>
          <a:prstGeom prst="rect">
            <a:avLst/>
          </a:prstGeom>
        </p:spPr>
        <p:txBody>
          <a:bodyPr lIns="0" tIns="0" rIns="0" bIns="0" rtlCol="0" anchor="t">
            <a:spAutoFit/>
          </a:bodyPr>
          <a:lstStyle/>
          <a:p>
            <a:pPr algn="ctr">
              <a:lnSpc>
                <a:spcPts val="5547"/>
              </a:lnSpc>
            </a:pPr>
            <a:r>
              <a:rPr lang="en-US" sz="3962">
                <a:solidFill>
                  <a:srgbClr val="000000"/>
                </a:solidFill>
                <a:latin typeface="Panton Bold"/>
              </a:rPr>
              <a:t>Artículo 377 del CPC El auxiliar jurisdiccional, dentro de cinco días de notificado el concesorio, bajo responsabilidad, remite a la instancia correspondiente las piezas indicadas por el Juez,</a:t>
            </a:r>
          </a:p>
        </p:txBody>
      </p:sp>
      <p:sp>
        <p:nvSpPr>
          <p:cNvPr id="3" name="TextBox 3"/>
          <p:cNvSpPr txBox="1"/>
          <p:nvPr/>
        </p:nvSpPr>
        <p:spPr>
          <a:xfrm>
            <a:off x="5093838" y="1445130"/>
            <a:ext cx="6803529" cy="1566544"/>
          </a:xfrm>
          <a:prstGeom prst="rect">
            <a:avLst/>
          </a:prstGeom>
        </p:spPr>
        <p:txBody>
          <a:bodyPr lIns="0" tIns="0" rIns="0" bIns="0" rtlCol="0" anchor="t">
            <a:spAutoFit/>
          </a:bodyPr>
          <a:lstStyle/>
          <a:p>
            <a:pPr algn="ctr">
              <a:lnSpc>
                <a:spcPts val="12880"/>
              </a:lnSpc>
            </a:pPr>
            <a:r>
              <a:rPr lang="en-US" sz="9200">
                <a:solidFill>
                  <a:srgbClr val="000000"/>
                </a:solidFill>
                <a:latin typeface="Negrita Pro"/>
              </a:rPr>
              <a:t>Respuesta: 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CCBD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l="-439" t="-565" r="-439"/>
            </a:stretch>
          </a:blipFill>
        </p:spPr>
        <p:txBody>
          <a:bodyPr/>
          <a:lstStyle/>
          <a:p>
            <a:endParaRPr lang="es-PE"/>
          </a:p>
        </p:txBody>
      </p:sp>
      <p:grpSp>
        <p:nvGrpSpPr>
          <p:cNvPr id="3" name="Group 3"/>
          <p:cNvGrpSpPr/>
          <p:nvPr/>
        </p:nvGrpSpPr>
        <p:grpSpPr>
          <a:xfrm>
            <a:off x="0" y="0"/>
            <a:ext cx="7611827" cy="4486631"/>
            <a:chOff x="0" y="0"/>
            <a:chExt cx="10149103" cy="5982175"/>
          </a:xfrm>
        </p:grpSpPr>
        <p:sp>
          <p:nvSpPr>
            <p:cNvPr id="4" name="AutoShape 4"/>
            <p:cNvSpPr/>
            <p:nvPr/>
          </p:nvSpPr>
          <p:spPr>
            <a:xfrm>
              <a:off x="0" y="5953350"/>
              <a:ext cx="5146513" cy="0"/>
            </a:xfrm>
            <a:prstGeom prst="line">
              <a:avLst/>
            </a:prstGeom>
            <a:ln w="57651" cap="flat">
              <a:solidFill>
                <a:srgbClr val="2B70E4"/>
              </a:solidFill>
              <a:prstDash val="solid"/>
              <a:headEnd type="none" w="sm" len="sm"/>
              <a:tailEnd type="none" w="sm" len="sm"/>
            </a:ln>
          </p:spPr>
          <p:txBody>
            <a:bodyPr/>
            <a:lstStyle/>
            <a:p>
              <a:endParaRPr lang="es-PE"/>
            </a:p>
          </p:txBody>
        </p:sp>
        <p:sp>
          <p:nvSpPr>
            <p:cNvPr id="5" name="TextBox 5"/>
            <p:cNvSpPr txBox="1"/>
            <p:nvPr/>
          </p:nvSpPr>
          <p:spPr>
            <a:xfrm>
              <a:off x="0" y="-9525"/>
              <a:ext cx="10149103" cy="4086591"/>
            </a:xfrm>
            <a:prstGeom prst="rect">
              <a:avLst/>
            </a:prstGeom>
          </p:spPr>
          <p:txBody>
            <a:bodyPr lIns="0" tIns="0" rIns="0" bIns="0" rtlCol="0" anchor="t">
              <a:spAutoFit/>
            </a:bodyPr>
            <a:lstStyle/>
            <a:p>
              <a:pPr algn="ctr">
                <a:lnSpc>
                  <a:spcPts val="12111"/>
                </a:lnSpc>
              </a:pPr>
              <a:r>
                <a:rPr lang="en-US" sz="10093">
                  <a:solidFill>
                    <a:srgbClr val="1E2027"/>
                  </a:solidFill>
                  <a:latin typeface="Negrita Pro"/>
                </a:rPr>
                <a:t>Resoluciones Judiciales</a:t>
              </a:r>
            </a:p>
          </p:txBody>
        </p:sp>
      </p:grpSp>
      <p:sp>
        <p:nvSpPr>
          <p:cNvPr id="6" name="Freeform 6"/>
          <p:cNvSpPr/>
          <p:nvPr/>
        </p:nvSpPr>
        <p:spPr>
          <a:xfrm>
            <a:off x="2521833" y="6903883"/>
            <a:ext cx="3688641" cy="2354417"/>
          </a:xfrm>
          <a:custGeom>
            <a:avLst/>
            <a:gdLst/>
            <a:ahLst/>
            <a:cxnLst/>
            <a:rect l="l" t="t" r="r" b="b"/>
            <a:pathLst>
              <a:path w="3688641" h="2354417">
                <a:moveTo>
                  <a:pt x="0" y="0"/>
                </a:moveTo>
                <a:lnTo>
                  <a:pt x="3688641" y="0"/>
                </a:lnTo>
                <a:lnTo>
                  <a:pt x="3688641" y="2354417"/>
                </a:lnTo>
                <a:lnTo>
                  <a:pt x="0" y="2354417"/>
                </a:lnTo>
                <a:lnTo>
                  <a:pt x="0" y="0"/>
                </a:lnTo>
                <a:close/>
              </a:path>
            </a:pathLst>
          </a:custGeom>
          <a:blipFill>
            <a:blip r:embed="rId3"/>
            <a:stretch>
              <a:fillRect b="-10451"/>
            </a:stretch>
          </a:blipFill>
        </p:spPr>
        <p:txBody>
          <a:bodyPr/>
          <a:lstStyle/>
          <a:p>
            <a:endParaRPr lang="es-PE"/>
          </a:p>
        </p:txBody>
      </p:sp>
      <p:sp>
        <p:nvSpPr>
          <p:cNvPr id="7" name="TextBox 7"/>
          <p:cNvSpPr txBox="1"/>
          <p:nvPr/>
        </p:nvSpPr>
        <p:spPr>
          <a:xfrm>
            <a:off x="10427337" y="2506987"/>
            <a:ext cx="8368202" cy="930604"/>
          </a:xfrm>
          <a:prstGeom prst="rect">
            <a:avLst/>
          </a:prstGeom>
        </p:spPr>
        <p:txBody>
          <a:bodyPr lIns="0" tIns="0" rIns="0" bIns="0" rtlCol="0" anchor="t">
            <a:spAutoFit/>
          </a:bodyPr>
          <a:lstStyle/>
          <a:p>
            <a:pPr algn="ctr">
              <a:lnSpc>
                <a:spcPts val="7506"/>
              </a:lnSpc>
            </a:pPr>
            <a:r>
              <a:rPr lang="en-US" sz="5362">
                <a:solidFill>
                  <a:srgbClr val="1E2027"/>
                </a:solidFill>
                <a:latin typeface="Negrita Pro"/>
              </a:rPr>
              <a:t>Autos</a:t>
            </a:r>
          </a:p>
        </p:txBody>
      </p:sp>
      <p:sp>
        <p:nvSpPr>
          <p:cNvPr id="8" name="TextBox 8"/>
          <p:cNvSpPr txBox="1"/>
          <p:nvPr/>
        </p:nvSpPr>
        <p:spPr>
          <a:xfrm>
            <a:off x="5694801" y="5029200"/>
            <a:ext cx="8368202" cy="930604"/>
          </a:xfrm>
          <a:prstGeom prst="rect">
            <a:avLst/>
          </a:prstGeom>
        </p:spPr>
        <p:txBody>
          <a:bodyPr lIns="0" tIns="0" rIns="0" bIns="0" rtlCol="0" anchor="t">
            <a:spAutoFit/>
          </a:bodyPr>
          <a:lstStyle/>
          <a:p>
            <a:pPr algn="ctr">
              <a:lnSpc>
                <a:spcPts val="7506"/>
              </a:lnSpc>
            </a:pPr>
            <a:r>
              <a:rPr lang="en-US" sz="5362">
                <a:solidFill>
                  <a:srgbClr val="1E2027"/>
                </a:solidFill>
                <a:latin typeface="Negrita Pro"/>
              </a:rPr>
              <a:t>Decretos</a:t>
            </a:r>
          </a:p>
        </p:txBody>
      </p:sp>
      <p:sp>
        <p:nvSpPr>
          <p:cNvPr id="9" name="TextBox 9"/>
          <p:cNvSpPr txBox="1"/>
          <p:nvPr/>
        </p:nvSpPr>
        <p:spPr>
          <a:xfrm>
            <a:off x="182052" y="7605184"/>
            <a:ext cx="8368202" cy="930604"/>
          </a:xfrm>
          <a:prstGeom prst="rect">
            <a:avLst/>
          </a:prstGeom>
        </p:spPr>
        <p:txBody>
          <a:bodyPr lIns="0" tIns="0" rIns="0" bIns="0" rtlCol="0" anchor="t">
            <a:spAutoFit/>
          </a:bodyPr>
          <a:lstStyle/>
          <a:p>
            <a:pPr algn="ctr">
              <a:lnSpc>
                <a:spcPts val="7506"/>
              </a:lnSpc>
            </a:pPr>
            <a:r>
              <a:rPr lang="en-US" sz="5362">
                <a:solidFill>
                  <a:srgbClr val="1E2027"/>
                </a:solidFill>
                <a:latin typeface="Negrita Pro"/>
              </a:rPr>
              <a:t>Sentencias</a:t>
            </a:r>
          </a:p>
        </p:txBody>
      </p:sp>
      <p:sp>
        <p:nvSpPr>
          <p:cNvPr id="10" name="TextBox 10"/>
          <p:cNvSpPr txBox="1"/>
          <p:nvPr/>
        </p:nvSpPr>
        <p:spPr>
          <a:xfrm>
            <a:off x="13164499" y="8901464"/>
            <a:ext cx="4772202" cy="1238216"/>
          </a:xfrm>
          <a:prstGeom prst="rect">
            <a:avLst/>
          </a:prstGeom>
        </p:spPr>
        <p:txBody>
          <a:bodyPr lIns="0" tIns="0" rIns="0" bIns="0" rtlCol="0" anchor="t">
            <a:spAutoFit/>
          </a:bodyPr>
          <a:lstStyle/>
          <a:p>
            <a:pPr algn="ctr">
              <a:lnSpc>
                <a:spcPts val="10003"/>
              </a:lnSpc>
            </a:pPr>
            <a:r>
              <a:rPr lang="en-US" sz="7145">
                <a:solidFill>
                  <a:srgbClr val="1E2027"/>
                </a:solidFill>
                <a:latin typeface="Medula One"/>
              </a:rPr>
              <a:t>Art. 120 y 121 del CPC</a:t>
            </a:r>
          </a:p>
        </p:txBody>
      </p:sp>
      <p:sp>
        <p:nvSpPr>
          <p:cNvPr id="11" name="Freeform 11"/>
          <p:cNvSpPr/>
          <p:nvPr/>
        </p:nvSpPr>
        <p:spPr>
          <a:xfrm>
            <a:off x="8034581" y="4374443"/>
            <a:ext cx="3688641" cy="2354417"/>
          </a:xfrm>
          <a:custGeom>
            <a:avLst/>
            <a:gdLst/>
            <a:ahLst/>
            <a:cxnLst/>
            <a:rect l="l" t="t" r="r" b="b"/>
            <a:pathLst>
              <a:path w="3688641" h="2354417">
                <a:moveTo>
                  <a:pt x="0" y="0"/>
                </a:moveTo>
                <a:lnTo>
                  <a:pt x="3688642" y="0"/>
                </a:lnTo>
                <a:lnTo>
                  <a:pt x="3688642" y="2354418"/>
                </a:lnTo>
                <a:lnTo>
                  <a:pt x="0" y="2354418"/>
                </a:lnTo>
                <a:lnTo>
                  <a:pt x="0" y="0"/>
                </a:lnTo>
                <a:close/>
              </a:path>
            </a:pathLst>
          </a:custGeom>
          <a:blipFill>
            <a:blip r:embed="rId3"/>
            <a:stretch>
              <a:fillRect b="-10451"/>
            </a:stretch>
          </a:blipFill>
        </p:spPr>
        <p:txBody>
          <a:bodyPr/>
          <a:lstStyle/>
          <a:p>
            <a:endParaRPr lang="es-PE"/>
          </a:p>
        </p:txBody>
      </p:sp>
      <p:sp>
        <p:nvSpPr>
          <p:cNvPr id="12" name="Freeform 12"/>
          <p:cNvSpPr/>
          <p:nvPr/>
        </p:nvSpPr>
        <p:spPr>
          <a:xfrm>
            <a:off x="12767118" y="1852230"/>
            <a:ext cx="3688641" cy="2354417"/>
          </a:xfrm>
          <a:custGeom>
            <a:avLst/>
            <a:gdLst/>
            <a:ahLst/>
            <a:cxnLst/>
            <a:rect l="l" t="t" r="r" b="b"/>
            <a:pathLst>
              <a:path w="3688641" h="2354417">
                <a:moveTo>
                  <a:pt x="0" y="0"/>
                </a:moveTo>
                <a:lnTo>
                  <a:pt x="3688641" y="0"/>
                </a:lnTo>
                <a:lnTo>
                  <a:pt x="3688641" y="2354417"/>
                </a:lnTo>
                <a:lnTo>
                  <a:pt x="0" y="2354417"/>
                </a:lnTo>
                <a:lnTo>
                  <a:pt x="0" y="0"/>
                </a:lnTo>
                <a:close/>
              </a:path>
            </a:pathLst>
          </a:custGeom>
          <a:blipFill>
            <a:blip r:embed="rId3"/>
            <a:stretch>
              <a:fillRect b="-10451"/>
            </a:stretch>
          </a:blipFill>
        </p:spPr>
        <p:txBody>
          <a:bodyPr/>
          <a:lstStyle/>
          <a:p>
            <a:endParaRPr lang="es-PE"/>
          </a:p>
        </p:txBody>
      </p:sp>
      <p:sp>
        <p:nvSpPr>
          <p:cNvPr id="13" name="AutoShape 13"/>
          <p:cNvSpPr/>
          <p:nvPr/>
        </p:nvSpPr>
        <p:spPr>
          <a:xfrm>
            <a:off x="5897880" y="4494276"/>
            <a:ext cx="6492240" cy="1298448"/>
          </a:xfrm>
          <a:prstGeom prst="line">
            <a:avLst/>
          </a:prstGeom>
          <a:ln w="38100" cap="flat">
            <a:solidFill>
              <a:srgbClr val="2B70E4"/>
            </a:solidFill>
            <a:prstDash val="solid"/>
            <a:headEnd type="none" w="sm" len="sm"/>
            <a:tailEnd type="none" w="sm" len="sm"/>
          </a:ln>
        </p:spPr>
        <p:txBody>
          <a:bodyPr/>
          <a:lstStyle/>
          <a:p>
            <a:endParaRPr lang="es-PE"/>
          </a:p>
        </p:txBody>
      </p:sp>
      <p:sp>
        <p:nvSpPr>
          <p:cNvPr id="14" name="AutoShape 14"/>
          <p:cNvSpPr/>
          <p:nvPr/>
        </p:nvSpPr>
        <p:spPr>
          <a:xfrm>
            <a:off x="5897880" y="4494276"/>
            <a:ext cx="6492240" cy="1298448"/>
          </a:xfrm>
          <a:prstGeom prst="line">
            <a:avLst/>
          </a:prstGeom>
          <a:ln w="38100" cap="flat">
            <a:solidFill>
              <a:srgbClr val="2B70E4"/>
            </a:solidFill>
            <a:prstDash val="solid"/>
            <a:headEnd type="none" w="sm" len="sm"/>
            <a:tailEnd type="none" w="sm" len="sm"/>
          </a:ln>
        </p:spPr>
        <p:txBody>
          <a:bodyPr/>
          <a:lstStyle/>
          <a:p>
            <a:endParaRPr lang="es-PE"/>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9FC7D4"/>
        </a:solidFill>
        <a:effectLst/>
      </p:bgPr>
    </p:bg>
    <p:spTree>
      <p:nvGrpSpPr>
        <p:cNvPr id="1" name=""/>
        <p:cNvGrpSpPr/>
        <p:nvPr/>
      </p:nvGrpSpPr>
      <p:grpSpPr>
        <a:xfrm>
          <a:off x="0" y="0"/>
          <a:ext cx="0" cy="0"/>
          <a:chOff x="0" y="0"/>
          <a:chExt cx="0" cy="0"/>
        </a:xfrm>
      </p:grpSpPr>
      <p:sp>
        <p:nvSpPr>
          <p:cNvPr id="2" name="Freeform 2"/>
          <p:cNvSpPr/>
          <p:nvPr/>
        </p:nvSpPr>
        <p:spPr>
          <a:xfrm>
            <a:off x="1877826" y="1246743"/>
            <a:ext cx="15381474" cy="6400418"/>
          </a:xfrm>
          <a:custGeom>
            <a:avLst/>
            <a:gdLst/>
            <a:ahLst/>
            <a:cxnLst/>
            <a:rect l="l" t="t" r="r" b="b"/>
            <a:pathLst>
              <a:path w="15381474" h="6400418">
                <a:moveTo>
                  <a:pt x="0" y="0"/>
                </a:moveTo>
                <a:lnTo>
                  <a:pt x="15381474" y="0"/>
                </a:lnTo>
                <a:lnTo>
                  <a:pt x="15381474" y="6400419"/>
                </a:lnTo>
                <a:lnTo>
                  <a:pt x="0" y="6400419"/>
                </a:lnTo>
                <a:lnTo>
                  <a:pt x="0" y="0"/>
                </a:lnTo>
                <a:close/>
              </a:path>
            </a:pathLst>
          </a:custGeom>
          <a:blipFill>
            <a:blip r:embed="rId2"/>
            <a:stretch>
              <a:fillRect t="-217326" b="-2104"/>
            </a:stretch>
          </a:blipFill>
          <a:ln w="38100" cap="sq">
            <a:solidFill>
              <a:srgbClr val="000000"/>
            </a:solidFill>
            <a:prstDash val="solid"/>
            <a:miter/>
          </a:ln>
        </p:spPr>
        <p:txBody>
          <a:bodyPr/>
          <a:lstStyle/>
          <a:p>
            <a:endParaRPr lang="es-PE"/>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9FC7D4"/>
        </a:solidFill>
        <a:effectLst/>
      </p:bgPr>
    </p:bg>
    <p:spTree>
      <p:nvGrpSpPr>
        <p:cNvPr id="1" name=""/>
        <p:cNvGrpSpPr/>
        <p:nvPr/>
      </p:nvGrpSpPr>
      <p:grpSpPr>
        <a:xfrm>
          <a:off x="0" y="0"/>
          <a:ext cx="0" cy="0"/>
          <a:chOff x="0" y="0"/>
          <a:chExt cx="0" cy="0"/>
        </a:xfrm>
      </p:grpSpPr>
      <p:sp>
        <p:nvSpPr>
          <p:cNvPr id="2" name="TextBox 2"/>
          <p:cNvSpPr txBox="1"/>
          <p:nvPr/>
        </p:nvSpPr>
        <p:spPr>
          <a:xfrm>
            <a:off x="915384" y="4300932"/>
            <a:ext cx="17372616" cy="2640024"/>
          </a:xfrm>
          <a:prstGeom prst="rect">
            <a:avLst/>
          </a:prstGeom>
        </p:spPr>
        <p:txBody>
          <a:bodyPr lIns="0" tIns="0" rIns="0" bIns="0" rtlCol="0" anchor="t">
            <a:spAutoFit/>
          </a:bodyPr>
          <a:lstStyle/>
          <a:p>
            <a:pPr algn="ctr">
              <a:lnSpc>
                <a:spcPts val="5299"/>
              </a:lnSpc>
            </a:pPr>
            <a:r>
              <a:rPr lang="en-US" sz="3785">
                <a:solidFill>
                  <a:srgbClr val="000000"/>
                </a:solidFill>
                <a:latin typeface="Panton Bold"/>
              </a:rPr>
              <a:t>Artículo 153 TUO LOPJ Los escritos se proveen dentro de las cuarenta y ocho horas de su presentación, bajo responsabilidad. Es prohibido expedir resoluciones dilatorias que no guarden relación con el sentido del pedido, bajo responsabilidad.</a:t>
            </a:r>
          </a:p>
        </p:txBody>
      </p:sp>
      <p:sp>
        <p:nvSpPr>
          <p:cNvPr id="3" name="TextBox 3"/>
          <p:cNvSpPr txBox="1"/>
          <p:nvPr/>
        </p:nvSpPr>
        <p:spPr>
          <a:xfrm>
            <a:off x="6191147" y="857250"/>
            <a:ext cx="6821091" cy="1566544"/>
          </a:xfrm>
          <a:prstGeom prst="rect">
            <a:avLst/>
          </a:prstGeom>
        </p:spPr>
        <p:txBody>
          <a:bodyPr lIns="0" tIns="0" rIns="0" bIns="0" rtlCol="0" anchor="t">
            <a:spAutoFit/>
          </a:bodyPr>
          <a:lstStyle/>
          <a:p>
            <a:pPr algn="ctr">
              <a:lnSpc>
                <a:spcPts val="12880"/>
              </a:lnSpc>
            </a:pPr>
            <a:r>
              <a:rPr lang="en-US" sz="9200">
                <a:solidFill>
                  <a:srgbClr val="000000"/>
                </a:solidFill>
                <a:latin typeface="Negrita Pro"/>
              </a:rPr>
              <a:t>Respuesta: C</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A0D49F"/>
        </a:solidFill>
        <a:effectLst/>
      </p:bgPr>
    </p:bg>
    <p:spTree>
      <p:nvGrpSpPr>
        <p:cNvPr id="1" name=""/>
        <p:cNvGrpSpPr/>
        <p:nvPr/>
      </p:nvGrpSpPr>
      <p:grpSpPr>
        <a:xfrm>
          <a:off x="0" y="0"/>
          <a:ext cx="0" cy="0"/>
          <a:chOff x="0" y="0"/>
          <a:chExt cx="0" cy="0"/>
        </a:xfrm>
      </p:grpSpPr>
      <p:sp>
        <p:nvSpPr>
          <p:cNvPr id="2" name="Freeform 2"/>
          <p:cNvSpPr/>
          <p:nvPr/>
        </p:nvSpPr>
        <p:spPr>
          <a:xfrm>
            <a:off x="3200967" y="846383"/>
            <a:ext cx="11215889" cy="8411917"/>
          </a:xfrm>
          <a:custGeom>
            <a:avLst/>
            <a:gdLst/>
            <a:ahLst/>
            <a:cxnLst/>
            <a:rect l="l" t="t" r="r" b="b"/>
            <a:pathLst>
              <a:path w="11215889" h="8411917">
                <a:moveTo>
                  <a:pt x="0" y="0"/>
                </a:moveTo>
                <a:lnTo>
                  <a:pt x="11215889" y="0"/>
                </a:lnTo>
                <a:lnTo>
                  <a:pt x="11215889" y="8411917"/>
                </a:lnTo>
                <a:lnTo>
                  <a:pt x="0" y="8411917"/>
                </a:lnTo>
                <a:lnTo>
                  <a:pt x="0" y="0"/>
                </a:lnTo>
                <a:close/>
              </a:path>
            </a:pathLst>
          </a:custGeom>
          <a:blipFill>
            <a:blip r:embed="rId2"/>
            <a:stretch>
              <a:fillRect/>
            </a:stretch>
          </a:blipFill>
        </p:spPr>
        <p:txBody>
          <a:bodyPr/>
          <a:lstStyle/>
          <a:p>
            <a:endParaRPr lang="es-PE"/>
          </a:p>
        </p:txBody>
      </p:sp>
      <p:sp>
        <p:nvSpPr>
          <p:cNvPr id="3" name="TextBox 3"/>
          <p:cNvSpPr txBox="1"/>
          <p:nvPr/>
        </p:nvSpPr>
        <p:spPr>
          <a:xfrm>
            <a:off x="6612099" y="4274503"/>
            <a:ext cx="5063803" cy="1566544"/>
          </a:xfrm>
          <a:prstGeom prst="rect">
            <a:avLst/>
          </a:prstGeom>
        </p:spPr>
        <p:txBody>
          <a:bodyPr lIns="0" tIns="0" rIns="0" bIns="0" rtlCol="0" anchor="t">
            <a:spAutoFit/>
          </a:bodyPr>
          <a:lstStyle/>
          <a:p>
            <a:pPr algn="ctr">
              <a:lnSpc>
                <a:spcPts val="12880"/>
              </a:lnSpc>
            </a:pPr>
            <a:r>
              <a:rPr lang="en-US" sz="9200">
                <a:solidFill>
                  <a:srgbClr val="000000"/>
                </a:solidFill>
                <a:latin typeface="Negrita Pro"/>
              </a:rPr>
              <a:t>¡GRACIAS!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CCBD0"/>
        </a:solidFill>
        <a:effectLst/>
      </p:bgPr>
    </p:bg>
    <p:spTree>
      <p:nvGrpSpPr>
        <p:cNvPr id="1" name=""/>
        <p:cNvGrpSpPr/>
        <p:nvPr/>
      </p:nvGrpSpPr>
      <p:grpSpPr>
        <a:xfrm>
          <a:off x="0" y="0"/>
          <a:ext cx="0" cy="0"/>
          <a:chOff x="0" y="0"/>
          <a:chExt cx="0" cy="0"/>
        </a:xfrm>
      </p:grpSpPr>
      <p:sp>
        <p:nvSpPr>
          <p:cNvPr id="2" name="Freeform 2"/>
          <p:cNvSpPr/>
          <p:nvPr/>
        </p:nvSpPr>
        <p:spPr>
          <a:xfrm>
            <a:off x="6792302" y="3573232"/>
            <a:ext cx="4009459" cy="2287103"/>
          </a:xfrm>
          <a:custGeom>
            <a:avLst/>
            <a:gdLst/>
            <a:ahLst/>
            <a:cxnLst/>
            <a:rect l="l" t="t" r="r" b="b"/>
            <a:pathLst>
              <a:path w="4009459" h="2287103">
                <a:moveTo>
                  <a:pt x="0" y="0"/>
                </a:moveTo>
                <a:lnTo>
                  <a:pt x="4009459" y="0"/>
                </a:lnTo>
                <a:lnTo>
                  <a:pt x="4009459" y="2287103"/>
                </a:lnTo>
                <a:lnTo>
                  <a:pt x="0" y="2287103"/>
                </a:lnTo>
                <a:lnTo>
                  <a:pt x="0" y="0"/>
                </a:lnTo>
                <a:close/>
              </a:path>
            </a:pathLst>
          </a:custGeom>
          <a:blipFill>
            <a:blip r:embed="rId2"/>
            <a:stretch>
              <a:fillRect l="-1739" r="-1739"/>
            </a:stretch>
          </a:blipFill>
        </p:spPr>
        <p:txBody>
          <a:bodyPr/>
          <a:lstStyle/>
          <a:p>
            <a:endParaRPr lang="es-PE"/>
          </a:p>
        </p:txBody>
      </p:sp>
      <p:sp>
        <p:nvSpPr>
          <p:cNvPr id="3" name="Freeform 3"/>
          <p:cNvSpPr/>
          <p:nvPr/>
        </p:nvSpPr>
        <p:spPr>
          <a:xfrm>
            <a:off x="11818677" y="2195959"/>
            <a:ext cx="6233883" cy="6042115"/>
          </a:xfrm>
          <a:custGeom>
            <a:avLst/>
            <a:gdLst/>
            <a:ahLst/>
            <a:cxnLst/>
            <a:rect l="l" t="t" r="r" b="b"/>
            <a:pathLst>
              <a:path w="6233883" h="6042115">
                <a:moveTo>
                  <a:pt x="0" y="0"/>
                </a:moveTo>
                <a:lnTo>
                  <a:pt x="6233883" y="0"/>
                </a:lnTo>
                <a:lnTo>
                  <a:pt x="6233883" y="6042114"/>
                </a:lnTo>
                <a:lnTo>
                  <a:pt x="0" y="6042114"/>
                </a:lnTo>
                <a:lnTo>
                  <a:pt x="0" y="0"/>
                </a:lnTo>
                <a:close/>
              </a:path>
            </a:pathLst>
          </a:custGeom>
          <a:blipFill>
            <a:blip r:embed="rId3"/>
            <a:stretch>
              <a:fillRect l="-2231" r="-2231"/>
            </a:stretch>
          </a:blipFill>
        </p:spPr>
        <p:txBody>
          <a:bodyPr/>
          <a:lstStyle/>
          <a:p>
            <a:endParaRPr lang="es-PE"/>
          </a:p>
        </p:txBody>
      </p:sp>
      <p:sp>
        <p:nvSpPr>
          <p:cNvPr id="4" name="Freeform 4"/>
          <p:cNvSpPr/>
          <p:nvPr/>
        </p:nvSpPr>
        <p:spPr>
          <a:xfrm>
            <a:off x="1028700" y="1909537"/>
            <a:ext cx="4136349" cy="6010328"/>
          </a:xfrm>
          <a:custGeom>
            <a:avLst/>
            <a:gdLst/>
            <a:ahLst/>
            <a:cxnLst/>
            <a:rect l="l" t="t" r="r" b="b"/>
            <a:pathLst>
              <a:path w="4136349" h="6010328">
                <a:moveTo>
                  <a:pt x="0" y="0"/>
                </a:moveTo>
                <a:lnTo>
                  <a:pt x="4136349" y="0"/>
                </a:lnTo>
                <a:lnTo>
                  <a:pt x="4136349" y="6010328"/>
                </a:lnTo>
                <a:lnTo>
                  <a:pt x="0" y="6010328"/>
                </a:lnTo>
                <a:lnTo>
                  <a:pt x="0" y="0"/>
                </a:lnTo>
                <a:close/>
              </a:path>
            </a:pathLst>
          </a:custGeom>
          <a:blipFill>
            <a:blip r:embed="rId4"/>
            <a:stretch>
              <a:fillRect/>
            </a:stretch>
          </a:blipFill>
        </p:spPr>
        <p:txBody>
          <a:bodyPr/>
          <a:lstStyle/>
          <a:p>
            <a:endParaRPr lang="es-PE"/>
          </a:p>
        </p:txBody>
      </p:sp>
      <p:sp>
        <p:nvSpPr>
          <p:cNvPr id="5" name="TextBox 5"/>
          <p:cNvSpPr txBox="1"/>
          <p:nvPr/>
        </p:nvSpPr>
        <p:spPr>
          <a:xfrm>
            <a:off x="2760955" y="204562"/>
            <a:ext cx="12072152" cy="1704975"/>
          </a:xfrm>
          <a:prstGeom prst="rect">
            <a:avLst/>
          </a:prstGeom>
        </p:spPr>
        <p:txBody>
          <a:bodyPr lIns="0" tIns="0" rIns="0" bIns="0" rtlCol="0" anchor="t">
            <a:spAutoFit/>
          </a:bodyPr>
          <a:lstStyle/>
          <a:p>
            <a:pPr marL="0" lvl="0" indent="0" algn="ctr">
              <a:lnSpc>
                <a:spcPts val="13485"/>
              </a:lnSpc>
              <a:spcBef>
                <a:spcPct val="0"/>
              </a:spcBef>
            </a:pPr>
            <a:r>
              <a:rPr lang="en-US" sz="11238">
                <a:solidFill>
                  <a:srgbClr val="C09687"/>
                </a:solidFill>
                <a:latin typeface="Negrita Pro"/>
              </a:rPr>
              <a:t>NOTIFICACION</a:t>
            </a:r>
          </a:p>
        </p:txBody>
      </p:sp>
      <p:sp>
        <p:nvSpPr>
          <p:cNvPr id="6" name="TextBox 6"/>
          <p:cNvSpPr txBox="1"/>
          <p:nvPr/>
        </p:nvSpPr>
        <p:spPr>
          <a:xfrm>
            <a:off x="1533642" y="7488164"/>
            <a:ext cx="15220717" cy="2018053"/>
          </a:xfrm>
          <a:prstGeom prst="rect">
            <a:avLst/>
          </a:prstGeom>
        </p:spPr>
        <p:txBody>
          <a:bodyPr lIns="0" tIns="0" rIns="0" bIns="0" rtlCol="0" anchor="t">
            <a:spAutoFit/>
          </a:bodyPr>
          <a:lstStyle/>
          <a:p>
            <a:pPr algn="ctr">
              <a:lnSpc>
                <a:spcPts val="5318"/>
              </a:lnSpc>
            </a:pPr>
            <a:r>
              <a:rPr lang="en-US" sz="3799">
                <a:solidFill>
                  <a:srgbClr val="1A1A1A"/>
                </a:solidFill>
                <a:latin typeface="Childos Arabic"/>
              </a:rPr>
              <a:t>La notificación de las decisiones judiciales</a:t>
            </a:r>
          </a:p>
          <a:p>
            <a:pPr algn="ctr">
              <a:lnSpc>
                <a:spcPts val="5318"/>
              </a:lnSpc>
            </a:pPr>
            <a:r>
              <a:rPr lang="en-US" sz="3799">
                <a:solidFill>
                  <a:srgbClr val="1A1A1A"/>
                </a:solidFill>
                <a:latin typeface="Childos Arabic"/>
              </a:rPr>
              <a:t> es una de las manifestaciones más importantes</a:t>
            </a:r>
          </a:p>
          <a:p>
            <a:pPr algn="ctr">
              <a:lnSpc>
                <a:spcPts val="5318"/>
              </a:lnSpc>
            </a:pPr>
            <a:r>
              <a:rPr lang="en-US" sz="3799">
                <a:solidFill>
                  <a:srgbClr val="1A1A1A"/>
                </a:solidFill>
                <a:latin typeface="Childos Arabic"/>
              </a:rPr>
              <a:t> del derecho fundamental al debido proceso. </a:t>
            </a:r>
          </a:p>
        </p:txBody>
      </p:sp>
      <p:sp>
        <p:nvSpPr>
          <p:cNvPr id="7" name="Freeform 7"/>
          <p:cNvSpPr/>
          <p:nvPr/>
        </p:nvSpPr>
        <p:spPr>
          <a:xfrm>
            <a:off x="366107" y="2855171"/>
            <a:ext cx="4136349" cy="6010328"/>
          </a:xfrm>
          <a:custGeom>
            <a:avLst/>
            <a:gdLst/>
            <a:ahLst/>
            <a:cxnLst/>
            <a:rect l="l" t="t" r="r" b="b"/>
            <a:pathLst>
              <a:path w="4136349" h="6010328">
                <a:moveTo>
                  <a:pt x="0" y="0"/>
                </a:moveTo>
                <a:lnTo>
                  <a:pt x="4136349" y="0"/>
                </a:lnTo>
                <a:lnTo>
                  <a:pt x="4136349" y="6010328"/>
                </a:lnTo>
                <a:lnTo>
                  <a:pt x="0" y="6010328"/>
                </a:lnTo>
                <a:lnTo>
                  <a:pt x="0" y="0"/>
                </a:lnTo>
                <a:close/>
              </a:path>
            </a:pathLst>
          </a:custGeom>
          <a:blipFill>
            <a:blip r:embed="rId4"/>
            <a:stretch>
              <a:fillRect/>
            </a:stretch>
          </a:blipFill>
        </p:spPr>
        <p:txBody>
          <a:bodyPr/>
          <a:lstStyle/>
          <a:p>
            <a:endParaRPr lang="es-PE"/>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FB8AA"/>
        </a:solidFill>
        <a:effectLst/>
      </p:bgPr>
    </p:bg>
    <p:spTree>
      <p:nvGrpSpPr>
        <p:cNvPr id="1" name=""/>
        <p:cNvGrpSpPr/>
        <p:nvPr/>
      </p:nvGrpSpPr>
      <p:grpSpPr>
        <a:xfrm>
          <a:off x="0" y="0"/>
          <a:ext cx="0" cy="0"/>
          <a:chOff x="0" y="0"/>
          <a:chExt cx="0" cy="0"/>
        </a:xfrm>
      </p:grpSpPr>
      <p:grpSp>
        <p:nvGrpSpPr>
          <p:cNvPr id="2" name="Group 2"/>
          <p:cNvGrpSpPr/>
          <p:nvPr/>
        </p:nvGrpSpPr>
        <p:grpSpPr>
          <a:xfrm>
            <a:off x="3849347" y="7344038"/>
            <a:ext cx="49807" cy="1200529"/>
            <a:chOff x="0" y="0"/>
            <a:chExt cx="13118" cy="316189"/>
          </a:xfrm>
        </p:grpSpPr>
        <p:sp>
          <p:nvSpPr>
            <p:cNvPr id="3" name="Freeform 3"/>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txBody>
            <a:bodyPr/>
            <a:lstStyle/>
            <a:p>
              <a:endParaRPr lang="es-PE"/>
            </a:p>
          </p:txBody>
        </p:sp>
        <p:sp>
          <p:nvSpPr>
            <p:cNvPr id="4" name="TextBox 4"/>
            <p:cNvSpPr txBox="1"/>
            <p:nvPr/>
          </p:nvSpPr>
          <p:spPr>
            <a:xfrm>
              <a:off x="0" y="-19050"/>
              <a:ext cx="13118" cy="335239"/>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9253538" y="7344038"/>
            <a:ext cx="49807" cy="1200529"/>
            <a:chOff x="0" y="0"/>
            <a:chExt cx="13118" cy="316189"/>
          </a:xfrm>
        </p:grpSpPr>
        <p:sp>
          <p:nvSpPr>
            <p:cNvPr id="6" name="Freeform 6"/>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txBody>
            <a:bodyPr/>
            <a:lstStyle/>
            <a:p>
              <a:endParaRPr lang="es-PE"/>
            </a:p>
          </p:txBody>
        </p:sp>
        <p:sp>
          <p:nvSpPr>
            <p:cNvPr id="7" name="TextBox 7"/>
            <p:cNvSpPr txBox="1"/>
            <p:nvPr/>
          </p:nvSpPr>
          <p:spPr>
            <a:xfrm>
              <a:off x="0" y="-19050"/>
              <a:ext cx="13118" cy="335239"/>
            </a:xfrm>
            <a:prstGeom prst="rect">
              <a:avLst/>
            </a:prstGeom>
          </p:spPr>
          <p:txBody>
            <a:bodyPr lIns="50800" tIns="50800" rIns="50800" bIns="50800" rtlCol="0" anchor="ctr"/>
            <a:lstStyle/>
            <a:p>
              <a:pPr algn="ctr">
                <a:lnSpc>
                  <a:spcPts val="2859"/>
                </a:lnSpc>
              </a:pPr>
              <a:endParaRPr/>
            </a:p>
          </p:txBody>
        </p:sp>
      </p:grpSp>
      <p:sp>
        <p:nvSpPr>
          <p:cNvPr id="8" name="Freeform 8"/>
          <p:cNvSpPr/>
          <p:nvPr/>
        </p:nvSpPr>
        <p:spPr>
          <a:xfrm>
            <a:off x="1789609" y="3638137"/>
            <a:ext cx="7354391" cy="4906429"/>
          </a:xfrm>
          <a:custGeom>
            <a:avLst/>
            <a:gdLst/>
            <a:ahLst/>
            <a:cxnLst/>
            <a:rect l="l" t="t" r="r" b="b"/>
            <a:pathLst>
              <a:path w="7354391" h="4906429">
                <a:moveTo>
                  <a:pt x="0" y="0"/>
                </a:moveTo>
                <a:lnTo>
                  <a:pt x="7354391" y="0"/>
                </a:lnTo>
                <a:lnTo>
                  <a:pt x="7354391" y="4906429"/>
                </a:lnTo>
                <a:lnTo>
                  <a:pt x="0" y="4906429"/>
                </a:lnTo>
                <a:lnTo>
                  <a:pt x="0" y="0"/>
                </a:lnTo>
                <a:close/>
              </a:path>
            </a:pathLst>
          </a:custGeom>
          <a:blipFill>
            <a:blip r:embed="rId2"/>
            <a:stretch>
              <a:fillRect/>
            </a:stretch>
          </a:blipFill>
        </p:spPr>
        <p:txBody>
          <a:bodyPr/>
          <a:lstStyle/>
          <a:p>
            <a:endParaRPr lang="es-PE"/>
          </a:p>
        </p:txBody>
      </p:sp>
      <p:sp>
        <p:nvSpPr>
          <p:cNvPr id="9" name="TextBox 9"/>
          <p:cNvSpPr txBox="1"/>
          <p:nvPr/>
        </p:nvSpPr>
        <p:spPr>
          <a:xfrm>
            <a:off x="-2053837" y="594913"/>
            <a:ext cx="16681758" cy="1095375"/>
          </a:xfrm>
          <a:prstGeom prst="rect">
            <a:avLst/>
          </a:prstGeom>
        </p:spPr>
        <p:txBody>
          <a:bodyPr lIns="0" tIns="0" rIns="0" bIns="0" rtlCol="0" anchor="t">
            <a:spAutoFit/>
          </a:bodyPr>
          <a:lstStyle/>
          <a:p>
            <a:pPr marL="0" lvl="0" indent="0" algn="ctr">
              <a:lnSpc>
                <a:spcPts val="8694"/>
              </a:lnSpc>
              <a:spcBef>
                <a:spcPct val="0"/>
              </a:spcBef>
            </a:pPr>
            <a:r>
              <a:rPr lang="en-US" sz="7245">
                <a:solidFill>
                  <a:srgbClr val="C09687"/>
                </a:solidFill>
                <a:latin typeface="Negrita Pro"/>
              </a:rPr>
              <a:t>OBJETO DE LA NOTIFICACION</a:t>
            </a:r>
          </a:p>
        </p:txBody>
      </p:sp>
      <p:sp>
        <p:nvSpPr>
          <p:cNvPr id="10" name="TextBox 10"/>
          <p:cNvSpPr txBox="1"/>
          <p:nvPr/>
        </p:nvSpPr>
        <p:spPr>
          <a:xfrm>
            <a:off x="9839058" y="3089990"/>
            <a:ext cx="8448942" cy="3435345"/>
          </a:xfrm>
          <a:prstGeom prst="rect">
            <a:avLst/>
          </a:prstGeom>
        </p:spPr>
        <p:txBody>
          <a:bodyPr lIns="0" tIns="0" rIns="0" bIns="0" rtlCol="0" anchor="t">
            <a:spAutoFit/>
          </a:bodyPr>
          <a:lstStyle/>
          <a:p>
            <a:pPr algn="ctr">
              <a:lnSpc>
                <a:spcPts val="4318"/>
              </a:lnSpc>
            </a:pPr>
            <a:endParaRPr/>
          </a:p>
          <a:p>
            <a:pPr algn="ctr">
              <a:lnSpc>
                <a:spcPts val="6159"/>
              </a:lnSpc>
            </a:pPr>
            <a:r>
              <a:rPr lang="en-US" sz="5450" spc="234">
                <a:solidFill>
                  <a:srgbClr val="000000"/>
                </a:solidFill>
                <a:latin typeface="Medula One"/>
              </a:rPr>
              <a:t>Poner en conocimiento de los interesados el contenido de las resoluciones judiciales. </a:t>
            </a:r>
          </a:p>
          <a:p>
            <a:pPr algn="ctr">
              <a:lnSpc>
                <a:spcPts val="2336"/>
              </a:lnSpc>
            </a:pPr>
            <a:endParaRPr lang="en-US" sz="5450" spc="234">
              <a:solidFill>
                <a:srgbClr val="000000"/>
              </a:solidFill>
              <a:latin typeface="Medula One"/>
            </a:endParaRPr>
          </a:p>
          <a:p>
            <a:pPr algn="ctr">
              <a:lnSpc>
                <a:spcPts val="2336"/>
              </a:lnSpc>
            </a:pPr>
            <a:endParaRPr lang="en-US" sz="5450" spc="234">
              <a:solidFill>
                <a:srgbClr val="000000"/>
              </a:solidFill>
              <a:latin typeface="Medula One"/>
            </a:endParaRPr>
          </a:p>
        </p:txBody>
      </p:sp>
      <p:sp>
        <p:nvSpPr>
          <p:cNvPr id="11" name="TextBox 11"/>
          <p:cNvSpPr txBox="1"/>
          <p:nvPr/>
        </p:nvSpPr>
        <p:spPr>
          <a:xfrm>
            <a:off x="5722373" y="8563233"/>
            <a:ext cx="12816531" cy="1237735"/>
          </a:xfrm>
          <a:prstGeom prst="rect">
            <a:avLst/>
          </a:prstGeom>
        </p:spPr>
        <p:txBody>
          <a:bodyPr lIns="0" tIns="0" rIns="0" bIns="0" rtlCol="0" anchor="t">
            <a:spAutoFit/>
          </a:bodyPr>
          <a:lstStyle/>
          <a:p>
            <a:pPr algn="ctr">
              <a:lnSpc>
                <a:spcPts val="10003"/>
              </a:lnSpc>
            </a:pPr>
            <a:r>
              <a:rPr lang="en-US" sz="7145">
                <a:solidFill>
                  <a:srgbClr val="000000"/>
                </a:solidFill>
                <a:latin typeface="Medula One"/>
              </a:rPr>
              <a:t>Art.155 CPC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CCBD0"/>
        </a:solidFill>
        <a:effectLst/>
      </p:bgPr>
    </p:bg>
    <p:spTree>
      <p:nvGrpSpPr>
        <p:cNvPr id="1" name=""/>
        <p:cNvGrpSpPr/>
        <p:nvPr/>
      </p:nvGrpSpPr>
      <p:grpSpPr>
        <a:xfrm>
          <a:off x="0" y="0"/>
          <a:ext cx="0" cy="0"/>
          <a:chOff x="0" y="0"/>
          <a:chExt cx="0" cy="0"/>
        </a:xfrm>
      </p:grpSpPr>
      <p:sp>
        <p:nvSpPr>
          <p:cNvPr id="2" name="TextBox 2"/>
          <p:cNvSpPr txBox="1"/>
          <p:nvPr/>
        </p:nvSpPr>
        <p:spPr>
          <a:xfrm>
            <a:off x="1454348" y="1053261"/>
            <a:ext cx="15804952" cy="1577195"/>
          </a:xfrm>
          <a:prstGeom prst="rect">
            <a:avLst/>
          </a:prstGeom>
        </p:spPr>
        <p:txBody>
          <a:bodyPr lIns="0" tIns="0" rIns="0" bIns="0" rtlCol="0" anchor="t">
            <a:spAutoFit/>
          </a:bodyPr>
          <a:lstStyle/>
          <a:p>
            <a:pPr algn="ctr">
              <a:lnSpc>
                <a:spcPts val="12817"/>
              </a:lnSpc>
            </a:pPr>
            <a:r>
              <a:rPr lang="en-US" sz="9155">
                <a:solidFill>
                  <a:srgbClr val="545454"/>
                </a:solidFill>
                <a:latin typeface="Negrita Pro"/>
              </a:rPr>
              <a:t>Modalidades de la notificación</a:t>
            </a:r>
          </a:p>
        </p:txBody>
      </p:sp>
      <p:sp>
        <p:nvSpPr>
          <p:cNvPr id="3" name="TextBox 3"/>
          <p:cNvSpPr txBox="1"/>
          <p:nvPr/>
        </p:nvSpPr>
        <p:spPr>
          <a:xfrm>
            <a:off x="273735" y="4391104"/>
            <a:ext cx="7902476" cy="1484900"/>
          </a:xfrm>
          <a:prstGeom prst="rect">
            <a:avLst/>
          </a:prstGeom>
        </p:spPr>
        <p:txBody>
          <a:bodyPr lIns="0" tIns="0" rIns="0" bIns="0" rtlCol="0" anchor="t">
            <a:spAutoFit/>
          </a:bodyPr>
          <a:lstStyle/>
          <a:p>
            <a:pPr algn="ctr">
              <a:lnSpc>
                <a:spcPts val="12148"/>
              </a:lnSpc>
            </a:pPr>
            <a:r>
              <a:rPr lang="en-US" sz="8677">
                <a:solidFill>
                  <a:srgbClr val="1E2027"/>
                </a:solidFill>
                <a:latin typeface="Negrita Pro"/>
              </a:rPr>
              <a:t>Fisica</a:t>
            </a:r>
          </a:p>
        </p:txBody>
      </p:sp>
      <p:sp>
        <p:nvSpPr>
          <p:cNvPr id="4" name="TextBox 4"/>
          <p:cNvSpPr txBox="1"/>
          <p:nvPr/>
        </p:nvSpPr>
        <p:spPr>
          <a:xfrm>
            <a:off x="10840840" y="4474363"/>
            <a:ext cx="5622578" cy="1518253"/>
          </a:xfrm>
          <a:prstGeom prst="rect">
            <a:avLst/>
          </a:prstGeom>
        </p:spPr>
        <p:txBody>
          <a:bodyPr lIns="0" tIns="0" rIns="0" bIns="0" rtlCol="0" anchor="t">
            <a:spAutoFit/>
          </a:bodyPr>
          <a:lstStyle/>
          <a:p>
            <a:pPr algn="ctr">
              <a:lnSpc>
                <a:spcPts val="12391"/>
              </a:lnSpc>
            </a:pPr>
            <a:r>
              <a:rPr lang="en-US" sz="8851">
                <a:solidFill>
                  <a:srgbClr val="1E2027"/>
                </a:solidFill>
                <a:latin typeface="Negrita Pro"/>
              </a:rPr>
              <a:t>Electronica</a:t>
            </a:r>
          </a:p>
        </p:txBody>
      </p:sp>
      <p:sp>
        <p:nvSpPr>
          <p:cNvPr id="5" name="TextBox 5"/>
          <p:cNvSpPr txBox="1"/>
          <p:nvPr/>
        </p:nvSpPr>
        <p:spPr>
          <a:xfrm>
            <a:off x="498019" y="6807697"/>
            <a:ext cx="7453908" cy="1237735"/>
          </a:xfrm>
          <a:prstGeom prst="rect">
            <a:avLst/>
          </a:prstGeom>
        </p:spPr>
        <p:txBody>
          <a:bodyPr lIns="0" tIns="0" rIns="0" bIns="0" rtlCol="0" anchor="t">
            <a:spAutoFit/>
          </a:bodyPr>
          <a:lstStyle/>
          <a:p>
            <a:pPr algn="ctr">
              <a:lnSpc>
                <a:spcPts val="10003"/>
              </a:lnSpc>
            </a:pPr>
            <a:r>
              <a:rPr lang="en-US" sz="7145">
                <a:solidFill>
                  <a:srgbClr val="000000"/>
                </a:solidFill>
                <a:latin typeface="Medula One"/>
              </a:rPr>
              <a:t>-Por la central de notificaciones</a:t>
            </a:r>
          </a:p>
        </p:txBody>
      </p:sp>
      <p:sp>
        <p:nvSpPr>
          <p:cNvPr id="6" name="TextBox 6"/>
          <p:cNvSpPr txBox="1"/>
          <p:nvPr/>
        </p:nvSpPr>
        <p:spPr>
          <a:xfrm>
            <a:off x="10593865" y="8563233"/>
            <a:ext cx="5541169" cy="1237735"/>
          </a:xfrm>
          <a:prstGeom prst="rect">
            <a:avLst/>
          </a:prstGeom>
        </p:spPr>
        <p:txBody>
          <a:bodyPr lIns="0" tIns="0" rIns="0" bIns="0" rtlCol="0" anchor="t">
            <a:spAutoFit/>
          </a:bodyPr>
          <a:lstStyle/>
          <a:p>
            <a:pPr algn="ctr">
              <a:lnSpc>
                <a:spcPts val="10003"/>
              </a:lnSpc>
            </a:pPr>
            <a:r>
              <a:rPr lang="en-US" sz="7145">
                <a:solidFill>
                  <a:srgbClr val="000000"/>
                </a:solidFill>
                <a:latin typeface="Medula One"/>
              </a:rPr>
              <a:t>-Por Casilla  Electronica</a:t>
            </a:r>
          </a:p>
        </p:txBody>
      </p:sp>
      <p:sp>
        <p:nvSpPr>
          <p:cNvPr id="7" name="TextBox 7"/>
          <p:cNvSpPr txBox="1"/>
          <p:nvPr/>
        </p:nvSpPr>
        <p:spPr>
          <a:xfrm>
            <a:off x="1882716" y="8563233"/>
            <a:ext cx="4684514" cy="1237735"/>
          </a:xfrm>
          <a:prstGeom prst="rect">
            <a:avLst/>
          </a:prstGeom>
        </p:spPr>
        <p:txBody>
          <a:bodyPr lIns="0" tIns="0" rIns="0" bIns="0" rtlCol="0" anchor="t">
            <a:spAutoFit/>
          </a:bodyPr>
          <a:lstStyle/>
          <a:p>
            <a:pPr algn="ctr">
              <a:lnSpc>
                <a:spcPts val="10003"/>
              </a:lnSpc>
            </a:pPr>
            <a:r>
              <a:rPr lang="en-US" sz="7145">
                <a:solidFill>
                  <a:srgbClr val="000000"/>
                </a:solidFill>
                <a:latin typeface="Medula One"/>
              </a:rPr>
              <a:t>-Por Casilla  Judicial</a:t>
            </a:r>
          </a:p>
        </p:txBody>
      </p:sp>
      <p:sp>
        <p:nvSpPr>
          <p:cNvPr id="8" name="TextBox 8"/>
          <p:cNvSpPr txBox="1"/>
          <p:nvPr/>
        </p:nvSpPr>
        <p:spPr>
          <a:xfrm>
            <a:off x="9826092" y="7087470"/>
            <a:ext cx="8115300" cy="2106422"/>
          </a:xfrm>
          <a:prstGeom prst="rect">
            <a:avLst/>
          </a:prstGeom>
        </p:spPr>
        <p:txBody>
          <a:bodyPr lIns="0" tIns="0" rIns="0" bIns="0" rtlCol="0" anchor="t">
            <a:spAutoFit/>
          </a:bodyPr>
          <a:lstStyle/>
          <a:p>
            <a:pPr algn="ctr">
              <a:lnSpc>
                <a:spcPts val="5168"/>
              </a:lnSpc>
            </a:pPr>
            <a:r>
              <a:rPr lang="en-US" sz="6080">
                <a:solidFill>
                  <a:srgbClr val="000000"/>
                </a:solidFill>
                <a:latin typeface="Medula One"/>
              </a:rPr>
              <a:t>- Por telegrama o facsímil, correo electrónico u otro medio</a:t>
            </a:r>
          </a:p>
          <a:p>
            <a:pPr algn="ctr">
              <a:lnSpc>
                <a:spcPts val="7392"/>
              </a:lnSpc>
            </a:pPr>
            <a:endParaRPr lang="en-US" sz="6080">
              <a:solidFill>
                <a:srgbClr val="000000"/>
              </a:solidFill>
              <a:latin typeface="Medula On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FB8AA"/>
        </a:solidFill>
        <a:effectLst/>
      </p:bgPr>
    </p:bg>
    <p:spTree>
      <p:nvGrpSpPr>
        <p:cNvPr id="1" name=""/>
        <p:cNvGrpSpPr/>
        <p:nvPr/>
      </p:nvGrpSpPr>
      <p:grpSpPr>
        <a:xfrm>
          <a:off x="0" y="0"/>
          <a:ext cx="0" cy="0"/>
          <a:chOff x="0" y="0"/>
          <a:chExt cx="0" cy="0"/>
        </a:xfrm>
      </p:grpSpPr>
      <p:sp>
        <p:nvSpPr>
          <p:cNvPr id="2" name="TextBox 2"/>
          <p:cNvSpPr txBox="1"/>
          <p:nvPr/>
        </p:nvSpPr>
        <p:spPr>
          <a:xfrm>
            <a:off x="573523" y="579707"/>
            <a:ext cx="9335095" cy="1566544"/>
          </a:xfrm>
          <a:prstGeom prst="rect">
            <a:avLst/>
          </a:prstGeom>
        </p:spPr>
        <p:txBody>
          <a:bodyPr lIns="0" tIns="0" rIns="0" bIns="0" rtlCol="0" anchor="t">
            <a:spAutoFit/>
          </a:bodyPr>
          <a:lstStyle/>
          <a:p>
            <a:pPr algn="ctr">
              <a:lnSpc>
                <a:spcPts val="12880"/>
              </a:lnSpc>
            </a:pPr>
            <a:r>
              <a:rPr lang="en-US" sz="9200">
                <a:solidFill>
                  <a:srgbClr val="545454"/>
                </a:solidFill>
                <a:latin typeface="Negrita Pro"/>
              </a:rPr>
              <a:t>Notificacion fisica</a:t>
            </a:r>
          </a:p>
        </p:txBody>
      </p:sp>
      <p:grpSp>
        <p:nvGrpSpPr>
          <p:cNvPr id="3" name="Group 3"/>
          <p:cNvGrpSpPr/>
          <p:nvPr/>
        </p:nvGrpSpPr>
        <p:grpSpPr>
          <a:xfrm>
            <a:off x="3721599" y="2352403"/>
            <a:ext cx="13537701" cy="7934597"/>
            <a:chOff x="0" y="0"/>
            <a:chExt cx="18050269" cy="10579463"/>
          </a:xfrm>
        </p:grpSpPr>
        <p:sp>
          <p:nvSpPr>
            <p:cNvPr id="4" name="Freeform 4"/>
            <p:cNvSpPr/>
            <p:nvPr/>
          </p:nvSpPr>
          <p:spPr>
            <a:xfrm>
              <a:off x="0" y="0"/>
              <a:ext cx="18050269" cy="10579463"/>
            </a:xfrm>
            <a:custGeom>
              <a:avLst/>
              <a:gdLst/>
              <a:ahLst/>
              <a:cxnLst/>
              <a:rect l="l" t="t" r="r" b="b"/>
              <a:pathLst>
                <a:path w="18050269" h="10579463">
                  <a:moveTo>
                    <a:pt x="0" y="0"/>
                  </a:moveTo>
                  <a:lnTo>
                    <a:pt x="18050269" y="0"/>
                  </a:lnTo>
                  <a:lnTo>
                    <a:pt x="18050269" y="10579463"/>
                  </a:lnTo>
                  <a:lnTo>
                    <a:pt x="0" y="10579463"/>
                  </a:lnTo>
                  <a:lnTo>
                    <a:pt x="0" y="0"/>
                  </a:lnTo>
                  <a:close/>
                </a:path>
              </a:pathLst>
            </a:custGeom>
            <a:blipFill>
              <a:blip r:embed="rId2"/>
              <a:stretch>
                <a:fillRect/>
              </a:stretch>
            </a:blipFill>
          </p:spPr>
          <p:txBody>
            <a:bodyPr/>
            <a:lstStyle/>
            <a:p>
              <a:endParaRPr lang="es-PE"/>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1444</Words>
  <Application>Microsoft Macintosh PowerPoint</Application>
  <PresentationFormat>Personalizado</PresentationFormat>
  <Paragraphs>132</Paragraphs>
  <Slides>52</Slides>
  <Notes>1</Notes>
  <HiddenSlides>0</HiddenSlides>
  <MMClips>1</MMClips>
  <ScaleCrop>false</ScaleCrop>
  <HeadingPairs>
    <vt:vector size="6" baseType="variant">
      <vt:variant>
        <vt:lpstr>Fuentes usadas</vt:lpstr>
      </vt:variant>
      <vt:variant>
        <vt:i4>20</vt:i4>
      </vt:variant>
      <vt:variant>
        <vt:lpstr>Tema</vt:lpstr>
      </vt:variant>
      <vt:variant>
        <vt:i4>1</vt:i4>
      </vt:variant>
      <vt:variant>
        <vt:lpstr>Títulos de diapositiva</vt:lpstr>
      </vt:variant>
      <vt:variant>
        <vt:i4>52</vt:i4>
      </vt:variant>
    </vt:vector>
  </HeadingPairs>
  <TitlesOfParts>
    <vt:vector size="73" baseType="lpstr">
      <vt:lpstr>Gabriel Sans</vt:lpstr>
      <vt:lpstr>Negrita Pro Italics</vt:lpstr>
      <vt:lpstr>Calibri</vt:lpstr>
      <vt:lpstr>Panton</vt:lpstr>
      <vt:lpstr>Sergio Trendy</vt:lpstr>
      <vt:lpstr>Arimo</vt:lpstr>
      <vt:lpstr>Open Sans</vt:lpstr>
      <vt:lpstr>Negrita Pro</vt:lpstr>
      <vt:lpstr>Ruda</vt:lpstr>
      <vt:lpstr>Panton Bold</vt:lpstr>
      <vt:lpstr>Montserrat Light</vt:lpstr>
      <vt:lpstr>ITC Motter Corpus Regular</vt:lpstr>
      <vt:lpstr>Ruda Bold</vt:lpstr>
      <vt:lpstr>Open Sans Bold</vt:lpstr>
      <vt:lpstr>Childos Arabic</vt:lpstr>
      <vt:lpstr>Aran</vt:lpstr>
      <vt:lpstr>Arial</vt:lpstr>
      <vt:lpstr>Archivo Black</vt:lpstr>
      <vt:lpstr>Handelson Three</vt:lpstr>
      <vt:lpstr>Medula One</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 notificaciones electronicas-Isa Yaipen</dc:title>
  <cp:lastModifiedBy>DA23594</cp:lastModifiedBy>
  <cp:revision>1</cp:revision>
  <dcterms:created xsi:type="dcterms:W3CDTF">2006-08-16T00:00:00Z</dcterms:created>
  <dcterms:modified xsi:type="dcterms:W3CDTF">2024-02-10T16:38:42Z</dcterms:modified>
  <dc:identifier>DAF7p0Sz8gk</dc:identifier>
</cp:coreProperties>
</file>