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4" r:id="rId1"/>
  </p:sldMasterIdLst>
  <p:notesMasterIdLst>
    <p:notesMasterId r:id="rId41"/>
  </p:notesMasterIdLst>
  <p:handoutMasterIdLst>
    <p:handoutMasterId r:id="rId42"/>
  </p:handoutMasterIdLst>
  <p:sldIdLst>
    <p:sldId id="1297" r:id="rId2"/>
    <p:sldId id="1298" r:id="rId3"/>
    <p:sldId id="1370" r:id="rId4"/>
    <p:sldId id="1371" r:id="rId5"/>
    <p:sldId id="1372" r:id="rId6"/>
    <p:sldId id="1373" r:id="rId7"/>
    <p:sldId id="1446" r:id="rId8"/>
    <p:sldId id="1447" r:id="rId9"/>
    <p:sldId id="1452" r:id="rId10"/>
    <p:sldId id="1453" r:id="rId11"/>
    <p:sldId id="1436" r:id="rId12"/>
    <p:sldId id="1451" r:id="rId13"/>
    <p:sldId id="1301" r:id="rId14"/>
    <p:sldId id="1178" r:id="rId15"/>
    <p:sldId id="1361" r:id="rId16"/>
    <p:sldId id="1362" r:id="rId17"/>
    <p:sldId id="1307" r:id="rId18"/>
    <p:sldId id="1437" r:id="rId19"/>
    <p:sldId id="1454" r:id="rId20"/>
    <p:sldId id="1442" r:id="rId21"/>
    <p:sldId id="1294" r:id="rId22"/>
    <p:sldId id="1404" r:id="rId23"/>
    <p:sldId id="1306" r:id="rId24"/>
    <p:sldId id="1443" r:id="rId25"/>
    <p:sldId id="1355" r:id="rId26"/>
    <p:sldId id="1322" r:id="rId27"/>
    <p:sldId id="1424" r:id="rId28"/>
    <p:sldId id="1365" r:id="rId29"/>
    <p:sldId id="1428" r:id="rId30"/>
    <p:sldId id="1280" r:id="rId31"/>
    <p:sldId id="1311" r:id="rId32"/>
    <p:sldId id="1184" r:id="rId33"/>
    <p:sldId id="1185" r:id="rId34"/>
    <p:sldId id="1175" r:id="rId35"/>
    <p:sldId id="1179" r:id="rId36"/>
    <p:sldId id="1180" r:id="rId37"/>
    <p:sldId id="1366" r:id="rId38"/>
    <p:sldId id="1367" r:id="rId39"/>
    <p:sldId id="339" r:id="rId40"/>
  </p:sldIdLst>
  <p:sldSz cx="9144000" cy="6858000" type="screen4x3"/>
  <p:notesSz cx="6858000" cy="9313863"/>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CC"/>
    <a:srgbClr val="006666"/>
    <a:srgbClr val="A50021"/>
    <a:srgbClr val="003399"/>
    <a:srgbClr val="9999FF"/>
    <a:srgbClr val="FF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79" autoAdjust="0"/>
    <p:restoredTop sz="99644" autoAdjust="0"/>
  </p:normalViewPr>
  <p:slideViewPr>
    <p:cSldViewPr>
      <p:cViewPr varScale="1">
        <p:scale>
          <a:sx n="82" d="100"/>
          <a:sy n="82"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t" anchorCtr="0" compatLnSpc="1">
            <a:prstTxWarp prst="textNoShape">
              <a:avLst/>
            </a:prstTxWarp>
          </a:bodyPr>
          <a:lstStyle>
            <a:lvl1pPr defTabSz="901700">
              <a:defRPr sz="1200">
                <a:latin typeface="Times New Roman" pitchFamily="18" charset="0"/>
              </a:defRPr>
            </a:lvl1pPr>
          </a:lstStyle>
          <a:p>
            <a:pPr>
              <a:defRPr/>
            </a:pPr>
            <a:endParaRPr lang="es-ES"/>
          </a:p>
        </p:txBody>
      </p:sp>
      <p:sp>
        <p:nvSpPr>
          <p:cNvPr id="232451" name="Rectangle 3"/>
          <p:cNvSpPr>
            <a:spLocks noGrp="1" noChangeArrowheads="1"/>
          </p:cNvSpPr>
          <p:nvPr>
            <p:ph type="dt" sz="quarter" idx="1"/>
          </p:nvPr>
        </p:nvSpPr>
        <p:spPr bwMode="auto">
          <a:xfrm>
            <a:off x="3883025" y="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t" anchorCtr="0" compatLnSpc="1">
            <a:prstTxWarp prst="textNoShape">
              <a:avLst/>
            </a:prstTxWarp>
          </a:bodyPr>
          <a:lstStyle>
            <a:lvl1pPr algn="r" defTabSz="901700">
              <a:defRPr sz="1200">
                <a:latin typeface="Times New Roman" pitchFamily="18" charset="0"/>
              </a:defRPr>
            </a:lvl1pPr>
          </a:lstStyle>
          <a:p>
            <a:pPr>
              <a:defRPr/>
            </a:pPr>
            <a:fld id="{45045B1B-1080-4E2D-A319-C2E5B6619DB8}" type="datetime1">
              <a:rPr lang="es-ES"/>
              <a:pPr>
                <a:defRPr/>
              </a:pPr>
              <a:t>28/05/2024</a:t>
            </a:fld>
            <a:endParaRPr lang="es-ES"/>
          </a:p>
        </p:txBody>
      </p:sp>
      <p:sp>
        <p:nvSpPr>
          <p:cNvPr id="232452" name="Rectangle 4"/>
          <p:cNvSpPr>
            <a:spLocks noGrp="1" noChangeArrowheads="1"/>
          </p:cNvSpPr>
          <p:nvPr>
            <p:ph type="ftr" sz="quarter" idx="2"/>
          </p:nvPr>
        </p:nvSpPr>
        <p:spPr bwMode="auto">
          <a:xfrm>
            <a:off x="0" y="8847138"/>
            <a:ext cx="29733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b" anchorCtr="0" compatLnSpc="1">
            <a:prstTxWarp prst="textNoShape">
              <a:avLst/>
            </a:prstTxWarp>
          </a:bodyPr>
          <a:lstStyle>
            <a:lvl1pPr defTabSz="901700">
              <a:defRPr sz="1200">
                <a:latin typeface="Times New Roman" pitchFamily="18" charset="0"/>
              </a:defRPr>
            </a:lvl1pPr>
          </a:lstStyle>
          <a:p>
            <a:pPr>
              <a:defRPr/>
            </a:pPr>
            <a:endParaRPr lang="es-ES"/>
          </a:p>
        </p:txBody>
      </p:sp>
      <p:sp>
        <p:nvSpPr>
          <p:cNvPr id="232453" name="Rectangle 5"/>
          <p:cNvSpPr>
            <a:spLocks noGrp="1" noChangeArrowheads="1"/>
          </p:cNvSpPr>
          <p:nvPr>
            <p:ph type="sldNum" sz="quarter" idx="3"/>
          </p:nvPr>
        </p:nvSpPr>
        <p:spPr bwMode="auto">
          <a:xfrm>
            <a:off x="3883025" y="8847138"/>
            <a:ext cx="29733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b" anchorCtr="0" compatLnSpc="1">
            <a:prstTxWarp prst="textNoShape">
              <a:avLst/>
            </a:prstTxWarp>
          </a:bodyPr>
          <a:lstStyle>
            <a:lvl1pPr algn="r" defTabSz="901700">
              <a:defRPr sz="1200">
                <a:latin typeface="Times New Roman" pitchFamily="18" charset="0"/>
              </a:defRPr>
            </a:lvl1pPr>
          </a:lstStyle>
          <a:p>
            <a:pPr>
              <a:defRPr/>
            </a:pPr>
            <a:fld id="{85D45E4D-071E-4D8E-B3DA-92E35EB30EF2}" type="slidenum">
              <a:rPr lang="es-ES"/>
              <a:pPr>
                <a:defRPr/>
              </a:pPr>
              <a:t>‹Nº›</a:t>
            </a:fld>
            <a:endParaRPr lang="es-ES"/>
          </a:p>
        </p:txBody>
      </p:sp>
    </p:spTree>
    <p:extLst>
      <p:ext uri="{BB962C8B-B14F-4D97-AF65-F5344CB8AC3E}">
        <p14:creationId xmlns:p14="http://schemas.microsoft.com/office/powerpoint/2010/main" val="34572745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t" anchorCtr="0" compatLnSpc="1">
            <a:prstTxWarp prst="textNoShape">
              <a:avLst/>
            </a:prstTxWarp>
          </a:bodyPr>
          <a:lstStyle>
            <a:lvl1pPr defTabSz="901700">
              <a:defRPr sz="1200">
                <a:latin typeface="Times New Roman" pitchFamily="18" charset="0"/>
              </a:defRPr>
            </a:lvl1pPr>
          </a:lstStyle>
          <a:p>
            <a:pPr>
              <a:defRPr/>
            </a:pPr>
            <a:endParaRPr lang="es-ES"/>
          </a:p>
        </p:txBody>
      </p:sp>
      <p:sp>
        <p:nvSpPr>
          <p:cNvPr id="5123" name="Rectangle 3"/>
          <p:cNvSpPr>
            <a:spLocks noGrp="1" noChangeArrowheads="1"/>
          </p:cNvSpPr>
          <p:nvPr>
            <p:ph type="dt" idx="1"/>
          </p:nvPr>
        </p:nvSpPr>
        <p:spPr bwMode="auto">
          <a:xfrm>
            <a:off x="3884613" y="0"/>
            <a:ext cx="29733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t" anchorCtr="0" compatLnSpc="1">
            <a:prstTxWarp prst="textNoShape">
              <a:avLst/>
            </a:prstTxWarp>
          </a:bodyPr>
          <a:lstStyle>
            <a:lvl1pPr algn="r" defTabSz="901700">
              <a:defRPr sz="1200">
                <a:latin typeface="Times New Roman" pitchFamily="18" charset="0"/>
              </a:defRPr>
            </a:lvl1pPr>
          </a:lstStyle>
          <a:p>
            <a:pPr>
              <a:defRPr/>
            </a:pPr>
            <a:fld id="{5D743EA5-3D85-4586-BD47-58DCB5388A3B}" type="datetime1">
              <a:rPr lang="es-ES"/>
              <a:pPr>
                <a:defRPr/>
              </a:pPr>
              <a:t>28/05/2024</a:t>
            </a:fld>
            <a:endParaRPr lang="es-ES"/>
          </a:p>
        </p:txBody>
      </p:sp>
      <p:sp>
        <p:nvSpPr>
          <p:cNvPr id="154628" name="Rectangle 4"/>
          <p:cNvSpPr>
            <a:spLocks noGrp="1" noRot="1" noChangeAspect="1" noChangeArrowheads="1" noTextEdit="1"/>
          </p:cNvSpPr>
          <p:nvPr>
            <p:ph type="sldImg" idx="2"/>
          </p:nvPr>
        </p:nvSpPr>
        <p:spPr bwMode="auto">
          <a:xfrm>
            <a:off x="1100138" y="696913"/>
            <a:ext cx="4659312" cy="349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424363"/>
            <a:ext cx="50292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5126" name="Rectangle 6"/>
          <p:cNvSpPr>
            <a:spLocks noGrp="1" noChangeArrowheads="1"/>
          </p:cNvSpPr>
          <p:nvPr>
            <p:ph type="ftr" sz="quarter" idx="4"/>
          </p:nvPr>
        </p:nvSpPr>
        <p:spPr bwMode="auto">
          <a:xfrm>
            <a:off x="0" y="8848725"/>
            <a:ext cx="29733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b" anchorCtr="0" compatLnSpc="1">
            <a:prstTxWarp prst="textNoShape">
              <a:avLst/>
            </a:prstTxWarp>
          </a:bodyPr>
          <a:lstStyle>
            <a:lvl1pPr defTabSz="901700">
              <a:defRPr sz="1200">
                <a:latin typeface="Times New Roman" pitchFamily="18" charset="0"/>
              </a:defRPr>
            </a:lvl1pPr>
          </a:lstStyle>
          <a:p>
            <a:pPr>
              <a:defRPr/>
            </a:pPr>
            <a:endParaRPr lang="es-ES"/>
          </a:p>
        </p:txBody>
      </p:sp>
      <p:sp>
        <p:nvSpPr>
          <p:cNvPr id="5127" name="Rectangle 7"/>
          <p:cNvSpPr>
            <a:spLocks noGrp="1" noChangeArrowheads="1"/>
          </p:cNvSpPr>
          <p:nvPr>
            <p:ph type="sldNum" sz="quarter" idx="5"/>
          </p:nvPr>
        </p:nvSpPr>
        <p:spPr bwMode="auto">
          <a:xfrm>
            <a:off x="3884613" y="8848725"/>
            <a:ext cx="29733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7" tIns="45094" rIns="90187" bIns="45094" numCol="1" anchor="b" anchorCtr="0" compatLnSpc="1">
            <a:prstTxWarp prst="textNoShape">
              <a:avLst/>
            </a:prstTxWarp>
          </a:bodyPr>
          <a:lstStyle>
            <a:lvl1pPr algn="r" defTabSz="901700">
              <a:defRPr sz="1200">
                <a:latin typeface="Times New Roman" pitchFamily="18" charset="0"/>
              </a:defRPr>
            </a:lvl1pPr>
          </a:lstStyle>
          <a:p>
            <a:pPr>
              <a:defRPr/>
            </a:pPr>
            <a:fld id="{CF4557D1-F66F-4530-8CD2-2444557DED59}" type="slidenum">
              <a:rPr lang="es-ES"/>
              <a:pPr>
                <a:defRPr/>
              </a:pPr>
              <a:t>‹Nº›</a:t>
            </a:fld>
            <a:endParaRPr lang="es-ES"/>
          </a:p>
        </p:txBody>
      </p:sp>
    </p:spTree>
    <p:extLst>
      <p:ext uri="{BB962C8B-B14F-4D97-AF65-F5344CB8AC3E}">
        <p14:creationId xmlns:p14="http://schemas.microsoft.com/office/powerpoint/2010/main" val="343597772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690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800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63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3263900"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992823" y="3228896"/>
            <a:ext cx="7942580" cy="305895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238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869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218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pPr>
              <a:defRPr/>
            </a:pPr>
            <a:fld id="{9570F7D8-D790-4203-95C7-68BAD5ED0A1F}" type="datetime1">
              <a:rPr lang="es-ES" smtClean="0"/>
              <a:pPr>
                <a:defRPr/>
              </a:pPr>
              <a:t>28/05/2024</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9A8CC6A2-1A6A-4943-A694-5E91D6303674}" type="slidenum">
              <a:rPr lang="es-MX" smtClean="0"/>
              <a:pPr>
                <a:defRPr/>
              </a:pPr>
              <a:t>‹Nº›</a:t>
            </a:fld>
            <a:endParaRPr lang="es-MX"/>
          </a:p>
        </p:txBody>
      </p:sp>
    </p:spTree>
    <p:extLst>
      <p:ext uri="{BB962C8B-B14F-4D97-AF65-F5344CB8AC3E}">
        <p14:creationId xmlns:p14="http://schemas.microsoft.com/office/powerpoint/2010/main" val="302505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a:defRPr/>
            </a:pPr>
            <a:fld id="{32B607EE-7329-424F-9D7A-D103ABBF4F20}" type="datetime1">
              <a:rPr lang="es-ES" smtClean="0"/>
              <a:pPr>
                <a:defRPr/>
              </a:pPr>
              <a:t>28/05/2024</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6957F5EC-7376-4DE6-BEE4-78D8D12735D0}" type="slidenum">
              <a:rPr lang="es-MX" smtClean="0"/>
              <a:pPr>
                <a:defRPr/>
              </a:pPr>
              <a:t>‹Nº›</a:t>
            </a:fld>
            <a:endParaRPr lang="es-MX"/>
          </a:p>
        </p:txBody>
      </p:sp>
    </p:spTree>
    <p:extLst>
      <p:ext uri="{BB962C8B-B14F-4D97-AF65-F5344CB8AC3E}">
        <p14:creationId xmlns:p14="http://schemas.microsoft.com/office/powerpoint/2010/main" val="319742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a:defRPr/>
            </a:pPr>
            <a:fld id="{B26A2F5D-F2EF-474E-8724-6911EFDC06E3}" type="datetime1">
              <a:rPr lang="es-ES" smtClean="0"/>
              <a:pPr>
                <a:defRPr/>
              </a:pPr>
              <a:t>28/05/2024</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141A1628-26ED-4571-8AA4-B63DDA1BF697}" type="slidenum">
              <a:rPr lang="es-MX" smtClean="0"/>
              <a:pPr>
                <a:defRPr/>
              </a:pPr>
              <a:t>‹Nº›</a:t>
            </a:fld>
            <a:endParaRPr lang="es-MX"/>
          </a:p>
        </p:txBody>
      </p:sp>
    </p:spTree>
    <p:extLst>
      <p:ext uri="{BB962C8B-B14F-4D97-AF65-F5344CB8AC3E}">
        <p14:creationId xmlns:p14="http://schemas.microsoft.com/office/powerpoint/2010/main" val="114668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design 1">
  <p:cSld name="Headline design 1">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flipH="1">
            <a:off x="4101725" y="2990967"/>
            <a:ext cx="2755800" cy="256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CCCCCC"/>
              </a:buClr>
              <a:buSzPts val="3600"/>
              <a:buNone/>
              <a:defRPr sz="3600">
                <a:solidFill>
                  <a:srgbClr val="CCCCCC"/>
                </a:solidFill>
              </a:defRPr>
            </a:lvl1pPr>
            <a:lvl2pPr lvl="1" algn="l">
              <a:lnSpc>
                <a:spcPct val="100000"/>
              </a:lnSpc>
              <a:spcBef>
                <a:spcPts val="0"/>
              </a:spcBef>
              <a:spcAft>
                <a:spcPts val="0"/>
              </a:spcAft>
              <a:buClr>
                <a:srgbClr val="CCCCCC"/>
              </a:buClr>
              <a:buSzPts val="6500"/>
              <a:buNone/>
              <a:defRPr sz="6500">
                <a:solidFill>
                  <a:srgbClr val="CCCCCC"/>
                </a:solidFill>
              </a:defRPr>
            </a:lvl2pPr>
            <a:lvl3pPr lvl="2" algn="l">
              <a:lnSpc>
                <a:spcPct val="100000"/>
              </a:lnSpc>
              <a:spcBef>
                <a:spcPts val="0"/>
              </a:spcBef>
              <a:spcAft>
                <a:spcPts val="0"/>
              </a:spcAft>
              <a:buClr>
                <a:srgbClr val="CCCCCC"/>
              </a:buClr>
              <a:buSzPts val="6500"/>
              <a:buNone/>
              <a:defRPr sz="6500">
                <a:solidFill>
                  <a:srgbClr val="CCCCCC"/>
                </a:solidFill>
              </a:defRPr>
            </a:lvl3pPr>
            <a:lvl4pPr lvl="3" algn="l">
              <a:lnSpc>
                <a:spcPct val="100000"/>
              </a:lnSpc>
              <a:spcBef>
                <a:spcPts val="0"/>
              </a:spcBef>
              <a:spcAft>
                <a:spcPts val="0"/>
              </a:spcAft>
              <a:buClr>
                <a:srgbClr val="CCCCCC"/>
              </a:buClr>
              <a:buSzPts val="6500"/>
              <a:buNone/>
              <a:defRPr sz="6500">
                <a:solidFill>
                  <a:srgbClr val="CCCCCC"/>
                </a:solidFill>
              </a:defRPr>
            </a:lvl4pPr>
            <a:lvl5pPr lvl="4" algn="l">
              <a:lnSpc>
                <a:spcPct val="100000"/>
              </a:lnSpc>
              <a:spcBef>
                <a:spcPts val="0"/>
              </a:spcBef>
              <a:spcAft>
                <a:spcPts val="0"/>
              </a:spcAft>
              <a:buClr>
                <a:srgbClr val="CCCCCC"/>
              </a:buClr>
              <a:buSzPts val="6500"/>
              <a:buNone/>
              <a:defRPr sz="6500">
                <a:solidFill>
                  <a:srgbClr val="CCCCCC"/>
                </a:solidFill>
              </a:defRPr>
            </a:lvl5pPr>
            <a:lvl6pPr lvl="5" algn="l">
              <a:lnSpc>
                <a:spcPct val="100000"/>
              </a:lnSpc>
              <a:spcBef>
                <a:spcPts val="0"/>
              </a:spcBef>
              <a:spcAft>
                <a:spcPts val="0"/>
              </a:spcAft>
              <a:buClr>
                <a:srgbClr val="CCCCCC"/>
              </a:buClr>
              <a:buSzPts val="6500"/>
              <a:buNone/>
              <a:defRPr sz="6500">
                <a:solidFill>
                  <a:srgbClr val="CCCCCC"/>
                </a:solidFill>
              </a:defRPr>
            </a:lvl6pPr>
            <a:lvl7pPr lvl="6" algn="l">
              <a:lnSpc>
                <a:spcPct val="100000"/>
              </a:lnSpc>
              <a:spcBef>
                <a:spcPts val="0"/>
              </a:spcBef>
              <a:spcAft>
                <a:spcPts val="0"/>
              </a:spcAft>
              <a:buClr>
                <a:srgbClr val="CCCCCC"/>
              </a:buClr>
              <a:buSzPts val="6500"/>
              <a:buNone/>
              <a:defRPr sz="6500">
                <a:solidFill>
                  <a:srgbClr val="CCCCCC"/>
                </a:solidFill>
              </a:defRPr>
            </a:lvl7pPr>
            <a:lvl8pPr lvl="7" algn="l">
              <a:lnSpc>
                <a:spcPct val="100000"/>
              </a:lnSpc>
              <a:spcBef>
                <a:spcPts val="0"/>
              </a:spcBef>
              <a:spcAft>
                <a:spcPts val="0"/>
              </a:spcAft>
              <a:buClr>
                <a:srgbClr val="CCCCCC"/>
              </a:buClr>
              <a:buSzPts val="6500"/>
              <a:buNone/>
              <a:defRPr sz="6500">
                <a:solidFill>
                  <a:srgbClr val="CCCCCC"/>
                </a:solidFill>
              </a:defRPr>
            </a:lvl8pPr>
            <a:lvl9pPr lvl="8" algn="l">
              <a:lnSpc>
                <a:spcPct val="100000"/>
              </a:lnSpc>
              <a:spcBef>
                <a:spcPts val="0"/>
              </a:spcBef>
              <a:spcAft>
                <a:spcPts val="0"/>
              </a:spcAft>
              <a:buClr>
                <a:srgbClr val="CCCCCC"/>
              </a:buClr>
              <a:buSzPts val="6500"/>
              <a:buNone/>
              <a:defRPr sz="6500">
                <a:solidFill>
                  <a:srgbClr val="CCCCCC"/>
                </a:solidFill>
              </a:defRPr>
            </a:lvl9pPr>
          </a:lstStyle>
          <a:p>
            <a:endParaRPr/>
          </a:p>
        </p:txBody>
      </p:sp>
      <p:sp>
        <p:nvSpPr>
          <p:cNvPr id="21" name="Google Shape;21;p19"/>
          <p:cNvSpPr txBox="1">
            <a:spLocks noGrp="1"/>
          </p:cNvSpPr>
          <p:nvPr>
            <p:ph type="title" idx="2"/>
          </p:nvPr>
        </p:nvSpPr>
        <p:spPr>
          <a:xfrm flipH="1">
            <a:off x="-746050" y="3225767"/>
            <a:ext cx="4488300" cy="2163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CCCCCC"/>
              </a:buClr>
              <a:buSzPts val="16000"/>
              <a:buNone/>
              <a:defRPr sz="16000">
                <a:solidFill>
                  <a:srgbClr val="CCCCCC"/>
                </a:solidFill>
              </a:defRPr>
            </a:lvl1pPr>
            <a:lvl2pPr lvl="1"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endParaRPr/>
          </a:p>
        </p:txBody>
      </p:sp>
      <p:sp>
        <p:nvSpPr>
          <p:cNvPr id="23" name="Google Shape;23;p19"/>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44607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lumns 2">
  <p:cSld name="Four columns 2">
    <p:spTree>
      <p:nvGrpSpPr>
        <p:cNvPr id="1" name="Shape 24"/>
        <p:cNvGrpSpPr/>
        <p:nvPr/>
      </p:nvGrpSpPr>
      <p:grpSpPr>
        <a:xfrm>
          <a:off x="0" y="0"/>
          <a:ext cx="0" cy="0"/>
          <a:chOff x="0" y="0"/>
          <a:chExt cx="0" cy="0"/>
        </a:xfrm>
      </p:grpSpPr>
      <p:sp>
        <p:nvSpPr>
          <p:cNvPr id="25" name="Google Shape;25;p20"/>
          <p:cNvSpPr txBox="1">
            <a:spLocks noGrp="1"/>
          </p:cNvSpPr>
          <p:nvPr>
            <p:ph type="ctrTitle"/>
          </p:nvPr>
        </p:nvSpPr>
        <p:spPr>
          <a:xfrm>
            <a:off x="2120944" y="1861267"/>
            <a:ext cx="2429400" cy="7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Clr>
                <a:srgbClr val="000000"/>
              </a:buClr>
              <a:buSzPts val="1600"/>
              <a:buNone/>
              <a:defRPr sz="1600">
                <a:solidFill>
                  <a:srgbClr val="000000"/>
                </a:solidFill>
              </a:defRPr>
            </a:lvl2pPr>
            <a:lvl3pPr lvl="2" algn="l">
              <a:lnSpc>
                <a:spcPct val="100000"/>
              </a:lnSpc>
              <a:spcBef>
                <a:spcPts val="0"/>
              </a:spcBef>
              <a:spcAft>
                <a:spcPts val="0"/>
              </a:spcAft>
              <a:buClr>
                <a:srgbClr val="000000"/>
              </a:buClr>
              <a:buSzPts val="1600"/>
              <a:buNone/>
              <a:defRPr sz="1600">
                <a:solidFill>
                  <a:srgbClr val="000000"/>
                </a:solidFill>
              </a:defRPr>
            </a:lvl3pPr>
            <a:lvl4pPr lvl="3" algn="l">
              <a:lnSpc>
                <a:spcPct val="100000"/>
              </a:lnSpc>
              <a:spcBef>
                <a:spcPts val="0"/>
              </a:spcBef>
              <a:spcAft>
                <a:spcPts val="0"/>
              </a:spcAft>
              <a:buClr>
                <a:srgbClr val="000000"/>
              </a:buClr>
              <a:buSzPts val="1600"/>
              <a:buNone/>
              <a:defRPr sz="1600">
                <a:solidFill>
                  <a:srgbClr val="000000"/>
                </a:solidFill>
              </a:defRPr>
            </a:lvl4pPr>
            <a:lvl5pPr lvl="4" algn="l">
              <a:lnSpc>
                <a:spcPct val="100000"/>
              </a:lnSpc>
              <a:spcBef>
                <a:spcPts val="0"/>
              </a:spcBef>
              <a:spcAft>
                <a:spcPts val="0"/>
              </a:spcAft>
              <a:buClr>
                <a:srgbClr val="000000"/>
              </a:buClr>
              <a:buSzPts val="1600"/>
              <a:buNone/>
              <a:defRPr sz="1600">
                <a:solidFill>
                  <a:srgbClr val="000000"/>
                </a:solidFill>
              </a:defRPr>
            </a:lvl5pPr>
            <a:lvl6pPr lvl="5" algn="l">
              <a:lnSpc>
                <a:spcPct val="100000"/>
              </a:lnSpc>
              <a:spcBef>
                <a:spcPts val="0"/>
              </a:spcBef>
              <a:spcAft>
                <a:spcPts val="0"/>
              </a:spcAft>
              <a:buClr>
                <a:srgbClr val="000000"/>
              </a:buClr>
              <a:buSzPts val="1600"/>
              <a:buNone/>
              <a:defRPr sz="1600">
                <a:solidFill>
                  <a:srgbClr val="000000"/>
                </a:solidFill>
              </a:defRPr>
            </a:lvl6pPr>
            <a:lvl7pPr lvl="6" algn="l">
              <a:lnSpc>
                <a:spcPct val="100000"/>
              </a:lnSpc>
              <a:spcBef>
                <a:spcPts val="0"/>
              </a:spcBef>
              <a:spcAft>
                <a:spcPts val="0"/>
              </a:spcAft>
              <a:buClr>
                <a:srgbClr val="000000"/>
              </a:buClr>
              <a:buSzPts val="1600"/>
              <a:buNone/>
              <a:defRPr sz="1600">
                <a:solidFill>
                  <a:srgbClr val="000000"/>
                </a:solidFill>
              </a:defRPr>
            </a:lvl7pPr>
            <a:lvl8pPr lvl="7" algn="l">
              <a:lnSpc>
                <a:spcPct val="100000"/>
              </a:lnSpc>
              <a:spcBef>
                <a:spcPts val="0"/>
              </a:spcBef>
              <a:spcAft>
                <a:spcPts val="0"/>
              </a:spcAft>
              <a:buClr>
                <a:srgbClr val="000000"/>
              </a:buClr>
              <a:buSzPts val="1600"/>
              <a:buNone/>
              <a:defRPr sz="1600">
                <a:solidFill>
                  <a:srgbClr val="000000"/>
                </a:solidFill>
              </a:defRPr>
            </a:lvl8pPr>
            <a:lvl9pPr lvl="8" algn="l">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26" name="Google Shape;26;p20"/>
          <p:cNvSpPr txBox="1">
            <a:spLocks noGrp="1"/>
          </p:cNvSpPr>
          <p:nvPr>
            <p:ph type="subTitle" idx="1"/>
          </p:nvPr>
        </p:nvSpPr>
        <p:spPr>
          <a:xfrm>
            <a:off x="2120944" y="2476565"/>
            <a:ext cx="1826400" cy="4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7" name="Google Shape;27;p20"/>
          <p:cNvSpPr txBox="1">
            <a:spLocks noGrp="1"/>
          </p:cNvSpPr>
          <p:nvPr>
            <p:ph type="ctrTitle" idx="2"/>
          </p:nvPr>
        </p:nvSpPr>
        <p:spPr>
          <a:xfrm>
            <a:off x="4593656" y="1856733"/>
            <a:ext cx="2429400" cy="770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600"/>
              <a:buNone/>
              <a:defRPr sz="1600"/>
            </a:lvl1pPr>
            <a:lvl2pPr lvl="1" algn="r">
              <a:lnSpc>
                <a:spcPct val="100000"/>
              </a:lnSpc>
              <a:spcBef>
                <a:spcPts val="0"/>
              </a:spcBef>
              <a:spcAft>
                <a:spcPts val="0"/>
              </a:spcAft>
              <a:buClr>
                <a:srgbClr val="000000"/>
              </a:buClr>
              <a:buSzPts val="1600"/>
              <a:buNone/>
              <a:defRPr sz="1600">
                <a:solidFill>
                  <a:srgbClr val="000000"/>
                </a:solidFill>
              </a:defRPr>
            </a:lvl2pPr>
            <a:lvl3pPr lvl="2" algn="r">
              <a:lnSpc>
                <a:spcPct val="100000"/>
              </a:lnSpc>
              <a:spcBef>
                <a:spcPts val="0"/>
              </a:spcBef>
              <a:spcAft>
                <a:spcPts val="0"/>
              </a:spcAft>
              <a:buClr>
                <a:srgbClr val="000000"/>
              </a:buClr>
              <a:buSzPts val="1600"/>
              <a:buNone/>
              <a:defRPr sz="1600">
                <a:solidFill>
                  <a:srgbClr val="000000"/>
                </a:solidFill>
              </a:defRPr>
            </a:lvl3pPr>
            <a:lvl4pPr lvl="3" algn="r">
              <a:lnSpc>
                <a:spcPct val="100000"/>
              </a:lnSpc>
              <a:spcBef>
                <a:spcPts val="0"/>
              </a:spcBef>
              <a:spcAft>
                <a:spcPts val="0"/>
              </a:spcAft>
              <a:buClr>
                <a:srgbClr val="000000"/>
              </a:buClr>
              <a:buSzPts val="1600"/>
              <a:buNone/>
              <a:defRPr sz="1600">
                <a:solidFill>
                  <a:srgbClr val="000000"/>
                </a:solidFill>
              </a:defRPr>
            </a:lvl4pPr>
            <a:lvl5pPr lvl="4" algn="r">
              <a:lnSpc>
                <a:spcPct val="100000"/>
              </a:lnSpc>
              <a:spcBef>
                <a:spcPts val="0"/>
              </a:spcBef>
              <a:spcAft>
                <a:spcPts val="0"/>
              </a:spcAft>
              <a:buClr>
                <a:srgbClr val="000000"/>
              </a:buClr>
              <a:buSzPts val="1600"/>
              <a:buNone/>
              <a:defRPr sz="1600">
                <a:solidFill>
                  <a:srgbClr val="000000"/>
                </a:solidFill>
              </a:defRPr>
            </a:lvl5pPr>
            <a:lvl6pPr lvl="5" algn="r">
              <a:lnSpc>
                <a:spcPct val="100000"/>
              </a:lnSpc>
              <a:spcBef>
                <a:spcPts val="0"/>
              </a:spcBef>
              <a:spcAft>
                <a:spcPts val="0"/>
              </a:spcAft>
              <a:buClr>
                <a:srgbClr val="000000"/>
              </a:buClr>
              <a:buSzPts val="1600"/>
              <a:buNone/>
              <a:defRPr sz="1600">
                <a:solidFill>
                  <a:srgbClr val="000000"/>
                </a:solidFill>
              </a:defRPr>
            </a:lvl6pPr>
            <a:lvl7pPr lvl="6" algn="r">
              <a:lnSpc>
                <a:spcPct val="100000"/>
              </a:lnSpc>
              <a:spcBef>
                <a:spcPts val="0"/>
              </a:spcBef>
              <a:spcAft>
                <a:spcPts val="0"/>
              </a:spcAft>
              <a:buClr>
                <a:srgbClr val="000000"/>
              </a:buClr>
              <a:buSzPts val="1600"/>
              <a:buNone/>
              <a:defRPr sz="1600">
                <a:solidFill>
                  <a:srgbClr val="000000"/>
                </a:solidFill>
              </a:defRPr>
            </a:lvl7pPr>
            <a:lvl8pPr lvl="7" algn="r">
              <a:lnSpc>
                <a:spcPct val="100000"/>
              </a:lnSpc>
              <a:spcBef>
                <a:spcPts val="0"/>
              </a:spcBef>
              <a:spcAft>
                <a:spcPts val="0"/>
              </a:spcAft>
              <a:buClr>
                <a:srgbClr val="000000"/>
              </a:buClr>
              <a:buSzPts val="1600"/>
              <a:buNone/>
              <a:defRPr sz="1600">
                <a:solidFill>
                  <a:srgbClr val="000000"/>
                </a:solidFill>
              </a:defRPr>
            </a:lvl8pPr>
            <a:lvl9pPr lvl="8" algn="r">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28" name="Google Shape;28;p20"/>
          <p:cNvSpPr txBox="1">
            <a:spLocks noGrp="1"/>
          </p:cNvSpPr>
          <p:nvPr>
            <p:ph type="subTitle" idx="3"/>
          </p:nvPr>
        </p:nvSpPr>
        <p:spPr>
          <a:xfrm>
            <a:off x="5196656" y="2472028"/>
            <a:ext cx="1826400" cy="49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sz="10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29" name="Google Shape;29;p20"/>
          <p:cNvSpPr txBox="1">
            <a:spLocks noGrp="1"/>
          </p:cNvSpPr>
          <p:nvPr>
            <p:ph type="ctrTitle" idx="4"/>
          </p:nvPr>
        </p:nvSpPr>
        <p:spPr>
          <a:xfrm>
            <a:off x="2120944" y="3895568"/>
            <a:ext cx="2429400" cy="7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Clr>
                <a:srgbClr val="000000"/>
              </a:buClr>
              <a:buSzPts val="1600"/>
              <a:buNone/>
              <a:defRPr sz="1600">
                <a:solidFill>
                  <a:srgbClr val="000000"/>
                </a:solidFill>
              </a:defRPr>
            </a:lvl2pPr>
            <a:lvl3pPr lvl="2" algn="l">
              <a:lnSpc>
                <a:spcPct val="100000"/>
              </a:lnSpc>
              <a:spcBef>
                <a:spcPts val="0"/>
              </a:spcBef>
              <a:spcAft>
                <a:spcPts val="0"/>
              </a:spcAft>
              <a:buClr>
                <a:srgbClr val="000000"/>
              </a:buClr>
              <a:buSzPts val="1600"/>
              <a:buNone/>
              <a:defRPr sz="1600">
                <a:solidFill>
                  <a:srgbClr val="000000"/>
                </a:solidFill>
              </a:defRPr>
            </a:lvl3pPr>
            <a:lvl4pPr lvl="3" algn="l">
              <a:lnSpc>
                <a:spcPct val="100000"/>
              </a:lnSpc>
              <a:spcBef>
                <a:spcPts val="0"/>
              </a:spcBef>
              <a:spcAft>
                <a:spcPts val="0"/>
              </a:spcAft>
              <a:buClr>
                <a:srgbClr val="000000"/>
              </a:buClr>
              <a:buSzPts val="1600"/>
              <a:buNone/>
              <a:defRPr sz="1600">
                <a:solidFill>
                  <a:srgbClr val="000000"/>
                </a:solidFill>
              </a:defRPr>
            </a:lvl4pPr>
            <a:lvl5pPr lvl="4" algn="l">
              <a:lnSpc>
                <a:spcPct val="100000"/>
              </a:lnSpc>
              <a:spcBef>
                <a:spcPts val="0"/>
              </a:spcBef>
              <a:spcAft>
                <a:spcPts val="0"/>
              </a:spcAft>
              <a:buClr>
                <a:srgbClr val="000000"/>
              </a:buClr>
              <a:buSzPts val="1600"/>
              <a:buNone/>
              <a:defRPr sz="1600">
                <a:solidFill>
                  <a:srgbClr val="000000"/>
                </a:solidFill>
              </a:defRPr>
            </a:lvl5pPr>
            <a:lvl6pPr lvl="5" algn="l">
              <a:lnSpc>
                <a:spcPct val="100000"/>
              </a:lnSpc>
              <a:spcBef>
                <a:spcPts val="0"/>
              </a:spcBef>
              <a:spcAft>
                <a:spcPts val="0"/>
              </a:spcAft>
              <a:buClr>
                <a:srgbClr val="000000"/>
              </a:buClr>
              <a:buSzPts val="1600"/>
              <a:buNone/>
              <a:defRPr sz="1600">
                <a:solidFill>
                  <a:srgbClr val="000000"/>
                </a:solidFill>
              </a:defRPr>
            </a:lvl6pPr>
            <a:lvl7pPr lvl="6" algn="l">
              <a:lnSpc>
                <a:spcPct val="100000"/>
              </a:lnSpc>
              <a:spcBef>
                <a:spcPts val="0"/>
              </a:spcBef>
              <a:spcAft>
                <a:spcPts val="0"/>
              </a:spcAft>
              <a:buClr>
                <a:srgbClr val="000000"/>
              </a:buClr>
              <a:buSzPts val="1600"/>
              <a:buNone/>
              <a:defRPr sz="1600">
                <a:solidFill>
                  <a:srgbClr val="000000"/>
                </a:solidFill>
              </a:defRPr>
            </a:lvl7pPr>
            <a:lvl8pPr lvl="7" algn="l">
              <a:lnSpc>
                <a:spcPct val="100000"/>
              </a:lnSpc>
              <a:spcBef>
                <a:spcPts val="0"/>
              </a:spcBef>
              <a:spcAft>
                <a:spcPts val="0"/>
              </a:spcAft>
              <a:buClr>
                <a:srgbClr val="000000"/>
              </a:buClr>
              <a:buSzPts val="1600"/>
              <a:buNone/>
              <a:defRPr sz="1600">
                <a:solidFill>
                  <a:srgbClr val="000000"/>
                </a:solidFill>
              </a:defRPr>
            </a:lvl8pPr>
            <a:lvl9pPr lvl="8" algn="l">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30" name="Google Shape;30;p20"/>
          <p:cNvSpPr txBox="1">
            <a:spLocks noGrp="1"/>
          </p:cNvSpPr>
          <p:nvPr>
            <p:ph type="subTitle" idx="5"/>
          </p:nvPr>
        </p:nvSpPr>
        <p:spPr>
          <a:xfrm>
            <a:off x="2120944" y="4510867"/>
            <a:ext cx="1826400" cy="4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31" name="Google Shape;31;p20"/>
          <p:cNvSpPr txBox="1">
            <a:spLocks noGrp="1"/>
          </p:cNvSpPr>
          <p:nvPr>
            <p:ph type="ctrTitle" idx="6"/>
          </p:nvPr>
        </p:nvSpPr>
        <p:spPr>
          <a:xfrm>
            <a:off x="4593656" y="3891039"/>
            <a:ext cx="2429400" cy="770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600"/>
              <a:buNone/>
              <a:defRPr sz="1600"/>
            </a:lvl1pPr>
            <a:lvl2pPr lvl="1" algn="r">
              <a:lnSpc>
                <a:spcPct val="100000"/>
              </a:lnSpc>
              <a:spcBef>
                <a:spcPts val="0"/>
              </a:spcBef>
              <a:spcAft>
                <a:spcPts val="0"/>
              </a:spcAft>
              <a:buClr>
                <a:srgbClr val="000000"/>
              </a:buClr>
              <a:buSzPts val="1600"/>
              <a:buNone/>
              <a:defRPr sz="1600">
                <a:solidFill>
                  <a:srgbClr val="000000"/>
                </a:solidFill>
              </a:defRPr>
            </a:lvl2pPr>
            <a:lvl3pPr lvl="2" algn="r">
              <a:lnSpc>
                <a:spcPct val="100000"/>
              </a:lnSpc>
              <a:spcBef>
                <a:spcPts val="0"/>
              </a:spcBef>
              <a:spcAft>
                <a:spcPts val="0"/>
              </a:spcAft>
              <a:buClr>
                <a:srgbClr val="000000"/>
              </a:buClr>
              <a:buSzPts val="1600"/>
              <a:buNone/>
              <a:defRPr sz="1600">
                <a:solidFill>
                  <a:srgbClr val="000000"/>
                </a:solidFill>
              </a:defRPr>
            </a:lvl3pPr>
            <a:lvl4pPr lvl="3" algn="r">
              <a:lnSpc>
                <a:spcPct val="100000"/>
              </a:lnSpc>
              <a:spcBef>
                <a:spcPts val="0"/>
              </a:spcBef>
              <a:spcAft>
                <a:spcPts val="0"/>
              </a:spcAft>
              <a:buClr>
                <a:srgbClr val="000000"/>
              </a:buClr>
              <a:buSzPts val="1600"/>
              <a:buNone/>
              <a:defRPr sz="1600">
                <a:solidFill>
                  <a:srgbClr val="000000"/>
                </a:solidFill>
              </a:defRPr>
            </a:lvl4pPr>
            <a:lvl5pPr lvl="4" algn="r">
              <a:lnSpc>
                <a:spcPct val="100000"/>
              </a:lnSpc>
              <a:spcBef>
                <a:spcPts val="0"/>
              </a:spcBef>
              <a:spcAft>
                <a:spcPts val="0"/>
              </a:spcAft>
              <a:buClr>
                <a:srgbClr val="000000"/>
              </a:buClr>
              <a:buSzPts val="1600"/>
              <a:buNone/>
              <a:defRPr sz="1600">
                <a:solidFill>
                  <a:srgbClr val="000000"/>
                </a:solidFill>
              </a:defRPr>
            </a:lvl5pPr>
            <a:lvl6pPr lvl="5" algn="r">
              <a:lnSpc>
                <a:spcPct val="100000"/>
              </a:lnSpc>
              <a:spcBef>
                <a:spcPts val="0"/>
              </a:spcBef>
              <a:spcAft>
                <a:spcPts val="0"/>
              </a:spcAft>
              <a:buClr>
                <a:srgbClr val="000000"/>
              </a:buClr>
              <a:buSzPts val="1600"/>
              <a:buNone/>
              <a:defRPr sz="1600">
                <a:solidFill>
                  <a:srgbClr val="000000"/>
                </a:solidFill>
              </a:defRPr>
            </a:lvl6pPr>
            <a:lvl7pPr lvl="6" algn="r">
              <a:lnSpc>
                <a:spcPct val="100000"/>
              </a:lnSpc>
              <a:spcBef>
                <a:spcPts val="0"/>
              </a:spcBef>
              <a:spcAft>
                <a:spcPts val="0"/>
              </a:spcAft>
              <a:buClr>
                <a:srgbClr val="000000"/>
              </a:buClr>
              <a:buSzPts val="1600"/>
              <a:buNone/>
              <a:defRPr sz="1600">
                <a:solidFill>
                  <a:srgbClr val="000000"/>
                </a:solidFill>
              </a:defRPr>
            </a:lvl7pPr>
            <a:lvl8pPr lvl="7" algn="r">
              <a:lnSpc>
                <a:spcPct val="100000"/>
              </a:lnSpc>
              <a:spcBef>
                <a:spcPts val="0"/>
              </a:spcBef>
              <a:spcAft>
                <a:spcPts val="0"/>
              </a:spcAft>
              <a:buClr>
                <a:srgbClr val="000000"/>
              </a:buClr>
              <a:buSzPts val="1600"/>
              <a:buNone/>
              <a:defRPr sz="1600">
                <a:solidFill>
                  <a:srgbClr val="000000"/>
                </a:solidFill>
              </a:defRPr>
            </a:lvl8pPr>
            <a:lvl9pPr lvl="8" algn="r">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32" name="Google Shape;32;p20"/>
          <p:cNvSpPr txBox="1">
            <a:spLocks noGrp="1"/>
          </p:cNvSpPr>
          <p:nvPr>
            <p:ph type="subTitle" idx="7"/>
          </p:nvPr>
        </p:nvSpPr>
        <p:spPr>
          <a:xfrm>
            <a:off x="5196656" y="4506332"/>
            <a:ext cx="1826400" cy="490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sz="10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33" name="Google Shape;33;p20"/>
          <p:cNvSpPr txBox="1">
            <a:spLocks noGrp="1"/>
          </p:cNvSpPr>
          <p:nvPr>
            <p:ph type="ctrTitle" idx="8"/>
          </p:nvPr>
        </p:nvSpPr>
        <p:spPr>
          <a:xfrm>
            <a:off x="723600" y="627500"/>
            <a:ext cx="1497600" cy="12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4" name="Google Shape;34;p20"/>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180845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38"/>
        <p:cNvGrpSpPr/>
        <p:nvPr/>
      </p:nvGrpSpPr>
      <p:grpSpPr>
        <a:xfrm>
          <a:off x="0" y="0"/>
          <a:ext cx="0" cy="0"/>
          <a:chOff x="0" y="0"/>
          <a:chExt cx="0" cy="0"/>
        </a:xfrm>
      </p:grpSpPr>
      <p:sp>
        <p:nvSpPr>
          <p:cNvPr id="39" name="Google Shape;39;p22"/>
          <p:cNvSpPr txBox="1">
            <a:spLocks noGrp="1"/>
          </p:cNvSpPr>
          <p:nvPr>
            <p:ph type="subTitle" idx="1"/>
          </p:nvPr>
        </p:nvSpPr>
        <p:spPr>
          <a:xfrm>
            <a:off x="865200" y="4047533"/>
            <a:ext cx="1818000" cy="148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000">
                <a:solidFill>
                  <a:srgbClr val="000000"/>
                </a:solidFill>
              </a:defRPr>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40" name="Google Shape;40;p22"/>
          <p:cNvSpPr txBox="1">
            <a:spLocks noGrp="1"/>
          </p:cNvSpPr>
          <p:nvPr>
            <p:ph type="subTitle" idx="2"/>
          </p:nvPr>
        </p:nvSpPr>
        <p:spPr>
          <a:xfrm>
            <a:off x="3663000" y="4047533"/>
            <a:ext cx="1818000" cy="148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000">
                <a:solidFill>
                  <a:srgbClr val="000000"/>
                </a:solidFill>
              </a:defRPr>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41" name="Google Shape;41;p22"/>
          <p:cNvSpPr txBox="1">
            <a:spLocks noGrp="1"/>
          </p:cNvSpPr>
          <p:nvPr>
            <p:ph type="ctrTitle"/>
          </p:nvPr>
        </p:nvSpPr>
        <p:spPr>
          <a:xfrm>
            <a:off x="464600" y="3636067"/>
            <a:ext cx="2619300" cy="51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None/>
              <a:defRPr sz="1600">
                <a:solidFill>
                  <a:srgbClr val="000000"/>
                </a:solidFill>
              </a:defRPr>
            </a:lvl1pPr>
            <a:lvl2pPr lvl="1" algn="ctr">
              <a:lnSpc>
                <a:spcPct val="100000"/>
              </a:lnSpc>
              <a:spcBef>
                <a:spcPts val="0"/>
              </a:spcBef>
              <a:spcAft>
                <a:spcPts val="0"/>
              </a:spcAft>
              <a:buClr>
                <a:srgbClr val="000000"/>
              </a:buClr>
              <a:buSzPts val="1600"/>
              <a:buNone/>
              <a:defRPr sz="1600">
                <a:solidFill>
                  <a:srgbClr val="000000"/>
                </a:solidFill>
              </a:defRPr>
            </a:lvl2pPr>
            <a:lvl3pPr lvl="2" algn="ctr">
              <a:lnSpc>
                <a:spcPct val="100000"/>
              </a:lnSpc>
              <a:spcBef>
                <a:spcPts val="0"/>
              </a:spcBef>
              <a:spcAft>
                <a:spcPts val="0"/>
              </a:spcAft>
              <a:buClr>
                <a:srgbClr val="000000"/>
              </a:buClr>
              <a:buSzPts val="1600"/>
              <a:buNone/>
              <a:defRPr sz="1600">
                <a:solidFill>
                  <a:srgbClr val="000000"/>
                </a:solidFill>
              </a:defRPr>
            </a:lvl3pPr>
            <a:lvl4pPr lvl="3" algn="ctr">
              <a:lnSpc>
                <a:spcPct val="100000"/>
              </a:lnSpc>
              <a:spcBef>
                <a:spcPts val="0"/>
              </a:spcBef>
              <a:spcAft>
                <a:spcPts val="0"/>
              </a:spcAft>
              <a:buClr>
                <a:srgbClr val="000000"/>
              </a:buClr>
              <a:buSzPts val="1600"/>
              <a:buNone/>
              <a:defRPr sz="1600">
                <a:solidFill>
                  <a:srgbClr val="000000"/>
                </a:solidFill>
              </a:defRPr>
            </a:lvl4pPr>
            <a:lvl5pPr lvl="4" algn="ctr">
              <a:lnSpc>
                <a:spcPct val="100000"/>
              </a:lnSpc>
              <a:spcBef>
                <a:spcPts val="0"/>
              </a:spcBef>
              <a:spcAft>
                <a:spcPts val="0"/>
              </a:spcAft>
              <a:buClr>
                <a:srgbClr val="000000"/>
              </a:buClr>
              <a:buSzPts val="1600"/>
              <a:buNone/>
              <a:defRPr sz="1600">
                <a:solidFill>
                  <a:srgbClr val="000000"/>
                </a:solidFill>
              </a:defRPr>
            </a:lvl5pPr>
            <a:lvl6pPr lvl="5" algn="ctr">
              <a:lnSpc>
                <a:spcPct val="100000"/>
              </a:lnSpc>
              <a:spcBef>
                <a:spcPts val="0"/>
              </a:spcBef>
              <a:spcAft>
                <a:spcPts val="0"/>
              </a:spcAft>
              <a:buClr>
                <a:srgbClr val="000000"/>
              </a:buClr>
              <a:buSzPts val="1600"/>
              <a:buNone/>
              <a:defRPr sz="1600">
                <a:solidFill>
                  <a:srgbClr val="000000"/>
                </a:solidFill>
              </a:defRPr>
            </a:lvl6pPr>
            <a:lvl7pPr lvl="6" algn="ctr">
              <a:lnSpc>
                <a:spcPct val="100000"/>
              </a:lnSpc>
              <a:spcBef>
                <a:spcPts val="0"/>
              </a:spcBef>
              <a:spcAft>
                <a:spcPts val="0"/>
              </a:spcAft>
              <a:buClr>
                <a:srgbClr val="000000"/>
              </a:buClr>
              <a:buSzPts val="1600"/>
              <a:buNone/>
              <a:defRPr sz="1600">
                <a:solidFill>
                  <a:srgbClr val="000000"/>
                </a:solidFill>
              </a:defRPr>
            </a:lvl7pPr>
            <a:lvl8pPr lvl="7" algn="ctr">
              <a:lnSpc>
                <a:spcPct val="100000"/>
              </a:lnSpc>
              <a:spcBef>
                <a:spcPts val="0"/>
              </a:spcBef>
              <a:spcAft>
                <a:spcPts val="0"/>
              </a:spcAft>
              <a:buClr>
                <a:srgbClr val="000000"/>
              </a:buClr>
              <a:buSzPts val="1600"/>
              <a:buNone/>
              <a:defRPr sz="1600">
                <a:solidFill>
                  <a:srgbClr val="000000"/>
                </a:solidFill>
              </a:defRPr>
            </a:lvl8pPr>
            <a:lvl9pPr lvl="8" algn="ctr">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42" name="Google Shape;42;p22"/>
          <p:cNvSpPr txBox="1">
            <a:spLocks noGrp="1"/>
          </p:cNvSpPr>
          <p:nvPr>
            <p:ph type="ctrTitle" idx="3"/>
          </p:nvPr>
        </p:nvSpPr>
        <p:spPr>
          <a:xfrm>
            <a:off x="3262350" y="3636067"/>
            <a:ext cx="2619300" cy="51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None/>
              <a:defRPr sz="1600">
                <a:solidFill>
                  <a:srgbClr val="000000"/>
                </a:solidFill>
              </a:defRPr>
            </a:lvl1pPr>
            <a:lvl2pPr lvl="1" algn="ctr">
              <a:lnSpc>
                <a:spcPct val="100000"/>
              </a:lnSpc>
              <a:spcBef>
                <a:spcPts val="0"/>
              </a:spcBef>
              <a:spcAft>
                <a:spcPts val="0"/>
              </a:spcAft>
              <a:buClr>
                <a:srgbClr val="000000"/>
              </a:buClr>
              <a:buSzPts val="1600"/>
              <a:buNone/>
              <a:defRPr sz="1600">
                <a:solidFill>
                  <a:srgbClr val="000000"/>
                </a:solidFill>
              </a:defRPr>
            </a:lvl2pPr>
            <a:lvl3pPr lvl="2" algn="ctr">
              <a:lnSpc>
                <a:spcPct val="100000"/>
              </a:lnSpc>
              <a:spcBef>
                <a:spcPts val="0"/>
              </a:spcBef>
              <a:spcAft>
                <a:spcPts val="0"/>
              </a:spcAft>
              <a:buClr>
                <a:srgbClr val="000000"/>
              </a:buClr>
              <a:buSzPts val="1600"/>
              <a:buNone/>
              <a:defRPr sz="1600">
                <a:solidFill>
                  <a:srgbClr val="000000"/>
                </a:solidFill>
              </a:defRPr>
            </a:lvl3pPr>
            <a:lvl4pPr lvl="3" algn="ctr">
              <a:lnSpc>
                <a:spcPct val="100000"/>
              </a:lnSpc>
              <a:spcBef>
                <a:spcPts val="0"/>
              </a:spcBef>
              <a:spcAft>
                <a:spcPts val="0"/>
              </a:spcAft>
              <a:buClr>
                <a:srgbClr val="000000"/>
              </a:buClr>
              <a:buSzPts val="1600"/>
              <a:buNone/>
              <a:defRPr sz="1600">
                <a:solidFill>
                  <a:srgbClr val="000000"/>
                </a:solidFill>
              </a:defRPr>
            </a:lvl4pPr>
            <a:lvl5pPr lvl="4" algn="ctr">
              <a:lnSpc>
                <a:spcPct val="100000"/>
              </a:lnSpc>
              <a:spcBef>
                <a:spcPts val="0"/>
              </a:spcBef>
              <a:spcAft>
                <a:spcPts val="0"/>
              </a:spcAft>
              <a:buClr>
                <a:srgbClr val="000000"/>
              </a:buClr>
              <a:buSzPts val="1600"/>
              <a:buNone/>
              <a:defRPr sz="1600">
                <a:solidFill>
                  <a:srgbClr val="000000"/>
                </a:solidFill>
              </a:defRPr>
            </a:lvl5pPr>
            <a:lvl6pPr lvl="5" algn="ctr">
              <a:lnSpc>
                <a:spcPct val="100000"/>
              </a:lnSpc>
              <a:spcBef>
                <a:spcPts val="0"/>
              </a:spcBef>
              <a:spcAft>
                <a:spcPts val="0"/>
              </a:spcAft>
              <a:buClr>
                <a:srgbClr val="000000"/>
              </a:buClr>
              <a:buSzPts val="1600"/>
              <a:buNone/>
              <a:defRPr sz="1600">
                <a:solidFill>
                  <a:srgbClr val="000000"/>
                </a:solidFill>
              </a:defRPr>
            </a:lvl6pPr>
            <a:lvl7pPr lvl="6" algn="ctr">
              <a:lnSpc>
                <a:spcPct val="100000"/>
              </a:lnSpc>
              <a:spcBef>
                <a:spcPts val="0"/>
              </a:spcBef>
              <a:spcAft>
                <a:spcPts val="0"/>
              </a:spcAft>
              <a:buClr>
                <a:srgbClr val="000000"/>
              </a:buClr>
              <a:buSzPts val="1600"/>
              <a:buNone/>
              <a:defRPr sz="1600">
                <a:solidFill>
                  <a:srgbClr val="000000"/>
                </a:solidFill>
              </a:defRPr>
            </a:lvl7pPr>
            <a:lvl8pPr lvl="7" algn="ctr">
              <a:lnSpc>
                <a:spcPct val="100000"/>
              </a:lnSpc>
              <a:spcBef>
                <a:spcPts val="0"/>
              </a:spcBef>
              <a:spcAft>
                <a:spcPts val="0"/>
              </a:spcAft>
              <a:buClr>
                <a:srgbClr val="000000"/>
              </a:buClr>
              <a:buSzPts val="1600"/>
              <a:buNone/>
              <a:defRPr sz="1600">
                <a:solidFill>
                  <a:srgbClr val="000000"/>
                </a:solidFill>
              </a:defRPr>
            </a:lvl8pPr>
            <a:lvl9pPr lvl="8" algn="ctr">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43" name="Google Shape;43;p22"/>
          <p:cNvSpPr txBox="1">
            <a:spLocks noGrp="1"/>
          </p:cNvSpPr>
          <p:nvPr>
            <p:ph type="subTitle" idx="4"/>
          </p:nvPr>
        </p:nvSpPr>
        <p:spPr>
          <a:xfrm>
            <a:off x="6460750" y="4047533"/>
            <a:ext cx="1818000" cy="148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000">
                <a:solidFill>
                  <a:srgbClr val="000000"/>
                </a:solidFill>
              </a:defRPr>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44" name="Google Shape;44;p22"/>
          <p:cNvSpPr txBox="1">
            <a:spLocks noGrp="1"/>
          </p:cNvSpPr>
          <p:nvPr>
            <p:ph type="ctrTitle" idx="5"/>
          </p:nvPr>
        </p:nvSpPr>
        <p:spPr>
          <a:xfrm>
            <a:off x="6060100" y="3636067"/>
            <a:ext cx="2619300" cy="513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None/>
              <a:defRPr sz="1600">
                <a:solidFill>
                  <a:srgbClr val="000000"/>
                </a:solidFill>
              </a:defRPr>
            </a:lvl1pPr>
            <a:lvl2pPr lvl="1" algn="ctr">
              <a:lnSpc>
                <a:spcPct val="100000"/>
              </a:lnSpc>
              <a:spcBef>
                <a:spcPts val="0"/>
              </a:spcBef>
              <a:spcAft>
                <a:spcPts val="0"/>
              </a:spcAft>
              <a:buClr>
                <a:srgbClr val="000000"/>
              </a:buClr>
              <a:buSzPts val="1600"/>
              <a:buNone/>
              <a:defRPr sz="1600">
                <a:solidFill>
                  <a:srgbClr val="000000"/>
                </a:solidFill>
              </a:defRPr>
            </a:lvl2pPr>
            <a:lvl3pPr lvl="2" algn="ctr">
              <a:lnSpc>
                <a:spcPct val="100000"/>
              </a:lnSpc>
              <a:spcBef>
                <a:spcPts val="0"/>
              </a:spcBef>
              <a:spcAft>
                <a:spcPts val="0"/>
              </a:spcAft>
              <a:buClr>
                <a:srgbClr val="000000"/>
              </a:buClr>
              <a:buSzPts val="1600"/>
              <a:buNone/>
              <a:defRPr sz="1600">
                <a:solidFill>
                  <a:srgbClr val="000000"/>
                </a:solidFill>
              </a:defRPr>
            </a:lvl3pPr>
            <a:lvl4pPr lvl="3" algn="ctr">
              <a:lnSpc>
                <a:spcPct val="100000"/>
              </a:lnSpc>
              <a:spcBef>
                <a:spcPts val="0"/>
              </a:spcBef>
              <a:spcAft>
                <a:spcPts val="0"/>
              </a:spcAft>
              <a:buClr>
                <a:srgbClr val="000000"/>
              </a:buClr>
              <a:buSzPts val="1600"/>
              <a:buNone/>
              <a:defRPr sz="1600">
                <a:solidFill>
                  <a:srgbClr val="000000"/>
                </a:solidFill>
              </a:defRPr>
            </a:lvl4pPr>
            <a:lvl5pPr lvl="4" algn="ctr">
              <a:lnSpc>
                <a:spcPct val="100000"/>
              </a:lnSpc>
              <a:spcBef>
                <a:spcPts val="0"/>
              </a:spcBef>
              <a:spcAft>
                <a:spcPts val="0"/>
              </a:spcAft>
              <a:buClr>
                <a:srgbClr val="000000"/>
              </a:buClr>
              <a:buSzPts val="1600"/>
              <a:buNone/>
              <a:defRPr sz="1600">
                <a:solidFill>
                  <a:srgbClr val="000000"/>
                </a:solidFill>
              </a:defRPr>
            </a:lvl5pPr>
            <a:lvl6pPr lvl="5" algn="ctr">
              <a:lnSpc>
                <a:spcPct val="100000"/>
              </a:lnSpc>
              <a:spcBef>
                <a:spcPts val="0"/>
              </a:spcBef>
              <a:spcAft>
                <a:spcPts val="0"/>
              </a:spcAft>
              <a:buClr>
                <a:srgbClr val="000000"/>
              </a:buClr>
              <a:buSzPts val="1600"/>
              <a:buNone/>
              <a:defRPr sz="1600">
                <a:solidFill>
                  <a:srgbClr val="000000"/>
                </a:solidFill>
              </a:defRPr>
            </a:lvl6pPr>
            <a:lvl7pPr lvl="6" algn="ctr">
              <a:lnSpc>
                <a:spcPct val="100000"/>
              </a:lnSpc>
              <a:spcBef>
                <a:spcPts val="0"/>
              </a:spcBef>
              <a:spcAft>
                <a:spcPts val="0"/>
              </a:spcAft>
              <a:buClr>
                <a:srgbClr val="000000"/>
              </a:buClr>
              <a:buSzPts val="1600"/>
              <a:buNone/>
              <a:defRPr sz="1600">
                <a:solidFill>
                  <a:srgbClr val="000000"/>
                </a:solidFill>
              </a:defRPr>
            </a:lvl7pPr>
            <a:lvl8pPr lvl="7" algn="ctr">
              <a:lnSpc>
                <a:spcPct val="100000"/>
              </a:lnSpc>
              <a:spcBef>
                <a:spcPts val="0"/>
              </a:spcBef>
              <a:spcAft>
                <a:spcPts val="0"/>
              </a:spcAft>
              <a:buClr>
                <a:srgbClr val="000000"/>
              </a:buClr>
              <a:buSzPts val="1600"/>
              <a:buNone/>
              <a:defRPr sz="1600">
                <a:solidFill>
                  <a:srgbClr val="000000"/>
                </a:solidFill>
              </a:defRPr>
            </a:lvl8pPr>
            <a:lvl9pPr lvl="8" algn="ctr">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45" name="Google Shape;45;p22"/>
          <p:cNvSpPr txBox="1">
            <a:spLocks noGrp="1"/>
          </p:cNvSpPr>
          <p:nvPr>
            <p:ph type="ctrTitle" idx="6"/>
          </p:nvPr>
        </p:nvSpPr>
        <p:spPr>
          <a:xfrm>
            <a:off x="723600" y="627500"/>
            <a:ext cx="2078100" cy="126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6" name="Google Shape;46;p22"/>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Open Sans Light"/>
                <a:ea typeface="Open Sans Light"/>
                <a:cs typeface="Open Sans Light"/>
                <a:sym typeface="Open Sans Light"/>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30834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pPr>
              <a:defRPr/>
            </a:pPr>
            <a:fld id="{C4063100-618B-461D-A908-1A9E9C1525E4}" type="datetime1">
              <a:rPr lang="es-ES" smtClean="0"/>
              <a:pPr>
                <a:defRPr/>
              </a:pPr>
              <a:t>28/05/2024</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71A960D2-8239-47A0-89C5-0261E35B68F9}" type="slidenum">
              <a:rPr lang="es-MX" smtClean="0"/>
              <a:pPr>
                <a:defRPr/>
              </a:pPr>
              <a:t>‹Nº›</a:t>
            </a:fld>
            <a:endParaRPr lang="es-MX"/>
          </a:p>
        </p:txBody>
      </p:sp>
    </p:spTree>
    <p:extLst>
      <p:ext uri="{BB962C8B-B14F-4D97-AF65-F5344CB8AC3E}">
        <p14:creationId xmlns:p14="http://schemas.microsoft.com/office/powerpoint/2010/main" val="246918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defRPr/>
            </a:pPr>
            <a:fld id="{2A6EF050-E996-4DDD-98B7-F26580DA8B49}" type="datetime1">
              <a:rPr lang="es-ES" smtClean="0"/>
              <a:pPr>
                <a:defRPr/>
              </a:pPr>
              <a:t>28/05/2024</a:t>
            </a:fld>
            <a:endParaRPr lang="es-MX"/>
          </a:p>
        </p:txBody>
      </p:sp>
      <p:sp>
        <p:nvSpPr>
          <p:cNvPr id="5" name="4 Marcador de pie de página"/>
          <p:cNvSpPr>
            <a:spLocks noGrp="1"/>
          </p:cNvSpPr>
          <p:nvPr>
            <p:ph type="ftr" sz="quarter" idx="11"/>
          </p:nvPr>
        </p:nvSpPr>
        <p:spPr/>
        <p:txBody>
          <a:bodyPr/>
          <a:lstStyle/>
          <a:p>
            <a:pPr>
              <a:defRPr/>
            </a:pPr>
            <a:endParaRPr lang="es-MX"/>
          </a:p>
        </p:txBody>
      </p:sp>
      <p:sp>
        <p:nvSpPr>
          <p:cNvPr id="6" name="5 Marcador de número de diapositiva"/>
          <p:cNvSpPr>
            <a:spLocks noGrp="1"/>
          </p:cNvSpPr>
          <p:nvPr>
            <p:ph type="sldNum" sz="quarter" idx="12"/>
          </p:nvPr>
        </p:nvSpPr>
        <p:spPr/>
        <p:txBody>
          <a:bodyPr/>
          <a:lstStyle/>
          <a:p>
            <a:pPr>
              <a:defRPr/>
            </a:pPr>
            <a:fld id="{9FBABB3C-2F92-4E2B-B7B0-68D7E4813369}" type="slidenum">
              <a:rPr lang="es-MX" smtClean="0"/>
              <a:pPr>
                <a:defRPr/>
              </a:pPr>
              <a:t>‹Nº›</a:t>
            </a:fld>
            <a:endParaRPr lang="es-MX"/>
          </a:p>
        </p:txBody>
      </p:sp>
    </p:spTree>
    <p:extLst>
      <p:ext uri="{BB962C8B-B14F-4D97-AF65-F5344CB8AC3E}">
        <p14:creationId xmlns:p14="http://schemas.microsoft.com/office/powerpoint/2010/main" val="1739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pPr>
              <a:defRPr/>
            </a:pPr>
            <a:fld id="{3F663CC6-E47D-45DA-A541-C3487DFB8AF1}" type="datetime1">
              <a:rPr lang="es-ES" smtClean="0"/>
              <a:pPr>
                <a:defRPr/>
              </a:pPr>
              <a:t>28/05/2024</a:t>
            </a:fld>
            <a:endParaRPr lang="es-MX"/>
          </a:p>
        </p:txBody>
      </p:sp>
      <p:sp>
        <p:nvSpPr>
          <p:cNvPr id="6" name="5 Marcador de pie de página"/>
          <p:cNvSpPr>
            <a:spLocks noGrp="1"/>
          </p:cNvSpPr>
          <p:nvPr>
            <p:ph type="ftr" sz="quarter" idx="11"/>
          </p:nvPr>
        </p:nvSpPr>
        <p:spPr/>
        <p:txBody>
          <a:bodyPr/>
          <a:lstStyle/>
          <a:p>
            <a:pPr>
              <a:defRPr/>
            </a:pPr>
            <a:endParaRPr lang="es-MX"/>
          </a:p>
        </p:txBody>
      </p:sp>
      <p:sp>
        <p:nvSpPr>
          <p:cNvPr id="7" name="6 Marcador de número de diapositiva"/>
          <p:cNvSpPr>
            <a:spLocks noGrp="1"/>
          </p:cNvSpPr>
          <p:nvPr>
            <p:ph type="sldNum" sz="quarter" idx="12"/>
          </p:nvPr>
        </p:nvSpPr>
        <p:spPr/>
        <p:txBody>
          <a:bodyPr/>
          <a:lstStyle/>
          <a:p>
            <a:pPr>
              <a:defRPr/>
            </a:pPr>
            <a:fld id="{CABE59DD-39CC-4011-BE27-A01F5D10AF43}" type="slidenum">
              <a:rPr lang="es-MX" smtClean="0"/>
              <a:pPr>
                <a:defRPr/>
              </a:pPr>
              <a:t>‹Nº›</a:t>
            </a:fld>
            <a:endParaRPr lang="es-MX"/>
          </a:p>
        </p:txBody>
      </p:sp>
    </p:spTree>
    <p:extLst>
      <p:ext uri="{BB962C8B-B14F-4D97-AF65-F5344CB8AC3E}">
        <p14:creationId xmlns:p14="http://schemas.microsoft.com/office/powerpoint/2010/main" val="134991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pPr>
              <a:defRPr/>
            </a:pPr>
            <a:fld id="{138F0E39-2F4E-49DA-9F89-3023A9B2A244}" type="datetime1">
              <a:rPr lang="es-ES" smtClean="0"/>
              <a:pPr>
                <a:defRPr/>
              </a:pPr>
              <a:t>28/05/2024</a:t>
            </a:fld>
            <a:endParaRPr lang="es-MX"/>
          </a:p>
        </p:txBody>
      </p:sp>
      <p:sp>
        <p:nvSpPr>
          <p:cNvPr id="8" name="7 Marcador de pie de página"/>
          <p:cNvSpPr>
            <a:spLocks noGrp="1"/>
          </p:cNvSpPr>
          <p:nvPr>
            <p:ph type="ftr" sz="quarter" idx="11"/>
          </p:nvPr>
        </p:nvSpPr>
        <p:spPr/>
        <p:txBody>
          <a:bodyPr/>
          <a:lstStyle/>
          <a:p>
            <a:pPr>
              <a:defRPr/>
            </a:pPr>
            <a:endParaRPr lang="es-MX"/>
          </a:p>
        </p:txBody>
      </p:sp>
      <p:sp>
        <p:nvSpPr>
          <p:cNvPr id="9" name="8 Marcador de número de diapositiva"/>
          <p:cNvSpPr>
            <a:spLocks noGrp="1"/>
          </p:cNvSpPr>
          <p:nvPr>
            <p:ph type="sldNum" sz="quarter" idx="12"/>
          </p:nvPr>
        </p:nvSpPr>
        <p:spPr/>
        <p:txBody>
          <a:bodyPr/>
          <a:lstStyle/>
          <a:p>
            <a:pPr>
              <a:defRPr/>
            </a:pPr>
            <a:fld id="{F32D3712-1450-446D-BDC1-32544D618659}" type="slidenum">
              <a:rPr lang="es-MX" smtClean="0"/>
              <a:pPr>
                <a:defRPr/>
              </a:pPr>
              <a:t>‹Nº›</a:t>
            </a:fld>
            <a:endParaRPr lang="es-MX"/>
          </a:p>
        </p:txBody>
      </p:sp>
    </p:spTree>
    <p:extLst>
      <p:ext uri="{BB962C8B-B14F-4D97-AF65-F5344CB8AC3E}">
        <p14:creationId xmlns:p14="http://schemas.microsoft.com/office/powerpoint/2010/main" val="403665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pPr>
              <a:defRPr/>
            </a:pPr>
            <a:fld id="{3030FA43-8CB7-41DE-AB2E-86761B77E46C}" type="datetime1">
              <a:rPr lang="es-ES" smtClean="0"/>
              <a:pPr>
                <a:defRPr/>
              </a:pPr>
              <a:t>28/05/2024</a:t>
            </a:fld>
            <a:endParaRPr lang="es-MX"/>
          </a:p>
        </p:txBody>
      </p:sp>
      <p:sp>
        <p:nvSpPr>
          <p:cNvPr id="4" name="3 Marcador de pie de página"/>
          <p:cNvSpPr>
            <a:spLocks noGrp="1"/>
          </p:cNvSpPr>
          <p:nvPr>
            <p:ph type="ftr" sz="quarter" idx="11"/>
          </p:nvPr>
        </p:nvSpPr>
        <p:spPr/>
        <p:txBody>
          <a:bodyPr/>
          <a:lstStyle/>
          <a:p>
            <a:pPr>
              <a:defRPr/>
            </a:pPr>
            <a:endParaRPr lang="es-MX"/>
          </a:p>
        </p:txBody>
      </p:sp>
      <p:sp>
        <p:nvSpPr>
          <p:cNvPr id="5" name="4 Marcador de número de diapositiva"/>
          <p:cNvSpPr>
            <a:spLocks noGrp="1"/>
          </p:cNvSpPr>
          <p:nvPr>
            <p:ph type="sldNum" sz="quarter" idx="12"/>
          </p:nvPr>
        </p:nvSpPr>
        <p:spPr/>
        <p:txBody>
          <a:bodyPr/>
          <a:lstStyle/>
          <a:p>
            <a:pPr>
              <a:defRPr/>
            </a:pPr>
            <a:fld id="{4EC23634-1C10-455C-8142-1631A18381AC}" type="slidenum">
              <a:rPr lang="es-MX" smtClean="0"/>
              <a:pPr>
                <a:defRPr/>
              </a:pPr>
              <a:t>‹Nº›</a:t>
            </a:fld>
            <a:endParaRPr lang="es-MX"/>
          </a:p>
        </p:txBody>
      </p:sp>
    </p:spTree>
    <p:extLst>
      <p:ext uri="{BB962C8B-B14F-4D97-AF65-F5344CB8AC3E}">
        <p14:creationId xmlns:p14="http://schemas.microsoft.com/office/powerpoint/2010/main" val="385643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7C9E3A8E-A1AD-448C-8CC6-6EF847BE255C}" type="datetime1">
              <a:rPr lang="es-ES" smtClean="0"/>
              <a:pPr>
                <a:defRPr/>
              </a:pPr>
              <a:t>28/05/2024</a:t>
            </a:fld>
            <a:endParaRPr lang="es-MX"/>
          </a:p>
        </p:txBody>
      </p:sp>
      <p:sp>
        <p:nvSpPr>
          <p:cNvPr id="3" name="2 Marcador de pie de página"/>
          <p:cNvSpPr>
            <a:spLocks noGrp="1"/>
          </p:cNvSpPr>
          <p:nvPr>
            <p:ph type="ftr" sz="quarter" idx="11"/>
          </p:nvPr>
        </p:nvSpPr>
        <p:spPr/>
        <p:txBody>
          <a:bodyPr/>
          <a:lstStyle/>
          <a:p>
            <a:pPr>
              <a:defRPr/>
            </a:pPr>
            <a:endParaRPr lang="es-MX"/>
          </a:p>
        </p:txBody>
      </p:sp>
      <p:sp>
        <p:nvSpPr>
          <p:cNvPr id="4" name="3 Marcador de número de diapositiva"/>
          <p:cNvSpPr>
            <a:spLocks noGrp="1"/>
          </p:cNvSpPr>
          <p:nvPr>
            <p:ph type="sldNum" sz="quarter" idx="12"/>
          </p:nvPr>
        </p:nvSpPr>
        <p:spPr/>
        <p:txBody>
          <a:bodyPr/>
          <a:lstStyle/>
          <a:p>
            <a:pPr>
              <a:defRPr/>
            </a:pPr>
            <a:fld id="{EE35448D-6B6D-4F6F-92A7-2EE0ABBA389C}" type="slidenum">
              <a:rPr lang="es-MX" smtClean="0"/>
              <a:pPr>
                <a:defRPr/>
              </a:pPr>
              <a:t>‹Nº›</a:t>
            </a:fld>
            <a:endParaRPr lang="es-MX"/>
          </a:p>
        </p:txBody>
      </p:sp>
    </p:spTree>
    <p:extLst>
      <p:ext uri="{BB962C8B-B14F-4D97-AF65-F5344CB8AC3E}">
        <p14:creationId xmlns:p14="http://schemas.microsoft.com/office/powerpoint/2010/main" val="273547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fld id="{3E37AF19-330D-4EB8-BA4D-E776316F0637}" type="datetime1">
              <a:rPr lang="es-ES" smtClean="0"/>
              <a:pPr>
                <a:defRPr/>
              </a:pPr>
              <a:t>28/05/2024</a:t>
            </a:fld>
            <a:endParaRPr lang="es-MX"/>
          </a:p>
        </p:txBody>
      </p:sp>
      <p:sp>
        <p:nvSpPr>
          <p:cNvPr id="6" name="5 Marcador de pie de página"/>
          <p:cNvSpPr>
            <a:spLocks noGrp="1"/>
          </p:cNvSpPr>
          <p:nvPr>
            <p:ph type="ftr" sz="quarter" idx="11"/>
          </p:nvPr>
        </p:nvSpPr>
        <p:spPr/>
        <p:txBody>
          <a:bodyPr/>
          <a:lstStyle/>
          <a:p>
            <a:pPr>
              <a:defRPr/>
            </a:pPr>
            <a:endParaRPr lang="es-MX"/>
          </a:p>
        </p:txBody>
      </p:sp>
      <p:sp>
        <p:nvSpPr>
          <p:cNvPr id="7" name="6 Marcador de número de diapositiva"/>
          <p:cNvSpPr>
            <a:spLocks noGrp="1"/>
          </p:cNvSpPr>
          <p:nvPr>
            <p:ph type="sldNum" sz="quarter" idx="12"/>
          </p:nvPr>
        </p:nvSpPr>
        <p:spPr/>
        <p:txBody>
          <a:bodyPr/>
          <a:lstStyle/>
          <a:p>
            <a:pPr>
              <a:defRPr/>
            </a:pPr>
            <a:fld id="{51924C2D-5F2E-469F-B6D8-6885E2986D00}" type="slidenum">
              <a:rPr lang="es-MX" smtClean="0"/>
              <a:pPr>
                <a:defRPr/>
              </a:pPr>
              <a:t>‹Nº›</a:t>
            </a:fld>
            <a:endParaRPr lang="es-MX"/>
          </a:p>
        </p:txBody>
      </p:sp>
    </p:spTree>
    <p:extLst>
      <p:ext uri="{BB962C8B-B14F-4D97-AF65-F5344CB8AC3E}">
        <p14:creationId xmlns:p14="http://schemas.microsoft.com/office/powerpoint/2010/main" val="173616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fld id="{2242ABDE-791D-4D26-BE8B-EA41E6D36987}" type="datetime1">
              <a:rPr lang="es-ES" smtClean="0"/>
              <a:pPr>
                <a:defRPr/>
              </a:pPr>
              <a:t>28/05/2024</a:t>
            </a:fld>
            <a:endParaRPr lang="es-MX"/>
          </a:p>
        </p:txBody>
      </p:sp>
      <p:sp>
        <p:nvSpPr>
          <p:cNvPr id="6" name="5 Marcador de pie de página"/>
          <p:cNvSpPr>
            <a:spLocks noGrp="1"/>
          </p:cNvSpPr>
          <p:nvPr>
            <p:ph type="ftr" sz="quarter" idx="11"/>
          </p:nvPr>
        </p:nvSpPr>
        <p:spPr/>
        <p:txBody>
          <a:bodyPr/>
          <a:lstStyle/>
          <a:p>
            <a:pPr>
              <a:defRPr/>
            </a:pPr>
            <a:endParaRPr lang="es-MX"/>
          </a:p>
        </p:txBody>
      </p:sp>
      <p:sp>
        <p:nvSpPr>
          <p:cNvPr id="7" name="6 Marcador de número de diapositiva"/>
          <p:cNvSpPr>
            <a:spLocks noGrp="1"/>
          </p:cNvSpPr>
          <p:nvPr>
            <p:ph type="sldNum" sz="quarter" idx="12"/>
          </p:nvPr>
        </p:nvSpPr>
        <p:spPr/>
        <p:txBody>
          <a:bodyPr/>
          <a:lstStyle/>
          <a:p>
            <a:pPr>
              <a:defRPr/>
            </a:pPr>
            <a:fld id="{B80C93F9-9190-412F-8910-B72542B06A5A}" type="slidenum">
              <a:rPr lang="es-MX" smtClean="0"/>
              <a:pPr>
                <a:defRPr/>
              </a:pPr>
              <a:t>‹Nº›</a:t>
            </a:fld>
            <a:endParaRPr lang="es-MX"/>
          </a:p>
        </p:txBody>
      </p:sp>
    </p:spTree>
    <p:extLst>
      <p:ext uri="{BB962C8B-B14F-4D97-AF65-F5344CB8AC3E}">
        <p14:creationId xmlns:p14="http://schemas.microsoft.com/office/powerpoint/2010/main" val="182683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F1CF49-3F33-4E92-B5F1-2262215615C9}" type="datetime1">
              <a:rPr lang="es-ES" smtClean="0"/>
              <a:pPr>
                <a:defRPr/>
              </a:pPr>
              <a:t>28/05/2024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60E0CB-0360-4926-B058-EBDDA1EE9FA0}" type="slidenum">
              <a:rPr lang="es-MX" smtClean="0"/>
              <a:pPr>
                <a:defRPr/>
              </a:pPr>
              <a:t>‹Nº›</a:t>
            </a:fld>
            <a:endParaRPr lang="es-MX"/>
          </a:p>
        </p:txBody>
      </p:sp>
    </p:spTree>
    <p:extLst>
      <p:ext uri="{BB962C8B-B14F-4D97-AF65-F5344CB8AC3E}">
        <p14:creationId xmlns:p14="http://schemas.microsoft.com/office/powerpoint/2010/main" val="3597880653"/>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42CEC-C936-8E5D-30AB-61899BF0E128}"/>
              </a:ext>
            </a:extLst>
          </p:cNvPr>
          <p:cNvSpPr>
            <a:spLocks noGrp="1"/>
          </p:cNvSpPr>
          <p:nvPr>
            <p:ph type="title"/>
          </p:nvPr>
        </p:nvSpPr>
        <p:spPr/>
        <p:txBody>
          <a:bodyPr/>
          <a:lstStyle/>
          <a:p>
            <a:r>
              <a:rPr lang="es-ES" sz="2700" dirty="0">
                <a:solidFill>
                  <a:srgbClr val="042354"/>
                </a:solidFill>
                <a:latin typeface="DM Serif Display"/>
                <a:ea typeface="DM Serif Display"/>
                <a:cs typeface="DM Serif Display"/>
                <a:sym typeface="DM Serif Display"/>
              </a:rPr>
              <a:t>El Derecho de extinción de dominio</a:t>
            </a:r>
            <a:endParaRPr lang="es-ES" dirty="0"/>
          </a:p>
        </p:txBody>
      </p:sp>
      <p:sp>
        <p:nvSpPr>
          <p:cNvPr id="3" name="Marcador de contenido 2">
            <a:extLst>
              <a:ext uri="{FF2B5EF4-FFF2-40B4-BE49-F238E27FC236}">
                <a16:creationId xmlns:a16="http://schemas.microsoft.com/office/drawing/2014/main" id="{50D9D6F3-956B-735A-4536-93AF8BC7D7AB}"/>
              </a:ext>
            </a:extLst>
          </p:cNvPr>
          <p:cNvSpPr>
            <a:spLocks noGrp="1"/>
          </p:cNvSpPr>
          <p:nvPr>
            <p:ph idx="1"/>
          </p:nvPr>
        </p:nvSpPr>
        <p:spPr>
          <a:xfrm>
            <a:off x="428626" y="1844824"/>
            <a:ext cx="5854910" cy="3663007"/>
          </a:xfrm>
        </p:spPr>
        <p:txBody>
          <a:bodyPr>
            <a:normAutofit fontScale="85000" lnSpcReduction="10000"/>
          </a:bodyPr>
          <a:lstStyle/>
          <a:p>
            <a:r>
              <a:rPr lang="es" sz="3300" dirty="0">
                <a:solidFill>
                  <a:srgbClr val="042354"/>
                </a:solidFill>
                <a:latin typeface="DM Serif Display"/>
                <a:ea typeface="DM Serif Display"/>
                <a:cs typeface="DM Serif Display"/>
                <a:sym typeface="DM Serif Display"/>
              </a:rPr>
              <a:t>Definición. </a:t>
            </a:r>
            <a:r>
              <a:rPr lang="es-ES" sz="3300" dirty="0">
                <a:solidFill>
                  <a:srgbClr val="042354"/>
                </a:solidFill>
                <a:latin typeface="Bell MT" panose="02020503060305020303" pitchFamily="18" charset="0"/>
                <a:sym typeface="DM Serif Display"/>
              </a:rPr>
              <a:t>Es el derecho que administra los principios, reglas y técnicas que permiten declarar que un bien nunca tuvo origen, uso o posesión legítima en el derecho y en armonía con el bien común, para ser reputado como patrimonio propio y justificado que otros puedan respetar como tal</a:t>
            </a:r>
            <a:r>
              <a:rPr lang="es-ES" sz="3300" dirty="0">
                <a:solidFill>
                  <a:srgbClr val="042354"/>
                </a:solidFill>
                <a:latin typeface="Bell MT" panose="02020503060305020303" pitchFamily="18" charset="0"/>
                <a:ea typeface="DM Serif Display"/>
                <a:cs typeface="DM Serif Display"/>
                <a:sym typeface="DM Serif Display"/>
              </a:rPr>
              <a:t>.</a:t>
            </a:r>
            <a:endParaRPr lang="es-ES" sz="3300" dirty="0"/>
          </a:p>
        </p:txBody>
      </p:sp>
      <p:sp>
        <p:nvSpPr>
          <p:cNvPr id="5" name="Google Shape;228;p8">
            <a:extLst>
              <a:ext uri="{FF2B5EF4-FFF2-40B4-BE49-F238E27FC236}">
                <a16:creationId xmlns:a16="http://schemas.microsoft.com/office/drawing/2014/main" id="{2D1ADC82-311A-24E3-6210-F9D2CA7B4C5E}"/>
              </a:ext>
            </a:extLst>
          </p:cNvPr>
          <p:cNvSpPr txBox="1">
            <a:spLocks/>
          </p:cNvSpPr>
          <p:nvPr/>
        </p:nvSpPr>
        <p:spPr>
          <a:xfrm>
            <a:off x="5767423" y="5286203"/>
            <a:ext cx="3235178" cy="3330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100" dirty="0">
                <a:solidFill>
                  <a:srgbClr val="042354"/>
                </a:solidFill>
              </a:rPr>
              <a:t>Mauro Cappelletti</a:t>
            </a:r>
          </a:p>
          <a:p>
            <a:pPr algn="ctr"/>
            <a:endParaRPr lang="es-ES" sz="1100" dirty="0">
              <a:solidFill>
                <a:srgbClr val="042354"/>
              </a:solidFill>
            </a:endParaRPr>
          </a:p>
        </p:txBody>
      </p:sp>
      <p:pic>
        <p:nvPicPr>
          <p:cNvPr id="6" name="Imagen 5">
            <a:extLst>
              <a:ext uri="{FF2B5EF4-FFF2-40B4-BE49-F238E27FC236}">
                <a16:creationId xmlns:a16="http://schemas.microsoft.com/office/drawing/2014/main" id="{78D9FAF1-0CFB-4EC7-91E6-CEFB60FE4831}"/>
              </a:ext>
            </a:extLst>
          </p:cNvPr>
          <p:cNvPicPr>
            <a:picLocks noChangeAspect="1"/>
          </p:cNvPicPr>
          <p:nvPr/>
        </p:nvPicPr>
        <p:blipFill>
          <a:blip r:embed="rId2"/>
          <a:stretch>
            <a:fillRect/>
          </a:stretch>
        </p:blipFill>
        <p:spPr>
          <a:xfrm>
            <a:off x="6386580" y="1711462"/>
            <a:ext cx="2512976" cy="3435076"/>
          </a:xfrm>
          <a:prstGeom prst="rect">
            <a:avLst/>
          </a:prstGeom>
        </p:spPr>
      </p:pic>
    </p:spTree>
    <p:extLst>
      <p:ext uri="{BB962C8B-B14F-4D97-AF65-F5344CB8AC3E}">
        <p14:creationId xmlns:p14="http://schemas.microsoft.com/office/powerpoint/2010/main" val="54446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91F781E-BC19-FE5B-A2F3-B57F9A1272D6}"/>
              </a:ext>
            </a:extLst>
          </p:cNvPr>
          <p:cNvSpPr>
            <a:spLocks noGrp="1"/>
          </p:cNvSpPr>
          <p:nvPr>
            <p:ph type="title"/>
          </p:nvPr>
        </p:nvSpPr>
        <p:spPr/>
        <p:txBody>
          <a:bodyPr>
            <a:normAutofit/>
          </a:bodyPr>
          <a:lstStyle/>
          <a:p>
            <a:r>
              <a:rPr lang="es-ES" sz="2700" dirty="0">
                <a:solidFill>
                  <a:srgbClr val="042354"/>
                </a:solidFill>
                <a:latin typeface="DM Serif Display"/>
                <a:ea typeface="DM Serif Display"/>
                <a:cs typeface="DM Serif Display"/>
                <a:sym typeface="DM Serif Display"/>
              </a:rPr>
              <a:t>Alcances de la extinción de dominio</a:t>
            </a:r>
            <a:endParaRPr lang="es-ES" dirty="0"/>
          </a:p>
        </p:txBody>
      </p:sp>
      <p:sp>
        <p:nvSpPr>
          <p:cNvPr id="10" name="Marcador de contenido 9">
            <a:extLst>
              <a:ext uri="{FF2B5EF4-FFF2-40B4-BE49-F238E27FC236}">
                <a16:creationId xmlns:a16="http://schemas.microsoft.com/office/drawing/2014/main" id="{9E3E9953-8EB5-2244-ACB5-6AAE7E24DD32}"/>
              </a:ext>
            </a:extLst>
          </p:cNvPr>
          <p:cNvSpPr>
            <a:spLocks noGrp="1"/>
          </p:cNvSpPr>
          <p:nvPr>
            <p:ph idx="1"/>
          </p:nvPr>
        </p:nvSpPr>
        <p:spPr>
          <a:xfrm>
            <a:off x="822960" y="2241550"/>
            <a:ext cx="7543800" cy="4427810"/>
          </a:xfrm>
        </p:spPr>
        <p:txBody>
          <a:bodyPr>
            <a:normAutofit lnSpcReduction="10000"/>
          </a:bodyPr>
          <a:lstStyle/>
          <a:p>
            <a:r>
              <a:rPr lang="es-ES" sz="2700" dirty="0">
                <a:solidFill>
                  <a:srgbClr val="042354"/>
                </a:solidFill>
                <a:latin typeface="Bell MT" panose="02020503060305020303" pitchFamily="18" charset="0"/>
                <a:ea typeface="DM Serif Display"/>
                <a:cs typeface="DM Serif Display"/>
                <a:sym typeface="DM Serif Display"/>
              </a:rPr>
              <a:t>El ámbito de lo ilícito es mucho más amplio que el ámbito de lo punible y en razón de ello, ya desde la Carta la acción de extinción de dominio se desliga de la comisión de conductas punibles y se consolida como una institución que desborda el marco del poder punitivo del Estado y que se relaciona estrechamente con el régimen del derecho de propiedad.</a:t>
            </a:r>
          </a:p>
          <a:p>
            <a:endParaRPr lang="es-ES" sz="2700" dirty="0">
              <a:solidFill>
                <a:srgbClr val="042354"/>
              </a:solidFill>
              <a:latin typeface="Bell MT" panose="02020503060305020303" pitchFamily="18" charset="0"/>
              <a:ea typeface="DM Serif Display"/>
              <a:cs typeface="DM Serif Display"/>
              <a:sym typeface="DM Serif Display"/>
            </a:endParaRPr>
          </a:p>
          <a:p>
            <a:r>
              <a:rPr lang="es-ES" sz="1650" b="1" dirty="0">
                <a:latin typeface="Bell MT" panose="02020503060305020303" pitchFamily="18" charset="0"/>
                <a:sym typeface="DM Serif Display"/>
              </a:rPr>
              <a:t>Sentencias C-740 de 2003 y C-598 del 2014</a:t>
            </a:r>
          </a:p>
          <a:p>
            <a:r>
              <a:rPr lang="es-ES" sz="1650" b="1" dirty="0">
                <a:solidFill>
                  <a:srgbClr val="002060"/>
                </a:solidFill>
                <a:latin typeface="Bell MT" panose="02020503060305020303" pitchFamily="18" charset="0"/>
                <a:sym typeface="DM Serif Display"/>
              </a:rPr>
              <a:t>Corte Constitucional Colombiana</a:t>
            </a:r>
            <a:endParaRPr lang="es-ES" sz="1650" b="1" dirty="0">
              <a:solidFill>
                <a:srgbClr val="002060"/>
              </a:solidFill>
            </a:endParaRPr>
          </a:p>
        </p:txBody>
      </p:sp>
      <p:pic>
        <p:nvPicPr>
          <p:cNvPr id="11" name="Picture 2" descr="Resultado de imagen para colombia bandera">
            <a:extLst>
              <a:ext uri="{FF2B5EF4-FFF2-40B4-BE49-F238E27FC236}">
                <a16:creationId xmlns:a16="http://schemas.microsoft.com/office/drawing/2014/main" id="{E45D21B8-93C2-0C58-491A-E31FC4C080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795" y="1072203"/>
            <a:ext cx="1281965" cy="85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5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02018B4E-16DF-F0EA-40BF-7E5583C24A0C}"/>
              </a:ext>
            </a:extLst>
          </p:cNvPr>
          <p:cNvSpPr txBox="1"/>
          <p:nvPr/>
        </p:nvSpPr>
        <p:spPr>
          <a:xfrm>
            <a:off x="827584" y="429753"/>
            <a:ext cx="3991798" cy="1015663"/>
          </a:xfrm>
          <a:prstGeom prst="rect">
            <a:avLst/>
          </a:prstGeom>
          <a:noFill/>
        </p:spPr>
        <p:txBody>
          <a:bodyPr wrap="none" rtlCol="0">
            <a:spAutoFit/>
          </a:bodyPr>
          <a:lstStyle/>
          <a:p>
            <a:r>
              <a:rPr lang="es-PE" altLang="es-PE" sz="6000" dirty="0">
                <a:latin typeface="Script MT Bold" pitchFamily="66" charset="0"/>
              </a:rPr>
              <a:t>Antecedentes</a:t>
            </a:r>
            <a:endParaRPr lang="es-PE" sz="6000" dirty="0"/>
          </a:p>
        </p:txBody>
      </p:sp>
      <p:pic>
        <p:nvPicPr>
          <p:cNvPr id="12" name="Imagen 11">
            <a:extLst>
              <a:ext uri="{FF2B5EF4-FFF2-40B4-BE49-F238E27FC236}">
                <a16:creationId xmlns:a16="http://schemas.microsoft.com/office/drawing/2014/main" id="{05E7D19F-F0BF-9954-5E1A-D4C9831CC6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716890"/>
            <a:ext cx="6912768" cy="4737550"/>
          </a:xfrm>
          <a:prstGeom prst="rect">
            <a:avLst/>
          </a:prstGeom>
        </p:spPr>
      </p:pic>
    </p:spTree>
    <p:extLst>
      <p:ext uri="{BB962C8B-B14F-4D97-AF65-F5344CB8AC3E}">
        <p14:creationId xmlns:p14="http://schemas.microsoft.com/office/powerpoint/2010/main" val="155383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74BB2-230C-454F-857B-8FAF11E42724}"/>
              </a:ext>
            </a:extLst>
          </p:cNvPr>
          <p:cNvSpPr>
            <a:spLocks noGrp="1"/>
          </p:cNvSpPr>
          <p:nvPr>
            <p:ph type="title"/>
          </p:nvPr>
        </p:nvSpPr>
        <p:spPr>
          <a:xfrm>
            <a:off x="595417" y="484243"/>
            <a:ext cx="4770195" cy="553122"/>
          </a:xfrm>
        </p:spPr>
        <p:txBody>
          <a:bodyPr>
            <a:normAutofit/>
          </a:bodyPr>
          <a:lstStyle/>
          <a:p>
            <a:r>
              <a:rPr lang="es-ES" sz="3000" b="1" dirty="0"/>
              <a:t>La historia de su necesidad</a:t>
            </a:r>
          </a:p>
        </p:txBody>
      </p:sp>
      <p:pic>
        <p:nvPicPr>
          <p:cNvPr id="7" name="Picture 2" descr="National Cockade of Peru - Escarapela del Perú - Wikipedia, la enciclopedia  libre | Bandera del peru, Simbolos patrios, Mitología inca">
            <a:extLst>
              <a:ext uri="{FF2B5EF4-FFF2-40B4-BE49-F238E27FC236}">
                <a16:creationId xmlns:a16="http://schemas.microsoft.com/office/drawing/2014/main" id="{1CECAFFE-A623-4A74-B14B-203A3A051C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260096"/>
            <a:ext cx="659920" cy="65992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4684340-F94C-4C1F-BE67-3B23F516D428}"/>
              </a:ext>
            </a:extLst>
          </p:cNvPr>
          <p:cNvSpPr txBox="1"/>
          <p:nvPr/>
        </p:nvSpPr>
        <p:spPr>
          <a:xfrm>
            <a:off x="575080" y="2205792"/>
            <a:ext cx="1270289" cy="1200329"/>
          </a:xfrm>
          <a:prstGeom prst="rect">
            <a:avLst/>
          </a:prstGeom>
          <a:noFill/>
        </p:spPr>
        <p:txBody>
          <a:bodyPr wrap="square" rtlCol="0">
            <a:spAutoFit/>
          </a:bodyPr>
          <a:lstStyle/>
          <a:p>
            <a:pPr algn="ctr"/>
            <a:r>
              <a:rPr lang="es-PE" dirty="0"/>
              <a:t>Con la sociedad aparece el crimen</a:t>
            </a:r>
          </a:p>
        </p:txBody>
      </p:sp>
      <p:sp>
        <p:nvSpPr>
          <p:cNvPr id="9" name="Flecha derecha 6">
            <a:extLst>
              <a:ext uri="{FF2B5EF4-FFF2-40B4-BE49-F238E27FC236}">
                <a16:creationId xmlns:a16="http://schemas.microsoft.com/office/drawing/2014/main" id="{9F3ED8C1-BC1D-4BAD-B49F-00BF14A6F7A8}"/>
              </a:ext>
            </a:extLst>
          </p:cNvPr>
          <p:cNvSpPr/>
          <p:nvPr/>
        </p:nvSpPr>
        <p:spPr>
          <a:xfrm>
            <a:off x="2058843" y="2887369"/>
            <a:ext cx="413039" cy="319520"/>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Picture 2" descr="Resultado de imagen para cain">
            <a:extLst>
              <a:ext uri="{FF2B5EF4-FFF2-40B4-BE49-F238E27FC236}">
                <a16:creationId xmlns:a16="http://schemas.microsoft.com/office/drawing/2014/main" id="{A53AD87F-3AE4-4EA7-BBC1-4B25FDDFAB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443" y="3559528"/>
            <a:ext cx="1235887" cy="154485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728C5B61-F80A-478D-9B49-E6418AAA9977}"/>
              </a:ext>
            </a:extLst>
          </p:cNvPr>
          <p:cNvSpPr txBox="1"/>
          <p:nvPr/>
        </p:nvSpPr>
        <p:spPr>
          <a:xfrm>
            <a:off x="2640209" y="4020936"/>
            <a:ext cx="1586793" cy="646331"/>
          </a:xfrm>
          <a:prstGeom prst="rect">
            <a:avLst/>
          </a:prstGeom>
          <a:noFill/>
        </p:spPr>
        <p:txBody>
          <a:bodyPr wrap="square" rtlCol="0">
            <a:spAutoFit/>
          </a:bodyPr>
          <a:lstStyle/>
          <a:p>
            <a:pPr algn="ctr"/>
            <a:r>
              <a:rPr lang="es-PE" sz="1200" dirty="0">
                <a:solidFill>
                  <a:srgbClr val="002060"/>
                </a:solidFill>
              </a:rPr>
              <a:t>Inventamos el </a:t>
            </a:r>
            <a:r>
              <a:rPr lang="es-PE" sz="1200" dirty="0" err="1">
                <a:solidFill>
                  <a:srgbClr val="002060"/>
                </a:solidFill>
              </a:rPr>
              <a:t>Ius</a:t>
            </a:r>
            <a:r>
              <a:rPr lang="es-PE" sz="1200" dirty="0">
                <a:solidFill>
                  <a:srgbClr val="002060"/>
                </a:solidFill>
              </a:rPr>
              <a:t> </a:t>
            </a:r>
            <a:r>
              <a:rPr lang="es-PE" sz="1200" dirty="0" err="1">
                <a:solidFill>
                  <a:srgbClr val="002060"/>
                </a:solidFill>
              </a:rPr>
              <a:t>Puniendi</a:t>
            </a:r>
            <a:r>
              <a:rPr lang="es-PE" sz="1200" dirty="0">
                <a:solidFill>
                  <a:srgbClr val="002060"/>
                </a:solidFill>
              </a:rPr>
              <a:t> / Potestad Punitiva</a:t>
            </a:r>
          </a:p>
        </p:txBody>
      </p:sp>
      <p:pic>
        <p:nvPicPr>
          <p:cNvPr id="12" name="Picture 4" descr="https://upload.wikimedia.org/wikipedia/commons/7/79/Wessel_smedbager04.jpg">
            <a:extLst>
              <a:ext uri="{FF2B5EF4-FFF2-40B4-BE49-F238E27FC236}">
                <a16:creationId xmlns:a16="http://schemas.microsoft.com/office/drawing/2014/main" id="{DEB8DC36-7FDF-491C-B5B1-01707940D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210" y="2519930"/>
            <a:ext cx="1668101" cy="1368863"/>
          </a:xfrm>
          <a:prstGeom prst="rect">
            <a:avLst/>
          </a:prstGeom>
          <a:noFill/>
          <a:extLst>
            <a:ext uri="{909E8E84-426E-40DD-AFC4-6F175D3DCCD1}">
              <a14:hiddenFill xmlns:a14="http://schemas.microsoft.com/office/drawing/2010/main">
                <a:solidFill>
                  <a:srgbClr val="FFFFFF"/>
                </a:solidFill>
              </a14:hiddenFill>
            </a:ext>
          </a:extLst>
        </p:spPr>
      </p:pic>
      <p:sp>
        <p:nvSpPr>
          <p:cNvPr id="13" name="Llamada de nube 7">
            <a:extLst>
              <a:ext uri="{FF2B5EF4-FFF2-40B4-BE49-F238E27FC236}">
                <a16:creationId xmlns:a16="http://schemas.microsoft.com/office/drawing/2014/main" id="{04215BC2-ADEA-4762-899A-0DB878549E1E}"/>
              </a:ext>
            </a:extLst>
          </p:cNvPr>
          <p:cNvSpPr/>
          <p:nvPr/>
        </p:nvSpPr>
        <p:spPr>
          <a:xfrm>
            <a:off x="5034395" y="1434966"/>
            <a:ext cx="1591987" cy="818284"/>
          </a:xfrm>
          <a:prstGeom prst="cloudCallout">
            <a:avLst>
              <a:gd name="adj1" fmla="val -117005"/>
              <a:gd name="adj2" fmla="val 99370"/>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Las ordalías</a:t>
            </a:r>
          </a:p>
        </p:txBody>
      </p:sp>
      <p:sp>
        <p:nvSpPr>
          <p:cNvPr id="14" name="Llamada de nube 11">
            <a:extLst>
              <a:ext uri="{FF2B5EF4-FFF2-40B4-BE49-F238E27FC236}">
                <a16:creationId xmlns:a16="http://schemas.microsoft.com/office/drawing/2014/main" id="{7BAB97DD-B4AB-41A0-BC18-80BFE88EEBDE}"/>
              </a:ext>
            </a:extLst>
          </p:cNvPr>
          <p:cNvSpPr/>
          <p:nvPr/>
        </p:nvSpPr>
        <p:spPr>
          <a:xfrm>
            <a:off x="4958281" y="2422103"/>
            <a:ext cx="1668101" cy="818284"/>
          </a:xfrm>
          <a:prstGeom prst="cloudCallout">
            <a:avLst>
              <a:gd name="adj1" fmla="val -95190"/>
              <a:gd name="adj2" fmla="val 4132"/>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rPr>
              <a:t>La pena de muerte</a:t>
            </a:r>
          </a:p>
        </p:txBody>
      </p:sp>
      <p:sp>
        <p:nvSpPr>
          <p:cNvPr id="15" name="Llamada de nube 12">
            <a:extLst>
              <a:ext uri="{FF2B5EF4-FFF2-40B4-BE49-F238E27FC236}">
                <a16:creationId xmlns:a16="http://schemas.microsoft.com/office/drawing/2014/main" id="{71716147-0B15-4AC2-93C5-624202D295D2}"/>
              </a:ext>
            </a:extLst>
          </p:cNvPr>
          <p:cNvSpPr/>
          <p:nvPr/>
        </p:nvSpPr>
        <p:spPr>
          <a:xfrm>
            <a:off x="5039590" y="3479651"/>
            <a:ext cx="1506683" cy="818284"/>
          </a:xfrm>
          <a:prstGeom prst="cloudCallout">
            <a:avLst>
              <a:gd name="adj1" fmla="val -94672"/>
              <a:gd name="adj2" fmla="val -93011"/>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La cárcel</a:t>
            </a:r>
          </a:p>
        </p:txBody>
      </p:sp>
      <p:sp>
        <p:nvSpPr>
          <p:cNvPr id="16" name="Llamada de nube 13">
            <a:extLst>
              <a:ext uri="{FF2B5EF4-FFF2-40B4-BE49-F238E27FC236}">
                <a16:creationId xmlns:a16="http://schemas.microsoft.com/office/drawing/2014/main" id="{65B9714D-955F-48B5-B421-CA9462DDA29A}"/>
              </a:ext>
            </a:extLst>
          </p:cNvPr>
          <p:cNvSpPr/>
          <p:nvPr/>
        </p:nvSpPr>
        <p:spPr>
          <a:xfrm>
            <a:off x="5130510" y="4537199"/>
            <a:ext cx="1506683" cy="818284"/>
          </a:xfrm>
          <a:prstGeom prst="cloudCallout">
            <a:avLst>
              <a:gd name="adj1" fmla="val -98810"/>
              <a:gd name="adj2" fmla="val -129201"/>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rPr>
              <a:t>El decomiso</a:t>
            </a:r>
          </a:p>
        </p:txBody>
      </p:sp>
      <p:sp>
        <p:nvSpPr>
          <p:cNvPr id="17" name="CuadroTexto 16">
            <a:extLst>
              <a:ext uri="{FF2B5EF4-FFF2-40B4-BE49-F238E27FC236}">
                <a16:creationId xmlns:a16="http://schemas.microsoft.com/office/drawing/2014/main" id="{A04B2D95-DC34-44FF-A63E-6F7FA5014844}"/>
              </a:ext>
            </a:extLst>
          </p:cNvPr>
          <p:cNvSpPr txBox="1"/>
          <p:nvPr/>
        </p:nvSpPr>
        <p:spPr>
          <a:xfrm>
            <a:off x="7555882" y="2448692"/>
            <a:ext cx="1586792" cy="2354491"/>
          </a:xfrm>
          <a:prstGeom prst="rect">
            <a:avLst/>
          </a:prstGeom>
          <a:solidFill>
            <a:schemeClr val="bg1"/>
          </a:solidFill>
        </p:spPr>
        <p:txBody>
          <a:bodyPr wrap="square" rtlCol="0">
            <a:spAutoFit/>
          </a:bodyPr>
          <a:lstStyle/>
          <a:p>
            <a:r>
              <a:rPr lang="es-PE" sz="2100" dirty="0"/>
              <a:t>Y a pesar de todo ellos, el crimen seguía siendo lucrativo</a:t>
            </a:r>
          </a:p>
        </p:txBody>
      </p:sp>
      <p:sp>
        <p:nvSpPr>
          <p:cNvPr id="18" name="Flecha derecha 15">
            <a:extLst>
              <a:ext uri="{FF2B5EF4-FFF2-40B4-BE49-F238E27FC236}">
                <a16:creationId xmlns:a16="http://schemas.microsoft.com/office/drawing/2014/main" id="{6CBF9F10-61E8-4CC7-867A-F32939C8491D}"/>
              </a:ext>
            </a:extLst>
          </p:cNvPr>
          <p:cNvSpPr/>
          <p:nvPr/>
        </p:nvSpPr>
        <p:spPr>
          <a:xfrm>
            <a:off x="6914736" y="3294876"/>
            <a:ext cx="413039" cy="31952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Llamada de nube 13">
            <a:extLst>
              <a:ext uri="{FF2B5EF4-FFF2-40B4-BE49-F238E27FC236}">
                <a16:creationId xmlns:a16="http://schemas.microsoft.com/office/drawing/2014/main" id="{086BC817-5CFA-4DA2-A092-52DAB63EFE8C}"/>
              </a:ext>
            </a:extLst>
          </p:cNvPr>
          <p:cNvSpPr/>
          <p:nvPr/>
        </p:nvSpPr>
        <p:spPr>
          <a:xfrm>
            <a:off x="7236296" y="5104386"/>
            <a:ext cx="1800276" cy="818284"/>
          </a:xfrm>
          <a:prstGeom prst="cloudCallout">
            <a:avLst>
              <a:gd name="adj1" fmla="val -97522"/>
              <a:gd name="adj2" fmla="val -46973"/>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rPr>
              <a:t>El decomiso sin condena</a:t>
            </a:r>
          </a:p>
        </p:txBody>
      </p:sp>
      <p:sp>
        <p:nvSpPr>
          <p:cNvPr id="20" name="Flecha derecha 6">
            <a:extLst>
              <a:ext uri="{FF2B5EF4-FFF2-40B4-BE49-F238E27FC236}">
                <a16:creationId xmlns:a16="http://schemas.microsoft.com/office/drawing/2014/main" id="{F64FFE0C-FE63-4878-81BC-FB0C1255DA17}"/>
              </a:ext>
            </a:extLst>
          </p:cNvPr>
          <p:cNvSpPr/>
          <p:nvPr/>
        </p:nvSpPr>
        <p:spPr>
          <a:xfrm rot="5400000">
            <a:off x="3227086" y="4690943"/>
            <a:ext cx="413039" cy="31952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CuadroTexto 20">
            <a:extLst>
              <a:ext uri="{FF2B5EF4-FFF2-40B4-BE49-F238E27FC236}">
                <a16:creationId xmlns:a16="http://schemas.microsoft.com/office/drawing/2014/main" id="{A2FE1570-230B-4354-8FAB-59E81AD8929D}"/>
              </a:ext>
            </a:extLst>
          </p:cNvPr>
          <p:cNvSpPr txBox="1"/>
          <p:nvPr/>
        </p:nvSpPr>
        <p:spPr>
          <a:xfrm>
            <a:off x="2640209" y="5201903"/>
            <a:ext cx="1586793" cy="646331"/>
          </a:xfrm>
          <a:prstGeom prst="rect">
            <a:avLst/>
          </a:prstGeom>
          <a:noFill/>
        </p:spPr>
        <p:txBody>
          <a:bodyPr wrap="square" rtlCol="0">
            <a:spAutoFit/>
          </a:bodyPr>
          <a:lstStyle/>
          <a:p>
            <a:pPr algn="ctr"/>
            <a:r>
              <a:rPr lang="es-PE" sz="1200" dirty="0">
                <a:solidFill>
                  <a:srgbClr val="002060"/>
                </a:solidFill>
              </a:rPr>
              <a:t>Nemo Plus Iuris/ Declaración de Nulidad ab initio</a:t>
            </a:r>
          </a:p>
        </p:txBody>
      </p:sp>
      <p:cxnSp>
        <p:nvCxnSpPr>
          <p:cNvPr id="25" name="Conector recto de flecha 24">
            <a:extLst>
              <a:ext uri="{FF2B5EF4-FFF2-40B4-BE49-F238E27FC236}">
                <a16:creationId xmlns:a16="http://schemas.microsoft.com/office/drawing/2014/main" id="{48610291-5AB3-4DBD-A9CA-E486D184C341}"/>
              </a:ext>
            </a:extLst>
          </p:cNvPr>
          <p:cNvCxnSpPr>
            <a:cxnSpLocks/>
            <a:stCxn id="21" idx="3"/>
            <a:endCxn id="19" idx="0"/>
          </p:cNvCxnSpPr>
          <p:nvPr/>
        </p:nvCxnSpPr>
        <p:spPr>
          <a:xfrm flipV="1">
            <a:off x="4227002" y="5513528"/>
            <a:ext cx="3014878" cy="11541"/>
          </a:xfrm>
          <a:prstGeom prst="straightConnector1">
            <a:avLst/>
          </a:prstGeom>
          <a:ln w="762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970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98525-A39F-21FE-494E-00F7FE229B28}"/>
              </a:ext>
            </a:extLst>
          </p:cNvPr>
          <p:cNvSpPr>
            <a:spLocks noGrp="1"/>
          </p:cNvSpPr>
          <p:nvPr>
            <p:ph type="title"/>
          </p:nvPr>
        </p:nvSpPr>
        <p:spPr/>
        <p:txBody>
          <a:bodyPr vert="horz" lIns="68580" tIns="34290" rIns="68580" bIns="34290" rtlCol="0" anchor="b">
            <a:normAutofit/>
          </a:bodyPr>
          <a:lstStyle/>
          <a:p>
            <a:r>
              <a:rPr lang="es-ES" sz="2700" dirty="0">
                <a:solidFill>
                  <a:srgbClr val="042354"/>
                </a:solidFill>
                <a:latin typeface="DM Serif Display"/>
              </a:rPr>
              <a:t>Marco jurídico</a:t>
            </a:r>
          </a:p>
        </p:txBody>
      </p:sp>
      <p:sp>
        <p:nvSpPr>
          <p:cNvPr id="3" name="Marcador de contenido 2">
            <a:extLst>
              <a:ext uri="{FF2B5EF4-FFF2-40B4-BE49-F238E27FC236}">
                <a16:creationId xmlns:a16="http://schemas.microsoft.com/office/drawing/2014/main" id="{9C260F1B-5433-3D7C-DBCB-5C3C7D5D19F6}"/>
              </a:ext>
            </a:extLst>
          </p:cNvPr>
          <p:cNvSpPr>
            <a:spLocks noGrp="1"/>
          </p:cNvSpPr>
          <p:nvPr>
            <p:ph idx="1"/>
          </p:nvPr>
        </p:nvSpPr>
        <p:spPr>
          <a:xfrm>
            <a:off x="457200" y="1600200"/>
            <a:ext cx="6275040" cy="4525963"/>
          </a:xfrm>
        </p:spPr>
        <p:txBody>
          <a:bodyPr>
            <a:normAutofit fontScale="62500" lnSpcReduction="20000"/>
          </a:bodyPr>
          <a:lstStyle/>
          <a:p>
            <a:r>
              <a:rPr lang="es-ES" sz="2250" dirty="0">
                <a:solidFill>
                  <a:srgbClr val="002060"/>
                </a:solidFill>
                <a:latin typeface="Bell MT" panose="02020503060305020303" pitchFamily="18" charset="0"/>
              </a:rPr>
              <a:t>Constitución. </a:t>
            </a:r>
          </a:p>
          <a:p>
            <a:pPr lvl="1"/>
            <a:r>
              <a:rPr lang="es-ES" dirty="0">
                <a:latin typeface="Bell MT" panose="02020503060305020303" pitchFamily="18" charset="0"/>
              </a:rPr>
              <a:t>Artículo 55. Todos los tratados son parte del ordenamiento jurídico.</a:t>
            </a:r>
          </a:p>
          <a:p>
            <a:pPr lvl="1"/>
            <a:r>
              <a:rPr lang="es-ES" dirty="0">
                <a:latin typeface="Bell MT" panose="02020503060305020303" pitchFamily="18" charset="0"/>
              </a:rPr>
              <a:t>Artículo 70. Dentro de los límites de la ley y en armonía con el bien común</a:t>
            </a:r>
          </a:p>
          <a:p>
            <a:r>
              <a:rPr lang="es-ES" sz="2250" dirty="0">
                <a:solidFill>
                  <a:srgbClr val="002060"/>
                </a:solidFill>
                <a:latin typeface="Bell MT" panose="02020503060305020303" pitchFamily="18" charset="0"/>
              </a:rPr>
              <a:t>Convenciones</a:t>
            </a:r>
          </a:p>
          <a:p>
            <a:pPr lvl="1"/>
            <a:r>
              <a:rPr lang="es-ES" dirty="0">
                <a:latin typeface="Bell MT" panose="02020503060305020303" pitchFamily="18" charset="0"/>
              </a:rPr>
              <a:t>Convención de Viena 1988. TID. Resolución Legislativa 25352</a:t>
            </a:r>
          </a:p>
          <a:p>
            <a:pPr lvl="1"/>
            <a:r>
              <a:rPr lang="es-ES" dirty="0">
                <a:latin typeface="Bell MT" panose="02020503060305020303" pitchFamily="18" charset="0"/>
              </a:rPr>
              <a:t>Convención de Palermo 2000. Organización Criminal y Terrorismo. Resolución Legislativa 27527 </a:t>
            </a:r>
          </a:p>
          <a:p>
            <a:pPr lvl="1"/>
            <a:r>
              <a:rPr lang="es-ES" dirty="0">
                <a:latin typeface="Bell MT" panose="02020503060305020303" pitchFamily="18" charset="0"/>
              </a:rPr>
              <a:t>Convención de Mérida 2003. Corrupción de funcionarios. Resolución Legislativa 28353</a:t>
            </a:r>
          </a:p>
          <a:p>
            <a:r>
              <a:rPr lang="es-ES" sz="2250" dirty="0">
                <a:solidFill>
                  <a:srgbClr val="002060"/>
                </a:solidFill>
                <a:latin typeface="Bell MT" panose="02020503060305020303" pitchFamily="18" charset="0"/>
              </a:rPr>
              <a:t>Legislación</a:t>
            </a:r>
          </a:p>
          <a:p>
            <a:pPr lvl="1"/>
            <a:r>
              <a:rPr lang="es-ES" dirty="0">
                <a:latin typeface="Bell MT" panose="02020503060305020303" pitchFamily="18" charset="0"/>
              </a:rPr>
              <a:t>Ley de Extinción de Dominio – Decreto Legislativo 1373</a:t>
            </a:r>
          </a:p>
          <a:p>
            <a:pPr lvl="1"/>
            <a:r>
              <a:rPr lang="es-ES" dirty="0">
                <a:latin typeface="Bell MT" panose="02020503060305020303" pitchFamily="18" charset="0"/>
              </a:rPr>
              <a:t>Reglamento de extinción de dominio – Decreto Supremo 007-2019-JUS.</a:t>
            </a:r>
          </a:p>
          <a:p>
            <a:r>
              <a:rPr lang="es-ES" sz="2250" dirty="0" err="1">
                <a:solidFill>
                  <a:srgbClr val="002060"/>
                </a:solidFill>
                <a:latin typeface="Bell MT" panose="02020503060305020303" pitchFamily="18" charset="0"/>
              </a:rPr>
              <a:t>Soft</a:t>
            </a:r>
            <a:r>
              <a:rPr lang="es-ES" sz="2250" dirty="0">
                <a:solidFill>
                  <a:srgbClr val="002060"/>
                </a:solidFill>
                <a:latin typeface="Bell MT" panose="02020503060305020303" pitchFamily="18" charset="0"/>
              </a:rPr>
              <a:t> law</a:t>
            </a:r>
          </a:p>
          <a:p>
            <a:pPr lvl="1"/>
            <a:r>
              <a:rPr lang="es-ES" dirty="0">
                <a:latin typeface="Bell MT" panose="02020503060305020303" pitchFamily="18" charset="0"/>
              </a:rPr>
              <a:t>40 Recomendaciones del GAFI</a:t>
            </a:r>
          </a:p>
        </p:txBody>
      </p:sp>
      <p:pic>
        <p:nvPicPr>
          <p:cNvPr id="4" name="Picture 2" descr="Frases sobre el valor de la justicia para niños y niñas ✓">
            <a:extLst>
              <a:ext uri="{FF2B5EF4-FFF2-40B4-BE49-F238E27FC236}">
                <a16:creationId xmlns:a16="http://schemas.microsoft.com/office/drawing/2014/main" id="{95E10F41-4F67-246B-B486-E7103E3252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88" t="10406" r="48348" b="8199"/>
          <a:stretch/>
        </p:blipFill>
        <p:spPr bwMode="auto">
          <a:xfrm>
            <a:off x="6876256" y="824415"/>
            <a:ext cx="2010138" cy="2240196"/>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ESTÁNDARES INTERNACIONALES SOBRE LA LUCHA CONTRA EL LAVADO DE ACTIVOS, EL  FINANCIAMIENTO DEL TERRORISMO, Y EL FINANCIAMIENTO">
            <a:extLst>
              <a:ext uri="{FF2B5EF4-FFF2-40B4-BE49-F238E27FC236}">
                <a16:creationId xmlns:a16="http://schemas.microsoft.com/office/drawing/2014/main" id="{A1648C9E-E5B0-9F66-1443-8E55BEE8E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162" y="3793390"/>
            <a:ext cx="183832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95FFF21-B7CB-3278-D98C-69A062C44263}"/>
              </a:ext>
            </a:extLst>
          </p:cNvPr>
          <p:cNvSpPr txBox="1">
            <a:spLocks/>
          </p:cNvSpPr>
          <p:nvPr/>
        </p:nvSpPr>
        <p:spPr>
          <a:xfrm>
            <a:off x="449817" y="1097463"/>
            <a:ext cx="8567183" cy="540544"/>
          </a:xfrm>
          <a:prstGeom prst="rect">
            <a:avLst/>
          </a:prstGeom>
        </p:spPr>
        <p:txBody>
          <a:bodyPr vert="horz" lIns="68580" tIns="34290" rIns="68580" bIns="34290" rtlCol="0" anchor="b">
            <a:normAutofit/>
          </a:bodyPr>
          <a:lstStyle>
            <a:lvl1pPr defTabSz="914400">
              <a:lnSpc>
                <a:spcPct val="85000"/>
              </a:lnSpc>
              <a:spcBef>
                <a:spcPct val="0"/>
              </a:spcBef>
              <a:buNone/>
              <a:defRPr sz="3600" spc="-50" baseline="0">
                <a:solidFill>
                  <a:srgbClr val="042354"/>
                </a:solidFill>
                <a:latin typeface="DM Serif Display"/>
                <a:ea typeface="+mj-ea"/>
                <a:cs typeface="+mj-cs"/>
              </a:defRPr>
            </a:lvl1pPr>
          </a:lstStyle>
          <a:p>
            <a:r>
              <a:rPr lang="es-ES" sz="2700" dirty="0"/>
              <a:t>Estado de convencionalidad</a:t>
            </a:r>
          </a:p>
        </p:txBody>
      </p:sp>
      <p:pic>
        <p:nvPicPr>
          <p:cNvPr id="5" name="Imagen 4">
            <a:extLst>
              <a:ext uri="{FF2B5EF4-FFF2-40B4-BE49-F238E27FC236}">
                <a16:creationId xmlns:a16="http://schemas.microsoft.com/office/drawing/2014/main" id="{9D7365D5-3488-3A2D-33CE-E4FA38EA202A}"/>
              </a:ext>
            </a:extLst>
          </p:cNvPr>
          <p:cNvPicPr>
            <a:picLocks noChangeAspect="1"/>
          </p:cNvPicPr>
          <p:nvPr/>
        </p:nvPicPr>
        <p:blipFill rotWithShape="1">
          <a:blip r:embed="rId2"/>
          <a:srcRect l="11586" t="7525" r="5839" b="13577"/>
          <a:stretch/>
        </p:blipFill>
        <p:spPr>
          <a:xfrm>
            <a:off x="1252383" y="1851991"/>
            <a:ext cx="6514267" cy="3501077"/>
          </a:xfrm>
          <a:prstGeom prst="rect">
            <a:avLst/>
          </a:prstGeom>
        </p:spPr>
      </p:pic>
      <p:sp>
        <p:nvSpPr>
          <p:cNvPr id="6" name="CuadroTexto 5">
            <a:extLst>
              <a:ext uri="{FF2B5EF4-FFF2-40B4-BE49-F238E27FC236}">
                <a16:creationId xmlns:a16="http://schemas.microsoft.com/office/drawing/2014/main" id="{95026AA8-28E5-3FC7-597F-A2F24693638C}"/>
              </a:ext>
            </a:extLst>
          </p:cNvPr>
          <p:cNvSpPr txBox="1"/>
          <p:nvPr/>
        </p:nvSpPr>
        <p:spPr>
          <a:xfrm>
            <a:off x="900667" y="5322859"/>
            <a:ext cx="6865982" cy="276999"/>
          </a:xfrm>
          <a:prstGeom prst="rect">
            <a:avLst/>
          </a:prstGeom>
          <a:noFill/>
        </p:spPr>
        <p:txBody>
          <a:bodyPr wrap="none" rtlCol="0">
            <a:spAutoFit/>
          </a:bodyPr>
          <a:lstStyle/>
          <a:p>
            <a:pPr algn="l"/>
            <a:r>
              <a:rPr lang="es-ES" sz="1200" b="1" u="sng" dirty="0"/>
              <a:t>Fuente</a:t>
            </a:r>
            <a:r>
              <a:rPr lang="es-ES" sz="1200" dirty="0"/>
              <a:t> https://commons.wikimedia.org/wiki/File:UNCACmap.svg#/media/Archivo:UNCACmap.svg</a:t>
            </a:r>
          </a:p>
        </p:txBody>
      </p:sp>
      <p:pic>
        <p:nvPicPr>
          <p:cNvPr id="7" name="Imagen 6">
            <a:extLst>
              <a:ext uri="{FF2B5EF4-FFF2-40B4-BE49-F238E27FC236}">
                <a16:creationId xmlns:a16="http://schemas.microsoft.com/office/drawing/2014/main" id="{BB900DD9-583A-214A-0208-DBF5EE5A8033}"/>
              </a:ext>
            </a:extLst>
          </p:cNvPr>
          <p:cNvPicPr>
            <a:picLocks noChangeAspect="1"/>
          </p:cNvPicPr>
          <p:nvPr/>
        </p:nvPicPr>
        <p:blipFill rotWithShape="1">
          <a:blip r:embed="rId3"/>
          <a:srcRect l="78029" t="38905" r="13285" b="51469"/>
          <a:stretch/>
        </p:blipFill>
        <p:spPr>
          <a:xfrm>
            <a:off x="520608" y="4307942"/>
            <a:ext cx="1480768" cy="923028"/>
          </a:xfrm>
          <a:prstGeom prst="rect">
            <a:avLst/>
          </a:prstGeom>
        </p:spPr>
      </p:pic>
      <p:sp>
        <p:nvSpPr>
          <p:cNvPr id="8" name="CuadroTexto 7">
            <a:extLst>
              <a:ext uri="{FF2B5EF4-FFF2-40B4-BE49-F238E27FC236}">
                <a16:creationId xmlns:a16="http://schemas.microsoft.com/office/drawing/2014/main" id="{FF4EB2BB-9399-72B9-EE58-4EE6E3D24766}"/>
              </a:ext>
            </a:extLst>
          </p:cNvPr>
          <p:cNvSpPr txBox="1"/>
          <p:nvPr/>
        </p:nvSpPr>
        <p:spPr>
          <a:xfrm>
            <a:off x="38229" y="2385545"/>
            <a:ext cx="1532824" cy="1785104"/>
          </a:xfrm>
          <a:prstGeom prst="rect">
            <a:avLst/>
          </a:prstGeom>
          <a:noFill/>
        </p:spPr>
        <p:txBody>
          <a:bodyPr wrap="square" rtlCol="0">
            <a:spAutoFit/>
          </a:bodyPr>
          <a:lstStyle/>
          <a:p>
            <a:pPr algn="l"/>
            <a:r>
              <a:rPr lang="es-ES" sz="1100" dirty="0"/>
              <a:t>Convención de las Naciones Unidas Contra la Corrupción. (</a:t>
            </a:r>
            <a:r>
              <a:rPr lang="es-ES" sz="1100" b="1" dirty="0">
                <a:solidFill>
                  <a:srgbClr val="4706EA"/>
                </a:solidFill>
              </a:rPr>
              <a:t>Convención de Mérida</a:t>
            </a:r>
            <a:r>
              <a:rPr lang="es-ES" sz="1100" dirty="0"/>
              <a:t>) 31 octubre 2003.</a:t>
            </a:r>
          </a:p>
          <a:p>
            <a:pPr algn="l"/>
            <a:r>
              <a:rPr lang="es-ES" sz="1100" dirty="0"/>
              <a:t>Resolución Legislativa 28357 del 06 de octubre de 2004</a:t>
            </a:r>
          </a:p>
        </p:txBody>
      </p:sp>
      <p:sp>
        <p:nvSpPr>
          <p:cNvPr id="2" name="CuadroTexto 1">
            <a:extLst>
              <a:ext uri="{FF2B5EF4-FFF2-40B4-BE49-F238E27FC236}">
                <a16:creationId xmlns:a16="http://schemas.microsoft.com/office/drawing/2014/main" id="{F37AC4D3-C450-F47A-D65F-5996F477ACC1}"/>
              </a:ext>
            </a:extLst>
          </p:cNvPr>
          <p:cNvSpPr txBox="1"/>
          <p:nvPr/>
        </p:nvSpPr>
        <p:spPr>
          <a:xfrm>
            <a:off x="6680200" y="1111721"/>
            <a:ext cx="2221706" cy="1477328"/>
          </a:xfrm>
          <a:prstGeom prst="rect">
            <a:avLst/>
          </a:prstGeom>
          <a:solidFill>
            <a:srgbClr val="FFFF00"/>
          </a:solidFill>
        </p:spPr>
        <p:txBody>
          <a:bodyPr wrap="square" rtlCol="0">
            <a:spAutoFit/>
          </a:bodyPr>
          <a:lstStyle/>
          <a:p>
            <a:r>
              <a:rPr lang="es-ES" dirty="0"/>
              <a:t>Si no existiera la Ley 1373, tendríamos que aplicarlo igual por convencionalidad</a:t>
            </a:r>
            <a:endParaRPr lang="es-PE" dirty="0"/>
          </a:p>
        </p:txBody>
      </p:sp>
    </p:spTree>
    <p:extLst>
      <p:ext uri="{BB962C8B-B14F-4D97-AF65-F5344CB8AC3E}">
        <p14:creationId xmlns:p14="http://schemas.microsoft.com/office/powerpoint/2010/main" val="20922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29330-6EAB-7356-86C3-8AF80A68B9E2}"/>
              </a:ext>
            </a:extLst>
          </p:cNvPr>
          <p:cNvSpPr>
            <a:spLocks noGrp="1"/>
          </p:cNvSpPr>
          <p:nvPr>
            <p:ph type="title"/>
          </p:nvPr>
        </p:nvSpPr>
        <p:spPr/>
        <p:txBody>
          <a:bodyPr vert="horz" lIns="68580" tIns="34290" rIns="68580" bIns="34290" rtlCol="0" anchor="b">
            <a:normAutofit/>
          </a:bodyPr>
          <a:lstStyle/>
          <a:p>
            <a:r>
              <a:rPr lang="es-ES" sz="2400" dirty="0">
                <a:solidFill>
                  <a:srgbClr val="042354"/>
                </a:solidFill>
                <a:latin typeface="DM Serif Display"/>
              </a:rPr>
              <a:t>Cases and </a:t>
            </a:r>
            <a:r>
              <a:rPr lang="es-ES" sz="2400" dirty="0" err="1">
                <a:solidFill>
                  <a:srgbClr val="042354"/>
                </a:solidFill>
                <a:latin typeface="DM Serif Display"/>
              </a:rPr>
              <a:t>good</a:t>
            </a:r>
            <a:r>
              <a:rPr lang="es-ES" sz="2400" dirty="0">
                <a:solidFill>
                  <a:srgbClr val="042354"/>
                </a:solidFill>
                <a:latin typeface="DM Serif Display"/>
              </a:rPr>
              <a:t> </a:t>
            </a:r>
            <a:r>
              <a:rPr lang="es-ES" sz="2400" dirty="0" err="1">
                <a:solidFill>
                  <a:srgbClr val="042354"/>
                </a:solidFill>
                <a:latin typeface="DM Serif Display"/>
              </a:rPr>
              <a:t>practices</a:t>
            </a:r>
            <a:r>
              <a:rPr lang="es-ES" sz="2400" dirty="0">
                <a:solidFill>
                  <a:srgbClr val="042354"/>
                </a:solidFill>
                <a:latin typeface="DM Serif Display"/>
              </a:rPr>
              <a:t> / Casos y buenas prácticas</a:t>
            </a:r>
          </a:p>
        </p:txBody>
      </p:sp>
      <p:sp>
        <p:nvSpPr>
          <p:cNvPr id="3" name="Marcador de contenido 2">
            <a:extLst>
              <a:ext uri="{FF2B5EF4-FFF2-40B4-BE49-F238E27FC236}">
                <a16:creationId xmlns:a16="http://schemas.microsoft.com/office/drawing/2014/main" id="{19FE08A2-F6A2-4320-BBD9-637EA7894C72}"/>
              </a:ext>
            </a:extLst>
          </p:cNvPr>
          <p:cNvSpPr>
            <a:spLocks noGrp="1"/>
          </p:cNvSpPr>
          <p:nvPr>
            <p:ph idx="1"/>
          </p:nvPr>
        </p:nvSpPr>
        <p:spPr>
          <a:xfrm>
            <a:off x="822961" y="1844824"/>
            <a:ext cx="4829159" cy="4103439"/>
          </a:xfrm>
        </p:spPr>
        <p:txBody>
          <a:bodyPr>
            <a:noAutofit/>
          </a:bodyPr>
          <a:lstStyle/>
          <a:p>
            <a:r>
              <a:rPr lang="es-ES" sz="2200" dirty="0">
                <a:latin typeface="Bell MT" panose="02020503060305020303" pitchFamily="18" charset="0"/>
              </a:rPr>
              <a:t>Según la </a:t>
            </a:r>
            <a:r>
              <a:rPr lang="es-PE" sz="2200" i="1" dirty="0">
                <a:solidFill>
                  <a:srgbClr val="000000"/>
                </a:solidFill>
                <a:latin typeface="Bell MT" panose="02020503060305020303" pitchFamily="18" charset="0"/>
                <a:ea typeface="Calibri" panose="020F0502020204030204" pitchFamily="34" charset="0"/>
                <a:cs typeface="Times New Roman" panose="02020603050405020304" pitchFamily="18" charset="0"/>
              </a:rPr>
              <a:t>Financial Action Task Force</a:t>
            </a:r>
            <a:r>
              <a:rPr lang="es-PE" sz="2200" dirty="0">
                <a:solidFill>
                  <a:srgbClr val="000000"/>
                </a:solidFill>
                <a:latin typeface="Bell MT" panose="02020503060305020303" pitchFamily="18" charset="0"/>
                <a:ea typeface="Calibri" panose="020F0502020204030204" pitchFamily="34" charset="0"/>
                <a:cs typeface="Times New Roman" panose="02020603050405020304" pitchFamily="18" charset="0"/>
              </a:rPr>
              <a:t> (Grupo de Acción Financiera)</a:t>
            </a:r>
            <a:r>
              <a:rPr lang="es-ES" sz="2200" dirty="0">
                <a:solidFill>
                  <a:srgbClr val="000000"/>
                </a:solidFill>
                <a:latin typeface="Bell MT" panose="02020503060305020303" pitchFamily="18" charset="0"/>
                <a:ea typeface="Calibri" panose="020F0502020204030204" pitchFamily="34" charset="0"/>
                <a:cs typeface="Times New Roman" panose="02020603050405020304" pitchFamily="18" charset="0"/>
              </a:rPr>
              <a:t> GAFI.</a:t>
            </a:r>
          </a:p>
          <a:p>
            <a:r>
              <a:rPr lang="es-ES" sz="2200" dirty="0">
                <a:solidFill>
                  <a:srgbClr val="000000"/>
                </a:solidFill>
                <a:latin typeface="Bell MT" panose="02020503060305020303" pitchFamily="18" charset="0"/>
                <a:ea typeface="Calibri" panose="020F0502020204030204" pitchFamily="34" charset="0"/>
                <a:cs typeface="Times New Roman" panose="02020603050405020304" pitchFamily="18" charset="0"/>
              </a:rPr>
              <a:t>“</a:t>
            </a:r>
            <a:r>
              <a:rPr lang="en-US" sz="2200" dirty="0">
                <a:solidFill>
                  <a:srgbClr val="000000"/>
                </a:solidFill>
                <a:latin typeface="Bell MT" panose="02020503060305020303" pitchFamily="18" charset="0"/>
                <a:ea typeface="Calibri" panose="020F0502020204030204" pitchFamily="34" charset="0"/>
                <a:cs typeface="Times New Roman" panose="02020603050405020304" pitchFamily="18" charset="0"/>
              </a:rPr>
              <a:t>Non-conviction-based confiscation [or extinction] has emerged as an alternative tool to help overcome barriers to asset recovery.</a:t>
            </a:r>
            <a:r>
              <a:rPr lang="es-ES" sz="2200" dirty="0">
                <a:solidFill>
                  <a:srgbClr val="000000"/>
                </a:solidFill>
                <a:latin typeface="Bell MT" panose="02020503060305020303" pitchFamily="18" charset="0"/>
                <a:ea typeface="Calibri" panose="020F0502020204030204" pitchFamily="34" charset="0"/>
                <a:cs typeface="Times New Roman" panose="02020603050405020304" pitchFamily="18" charset="0"/>
              </a:rPr>
              <a:t>”</a:t>
            </a:r>
          </a:p>
          <a:p>
            <a:r>
              <a:rPr lang="es-ES" sz="22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“El decomiso [o extinción] sin condena ha surgido como una herramienta alternativa para ayudar a superar las barreras a la recuperación de activos.”</a:t>
            </a:r>
            <a:endParaRPr lang="es-ES" sz="2200" dirty="0">
              <a:latin typeface="Bell MT" panose="02020503060305020303" pitchFamily="18" charset="0"/>
            </a:endParaRPr>
          </a:p>
        </p:txBody>
      </p:sp>
      <p:sp>
        <p:nvSpPr>
          <p:cNvPr id="4" name="CuadroTexto 3">
            <a:extLst>
              <a:ext uri="{FF2B5EF4-FFF2-40B4-BE49-F238E27FC236}">
                <a16:creationId xmlns:a16="http://schemas.microsoft.com/office/drawing/2014/main" id="{1F22FF95-3604-0316-9117-11FBDE5D63F7}"/>
              </a:ext>
            </a:extLst>
          </p:cNvPr>
          <p:cNvSpPr txBox="1"/>
          <p:nvPr/>
        </p:nvSpPr>
        <p:spPr>
          <a:xfrm>
            <a:off x="822960" y="5948263"/>
            <a:ext cx="7093755" cy="577081"/>
          </a:xfrm>
          <a:prstGeom prst="rect">
            <a:avLst/>
          </a:prstGeom>
          <a:noFill/>
        </p:spPr>
        <p:txBody>
          <a:bodyPr wrap="square" rtlCol="0">
            <a:spAutoFit/>
          </a:bodyPr>
          <a:lstStyle/>
          <a:p>
            <a:r>
              <a:rPr lang="es-ES" sz="1050" dirty="0"/>
              <a:t>Fuente: Greenberg, Theodore S.; Samuel, Linda M.; Grant, </a:t>
            </a:r>
            <a:r>
              <a:rPr lang="es-ES" sz="1050" dirty="0" err="1"/>
              <a:t>Wingate</a:t>
            </a:r>
            <a:r>
              <a:rPr lang="es-ES" sz="1050" dirty="0"/>
              <a:t>; Gray, Larissa. (2009) </a:t>
            </a:r>
            <a:r>
              <a:rPr lang="es-ES" sz="1050" i="1" dirty="0"/>
              <a:t>Recuperación de activos robados. Guía de buenas prácticas para el decomiso de activos sin condena.</a:t>
            </a:r>
            <a:r>
              <a:rPr lang="es-ES" sz="1050" dirty="0"/>
              <a:t> The International Bank </a:t>
            </a:r>
            <a:r>
              <a:rPr lang="es-ES" sz="1050" dirty="0" err="1"/>
              <a:t>for</a:t>
            </a:r>
            <a:r>
              <a:rPr lang="es-ES" sz="1050" dirty="0"/>
              <a:t> </a:t>
            </a:r>
            <a:r>
              <a:rPr lang="es-ES" sz="1050" dirty="0" err="1"/>
              <a:t>Reconstruction</a:t>
            </a:r>
            <a:r>
              <a:rPr lang="es-ES" sz="1050" dirty="0"/>
              <a:t> and </a:t>
            </a:r>
            <a:r>
              <a:rPr lang="es-ES" sz="1050" dirty="0" err="1"/>
              <a:t>Development</a:t>
            </a:r>
            <a:r>
              <a:rPr lang="es-ES" sz="1050" dirty="0"/>
              <a:t>/The </a:t>
            </a:r>
            <a:r>
              <a:rPr lang="es-ES" sz="1050" dirty="0" err="1"/>
              <a:t>World</a:t>
            </a:r>
            <a:r>
              <a:rPr lang="es-ES" sz="1050" dirty="0"/>
              <a:t> Bank.</a:t>
            </a:r>
          </a:p>
        </p:txBody>
      </p:sp>
      <p:pic>
        <p:nvPicPr>
          <p:cNvPr id="1026" name="Picture 2" descr="LIBUN">
            <a:extLst>
              <a:ext uri="{FF2B5EF4-FFF2-40B4-BE49-F238E27FC236}">
                <a16:creationId xmlns:a16="http://schemas.microsoft.com/office/drawing/2014/main" id="{30A3E225-49E8-9EB6-6421-1FBE56E2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289" y="2260961"/>
            <a:ext cx="2386313" cy="332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3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29330-6EAB-7356-86C3-8AF80A68B9E2}"/>
              </a:ext>
            </a:extLst>
          </p:cNvPr>
          <p:cNvSpPr>
            <a:spLocks noGrp="1"/>
          </p:cNvSpPr>
          <p:nvPr>
            <p:ph type="title"/>
          </p:nvPr>
        </p:nvSpPr>
        <p:spPr/>
        <p:txBody>
          <a:bodyPr vert="horz" lIns="68580" tIns="34290" rIns="68580" bIns="34290" rtlCol="0" anchor="b">
            <a:normAutofit/>
          </a:bodyPr>
          <a:lstStyle/>
          <a:p>
            <a:r>
              <a:rPr lang="es-ES" sz="2700" dirty="0">
                <a:solidFill>
                  <a:srgbClr val="042354"/>
                </a:solidFill>
                <a:latin typeface="DM Serif Display"/>
              </a:rPr>
              <a:t>Cases and </a:t>
            </a:r>
            <a:r>
              <a:rPr lang="es-ES" sz="2700" dirty="0" err="1">
                <a:solidFill>
                  <a:srgbClr val="042354"/>
                </a:solidFill>
                <a:latin typeface="DM Serif Display"/>
              </a:rPr>
              <a:t>contexts</a:t>
            </a:r>
            <a:r>
              <a:rPr lang="es-ES" sz="2700" dirty="0">
                <a:solidFill>
                  <a:srgbClr val="042354"/>
                </a:solidFill>
                <a:latin typeface="DM Serif Display"/>
              </a:rPr>
              <a:t>/ Casos y contextos</a:t>
            </a:r>
          </a:p>
        </p:txBody>
      </p:sp>
      <p:sp>
        <p:nvSpPr>
          <p:cNvPr id="3" name="Marcador de contenido 2">
            <a:extLst>
              <a:ext uri="{FF2B5EF4-FFF2-40B4-BE49-F238E27FC236}">
                <a16:creationId xmlns:a16="http://schemas.microsoft.com/office/drawing/2014/main" id="{19FE08A2-F6A2-4320-BBD9-637EA7894C72}"/>
              </a:ext>
            </a:extLst>
          </p:cNvPr>
          <p:cNvSpPr>
            <a:spLocks noGrp="1"/>
          </p:cNvSpPr>
          <p:nvPr>
            <p:ph idx="1"/>
          </p:nvPr>
        </p:nvSpPr>
        <p:spPr>
          <a:xfrm>
            <a:off x="822961" y="1916832"/>
            <a:ext cx="7490747" cy="4536504"/>
          </a:xfrm>
        </p:spPr>
        <p:txBody>
          <a:bodyPr>
            <a:noAutofit/>
          </a:bodyPr>
          <a:lstStyle/>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El delincuente es un fugitivo y la condena penal no es posible si el acusado es un fugitivo.</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El delincuente está muerto o muere antes de la condena. Con la muerte finalizan los procesos penales.</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El delito ha prescrito.</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El delincuente es inmune al proceso penal.</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El delincuente es tan poderoso que una investigación o proceso penal es irrealista o imposible.</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El delincuente es desconocido y se hallan los activos (por ejemplo, activos hallados en las manos de un mensajero no involucrado en el delito penal).</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La propiedad pertinente la mantiene un tercero que no ha sido acusado de delito penal, pero sabe –o se hace el desentendido de– que la propiedad está manchada. Aunque el decomiso penal no puede llegar a la propiedad mantenida por terceros de buena fe, con el decomiso de activos NCB sí puede decomisarse sin una defensa de buena fe.</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Existe evidencia insuficiente para proseguir con un proceso penal.</a:t>
            </a:r>
          </a:p>
          <a:p>
            <a:pPr marL="214313" lvl="2" indent="-214313">
              <a:buFont typeface="Wingdings" panose="05000000000000000000" pitchFamily="2" charset="2"/>
              <a:buChar char="v"/>
              <a:tabLst>
                <a:tab pos="200025" algn="l"/>
                <a:tab pos="672704" algn="l"/>
              </a:tabLst>
            </a:pPr>
            <a:r>
              <a:rPr lang="es-ES" sz="1600" dirty="0">
                <a:solidFill>
                  <a:srgbClr val="000000"/>
                </a:solidFill>
                <a:latin typeface="Bell MT" panose="02020503060305020303" pitchFamily="18" charset="0"/>
                <a:ea typeface="Calibri" panose="020F0502020204030204" pitchFamily="34" charset="0"/>
                <a:cs typeface="Times New Roman" panose="02020603050405020304" pitchFamily="18" charset="0"/>
              </a:rPr>
              <a:t>Existe evidencia de tipicidad incompleta para proseguir con un proceso penal”.</a:t>
            </a:r>
            <a:endParaRPr lang="es-ES" sz="1600" dirty="0">
              <a:latin typeface="Bell MT" panose="02020503060305020303" pitchFamily="18" charset="0"/>
            </a:endParaRPr>
          </a:p>
          <a:p>
            <a:endParaRPr lang="es-ES" sz="1600" dirty="0">
              <a:latin typeface="Bell MT" panose="02020503060305020303" pitchFamily="18" charset="0"/>
            </a:endParaRPr>
          </a:p>
          <a:p>
            <a:endParaRPr lang="es-ES" sz="1600" dirty="0">
              <a:latin typeface="Bell MT" panose="02020503060305020303" pitchFamily="18" charset="0"/>
            </a:endParaRPr>
          </a:p>
          <a:p>
            <a:endParaRPr lang="es-ES" sz="1600" dirty="0">
              <a:latin typeface="Bell MT" panose="02020503060305020303" pitchFamily="18" charset="0"/>
            </a:endParaRPr>
          </a:p>
        </p:txBody>
      </p:sp>
      <p:pic>
        <p:nvPicPr>
          <p:cNvPr id="5" name="Imagen 4">
            <a:extLst>
              <a:ext uri="{FF2B5EF4-FFF2-40B4-BE49-F238E27FC236}">
                <a16:creationId xmlns:a16="http://schemas.microsoft.com/office/drawing/2014/main" id="{6E705FD6-44E4-FED8-00EB-127763D031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53214" y="971513"/>
            <a:ext cx="806595" cy="1004640"/>
          </a:xfrm>
          <a:prstGeom prst="rect">
            <a:avLst/>
          </a:prstGeom>
          <a:noFill/>
          <a:ln>
            <a:noFill/>
          </a:ln>
        </p:spPr>
      </p:pic>
    </p:spTree>
    <p:extLst>
      <p:ext uri="{BB962C8B-B14F-4D97-AF65-F5344CB8AC3E}">
        <p14:creationId xmlns:p14="http://schemas.microsoft.com/office/powerpoint/2010/main" val="248007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691E9-8137-7934-15DB-367730DD76B5}"/>
              </a:ext>
            </a:extLst>
          </p:cNvPr>
          <p:cNvSpPr>
            <a:spLocks noGrp="1"/>
          </p:cNvSpPr>
          <p:nvPr>
            <p:ph type="title"/>
          </p:nvPr>
        </p:nvSpPr>
        <p:spPr>
          <a:xfrm>
            <a:off x="1043608" y="476672"/>
            <a:ext cx="7704856" cy="759914"/>
          </a:xfrm>
        </p:spPr>
        <p:txBody>
          <a:bodyPr>
            <a:normAutofit/>
          </a:bodyPr>
          <a:lstStyle/>
          <a:p>
            <a:r>
              <a:rPr lang="es-PE" sz="2100" b="1" dirty="0"/>
              <a:t>Recomendaciones – estándares internacionales</a:t>
            </a:r>
            <a:endParaRPr lang="es-ES" sz="2100" b="1" dirty="0"/>
          </a:p>
        </p:txBody>
      </p:sp>
      <p:sp>
        <p:nvSpPr>
          <p:cNvPr id="3" name="Marcador de contenido 2">
            <a:extLst>
              <a:ext uri="{FF2B5EF4-FFF2-40B4-BE49-F238E27FC236}">
                <a16:creationId xmlns:a16="http://schemas.microsoft.com/office/drawing/2014/main" id="{45478E0A-42E7-BA82-C81B-D534212E9DA0}"/>
              </a:ext>
            </a:extLst>
          </p:cNvPr>
          <p:cNvSpPr>
            <a:spLocks noGrp="1"/>
          </p:cNvSpPr>
          <p:nvPr>
            <p:ph idx="1"/>
          </p:nvPr>
        </p:nvSpPr>
        <p:spPr>
          <a:xfrm>
            <a:off x="2844800" y="1236586"/>
            <a:ext cx="6191695" cy="5576790"/>
          </a:xfrm>
        </p:spPr>
        <p:txBody>
          <a:bodyPr>
            <a:normAutofit fontScale="70000" lnSpcReduction="20000"/>
          </a:bodyPr>
          <a:lstStyle/>
          <a:p>
            <a:r>
              <a:rPr lang="es-PE" dirty="0">
                <a:solidFill>
                  <a:schemeClr val="tx1"/>
                </a:solidFill>
              </a:rPr>
              <a:t>Las 40 Recomendaciones del GAFI  (Grupo de Acción Financiera Internacional) o FATF (Financial Action Task Force) fueron una iniciativa de 1990, revisadas el 1996 y el 2003, luego de lo cual junto con las recomendaciones especiales han sido aprobadas por 180 países. A nivel de GAFILAT se aprobaron el año 2012.</a:t>
            </a:r>
          </a:p>
          <a:p>
            <a:r>
              <a:rPr lang="es-PE" dirty="0">
                <a:solidFill>
                  <a:schemeClr val="tx1"/>
                </a:solidFill>
              </a:rPr>
              <a:t>Se consideran los estándares mínimos para que un Estado sea considerado como recomendable para invertir, seguro y confiable, sujeto crediticio internacional y apto para el mercado justo internacional. Lo que supone no sólo beneficios sino también la posibilidad que el Estado pueda alcanzar sus metas económicas. (Intercambio mercantil, convenios y contratos internacionales, inversión segura, etc.) </a:t>
            </a:r>
          </a:p>
          <a:p>
            <a:r>
              <a:rPr lang="es-ES" dirty="0">
                <a:solidFill>
                  <a:schemeClr val="tx1"/>
                </a:solidFill>
              </a:rPr>
              <a:t>Son reconocidas universalmente como el estándar internacional contra el lavado de activos y el financiamiento del terrorismo (ALA/CFT).</a:t>
            </a:r>
            <a:endParaRPr lang="es-PE" dirty="0">
              <a:solidFill>
                <a:schemeClr val="tx1"/>
              </a:solidFill>
            </a:endParaRPr>
          </a:p>
        </p:txBody>
      </p:sp>
      <p:pic>
        <p:nvPicPr>
          <p:cNvPr id="1026" name="Picture 2">
            <a:extLst>
              <a:ext uri="{FF2B5EF4-FFF2-40B4-BE49-F238E27FC236}">
                <a16:creationId xmlns:a16="http://schemas.microsoft.com/office/drawing/2014/main" id="{E2FFBD02-FB31-9FA8-516D-A481123BFA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82497"/>
            <a:ext cx="2430620" cy="348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6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8AF1804-C1CE-A2BA-C754-95FFB7A5F85A}"/>
              </a:ext>
            </a:extLst>
          </p:cNvPr>
          <p:cNvSpPr txBox="1">
            <a:spLocks/>
          </p:cNvSpPr>
          <p:nvPr/>
        </p:nvSpPr>
        <p:spPr>
          <a:xfrm>
            <a:off x="2600865" y="1074510"/>
            <a:ext cx="6893234" cy="540544"/>
          </a:xfrm>
          <a:prstGeom prst="rect">
            <a:avLst/>
          </a:prstGeom>
        </p:spPr>
        <p:txBody>
          <a:bodyPr vert="horz" lIns="68580" tIns="34290" rIns="68580" bIns="34290" rtlCol="0" anchor="b">
            <a:noAutofit/>
          </a:bodyPr>
          <a:lstStyle>
            <a:lvl1pPr defTabSz="914400">
              <a:lnSpc>
                <a:spcPct val="85000"/>
              </a:lnSpc>
              <a:spcBef>
                <a:spcPct val="0"/>
              </a:spcBef>
              <a:buNone/>
              <a:defRPr sz="4800" b="1" spc="-50" baseline="0">
                <a:effectLst>
                  <a:outerShdw blurRad="38100" dist="38100" dir="2700000" algn="tl">
                    <a:srgbClr val="000000">
                      <a:alpha val="43137"/>
                    </a:srgbClr>
                  </a:outerShdw>
                </a:effectLst>
                <a:latin typeface="+mj-lt"/>
                <a:ea typeface="+mj-ea"/>
                <a:cs typeface="+mj-cs"/>
              </a:defRPr>
            </a:lvl1pPr>
          </a:lstStyle>
          <a:p>
            <a:r>
              <a:rPr lang="es-ES" sz="3600" dirty="0"/>
              <a:t>Las enmiendas del GAFI 2023</a:t>
            </a:r>
          </a:p>
        </p:txBody>
      </p:sp>
      <p:sp>
        <p:nvSpPr>
          <p:cNvPr id="6" name="CuadroTexto 5">
            <a:extLst>
              <a:ext uri="{FF2B5EF4-FFF2-40B4-BE49-F238E27FC236}">
                <a16:creationId xmlns:a16="http://schemas.microsoft.com/office/drawing/2014/main" id="{87B00F4A-89B9-C464-5C44-46F6096C40BA}"/>
              </a:ext>
            </a:extLst>
          </p:cNvPr>
          <p:cNvSpPr txBox="1"/>
          <p:nvPr/>
        </p:nvSpPr>
        <p:spPr>
          <a:xfrm>
            <a:off x="2842772" y="1767007"/>
            <a:ext cx="5932319" cy="4939814"/>
          </a:xfrm>
          <a:prstGeom prst="rect">
            <a:avLst/>
          </a:prstGeom>
          <a:noFill/>
          <a:ln>
            <a:noFill/>
          </a:ln>
        </p:spPr>
        <p:txBody>
          <a:bodyPr wrap="square" rtlCol="0">
            <a:spAutoFit/>
          </a:bodyPr>
          <a:lstStyle/>
          <a:p>
            <a:pPr marL="214313" indent="-214313" algn="just">
              <a:buFont typeface="Wingdings" panose="05000000000000000000" pitchFamily="2" charset="2"/>
              <a:buChar char="v"/>
            </a:pPr>
            <a:r>
              <a:rPr lang="es-PE" b="1" dirty="0">
                <a:effectLst/>
                <a:latin typeface="Calibri" panose="020F0502020204030204" pitchFamily="34" charset="0"/>
                <a:ea typeface="Calibri" panose="020F0502020204030204" pitchFamily="34" charset="0"/>
                <a:cs typeface="Times New Roman" panose="02020603050405020304" pitchFamily="18" charset="0"/>
              </a:rPr>
              <a:t>25.</a:t>
            </a:r>
            <a:r>
              <a:rPr lang="es-PE" dirty="0">
                <a:effectLst/>
                <a:latin typeface="Calibri" panose="020F0502020204030204" pitchFamily="34" charset="0"/>
                <a:ea typeface="Calibri" panose="020F0502020204030204" pitchFamily="34" charset="0"/>
                <a:cs typeface="Times New Roman" panose="02020603050405020304" pitchFamily="18" charset="0"/>
              </a:rPr>
              <a:t> Las 40 Recomendaciones del GAFI </a:t>
            </a:r>
            <a:r>
              <a:rPr lang="es-PE"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establecen un marco integral</a:t>
            </a:r>
            <a:r>
              <a:rPr lang="es-PE" dirty="0">
                <a:effectLst/>
                <a:latin typeface="Calibri" panose="020F0502020204030204" pitchFamily="34" charset="0"/>
                <a:ea typeface="Calibri" panose="020F0502020204030204" pitchFamily="34" charset="0"/>
                <a:cs typeface="Times New Roman" panose="02020603050405020304" pitchFamily="18" charset="0"/>
              </a:rPr>
              <a:t> y consistente de medidas que los países </a:t>
            </a:r>
            <a:r>
              <a:rPr lang="es-PE" b="1" dirty="0">
                <a:solidFill>
                  <a:srgbClr val="0070C0"/>
                </a:solidFill>
                <a:latin typeface="Calibri" panose="020F0502020204030204" pitchFamily="34" charset="0"/>
                <a:cs typeface="Times New Roman" panose="02020603050405020304" pitchFamily="18" charset="0"/>
              </a:rPr>
              <a:t>deberán implementar </a:t>
            </a:r>
            <a:r>
              <a:rPr lang="es-PE" dirty="0">
                <a:effectLst/>
                <a:latin typeface="Calibri" panose="020F0502020204030204" pitchFamily="34" charset="0"/>
                <a:ea typeface="Calibri" panose="020F0502020204030204" pitchFamily="34" charset="0"/>
                <a:cs typeface="Times New Roman" panose="02020603050405020304" pitchFamily="18" charset="0"/>
              </a:rPr>
              <a:t>para combatir el lavado de dinero y el financiamiento del terrorismo, así como el financiamiento de la proliferación de armas de destrucción masiva. Los países tienen diversos marcos legales, administrativos y operativos y diferentes sistemas financieros, por lo que no todos pueden tomar medidas idénticas para contrarrestar estas amenazas.</a:t>
            </a:r>
          </a:p>
          <a:p>
            <a:pPr marL="214313" indent="-214313" algn="just">
              <a:buFont typeface="Wingdings" panose="05000000000000000000" pitchFamily="2" charset="2"/>
              <a:buChar char="v"/>
            </a:pPr>
            <a:r>
              <a:rPr lang="es-ES" sz="1350" b="1" dirty="0">
                <a:latin typeface="Calibri" panose="020F0502020204030204" pitchFamily="34" charset="0"/>
                <a:ea typeface="Calibri" panose="020F0502020204030204" pitchFamily="34" charset="0"/>
                <a:cs typeface="Times New Roman" panose="02020603050405020304" pitchFamily="18" charset="0"/>
              </a:rPr>
              <a:t>4.</a:t>
            </a:r>
            <a:r>
              <a:rPr lang="es-ES" sz="1350" dirty="0">
                <a:latin typeface="Calibri" panose="020F0502020204030204" pitchFamily="34" charset="0"/>
                <a:ea typeface="Calibri" panose="020F0502020204030204" pitchFamily="34" charset="0"/>
                <a:cs typeface="Times New Roman" panose="02020603050405020304" pitchFamily="18" charset="0"/>
              </a:rPr>
              <a:t> [Por tanto] las Recomendaciones del GAFI establecen un estándar internacional, que los países deben implementar a través de medidas adaptadas a sus circunstancias particulares, como en el </a:t>
            </a:r>
            <a:r>
              <a:rPr lang="es-E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Perú, República de Irlanda, Luxemburgo, Australia, Bélgica, Finlandia y </a:t>
            </a:r>
            <a:r>
              <a:rPr lang="es-ES"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Singapore</a:t>
            </a:r>
            <a:r>
              <a:rPr lang="es-ES"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s-ES" sz="1350" dirty="0">
                <a:latin typeface="Calibri" panose="020F0502020204030204" pitchFamily="34" charset="0"/>
                <a:ea typeface="Calibri" panose="020F0502020204030204" pitchFamily="34" charset="0"/>
                <a:cs typeface="Times New Roman" panose="02020603050405020304" pitchFamily="18" charset="0"/>
              </a:rPr>
              <a:t> en materia de decomiso sin condena y medidas provisionales [R4]. Los Estándares del GAFI comprenden las Recomendaciones mismas y sus Notas interpretativas, junto con las definiciones aplicables Notas Interpretativas No. 4, 30, 38 y 40- Otras formas de cooperación internacional, así como el Glosario.</a:t>
            </a:r>
            <a:endParaRPr lang="es-PE" sz="135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dirty="0"/>
          </a:p>
        </p:txBody>
      </p:sp>
      <p:sp>
        <p:nvSpPr>
          <p:cNvPr id="8" name="CuadroTexto 7">
            <a:extLst>
              <a:ext uri="{FF2B5EF4-FFF2-40B4-BE49-F238E27FC236}">
                <a16:creationId xmlns:a16="http://schemas.microsoft.com/office/drawing/2014/main" id="{99D8417C-BF65-1324-D2A9-034EE5A75397}"/>
              </a:ext>
            </a:extLst>
          </p:cNvPr>
          <p:cNvSpPr txBox="1"/>
          <p:nvPr/>
        </p:nvSpPr>
        <p:spPr>
          <a:xfrm>
            <a:off x="4278930" y="5298162"/>
            <a:ext cx="4865071" cy="1200329"/>
          </a:xfrm>
          <a:prstGeom prst="rect">
            <a:avLst/>
          </a:prstGeom>
          <a:solidFill>
            <a:srgbClr val="FFFF00"/>
          </a:solidFill>
        </p:spPr>
        <p:txBody>
          <a:bodyPr wrap="square" rtlCol="0">
            <a:spAutoFit/>
          </a:bodyPr>
          <a:lstStyle/>
          <a:p>
            <a:r>
              <a:rPr lang="es-ES" dirty="0"/>
              <a:t>Modificado en la cuarta sesión plenaria del Grupo de Acción Financiera Internacional en París – Francia, el 26, 27 y 28 octubre de 2023.</a:t>
            </a:r>
          </a:p>
        </p:txBody>
      </p:sp>
      <p:pic>
        <p:nvPicPr>
          <p:cNvPr id="9" name="Marcador de contenido 8" descr="Photo of T. Raja Kumar, FATF President  2022-2024 ">
            <a:extLst>
              <a:ext uri="{FF2B5EF4-FFF2-40B4-BE49-F238E27FC236}">
                <a16:creationId xmlns:a16="http://schemas.microsoft.com/office/drawing/2014/main" id="{31564775-4EC2-6872-6A2D-EA5162677E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060" y="1569245"/>
            <a:ext cx="2152649" cy="2152649"/>
          </a:xfrm>
          <a:prstGeom prst="rect">
            <a:avLst/>
          </a:prstGeom>
          <a:noFill/>
          <a:ln>
            <a:noFill/>
          </a:ln>
        </p:spPr>
      </p:pic>
      <p:sp>
        <p:nvSpPr>
          <p:cNvPr id="10" name="CuadroTexto 9">
            <a:extLst>
              <a:ext uri="{FF2B5EF4-FFF2-40B4-BE49-F238E27FC236}">
                <a16:creationId xmlns:a16="http://schemas.microsoft.com/office/drawing/2014/main" id="{E38208D5-6B1B-BFF1-772F-1032FF84055E}"/>
              </a:ext>
            </a:extLst>
          </p:cNvPr>
          <p:cNvSpPr txBox="1"/>
          <p:nvPr/>
        </p:nvSpPr>
        <p:spPr>
          <a:xfrm>
            <a:off x="19589" y="4071938"/>
            <a:ext cx="2581275" cy="507831"/>
          </a:xfrm>
          <a:prstGeom prst="rect">
            <a:avLst/>
          </a:prstGeom>
          <a:noFill/>
        </p:spPr>
        <p:txBody>
          <a:bodyPr wrap="square" rtlCol="0">
            <a:spAutoFit/>
          </a:bodyPr>
          <a:lstStyle/>
          <a:p>
            <a:pPr algn="ctr"/>
            <a:r>
              <a:rPr lang="en-US" sz="1350" b="1" dirty="0">
                <a:solidFill>
                  <a:srgbClr val="333333"/>
                </a:solidFill>
                <a:latin typeface="Calibri" panose="020F0502020204030204" pitchFamily="34" charset="0"/>
                <a:ea typeface="Calibri" panose="020F0502020204030204" pitchFamily="34" charset="0"/>
              </a:rPr>
              <a:t>FATF President T. Raja Kumar of Singapore 2022/2023</a:t>
            </a:r>
            <a:endParaRPr lang="es-ES" dirty="0"/>
          </a:p>
        </p:txBody>
      </p:sp>
    </p:spTree>
    <p:extLst>
      <p:ext uri="{BB962C8B-B14F-4D97-AF65-F5344CB8AC3E}">
        <p14:creationId xmlns:p14="http://schemas.microsoft.com/office/powerpoint/2010/main" val="89455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191F2BA-E510-3716-7EB0-117B954C8777}"/>
              </a:ext>
            </a:extLst>
          </p:cNvPr>
          <p:cNvPicPr>
            <a:picLocks noChangeAspect="1"/>
          </p:cNvPicPr>
          <p:nvPr/>
        </p:nvPicPr>
        <p:blipFill rotWithShape="1">
          <a:blip r:embed="rId2"/>
          <a:srcRect l="41038" t="31950" r="8373" b="14717"/>
          <a:stretch/>
        </p:blipFill>
        <p:spPr>
          <a:xfrm>
            <a:off x="744029" y="1064056"/>
            <a:ext cx="8268419" cy="4903232"/>
          </a:xfrm>
          <a:prstGeom prst="rect">
            <a:avLst/>
          </a:prstGeom>
        </p:spPr>
      </p:pic>
      <p:sp>
        <p:nvSpPr>
          <p:cNvPr id="6" name="CuadroTexto 5">
            <a:extLst>
              <a:ext uri="{FF2B5EF4-FFF2-40B4-BE49-F238E27FC236}">
                <a16:creationId xmlns:a16="http://schemas.microsoft.com/office/drawing/2014/main" id="{407C0DD1-C33C-036D-15D6-1749A50FBBAB}"/>
              </a:ext>
            </a:extLst>
          </p:cNvPr>
          <p:cNvSpPr txBox="1"/>
          <p:nvPr/>
        </p:nvSpPr>
        <p:spPr>
          <a:xfrm>
            <a:off x="4231258" y="5101447"/>
            <a:ext cx="4091761" cy="923330"/>
          </a:xfrm>
          <a:prstGeom prst="rect">
            <a:avLst/>
          </a:prstGeom>
          <a:noFill/>
        </p:spPr>
        <p:txBody>
          <a:bodyPr wrap="none" rtlCol="0">
            <a:spAutoFit/>
          </a:bodyPr>
          <a:lstStyle/>
          <a:p>
            <a:r>
              <a:rPr lang="es-ES" b="1" dirty="0"/>
              <a:t>FATF</a:t>
            </a:r>
          </a:p>
          <a:p>
            <a:r>
              <a:rPr lang="es-ES" dirty="0"/>
              <a:t>9 FATF-Style Regional </a:t>
            </a:r>
            <a:r>
              <a:rPr lang="es-ES" dirty="0" err="1"/>
              <a:t>Bodies</a:t>
            </a:r>
            <a:r>
              <a:rPr lang="es-ES" dirty="0"/>
              <a:t> (FSRB)</a:t>
            </a:r>
          </a:p>
          <a:p>
            <a:r>
              <a:rPr lang="es-ES" dirty="0"/>
              <a:t>232 </a:t>
            </a:r>
            <a:r>
              <a:rPr lang="es-ES" dirty="0" err="1"/>
              <a:t>Countries</a:t>
            </a:r>
            <a:endParaRPr lang="es-ES" dirty="0"/>
          </a:p>
        </p:txBody>
      </p:sp>
    </p:spTree>
    <p:extLst>
      <p:ext uri="{BB962C8B-B14F-4D97-AF65-F5344CB8AC3E}">
        <p14:creationId xmlns:p14="http://schemas.microsoft.com/office/powerpoint/2010/main" val="107993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652AD-9D0E-D373-725D-DB6D354D30EA}"/>
              </a:ext>
            </a:extLst>
          </p:cNvPr>
          <p:cNvSpPr>
            <a:spLocks noGrp="1"/>
          </p:cNvSpPr>
          <p:nvPr>
            <p:ph type="title"/>
          </p:nvPr>
        </p:nvSpPr>
        <p:spPr/>
        <p:txBody>
          <a:bodyPr/>
          <a:lstStyle/>
          <a:p>
            <a:r>
              <a:rPr lang="es-ES" sz="2700" dirty="0">
                <a:solidFill>
                  <a:srgbClr val="042354"/>
                </a:solidFill>
                <a:latin typeface="DM Serif Display"/>
                <a:ea typeface="DM Serif Display"/>
                <a:cs typeface="DM Serif Display"/>
                <a:sym typeface="DM Serif Display"/>
              </a:rPr>
              <a:t>¿Para qué funciona?</a:t>
            </a:r>
            <a:endParaRPr lang="es-ES" dirty="0"/>
          </a:p>
        </p:txBody>
      </p:sp>
      <p:sp>
        <p:nvSpPr>
          <p:cNvPr id="3" name="Marcador de contenido 2">
            <a:extLst>
              <a:ext uri="{FF2B5EF4-FFF2-40B4-BE49-F238E27FC236}">
                <a16:creationId xmlns:a16="http://schemas.microsoft.com/office/drawing/2014/main" id="{ECBF5285-4B02-C696-C751-8E2464D1AD6F}"/>
              </a:ext>
            </a:extLst>
          </p:cNvPr>
          <p:cNvSpPr>
            <a:spLocks noGrp="1"/>
          </p:cNvSpPr>
          <p:nvPr>
            <p:ph idx="1"/>
          </p:nvPr>
        </p:nvSpPr>
        <p:spPr>
          <a:xfrm>
            <a:off x="482527" y="1556792"/>
            <a:ext cx="6054449" cy="4464496"/>
          </a:xfrm>
        </p:spPr>
        <p:txBody>
          <a:bodyPr>
            <a:normAutofit fontScale="92500"/>
          </a:bodyPr>
          <a:lstStyle/>
          <a:p>
            <a:pPr marL="457189" indent="-336542">
              <a:buClr>
                <a:srgbClr val="042354"/>
              </a:buClr>
              <a:buSzPts val="1700"/>
              <a:buFont typeface="DM Serif Display"/>
              <a:buChar char="●"/>
            </a:pPr>
            <a:r>
              <a:rPr lang="es-ES" dirty="0">
                <a:solidFill>
                  <a:srgbClr val="042354"/>
                </a:solidFill>
                <a:latin typeface="Bell MT" panose="02020503060305020303" pitchFamily="18" charset="0"/>
                <a:ea typeface="DM Serif Display"/>
                <a:cs typeface="DM Serif Display"/>
                <a:sym typeface="DM Serif Display"/>
              </a:rPr>
              <a:t>Examina y decide sobre el legítimo ejercicio del derecho de propiedad. Extingue ese dominio patrimonial real o personal.</a:t>
            </a:r>
          </a:p>
          <a:p>
            <a:pPr marL="457189" indent="-336542">
              <a:buClr>
                <a:srgbClr val="042354"/>
              </a:buClr>
              <a:buSzPts val="1700"/>
              <a:buFont typeface="DM Serif Display"/>
              <a:buChar char="●"/>
            </a:pPr>
            <a:r>
              <a:rPr lang="es-ES" dirty="0">
                <a:solidFill>
                  <a:srgbClr val="042354"/>
                </a:solidFill>
                <a:latin typeface="DM Serif Display"/>
                <a:ea typeface="DM Serif Display"/>
                <a:cs typeface="DM Serif Display"/>
                <a:sym typeface="DM Serif Display"/>
              </a:rPr>
              <a:t>Art. 70.- </a:t>
            </a:r>
            <a:r>
              <a:rPr lang="es-ES" dirty="0">
                <a:solidFill>
                  <a:srgbClr val="042354"/>
                </a:solidFill>
                <a:latin typeface="Bell MT" panose="02020503060305020303" pitchFamily="18" charset="0"/>
                <a:sym typeface="DM Serif Display"/>
              </a:rPr>
              <a:t>El derecho de propiedad es inviolable. El Estado lo garantiza. Se ejerce en armonía con el bien común y dentro de los límites de la ley…</a:t>
            </a:r>
          </a:p>
        </p:txBody>
      </p:sp>
      <p:pic>
        <p:nvPicPr>
          <p:cNvPr id="4" name="Picture 2" descr="Resultado de imagen para gallito de las rocas">
            <a:extLst>
              <a:ext uri="{FF2B5EF4-FFF2-40B4-BE49-F238E27FC236}">
                <a16:creationId xmlns:a16="http://schemas.microsoft.com/office/drawing/2014/main" id="{63539536-B27B-63D9-0648-3A31F8BFE7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006365"/>
            <a:ext cx="2845270" cy="2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81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02018B4E-16DF-F0EA-40BF-7E5583C24A0C}"/>
              </a:ext>
            </a:extLst>
          </p:cNvPr>
          <p:cNvSpPr txBox="1"/>
          <p:nvPr/>
        </p:nvSpPr>
        <p:spPr>
          <a:xfrm>
            <a:off x="335902" y="1074187"/>
            <a:ext cx="8251508" cy="784830"/>
          </a:xfrm>
          <a:prstGeom prst="rect">
            <a:avLst/>
          </a:prstGeom>
          <a:noFill/>
        </p:spPr>
        <p:txBody>
          <a:bodyPr wrap="square" rtlCol="0">
            <a:spAutoFit/>
          </a:bodyPr>
          <a:lstStyle/>
          <a:p>
            <a:r>
              <a:rPr lang="es-PE" altLang="es-PE" sz="4500" dirty="0">
                <a:latin typeface="Script MT Bold" pitchFamily="66" charset="0"/>
              </a:rPr>
              <a:t>El injusto de extinción de dominio</a:t>
            </a:r>
            <a:endParaRPr lang="es-PE" sz="4500" dirty="0"/>
          </a:p>
        </p:txBody>
      </p:sp>
      <p:pic>
        <p:nvPicPr>
          <p:cNvPr id="2" name="Picture 2" descr="Colorín colorado, este cuento tiene un abogado… – LEY DOMINICANA">
            <a:extLst>
              <a:ext uri="{FF2B5EF4-FFF2-40B4-BE49-F238E27FC236}">
                <a16:creationId xmlns:a16="http://schemas.microsoft.com/office/drawing/2014/main" id="{37E53287-407D-0FEC-BD53-5A6E8FE668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1327" y="2066613"/>
            <a:ext cx="2926574" cy="344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03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680221" y="836336"/>
            <a:ext cx="8139000"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 sz="2800" dirty="0">
                <a:solidFill>
                  <a:srgbClr val="042354"/>
                </a:solidFill>
                <a:latin typeface="DM Serif Display"/>
                <a:ea typeface="DM Serif Display"/>
                <a:cs typeface="DM Serif Display"/>
                <a:sym typeface="DM Serif Display"/>
              </a:rPr>
              <a:t>Estructura del instituto de extinción de dominio</a:t>
            </a:r>
            <a:endParaRPr sz="2800" dirty="0">
              <a:solidFill>
                <a:srgbClr val="042354"/>
              </a:solidFill>
              <a:latin typeface="DM Serif Display"/>
              <a:ea typeface="DM Serif Display"/>
              <a:cs typeface="DM Serif Display"/>
              <a:sym typeface="DM Serif Display"/>
            </a:endParaRPr>
          </a:p>
        </p:txBody>
      </p:sp>
      <p:sp>
        <p:nvSpPr>
          <p:cNvPr id="2" name="Rectángulo: esquinas redondeadas 1">
            <a:extLst>
              <a:ext uri="{FF2B5EF4-FFF2-40B4-BE49-F238E27FC236}">
                <a16:creationId xmlns:a16="http://schemas.microsoft.com/office/drawing/2014/main" id="{62F56680-0A56-8D6E-8C25-5951DB1CB4AB}"/>
              </a:ext>
            </a:extLst>
          </p:cNvPr>
          <p:cNvSpPr/>
          <p:nvPr/>
        </p:nvSpPr>
        <p:spPr>
          <a:xfrm>
            <a:off x="195890" y="3278963"/>
            <a:ext cx="1717289" cy="548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t> Instituto ED</a:t>
            </a:r>
          </a:p>
        </p:txBody>
      </p:sp>
      <p:sp>
        <p:nvSpPr>
          <p:cNvPr id="4" name="Rectángulo: esquinas diagonales redondeadas 3">
            <a:extLst>
              <a:ext uri="{FF2B5EF4-FFF2-40B4-BE49-F238E27FC236}">
                <a16:creationId xmlns:a16="http://schemas.microsoft.com/office/drawing/2014/main" id="{2DDD692C-455A-A0C2-EFB5-F72FF1082F03}"/>
              </a:ext>
            </a:extLst>
          </p:cNvPr>
          <p:cNvSpPr/>
          <p:nvPr/>
        </p:nvSpPr>
        <p:spPr>
          <a:xfrm>
            <a:off x="2604991" y="1910438"/>
            <a:ext cx="1097215" cy="463379"/>
          </a:xfrm>
          <a:prstGeom prst="round2DiagRect">
            <a:avLst/>
          </a:prstGeom>
          <a:solidFill>
            <a:srgbClr val="C5530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t>Acción</a:t>
            </a:r>
          </a:p>
        </p:txBody>
      </p:sp>
      <p:cxnSp>
        <p:nvCxnSpPr>
          <p:cNvPr id="5" name="Conector recto de flecha 4">
            <a:extLst>
              <a:ext uri="{FF2B5EF4-FFF2-40B4-BE49-F238E27FC236}">
                <a16:creationId xmlns:a16="http://schemas.microsoft.com/office/drawing/2014/main" id="{EF0D8963-E641-148B-43F3-D810378DF739}"/>
              </a:ext>
            </a:extLst>
          </p:cNvPr>
          <p:cNvCxnSpPr>
            <a:cxnSpLocks/>
            <a:stCxn id="2" idx="3"/>
            <a:endCxn id="4" idx="2"/>
          </p:cNvCxnSpPr>
          <p:nvPr/>
        </p:nvCxnSpPr>
        <p:spPr>
          <a:xfrm flipV="1">
            <a:off x="1913178" y="2142128"/>
            <a:ext cx="691812" cy="1411036"/>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8" name="CuadroTexto 7">
            <a:extLst>
              <a:ext uri="{FF2B5EF4-FFF2-40B4-BE49-F238E27FC236}">
                <a16:creationId xmlns:a16="http://schemas.microsoft.com/office/drawing/2014/main" id="{51250761-D8BE-B4BE-048C-F734901D8A2F}"/>
              </a:ext>
            </a:extLst>
          </p:cNvPr>
          <p:cNvSpPr txBox="1"/>
          <p:nvPr/>
        </p:nvSpPr>
        <p:spPr>
          <a:xfrm>
            <a:off x="3782063" y="1957846"/>
            <a:ext cx="1491655" cy="415498"/>
          </a:xfrm>
          <a:prstGeom prst="rect">
            <a:avLst/>
          </a:prstGeom>
          <a:noFill/>
        </p:spPr>
        <p:txBody>
          <a:bodyPr wrap="square" rtlCol="0">
            <a:spAutoFit/>
          </a:bodyPr>
          <a:lstStyle/>
          <a:p>
            <a:r>
              <a:rPr lang="es-PE" sz="1050" dirty="0"/>
              <a:t>Ejercicio público de la tutela jurisdiccional</a:t>
            </a:r>
          </a:p>
        </p:txBody>
      </p:sp>
      <p:sp>
        <p:nvSpPr>
          <p:cNvPr id="10" name="Rectángulo: esquinas diagonales redondeadas 9">
            <a:extLst>
              <a:ext uri="{FF2B5EF4-FFF2-40B4-BE49-F238E27FC236}">
                <a16:creationId xmlns:a16="http://schemas.microsoft.com/office/drawing/2014/main" id="{93A900E8-D80D-6224-5876-1198E4B6BED2}"/>
              </a:ext>
            </a:extLst>
          </p:cNvPr>
          <p:cNvSpPr/>
          <p:nvPr/>
        </p:nvSpPr>
        <p:spPr>
          <a:xfrm>
            <a:off x="2475449" y="2973930"/>
            <a:ext cx="1185498" cy="463379"/>
          </a:xfrm>
          <a:prstGeom prst="round2Diag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042354"/>
                </a:solidFill>
              </a:rPr>
              <a:t>Elementos</a:t>
            </a:r>
          </a:p>
        </p:txBody>
      </p:sp>
      <p:cxnSp>
        <p:nvCxnSpPr>
          <p:cNvPr id="11" name="Conector recto de flecha 10">
            <a:extLst>
              <a:ext uri="{FF2B5EF4-FFF2-40B4-BE49-F238E27FC236}">
                <a16:creationId xmlns:a16="http://schemas.microsoft.com/office/drawing/2014/main" id="{5F0D4E8F-AFCA-34A1-B12D-378E3AE87FD1}"/>
              </a:ext>
            </a:extLst>
          </p:cNvPr>
          <p:cNvCxnSpPr>
            <a:cxnSpLocks/>
            <a:stCxn id="2" idx="3"/>
            <a:endCxn id="10" idx="2"/>
          </p:cNvCxnSpPr>
          <p:nvPr/>
        </p:nvCxnSpPr>
        <p:spPr>
          <a:xfrm flipV="1">
            <a:off x="1913179" y="3205619"/>
            <a:ext cx="562271" cy="347544"/>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15" name="Rectángulo: esquinas diagonales redondeadas 14">
            <a:extLst>
              <a:ext uri="{FF2B5EF4-FFF2-40B4-BE49-F238E27FC236}">
                <a16:creationId xmlns:a16="http://schemas.microsoft.com/office/drawing/2014/main" id="{4EAF28B1-49C6-50A6-E8F1-0AD5A77ED898}"/>
              </a:ext>
            </a:extLst>
          </p:cNvPr>
          <p:cNvSpPr/>
          <p:nvPr/>
        </p:nvSpPr>
        <p:spPr>
          <a:xfrm>
            <a:off x="2487887" y="5287818"/>
            <a:ext cx="1558133" cy="463379"/>
          </a:xfrm>
          <a:prstGeom prst="round2DiagRect">
            <a:avLst/>
          </a:prstGeom>
          <a:solidFill>
            <a:srgbClr val="FFFF00"/>
          </a:solidFill>
          <a:ln>
            <a:solidFill>
              <a:srgbClr val="BD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042354"/>
                </a:solidFill>
              </a:rPr>
              <a:t>Circunstancias</a:t>
            </a:r>
          </a:p>
        </p:txBody>
      </p:sp>
      <p:cxnSp>
        <p:nvCxnSpPr>
          <p:cNvPr id="16" name="Conector recto de flecha 15">
            <a:extLst>
              <a:ext uri="{FF2B5EF4-FFF2-40B4-BE49-F238E27FC236}">
                <a16:creationId xmlns:a16="http://schemas.microsoft.com/office/drawing/2014/main" id="{98A90898-8ECD-2AC7-CCA9-AC9171F386DF}"/>
              </a:ext>
            </a:extLst>
          </p:cNvPr>
          <p:cNvCxnSpPr>
            <a:cxnSpLocks/>
            <a:stCxn id="2" idx="3"/>
            <a:endCxn id="15" idx="2"/>
          </p:cNvCxnSpPr>
          <p:nvPr/>
        </p:nvCxnSpPr>
        <p:spPr>
          <a:xfrm>
            <a:off x="1913179" y="3553164"/>
            <a:ext cx="574708" cy="1966344"/>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19" name="Rectángulo: esquinas redondeadas 18">
            <a:extLst>
              <a:ext uri="{FF2B5EF4-FFF2-40B4-BE49-F238E27FC236}">
                <a16:creationId xmlns:a16="http://schemas.microsoft.com/office/drawing/2014/main" id="{CA1DEF1D-B68C-9A63-12C3-D57F88329865}"/>
              </a:ext>
            </a:extLst>
          </p:cNvPr>
          <p:cNvSpPr/>
          <p:nvPr/>
        </p:nvSpPr>
        <p:spPr>
          <a:xfrm>
            <a:off x="3903179" y="2973928"/>
            <a:ext cx="1693087" cy="463380"/>
          </a:xfrm>
          <a:prstGeom prst="roundRect">
            <a:avLst/>
          </a:prstGeom>
          <a:solidFill>
            <a:srgbClr val="3BF5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Injusto de extinción de dominio</a:t>
            </a:r>
          </a:p>
        </p:txBody>
      </p:sp>
      <p:cxnSp>
        <p:nvCxnSpPr>
          <p:cNvPr id="20" name="Conector recto de flecha 19">
            <a:extLst>
              <a:ext uri="{FF2B5EF4-FFF2-40B4-BE49-F238E27FC236}">
                <a16:creationId xmlns:a16="http://schemas.microsoft.com/office/drawing/2014/main" id="{F0E29A7B-98B4-CEF1-D635-B2CD65980630}"/>
              </a:ext>
            </a:extLst>
          </p:cNvPr>
          <p:cNvCxnSpPr>
            <a:cxnSpLocks/>
            <a:stCxn id="10" idx="0"/>
            <a:endCxn id="19" idx="1"/>
          </p:cNvCxnSpPr>
          <p:nvPr/>
        </p:nvCxnSpPr>
        <p:spPr>
          <a:xfrm flipV="1">
            <a:off x="3660948" y="3205619"/>
            <a:ext cx="242231" cy="1"/>
          </a:xfrm>
          <a:prstGeom prst="straightConnector1">
            <a:avLst/>
          </a:prstGeom>
          <a:ln w="317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3" name="Rectángulo: esquinas redondeadas 22">
            <a:extLst>
              <a:ext uri="{FF2B5EF4-FFF2-40B4-BE49-F238E27FC236}">
                <a16:creationId xmlns:a16="http://schemas.microsoft.com/office/drawing/2014/main" id="{66312312-C8FF-3F1B-48CD-2825E8E6BBB5}"/>
              </a:ext>
            </a:extLst>
          </p:cNvPr>
          <p:cNvSpPr/>
          <p:nvPr/>
        </p:nvSpPr>
        <p:spPr>
          <a:xfrm>
            <a:off x="5991617" y="2053109"/>
            <a:ext cx="1295308" cy="43088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042354"/>
                </a:solidFill>
              </a:rPr>
              <a:t>Objetivo</a:t>
            </a:r>
          </a:p>
        </p:txBody>
      </p:sp>
      <p:cxnSp>
        <p:nvCxnSpPr>
          <p:cNvPr id="24" name="Conector recto de flecha 23">
            <a:extLst>
              <a:ext uri="{FF2B5EF4-FFF2-40B4-BE49-F238E27FC236}">
                <a16:creationId xmlns:a16="http://schemas.microsoft.com/office/drawing/2014/main" id="{5F3EDB7E-4A32-9A7B-54EF-CEB36760A759}"/>
              </a:ext>
            </a:extLst>
          </p:cNvPr>
          <p:cNvCxnSpPr>
            <a:cxnSpLocks/>
            <a:stCxn id="19" idx="3"/>
            <a:endCxn id="23" idx="1"/>
          </p:cNvCxnSpPr>
          <p:nvPr/>
        </p:nvCxnSpPr>
        <p:spPr>
          <a:xfrm flipV="1">
            <a:off x="5596266" y="2268554"/>
            <a:ext cx="395351" cy="937065"/>
          </a:xfrm>
          <a:prstGeom prst="straightConnector1">
            <a:avLst/>
          </a:prstGeom>
          <a:ln w="317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27" name="Rectángulo: esquinas redondeadas 26">
            <a:extLst>
              <a:ext uri="{FF2B5EF4-FFF2-40B4-BE49-F238E27FC236}">
                <a16:creationId xmlns:a16="http://schemas.microsoft.com/office/drawing/2014/main" id="{62448303-4FA3-55CD-7FAB-825BFDF2B7D0}"/>
              </a:ext>
            </a:extLst>
          </p:cNvPr>
          <p:cNvSpPr/>
          <p:nvPr/>
        </p:nvSpPr>
        <p:spPr>
          <a:xfrm>
            <a:off x="5928425" y="3335389"/>
            <a:ext cx="1358499" cy="43088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042354"/>
                </a:solidFill>
              </a:rPr>
              <a:t>Funcional</a:t>
            </a:r>
          </a:p>
        </p:txBody>
      </p:sp>
      <p:cxnSp>
        <p:nvCxnSpPr>
          <p:cNvPr id="28" name="Conector recto de flecha 27">
            <a:extLst>
              <a:ext uri="{FF2B5EF4-FFF2-40B4-BE49-F238E27FC236}">
                <a16:creationId xmlns:a16="http://schemas.microsoft.com/office/drawing/2014/main" id="{CAC39E0A-C8D7-D265-FED2-60E5899F98D3}"/>
              </a:ext>
            </a:extLst>
          </p:cNvPr>
          <p:cNvCxnSpPr>
            <a:cxnSpLocks/>
            <a:stCxn id="19" idx="3"/>
            <a:endCxn id="27" idx="1"/>
          </p:cNvCxnSpPr>
          <p:nvPr/>
        </p:nvCxnSpPr>
        <p:spPr>
          <a:xfrm>
            <a:off x="5596266" y="3205619"/>
            <a:ext cx="332159" cy="345214"/>
          </a:xfrm>
          <a:prstGeom prst="straightConnector1">
            <a:avLst/>
          </a:prstGeom>
          <a:ln w="317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32" name="Abrir llave 31">
            <a:extLst>
              <a:ext uri="{FF2B5EF4-FFF2-40B4-BE49-F238E27FC236}">
                <a16:creationId xmlns:a16="http://schemas.microsoft.com/office/drawing/2014/main" id="{C31FF620-93CB-360F-0FF3-14A5B24F81AD}"/>
              </a:ext>
            </a:extLst>
          </p:cNvPr>
          <p:cNvSpPr/>
          <p:nvPr/>
        </p:nvSpPr>
        <p:spPr>
          <a:xfrm>
            <a:off x="7384604" y="1728719"/>
            <a:ext cx="345820" cy="972205"/>
          </a:xfrm>
          <a:prstGeom prst="leftBrace">
            <a:avLst>
              <a:gd name="adj1" fmla="val 5347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33" name="CuadroTexto 32">
            <a:extLst>
              <a:ext uri="{FF2B5EF4-FFF2-40B4-BE49-F238E27FC236}">
                <a16:creationId xmlns:a16="http://schemas.microsoft.com/office/drawing/2014/main" id="{72D22E5C-37A5-3B8A-F741-67EC9EBB89F1}"/>
              </a:ext>
            </a:extLst>
          </p:cNvPr>
          <p:cNvSpPr txBox="1"/>
          <p:nvPr/>
        </p:nvSpPr>
        <p:spPr>
          <a:xfrm>
            <a:off x="7719628" y="1659604"/>
            <a:ext cx="780725" cy="276999"/>
          </a:xfrm>
          <a:prstGeom prst="rect">
            <a:avLst/>
          </a:prstGeom>
          <a:noFill/>
        </p:spPr>
        <p:txBody>
          <a:bodyPr wrap="square" rtlCol="0">
            <a:spAutoFit/>
          </a:bodyPr>
          <a:lstStyle/>
          <a:p>
            <a:r>
              <a:rPr lang="es-PE" sz="1200" dirty="0"/>
              <a:t>Acción</a:t>
            </a:r>
          </a:p>
        </p:txBody>
      </p:sp>
      <p:sp>
        <p:nvSpPr>
          <p:cNvPr id="34" name="CuadroTexto 33">
            <a:extLst>
              <a:ext uri="{FF2B5EF4-FFF2-40B4-BE49-F238E27FC236}">
                <a16:creationId xmlns:a16="http://schemas.microsoft.com/office/drawing/2014/main" id="{5AF259EF-D929-D730-E639-5938F953B52F}"/>
              </a:ext>
            </a:extLst>
          </p:cNvPr>
          <p:cNvSpPr txBox="1"/>
          <p:nvPr/>
        </p:nvSpPr>
        <p:spPr>
          <a:xfrm>
            <a:off x="7719628" y="1934522"/>
            <a:ext cx="780725" cy="461665"/>
          </a:xfrm>
          <a:prstGeom prst="rect">
            <a:avLst/>
          </a:prstGeom>
          <a:noFill/>
        </p:spPr>
        <p:txBody>
          <a:bodyPr wrap="square" rtlCol="0">
            <a:spAutoFit/>
          </a:bodyPr>
          <a:lstStyle/>
          <a:p>
            <a:r>
              <a:rPr lang="es-PE" sz="1200" dirty="0"/>
              <a:t>Típica objetiva</a:t>
            </a:r>
          </a:p>
        </p:txBody>
      </p:sp>
      <p:sp>
        <p:nvSpPr>
          <p:cNvPr id="35" name="CuadroTexto 34">
            <a:extLst>
              <a:ext uri="{FF2B5EF4-FFF2-40B4-BE49-F238E27FC236}">
                <a16:creationId xmlns:a16="http://schemas.microsoft.com/office/drawing/2014/main" id="{A0C46037-8EB3-1874-6E4D-7802C583DE35}"/>
              </a:ext>
            </a:extLst>
          </p:cNvPr>
          <p:cNvSpPr txBox="1"/>
          <p:nvPr/>
        </p:nvSpPr>
        <p:spPr>
          <a:xfrm>
            <a:off x="7719627" y="2407443"/>
            <a:ext cx="1263264" cy="276999"/>
          </a:xfrm>
          <a:prstGeom prst="rect">
            <a:avLst/>
          </a:prstGeom>
          <a:noFill/>
        </p:spPr>
        <p:txBody>
          <a:bodyPr wrap="square" rtlCol="0">
            <a:spAutoFit/>
          </a:bodyPr>
          <a:lstStyle/>
          <a:p>
            <a:r>
              <a:rPr lang="es-PE" sz="1200" dirty="0"/>
              <a:t>Contra jurídica</a:t>
            </a:r>
          </a:p>
        </p:txBody>
      </p:sp>
      <p:sp>
        <p:nvSpPr>
          <p:cNvPr id="37" name="Abrir llave 36">
            <a:extLst>
              <a:ext uri="{FF2B5EF4-FFF2-40B4-BE49-F238E27FC236}">
                <a16:creationId xmlns:a16="http://schemas.microsoft.com/office/drawing/2014/main" id="{5B6FD6AE-A274-8E2C-C19E-24FCFAB39D25}"/>
              </a:ext>
            </a:extLst>
          </p:cNvPr>
          <p:cNvSpPr/>
          <p:nvPr/>
        </p:nvSpPr>
        <p:spPr>
          <a:xfrm>
            <a:off x="7384604" y="3107939"/>
            <a:ext cx="345820" cy="972205"/>
          </a:xfrm>
          <a:prstGeom prst="leftBrace">
            <a:avLst>
              <a:gd name="adj1" fmla="val 5347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38" name="CuadroTexto 37">
            <a:extLst>
              <a:ext uri="{FF2B5EF4-FFF2-40B4-BE49-F238E27FC236}">
                <a16:creationId xmlns:a16="http://schemas.microsoft.com/office/drawing/2014/main" id="{CDAA38D1-7B02-463A-C066-89763C559E38}"/>
              </a:ext>
            </a:extLst>
          </p:cNvPr>
          <p:cNvSpPr txBox="1"/>
          <p:nvPr/>
        </p:nvSpPr>
        <p:spPr>
          <a:xfrm>
            <a:off x="7719628" y="3099784"/>
            <a:ext cx="960283" cy="276999"/>
          </a:xfrm>
          <a:prstGeom prst="rect">
            <a:avLst/>
          </a:prstGeom>
          <a:noFill/>
        </p:spPr>
        <p:txBody>
          <a:bodyPr wrap="square" rtlCol="0">
            <a:spAutoFit/>
          </a:bodyPr>
          <a:lstStyle/>
          <a:p>
            <a:r>
              <a:rPr lang="es-PE" sz="1200" dirty="0"/>
              <a:t>Diligencia</a:t>
            </a:r>
          </a:p>
        </p:txBody>
      </p:sp>
      <p:sp>
        <p:nvSpPr>
          <p:cNvPr id="39" name="CuadroTexto 38">
            <a:extLst>
              <a:ext uri="{FF2B5EF4-FFF2-40B4-BE49-F238E27FC236}">
                <a16:creationId xmlns:a16="http://schemas.microsoft.com/office/drawing/2014/main" id="{4AD6D40B-4DB1-C155-2F05-85D1B606285F}"/>
              </a:ext>
            </a:extLst>
          </p:cNvPr>
          <p:cNvSpPr txBox="1"/>
          <p:nvPr/>
        </p:nvSpPr>
        <p:spPr>
          <a:xfrm>
            <a:off x="7719628" y="3450902"/>
            <a:ext cx="867913" cy="276999"/>
          </a:xfrm>
          <a:prstGeom prst="rect">
            <a:avLst/>
          </a:prstGeom>
          <a:noFill/>
        </p:spPr>
        <p:txBody>
          <a:bodyPr wrap="square" rtlCol="0">
            <a:spAutoFit/>
          </a:bodyPr>
          <a:lstStyle/>
          <a:p>
            <a:r>
              <a:rPr lang="es-PE" sz="1200" dirty="0"/>
              <a:t>Buena fe</a:t>
            </a:r>
          </a:p>
        </p:txBody>
      </p:sp>
      <p:sp>
        <p:nvSpPr>
          <p:cNvPr id="40" name="CuadroTexto 39">
            <a:extLst>
              <a:ext uri="{FF2B5EF4-FFF2-40B4-BE49-F238E27FC236}">
                <a16:creationId xmlns:a16="http://schemas.microsoft.com/office/drawing/2014/main" id="{3F571746-3FF3-8EA6-918A-50A1A1F36699}"/>
              </a:ext>
            </a:extLst>
          </p:cNvPr>
          <p:cNvSpPr txBox="1"/>
          <p:nvPr/>
        </p:nvSpPr>
        <p:spPr>
          <a:xfrm>
            <a:off x="7719628" y="3786663"/>
            <a:ext cx="1028133" cy="276999"/>
          </a:xfrm>
          <a:prstGeom prst="rect">
            <a:avLst/>
          </a:prstGeom>
          <a:noFill/>
        </p:spPr>
        <p:txBody>
          <a:bodyPr wrap="square" rtlCol="0">
            <a:spAutoFit/>
          </a:bodyPr>
          <a:lstStyle/>
          <a:p>
            <a:r>
              <a:rPr lang="es-ES" sz="1200" dirty="0"/>
              <a:t>B</a:t>
            </a:r>
            <a:r>
              <a:rPr lang="es-PE" sz="1200" dirty="0"/>
              <a:t>ien común</a:t>
            </a:r>
          </a:p>
        </p:txBody>
      </p:sp>
      <p:sp>
        <p:nvSpPr>
          <p:cNvPr id="41" name="Rectángulo: esquinas redondeadas 40">
            <a:extLst>
              <a:ext uri="{FF2B5EF4-FFF2-40B4-BE49-F238E27FC236}">
                <a16:creationId xmlns:a16="http://schemas.microsoft.com/office/drawing/2014/main" id="{51B4BA71-8681-90F4-50E0-B2E30EBCF9F6}"/>
              </a:ext>
            </a:extLst>
          </p:cNvPr>
          <p:cNvSpPr/>
          <p:nvPr/>
        </p:nvSpPr>
        <p:spPr>
          <a:xfrm>
            <a:off x="5508104" y="4359906"/>
            <a:ext cx="1396504" cy="463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t>Presupuestos</a:t>
            </a:r>
            <a:endParaRPr lang="es-ES" sz="1200" b="1" dirty="0"/>
          </a:p>
        </p:txBody>
      </p:sp>
      <p:cxnSp>
        <p:nvCxnSpPr>
          <p:cNvPr id="42" name="Conector recto de flecha 41">
            <a:extLst>
              <a:ext uri="{FF2B5EF4-FFF2-40B4-BE49-F238E27FC236}">
                <a16:creationId xmlns:a16="http://schemas.microsoft.com/office/drawing/2014/main" id="{4133AF1F-9AC5-0E14-8688-4149530CC416}"/>
              </a:ext>
            </a:extLst>
          </p:cNvPr>
          <p:cNvCxnSpPr>
            <a:cxnSpLocks/>
            <a:stCxn id="15" idx="0"/>
            <a:endCxn id="41" idx="1"/>
          </p:cNvCxnSpPr>
          <p:nvPr/>
        </p:nvCxnSpPr>
        <p:spPr>
          <a:xfrm flipV="1">
            <a:off x="4046020" y="4591596"/>
            <a:ext cx="1462084" cy="927912"/>
          </a:xfrm>
          <a:prstGeom prst="straightConnector1">
            <a:avLst/>
          </a:prstGeom>
          <a:ln w="3175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Conector recto de flecha 44">
            <a:extLst>
              <a:ext uri="{FF2B5EF4-FFF2-40B4-BE49-F238E27FC236}">
                <a16:creationId xmlns:a16="http://schemas.microsoft.com/office/drawing/2014/main" id="{07031217-2336-0073-0148-FA7C66B6D12B}"/>
              </a:ext>
            </a:extLst>
          </p:cNvPr>
          <p:cNvCxnSpPr>
            <a:cxnSpLocks/>
            <a:stCxn id="15" idx="0"/>
            <a:endCxn id="48" idx="1"/>
          </p:cNvCxnSpPr>
          <p:nvPr/>
        </p:nvCxnSpPr>
        <p:spPr>
          <a:xfrm flipV="1">
            <a:off x="4046020" y="5363494"/>
            <a:ext cx="1716325" cy="156014"/>
          </a:xfrm>
          <a:prstGeom prst="straightConnector1">
            <a:avLst/>
          </a:prstGeom>
          <a:ln w="3175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48" name="Rectángulo: esquinas redondeadas 47">
            <a:extLst>
              <a:ext uri="{FF2B5EF4-FFF2-40B4-BE49-F238E27FC236}">
                <a16:creationId xmlns:a16="http://schemas.microsoft.com/office/drawing/2014/main" id="{1F61E7C1-9FA9-A2FC-2524-D3CFB9A73ECF}"/>
              </a:ext>
            </a:extLst>
          </p:cNvPr>
          <p:cNvSpPr/>
          <p:nvPr/>
        </p:nvSpPr>
        <p:spPr>
          <a:xfrm>
            <a:off x="5762345" y="5131804"/>
            <a:ext cx="1396504" cy="463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Nexo o vínculo</a:t>
            </a:r>
          </a:p>
        </p:txBody>
      </p:sp>
      <p:sp>
        <p:nvSpPr>
          <p:cNvPr id="51" name="Rectángulo: esquinas redondeadas 50">
            <a:extLst>
              <a:ext uri="{FF2B5EF4-FFF2-40B4-BE49-F238E27FC236}">
                <a16:creationId xmlns:a16="http://schemas.microsoft.com/office/drawing/2014/main" id="{96BDA597-9D69-B901-AA36-13A8830BE055}"/>
              </a:ext>
            </a:extLst>
          </p:cNvPr>
          <p:cNvSpPr/>
          <p:nvPr/>
        </p:nvSpPr>
        <p:spPr>
          <a:xfrm>
            <a:off x="6539160" y="6206681"/>
            <a:ext cx="2223771" cy="463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Ganancia ilícita / OC</a:t>
            </a:r>
          </a:p>
        </p:txBody>
      </p:sp>
      <p:cxnSp>
        <p:nvCxnSpPr>
          <p:cNvPr id="52" name="Conector recto de flecha 51">
            <a:extLst>
              <a:ext uri="{FF2B5EF4-FFF2-40B4-BE49-F238E27FC236}">
                <a16:creationId xmlns:a16="http://schemas.microsoft.com/office/drawing/2014/main" id="{7F450AE8-1607-9E2C-DBA3-E0621FBA6AE3}"/>
              </a:ext>
            </a:extLst>
          </p:cNvPr>
          <p:cNvCxnSpPr>
            <a:cxnSpLocks/>
            <a:stCxn id="15" idx="0"/>
            <a:endCxn id="51" idx="1"/>
          </p:cNvCxnSpPr>
          <p:nvPr/>
        </p:nvCxnSpPr>
        <p:spPr>
          <a:xfrm>
            <a:off x="4046020" y="5519508"/>
            <a:ext cx="2493140" cy="918863"/>
          </a:xfrm>
          <a:prstGeom prst="straightConnector1">
            <a:avLst/>
          </a:prstGeom>
          <a:ln w="3175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57" name="CuadroTexto 56">
            <a:extLst>
              <a:ext uri="{FF2B5EF4-FFF2-40B4-BE49-F238E27FC236}">
                <a16:creationId xmlns:a16="http://schemas.microsoft.com/office/drawing/2014/main" id="{7B9C38E4-CB7E-7DFD-110E-242C03C7228C}"/>
              </a:ext>
            </a:extLst>
          </p:cNvPr>
          <p:cNvSpPr txBox="1"/>
          <p:nvPr/>
        </p:nvSpPr>
        <p:spPr>
          <a:xfrm>
            <a:off x="7383519" y="5204926"/>
            <a:ext cx="1491655" cy="253916"/>
          </a:xfrm>
          <a:prstGeom prst="rect">
            <a:avLst/>
          </a:prstGeom>
          <a:noFill/>
        </p:spPr>
        <p:txBody>
          <a:bodyPr wrap="square" rtlCol="0">
            <a:spAutoFit/>
          </a:bodyPr>
          <a:lstStyle/>
          <a:p>
            <a:r>
              <a:rPr lang="es-PE" sz="1050" dirty="0"/>
              <a:t>Triada real ED</a:t>
            </a:r>
          </a:p>
        </p:txBody>
      </p:sp>
    </p:spTree>
    <p:extLst>
      <p:ext uri="{BB962C8B-B14F-4D97-AF65-F5344CB8AC3E}">
        <p14:creationId xmlns:p14="http://schemas.microsoft.com/office/powerpoint/2010/main" val="44534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F4AFD-3C3A-E590-509E-D4C027E8CD4F}"/>
              </a:ext>
            </a:extLst>
          </p:cNvPr>
          <p:cNvSpPr>
            <a:spLocks noGrp="1"/>
          </p:cNvSpPr>
          <p:nvPr>
            <p:ph type="title"/>
          </p:nvPr>
        </p:nvSpPr>
        <p:spPr>
          <a:xfrm>
            <a:off x="309518" y="5145046"/>
            <a:ext cx="3902441" cy="631916"/>
          </a:xfrm>
        </p:spPr>
        <p:txBody>
          <a:bodyPr vert="horz" lIns="68580" tIns="34290" rIns="68580" bIns="34290" rtlCol="0" anchor="ctr">
            <a:normAutofit fontScale="90000"/>
          </a:bodyPr>
          <a:lstStyle/>
          <a:p>
            <a:pPr algn="ctr"/>
            <a:r>
              <a:rPr lang="es-ES" b="1" dirty="0">
                <a:solidFill>
                  <a:schemeClr val="tx1"/>
                </a:solidFill>
                <a:effectLst>
                  <a:outerShdw blurRad="38100" dist="38100" dir="2700000" algn="tl">
                    <a:srgbClr val="000000">
                      <a:alpha val="43137"/>
                    </a:srgbClr>
                  </a:outerShdw>
                </a:effectLst>
              </a:rPr>
              <a:t>Circunstancias</a:t>
            </a:r>
          </a:p>
        </p:txBody>
      </p:sp>
      <p:sp>
        <p:nvSpPr>
          <p:cNvPr id="9" name="Google Shape;218;p6">
            <a:extLst>
              <a:ext uri="{FF2B5EF4-FFF2-40B4-BE49-F238E27FC236}">
                <a16:creationId xmlns:a16="http://schemas.microsoft.com/office/drawing/2014/main" id="{137F732D-845D-0A71-A591-7B34F492C206}"/>
              </a:ext>
            </a:extLst>
          </p:cNvPr>
          <p:cNvSpPr txBox="1"/>
          <p:nvPr/>
        </p:nvSpPr>
        <p:spPr>
          <a:xfrm>
            <a:off x="2838237" y="1339699"/>
            <a:ext cx="6124555" cy="1754304"/>
          </a:xfrm>
          <a:prstGeom prst="rect">
            <a:avLst/>
          </a:prstGeom>
          <a:noFill/>
          <a:ln>
            <a:noFill/>
          </a:ln>
        </p:spPr>
        <p:txBody>
          <a:bodyPr spcFirstLastPara="1" wrap="square" lIns="68569" tIns="68569" rIns="68569" bIns="68569" anchor="t" anchorCtr="0">
            <a:spAutoFit/>
          </a:bodyPr>
          <a:lstStyle/>
          <a:p>
            <a:pPr marL="342900" indent="-252413" defTabSz="342900" fontAlgn="auto">
              <a:spcBef>
                <a:spcPts val="0"/>
              </a:spcBef>
              <a:spcAft>
                <a:spcPts val="0"/>
              </a:spcAft>
              <a:buClr>
                <a:srgbClr val="042354"/>
              </a:buClr>
              <a:buSzPts val="1700"/>
              <a:buFont typeface="DM Serif Display"/>
              <a:buChar char="●"/>
              <a:defRPr/>
            </a:pPr>
            <a:r>
              <a:rPr lang="es-ES" sz="2100" dirty="0">
                <a:solidFill>
                  <a:srgbClr val="042354"/>
                </a:solidFill>
                <a:latin typeface="Bell MT" panose="02020503060305020303" pitchFamily="18" charset="0"/>
                <a:ea typeface="DM Serif Display"/>
                <a:cs typeface="DM Serif Display"/>
                <a:sym typeface="DM Serif Display"/>
              </a:rPr>
              <a:t>Para que exista una decisión (Sentencia o medida cautelar) en el proceso de extinción de dominio, se necesita acreditar tres circunstancias.</a:t>
            </a:r>
          </a:p>
          <a:p>
            <a:pPr marL="342900" indent="-252413" defTabSz="342900" fontAlgn="auto">
              <a:spcBef>
                <a:spcPts val="0"/>
              </a:spcBef>
              <a:spcAft>
                <a:spcPts val="0"/>
              </a:spcAft>
              <a:buClr>
                <a:srgbClr val="042354"/>
              </a:buClr>
              <a:buSzPts val="1700"/>
              <a:buFont typeface="DM Serif Display"/>
              <a:buChar char="●"/>
              <a:defRPr/>
            </a:pPr>
            <a:r>
              <a:rPr lang="es-ES" sz="2100" dirty="0">
                <a:solidFill>
                  <a:srgbClr val="042354"/>
                </a:solidFill>
                <a:latin typeface="Bell MT" panose="02020503060305020303" pitchFamily="18" charset="0"/>
                <a:sym typeface="DM Serif Display"/>
              </a:rPr>
              <a:t>Como en el proceso penal por ser tres = triada.</a:t>
            </a:r>
          </a:p>
          <a:p>
            <a:pPr marL="342900" indent="-252413" defTabSz="342900" fontAlgn="auto">
              <a:spcBef>
                <a:spcPts val="0"/>
              </a:spcBef>
              <a:spcAft>
                <a:spcPts val="0"/>
              </a:spcAft>
              <a:buClr>
                <a:srgbClr val="042354"/>
              </a:buClr>
              <a:buSzPts val="1700"/>
              <a:buFont typeface="DM Serif Display"/>
              <a:buChar char="●"/>
              <a:defRPr/>
            </a:pPr>
            <a:endParaRPr lang="es-ES" sz="2100" dirty="0">
              <a:solidFill>
                <a:srgbClr val="042354"/>
              </a:solidFill>
              <a:latin typeface="Bell MT" panose="02020503060305020303" pitchFamily="18" charset="0"/>
              <a:sym typeface="DM Serif Display"/>
            </a:endParaRPr>
          </a:p>
        </p:txBody>
      </p:sp>
      <p:sp>
        <p:nvSpPr>
          <p:cNvPr id="10" name="Rectángulo: esquinas redondeadas 9">
            <a:extLst>
              <a:ext uri="{FF2B5EF4-FFF2-40B4-BE49-F238E27FC236}">
                <a16:creationId xmlns:a16="http://schemas.microsoft.com/office/drawing/2014/main" id="{F818E108-128B-D39F-C137-668C35050411}"/>
              </a:ext>
            </a:extLst>
          </p:cNvPr>
          <p:cNvSpPr/>
          <p:nvPr/>
        </p:nvSpPr>
        <p:spPr>
          <a:xfrm>
            <a:off x="3603598" y="3019449"/>
            <a:ext cx="1717289" cy="54840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r>
              <a:rPr lang="es-PE" b="1" dirty="0">
                <a:solidFill>
                  <a:srgbClr val="FFFFFF"/>
                </a:solidFill>
                <a:latin typeface="Corbel" panose="020B0503020204020204"/>
              </a:rPr>
              <a:t> Instituto ED</a:t>
            </a:r>
          </a:p>
        </p:txBody>
      </p:sp>
      <p:sp>
        <p:nvSpPr>
          <p:cNvPr id="11" name="Rectángulo: esquinas diagonales redondeadas 10">
            <a:extLst>
              <a:ext uri="{FF2B5EF4-FFF2-40B4-BE49-F238E27FC236}">
                <a16:creationId xmlns:a16="http://schemas.microsoft.com/office/drawing/2014/main" id="{20FAE867-0908-348E-969C-1A5A296BA3AD}"/>
              </a:ext>
            </a:extLst>
          </p:cNvPr>
          <p:cNvSpPr/>
          <p:nvPr/>
        </p:nvSpPr>
        <p:spPr>
          <a:xfrm>
            <a:off x="3680838" y="3796082"/>
            <a:ext cx="1558133" cy="463379"/>
          </a:xfrm>
          <a:prstGeom prst="round2DiagRect">
            <a:avLst/>
          </a:prstGeom>
          <a:solidFill>
            <a:srgbClr val="FFFF00"/>
          </a:solidFill>
          <a:ln>
            <a:solidFill>
              <a:srgbClr val="BDB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r>
              <a:rPr lang="es-PE" sz="1500" b="1" dirty="0">
                <a:solidFill>
                  <a:srgbClr val="042354"/>
                </a:solidFill>
                <a:latin typeface="Corbel" panose="020B0503020204020204"/>
              </a:rPr>
              <a:t>Circunstancias</a:t>
            </a:r>
          </a:p>
        </p:txBody>
      </p:sp>
      <p:cxnSp>
        <p:nvCxnSpPr>
          <p:cNvPr id="12" name="Conector recto de flecha 11">
            <a:extLst>
              <a:ext uri="{FF2B5EF4-FFF2-40B4-BE49-F238E27FC236}">
                <a16:creationId xmlns:a16="http://schemas.microsoft.com/office/drawing/2014/main" id="{562B2C36-96DB-E8D0-B9F1-FF748BAC38F5}"/>
              </a:ext>
            </a:extLst>
          </p:cNvPr>
          <p:cNvCxnSpPr>
            <a:cxnSpLocks/>
            <a:stCxn id="10" idx="2"/>
            <a:endCxn id="11" idx="3"/>
          </p:cNvCxnSpPr>
          <p:nvPr/>
        </p:nvCxnSpPr>
        <p:spPr>
          <a:xfrm flipH="1">
            <a:off x="4459904" y="3567850"/>
            <a:ext cx="2339" cy="228232"/>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13" name="Rectángulo: esquinas redondeadas 12">
            <a:extLst>
              <a:ext uri="{FF2B5EF4-FFF2-40B4-BE49-F238E27FC236}">
                <a16:creationId xmlns:a16="http://schemas.microsoft.com/office/drawing/2014/main" id="{0B940F5C-74EB-21EB-F5C7-3DB1394AEB43}"/>
              </a:ext>
            </a:extLst>
          </p:cNvPr>
          <p:cNvSpPr/>
          <p:nvPr/>
        </p:nvSpPr>
        <p:spPr>
          <a:xfrm>
            <a:off x="6622051" y="3061960"/>
            <a:ext cx="1396504" cy="4633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r>
              <a:rPr lang="es-ES" sz="1200" b="1">
                <a:solidFill>
                  <a:srgbClr val="FFFFFF"/>
                </a:solidFill>
                <a:latin typeface="Corbel" panose="020B0503020204020204"/>
              </a:rPr>
              <a:t>Presupuestos</a:t>
            </a:r>
            <a:endParaRPr lang="es-ES" sz="1200" b="1" dirty="0">
              <a:solidFill>
                <a:srgbClr val="FFFFFF"/>
              </a:solidFill>
              <a:latin typeface="Corbel" panose="020B0503020204020204"/>
            </a:endParaRPr>
          </a:p>
        </p:txBody>
      </p:sp>
      <p:cxnSp>
        <p:nvCxnSpPr>
          <p:cNvPr id="14" name="Conector recto de flecha 13">
            <a:extLst>
              <a:ext uri="{FF2B5EF4-FFF2-40B4-BE49-F238E27FC236}">
                <a16:creationId xmlns:a16="http://schemas.microsoft.com/office/drawing/2014/main" id="{7A1970BA-9832-41E2-38C1-34A71399FE5D}"/>
              </a:ext>
            </a:extLst>
          </p:cNvPr>
          <p:cNvCxnSpPr>
            <a:cxnSpLocks/>
            <a:stCxn id="11" idx="0"/>
            <a:endCxn id="13" idx="1"/>
          </p:cNvCxnSpPr>
          <p:nvPr/>
        </p:nvCxnSpPr>
        <p:spPr>
          <a:xfrm flipV="1">
            <a:off x="5238971" y="3293650"/>
            <a:ext cx="1383080" cy="734122"/>
          </a:xfrm>
          <a:prstGeom prst="straightConnector1">
            <a:avLst/>
          </a:prstGeom>
          <a:ln w="3175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Conector recto de flecha 14">
            <a:extLst>
              <a:ext uri="{FF2B5EF4-FFF2-40B4-BE49-F238E27FC236}">
                <a16:creationId xmlns:a16="http://schemas.microsoft.com/office/drawing/2014/main" id="{6ABACD49-3E70-1C18-231A-2AF21CD484FB}"/>
              </a:ext>
            </a:extLst>
          </p:cNvPr>
          <p:cNvCxnSpPr>
            <a:cxnSpLocks/>
            <a:stCxn id="11" idx="0"/>
            <a:endCxn id="16" idx="1"/>
          </p:cNvCxnSpPr>
          <p:nvPr/>
        </p:nvCxnSpPr>
        <p:spPr>
          <a:xfrm>
            <a:off x="5238971" y="4027772"/>
            <a:ext cx="1380617" cy="183601"/>
          </a:xfrm>
          <a:prstGeom prst="straightConnector1">
            <a:avLst/>
          </a:prstGeom>
          <a:ln w="3175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16" name="Rectángulo: esquinas redondeadas 15">
            <a:extLst>
              <a:ext uri="{FF2B5EF4-FFF2-40B4-BE49-F238E27FC236}">
                <a16:creationId xmlns:a16="http://schemas.microsoft.com/office/drawing/2014/main" id="{4EE804DF-28EF-CC99-218A-F909E7C96ABF}"/>
              </a:ext>
            </a:extLst>
          </p:cNvPr>
          <p:cNvSpPr/>
          <p:nvPr/>
        </p:nvSpPr>
        <p:spPr>
          <a:xfrm>
            <a:off x="6619588" y="3979682"/>
            <a:ext cx="1396504" cy="4633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r>
              <a:rPr lang="es-ES" sz="1200" b="1" dirty="0">
                <a:solidFill>
                  <a:srgbClr val="FFFFFF"/>
                </a:solidFill>
                <a:latin typeface="Corbel" panose="020B0503020204020204"/>
              </a:rPr>
              <a:t>Nexo o vínculo</a:t>
            </a:r>
          </a:p>
        </p:txBody>
      </p:sp>
      <p:sp>
        <p:nvSpPr>
          <p:cNvPr id="17" name="Rectángulo: esquinas redondeadas 16">
            <a:extLst>
              <a:ext uri="{FF2B5EF4-FFF2-40B4-BE49-F238E27FC236}">
                <a16:creationId xmlns:a16="http://schemas.microsoft.com/office/drawing/2014/main" id="{84700F5A-AFB6-CA1D-86F9-52BE37375D58}"/>
              </a:ext>
            </a:extLst>
          </p:cNvPr>
          <p:cNvSpPr/>
          <p:nvPr/>
        </p:nvSpPr>
        <p:spPr>
          <a:xfrm>
            <a:off x="6595451" y="4913356"/>
            <a:ext cx="2223771" cy="4633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r>
              <a:rPr lang="es-ES" sz="1200" b="1" dirty="0">
                <a:solidFill>
                  <a:srgbClr val="FFFFFF"/>
                </a:solidFill>
                <a:latin typeface="Corbel" panose="020B0503020204020204"/>
              </a:rPr>
              <a:t>Ganancia ilícita / OC</a:t>
            </a:r>
          </a:p>
        </p:txBody>
      </p:sp>
      <p:cxnSp>
        <p:nvCxnSpPr>
          <p:cNvPr id="18" name="Conector recto de flecha 17">
            <a:extLst>
              <a:ext uri="{FF2B5EF4-FFF2-40B4-BE49-F238E27FC236}">
                <a16:creationId xmlns:a16="http://schemas.microsoft.com/office/drawing/2014/main" id="{545A926D-029D-E3D7-B48C-F49187DFEBC4}"/>
              </a:ext>
            </a:extLst>
          </p:cNvPr>
          <p:cNvCxnSpPr>
            <a:cxnSpLocks/>
            <a:stCxn id="11" idx="0"/>
            <a:endCxn id="17" idx="1"/>
          </p:cNvCxnSpPr>
          <p:nvPr/>
        </p:nvCxnSpPr>
        <p:spPr>
          <a:xfrm>
            <a:off x="5238971" y="4027772"/>
            <a:ext cx="1356480" cy="1117274"/>
          </a:xfrm>
          <a:prstGeom prst="straightConnector1">
            <a:avLst/>
          </a:prstGeom>
          <a:ln w="3175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7C60E2EC-C637-723A-BC6D-B9D7B3896EA2}"/>
              </a:ext>
            </a:extLst>
          </p:cNvPr>
          <p:cNvSpPr txBox="1"/>
          <p:nvPr/>
        </p:nvSpPr>
        <p:spPr>
          <a:xfrm>
            <a:off x="6961509" y="4535629"/>
            <a:ext cx="1491655" cy="253916"/>
          </a:xfrm>
          <a:prstGeom prst="rect">
            <a:avLst/>
          </a:prstGeom>
          <a:noFill/>
        </p:spPr>
        <p:txBody>
          <a:bodyPr wrap="square" rtlCol="0">
            <a:spAutoFit/>
          </a:bodyPr>
          <a:lstStyle/>
          <a:p>
            <a:pPr defTabSz="342900" fontAlgn="auto">
              <a:spcBef>
                <a:spcPts val="0"/>
              </a:spcBef>
              <a:spcAft>
                <a:spcPts val="0"/>
              </a:spcAft>
              <a:defRPr/>
            </a:pPr>
            <a:r>
              <a:rPr lang="es-PE" sz="1050" dirty="0">
                <a:solidFill>
                  <a:srgbClr val="000000"/>
                </a:solidFill>
                <a:latin typeface="Corbel" panose="020B0503020204020204"/>
              </a:rPr>
              <a:t>Triada real ED</a:t>
            </a:r>
          </a:p>
        </p:txBody>
      </p:sp>
      <p:pic>
        <p:nvPicPr>
          <p:cNvPr id="3" name="Picture 2" descr="Símbolo De La Ley Y La Justicia Con La Bandera De Perú. De Cerca. Fotos,  Retratos, Imágenes Y Fotografía De Archivo Libres De Derecho. Image  96540707.">
            <a:extLst>
              <a:ext uri="{FF2B5EF4-FFF2-40B4-BE49-F238E27FC236}">
                <a16:creationId xmlns:a16="http://schemas.microsoft.com/office/drawing/2014/main" id="{7B8339F9-522A-5802-9258-E1E9CDB92D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14" y="3130628"/>
            <a:ext cx="2359378"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9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842FE-6308-7440-CC00-910E04C2FCA7}"/>
              </a:ext>
            </a:extLst>
          </p:cNvPr>
          <p:cNvSpPr>
            <a:spLocks noGrp="1"/>
          </p:cNvSpPr>
          <p:nvPr>
            <p:ph type="title"/>
          </p:nvPr>
        </p:nvSpPr>
        <p:spPr/>
        <p:txBody>
          <a:bodyPr/>
          <a:lstStyle/>
          <a:p>
            <a:r>
              <a:rPr lang="es-ES" sz="2700" dirty="0">
                <a:solidFill>
                  <a:srgbClr val="042354"/>
                </a:solidFill>
                <a:latin typeface="DM Serif Display"/>
                <a:ea typeface="DM Serif Display"/>
                <a:cs typeface="DM Serif Display"/>
                <a:sym typeface="DM Serif Display"/>
              </a:rPr>
              <a:t>Comprensión y extensión de actividades ilícitas</a:t>
            </a:r>
            <a:endParaRPr lang="es-ES" dirty="0"/>
          </a:p>
        </p:txBody>
      </p:sp>
      <p:sp>
        <p:nvSpPr>
          <p:cNvPr id="3" name="Marcador de contenido 2">
            <a:extLst>
              <a:ext uri="{FF2B5EF4-FFF2-40B4-BE49-F238E27FC236}">
                <a16:creationId xmlns:a16="http://schemas.microsoft.com/office/drawing/2014/main" id="{D78BD2D7-DE59-43BC-D1E3-359810C15E0D}"/>
              </a:ext>
            </a:extLst>
          </p:cNvPr>
          <p:cNvSpPr>
            <a:spLocks noGrp="1"/>
          </p:cNvSpPr>
          <p:nvPr>
            <p:ph idx="1"/>
          </p:nvPr>
        </p:nvSpPr>
        <p:spPr>
          <a:xfrm>
            <a:off x="777240" y="1417638"/>
            <a:ext cx="5509260" cy="4891682"/>
          </a:xfrm>
        </p:spPr>
        <p:txBody>
          <a:bodyPr>
            <a:normAutofit lnSpcReduction="10000"/>
          </a:bodyPr>
          <a:lstStyle/>
          <a:p>
            <a:pPr indent="-252413">
              <a:spcBef>
                <a:spcPts val="0"/>
              </a:spcBef>
              <a:buClr>
                <a:srgbClr val="042354"/>
              </a:buClr>
              <a:buSzPts val="1700"/>
              <a:buFont typeface="DM Serif Display"/>
              <a:buChar char="●"/>
            </a:pPr>
            <a:r>
              <a:rPr lang="es-ES" sz="2400" dirty="0">
                <a:solidFill>
                  <a:srgbClr val="042354"/>
                </a:solidFill>
                <a:latin typeface="DM Serif Display"/>
                <a:ea typeface="DM Serif Display"/>
                <a:cs typeface="DM Serif Display"/>
                <a:sym typeface="DM Serif Display"/>
              </a:rPr>
              <a:t>Definición. </a:t>
            </a:r>
            <a:r>
              <a:rPr lang="es-ES" sz="2400" dirty="0">
                <a:solidFill>
                  <a:srgbClr val="042354"/>
                </a:solidFill>
                <a:latin typeface="Bell MT" panose="02020503060305020303" pitchFamily="18" charset="0"/>
                <a:ea typeface="DM Serif Display"/>
                <a:cs typeface="DM Serif Display"/>
                <a:sym typeface="DM Serif Display"/>
              </a:rPr>
              <a:t>Es responder a la pregunta ¿qué se entiende y qué actos incluya actividades ilícitas?</a:t>
            </a:r>
          </a:p>
          <a:p>
            <a:pPr indent="-252413">
              <a:spcBef>
                <a:spcPts val="0"/>
              </a:spcBef>
              <a:buClr>
                <a:srgbClr val="042354"/>
              </a:buClr>
              <a:buSzPts val="1700"/>
              <a:buFont typeface="DM Serif Display"/>
              <a:buChar char="●"/>
            </a:pPr>
            <a:r>
              <a:rPr lang="es-ES" sz="2400" dirty="0">
                <a:solidFill>
                  <a:srgbClr val="042354"/>
                </a:solidFill>
                <a:latin typeface="Bell MT" panose="02020503060305020303" pitchFamily="18" charset="0"/>
                <a:ea typeface="DM Serif Display"/>
                <a:cs typeface="DM Serif Display"/>
                <a:sym typeface="DM Serif Display"/>
              </a:rPr>
              <a:t>Existen dos teorías: minimalistas y maximalistas</a:t>
            </a:r>
          </a:p>
          <a:p>
            <a:pPr indent="-252413">
              <a:spcBef>
                <a:spcPts val="0"/>
              </a:spcBef>
              <a:buClr>
                <a:srgbClr val="042354"/>
              </a:buClr>
              <a:buSzPts val="1700"/>
              <a:buFont typeface="DM Serif Display"/>
              <a:buChar char="●"/>
            </a:pPr>
            <a:r>
              <a:rPr lang="es-ES" sz="2400" dirty="0">
                <a:solidFill>
                  <a:srgbClr val="042354"/>
                </a:solidFill>
                <a:latin typeface="Bell MT" panose="02020503060305020303" pitchFamily="18" charset="0"/>
                <a:ea typeface="DM Serif Display"/>
                <a:cs typeface="DM Serif Display"/>
                <a:sym typeface="DM Serif Display"/>
              </a:rPr>
              <a:t>Para responder tenemos que fijarnos tanto el </a:t>
            </a:r>
            <a:r>
              <a:rPr lang="es-ES" sz="2400" i="1" dirty="0" err="1">
                <a:solidFill>
                  <a:srgbClr val="042354"/>
                </a:solidFill>
                <a:latin typeface="Bell MT" panose="02020503060305020303" pitchFamily="18" charset="0"/>
                <a:ea typeface="DM Serif Display"/>
                <a:cs typeface="DM Serif Display"/>
                <a:sym typeface="DM Serif Display"/>
              </a:rPr>
              <a:t>hard</a:t>
            </a:r>
            <a:r>
              <a:rPr lang="es-ES" sz="2400" i="1" dirty="0">
                <a:solidFill>
                  <a:srgbClr val="042354"/>
                </a:solidFill>
                <a:latin typeface="Bell MT" panose="02020503060305020303" pitchFamily="18" charset="0"/>
                <a:ea typeface="DM Serif Display"/>
                <a:cs typeface="DM Serif Display"/>
                <a:sym typeface="DM Serif Display"/>
              </a:rPr>
              <a:t> law</a:t>
            </a:r>
            <a:r>
              <a:rPr lang="es-ES" sz="2400" dirty="0">
                <a:solidFill>
                  <a:srgbClr val="042354"/>
                </a:solidFill>
                <a:latin typeface="Bell MT" panose="02020503060305020303" pitchFamily="18" charset="0"/>
                <a:ea typeface="DM Serif Display"/>
                <a:cs typeface="DM Serif Display"/>
                <a:sym typeface="DM Serif Display"/>
              </a:rPr>
              <a:t> como en el </a:t>
            </a:r>
            <a:r>
              <a:rPr lang="es-ES" sz="2400" i="1" dirty="0" err="1">
                <a:solidFill>
                  <a:srgbClr val="042354"/>
                </a:solidFill>
                <a:latin typeface="Bell MT" panose="02020503060305020303" pitchFamily="18" charset="0"/>
                <a:ea typeface="DM Serif Display"/>
                <a:cs typeface="DM Serif Display"/>
                <a:sym typeface="DM Serif Display"/>
              </a:rPr>
              <a:t>soft</a:t>
            </a:r>
            <a:r>
              <a:rPr lang="es-ES" sz="2400" i="1" dirty="0">
                <a:solidFill>
                  <a:srgbClr val="042354"/>
                </a:solidFill>
                <a:latin typeface="Bell MT" panose="02020503060305020303" pitchFamily="18" charset="0"/>
                <a:ea typeface="DM Serif Display"/>
                <a:cs typeface="DM Serif Display"/>
                <a:sym typeface="DM Serif Display"/>
              </a:rPr>
              <a:t> law</a:t>
            </a:r>
            <a:r>
              <a:rPr lang="es-ES" sz="2400" dirty="0">
                <a:solidFill>
                  <a:srgbClr val="042354"/>
                </a:solidFill>
                <a:latin typeface="Bell MT" panose="02020503060305020303" pitchFamily="18" charset="0"/>
                <a:ea typeface="DM Serif Display"/>
                <a:cs typeface="DM Serif Display"/>
                <a:sym typeface="DM Serif Display"/>
              </a:rPr>
              <a:t>.</a:t>
            </a:r>
          </a:p>
          <a:p>
            <a:pPr indent="-252413">
              <a:spcBef>
                <a:spcPts val="0"/>
              </a:spcBef>
              <a:buClr>
                <a:srgbClr val="042354"/>
              </a:buClr>
              <a:buSzPts val="1700"/>
              <a:buFont typeface="DM Serif Display"/>
              <a:buChar char="●"/>
            </a:pPr>
            <a:r>
              <a:rPr lang="es-ES" sz="2400" dirty="0">
                <a:solidFill>
                  <a:srgbClr val="042354"/>
                </a:solidFill>
                <a:latin typeface="Bell MT" panose="02020503060305020303" pitchFamily="18" charset="0"/>
                <a:ea typeface="DM Serif Display"/>
                <a:cs typeface="DM Serif Display"/>
                <a:sym typeface="DM Serif Display"/>
              </a:rPr>
              <a:t>La </a:t>
            </a:r>
            <a:r>
              <a:rPr lang="es-ES" sz="2400" i="1" dirty="0">
                <a:solidFill>
                  <a:srgbClr val="042354"/>
                </a:solidFill>
                <a:latin typeface="Bell MT" panose="02020503060305020303" pitchFamily="18" charset="0"/>
                <a:ea typeface="DM Serif Display"/>
                <a:cs typeface="DM Serif Display"/>
                <a:sym typeface="DM Serif Display"/>
              </a:rPr>
              <a:t>jurisprudencia</a:t>
            </a:r>
            <a:r>
              <a:rPr lang="es-ES" sz="2400" dirty="0">
                <a:solidFill>
                  <a:srgbClr val="042354"/>
                </a:solidFill>
                <a:latin typeface="Bell MT" panose="02020503060305020303" pitchFamily="18" charset="0"/>
                <a:ea typeface="DM Serif Display"/>
                <a:cs typeface="DM Serif Display"/>
                <a:sym typeface="DM Serif Display"/>
              </a:rPr>
              <a:t> europea, salvo España y sólo en algunas decisiones, en general ha imperado la tesis maximalista, basta ver la evolución ibérica del </a:t>
            </a:r>
            <a:r>
              <a:rPr lang="es-ES" sz="2400" i="1" dirty="0">
                <a:solidFill>
                  <a:srgbClr val="042354"/>
                </a:solidFill>
                <a:latin typeface="Bell MT" panose="02020503060305020303" pitchFamily="18" charset="0"/>
                <a:ea typeface="DM Serif Display"/>
                <a:cs typeface="DM Serif Display"/>
                <a:sym typeface="DM Serif Display"/>
              </a:rPr>
              <a:t>compliance, </a:t>
            </a:r>
            <a:r>
              <a:rPr lang="es-ES" sz="2400" dirty="0">
                <a:solidFill>
                  <a:srgbClr val="042354"/>
                </a:solidFill>
                <a:latin typeface="Bell MT" panose="02020503060305020303" pitchFamily="18" charset="0"/>
                <a:ea typeface="DM Serif Display"/>
                <a:cs typeface="DM Serif Display"/>
                <a:sym typeface="DM Serif Display"/>
              </a:rPr>
              <a:t>del </a:t>
            </a:r>
            <a:r>
              <a:rPr lang="es-ES" sz="2400" i="1" dirty="0">
                <a:solidFill>
                  <a:srgbClr val="042354"/>
                </a:solidFill>
                <a:latin typeface="Bell MT" panose="02020503060305020303" pitchFamily="18" charset="0"/>
                <a:ea typeface="DM Serif Display"/>
                <a:cs typeface="DM Serif Display"/>
                <a:sym typeface="DM Serif Display"/>
              </a:rPr>
              <a:t>criminal compliance,</a:t>
            </a:r>
            <a:r>
              <a:rPr lang="es-ES" sz="2400" dirty="0">
                <a:solidFill>
                  <a:srgbClr val="042354"/>
                </a:solidFill>
                <a:latin typeface="Bell MT" panose="02020503060305020303" pitchFamily="18" charset="0"/>
                <a:ea typeface="DM Serif Display"/>
                <a:cs typeface="DM Serif Display"/>
                <a:sym typeface="DM Serif Display"/>
              </a:rPr>
              <a:t> pasó al </a:t>
            </a:r>
            <a:r>
              <a:rPr lang="es-ES" sz="2400" i="1" dirty="0" err="1">
                <a:solidFill>
                  <a:srgbClr val="042354"/>
                </a:solidFill>
                <a:latin typeface="Bell MT" panose="02020503060305020303" pitchFamily="18" charset="0"/>
                <a:ea typeface="DM Serif Display"/>
                <a:cs typeface="DM Serif Display"/>
                <a:sym typeface="DM Serif Display"/>
              </a:rPr>
              <a:t>extintion</a:t>
            </a:r>
            <a:r>
              <a:rPr lang="es-ES" sz="2400" i="1" dirty="0">
                <a:solidFill>
                  <a:srgbClr val="042354"/>
                </a:solidFill>
                <a:latin typeface="Bell MT" panose="02020503060305020303" pitchFamily="18" charset="0"/>
                <a:ea typeface="DM Serif Display"/>
                <a:cs typeface="DM Serif Display"/>
                <a:sym typeface="DM Serif Display"/>
              </a:rPr>
              <a:t> compliance</a:t>
            </a:r>
            <a:r>
              <a:rPr lang="es-ES" sz="2400" dirty="0">
                <a:solidFill>
                  <a:srgbClr val="042354"/>
                </a:solidFill>
                <a:latin typeface="Bell MT" panose="02020503060305020303" pitchFamily="18" charset="0"/>
                <a:ea typeface="DM Serif Display"/>
                <a:cs typeface="DM Serif Display"/>
                <a:sym typeface="DM Serif Display"/>
              </a:rPr>
              <a:t>, hasta alcanzar el actual </a:t>
            </a:r>
            <a:r>
              <a:rPr lang="es-ES" sz="2400" i="1" dirty="0" err="1">
                <a:solidFill>
                  <a:srgbClr val="042354"/>
                </a:solidFill>
                <a:latin typeface="Bell MT" panose="02020503060305020303" pitchFamily="18" charset="0"/>
                <a:ea typeface="DM Serif Display"/>
                <a:cs typeface="DM Serif Display"/>
                <a:sym typeface="DM Serif Display"/>
              </a:rPr>
              <a:t>society</a:t>
            </a:r>
            <a:r>
              <a:rPr lang="es-ES" sz="2400" i="1" dirty="0">
                <a:solidFill>
                  <a:srgbClr val="042354"/>
                </a:solidFill>
                <a:latin typeface="Bell MT" panose="02020503060305020303" pitchFamily="18" charset="0"/>
                <a:ea typeface="DM Serif Display"/>
                <a:cs typeface="DM Serif Display"/>
                <a:sym typeface="DM Serif Display"/>
              </a:rPr>
              <a:t> or </a:t>
            </a:r>
            <a:r>
              <a:rPr lang="es-ES" sz="2400" i="1" dirty="0" err="1">
                <a:solidFill>
                  <a:srgbClr val="042354"/>
                </a:solidFill>
                <a:latin typeface="Bell MT" panose="02020503060305020303" pitchFamily="18" charset="0"/>
                <a:ea typeface="DM Serif Display"/>
                <a:cs typeface="DM Serif Display"/>
                <a:sym typeface="DM Serif Display"/>
              </a:rPr>
              <a:t>private</a:t>
            </a:r>
            <a:r>
              <a:rPr lang="es-ES" sz="2400" i="1" dirty="0">
                <a:solidFill>
                  <a:srgbClr val="042354"/>
                </a:solidFill>
                <a:latin typeface="Bell MT" panose="02020503060305020303" pitchFamily="18" charset="0"/>
                <a:ea typeface="DM Serif Display"/>
                <a:cs typeface="DM Serif Display"/>
                <a:sym typeface="DM Serif Display"/>
              </a:rPr>
              <a:t> or </a:t>
            </a:r>
            <a:r>
              <a:rPr lang="es-ES" sz="2400" i="1" dirty="0" err="1">
                <a:solidFill>
                  <a:srgbClr val="042354"/>
                </a:solidFill>
                <a:latin typeface="Bell MT" panose="02020503060305020303" pitchFamily="18" charset="0"/>
                <a:ea typeface="DM Serif Display"/>
                <a:cs typeface="DM Serif Display"/>
                <a:sym typeface="DM Serif Display"/>
              </a:rPr>
              <a:t>corporation</a:t>
            </a:r>
            <a:r>
              <a:rPr lang="es-ES" sz="2400" i="1" dirty="0">
                <a:solidFill>
                  <a:srgbClr val="042354"/>
                </a:solidFill>
                <a:latin typeface="Bell MT" panose="02020503060305020303" pitchFamily="18" charset="0"/>
                <a:ea typeface="DM Serif Display"/>
                <a:cs typeface="DM Serif Display"/>
                <a:sym typeface="DM Serif Display"/>
              </a:rPr>
              <a:t> compliance</a:t>
            </a:r>
            <a:r>
              <a:rPr lang="es-ES" sz="2400" dirty="0">
                <a:solidFill>
                  <a:srgbClr val="042354"/>
                </a:solidFill>
                <a:latin typeface="Bell MT" panose="02020503060305020303" pitchFamily="18" charset="0"/>
                <a:ea typeface="DM Serif Display"/>
                <a:cs typeface="DM Serif Display"/>
                <a:sym typeface="DM Serif Display"/>
              </a:rPr>
              <a:t>.</a:t>
            </a:r>
            <a:endParaRPr lang="es-ES" sz="2400" dirty="0">
              <a:solidFill>
                <a:srgbClr val="042354"/>
              </a:solidFill>
              <a:latin typeface="DM Serif Display"/>
              <a:ea typeface="DM Serif Display"/>
              <a:cs typeface="DM Serif Display"/>
              <a:sym typeface="DM Serif Display"/>
            </a:endParaRPr>
          </a:p>
        </p:txBody>
      </p:sp>
      <p:pic>
        <p:nvPicPr>
          <p:cNvPr id="4" name="Picture 2" descr="Símbolo De La Ley Y La Justicia Con La Bandera De Perú. De Cerca. Fotos,  Retratos, Imágenes Y Fotografía De Archivo Libres De Derecho. Image  96540707.">
            <a:extLst>
              <a:ext uri="{FF2B5EF4-FFF2-40B4-BE49-F238E27FC236}">
                <a16:creationId xmlns:a16="http://schemas.microsoft.com/office/drawing/2014/main" id="{9C89BB5E-C514-B5A5-85F8-05DEF07004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095" y="2730341"/>
            <a:ext cx="2359378"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4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11"/>
          <p:cNvSpPr txBox="1">
            <a:spLocks noGrp="1"/>
          </p:cNvSpPr>
          <p:nvPr>
            <p:ph type="ctrTitle"/>
          </p:nvPr>
        </p:nvSpPr>
        <p:spPr>
          <a:xfrm>
            <a:off x="248697" y="1721239"/>
            <a:ext cx="2270873" cy="3250811"/>
          </a:xfrm>
          <a:prstGeom prst="rect">
            <a:avLst/>
          </a:prstGeom>
          <a:noFill/>
          <a:ln>
            <a:noFill/>
          </a:ln>
        </p:spPr>
        <p:txBody>
          <a:bodyPr spcFirstLastPara="1" vert="horz" wrap="square" lIns="91425" tIns="91425" rIns="91425" bIns="91425" rtlCol="0" anchor="t" anchorCtr="0">
            <a:noAutofit/>
          </a:bodyPr>
          <a:lstStyle/>
          <a:p>
            <a:r>
              <a:rPr lang="es-ES" sz="2700" b="1" dirty="0">
                <a:solidFill>
                  <a:schemeClr val="tx1"/>
                </a:solidFill>
              </a:rPr>
              <a:t>La </a:t>
            </a:r>
            <a:r>
              <a:rPr lang="es-ES" sz="2700" b="1" dirty="0">
                <a:solidFill>
                  <a:srgbClr val="002060"/>
                </a:solidFill>
              </a:rPr>
              <a:t>triada real </a:t>
            </a:r>
            <a:r>
              <a:rPr lang="es-ES" sz="2700" b="1" dirty="0">
                <a:solidFill>
                  <a:schemeClr val="tx1"/>
                </a:solidFill>
              </a:rPr>
              <a:t>que se utiliza en el proceso de extinción de dominio</a:t>
            </a:r>
            <a:endParaRPr sz="2700" b="1" dirty="0">
              <a:solidFill>
                <a:schemeClr val="tx1"/>
              </a:solidFill>
            </a:endParaRPr>
          </a:p>
        </p:txBody>
      </p:sp>
      <p:sp>
        <p:nvSpPr>
          <p:cNvPr id="3" name="CuadroTexto 2">
            <a:extLst>
              <a:ext uri="{FF2B5EF4-FFF2-40B4-BE49-F238E27FC236}">
                <a16:creationId xmlns:a16="http://schemas.microsoft.com/office/drawing/2014/main" id="{F8C004F3-D1F7-E53A-0250-9149A04B433F}"/>
              </a:ext>
            </a:extLst>
          </p:cNvPr>
          <p:cNvSpPr txBox="1"/>
          <p:nvPr/>
        </p:nvSpPr>
        <p:spPr>
          <a:xfrm>
            <a:off x="3563888" y="873378"/>
            <a:ext cx="5171747" cy="461665"/>
          </a:xfrm>
          <a:prstGeom prst="rect">
            <a:avLst/>
          </a:prstGeom>
          <a:noFill/>
        </p:spPr>
        <p:txBody>
          <a:bodyPr wrap="square" rtlCol="0">
            <a:spAutoFit/>
          </a:bodyPr>
          <a:lstStyle/>
          <a:p>
            <a:pPr defTabSz="342900" fontAlgn="auto">
              <a:spcBef>
                <a:spcPts val="0"/>
              </a:spcBef>
              <a:spcAft>
                <a:spcPts val="0"/>
              </a:spcAft>
              <a:defRPr/>
            </a:pPr>
            <a:r>
              <a:rPr lang="es-PE" sz="2400" b="1" dirty="0">
                <a:solidFill>
                  <a:srgbClr val="00B0F0"/>
                </a:solidFill>
                <a:latin typeface="Corbel" panose="020B0503020204020204"/>
              </a:rPr>
              <a:t>Comiso sin condena </a:t>
            </a:r>
            <a:r>
              <a:rPr lang="es-PE" sz="2400" b="1" dirty="0" err="1">
                <a:solidFill>
                  <a:srgbClr val="00B0F0"/>
                </a:solidFill>
                <a:latin typeface="Corbel" panose="020B0503020204020204"/>
              </a:rPr>
              <a:t>D.Leg</a:t>
            </a:r>
            <a:r>
              <a:rPr lang="es-PE" sz="2400" b="1" dirty="0">
                <a:solidFill>
                  <a:srgbClr val="00B0F0"/>
                </a:solidFill>
                <a:latin typeface="Corbel" panose="020B0503020204020204"/>
              </a:rPr>
              <a:t>. 1373</a:t>
            </a:r>
          </a:p>
        </p:txBody>
      </p:sp>
      <p:sp>
        <p:nvSpPr>
          <p:cNvPr id="4" name="CuadroTexto 3">
            <a:extLst>
              <a:ext uri="{FF2B5EF4-FFF2-40B4-BE49-F238E27FC236}">
                <a16:creationId xmlns:a16="http://schemas.microsoft.com/office/drawing/2014/main" id="{47C56FB2-4010-B4E2-361D-6267C897807C}"/>
              </a:ext>
            </a:extLst>
          </p:cNvPr>
          <p:cNvSpPr txBox="1"/>
          <p:nvPr/>
        </p:nvSpPr>
        <p:spPr>
          <a:xfrm>
            <a:off x="5426427" y="2050425"/>
            <a:ext cx="611065" cy="369332"/>
          </a:xfrm>
          <a:prstGeom prst="rect">
            <a:avLst/>
          </a:prstGeom>
          <a:noFill/>
        </p:spPr>
        <p:txBody>
          <a:bodyPr wrap="none" rtlCol="0">
            <a:spAutoFit/>
          </a:bodyPr>
          <a:lstStyle/>
          <a:p>
            <a:pPr defTabSz="342900" fontAlgn="auto">
              <a:spcBef>
                <a:spcPts val="0"/>
              </a:spcBef>
              <a:spcAft>
                <a:spcPts val="0"/>
              </a:spcAft>
              <a:defRPr/>
            </a:pPr>
            <a:r>
              <a:rPr lang="es-PE" dirty="0">
                <a:solidFill>
                  <a:srgbClr val="000000"/>
                </a:solidFill>
                <a:latin typeface="Corbel" panose="020B0503020204020204"/>
              </a:rPr>
              <a:t>Bien</a:t>
            </a:r>
          </a:p>
        </p:txBody>
      </p:sp>
      <p:sp>
        <p:nvSpPr>
          <p:cNvPr id="5" name="CuadroTexto 4">
            <a:extLst>
              <a:ext uri="{FF2B5EF4-FFF2-40B4-BE49-F238E27FC236}">
                <a16:creationId xmlns:a16="http://schemas.microsoft.com/office/drawing/2014/main" id="{56D2BED5-6085-0C14-54AF-FE2BE5EB0389}"/>
              </a:ext>
            </a:extLst>
          </p:cNvPr>
          <p:cNvSpPr txBox="1"/>
          <p:nvPr/>
        </p:nvSpPr>
        <p:spPr>
          <a:xfrm>
            <a:off x="3002938" y="4510142"/>
            <a:ext cx="2005240" cy="923330"/>
          </a:xfrm>
          <a:prstGeom prst="rect">
            <a:avLst/>
          </a:prstGeom>
          <a:noFill/>
        </p:spPr>
        <p:txBody>
          <a:bodyPr wrap="square" rtlCol="0">
            <a:spAutoFit/>
          </a:bodyPr>
          <a:lstStyle/>
          <a:p>
            <a:pPr defTabSz="342900" fontAlgn="auto">
              <a:spcBef>
                <a:spcPts val="0"/>
              </a:spcBef>
              <a:spcAft>
                <a:spcPts val="0"/>
              </a:spcAft>
              <a:defRPr/>
            </a:pPr>
            <a:r>
              <a:rPr lang="es-PE" dirty="0">
                <a:solidFill>
                  <a:srgbClr val="000000"/>
                </a:solidFill>
                <a:latin typeface="Corbel" panose="020B0503020204020204"/>
              </a:rPr>
              <a:t>Actividad ilícita / riqueza inexplicable</a:t>
            </a:r>
          </a:p>
        </p:txBody>
      </p:sp>
      <p:sp>
        <p:nvSpPr>
          <p:cNvPr id="6" name="CuadroTexto 5">
            <a:extLst>
              <a:ext uri="{FF2B5EF4-FFF2-40B4-BE49-F238E27FC236}">
                <a16:creationId xmlns:a16="http://schemas.microsoft.com/office/drawing/2014/main" id="{93B24886-B170-1DC5-BB26-432DEAE35716}"/>
              </a:ext>
            </a:extLst>
          </p:cNvPr>
          <p:cNvSpPr txBox="1"/>
          <p:nvPr/>
        </p:nvSpPr>
        <p:spPr>
          <a:xfrm>
            <a:off x="6485866" y="4510141"/>
            <a:ext cx="1611215" cy="923330"/>
          </a:xfrm>
          <a:prstGeom prst="rect">
            <a:avLst/>
          </a:prstGeom>
          <a:noFill/>
        </p:spPr>
        <p:txBody>
          <a:bodyPr wrap="square" rtlCol="0">
            <a:spAutoFit/>
          </a:bodyPr>
          <a:lstStyle/>
          <a:p>
            <a:pPr algn="ctr" defTabSz="342900" fontAlgn="auto">
              <a:spcBef>
                <a:spcPts val="0"/>
              </a:spcBef>
              <a:spcAft>
                <a:spcPts val="0"/>
              </a:spcAft>
              <a:defRPr/>
            </a:pPr>
            <a:r>
              <a:rPr lang="es-PE" dirty="0">
                <a:solidFill>
                  <a:srgbClr val="000000"/>
                </a:solidFill>
                <a:latin typeface="Corbel" panose="020B0503020204020204"/>
              </a:rPr>
              <a:t>Presupuesto de extinción de dominio</a:t>
            </a:r>
          </a:p>
        </p:txBody>
      </p:sp>
      <p:sp>
        <p:nvSpPr>
          <p:cNvPr id="7" name="Triángulo isósceles 6">
            <a:extLst>
              <a:ext uri="{FF2B5EF4-FFF2-40B4-BE49-F238E27FC236}">
                <a16:creationId xmlns:a16="http://schemas.microsoft.com/office/drawing/2014/main" id="{4674A157-60AE-BABB-4B4A-ABF4D2E6138C}"/>
              </a:ext>
            </a:extLst>
          </p:cNvPr>
          <p:cNvSpPr/>
          <p:nvPr/>
        </p:nvSpPr>
        <p:spPr>
          <a:xfrm>
            <a:off x="4313246" y="2489332"/>
            <a:ext cx="2574235" cy="1921419"/>
          </a:xfrm>
          <a:prstGeom prst="triangle">
            <a:avLst/>
          </a:prstGeom>
          <a:solidFill>
            <a:schemeClr val="accent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s-PE">
              <a:solidFill>
                <a:srgbClr val="FFFFFF"/>
              </a:solidFill>
              <a:latin typeface="Corbel" panose="020B0503020204020204"/>
            </a:endParaRPr>
          </a:p>
        </p:txBody>
      </p:sp>
      <p:sp>
        <p:nvSpPr>
          <p:cNvPr id="8" name="Elipse 7">
            <a:extLst>
              <a:ext uri="{FF2B5EF4-FFF2-40B4-BE49-F238E27FC236}">
                <a16:creationId xmlns:a16="http://schemas.microsoft.com/office/drawing/2014/main" id="{88D90726-ACF4-9913-2F27-B80698537205}"/>
              </a:ext>
            </a:extLst>
          </p:cNvPr>
          <p:cNvSpPr/>
          <p:nvPr/>
        </p:nvSpPr>
        <p:spPr>
          <a:xfrm>
            <a:off x="5426428" y="2402560"/>
            <a:ext cx="377687" cy="36933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s-PE">
              <a:solidFill>
                <a:srgbClr val="FFFFFF"/>
              </a:solidFill>
              <a:latin typeface="Corbel" panose="020B0503020204020204"/>
            </a:endParaRPr>
          </a:p>
        </p:txBody>
      </p:sp>
      <p:sp>
        <p:nvSpPr>
          <p:cNvPr id="9" name="Elipse 8">
            <a:extLst>
              <a:ext uri="{FF2B5EF4-FFF2-40B4-BE49-F238E27FC236}">
                <a16:creationId xmlns:a16="http://schemas.microsoft.com/office/drawing/2014/main" id="{61D3985E-4F42-92BD-BEC2-9423DCC967C0}"/>
              </a:ext>
            </a:extLst>
          </p:cNvPr>
          <p:cNvSpPr/>
          <p:nvPr/>
        </p:nvSpPr>
        <p:spPr>
          <a:xfrm>
            <a:off x="4207228" y="4110994"/>
            <a:ext cx="377687" cy="36933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Corbel" panose="020B0503020204020204"/>
            </a:endParaRPr>
          </a:p>
        </p:txBody>
      </p:sp>
      <p:sp>
        <p:nvSpPr>
          <p:cNvPr id="11" name="Elipse 10">
            <a:extLst>
              <a:ext uri="{FF2B5EF4-FFF2-40B4-BE49-F238E27FC236}">
                <a16:creationId xmlns:a16="http://schemas.microsoft.com/office/drawing/2014/main" id="{4BB162B8-4EFA-0A50-B368-52DFF4BCB8C2}"/>
              </a:ext>
            </a:extLst>
          </p:cNvPr>
          <p:cNvSpPr/>
          <p:nvPr/>
        </p:nvSpPr>
        <p:spPr>
          <a:xfrm>
            <a:off x="6615811" y="4140810"/>
            <a:ext cx="377687" cy="369332"/>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Corbel" panose="020B0503020204020204"/>
            </a:endParaRPr>
          </a:p>
        </p:txBody>
      </p:sp>
    </p:spTree>
    <p:extLst>
      <p:ext uri="{BB962C8B-B14F-4D97-AF65-F5344CB8AC3E}">
        <p14:creationId xmlns:p14="http://schemas.microsoft.com/office/powerpoint/2010/main" val="79876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A39AE-E142-C38E-669D-CF6BBB911C06}"/>
              </a:ext>
            </a:extLst>
          </p:cNvPr>
          <p:cNvSpPr>
            <a:spLocks noGrp="1"/>
          </p:cNvSpPr>
          <p:nvPr>
            <p:ph type="title"/>
          </p:nvPr>
        </p:nvSpPr>
        <p:spPr/>
        <p:txBody>
          <a:bodyPr/>
          <a:lstStyle/>
          <a:p>
            <a:r>
              <a:rPr lang="es-ES" sz="2700" dirty="0">
                <a:solidFill>
                  <a:srgbClr val="042354"/>
                </a:solidFill>
                <a:latin typeface="DM Serif Display"/>
                <a:ea typeface="DM Serif Display"/>
                <a:cs typeface="DM Serif Display"/>
                <a:sym typeface="DM Serif Display"/>
              </a:rPr>
              <a:t>Artículo 102 del Código Penal</a:t>
            </a:r>
            <a:endParaRPr lang="es-ES" dirty="0"/>
          </a:p>
        </p:txBody>
      </p:sp>
      <p:sp>
        <p:nvSpPr>
          <p:cNvPr id="3" name="Marcador de contenido 2">
            <a:extLst>
              <a:ext uri="{FF2B5EF4-FFF2-40B4-BE49-F238E27FC236}">
                <a16:creationId xmlns:a16="http://schemas.microsoft.com/office/drawing/2014/main" id="{9521AE0D-724D-10AC-0A3E-8AC7462A2974}"/>
              </a:ext>
            </a:extLst>
          </p:cNvPr>
          <p:cNvSpPr>
            <a:spLocks noGrp="1"/>
          </p:cNvSpPr>
          <p:nvPr>
            <p:ph idx="1"/>
          </p:nvPr>
        </p:nvSpPr>
        <p:spPr>
          <a:xfrm>
            <a:off x="822959" y="1417638"/>
            <a:ext cx="5777865" cy="5251722"/>
          </a:xfrm>
        </p:spPr>
        <p:txBody>
          <a:bodyPr>
            <a:normAutofit fontScale="92500"/>
          </a:bodyPr>
          <a:lstStyle/>
          <a:p>
            <a:pPr indent="-252413">
              <a:spcBef>
                <a:spcPts val="0"/>
              </a:spcBef>
              <a:buClr>
                <a:srgbClr val="042354"/>
              </a:buClr>
              <a:buSzPts val="1700"/>
              <a:buFont typeface="DM Serif Display"/>
              <a:buChar char="●"/>
            </a:pPr>
            <a:r>
              <a:rPr lang="es-ES" sz="2400" dirty="0">
                <a:solidFill>
                  <a:srgbClr val="042354"/>
                </a:solidFill>
                <a:latin typeface="Bell MT" panose="02020503060305020303" pitchFamily="18" charset="0"/>
                <a:ea typeface="DM Serif Display"/>
                <a:cs typeface="DM Serif Display"/>
                <a:sym typeface="DM Serif Display"/>
              </a:rPr>
              <a:t>El juez, </a:t>
            </a:r>
            <a:r>
              <a:rPr lang="es-ES" sz="2400" dirty="0">
                <a:solidFill>
                  <a:srgbClr val="042354"/>
                </a:solidFill>
                <a:highlight>
                  <a:srgbClr val="FFFF00"/>
                </a:highlight>
                <a:latin typeface="Bell MT" panose="02020503060305020303" pitchFamily="18" charset="0"/>
                <a:ea typeface="DM Serif Display"/>
                <a:cs typeface="DM Serif Display"/>
                <a:sym typeface="DM Serif Display"/>
              </a:rPr>
              <a:t>siempre que no proceda el proceso autónomo de extinción de dominio, </a:t>
            </a:r>
            <a:r>
              <a:rPr lang="es-ES" sz="2400" dirty="0">
                <a:solidFill>
                  <a:srgbClr val="042354"/>
                </a:solidFill>
                <a:latin typeface="Bell MT" panose="02020503060305020303" pitchFamily="18" charset="0"/>
                <a:ea typeface="DM Serif Display"/>
                <a:cs typeface="DM Serif Display"/>
                <a:sym typeface="DM Serif Display"/>
              </a:rPr>
              <a:t>resuelve el decomiso de los instrumentos con que se hubiere ejecutado el delito, aun cuando pertenezcan a terceros, salvo cuando estos no hayan prestado su consentimiento para su utilización. Los objetos del delito son decomisados cuando, atendiendo a su naturaleza, no corresponda su entrega o devolución. Asimismo, dispone el decomiso de los efectos o ganancias del delito, cualesquiera sean las transformaciones que estos hubieren podido experimentar. El decomiso determina el traslado de dichos bienes a la esfera de titularidad del Estado…</a:t>
            </a:r>
            <a:endParaRPr lang="es-ES" sz="2400" dirty="0">
              <a:solidFill>
                <a:srgbClr val="042354"/>
              </a:solidFill>
              <a:latin typeface="DM Serif Display"/>
              <a:ea typeface="DM Serif Display"/>
              <a:cs typeface="DM Serif Display"/>
              <a:sym typeface="DM Serif Display"/>
            </a:endParaRPr>
          </a:p>
        </p:txBody>
      </p:sp>
      <p:pic>
        <p:nvPicPr>
          <p:cNvPr id="4" name="Imagen 3">
            <a:extLst>
              <a:ext uri="{FF2B5EF4-FFF2-40B4-BE49-F238E27FC236}">
                <a16:creationId xmlns:a16="http://schemas.microsoft.com/office/drawing/2014/main" id="{441FF93D-A06F-1180-72A5-B89487E9D832}"/>
              </a:ext>
            </a:extLst>
          </p:cNvPr>
          <p:cNvPicPr>
            <a:picLocks noChangeAspect="1"/>
          </p:cNvPicPr>
          <p:nvPr/>
        </p:nvPicPr>
        <p:blipFill>
          <a:blip r:embed="rId2"/>
          <a:stretch>
            <a:fillRect/>
          </a:stretch>
        </p:blipFill>
        <p:spPr>
          <a:xfrm>
            <a:off x="6600825" y="2598243"/>
            <a:ext cx="1918213" cy="1918213"/>
          </a:xfrm>
          <a:prstGeom prst="rect">
            <a:avLst/>
          </a:prstGeom>
        </p:spPr>
      </p:pic>
    </p:spTree>
    <p:extLst>
      <p:ext uri="{BB962C8B-B14F-4D97-AF65-F5344CB8AC3E}">
        <p14:creationId xmlns:p14="http://schemas.microsoft.com/office/powerpoint/2010/main" val="82224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652AD-9D0E-D373-725D-DB6D354D30EA}"/>
              </a:ext>
            </a:extLst>
          </p:cNvPr>
          <p:cNvSpPr>
            <a:spLocks noGrp="1"/>
          </p:cNvSpPr>
          <p:nvPr>
            <p:ph type="title"/>
          </p:nvPr>
        </p:nvSpPr>
        <p:spPr>
          <a:xfrm>
            <a:off x="189689" y="1707272"/>
            <a:ext cx="2350032" cy="3450887"/>
          </a:xfrm>
        </p:spPr>
        <p:txBody>
          <a:bodyPr vert="horz" lIns="68580" tIns="34290" rIns="68580" bIns="34290" rtlCol="0" anchor="ctr">
            <a:normAutofit/>
          </a:bodyPr>
          <a:lstStyle/>
          <a:p>
            <a:pPr algn="ctr"/>
            <a:r>
              <a:rPr lang="es-ES" sz="3000" b="1" dirty="0">
                <a:effectLst>
                  <a:outerShdw blurRad="38100" dist="38100" dir="2700000" algn="tl">
                    <a:srgbClr val="000000">
                      <a:alpha val="43137"/>
                    </a:srgbClr>
                  </a:outerShdw>
                </a:effectLst>
                <a:sym typeface="DM Serif Display"/>
              </a:rPr>
              <a:t>¿Qué es la tipicidad normativa?</a:t>
            </a:r>
            <a:endParaRPr lang="es-ES" sz="3000" b="1" dirty="0">
              <a:effectLst>
                <a:outerShdw blurRad="38100" dist="38100" dir="2700000" algn="tl">
                  <a:srgbClr val="000000">
                    <a:alpha val="43137"/>
                  </a:srgbClr>
                </a:outerShdw>
              </a:effectLst>
            </a:endParaRPr>
          </a:p>
        </p:txBody>
      </p:sp>
      <p:pic>
        <p:nvPicPr>
          <p:cNvPr id="8" name="Picture 6" descr="Femida - Justicia De La Señora, Ejemplo Gráfico Del Vector Ilustraciones  Vectoriales, Clip Art Vectorizado Libre De Derechos. Image 38777475.">
            <a:extLst>
              <a:ext uri="{FF2B5EF4-FFF2-40B4-BE49-F238E27FC236}">
                <a16:creationId xmlns:a16="http://schemas.microsoft.com/office/drawing/2014/main" id="{5BF140DB-8B95-EA24-8899-55AF741D61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8142" y="1978819"/>
            <a:ext cx="2155859" cy="259279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18;p6">
            <a:extLst>
              <a:ext uri="{FF2B5EF4-FFF2-40B4-BE49-F238E27FC236}">
                <a16:creationId xmlns:a16="http://schemas.microsoft.com/office/drawing/2014/main" id="{1C9CF05E-DF0E-2E95-EE52-8AEBD9B86254}"/>
              </a:ext>
            </a:extLst>
          </p:cNvPr>
          <p:cNvSpPr txBox="1"/>
          <p:nvPr/>
        </p:nvSpPr>
        <p:spPr>
          <a:xfrm>
            <a:off x="2699792" y="220440"/>
            <a:ext cx="4446028" cy="6417119"/>
          </a:xfrm>
          <a:prstGeom prst="rect">
            <a:avLst/>
          </a:prstGeom>
          <a:noFill/>
          <a:ln>
            <a:noFill/>
          </a:ln>
        </p:spPr>
        <p:txBody>
          <a:bodyPr spcFirstLastPara="1" wrap="square" lIns="68569" tIns="68569" rIns="68569" bIns="68569" anchor="t" anchorCtr="0">
            <a:spAutoFit/>
          </a:bodyPr>
          <a:lstStyle/>
          <a:p>
            <a:pPr marL="342900" indent="-252413">
              <a:spcBef>
                <a:spcPts val="0"/>
              </a:spcBef>
              <a:spcAft>
                <a:spcPts val="0"/>
              </a:spcAft>
              <a:buClr>
                <a:srgbClr val="042354"/>
              </a:buClr>
              <a:buSzPts val="1700"/>
              <a:buFont typeface="DM Serif Display"/>
              <a:buChar char="●"/>
            </a:pPr>
            <a:r>
              <a:rPr lang="es-ES" sz="2400" dirty="0">
                <a:solidFill>
                  <a:srgbClr val="042354"/>
                </a:solidFill>
                <a:latin typeface="Bell MT" panose="02020503060305020303" pitchFamily="18" charset="0"/>
                <a:ea typeface="DM Serif Display"/>
                <a:cs typeface="DM Serif Display"/>
                <a:sym typeface="DM Serif Display"/>
              </a:rPr>
              <a:t>Es la fórmula legal que contiene una situación de hecho o un supuesto que permite obtener una consecuencia jurídica o aplicar el efecto previsto en la ley.</a:t>
            </a:r>
          </a:p>
          <a:p>
            <a:pPr marL="342900" indent="-252413">
              <a:spcBef>
                <a:spcPts val="0"/>
              </a:spcBef>
              <a:spcAft>
                <a:spcPts val="0"/>
              </a:spcAft>
              <a:buClr>
                <a:srgbClr val="042354"/>
              </a:buClr>
              <a:buSzPts val="1700"/>
              <a:buFont typeface="DM Serif Display"/>
              <a:buChar char="●"/>
            </a:pPr>
            <a:r>
              <a:rPr lang="es-ES" sz="2400" dirty="0">
                <a:solidFill>
                  <a:srgbClr val="042354"/>
                </a:solidFill>
                <a:latin typeface="Bell MT" panose="02020503060305020303" pitchFamily="18" charset="0"/>
                <a:sym typeface="DM Serif Display"/>
              </a:rPr>
              <a:t>Por costumbre lo consideramos tipo, cuando el legislador propone un elemento descriptivo.</a:t>
            </a:r>
          </a:p>
          <a:p>
            <a:pPr marL="342900" indent="-252413">
              <a:spcBef>
                <a:spcPts val="0"/>
              </a:spcBef>
              <a:spcAft>
                <a:spcPts val="0"/>
              </a:spcAft>
              <a:buClr>
                <a:srgbClr val="042354"/>
              </a:buClr>
              <a:buSzPts val="1700"/>
              <a:buFont typeface="DM Serif Display"/>
              <a:buChar char="●"/>
            </a:pPr>
            <a:r>
              <a:rPr lang="es-ES" sz="2400" dirty="0">
                <a:solidFill>
                  <a:srgbClr val="042354"/>
                </a:solidFill>
                <a:latin typeface="Bell MT" panose="02020503060305020303" pitchFamily="18" charset="0"/>
                <a:sym typeface="DM Serif Display"/>
              </a:rPr>
              <a:t>Pero, como no existe el tipo penal contra el medioambiente entonces es un elemento normativo, que debe llenarse de contenido con elementos del tipo penal, pero no única ni exclusivamente.</a:t>
            </a:r>
          </a:p>
        </p:txBody>
      </p:sp>
    </p:spTree>
    <p:extLst>
      <p:ext uri="{BB962C8B-B14F-4D97-AF65-F5344CB8AC3E}">
        <p14:creationId xmlns:p14="http://schemas.microsoft.com/office/powerpoint/2010/main" val="18785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395536" y="282350"/>
            <a:ext cx="8139000"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 sz="2800" dirty="0">
                <a:solidFill>
                  <a:srgbClr val="042354"/>
                </a:solidFill>
                <a:latin typeface="DM Serif Display"/>
                <a:ea typeface="DM Serif Display"/>
                <a:cs typeface="DM Serif Display"/>
                <a:sym typeface="DM Serif Display"/>
              </a:rPr>
              <a:t>¿Es un elemento normativo del injusto?</a:t>
            </a:r>
            <a:endParaRPr sz="2800" dirty="0">
              <a:solidFill>
                <a:srgbClr val="042354"/>
              </a:solidFill>
              <a:latin typeface="DM Serif Display"/>
              <a:ea typeface="DM Serif Display"/>
              <a:cs typeface="DM Serif Display"/>
              <a:sym typeface="DM Serif Display"/>
            </a:endParaRPr>
          </a:p>
        </p:txBody>
      </p:sp>
      <p:sp>
        <p:nvSpPr>
          <p:cNvPr id="19" name="Rectángulo: esquinas redondeadas 18">
            <a:extLst>
              <a:ext uri="{FF2B5EF4-FFF2-40B4-BE49-F238E27FC236}">
                <a16:creationId xmlns:a16="http://schemas.microsoft.com/office/drawing/2014/main" id="{CA1DEF1D-B68C-9A63-12C3-D57F88329865}"/>
              </a:ext>
            </a:extLst>
          </p:cNvPr>
          <p:cNvSpPr/>
          <p:nvPr/>
        </p:nvSpPr>
        <p:spPr>
          <a:xfrm>
            <a:off x="862284" y="3320944"/>
            <a:ext cx="2037728" cy="739197"/>
          </a:xfrm>
          <a:prstGeom prst="roundRect">
            <a:avLst/>
          </a:prstGeom>
          <a:solidFill>
            <a:srgbClr val="3BF5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Injusto de extinción de dominio</a:t>
            </a:r>
          </a:p>
        </p:txBody>
      </p:sp>
      <p:sp>
        <p:nvSpPr>
          <p:cNvPr id="23" name="Rectángulo: esquinas redondeadas 22">
            <a:extLst>
              <a:ext uri="{FF2B5EF4-FFF2-40B4-BE49-F238E27FC236}">
                <a16:creationId xmlns:a16="http://schemas.microsoft.com/office/drawing/2014/main" id="{66312312-C8FF-3F1B-48CD-2825E8E6BBB5}"/>
              </a:ext>
            </a:extLst>
          </p:cNvPr>
          <p:cNvSpPr/>
          <p:nvPr/>
        </p:nvSpPr>
        <p:spPr>
          <a:xfrm>
            <a:off x="3924346" y="2170934"/>
            <a:ext cx="1295308" cy="43088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rgbClr val="042354"/>
                </a:solidFill>
              </a:rPr>
              <a:t>Objetivo</a:t>
            </a:r>
          </a:p>
        </p:txBody>
      </p:sp>
      <p:cxnSp>
        <p:nvCxnSpPr>
          <p:cNvPr id="24" name="Conector recto de flecha 23">
            <a:extLst>
              <a:ext uri="{FF2B5EF4-FFF2-40B4-BE49-F238E27FC236}">
                <a16:creationId xmlns:a16="http://schemas.microsoft.com/office/drawing/2014/main" id="{5F3EDB7E-4A32-9A7B-54EF-CEB36760A759}"/>
              </a:ext>
            </a:extLst>
          </p:cNvPr>
          <p:cNvCxnSpPr>
            <a:cxnSpLocks/>
            <a:stCxn id="19" idx="3"/>
            <a:endCxn id="23" idx="1"/>
          </p:cNvCxnSpPr>
          <p:nvPr/>
        </p:nvCxnSpPr>
        <p:spPr>
          <a:xfrm flipV="1">
            <a:off x="2900012" y="2386378"/>
            <a:ext cx="1024334" cy="1304165"/>
          </a:xfrm>
          <a:prstGeom prst="straightConnector1">
            <a:avLst/>
          </a:prstGeom>
          <a:ln w="317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27" name="Rectángulo: esquinas redondeadas 26">
            <a:extLst>
              <a:ext uri="{FF2B5EF4-FFF2-40B4-BE49-F238E27FC236}">
                <a16:creationId xmlns:a16="http://schemas.microsoft.com/office/drawing/2014/main" id="{62448303-4FA3-55CD-7FAB-825BFDF2B7D0}"/>
              </a:ext>
            </a:extLst>
          </p:cNvPr>
          <p:cNvSpPr/>
          <p:nvPr/>
        </p:nvSpPr>
        <p:spPr>
          <a:xfrm>
            <a:off x="3694834" y="4917565"/>
            <a:ext cx="1358499" cy="43088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rgbClr val="042354"/>
                </a:solidFill>
              </a:rPr>
              <a:t>Funcional</a:t>
            </a:r>
          </a:p>
        </p:txBody>
      </p:sp>
      <p:cxnSp>
        <p:nvCxnSpPr>
          <p:cNvPr id="28" name="Conector recto de flecha 27">
            <a:extLst>
              <a:ext uri="{FF2B5EF4-FFF2-40B4-BE49-F238E27FC236}">
                <a16:creationId xmlns:a16="http://schemas.microsoft.com/office/drawing/2014/main" id="{CAC39E0A-C8D7-D265-FED2-60E5899F98D3}"/>
              </a:ext>
            </a:extLst>
          </p:cNvPr>
          <p:cNvCxnSpPr>
            <a:cxnSpLocks/>
            <a:stCxn id="19" idx="3"/>
            <a:endCxn id="27" idx="1"/>
          </p:cNvCxnSpPr>
          <p:nvPr/>
        </p:nvCxnSpPr>
        <p:spPr>
          <a:xfrm>
            <a:off x="2900012" y="3690542"/>
            <a:ext cx="794822" cy="1442466"/>
          </a:xfrm>
          <a:prstGeom prst="straightConnector1">
            <a:avLst/>
          </a:prstGeom>
          <a:ln w="317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32" name="Abrir llave 31">
            <a:extLst>
              <a:ext uri="{FF2B5EF4-FFF2-40B4-BE49-F238E27FC236}">
                <a16:creationId xmlns:a16="http://schemas.microsoft.com/office/drawing/2014/main" id="{C31FF620-93CB-360F-0FF3-14A5B24F81AD}"/>
              </a:ext>
            </a:extLst>
          </p:cNvPr>
          <p:cNvSpPr/>
          <p:nvPr/>
        </p:nvSpPr>
        <p:spPr>
          <a:xfrm>
            <a:off x="5407569" y="1889253"/>
            <a:ext cx="345820" cy="972205"/>
          </a:xfrm>
          <a:prstGeom prst="leftBrace">
            <a:avLst>
              <a:gd name="adj1" fmla="val 5347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000"/>
          </a:p>
        </p:txBody>
      </p:sp>
      <p:sp>
        <p:nvSpPr>
          <p:cNvPr id="33" name="CuadroTexto 32">
            <a:extLst>
              <a:ext uri="{FF2B5EF4-FFF2-40B4-BE49-F238E27FC236}">
                <a16:creationId xmlns:a16="http://schemas.microsoft.com/office/drawing/2014/main" id="{72D22E5C-37A5-3B8A-F741-67EC9EBB89F1}"/>
              </a:ext>
            </a:extLst>
          </p:cNvPr>
          <p:cNvSpPr txBox="1"/>
          <p:nvPr/>
        </p:nvSpPr>
        <p:spPr>
          <a:xfrm>
            <a:off x="5668698" y="1934522"/>
            <a:ext cx="780725" cy="307777"/>
          </a:xfrm>
          <a:prstGeom prst="rect">
            <a:avLst/>
          </a:prstGeom>
          <a:noFill/>
        </p:spPr>
        <p:txBody>
          <a:bodyPr wrap="square" rtlCol="0">
            <a:spAutoFit/>
          </a:bodyPr>
          <a:lstStyle/>
          <a:p>
            <a:r>
              <a:rPr lang="es-PE" sz="1400" dirty="0"/>
              <a:t>Acción</a:t>
            </a:r>
          </a:p>
        </p:txBody>
      </p:sp>
      <p:sp>
        <p:nvSpPr>
          <p:cNvPr id="34" name="CuadroTexto 33">
            <a:extLst>
              <a:ext uri="{FF2B5EF4-FFF2-40B4-BE49-F238E27FC236}">
                <a16:creationId xmlns:a16="http://schemas.microsoft.com/office/drawing/2014/main" id="{5AF259EF-D929-D730-E639-5938F953B52F}"/>
              </a:ext>
            </a:extLst>
          </p:cNvPr>
          <p:cNvSpPr txBox="1"/>
          <p:nvPr/>
        </p:nvSpPr>
        <p:spPr>
          <a:xfrm>
            <a:off x="5676948" y="3429000"/>
            <a:ext cx="1419320" cy="523220"/>
          </a:xfrm>
          <a:prstGeom prst="rect">
            <a:avLst/>
          </a:prstGeom>
          <a:noFill/>
        </p:spPr>
        <p:txBody>
          <a:bodyPr wrap="square" rtlCol="0">
            <a:spAutoFit/>
          </a:bodyPr>
          <a:lstStyle/>
          <a:p>
            <a:r>
              <a:rPr lang="es-PE" sz="1400" dirty="0"/>
              <a:t>Típica objetiva u objetivable</a:t>
            </a:r>
          </a:p>
        </p:txBody>
      </p:sp>
      <p:sp>
        <p:nvSpPr>
          <p:cNvPr id="35" name="CuadroTexto 34">
            <a:extLst>
              <a:ext uri="{FF2B5EF4-FFF2-40B4-BE49-F238E27FC236}">
                <a16:creationId xmlns:a16="http://schemas.microsoft.com/office/drawing/2014/main" id="{A0C46037-8EB3-1874-6E4D-7802C583DE35}"/>
              </a:ext>
            </a:extLst>
          </p:cNvPr>
          <p:cNvSpPr txBox="1"/>
          <p:nvPr/>
        </p:nvSpPr>
        <p:spPr>
          <a:xfrm>
            <a:off x="5668696" y="2544190"/>
            <a:ext cx="1528963" cy="307777"/>
          </a:xfrm>
          <a:prstGeom prst="rect">
            <a:avLst/>
          </a:prstGeom>
          <a:noFill/>
        </p:spPr>
        <p:txBody>
          <a:bodyPr wrap="square" rtlCol="0">
            <a:spAutoFit/>
          </a:bodyPr>
          <a:lstStyle/>
          <a:p>
            <a:r>
              <a:rPr lang="es-PE" sz="1400" dirty="0"/>
              <a:t>Contra jurídica</a:t>
            </a:r>
          </a:p>
        </p:txBody>
      </p:sp>
      <p:sp>
        <p:nvSpPr>
          <p:cNvPr id="37" name="Abrir llave 36">
            <a:extLst>
              <a:ext uri="{FF2B5EF4-FFF2-40B4-BE49-F238E27FC236}">
                <a16:creationId xmlns:a16="http://schemas.microsoft.com/office/drawing/2014/main" id="{5B6FD6AE-A274-8E2C-C19E-24FCFAB39D25}"/>
              </a:ext>
            </a:extLst>
          </p:cNvPr>
          <p:cNvSpPr/>
          <p:nvPr/>
        </p:nvSpPr>
        <p:spPr>
          <a:xfrm>
            <a:off x="5331128" y="4396237"/>
            <a:ext cx="345820" cy="1222874"/>
          </a:xfrm>
          <a:prstGeom prst="leftBrace">
            <a:avLst>
              <a:gd name="adj1" fmla="val 53477"/>
              <a:gd name="adj2" fmla="val 6322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000"/>
          </a:p>
        </p:txBody>
      </p:sp>
      <p:sp>
        <p:nvSpPr>
          <p:cNvPr id="38" name="CuadroTexto 37">
            <a:extLst>
              <a:ext uri="{FF2B5EF4-FFF2-40B4-BE49-F238E27FC236}">
                <a16:creationId xmlns:a16="http://schemas.microsoft.com/office/drawing/2014/main" id="{CDAA38D1-7B02-463A-C066-89763C559E38}"/>
              </a:ext>
            </a:extLst>
          </p:cNvPr>
          <p:cNvSpPr txBox="1"/>
          <p:nvPr/>
        </p:nvSpPr>
        <p:spPr>
          <a:xfrm>
            <a:off x="5580478" y="4411776"/>
            <a:ext cx="960283" cy="307777"/>
          </a:xfrm>
          <a:prstGeom prst="rect">
            <a:avLst/>
          </a:prstGeom>
          <a:noFill/>
        </p:spPr>
        <p:txBody>
          <a:bodyPr wrap="square" rtlCol="0">
            <a:spAutoFit/>
          </a:bodyPr>
          <a:lstStyle/>
          <a:p>
            <a:r>
              <a:rPr lang="es-PE" sz="1400" dirty="0"/>
              <a:t>Diligencia</a:t>
            </a:r>
          </a:p>
        </p:txBody>
      </p:sp>
      <p:sp>
        <p:nvSpPr>
          <p:cNvPr id="39" name="CuadroTexto 38">
            <a:extLst>
              <a:ext uri="{FF2B5EF4-FFF2-40B4-BE49-F238E27FC236}">
                <a16:creationId xmlns:a16="http://schemas.microsoft.com/office/drawing/2014/main" id="{4AD6D40B-4DB1-C155-2F05-85D1B606285F}"/>
              </a:ext>
            </a:extLst>
          </p:cNvPr>
          <p:cNvSpPr txBox="1"/>
          <p:nvPr/>
        </p:nvSpPr>
        <p:spPr>
          <a:xfrm>
            <a:off x="5581510" y="4841791"/>
            <a:ext cx="1108117" cy="307777"/>
          </a:xfrm>
          <a:prstGeom prst="rect">
            <a:avLst/>
          </a:prstGeom>
          <a:noFill/>
        </p:spPr>
        <p:txBody>
          <a:bodyPr wrap="square" rtlCol="0">
            <a:spAutoFit/>
          </a:bodyPr>
          <a:lstStyle/>
          <a:p>
            <a:r>
              <a:rPr lang="es-PE" sz="1400" dirty="0"/>
              <a:t>Buena fe</a:t>
            </a:r>
          </a:p>
        </p:txBody>
      </p:sp>
      <p:sp>
        <p:nvSpPr>
          <p:cNvPr id="40" name="CuadroTexto 39">
            <a:extLst>
              <a:ext uri="{FF2B5EF4-FFF2-40B4-BE49-F238E27FC236}">
                <a16:creationId xmlns:a16="http://schemas.microsoft.com/office/drawing/2014/main" id="{3F571746-3FF3-8EA6-918A-50A1A1F36699}"/>
              </a:ext>
            </a:extLst>
          </p:cNvPr>
          <p:cNvSpPr txBox="1"/>
          <p:nvPr/>
        </p:nvSpPr>
        <p:spPr>
          <a:xfrm>
            <a:off x="5594788" y="5326288"/>
            <a:ext cx="1147439" cy="307777"/>
          </a:xfrm>
          <a:prstGeom prst="rect">
            <a:avLst/>
          </a:prstGeom>
          <a:noFill/>
        </p:spPr>
        <p:txBody>
          <a:bodyPr wrap="square" rtlCol="0">
            <a:spAutoFit/>
          </a:bodyPr>
          <a:lstStyle/>
          <a:p>
            <a:r>
              <a:rPr lang="es-ES" sz="1400" dirty="0"/>
              <a:t>B</a:t>
            </a:r>
            <a:r>
              <a:rPr lang="es-PE" sz="1400" dirty="0"/>
              <a:t>ien común</a:t>
            </a:r>
          </a:p>
        </p:txBody>
      </p:sp>
      <p:sp>
        <p:nvSpPr>
          <p:cNvPr id="41" name="Rectángulo: esquinas redondeadas 40">
            <a:extLst>
              <a:ext uri="{FF2B5EF4-FFF2-40B4-BE49-F238E27FC236}">
                <a16:creationId xmlns:a16="http://schemas.microsoft.com/office/drawing/2014/main" id="{51B4BA71-8681-90F4-50E0-B2E30EBCF9F6}"/>
              </a:ext>
            </a:extLst>
          </p:cNvPr>
          <p:cNvSpPr/>
          <p:nvPr/>
        </p:nvSpPr>
        <p:spPr>
          <a:xfrm>
            <a:off x="3934624" y="3456850"/>
            <a:ext cx="1396504" cy="463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Normativo</a:t>
            </a:r>
          </a:p>
        </p:txBody>
      </p:sp>
      <p:cxnSp>
        <p:nvCxnSpPr>
          <p:cNvPr id="17" name="Conector recto de flecha 16">
            <a:extLst>
              <a:ext uri="{FF2B5EF4-FFF2-40B4-BE49-F238E27FC236}">
                <a16:creationId xmlns:a16="http://schemas.microsoft.com/office/drawing/2014/main" id="{095D621B-1A32-DD30-0E88-DF06D95F8EF5}"/>
              </a:ext>
            </a:extLst>
          </p:cNvPr>
          <p:cNvCxnSpPr>
            <a:cxnSpLocks/>
            <a:stCxn id="19" idx="3"/>
            <a:endCxn id="41" idx="1"/>
          </p:cNvCxnSpPr>
          <p:nvPr/>
        </p:nvCxnSpPr>
        <p:spPr>
          <a:xfrm flipV="1">
            <a:off x="2900012" y="3688540"/>
            <a:ext cx="1034612" cy="2003"/>
          </a:xfrm>
          <a:prstGeom prst="straightConnector1">
            <a:avLst/>
          </a:prstGeom>
          <a:ln w="317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49" name="Abrir llave 48">
            <a:extLst>
              <a:ext uri="{FF2B5EF4-FFF2-40B4-BE49-F238E27FC236}">
                <a16:creationId xmlns:a16="http://schemas.microsoft.com/office/drawing/2014/main" id="{6CA0F488-E2CC-6A55-07C1-B2192BBA4AB3}"/>
              </a:ext>
            </a:extLst>
          </p:cNvPr>
          <p:cNvSpPr/>
          <p:nvPr/>
        </p:nvSpPr>
        <p:spPr>
          <a:xfrm>
            <a:off x="5421878" y="3202437"/>
            <a:ext cx="345820" cy="972205"/>
          </a:xfrm>
          <a:prstGeom prst="leftBrace">
            <a:avLst>
              <a:gd name="adj1" fmla="val 5347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000"/>
          </a:p>
        </p:txBody>
      </p:sp>
      <p:sp>
        <p:nvSpPr>
          <p:cNvPr id="50" name="Abrir llave 49">
            <a:extLst>
              <a:ext uri="{FF2B5EF4-FFF2-40B4-BE49-F238E27FC236}">
                <a16:creationId xmlns:a16="http://schemas.microsoft.com/office/drawing/2014/main" id="{2DAA8809-E6D3-6EA8-9F6D-47F6BEF93DC2}"/>
              </a:ext>
            </a:extLst>
          </p:cNvPr>
          <p:cNvSpPr/>
          <p:nvPr/>
        </p:nvSpPr>
        <p:spPr>
          <a:xfrm>
            <a:off x="6967422" y="897872"/>
            <a:ext cx="345820" cy="4835383"/>
          </a:xfrm>
          <a:prstGeom prst="leftBrace">
            <a:avLst>
              <a:gd name="adj1" fmla="val 53477"/>
              <a:gd name="adj2" fmla="val 5936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000"/>
          </a:p>
        </p:txBody>
      </p:sp>
      <p:sp>
        <p:nvSpPr>
          <p:cNvPr id="53" name="CuadroTexto 52">
            <a:extLst>
              <a:ext uri="{FF2B5EF4-FFF2-40B4-BE49-F238E27FC236}">
                <a16:creationId xmlns:a16="http://schemas.microsoft.com/office/drawing/2014/main" id="{87B420E6-6974-B85C-F57F-DF630191C4EE}"/>
              </a:ext>
            </a:extLst>
          </p:cNvPr>
          <p:cNvSpPr txBox="1"/>
          <p:nvPr/>
        </p:nvSpPr>
        <p:spPr>
          <a:xfrm>
            <a:off x="7261810" y="1871224"/>
            <a:ext cx="1882190" cy="954107"/>
          </a:xfrm>
          <a:prstGeom prst="rect">
            <a:avLst/>
          </a:prstGeom>
          <a:noFill/>
        </p:spPr>
        <p:txBody>
          <a:bodyPr wrap="square" rtlCol="0">
            <a:spAutoFit/>
          </a:bodyPr>
          <a:lstStyle/>
          <a:p>
            <a:r>
              <a:rPr lang="es-PE" sz="1400" dirty="0">
                <a:solidFill>
                  <a:srgbClr val="FF0000"/>
                </a:solidFill>
              </a:rPr>
              <a:t>Tipicidad </a:t>
            </a:r>
            <a:r>
              <a:rPr lang="es-PE" sz="1400" dirty="0"/>
              <a:t>Vgr. Actividad ilícita contra el medio ambiente</a:t>
            </a:r>
          </a:p>
        </p:txBody>
      </p:sp>
      <p:sp>
        <p:nvSpPr>
          <p:cNvPr id="54" name="CuadroTexto 53">
            <a:extLst>
              <a:ext uri="{FF2B5EF4-FFF2-40B4-BE49-F238E27FC236}">
                <a16:creationId xmlns:a16="http://schemas.microsoft.com/office/drawing/2014/main" id="{16553448-A76E-7087-4C8D-49DE3D603B02}"/>
              </a:ext>
            </a:extLst>
          </p:cNvPr>
          <p:cNvSpPr txBox="1"/>
          <p:nvPr/>
        </p:nvSpPr>
        <p:spPr>
          <a:xfrm>
            <a:off x="7290948" y="924778"/>
            <a:ext cx="1882190" cy="738664"/>
          </a:xfrm>
          <a:prstGeom prst="rect">
            <a:avLst/>
          </a:prstGeom>
          <a:noFill/>
        </p:spPr>
        <p:txBody>
          <a:bodyPr wrap="square" rtlCol="0">
            <a:spAutoFit/>
          </a:bodyPr>
          <a:lstStyle/>
          <a:p>
            <a:r>
              <a:rPr lang="es-PE" sz="1400" dirty="0">
                <a:solidFill>
                  <a:srgbClr val="FF0000"/>
                </a:solidFill>
              </a:rPr>
              <a:t>Legalidad </a:t>
            </a:r>
            <a:r>
              <a:rPr lang="es-PE" sz="1400" dirty="0"/>
              <a:t>Vgr. Escaso comercio de droga</a:t>
            </a:r>
          </a:p>
        </p:txBody>
      </p:sp>
      <p:sp>
        <p:nvSpPr>
          <p:cNvPr id="55" name="CuadroTexto 54">
            <a:extLst>
              <a:ext uri="{FF2B5EF4-FFF2-40B4-BE49-F238E27FC236}">
                <a16:creationId xmlns:a16="http://schemas.microsoft.com/office/drawing/2014/main" id="{0BCEC0B0-9741-0847-3B0F-9FDD445022C2}"/>
              </a:ext>
            </a:extLst>
          </p:cNvPr>
          <p:cNvSpPr txBox="1"/>
          <p:nvPr/>
        </p:nvSpPr>
        <p:spPr>
          <a:xfrm>
            <a:off x="7288127" y="2923579"/>
            <a:ext cx="1882190" cy="1600438"/>
          </a:xfrm>
          <a:prstGeom prst="rect">
            <a:avLst/>
          </a:prstGeom>
          <a:noFill/>
        </p:spPr>
        <p:txBody>
          <a:bodyPr wrap="square" rtlCol="0">
            <a:spAutoFit/>
          </a:bodyPr>
          <a:lstStyle/>
          <a:p>
            <a:r>
              <a:rPr lang="es-PE" sz="1400" dirty="0">
                <a:solidFill>
                  <a:srgbClr val="FF0000"/>
                </a:solidFill>
              </a:rPr>
              <a:t>Completitud </a:t>
            </a:r>
            <a:r>
              <a:rPr lang="es-PE" sz="1400" dirty="0"/>
              <a:t>Vgr. Delito tentado, delito imperfecto, tipicidad relativa, el acto preparatorio, delito prescrito, delito extinguido</a:t>
            </a:r>
          </a:p>
        </p:txBody>
      </p:sp>
      <p:sp>
        <p:nvSpPr>
          <p:cNvPr id="56" name="CuadroTexto 55">
            <a:extLst>
              <a:ext uri="{FF2B5EF4-FFF2-40B4-BE49-F238E27FC236}">
                <a16:creationId xmlns:a16="http://schemas.microsoft.com/office/drawing/2014/main" id="{F51C2E30-6BB5-E9CF-BF8D-FEB0CBDD9F54}"/>
              </a:ext>
            </a:extLst>
          </p:cNvPr>
          <p:cNvSpPr txBox="1"/>
          <p:nvPr/>
        </p:nvSpPr>
        <p:spPr>
          <a:xfrm>
            <a:off x="7310233" y="4548233"/>
            <a:ext cx="1882190" cy="738664"/>
          </a:xfrm>
          <a:prstGeom prst="rect">
            <a:avLst/>
          </a:prstGeom>
          <a:noFill/>
        </p:spPr>
        <p:txBody>
          <a:bodyPr wrap="square" rtlCol="0">
            <a:spAutoFit/>
          </a:bodyPr>
          <a:lstStyle/>
          <a:p>
            <a:r>
              <a:rPr lang="es-PE" sz="1400" dirty="0">
                <a:solidFill>
                  <a:srgbClr val="FF0000"/>
                </a:solidFill>
              </a:rPr>
              <a:t>Anomía </a:t>
            </a:r>
            <a:r>
              <a:rPr lang="es-PE" sz="1400" dirty="0"/>
              <a:t>Vgr. Informalidad de riqueza, prostitución</a:t>
            </a:r>
          </a:p>
        </p:txBody>
      </p:sp>
      <p:sp>
        <p:nvSpPr>
          <p:cNvPr id="3" name="CuadroTexto 2">
            <a:extLst>
              <a:ext uri="{FF2B5EF4-FFF2-40B4-BE49-F238E27FC236}">
                <a16:creationId xmlns:a16="http://schemas.microsoft.com/office/drawing/2014/main" id="{FFB74348-A395-8609-756F-A7B16B0FD717}"/>
              </a:ext>
            </a:extLst>
          </p:cNvPr>
          <p:cNvSpPr txBox="1"/>
          <p:nvPr/>
        </p:nvSpPr>
        <p:spPr>
          <a:xfrm>
            <a:off x="7332503" y="5379184"/>
            <a:ext cx="1882190" cy="307777"/>
          </a:xfrm>
          <a:prstGeom prst="rect">
            <a:avLst/>
          </a:prstGeom>
          <a:noFill/>
        </p:spPr>
        <p:txBody>
          <a:bodyPr wrap="square" rtlCol="0">
            <a:spAutoFit/>
          </a:bodyPr>
          <a:lstStyle/>
          <a:p>
            <a:r>
              <a:rPr lang="es-PE" sz="1400" dirty="0">
                <a:solidFill>
                  <a:srgbClr val="FF0000"/>
                </a:solidFill>
              </a:rPr>
              <a:t>[…] </a:t>
            </a:r>
            <a:r>
              <a:rPr lang="es-PE" sz="1400" dirty="0"/>
              <a:t>Vgr…</a:t>
            </a:r>
          </a:p>
        </p:txBody>
      </p:sp>
    </p:spTree>
    <p:extLst>
      <p:ext uri="{BB962C8B-B14F-4D97-AF65-F5344CB8AC3E}">
        <p14:creationId xmlns:p14="http://schemas.microsoft.com/office/powerpoint/2010/main" val="1314891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22EA0-FD76-D349-9B64-924CC162131D}"/>
              </a:ext>
            </a:extLst>
          </p:cNvPr>
          <p:cNvSpPr>
            <a:spLocks noGrp="1"/>
          </p:cNvSpPr>
          <p:nvPr>
            <p:ph type="title"/>
          </p:nvPr>
        </p:nvSpPr>
        <p:spPr/>
        <p:txBody>
          <a:bodyPr>
            <a:normAutofit/>
          </a:bodyPr>
          <a:lstStyle/>
          <a:p>
            <a:r>
              <a:rPr lang="es-ES" sz="2700" dirty="0">
                <a:solidFill>
                  <a:srgbClr val="042354"/>
                </a:solidFill>
                <a:latin typeface="DM Serif Display"/>
                <a:ea typeface="DM Serif Display"/>
                <a:cs typeface="DM Serif Display"/>
                <a:sym typeface="DM Serif Display"/>
              </a:rPr>
              <a:t>Las Salvaguardas del proceso de extinción de dominio</a:t>
            </a:r>
            <a:endParaRPr lang="es-ES" dirty="0"/>
          </a:p>
        </p:txBody>
      </p:sp>
      <p:sp>
        <p:nvSpPr>
          <p:cNvPr id="3" name="Marcador de contenido 2">
            <a:extLst>
              <a:ext uri="{FF2B5EF4-FFF2-40B4-BE49-F238E27FC236}">
                <a16:creationId xmlns:a16="http://schemas.microsoft.com/office/drawing/2014/main" id="{12459163-9D7A-A7DE-F0C1-04A4199979F5}"/>
              </a:ext>
            </a:extLst>
          </p:cNvPr>
          <p:cNvSpPr>
            <a:spLocks noGrp="1"/>
          </p:cNvSpPr>
          <p:nvPr>
            <p:ph idx="1"/>
          </p:nvPr>
        </p:nvSpPr>
        <p:spPr>
          <a:xfrm>
            <a:off x="822960" y="2156830"/>
            <a:ext cx="7543800" cy="4426532"/>
          </a:xfrm>
        </p:spPr>
        <p:txBody>
          <a:bodyPr>
            <a:normAutofit lnSpcReduction="10000"/>
          </a:bodyPr>
          <a:lstStyle/>
          <a:p>
            <a:pPr marL="476250" indent="-385763">
              <a:spcBef>
                <a:spcPts val="0"/>
              </a:spcBef>
              <a:buClr>
                <a:srgbClr val="042354"/>
              </a:buClr>
              <a:buSzPts val="1700"/>
              <a:buAutoNum type="arabicPeriod"/>
            </a:pPr>
            <a:r>
              <a:rPr lang="es-ES" sz="2100" dirty="0">
                <a:solidFill>
                  <a:srgbClr val="042354"/>
                </a:solidFill>
                <a:latin typeface="DM Serif Display"/>
                <a:sym typeface="DM Serif Display"/>
              </a:rPr>
              <a:t>Ámbito de aplicación</a:t>
            </a:r>
            <a:r>
              <a:rPr lang="es-ES" sz="2100" b="1" dirty="0">
                <a:solidFill>
                  <a:srgbClr val="042354"/>
                </a:solidFill>
                <a:latin typeface="Bell MT" panose="02020503060305020303" pitchFamily="18" charset="0"/>
                <a:ea typeface="DM Serif Display"/>
                <a:cs typeface="DM Serif Display"/>
                <a:sym typeface="DM Serif Display"/>
              </a:rPr>
              <a:t>. </a:t>
            </a:r>
            <a:r>
              <a:rPr lang="es-ES" sz="2100" u="sng" dirty="0">
                <a:solidFill>
                  <a:srgbClr val="042354"/>
                </a:solidFill>
                <a:latin typeface="Bell MT" panose="02020503060305020303" pitchFamily="18" charset="0"/>
                <a:ea typeface="DM Serif Display"/>
                <a:cs typeface="DM Serif Display"/>
                <a:sym typeface="DM Serif Display"/>
              </a:rPr>
              <a:t>Operador lógico replicativo</a:t>
            </a:r>
            <a:r>
              <a:rPr lang="es-ES" sz="2100" dirty="0">
                <a:solidFill>
                  <a:srgbClr val="042354"/>
                </a:solidFill>
                <a:latin typeface="Bell MT" panose="02020503060305020303" pitchFamily="18" charset="0"/>
                <a:ea typeface="DM Serif Display"/>
                <a:cs typeface="DM Serif Display"/>
                <a:sym typeface="DM Serif Display"/>
              </a:rPr>
              <a:t>: Actividades ilícitas con capacidad de generar dinero, bienes, efectos o ganancias de origen ilícito o actividades vinculadas a la criminalidad organizada.</a:t>
            </a:r>
          </a:p>
          <a:p>
            <a:pPr marL="476250" indent="-385763">
              <a:spcBef>
                <a:spcPts val="0"/>
              </a:spcBef>
              <a:buClr>
                <a:srgbClr val="042354"/>
              </a:buClr>
              <a:buSzPts val="1700"/>
              <a:buAutoNum type="arabicPeriod"/>
            </a:pPr>
            <a:r>
              <a:rPr lang="es-ES" sz="2100" dirty="0">
                <a:solidFill>
                  <a:srgbClr val="042354"/>
                </a:solidFill>
                <a:latin typeface="DM Serif Display"/>
                <a:ea typeface="DM Serif Display"/>
                <a:cs typeface="DM Serif Display"/>
                <a:sym typeface="DM Serif Display"/>
              </a:rPr>
              <a:t>Las Exclusionary rule ex nemo plus iuris.</a:t>
            </a:r>
            <a:r>
              <a:rPr lang="es-ES" sz="2100" b="1" dirty="0">
                <a:solidFill>
                  <a:srgbClr val="042354"/>
                </a:solidFill>
                <a:latin typeface="DM Serif Display"/>
                <a:ea typeface="DM Serif Display"/>
                <a:cs typeface="DM Serif Display"/>
                <a:sym typeface="DM Serif Display"/>
              </a:rPr>
              <a:t> </a:t>
            </a:r>
            <a:r>
              <a:rPr lang="es-ES" sz="2100" dirty="0">
                <a:solidFill>
                  <a:srgbClr val="042354"/>
                </a:solidFill>
                <a:latin typeface="Bell MT" panose="02020503060305020303" pitchFamily="18" charset="0"/>
                <a:ea typeface="DM Serif Display"/>
                <a:cs typeface="DM Serif Display"/>
                <a:sym typeface="DM Serif Display"/>
              </a:rPr>
              <a:t>Buena fe exenta de culpa liberadora, la funcionalidad del bien común, la legalidad justificante.</a:t>
            </a:r>
          </a:p>
          <a:p>
            <a:pPr marL="476250" indent="-385763">
              <a:spcBef>
                <a:spcPts val="0"/>
              </a:spcBef>
              <a:buClr>
                <a:srgbClr val="042354"/>
              </a:buClr>
              <a:buSzPts val="1700"/>
              <a:buAutoNum type="arabicPeriod"/>
            </a:pPr>
            <a:r>
              <a:rPr lang="es-ES" sz="2100" dirty="0">
                <a:solidFill>
                  <a:srgbClr val="042354"/>
                </a:solidFill>
                <a:latin typeface="DM Serif Display"/>
                <a:sym typeface="DM Serif Display"/>
              </a:rPr>
              <a:t>El interés económico relevante</a:t>
            </a:r>
            <a:r>
              <a:rPr lang="es-ES" sz="2100" dirty="0">
                <a:solidFill>
                  <a:srgbClr val="042354"/>
                </a:solidFill>
                <a:latin typeface="Bell MT" panose="02020503060305020303" pitchFamily="18" charset="0"/>
                <a:ea typeface="DM Serif Display"/>
                <a:cs typeface="DM Serif Display"/>
                <a:sym typeface="DM Serif Display"/>
              </a:rPr>
              <a:t>. El bien debe tener poseer un interés económico relevante para el Estado, no es sólo crematístico.</a:t>
            </a:r>
          </a:p>
          <a:p>
            <a:pPr marL="476250" indent="-385763">
              <a:spcBef>
                <a:spcPts val="0"/>
              </a:spcBef>
              <a:buClr>
                <a:srgbClr val="042354"/>
              </a:buClr>
              <a:buSzPts val="1700"/>
              <a:buAutoNum type="arabicPeriod"/>
            </a:pPr>
            <a:r>
              <a:rPr lang="es-ES" sz="2100" dirty="0">
                <a:solidFill>
                  <a:srgbClr val="042354"/>
                </a:solidFill>
                <a:latin typeface="DM Serif Display"/>
                <a:sym typeface="DM Serif Display"/>
              </a:rPr>
              <a:t>El contencioso de extinción</a:t>
            </a:r>
            <a:r>
              <a:rPr lang="es-ES" sz="2100" dirty="0">
                <a:solidFill>
                  <a:srgbClr val="042354"/>
                </a:solidFill>
                <a:latin typeface="Bell MT" panose="02020503060305020303" pitchFamily="18" charset="0"/>
                <a:ea typeface="DM Serif Display"/>
                <a:cs typeface="DM Serif Display"/>
                <a:sym typeface="DM Serif Display"/>
              </a:rPr>
              <a:t>. Se asemeja al proceso civil de conocimiento, pero la carga de la prueba es libre e igual.</a:t>
            </a:r>
          </a:p>
          <a:p>
            <a:pPr marL="476250" indent="-385763">
              <a:spcBef>
                <a:spcPts val="0"/>
              </a:spcBef>
              <a:buClr>
                <a:srgbClr val="042354"/>
              </a:buClr>
              <a:buSzPts val="1700"/>
              <a:buAutoNum type="arabicPeriod"/>
            </a:pPr>
            <a:r>
              <a:rPr lang="es-ES" sz="2100" b="1" dirty="0">
                <a:solidFill>
                  <a:srgbClr val="042354"/>
                </a:solidFill>
                <a:latin typeface="Bell MT" panose="02020503060305020303" pitchFamily="18" charset="0"/>
                <a:ea typeface="DM Serif Display"/>
                <a:cs typeface="DM Serif Display"/>
                <a:sym typeface="DM Serif Display"/>
              </a:rPr>
              <a:t>La variación o el cese cautelar.</a:t>
            </a:r>
            <a:r>
              <a:rPr lang="es-ES" sz="2100" dirty="0">
                <a:solidFill>
                  <a:srgbClr val="042354"/>
                </a:solidFill>
                <a:latin typeface="Bell MT" panose="02020503060305020303" pitchFamily="18" charset="0"/>
                <a:ea typeface="DM Serif Display"/>
                <a:cs typeface="DM Serif Display"/>
                <a:sym typeface="DM Serif Display"/>
              </a:rPr>
              <a:t> No es sólo rebus sic stantibus, sino ratio sic stantibus.</a:t>
            </a:r>
            <a:endParaRPr lang="es-ES" sz="2100" dirty="0">
              <a:solidFill>
                <a:srgbClr val="042354"/>
              </a:solidFill>
              <a:latin typeface="DM Serif Display"/>
              <a:ea typeface="DM Serif Display"/>
              <a:cs typeface="DM Serif Display"/>
              <a:sym typeface="DM Serif Display"/>
            </a:endParaRPr>
          </a:p>
        </p:txBody>
      </p:sp>
      <p:pic>
        <p:nvPicPr>
          <p:cNvPr id="4" name="Imagen 3">
            <a:extLst>
              <a:ext uri="{FF2B5EF4-FFF2-40B4-BE49-F238E27FC236}">
                <a16:creationId xmlns:a16="http://schemas.microsoft.com/office/drawing/2014/main" id="{8B25EB11-3275-84B7-F48F-0FD293BAA5F3}"/>
              </a:ext>
            </a:extLst>
          </p:cNvPr>
          <p:cNvPicPr>
            <a:picLocks noChangeAspect="1"/>
          </p:cNvPicPr>
          <p:nvPr/>
        </p:nvPicPr>
        <p:blipFill>
          <a:blip r:embed="rId2"/>
          <a:stretch>
            <a:fillRect/>
          </a:stretch>
        </p:blipFill>
        <p:spPr>
          <a:xfrm>
            <a:off x="7777006" y="941971"/>
            <a:ext cx="1088068" cy="1088068"/>
          </a:xfrm>
          <a:prstGeom prst="rect">
            <a:avLst/>
          </a:prstGeom>
        </p:spPr>
      </p:pic>
    </p:spTree>
    <p:extLst>
      <p:ext uri="{BB962C8B-B14F-4D97-AF65-F5344CB8AC3E}">
        <p14:creationId xmlns:p14="http://schemas.microsoft.com/office/powerpoint/2010/main" val="671762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74BB2-230C-454F-857B-8FAF11E42724}"/>
              </a:ext>
            </a:extLst>
          </p:cNvPr>
          <p:cNvSpPr>
            <a:spLocks noGrp="1"/>
          </p:cNvSpPr>
          <p:nvPr>
            <p:ph type="title"/>
          </p:nvPr>
        </p:nvSpPr>
        <p:spPr>
          <a:xfrm>
            <a:off x="1331640" y="764704"/>
            <a:ext cx="5753886" cy="777564"/>
          </a:xfrm>
        </p:spPr>
        <p:txBody>
          <a:bodyPr vert="horz" lIns="68580" tIns="34290" rIns="68580" bIns="34290" rtlCol="0" anchor="b">
            <a:noAutofit/>
          </a:bodyPr>
          <a:lstStyle/>
          <a:p>
            <a:r>
              <a:rPr lang="es-ES" sz="3300" b="1" dirty="0">
                <a:solidFill>
                  <a:srgbClr val="0070C0"/>
                </a:solidFill>
                <a:latin typeface="Bell MT" panose="02020503060305020303" pitchFamily="18" charset="0"/>
              </a:rPr>
              <a:t>Buena fe cualificada</a:t>
            </a:r>
          </a:p>
        </p:txBody>
      </p:sp>
      <p:sp>
        <p:nvSpPr>
          <p:cNvPr id="3" name="Marcador de contenido 2">
            <a:extLst>
              <a:ext uri="{FF2B5EF4-FFF2-40B4-BE49-F238E27FC236}">
                <a16:creationId xmlns:a16="http://schemas.microsoft.com/office/drawing/2014/main" id="{A835687D-9781-4998-8613-C0C6C706748C}"/>
              </a:ext>
            </a:extLst>
          </p:cNvPr>
          <p:cNvSpPr>
            <a:spLocks noGrp="1"/>
          </p:cNvSpPr>
          <p:nvPr>
            <p:ph idx="1"/>
          </p:nvPr>
        </p:nvSpPr>
        <p:spPr>
          <a:xfrm>
            <a:off x="374759" y="2277894"/>
            <a:ext cx="5565394" cy="3815402"/>
          </a:xfrm>
        </p:spPr>
        <p:txBody>
          <a:bodyPr>
            <a:normAutofit lnSpcReduction="10000"/>
          </a:bodyPr>
          <a:lstStyle/>
          <a:p>
            <a:r>
              <a:rPr lang="es-PE" sz="2000" dirty="0">
                <a:latin typeface="Bell MT" panose="02020503060305020303" pitchFamily="18" charset="0"/>
              </a:rPr>
              <a:t>Es la buena fe creadora de derechos o teoría de la apariencia, por cuanto consolida una situación como si fuese verdad, cuando cumple la exención de culpabilidad, tiene el poder de legitimar la apariencia.</a:t>
            </a:r>
          </a:p>
          <a:p>
            <a:r>
              <a:rPr lang="es-PE" sz="2000" dirty="0">
                <a:latin typeface="Bell MT" panose="02020503060305020303" pitchFamily="18" charset="0"/>
              </a:rPr>
              <a:t>Por lo tanto, se compone de la buena fe subjetiva y de un componente objetivo consistente en la materialización de haber obrado conforme a derecho, y la acreditación de haber obrado con diligencia y cuidado suficientes.</a:t>
            </a:r>
          </a:p>
          <a:p>
            <a:r>
              <a:rPr lang="es-PE" sz="2000" dirty="0">
                <a:latin typeface="Bell MT" panose="02020503060305020303" pitchFamily="18" charset="0"/>
              </a:rPr>
              <a:t>Se diferencia de la buena fe simple, porque exige materialización de actos </a:t>
            </a:r>
            <a:r>
              <a:rPr lang="es-PE" sz="2000" dirty="0" err="1">
                <a:latin typeface="Bell MT" panose="02020503060305020303" pitchFamily="18" charset="0"/>
              </a:rPr>
              <a:t>bonafidelísimos</a:t>
            </a:r>
            <a:r>
              <a:rPr lang="es-PE" sz="2000" dirty="0">
                <a:latin typeface="Bell MT" panose="02020503060305020303" pitchFamily="18" charset="0"/>
              </a:rPr>
              <a:t>.</a:t>
            </a:r>
            <a:endParaRPr lang="es-ES" sz="2000" dirty="0">
              <a:latin typeface="Bell MT" panose="02020503060305020303" pitchFamily="18" charset="0"/>
            </a:endParaRPr>
          </a:p>
        </p:txBody>
      </p:sp>
      <p:sp>
        <p:nvSpPr>
          <p:cNvPr id="10" name="CuadroTexto 9">
            <a:extLst>
              <a:ext uri="{FF2B5EF4-FFF2-40B4-BE49-F238E27FC236}">
                <a16:creationId xmlns:a16="http://schemas.microsoft.com/office/drawing/2014/main" id="{67CDF4DE-AD74-490D-9A51-44204D989C68}"/>
              </a:ext>
            </a:extLst>
          </p:cNvPr>
          <p:cNvSpPr txBox="1"/>
          <p:nvPr/>
        </p:nvSpPr>
        <p:spPr>
          <a:xfrm>
            <a:off x="3091755" y="6093296"/>
            <a:ext cx="5643569" cy="507831"/>
          </a:xfrm>
          <a:prstGeom prst="rect">
            <a:avLst/>
          </a:prstGeom>
          <a:noFill/>
        </p:spPr>
        <p:txBody>
          <a:bodyPr wrap="square" rtlCol="0">
            <a:spAutoFit/>
          </a:bodyPr>
          <a:lstStyle/>
          <a:p>
            <a:r>
              <a:rPr lang="es-ES" sz="900" cap="small" dirty="0"/>
              <a:t>Neme Villarreal</a:t>
            </a:r>
            <a:r>
              <a:rPr lang="es-ES" sz="900" dirty="0"/>
              <a:t>, Martha Lucía (2009) “Buena fe subjetiva y buena fe objetiva. Equívocos a los que conduce la falta de claridad en la distinción de tales conceptos” </a:t>
            </a:r>
            <a:r>
              <a:rPr lang="es-ES" sz="900" i="1" dirty="0"/>
              <a:t>En Revista de Derecho Privado Externado, </a:t>
            </a:r>
            <a:r>
              <a:rPr lang="es-ES" sz="900" dirty="0"/>
              <a:t>n.17, Bogotá D.C.: UEC </a:t>
            </a:r>
          </a:p>
        </p:txBody>
      </p:sp>
      <p:pic>
        <p:nvPicPr>
          <p:cNvPr id="4" name="Picture 2" descr="Diligencia (virtud) - Wikipedia, la enciclopedia libre">
            <a:extLst>
              <a:ext uri="{FF2B5EF4-FFF2-40B4-BE49-F238E27FC236}">
                <a16:creationId xmlns:a16="http://schemas.microsoft.com/office/drawing/2014/main" id="{DE867D96-2C1E-5002-79B8-FCF6AE24D6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284984"/>
            <a:ext cx="2801275" cy="2556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Cockade of Peru - Escarapela del Perú - Wikipedia, la enciclopedia  libre | Bandera del peru, Simbolos patrios, Mitología inca">
            <a:extLst>
              <a:ext uri="{FF2B5EF4-FFF2-40B4-BE49-F238E27FC236}">
                <a16:creationId xmlns:a16="http://schemas.microsoft.com/office/drawing/2014/main" id="{35267CEE-0C4B-FBFC-45AF-7CDFE10E7D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5364" y="909009"/>
            <a:ext cx="659920" cy="65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4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97A1D-9CB1-8151-46BE-FB825DD474EF}"/>
              </a:ext>
            </a:extLst>
          </p:cNvPr>
          <p:cNvSpPr>
            <a:spLocks noGrp="1"/>
          </p:cNvSpPr>
          <p:nvPr>
            <p:ph type="title"/>
          </p:nvPr>
        </p:nvSpPr>
        <p:spPr>
          <a:xfrm>
            <a:off x="1502163" y="332656"/>
            <a:ext cx="6139673" cy="1293104"/>
          </a:xfrm>
        </p:spPr>
        <p:txBody>
          <a:bodyPr vert="horz" lIns="68580" tIns="34290" rIns="68580" bIns="34290" rtlCol="0" anchor="b">
            <a:normAutofit/>
          </a:bodyPr>
          <a:lstStyle/>
          <a:p>
            <a:r>
              <a:rPr lang="es-ES" sz="2700" dirty="0">
                <a:solidFill>
                  <a:srgbClr val="042354"/>
                </a:solidFill>
                <a:latin typeface="DM Serif Display"/>
              </a:rPr>
              <a:t>¿Por qué se puede extinguir el dominio?</a:t>
            </a:r>
          </a:p>
        </p:txBody>
      </p:sp>
      <p:sp>
        <p:nvSpPr>
          <p:cNvPr id="3" name="Marcador de contenido 2">
            <a:extLst>
              <a:ext uri="{FF2B5EF4-FFF2-40B4-BE49-F238E27FC236}">
                <a16:creationId xmlns:a16="http://schemas.microsoft.com/office/drawing/2014/main" id="{A583CD81-2B8B-BCF5-E9DE-FF4D6B605291}"/>
              </a:ext>
            </a:extLst>
          </p:cNvPr>
          <p:cNvSpPr>
            <a:spLocks noGrp="1"/>
          </p:cNvSpPr>
          <p:nvPr>
            <p:ph idx="1"/>
          </p:nvPr>
        </p:nvSpPr>
        <p:spPr>
          <a:xfrm>
            <a:off x="524529" y="2060848"/>
            <a:ext cx="6351727" cy="4176463"/>
          </a:xfrm>
        </p:spPr>
        <p:txBody>
          <a:bodyPr>
            <a:normAutofit lnSpcReduction="10000"/>
          </a:bodyPr>
          <a:lstStyle/>
          <a:p>
            <a:r>
              <a:rPr lang="es-ES" sz="2800" dirty="0">
                <a:latin typeface="Bell MT" panose="02020503060305020303" pitchFamily="18" charset="0"/>
              </a:rPr>
              <a:t>¿El dominio es un derecho o un hecho con apariencia de derecho?</a:t>
            </a:r>
          </a:p>
          <a:p>
            <a:r>
              <a:rPr lang="es-ES" sz="2800" dirty="0">
                <a:latin typeface="Bell MT" panose="02020503060305020303" pitchFamily="18" charset="0"/>
              </a:rPr>
              <a:t>¿Se puede perder la propiedad?</a:t>
            </a:r>
          </a:p>
          <a:p>
            <a:r>
              <a:rPr lang="es-ES" sz="2800" dirty="0">
                <a:latin typeface="Bell MT" panose="02020503060305020303" pitchFamily="18" charset="0"/>
              </a:rPr>
              <a:t>¿Se recupera el activo que nunca fue del Estado?</a:t>
            </a:r>
          </a:p>
          <a:p>
            <a:r>
              <a:rPr lang="es-ES" sz="2800" dirty="0">
                <a:latin typeface="Bell MT" panose="02020503060305020303" pitchFamily="18" charset="0"/>
              </a:rPr>
              <a:t>¿Cuánto debería pagarse al ladrón que colabora devolviendo lo robado?</a:t>
            </a:r>
            <a:r>
              <a:rPr lang="es-ES" sz="2400" dirty="0">
                <a:latin typeface="Bell MT" panose="02020503060305020303" pitchFamily="18" charset="0"/>
              </a:rPr>
              <a:t> </a:t>
            </a:r>
            <a:r>
              <a:rPr lang="es-ES" sz="2800" dirty="0">
                <a:latin typeface="Bell MT" panose="02020503060305020303" pitchFamily="18" charset="0"/>
              </a:rPr>
              <a:t>¿O al corrupto que comparte la coima, qué porcentaje debería dársele?</a:t>
            </a:r>
          </a:p>
        </p:txBody>
      </p:sp>
      <p:pic>
        <p:nvPicPr>
          <p:cNvPr id="4" name="Picture 2" descr="Colorín colorado, este cuento tiene un abogado… – LEY DOMINICANA">
            <a:extLst>
              <a:ext uri="{FF2B5EF4-FFF2-40B4-BE49-F238E27FC236}">
                <a16:creationId xmlns:a16="http://schemas.microsoft.com/office/drawing/2014/main" id="{4713C063-3FAA-DA7A-C996-A2CB5E6EE4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5762" y="2558599"/>
            <a:ext cx="1917356" cy="226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96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281044" y="1015630"/>
            <a:ext cx="4970672"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Valor económico</a:t>
            </a:r>
          </a:p>
        </p:txBody>
      </p:sp>
      <p:sp>
        <p:nvSpPr>
          <p:cNvPr id="218" name="Google Shape;218;p6"/>
          <p:cNvSpPr txBox="1"/>
          <p:nvPr/>
        </p:nvSpPr>
        <p:spPr>
          <a:xfrm>
            <a:off x="502500" y="1658557"/>
            <a:ext cx="4749216" cy="4339619"/>
          </a:xfrm>
          <a:prstGeom prst="rect">
            <a:avLst/>
          </a:prstGeom>
          <a:noFill/>
          <a:ln>
            <a:noFill/>
          </a:ln>
        </p:spPr>
        <p:txBody>
          <a:bodyPr spcFirstLastPara="1" wrap="square" lIns="91425" tIns="91425" rIns="91425" bIns="91425" anchor="t" anchorCtr="0">
            <a:spAutoFit/>
          </a:bodyPr>
          <a:lstStyle/>
          <a:p>
            <a:pPr marL="457189" indent="-336542">
              <a:buClr>
                <a:srgbClr val="042354"/>
              </a:buClr>
              <a:buSzPts val="1700"/>
              <a:buFont typeface="DM Serif Display"/>
              <a:buChar char="●"/>
            </a:pPr>
            <a:r>
              <a:rPr lang="es-ES" dirty="0">
                <a:solidFill>
                  <a:srgbClr val="042354"/>
                </a:solidFill>
                <a:latin typeface="Bell MT" panose="02020503060305020303" pitchFamily="18" charset="0"/>
                <a:ea typeface="DM Serif Display"/>
                <a:cs typeface="DM Serif Display"/>
                <a:sym typeface="DM Serif Display"/>
              </a:rPr>
              <a:t>Si seguimos el liberalismo absolutista francés del siglo XIX, entonces sólo será la monetización o cuantificación crematística.</a:t>
            </a:r>
          </a:p>
          <a:p>
            <a:pPr marL="457189" indent="-336542">
              <a:buClr>
                <a:srgbClr val="042354"/>
              </a:buClr>
              <a:buSzPts val="1700"/>
              <a:buFont typeface="DM Serif Display"/>
              <a:buChar char="●"/>
            </a:pPr>
            <a:r>
              <a:rPr lang="es-ES" dirty="0">
                <a:solidFill>
                  <a:srgbClr val="042354"/>
                </a:solidFill>
                <a:latin typeface="Bell MT" panose="02020503060305020303" pitchFamily="18" charset="0"/>
                <a:ea typeface="DM Serif Display"/>
                <a:cs typeface="DM Serif Display"/>
                <a:sym typeface="DM Serif Display"/>
              </a:rPr>
              <a:t>Si seguimos la socialdemocracia, el iusnaturalismo, el funcionalismo, el socialismo del siglo XX, (derechos sociales y derechos morales) entonces, valor económico es en principio, aquello cuantificable pero además que tenga trascendencia de justiciabilidad (función social) en armonía con el bien común.</a:t>
            </a:r>
          </a:p>
          <a:p>
            <a:pPr marL="457189" indent="-336542">
              <a:buClr>
                <a:srgbClr val="042354"/>
              </a:buClr>
              <a:buSzPts val="1700"/>
              <a:buFont typeface="DM Serif Display"/>
              <a:buChar char="●"/>
            </a:pPr>
            <a:r>
              <a:rPr lang="es-ES" dirty="0">
                <a:solidFill>
                  <a:srgbClr val="042354"/>
                </a:solidFill>
                <a:latin typeface="Bell MT" panose="02020503060305020303" pitchFamily="18" charset="0"/>
                <a:ea typeface="DM Serif Display"/>
                <a:cs typeface="DM Serif Display"/>
                <a:sym typeface="DM Serif Display"/>
              </a:rPr>
              <a:t>Por ejemplo: El mechón de cabello de Alan García, puede ser cuantificable (subasta) pero no posee función social. La casa de trata de personas.</a:t>
            </a:r>
            <a:endParaRPr dirty="0">
              <a:solidFill>
                <a:srgbClr val="042354"/>
              </a:solidFill>
              <a:latin typeface="DM Serif Display"/>
              <a:ea typeface="DM Serif Display"/>
              <a:cs typeface="DM Serif Display"/>
              <a:sym typeface="DM Serif Display"/>
            </a:endParaRPr>
          </a:p>
        </p:txBody>
      </p:sp>
      <p:sp>
        <p:nvSpPr>
          <p:cNvPr id="2" name="Rectángulo 1">
            <a:extLst>
              <a:ext uri="{FF2B5EF4-FFF2-40B4-BE49-F238E27FC236}">
                <a16:creationId xmlns:a16="http://schemas.microsoft.com/office/drawing/2014/main" id="{6D405423-44AB-E947-8958-61ADAA1AFB1F}"/>
              </a:ext>
            </a:extLst>
          </p:cNvPr>
          <p:cNvSpPr/>
          <p:nvPr/>
        </p:nvSpPr>
        <p:spPr>
          <a:xfrm>
            <a:off x="5486400" y="857250"/>
            <a:ext cx="3657600" cy="4603500"/>
          </a:xfrm>
          <a:prstGeom prst="rect">
            <a:avLst/>
          </a:prstGeom>
          <a:solidFill>
            <a:srgbClr val="042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228;p8">
            <a:extLst>
              <a:ext uri="{FF2B5EF4-FFF2-40B4-BE49-F238E27FC236}">
                <a16:creationId xmlns:a16="http://schemas.microsoft.com/office/drawing/2014/main" id="{D2D7EFD9-2CFA-BA33-85F8-2453ECE53741}"/>
              </a:ext>
            </a:extLst>
          </p:cNvPr>
          <p:cNvSpPr txBox="1">
            <a:spLocks/>
          </p:cNvSpPr>
          <p:nvPr/>
        </p:nvSpPr>
        <p:spPr>
          <a:xfrm>
            <a:off x="5657572" y="4849509"/>
            <a:ext cx="3235178" cy="4607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100" dirty="0">
                <a:solidFill>
                  <a:srgbClr val="F3F7FB"/>
                </a:solidFill>
              </a:rPr>
              <a:t>Hamlet – 1920/1988 Víctor Humareda - Perú</a:t>
            </a:r>
          </a:p>
        </p:txBody>
      </p:sp>
      <p:pic>
        <p:nvPicPr>
          <p:cNvPr id="8194" name="Picture 2" descr="Hamlet - Víctor Humareda">
            <a:extLst>
              <a:ext uri="{FF2B5EF4-FFF2-40B4-BE49-F238E27FC236}">
                <a16:creationId xmlns:a16="http://schemas.microsoft.com/office/drawing/2014/main" id="{A98C3C9F-F621-5CEE-AC45-1F5E63CAF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257" y="971123"/>
            <a:ext cx="2803888" cy="382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0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584521" y="2152083"/>
            <a:ext cx="3155101"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Valor comercial</a:t>
            </a:r>
          </a:p>
        </p:txBody>
      </p:sp>
      <p:sp>
        <p:nvSpPr>
          <p:cNvPr id="5" name="Google Shape;217;p6">
            <a:extLst>
              <a:ext uri="{FF2B5EF4-FFF2-40B4-BE49-F238E27FC236}">
                <a16:creationId xmlns:a16="http://schemas.microsoft.com/office/drawing/2014/main" id="{D31BCB33-1A32-9B73-680E-0361CEB1D864}"/>
              </a:ext>
            </a:extLst>
          </p:cNvPr>
          <p:cNvSpPr txBox="1"/>
          <p:nvPr/>
        </p:nvSpPr>
        <p:spPr>
          <a:xfrm>
            <a:off x="502501" y="1284524"/>
            <a:ext cx="1210064"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Precio</a:t>
            </a:r>
          </a:p>
        </p:txBody>
      </p:sp>
      <p:sp>
        <p:nvSpPr>
          <p:cNvPr id="6" name="Google Shape;217;p6">
            <a:extLst>
              <a:ext uri="{FF2B5EF4-FFF2-40B4-BE49-F238E27FC236}">
                <a16:creationId xmlns:a16="http://schemas.microsoft.com/office/drawing/2014/main" id="{AD8AFCF7-3E6C-E588-628F-9A27DBAC2EEB}"/>
              </a:ext>
            </a:extLst>
          </p:cNvPr>
          <p:cNvSpPr txBox="1"/>
          <p:nvPr/>
        </p:nvSpPr>
        <p:spPr>
          <a:xfrm>
            <a:off x="1723057" y="1279247"/>
            <a:ext cx="384871"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x</a:t>
            </a:r>
          </a:p>
        </p:txBody>
      </p:sp>
      <p:sp>
        <p:nvSpPr>
          <p:cNvPr id="7" name="Google Shape;217;p6">
            <a:extLst>
              <a:ext uri="{FF2B5EF4-FFF2-40B4-BE49-F238E27FC236}">
                <a16:creationId xmlns:a16="http://schemas.microsoft.com/office/drawing/2014/main" id="{4B8C4D41-3085-FB00-BF38-5DFA32FFA9CE}"/>
              </a:ext>
            </a:extLst>
          </p:cNvPr>
          <p:cNvSpPr txBox="1"/>
          <p:nvPr/>
        </p:nvSpPr>
        <p:spPr>
          <a:xfrm>
            <a:off x="2160421" y="1284522"/>
            <a:ext cx="1132970"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FF0000"/>
                </a:solidFill>
                <a:latin typeface="DM Serif Display"/>
                <a:ea typeface="DM Serif Display"/>
                <a:cs typeface="DM Serif Display"/>
                <a:sym typeface="DM Serif Display"/>
              </a:rPr>
              <a:t>Valor</a:t>
            </a:r>
          </a:p>
        </p:txBody>
      </p:sp>
      <p:sp>
        <p:nvSpPr>
          <p:cNvPr id="8" name="Google Shape;217;p6">
            <a:extLst>
              <a:ext uri="{FF2B5EF4-FFF2-40B4-BE49-F238E27FC236}">
                <a16:creationId xmlns:a16="http://schemas.microsoft.com/office/drawing/2014/main" id="{9A4BC9AB-B319-F44A-933B-3C5DABA36F10}"/>
              </a:ext>
            </a:extLst>
          </p:cNvPr>
          <p:cNvSpPr txBox="1"/>
          <p:nvPr/>
        </p:nvSpPr>
        <p:spPr>
          <a:xfrm>
            <a:off x="1712565" y="3881426"/>
            <a:ext cx="384871"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a:t>
            </a:r>
          </a:p>
        </p:txBody>
      </p:sp>
      <p:sp>
        <p:nvSpPr>
          <p:cNvPr id="9" name="Google Shape;217;p6">
            <a:extLst>
              <a:ext uri="{FF2B5EF4-FFF2-40B4-BE49-F238E27FC236}">
                <a16:creationId xmlns:a16="http://schemas.microsoft.com/office/drawing/2014/main" id="{1B18E8FD-57D1-F5F7-92A1-EFC646A0C269}"/>
              </a:ext>
            </a:extLst>
          </p:cNvPr>
          <p:cNvSpPr txBox="1"/>
          <p:nvPr/>
        </p:nvSpPr>
        <p:spPr>
          <a:xfrm>
            <a:off x="975153" y="2835239"/>
            <a:ext cx="2124095"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7030A0"/>
                </a:solidFill>
                <a:latin typeface="DM Serif Display"/>
                <a:ea typeface="DM Serif Display"/>
                <a:cs typeface="DM Serif Display"/>
                <a:sym typeface="DM Serif Display"/>
              </a:rPr>
              <a:t>Bien Común</a:t>
            </a:r>
          </a:p>
        </p:txBody>
      </p:sp>
      <p:pic>
        <p:nvPicPr>
          <p:cNvPr id="11" name="Picture 2" descr="El son de los diablos">
            <a:extLst>
              <a:ext uri="{FF2B5EF4-FFF2-40B4-BE49-F238E27FC236}">
                <a16:creationId xmlns:a16="http://schemas.microsoft.com/office/drawing/2014/main" id="{C5BD34C6-B7E5-363D-4E81-3F852FB06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612" y="1068194"/>
            <a:ext cx="2929179" cy="390718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28;p8">
            <a:extLst>
              <a:ext uri="{FF2B5EF4-FFF2-40B4-BE49-F238E27FC236}">
                <a16:creationId xmlns:a16="http://schemas.microsoft.com/office/drawing/2014/main" id="{1DF3D102-BA8E-355B-FF58-2D8A4E89C4DC}"/>
              </a:ext>
            </a:extLst>
          </p:cNvPr>
          <p:cNvSpPr txBox="1">
            <a:spLocks/>
          </p:cNvSpPr>
          <p:nvPr/>
        </p:nvSpPr>
        <p:spPr>
          <a:xfrm>
            <a:off x="5822575" y="5034057"/>
            <a:ext cx="3045827" cy="4607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100" dirty="0">
                <a:solidFill>
                  <a:schemeClr val="tx1"/>
                </a:solidFill>
              </a:rPr>
              <a:t>El son de los diablos – 1830/1860 Pancho Fierro – Museo Mali - Perú</a:t>
            </a:r>
          </a:p>
        </p:txBody>
      </p:sp>
      <p:cxnSp>
        <p:nvCxnSpPr>
          <p:cNvPr id="10" name="Conector recto 9">
            <a:extLst>
              <a:ext uri="{FF2B5EF4-FFF2-40B4-BE49-F238E27FC236}">
                <a16:creationId xmlns:a16="http://schemas.microsoft.com/office/drawing/2014/main" id="{34201A8B-A3C4-56CB-7C14-3FED72E516F0}"/>
              </a:ext>
            </a:extLst>
          </p:cNvPr>
          <p:cNvCxnSpPr>
            <a:cxnSpLocks/>
          </p:cNvCxnSpPr>
          <p:nvPr/>
        </p:nvCxnSpPr>
        <p:spPr>
          <a:xfrm>
            <a:off x="502501" y="3483863"/>
            <a:ext cx="3346502"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CA45A29F-7EB3-529F-302A-42B106446343}"/>
              </a:ext>
            </a:extLst>
          </p:cNvPr>
          <p:cNvCxnSpPr>
            <a:cxnSpLocks/>
          </p:cNvCxnSpPr>
          <p:nvPr/>
        </p:nvCxnSpPr>
        <p:spPr>
          <a:xfrm>
            <a:off x="519608" y="2062257"/>
            <a:ext cx="2863317"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4" name="Google Shape;217;p6">
            <a:extLst>
              <a:ext uri="{FF2B5EF4-FFF2-40B4-BE49-F238E27FC236}">
                <a16:creationId xmlns:a16="http://schemas.microsoft.com/office/drawing/2014/main" id="{AC929283-831C-8EBE-D81B-0232AD5D6034}"/>
              </a:ext>
            </a:extLst>
          </p:cNvPr>
          <p:cNvSpPr txBox="1"/>
          <p:nvPr/>
        </p:nvSpPr>
        <p:spPr>
          <a:xfrm>
            <a:off x="1723057" y="2493221"/>
            <a:ext cx="384871"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a:t>
            </a:r>
          </a:p>
        </p:txBody>
      </p:sp>
      <p:sp>
        <p:nvSpPr>
          <p:cNvPr id="15" name="Google Shape;217;p6">
            <a:extLst>
              <a:ext uri="{FF2B5EF4-FFF2-40B4-BE49-F238E27FC236}">
                <a16:creationId xmlns:a16="http://schemas.microsoft.com/office/drawing/2014/main" id="{869C2DF2-0840-0014-1969-3D21C4CF4FD8}"/>
              </a:ext>
            </a:extLst>
          </p:cNvPr>
          <p:cNvSpPr txBox="1"/>
          <p:nvPr/>
        </p:nvSpPr>
        <p:spPr>
          <a:xfrm>
            <a:off x="623871" y="3508037"/>
            <a:ext cx="3155101"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Valor económico</a:t>
            </a:r>
          </a:p>
        </p:txBody>
      </p:sp>
      <p:sp>
        <p:nvSpPr>
          <p:cNvPr id="18" name="Google Shape;217;p6">
            <a:extLst>
              <a:ext uri="{FF2B5EF4-FFF2-40B4-BE49-F238E27FC236}">
                <a16:creationId xmlns:a16="http://schemas.microsoft.com/office/drawing/2014/main" id="{051A8F1A-306D-4D7E-1C93-A53C1A7A8CE5}"/>
              </a:ext>
            </a:extLst>
          </p:cNvPr>
          <p:cNvSpPr txBox="1"/>
          <p:nvPr/>
        </p:nvSpPr>
        <p:spPr>
          <a:xfrm>
            <a:off x="843284" y="4259962"/>
            <a:ext cx="2363005"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0B0F0"/>
                </a:solidFill>
                <a:latin typeface="DM Serif Display"/>
                <a:ea typeface="DM Serif Display"/>
                <a:cs typeface="DM Serif Display"/>
                <a:sym typeface="DM Serif Display"/>
              </a:rPr>
              <a:t>Rentabilidad</a:t>
            </a:r>
          </a:p>
        </p:txBody>
      </p:sp>
      <p:sp>
        <p:nvSpPr>
          <p:cNvPr id="19" name="Google Shape;217;p6">
            <a:extLst>
              <a:ext uri="{FF2B5EF4-FFF2-40B4-BE49-F238E27FC236}">
                <a16:creationId xmlns:a16="http://schemas.microsoft.com/office/drawing/2014/main" id="{B538C84A-094E-F9B3-5B05-E27ADFAF5698}"/>
              </a:ext>
            </a:extLst>
          </p:cNvPr>
          <p:cNvSpPr txBox="1"/>
          <p:nvPr/>
        </p:nvSpPr>
        <p:spPr>
          <a:xfrm>
            <a:off x="408700" y="5093576"/>
            <a:ext cx="4672693" cy="615523"/>
          </a:xfrm>
          <a:prstGeom prst="rect">
            <a:avLst/>
          </a:prstGeom>
          <a:noFill/>
          <a:ln>
            <a:noFill/>
          </a:ln>
        </p:spPr>
        <p:txBody>
          <a:bodyPr spcFirstLastPara="1" wrap="square" lIns="91425" tIns="91425" rIns="91425" bIns="91425" anchor="t" anchorCtr="0">
            <a:spAutoFit/>
          </a:bodyPr>
          <a:lstStyle/>
          <a:p>
            <a:pPr>
              <a:buClr>
                <a:srgbClr val="000000"/>
              </a:buClr>
              <a:buSzPts val="4500"/>
            </a:pPr>
            <a:r>
              <a:rPr lang="es-ES" sz="2800" dirty="0">
                <a:solidFill>
                  <a:srgbClr val="042354"/>
                </a:solidFill>
                <a:latin typeface="DM Serif Display"/>
                <a:ea typeface="DM Serif Display"/>
                <a:cs typeface="DM Serif Display"/>
                <a:sym typeface="DM Serif Display"/>
              </a:rPr>
              <a:t>Valor económico relevante</a:t>
            </a:r>
          </a:p>
        </p:txBody>
      </p:sp>
      <p:cxnSp>
        <p:nvCxnSpPr>
          <p:cNvPr id="20" name="Conector recto 19">
            <a:extLst>
              <a:ext uri="{FF2B5EF4-FFF2-40B4-BE49-F238E27FC236}">
                <a16:creationId xmlns:a16="http://schemas.microsoft.com/office/drawing/2014/main" id="{A4643A46-9C53-05E8-AD53-6A54A4F39AB9}"/>
              </a:ext>
            </a:extLst>
          </p:cNvPr>
          <p:cNvCxnSpPr>
            <a:cxnSpLocks/>
          </p:cNvCxnSpPr>
          <p:nvPr/>
        </p:nvCxnSpPr>
        <p:spPr>
          <a:xfrm>
            <a:off x="393119" y="5034057"/>
            <a:ext cx="4514637" cy="0"/>
          </a:xfrm>
          <a:prstGeom prst="line">
            <a:avLst/>
          </a:prstGeom>
          <a:ln w="539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28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97117-8F84-5329-E092-C02F9779FA02}"/>
              </a:ext>
            </a:extLst>
          </p:cNvPr>
          <p:cNvSpPr>
            <a:spLocks noGrp="1"/>
          </p:cNvSpPr>
          <p:nvPr>
            <p:ph type="title"/>
          </p:nvPr>
        </p:nvSpPr>
        <p:spPr>
          <a:xfrm>
            <a:off x="2996882" y="311120"/>
            <a:ext cx="3671663" cy="1103304"/>
          </a:xfrm>
        </p:spPr>
        <p:txBody>
          <a:bodyPr/>
          <a:lstStyle/>
          <a:p>
            <a:r>
              <a:rPr lang="es-ES" b="1" dirty="0">
                <a:solidFill>
                  <a:schemeClr val="tx1"/>
                </a:solidFill>
                <a:effectLst>
                  <a:outerShdw blurRad="38100" dist="38100" dir="2700000" algn="tl">
                    <a:srgbClr val="000000">
                      <a:alpha val="43137"/>
                    </a:srgbClr>
                  </a:outerShdw>
                </a:effectLst>
              </a:rPr>
              <a:t>El origen ilícito</a:t>
            </a:r>
          </a:p>
        </p:txBody>
      </p:sp>
      <p:sp>
        <p:nvSpPr>
          <p:cNvPr id="3" name="Marcador de contenido 2">
            <a:extLst>
              <a:ext uri="{FF2B5EF4-FFF2-40B4-BE49-F238E27FC236}">
                <a16:creationId xmlns:a16="http://schemas.microsoft.com/office/drawing/2014/main" id="{2A496E1C-7A24-5EC4-F4FD-14303FBBC3FC}"/>
              </a:ext>
            </a:extLst>
          </p:cNvPr>
          <p:cNvSpPr>
            <a:spLocks noGrp="1"/>
          </p:cNvSpPr>
          <p:nvPr>
            <p:ph idx="1"/>
          </p:nvPr>
        </p:nvSpPr>
        <p:spPr>
          <a:xfrm>
            <a:off x="408622" y="1414424"/>
            <a:ext cx="5156359" cy="5110920"/>
          </a:xfrm>
        </p:spPr>
        <p:txBody>
          <a:bodyPr>
            <a:normAutofit fontScale="92500" lnSpcReduction="10000"/>
          </a:bodyPr>
          <a:lstStyle/>
          <a:p>
            <a:pPr marL="271463" indent="-271463">
              <a:buFont typeface="Wingdings" panose="05000000000000000000" pitchFamily="2" charset="2"/>
              <a:buChar char="v"/>
            </a:pPr>
            <a:r>
              <a:rPr lang="es-ES" sz="2800" dirty="0"/>
              <a:t>Es fácil de entender. Si uno compra, por ejemplo, algo robado no ha comprado «nada» porque al ser robado quien se lo vendió no tiene el título jurídico para transferir.</a:t>
            </a:r>
          </a:p>
          <a:p>
            <a:pPr marL="271463" indent="-271463">
              <a:buFont typeface="Wingdings" panose="05000000000000000000" pitchFamily="2" charset="2"/>
              <a:buChar char="v"/>
            </a:pPr>
            <a:r>
              <a:rPr lang="es-ES" sz="2800" dirty="0"/>
              <a:t>Lo mismo pasa, si uno paga algo que compra con dinero ilícito, esos billetes, bitcoins, transferencia es «nada» porque nunca se tuvo el poder jurídico para transferir el dinero que nunca obtuvo honestamente.</a:t>
            </a:r>
          </a:p>
        </p:txBody>
      </p:sp>
      <p:pic>
        <p:nvPicPr>
          <p:cNvPr id="4" name="Picture 2" descr="Resultado de imagen para corrupcion animado">
            <a:extLst>
              <a:ext uri="{FF2B5EF4-FFF2-40B4-BE49-F238E27FC236}">
                <a16:creationId xmlns:a16="http://schemas.microsoft.com/office/drawing/2014/main" id="{3CA458FE-A7D6-EF35-0674-8FC30E5675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318" y="2672287"/>
            <a:ext cx="3123604" cy="197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2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5FCC3-CD44-8317-FC2F-FD73BF08711C}"/>
              </a:ext>
            </a:extLst>
          </p:cNvPr>
          <p:cNvSpPr>
            <a:spLocks noGrp="1"/>
          </p:cNvSpPr>
          <p:nvPr>
            <p:ph type="title"/>
          </p:nvPr>
        </p:nvSpPr>
        <p:spPr>
          <a:xfrm>
            <a:off x="1043608" y="514241"/>
            <a:ext cx="7685202" cy="715080"/>
          </a:xfrm>
        </p:spPr>
        <p:txBody>
          <a:bodyPr>
            <a:normAutofit/>
          </a:bodyPr>
          <a:lstStyle/>
          <a:p>
            <a:r>
              <a:rPr lang="es-ES" sz="3300" b="1" dirty="0">
                <a:effectLst>
                  <a:outerShdw blurRad="38100" dist="38100" dir="2700000" algn="tl">
                    <a:srgbClr val="000000">
                      <a:alpha val="43137"/>
                    </a:srgbClr>
                  </a:outerShdw>
                </a:effectLst>
              </a:rPr>
              <a:t>El destino ilícito o la instrumentalización</a:t>
            </a:r>
          </a:p>
        </p:txBody>
      </p:sp>
      <p:sp>
        <p:nvSpPr>
          <p:cNvPr id="4" name="Marcador de contenido 2">
            <a:extLst>
              <a:ext uri="{FF2B5EF4-FFF2-40B4-BE49-F238E27FC236}">
                <a16:creationId xmlns:a16="http://schemas.microsoft.com/office/drawing/2014/main" id="{BE0E7815-F833-C6B8-37BD-256F62CD5513}"/>
              </a:ext>
            </a:extLst>
          </p:cNvPr>
          <p:cNvSpPr>
            <a:spLocks noGrp="1"/>
          </p:cNvSpPr>
          <p:nvPr>
            <p:ph idx="1"/>
          </p:nvPr>
        </p:nvSpPr>
        <p:spPr>
          <a:xfrm>
            <a:off x="1122703" y="1484784"/>
            <a:ext cx="5413535" cy="4752528"/>
          </a:xfrm>
        </p:spPr>
        <p:txBody>
          <a:bodyPr>
            <a:normAutofit/>
          </a:bodyPr>
          <a:lstStyle/>
          <a:p>
            <a:pPr marL="271463" indent="-271463">
              <a:buFont typeface="Wingdings" panose="05000000000000000000" pitchFamily="2" charset="2"/>
              <a:buChar char="v"/>
            </a:pPr>
            <a:r>
              <a:rPr lang="es-ES" sz="2400" dirty="0"/>
              <a:t>Es difícil de entender porque el bien ha sido comprado lícitamente, pero se usa para cometer actividades ilícitas.</a:t>
            </a:r>
          </a:p>
          <a:p>
            <a:pPr marL="271463" indent="-271463">
              <a:buFont typeface="Wingdings" panose="05000000000000000000" pitchFamily="2" charset="2"/>
              <a:buChar char="v"/>
            </a:pPr>
            <a:r>
              <a:rPr lang="es-ES" sz="2400" dirty="0">
                <a:solidFill>
                  <a:srgbClr val="FF0000"/>
                </a:solidFill>
              </a:rPr>
              <a:t>No es un castigo a la negligencia.</a:t>
            </a:r>
          </a:p>
          <a:p>
            <a:pPr marL="271463" indent="-271463">
              <a:buFont typeface="Wingdings" panose="05000000000000000000" pitchFamily="2" charset="2"/>
              <a:buChar char="v"/>
            </a:pPr>
            <a:r>
              <a:rPr lang="es-ES" sz="2400" dirty="0">
                <a:solidFill>
                  <a:srgbClr val="FF0000"/>
                </a:solidFill>
              </a:rPr>
              <a:t>Tampoco una sanción por la responsabilidad penal del propietario.</a:t>
            </a:r>
          </a:p>
          <a:p>
            <a:pPr marL="271463" indent="-271463">
              <a:buFont typeface="Wingdings" panose="05000000000000000000" pitchFamily="2" charset="2"/>
              <a:buChar char="v"/>
            </a:pPr>
            <a:r>
              <a:rPr lang="es-ES" sz="2400" b="1" i="1" dirty="0">
                <a:effectLst>
                  <a:outerShdw blurRad="38100" dist="38100" dir="2700000" algn="tl">
                    <a:srgbClr val="000000">
                      <a:alpha val="43137"/>
                    </a:srgbClr>
                  </a:outerShdw>
                </a:effectLst>
              </a:rPr>
              <a:t>Es ni más ni menos, el reconocimiento del imperio del artículo 70 de la Constitución</a:t>
            </a:r>
            <a:r>
              <a:rPr lang="es-ES" sz="2400" dirty="0"/>
              <a:t>. Si se ejerce fuera de los límites de la ley o en desarmonía con el bien común, ya no existe </a:t>
            </a:r>
            <a:r>
              <a:rPr lang="es-ES" sz="2400" dirty="0">
                <a:solidFill>
                  <a:srgbClr val="0070C0"/>
                </a:solidFill>
              </a:rPr>
              <a:t>“derecho de propiedad”</a:t>
            </a:r>
            <a:r>
              <a:rPr lang="es-ES" sz="2400" dirty="0"/>
              <a:t> legítimo.</a:t>
            </a:r>
          </a:p>
        </p:txBody>
      </p:sp>
      <p:pic>
        <p:nvPicPr>
          <p:cNvPr id="5" name="Picture 8" descr="Resultado de imagen para mafalda respira profundo">
            <a:extLst>
              <a:ext uri="{FF2B5EF4-FFF2-40B4-BE49-F238E27FC236}">
                <a16:creationId xmlns:a16="http://schemas.microsoft.com/office/drawing/2014/main" id="{E6DC1B16-284E-4F67-C7AF-02586F97E3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75" b="98958" l="10000" r="90000"/>
                    </a14:imgEffect>
                  </a14:imgLayer>
                </a14:imgProps>
              </a:ext>
              <a:ext uri="{28A0092B-C50C-407E-A947-70E740481C1C}">
                <a14:useLocalDpi xmlns:a14="http://schemas.microsoft.com/office/drawing/2010/main" val="0"/>
              </a:ext>
            </a:extLst>
          </a:blip>
          <a:srcRect/>
          <a:stretch>
            <a:fillRect/>
          </a:stretch>
        </p:blipFill>
        <p:spPr bwMode="auto">
          <a:xfrm>
            <a:off x="6174441" y="2806773"/>
            <a:ext cx="2705805" cy="20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5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6B770-5CCA-7D9A-7D20-8B16070EC033}"/>
              </a:ext>
            </a:extLst>
          </p:cNvPr>
          <p:cNvSpPr>
            <a:spLocks noGrp="1"/>
          </p:cNvSpPr>
          <p:nvPr>
            <p:ph type="title"/>
          </p:nvPr>
        </p:nvSpPr>
        <p:spPr>
          <a:xfrm>
            <a:off x="1665650" y="1163416"/>
            <a:ext cx="6467043" cy="327455"/>
          </a:xfrm>
        </p:spPr>
        <p:txBody>
          <a:bodyPr>
            <a:noAutofit/>
          </a:bodyPr>
          <a:lstStyle/>
          <a:p>
            <a:r>
              <a:rPr lang="es-ES" sz="3000" b="1" dirty="0"/>
              <a:t>El paso al derecho: </a:t>
            </a:r>
            <a:r>
              <a:rPr lang="es-PE" sz="3000" b="1" dirty="0">
                <a:effectLst>
                  <a:outerShdw blurRad="38100" dist="38100" dir="2700000" algn="tl">
                    <a:srgbClr val="000000">
                      <a:alpha val="43137"/>
                    </a:srgbClr>
                  </a:outerShdw>
                </a:effectLst>
              </a:rPr>
              <a:t>Nemo plus iuris</a:t>
            </a:r>
            <a:endParaRPr lang="es-ES" sz="3000" b="1" dirty="0"/>
          </a:p>
        </p:txBody>
      </p:sp>
      <p:sp>
        <p:nvSpPr>
          <p:cNvPr id="3" name="Marcador de contenido 2">
            <a:extLst>
              <a:ext uri="{FF2B5EF4-FFF2-40B4-BE49-F238E27FC236}">
                <a16:creationId xmlns:a16="http://schemas.microsoft.com/office/drawing/2014/main" id="{CF4A13A9-CBE4-9618-41E6-2B29640B94FA}"/>
              </a:ext>
            </a:extLst>
          </p:cNvPr>
          <p:cNvSpPr>
            <a:spLocks noGrp="1"/>
          </p:cNvSpPr>
          <p:nvPr>
            <p:ph idx="1"/>
          </p:nvPr>
        </p:nvSpPr>
        <p:spPr>
          <a:xfrm>
            <a:off x="2286000" y="1628800"/>
            <a:ext cx="4557713" cy="5040560"/>
          </a:xfrm>
        </p:spPr>
        <p:txBody>
          <a:bodyPr>
            <a:normAutofit/>
          </a:bodyPr>
          <a:lstStyle/>
          <a:p>
            <a:r>
              <a:rPr lang="es-PE" sz="2000" dirty="0"/>
              <a:t>(Digesto 50,17,54) «Nadie puede dar lo que no posee, nadie puede transferir lo que no es suyo, y de lo que no se tiene derecho no se puede traspasar o transferir cosa alguna». </a:t>
            </a:r>
            <a:r>
              <a:rPr lang="es-PE" sz="2000" b="1" dirty="0"/>
              <a:t>Nemo plus iuris ad </a:t>
            </a:r>
            <a:r>
              <a:rPr lang="es-PE" sz="2000" b="1" dirty="0" err="1"/>
              <a:t>alium</a:t>
            </a:r>
            <a:r>
              <a:rPr lang="es-PE" sz="2000" b="1" dirty="0"/>
              <a:t> </a:t>
            </a:r>
            <a:r>
              <a:rPr lang="es-PE" sz="2000" b="1" dirty="0" err="1"/>
              <a:t>transferre</a:t>
            </a:r>
            <a:r>
              <a:rPr lang="es-PE" sz="2000" b="1" dirty="0"/>
              <a:t> </a:t>
            </a:r>
            <a:r>
              <a:rPr lang="es-PE" sz="2000" b="1" dirty="0" err="1"/>
              <a:t>potest</a:t>
            </a:r>
            <a:r>
              <a:rPr lang="es-PE" sz="2000" b="1" dirty="0"/>
              <a:t>, </a:t>
            </a:r>
            <a:r>
              <a:rPr lang="es-PE" sz="2000" b="1" dirty="0" err="1"/>
              <a:t>quam</a:t>
            </a:r>
            <a:r>
              <a:rPr lang="es-PE" sz="2000" b="1" dirty="0"/>
              <a:t> </a:t>
            </a:r>
            <a:r>
              <a:rPr lang="es-PE" sz="2000" b="1" dirty="0" err="1"/>
              <a:t>ipse</a:t>
            </a:r>
            <a:r>
              <a:rPr lang="es-PE" sz="2000" b="1" dirty="0"/>
              <a:t> </a:t>
            </a:r>
            <a:r>
              <a:rPr lang="es-PE" sz="2000" b="1" dirty="0" err="1"/>
              <a:t>haberet</a:t>
            </a:r>
            <a:r>
              <a:rPr lang="es-PE" sz="2000" dirty="0"/>
              <a:t>. Ni se convalida por el paso del tiempo.</a:t>
            </a:r>
          </a:p>
          <a:p>
            <a:endParaRPr lang="es-PE" sz="2000" dirty="0"/>
          </a:p>
          <a:p>
            <a:r>
              <a:rPr lang="es-PE" sz="2000" dirty="0"/>
              <a:t>Principio de </a:t>
            </a:r>
            <a:r>
              <a:rPr lang="es-PE" sz="2000" b="1" i="1" dirty="0"/>
              <a:t>ius cogens</a:t>
            </a:r>
            <a:r>
              <a:rPr lang="es-PE" sz="2000" dirty="0"/>
              <a:t>.</a:t>
            </a:r>
          </a:p>
          <a:p>
            <a:endParaRPr lang="es-PE" sz="2000" dirty="0"/>
          </a:p>
          <a:p>
            <a:r>
              <a:rPr lang="es-PE" sz="2000" dirty="0"/>
              <a:t>Por eso la extinción de lo ilícito es posible y no prescribe. Porque el dominio nunca fue legítimo.</a:t>
            </a:r>
          </a:p>
          <a:p>
            <a:r>
              <a:rPr lang="es-PE" sz="2000" b="1" dirty="0"/>
              <a:t>Nulidad ab initio.</a:t>
            </a:r>
          </a:p>
        </p:txBody>
      </p:sp>
      <p:pic>
        <p:nvPicPr>
          <p:cNvPr id="6" name="Picture 2" descr="Resultado de imagen de el digesto">
            <a:extLst>
              <a:ext uri="{FF2B5EF4-FFF2-40B4-BE49-F238E27FC236}">
                <a16:creationId xmlns:a16="http://schemas.microsoft.com/office/drawing/2014/main" id="{3AAA36E2-2BFC-3782-E027-B3D0E8735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25" y="2536032"/>
            <a:ext cx="1928554" cy="309480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BADF086-33B3-A26F-914E-CFDB50EB8879}"/>
              </a:ext>
            </a:extLst>
          </p:cNvPr>
          <p:cNvSpPr txBox="1"/>
          <p:nvPr/>
        </p:nvSpPr>
        <p:spPr>
          <a:xfrm>
            <a:off x="6968130" y="3950967"/>
            <a:ext cx="2175870" cy="954107"/>
          </a:xfrm>
          <a:prstGeom prst="rect">
            <a:avLst/>
          </a:prstGeom>
          <a:noFill/>
        </p:spPr>
        <p:txBody>
          <a:bodyPr wrap="square">
            <a:spAutoFit/>
          </a:bodyPr>
          <a:lstStyle/>
          <a:p>
            <a:pPr algn="ctr"/>
            <a:r>
              <a:rPr lang="es-PE" sz="1400" dirty="0" err="1"/>
              <a:t>Gaius</a:t>
            </a:r>
            <a:r>
              <a:rPr lang="es-PE" sz="1400" dirty="0"/>
              <a:t> </a:t>
            </a:r>
            <a:r>
              <a:rPr lang="es-PE" sz="1400" dirty="0" err="1"/>
              <a:t>Octavius</a:t>
            </a:r>
            <a:r>
              <a:rPr lang="es-PE" sz="1400" dirty="0"/>
              <a:t> </a:t>
            </a:r>
            <a:r>
              <a:rPr lang="es-PE" sz="1400" dirty="0" err="1"/>
              <a:t>Tidius</a:t>
            </a:r>
            <a:r>
              <a:rPr lang="es-PE" sz="1400" dirty="0"/>
              <a:t> </a:t>
            </a:r>
            <a:r>
              <a:rPr lang="es-PE" sz="1400" dirty="0" err="1"/>
              <a:t>Tosianus</a:t>
            </a:r>
            <a:r>
              <a:rPr lang="es-PE" sz="1400" dirty="0"/>
              <a:t> Lucius </a:t>
            </a:r>
            <a:r>
              <a:rPr lang="es-PE" sz="1400" dirty="0" err="1"/>
              <a:t>Iavoleno</a:t>
            </a:r>
            <a:r>
              <a:rPr lang="es-PE" sz="1400" dirty="0"/>
              <a:t> </a:t>
            </a:r>
            <a:r>
              <a:rPr lang="es-PE" sz="1400" dirty="0" err="1"/>
              <a:t>Priscus</a:t>
            </a:r>
            <a:r>
              <a:rPr lang="es-PE" sz="1400" dirty="0"/>
              <a:t>  </a:t>
            </a:r>
          </a:p>
          <a:p>
            <a:pPr algn="ctr"/>
            <a:r>
              <a:rPr lang="es-PE" sz="1400" dirty="0" err="1"/>
              <a:t>s.II</a:t>
            </a:r>
            <a:r>
              <a:rPr lang="es-PE" sz="1400" dirty="0"/>
              <a:t> Concilio de Trajano</a:t>
            </a:r>
          </a:p>
        </p:txBody>
      </p:sp>
      <p:pic>
        <p:nvPicPr>
          <p:cNvPr id="8" name="Picture 4" descr="LA INSTITUCION DE LA SUCESION EN EL DERECHO ROMANO : Sucesión en el derecho  Romano">
            <a:extLst>
              <a:ext uri="{FF2B5EF4-FFF2-40B4-BE49-F238E27FC236}">
                <a16:creationId xmlns:a16="http://schemas.microsoft.com/office/drawing/2014/main" id="{34E1A2BC-C3D2-0BDB-880E-49EF5C7359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408" y="2682821"/>
            <a:ext cx="2222592" cy="11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5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7CAA491-539C-CFA5-846B-8F807AC3106C}"/>
              </a:ext>
            </a:extLst>
          </p:cNvPr>
          <p:cNvSpPr>
            <a:spLocks noGrp="1"/>
          </p:cNvSpPr>
          <p:nvPr>
            <p:ph type="title"/>
          </p:nvPr>
        </p:nvSpPr>
        <p:spPr>
          <a:xfrm>
            <a:off x="376723" y="538689"/>
            <a:ext cx="8567183" cy="540544"/>
          </a:xfrm>
        </p:spPr>
        <p:txBody>
          <a:bodyPr>
            <a:noAutofit/>
          </a:bodyPr>
          <a:lstStyle/>
          <a:p>
            <a:r>
              <a:rPr lang="es-ES" sz="3600" b="1" dirty="0">
                <a:solidFill>
                  <a:schemeClr val="tx1"/>
                </a:solidFill>
              </a:rPr>
              <a:t>Dimensiones o variantes de la regla </a:t>
            </a:r>
            <a:r>
              <a:rPr lang="es-ES" sz="3600" b="1" i="1" dirty="0" err="1">
                <a:solidFill>
                  <a:schemeClr val="tx1"/>
                </a:solidFill>
              </a:rPr>
              <a:t>nemo</a:t>
            </a:r>
            <a:r>
              <a:rPr lang="es-ES" sz="3600" b="1" i="1" dirty="0">
                <a:solidFill>
                  <a:schemeClr val="tx1"/>
                </a:solidFill>
              </a:rPr>
              <a:t> plus iuris</a:t>
            </a:r>
          </a:p>
        </p:txBody>
      </p:sp>
      <p:sp>
        <p:nvSpPr>
          <p:cNvPr id="5" name="Rectángulo: esquinas redondeadas 4">
            <a:extLst>
              <a:ext uri="{FF2B5EF4-FFF2-40B4-BE49-F238E27FC236}">
                <a16:creationId xmlns:a16="http://schemas.microsoft.com/office/drawing/2014/main" id="{C4593776-8B7B-D6F8-BE32-1E8C3EC91E80}"/>
              </a:ext>
            </a:extLst>
          </p:cNvPr>
          <p:cNvSpPr/>
          <p:nvPr/>
        </p:nvSpPr>
        <p:spPr>
          <a:xfrm>
            <a:off x="3257134" y="1998582"/>
            <a:ext cx="1882195" cy="540544"/>
          </a:xfrm>
          <a:prstGeom prst="roundRect">
            <a:avLst/>
          </a:prstGeom>
          <a:solidFill>
            <a:srgbClr val="1905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Nemo plus iuris</a:t>
            </a:r>
          </a:p>
        </p:txBody>
      </p:sp>
      <p:sp>
        <p:nvSpPr>
          <p:cNvPr id="6" name="Diagrama de flujo: documento 5">
            <a:extLst>
              <a:ext uri="{FF2B5EF4-FFF2-40B4-BE49-F238E27FC236}">
                <a16:creationId xmlns:a16="http://schemas.microsoft.com/office/drawing/2014/main" id="{BF2F738A-C3FD-FD78-5E0F-2988BA9F03E7}"/>
              </a:ext>
            </a:extLst>
          </p:cNvPr>
          <p:cNvSpPr/>
          <p:nvPr/>
        </p:nvSpPr>
        <p:spPr>
          <a:xfrm>
            <a:off x="1368264" y="3429001"/>
            <a:ext cx="1321541" cy="652011"/>
          </a:xfrm>
          <a:prstGeom prst="flowChartDocument">
            <a:avLst/>
          </a:prstGeom>
          <a:solidFill>
            <a:srgbClr val="1905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500" b="1" dirty="0"/>
              <a:t>ilicitud de origen</a:t>
            </a:r>
          </a:p>
        </p:txBody>
      </p:sp>
      <p:sp>
        <p:nvSpPr>
          <p:cNvPr id="7" name="Diagrama de flujo: documento 6">
            <a:extLst>
              <a:ext uri="{FF2B5EF4-FFF2-40B4-BE49-F238E27FC236}">
                <a16:creationId xmlns:a16="http://schemas.microsoft.com/office/drawing/2014/main" id="{1CF75EBB-1726-D37E-C7E9-6651168DD845}"/>
              </a:ext>
            </a:extLst>
          </p:cNvPr>
          <p:cNvSpPr/>
          <p:nvPr/>
        </p:nvSpPr>
        <p:spPr>
          <a:xfrm>
            <a:off x="5518661" y="3429001"/>
            <a:ext cx="1321541" cy="652011"/>
          </a:xfrm>
          <a:prstGeom prst="flowChartDocumen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500" b="1" dirty="0"/>
              <a:t>ilicitud de dominio</a:t>
            </a:r>
          </a:p>
        </p:txBody>
      </p:sp>
      <p:cxnSp>
        <p:nvCxnSpPr>
          <p:cNvPr id="8" name="Conector: angular 7">
            <a:extLst>
              <a:ext uri="{FF2B5EF4-FFF2-40B4-BE49-F238E27FC236}">
                <a16:creationId xmlns:a16="http://schemas.microsoft.com/office/drawing/2014/main" id="{9399D263-04E9-2CE6-0E7F-C5318FBFF5B1}"/>
              </a:ext>
            </a:extLst>
          </p:cNvPr>
          <p:cNvCxnSpPr>
            <a:stCxn id="5" idx="2"/>
            <a:endCxn id="6" idx="0"/>
          </p:cNvCxnSpPr>
          <p:nvPr/>
        </p:nvCxnSpPr>
        <p:spPr>
          <a:xfrm rot="5400000">
            <a:off x="2668697" y="1899465"/>
            <a:ext cx="889875" cy="216919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9" name="Conector: angular 8">
            <a:extLst>
              <a:ext uri="{FF2B5EF4-FFF2-40B4-BE49-F238E27FC236}">
                <a16:creationId xmlns:a16="http://schemas.microsoft.com/office/drawing/2014/main" id="{1686C0B8-30C1-F9A9-E648-AE411CF59CAB}"/>
              </a:ext>
            </a:extLst>
          </p:cNvPr>
          <p:cNvCxnSpPr>
            <a:stCxn id="5" idx="2"/>
            <a:endCxn id="7" idx="0"/>
          </p:cNvCxnSpPr>
          <p:nvPr/>
        </p:nvCxnSpPr>
        <p:spPr>
          <a:xfrm rot="16200000" flipH="1">
            <a:off x="4743895" y="1993462"/>
            <a:ext cx="889875" cy="19812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0" name="Diagrama de flujo: proceso alternativo 9">
            <a:extLst>
              <a:ext uri="{FF2B5EF4-FFF2-40B4-BE49-F238E27FC236}">
                <a16:creationId xmlns:a16="http://schemas.microsoft.com/office/drawing/2014/main" id="{3EC2C692-9ED0-DF53-0A5F-7828ED25B470}"/>
              </a:ext>
            </a:extLst>
          </p:cNvPr>
          <p:cNvSpPr/>
          <p:nvPr/>
        </p:nvSpPr>
        <p:spPr>
          <a:xfrm>
            <a:off x="376723" y="4582705"/>
            <a:ext cx="1047889" cy="313699"/>
          </a:xfrm>
          <a:prstGeom prst="flowChartAlternateProcess">
            <a:avLst/>
          </a:prstGeom>
          <a:solidFill>
            <a:srgbClr val="1905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dirty="0"/>
              <a:t>Por el transferente</a:t>
            </a:r>
          </a:p>
        </p:txBody>
      </p:sp>
      <p:sp>
        <p:nvSpPr>
          <p:cNvPr id="11" name="Diagrama de flujo: proceso alternativo 10">
            <a:extLst>
              <a:ext uri="{FF2B5EF4-FFF2-40B4-BE49-F238E27FC236}">
                <a16:creationId xmlns:a16="http://schemas.microsoft.com/office/drawing/2014/main" id="{80258142-5038-6EC7-00CF-1ED098D7BF2A}"/>
              </a:ext>
            </a:extLst>
          </p:cNvPr>
          <p:cNvSpPr/>
          <p:nvPr/>
        </p:nvSpPr>
        <p:spPr>
          <a:xfrm>
            <a:off x="2218872" y="4618623"/>
            <a:ext cx="1047889" cy="313699"/>
          </a:xfrm>
          <a:prstGeom prst="flowChartAlternateProcess">
            <a:avLst/>
          </a:prstGeom>
          <a:solidFill>
            <a:srgbClr val="1905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dirty="0"/>
              <a:t>Por el adquirente</a:t>
            </a:r>
          </a:p>
        </p:txBody>
      </p:sp>
      <p:cxnSp>
        <p:nvCxnSpPr>
          <p:cNvPr id="12" name="Conector: angular 11">
            <a:extLst>
              <a:ext uri="{FF2B5EF4-FFF2-40B4-BE49-F238E27FC236}">
                <a16:creationId xmlns:a16="http://schemas.microsoft.com/office/drawing/2014/main" id="{925BA739-8E24-5DAE-B3F0-7219A4100470}"/>
              </a:ext>
            </a:extLst>
          </p:cNvPr>
          <p:cNvCxnSpPr>
            <a:stCxn id="6" idx="2"/>
            <a:endCxn id="10" idx="0"/>
          </p:cNvCxnSpPr>
          <p:nvPr/>
        </p:nvCxnSpPr>
        <p:spPr>
          <a:xfrm rot="5400000">
            <a:off x="1192452" y="3746123"/>
            <a:ext cx="544798" cy="112836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angular 12">
            <a:extLst>
              <a:ext uri="{FF2B5EF4-FFF2-40B4-BE49-F238E27FC236}">
                <a16:creationId xmlns:a16="http://schemas.microsoft.com/office/drawing/2014/main" id="{3A78D313-633A-6ED4-E184-19D367DCC829}"/>
              </a:ext>
            </a:extLst>
          </p:cNvPr>
          <p:cNvCxnSpPr>
            <a:stCxn id="6" idx="2"/>
            <a:endCxn id="11" idx="0"/>
          </p:cNvCxnSpPr>
          <p:nvPr/>
        </p:nvCxnSpPr>
        <p:spPr>
          <a:xfrm rot="16200000" flipH="1">
            <a:off x="2095567" y="3971373"/>
            <a:ext cx="580716" cy="713782"/>
          </a:xfrm>
          <a:prstGeom prst="bentConnector3">
            <a:avLst>
              <a:gd name="adj1" fmla="val 46552"/>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7DD50B2C-E2E6-D446-259A-D12A377DB6B9}"/>
              </a:ext>
            </a:extLst>
          </p:cNvPr>
          <p:cNvSpPr txBox="1"/>
          <p:nvPr/>
        </p:nvSpPr>
        <p:spPr>
          <a:xfrm>
            <a:off x="4960338" y="4286055"/>
            <a:ext cx="2539478" cy="400110"/>
          </a:xfrm>
          <a:prstGeom prst="rect">
            <a:avLst/>
          </a:prstGeom>
          <a:noFill/>
        </p:spPr>
        <p:txBody>
          <a:bodyPr wrap="none" rtlCol="0">
            <a:spAutoFit/>
          </a:bodyPr>
          <a:lstStyle/>
          <a:p>
            <a:pPr algn="ctr"/>
            <a:r>
              <a:rPr lang="es-ES" sz="1000" dirty="0"/>
              <a:t>Enriquecimiento patrimonial no justificado</a:t>
            </a:r>
          </a:p>
          <a:p>
            <a:pPr algn="ctr"/>
            <a:r>
              <a:rPr lang="es-ES" sz="1000" dirty="0" err="1"/>
              <a:t>Testaferrato</a:t>
            </a:r>
            <a:r>
              <a:rPr lang="es-ES" sz="1000" dirty="0"/>
              <a:t> o la simulación deliberada</a:t>
            </a:r>
          </a:p>
        </p:txBody>
      </p:sp>
      <p:sp>
        <p:nvSpPr>
          <p:cNvPr id="15" name="Es igual a 14">
            <a:extLst>
              <a:ext uri="{FF2B5EF4-FFF2-40B4-BE49-F238E27FC236}">
                <a16:creationId xmlns:a16="http://schemas.microsoft.com/office/drawing/2014/main" id="{DB0723E1-15BD-73D2-D9A6-B86D4547BAEE}"/>
              </a:ext>
            </a:extLst>
          </p:cNvPr>
          <p:cNvSpPr/>
          <p:nvPr/>
        </p:nvSpPr>
        <p:spPr>
          <a:xfrm rot="5400000">
            <a:off x="6107125" y="4161104"/>
            <a:ext cx="213583" cy="119208"/>
          </a:xfrm>
          <a:prstGeom prst="mathEqual">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dirty="0" err="1">
              <a:solidFill>
                <a:schemeClr val="tx1"/>
              </a:solidFill>
            </a:endParaRPr>
          </a:p>
        </p:txBody>
      </p:sp>
    </p:spTree>
    <p:extLst>
      <p:ext uri="{BB962C8B-B14F-4D97-AF65-F5344CB8AC3E}">
        <p14:creationId xmlns:p14="http://schemas.microsoft.com/office/powerpoint/2010/main" val="2611296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A0A51CB-DB99-42DD-0EDA-13D89F073D9D}"/>
              </a:ext>
            </a:extLst>
          </p:cNvPr>
          <p:cNvSpPr>
            <a:spLocks noGrp="1"/>
          </p:cNvSpPr>
          <p:nvPr>
            <p:ph type="title"/>
          </p:nvPr>
        </p:nvSpPr>
        <p:spPr>
          <a:xfrm>
            <a:off x="449817" y="1097463"/>
            <a:ext cx="8567183" cy="540544"/>
          </a:xfrm>
        </p:spPr>
        <p:txBody>
          <a:bodyPr>
            <a:normAutofit fontScale="90000"/>
          </a:bodyPr>
          <a:lstStyle/>
          <a:p>
            <a:r>
              <a:rPr lang="es-ES" b="1" dirty="0">
                <a:solidFill>
                  <a:schemeClr val="tx1"/>
                </a:solidFill>
              </a:rPr>
              <a:t>Las reglas de exclusión o </a:t>
            </a:r>
            <a:r>
              <a:rPr lang="es-ES" b="1" dirty="0" err="1">
                <a:solidFill>
                  <a:schemeClr val="tx1"/>
                </a:solidFill>
              </a:rPr>
              <a:t>exclusionary</a:t>
            </a:r>
            <a:r>
              <a:rPr lang="es-ES" b="1" dirty="0">
                <a:solidFill>
                  <a:schemeClr val="tx1"/>
                </a:solidFill>
              </a:rPr>
              <a:t> rule</a:t>
            </a:r>
          </a:p>
        </p:txBody>
      </p:sp>
      <p:sp>
        <p:nvSpPr>
          <p:cNvPr id="6" name="Rectángulo: esquinas redondeadas 5">
            <a:extLst>
              <a:ext uri="{FF2B5EF4-FFF2-40B4-BE49-F238E27FC236}">
                <a16:creationId xmlns:a16="http://schemas.microsoft.com/office/drawing/2014/main" id="{6000E8BD-6617-3994-2B43-17E03E00C417}"/>
              </a:ext>
            </a:extLst>
          </p:cNvPr>
          <p:cNvSpPr/>
          <p:nvPr/>
        </p:nvSpPr>
        <p:spPr>
          <a:xfrm>
            <a:off x="3014506" y="1998582"/>
            <a:ext cx="2260879" cy="540544"/>
          </a:xfrm>
          <a:prstGeom prst="round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err="1"/>
              <a:t>Exclusionary</a:t>
            </a:r>
            <a:r>
              <a:rPr lang="es-ES" b="1" dirty="0"/>
              <a:t> rule</a:t>
            </a:r>
          </a:p>
        </p:txBody>
      </p:sp>
      <p:sp>
        <p:nvSpPr>
          <p:cNvPr id="7" name="Diagrama de flujo: documento 6">
            <a:extLst>
              <a:ext uri="{FF2B5EF4-FFF2-40B4-BE49-F238E27FC236}">
                <a16:creationId xmlns:a16="http://schemas.microsoft.com/office/drawing/2014/main" id="{4DEB3443-AB66-B82D-890D-76D54BA91B54}"/>
              </a:ext>
            </a:extLst>
          </p:cNvPr>
          <p:cNvSpPr/>
          <p:nvPr/>
        </p:nvSpPr>
        <p:spPr>
          <a:xfrm>
            <a:off x="1288171" y="3429001"/>
            <a:ext cx="1524370" cy="652011"/>
          </a:xfrm>
          <a:prstGeom prst="flowChartDocument">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err="1"/>
              <a:t>Aniquilativa</a:t>
            </a:r>
            <a:endParaRPr lang="es-ES" b="1" dirty="0"/>
          </a:p>
        </p:txBody>
      </p:sp>
      <p:sp>
        <p:nvSpPr>
          <p:cNvPr id="8" name="Diagrama de flujo: documento 7">
            <a:extLst>
              <a:ext uri="{FF2B5EF4-FFF2-40B4-BE49-F238E27FC236}">
                <a16:creationId xmlns:a16="http://schemas.microsoft.com/office/drawing/2014/main" id="{EAF29883-643C-22A6-3FE3-C67B38C13F90}"/>
              </a:ext>
            </a:extLst>
          </p:cNvPr>
          <p:cNvSpPr/>
          <p:nvPr/>
        </p:nvSpPr>
        <p:spPr>
          <a:xfrm>
            <a:off x="5518661" y="3429001"/>
            <a:ext cx="1459920" cy="652011"/>
          </a:xfrm>
          <a:prstGeom prst="flowChartDocument">
            <a:avLst/>
          </a:prstGeom>
          <a:solidFill>
            <a:srgbClr val="00B050"/>
          </a:solidFill>
          <a:ln>
            <a:solidFill>
              <a:srgbClr val="38C32D"/>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t>Constitutiva</a:t>
            </a:r>
          </a:p>
        </p:txBody>
      </p:sp>
      <p:cxnSp>
        <p:nvCxnSpPr>
          <p:cNvPr id="9" name="Conector: angular 8">
            <a:extLst>
              <a:ext uri="{FF2B5EF4-FFF2-40B4-BE49-F238E27FC236}">
                <a16:creationId xmlns:a16="http://schemas.microsoft.com/office/drawing/2014/main" id="{4F38A77D-F503-96A6-4D8F-2EBF622CCC7B}"/>
              </a:ext>
            </a:extLst>
          </p:cNvPr>
          <p:cNvCxnSpPr>
            <a:cxnSpLocks/>
            <a:stCxn id="6" idx="2"/>
            <a:endCxn id="7" idx="0"/>
          </p:cNvCxnSpPr>
          <p:nvPr/>
        </p:nvCxnSpPr>
        <p:spPr>
          <a:xfrm rot="5400000">
            <a:off x="2652714" y="1936768"/>
            <a:ext cx="889876" cy="209459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angular 9">
            <a:extLst>
              <a:ext uri="{FF2B5EF4-FFF2-40B4-BE49-F238E27FC236}">
                <a16:creationId xmlns:a16="http://schemas.microsoft.com/office/drawing/2014/main" id="{3B80C0F0-0BA5-C023-3D71-8CCD066C3089}"/>
              </a:ext>
            </a:extLst>
          </p:cNvPr>
          <p:cNvCxnSpPr>
            <a:cxnSpLocks/>
            <a:stCxn id="6" idx="2"/>
            <a:endCxn id="8" idx="0"/>
          </p:cNvCxnSpPr>
          <p:nvPr/>
        </p:nvCxnSpPr>
        <p:spPr>
          <a:xfrm rot="16200000" flipH="1">
            <a:off x="4751846" y="1932225"/>
            <a:ext cx="889876" cy="210367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angular 10">
            <a:extLst>
              <a:ext uri="{FF2B5EF4-FFF2-40B4-BE49-F238E27FC236}">
                <a16:creationId xmlns:a16="http://schemas.microsoft.com/office/drawing/2014/main" id="{5500C1BF-FC54-08FC-DD26-18C9DF7B9A76}"/>
              </a:ext>
            </a:extLst>
          </p:cNvPr>
          <p:cNvCxnSpPr>
            <a:cxnSpLocks/>
            <a:endCxn id="25" idx="0"/>
          </p:cNvCxnSpPr>
          <p:nvPr/>
        </p:nvCxnSpPr>
        <p:spPr>
          <a:xfrm rot="10800000" flipV="1">
            <a:off x="936523" y="4507706"/>
            <a:ext cx="1213747" cy="55447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2" name="Diagrama de flujo: proceso alternativo 11">
            <a:extLst>
              <a:ext uri="{FF2B5EF4-FFF2-40B4-BE49-F238E27FC236}">
                <a16:creationId xmlns:a16="http://schemas.microsoft.com/office/drawing/2014/main" id="{99158661-9435-3819-3200-8C1FC83F64A7}"/>
              </a:ext>
            </a:extLst>
          </p:cNvPr>
          <p:cNvSpPr/>
          <p:nvPr/>
        </p:nvSpPr>
        <p:spPr>
          <a:xfrm>
            <a:off x="3497414" y="4446130"/>
            <a:ext cx="1401634" cy="333723"/>
          </a:xfrm>
          <a:prstGeom prst="flowChartAlternateProcess">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b="1" dirty="0">
                <a:solidFill>
                  <a:schemeClr val="tx1"/>
                </a:solidFill>
              </a:rPr>
              <a:t>Tercero de buena fe</a:t>
            </a:r>
          </a:p>
        </p:txBody>
      </p:sp>
      <p:cxnSp>
        <p:nvCxnSpPr>
          <p:cNvPr id="13" name="Conector: angular 12">
            <a:extLst>
              <a:ext uri="{FF2B5EF4-FFF2-40B4-BE49-F238E27FC236}">
                <a16:creationId xmlns:a16="http://schemas.microsoft.com/office/drawing/2014/main" id="{3FE81C00-834E-28ED-69C1-9DC9A2C0F840}"/>
              </a:ext>
            </a:extLst>
          </p:cNvPr>
          <p:cNvCxnSpPr>
            <a:cxnSpLocks/>
            <a:stCxn id="8" idx="2"/>
            <a:endCxn id="12" idx="0"/>
          </p:cNvCxnSpPr>
          <p:nvPr/>
        </p:nvCxnSpPr>
        <p:spPr>
          <a:xfrm rot="5400000">
            <a:off x="5019314" y="3216824"/>
            <a:ext cx="408224" cy="205039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4" name="Diagrama de flujo: proceso alternativo 13">
            <a:extLst>
              <a:ext uri="{FF2B5EF4-FFF2-40B4-BE49-F238E27FC236}">
                <a16:creationId xmlns:a16="http://schemas.microsoft.com/office/drawing/2014/main" id="{E05B7922-2733-5453-D493-350B23232F40}"/>
              </a:ext>
            </a:extLst>
          </p:cNvPr>
          <p:cNvSpPr/>
          <p:nvPr/>
        </p:nvSpPr>
        <p:spPr>
          <a:xfrm>
            <a:off x="4438512" y="5315870"/>
            <a:ext cx="1401634" cy="333723"/>
          </a:xfrm>
          <a:prstGeom prst="flowChartAlternateProcess">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b="1" dirty="0">
                <a:solidFill>
                  <a:schemeClr val="tx1"/>
                </a:solidFill>
              </a:rPr>
              <a:t>Res nullius</a:t>
            </a:r>
          </a:p>
        </p:txBody>
      </p:sp>
      <p:cxnSp>
        <p:nvCxnSpPr>
          <p:cNvPr id="15" name="Conector: angular 14">
            <a:extLst>
              <a:ext uri="{FF2B5EF4-FFF2-40B4-BE49-F238E27FC236}">
                <a16:creationId xmlns:a16="http://schemas.microsoft.com/office/drawing/2014/main" id="{5D752166-C0CA-B72A-3AD7-65B3D834F01A}"/>
              </a:ext>
            </a:extLst>
          </p:cNvPr>
          <p:cNvCxnSpPr>
            <a:cxnSpLocks/>
            <a:stCxn id="8" idx="2"/>
            <a:endCxn id="14" idx="0"/>
          </p:cNvCxnSpPr>
          <p:nvPr/>
        </p:nvCxnSpPr>
        <p:spPr>
          <a:xfrm rot="5400000">
            <a:off x="5054994" y="4122242"/>
            <a:ext cx="1277963" cy="1109292"/>
          </a:xfrm>
          <a:prstGeom prst="bentConnector3">
            <a:avLst>
              <a:gd name="adj1" fmla="val 73588"/>
            </a:avLst>
          </a:prstGeom>
          <a:ln>
            <a:tailEnd type="triangle"/>
          </a:ln>
        </p:spPr>
        <p:style>
          <a:lnRef idx="1">
            <a:schemeClr val="dk1"/>
          </a:lnRef>
          <a:fillRef idx="0">
            <a:schemeClr val="dk1"/>
          </a:fillRef>
          <a:effectRef idx="0">
            <a:schemeClr val="dk1"/>
          </a:effectRef>
          <a:fontRef idx="minor">
            <a:schemeClr val="tx1"/>
          </a:fontRef>
        </p:style>
      </p:cxnSp>
      <p:sp>
        <p:nvSpPr>
          <p:cNvPr id="16" name="Diagrama de flujo: proceso alternativo 15">
            <a:extLst>
              <a:ext uri="{FF2B5EF4-FFF2-40B4-BE49-F238E27FC236}">
                <a16:creationId xmlns:a16="http://schemas.microsoft.com/office/drawing/2014/main" id="{6AF6DAF4-BB99-9132-C184-7317ECE3C394}"/>
              </a:ext>
            </a:extLst>
          </p:cNvPr>
          <p:cNvSpPr/>
          <p:nvPr/>
        </p:nvSpPr>
        <p:spPr>
          <a:xfrm>
            <a:off x="6564233" y="4446130"/>
            <a:ext cx="1401634" cy="333723"/>
          </a:xfrm>
          <a:prstGeom prst="flowChartAlternateProcess">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b="1" dirty="0">
                <a:solidFill>
                  <a:schemeClr val="tx1"/>
                </a:solidFill>
              </a:rPr>
              <a:t>Posesión legítima adquisitiva</a:t>
            </a:r>
          </a:p>
        </p:txBody>
      </p:sp>
      <p:cxnSp>
        <p:nvCxnSpPr>
          <p:cNvPr id="17" name="Conector: angular 16">
            <a:extLst>
              <a:ext uri="{FF2B5EF4-FFF2-40B4-BE49-F238E27FC236}">
                <a16:creationId xmlns:a16="http://schemas.microsoft.com/office/drawing/2014/main" id="{FC62EC30-4539-3786-9929-9AD85F0FA75B}"/>
              </a:ext>
            </a:extLst>
          </p:cNvPr>
          <p:cNvCxnSpPr>
            <a:cxnSpLocks/>
            <a:stCxn id="8" idx="2"/>
            <a:endCxn id="16" idx="0"/>
          </p:cNvCxnSpPr>
          <p:nvPr/>
        </p:nvCxnSpPr>
        <p:spPr>
          <a:xfrm rot="16200000" flipH="1">
            <a:off x="6552723" y="3733804"/>
            <a:ext cx="408224" cy="101642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8" name="Diagrama de flujo: proceso alternativo 17">
            <a:extLst>
              <a:ext uri="{FF2B5EF4-FFF2-40B4-BE49-F238E27FC236}">
                <a16:creationId xmlns:a16="http://schemas.microsoft.com/office/drawing/2014/main" id="{F90C4EB4-40AD-3281-9F5D-6A82458CDBA3}"/>
              </a:ext>
            </a:extLst>
          </p:cNvPr>
          <p:cNvSpPr/>
          <p:nvPr/>
        </p:nvSpPr>
        <p:spPr>
          <a:xfrm>
            <a:off x="6564233" y="5315869"/>
            <a:ext cx="1401634" cy="333723"/>
          </a:xfrm>
          <a:prstGeom prst="flowChartAlternateProcess">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b="1" dirty="0">
                <a:solidFill>
                  <a:schemeClr val="tx1"/>
                </a:solidFill>
              </a:rPr>
              <a:t>Legitimación administrativa</a:t>
            </a:r>
          </a:p>
        </p:txBody>
      </p:sp>
      <p:cxnSp>
        <p:nvCxnSpPr>
          <p:cNvPr id="19" name="Conector: angular 18">
            <a:extLst>
              <a:ext uri="{FF2B5EF4-FFF2-40B4-BE49-F238E27FC236}">
                <a16:creationId xmlns:a16="http://schemas.microsoft.com/office/drawing/2014/main" id="{94042ECD-77B9-9377-0C82-D4226BC14E30}"/>
              </a:ext>
            </a:extLst>
          </p:cNvPr>
          <p:cNvCxnSpPr>
            <a:cxnSpLocks/>
            <a:stCxn id="8" idx="2"/>
            <a:endCxn id="18" idx="0"/>
          </p:cNvCxnSpPr>
          <p:nvPr/>
        </p:nvCxnSpPr>
        <p:spPr>
          <a:xfrm rot="16200000" flipH="1">
            <a:off x="6117853" y="4168673"/>
            <a:ext cx="1277963" cy="1016429"/>
          </a:xfrm>
          <a:prstGeom prst="bentConnector3">
            <a:avLst>
              <a:gd name="adj1" fmla="val 73588"/>
            </a:avLst>
          </a:prstGeom>
          <a:ln>
            <a:tailEnd type="triangle"/>
          </a:ln>
        </p:spPr>
        <p:style>
          <a:lnRef idx="1">
            <a:schemeClr val="dk1"/>
          </a:lnRef>
          <a:fillRef idx="0">
            <a:schemeClr val="dk1"/>
          </a:fillRef>
          <a:effectRef idx="0">
            <a:schemeClr val="dk1"/>
          </a:effectRef>
          <a:fontRef idx="minor">
            <a:schemeClr val="tx1"/>
          </a:fontRef>
        </p:style>
      </p:cxnSp>
      <p:sp>
        <p:nvSpPr>
          <p:cNvPr id="20" name="CuadroTexto 19">
            <a:extLst>
              <a:ext uri="{FF2B5EF4-FFF2-40B4-BE49-F238E27FC236}">
                <a16:creationId xmlns:a16="http://schemas.microsoft.com/office/drawing/2014/main" id="{F738FF5C-4562-300B-CA80-2AD26F9063CA}"/>
              </a:ext>
            </a:extLst>
          </p:cNvPr>
          <p:cNvSpPr txBox="1"/>
          <p:nvPr/>
        </p:nvSpPr>
        <p:spPr>
          <a:xfrm>
            <a:off x="6854087" y="5712357"/>
            <a:ext cx="952505" cy="246221"/>
          </a:xfrm>
          <a:prstGeom prst="rect">
            <a:avLst/>
          </a:prstGeom>
          <a:noFill/>
        </p:spPr>
        <p:txBody>
          <a:bodyPr wrap="none" rtlCol="0">
            <a:spAutoFit/>
          </a:bodyPr>
          <a:lstStyle/>
          <a:p>
            <a:pPr algn="l"/>
            <a:r>
              <a:rPr lang="es-ES" sz="1000" b="1" u="sng" dirty="0">
                <a:effectLst>
                  <a:outerShdw blurRad="38100" dist="38100" dir="2700000" algn="tl">
                    <a:srgbClr val="000000">
                      <a:alpha val="43137"/>
                    </a:srgbClr>
                  </a:outerShdw>
                </a:effectLst>
              </a:rPr>
              <a:t>Informalidad</a:t>
            </a:r>
          </a:p>
        </p:txBody>
      </p:sp>
      <p:sp>
        <p:nvSpPr>
          <p:cNvPr id="21" name="Nube 20">
            <a:extLst>
              <a:ext uri="{FF2B5EF4-FFF2-40B4-BE49-F238E27FC236}">
                <a16:creationId xmlns:a16="http://schemas.microsoft.com/office/drawing/2014/main" id="{E52F540F-1539-BFE6-2E27-4C629AC7B679}"/>
              </a:ext>
            </a:extLst>
          </p:cNvPr>
          <p:cNvSpPr/>
          <p:nvPr/>
        </p:nvSpPr>
        <p:spPr>
          <a:xfrm>
            <a:off x="6564233" y="2174022"/>
            <a:ext cx="1807000" cy="1171982"/>
          </a:xfrm>
          <a:prstGeom prst="cloud">
            <a:avLst/>
          </a:prstGeom>
          <a:solidFill>
            <a:srgbClr val="470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Buena fe objetiva</a:t>
            </a:r>
          </a:p>
        </p:txBody>
      </p:sp>
      <p:sp>
        <p:nvSpPr>
          <p:cNvPr id="22" name="Nube 21">
            <a:extLst>
              <a:ext uri="{FF2B5EF4-FFF2-40B4-BE49-F238E27FC236}">
                <a16:creationId xmlns:a16="http://schemas.microsoft.com/office/drawing/2014/main" id="{A842EC57-C143-22A5-9FF8-901D37FEA0FB}"/>
              </a:ext>
            </a:extLst>
          </p:cNvPr>
          <p:cNvSpPr/>
          <p:nvPr/>
        </p:nvSpPr>
        <p:spPr>
          <a:xfrm>
            <a:off x="255382" y="2268853"/>
            <a:ext cx="1524370" cy="926305"/>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Sin buena fe objetiva</a:t>
            </a:r>
          </a:p>
        </p:txBody>
      </p:sp>
      <p:sp>
        <p:nvSpPr>
          <p:cNvPr id="23" name="Diagrama de flujo: proceso alternativo 22">
            <a:extLst>
              <a:ext uri="{FF2B5EF4-FFF2-40B4-BE49-F238E27FC236}">
                <a16:creationId xmlns:a16="http://schemas.microsoft.com/office/drawing/2014/main" id="{FB8426F7-1964-E997-FF95-D3C8B604F0BC}"/>
              </a:ext>
            </a:extLst>
          </p:cNvPr>
          <p:cNvSpPr/>
          <p:nvPr/>
        </p:nvSpPr>
        <p:spPr>
          <a:xfrm>
            <a:off x="2051411" y="4982146"/>
            <a:ext cx="1401634" cy="333723"/>
          </a:xfrm>
          <a:prstGeom prst="flowChartAlternateProces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b="1" dirty="0">
                <a:solidFill>
                  <a:schemeClr val="tx1"/>
                </a:solidFill>
              </a:rPr>
              <a:t>Pérdida de bienes equivalentes</a:t>
            </a:r>
          </a:p>
        </p:txBody>
      </p:sp>
      <p:cxnSp>
        <p:nvCxnSpPr>
          <p:cNvPr id="24" name="Conector: angular 23">
            <a:extLst>
              <a:ext uri="{FF2B5EF4-FFF2-40B4-BE49-F238E27FC236}">
                <a16:creationId xmlns:a16="http://schemas.microsoft.com/office/drawing/2014/main" id="{8BF8E48F-CAD0-0BC8-7740-7B1ABBB97BFC}"/>
              </a:ext>
            </a:extLst>
          </p:cNvPr>
          <p:cNvCxnSpPr>
            <a:cxnSpLocks/>
            <a:stCxn id="7" idx="2"/>
          </p:cNvCxnSpPr>
          <p:nvPr/>
        </p:nvCxnSpPr>
        <p:spPr>
          <a:xfrm rot="16200000" flipH="1">
            <a:off x="1946975" y="4141287"/>
            <a:ext cx="926304" cy="719543"/>
          </a:xfrm>
          <a:prstGeom prst="bentConnector3">
            <a:avLst>
              <a:gd name="adj1" fmla="val 50771"/>
            </a:avLst>
          </a:prstGeom>
          <a:ln>
            <a:tailEnd type="triangle"/>
          </a:ln>
        </p:spPr>
        <p:style>
          <a:lnRef idx="1">
            <a:schemeClr val="dk1"/>
          </a:lnRef>
          <a:fillRef idx="0">
            <a:schemeClr val="dk1"/>
          </a:fillRef>
          <a:effectRef idx="0">
            <a:schemeClr val="dk1"/>
          </a:effectRef>
          <a:fontRef idx="minor">
            <a:schemeClr val="tx1"/>
          </a:fontRef>
        </p:style>
      </p:cxnSp>
      <p:sp>
        <p:nvSpPr>
          <p:cNvPr id="25" name="Diagrama de flujo: proceso alternativo 24">
            <a:extLst>
              <a:ext uri="{FF2B5EF4-FFF2-40B4-BE49-F238E27FC236}">
                <a16:creationId xmlns:a16="http://schemas.microsoft.com/office/drawing/2014/main" id="{686A22E3-63A2-9D71-2C98-E6CA355079E2}"/>
              </a:ext>
            </a:extLst>
          </p:cNvPr>
          <p:cNvSpPr/>
          <p:nvPr/>
        </p:nvSpPr>
        <p:spPr>
          <a:xfrm>
            <a:off x="235705" y="5062183"/>
            <a:ext cx="1401634" cy="333723"/>
          </a:xfrm>
          <a:prstGeom prst="flowChartAlternateProcess">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900" b="1" dirty="0">
                <a:solidFill>
                  <a:schemeClr val="tx1"/>
                </a:solidFill>
              </a:rPr>
              <a:t>ilegitimidad del dominio = uso ilícito</a:t>
            </a:r>
          </a:p>
        </p:txBody>
      </p:sp>
    </p:spTree>
    <p:extLst>
      <p:ext uri="{BB962C8B-B14F-4D97-AF65-F5344CB8AC3E}">
        <p14:creationId xmlns:p14="http://schemas.microsoft.com/office/powerpoint/2010/main" val="3180287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22EA0-FD76-D349-9B64-924CC162131D}"/>
              </a:ext>
            </a:extLst>
          </p:cNvPr>
          <p:cNvSpPr>
            <a:spLocks noGrp="1"/>
          </p:cNvSpPr>
          <p:nvPr>
            <p:ph type="title"/>
          </p:nvPr>
        </p:nvSpPr>
        <p:spPr/>
        <p:txBody>
          <a:bodyPr>
            <a:normAutofit/>
          </a:bodyPr>
          <a:lstStyle/>
          <a:p>
            <a:r>
              <a:rPr lang="es-ES" sz="2700" dirty="0">
                <a:solidFill>
                  <a:srgbClr val="042354"/>
                </a:solidFill>
                <a:latin typeface="DM Serif Display"/>
                <a:ea typeface="DM Serif Display"/>
                <a:cs typeface="DM Serif Display"/>
                <a:sym typeface="DM Serif Display"/>
              </a:rPr>
              <a:t>La Corte Suprema y extinción de dominio</a:t>
            </a:r>
            <a:endParaRPr lang="es-ES" dirty="0"/>
          </a:p>
        </p:txBody>
      </p:sp>
      <p:sp>
        <p:nvSpPr>
          <p:cNvPr id="3" name="Marcador de contenido 2">
            <a:extLst>
              <a:ext uri="{FF2B5EF4-FFF2-40B4-BE49-F238E27FC236}">
                <a16:creationId xmlns:a16="http://schemas.microsoft.com/office/drawing/2014/main" id="{12459163-9D7A-A7DE-F0C1-04A4199979F5}"/>
              </a:ext>
            </a:extLst>
          </p:cNvPr>
          <p:cNvSpPr>
            <a:spLocks noGrp="1"/>
          </p:cNvSpPr>
          <p:nvPr>
            <p:ph idx="1"/>
          </p:nvPr>
        </p:nvSpPr>
        <p:spPr>
          <a:xfrm>
            <a:off x="822960" y="2156830"/>
            <a:ext cx="7543800" cy="4224498"/>
          </a:xfrm>
        </p:spPr>
        <p:txBody>
          <a:bodyPr>
            <a:normAutofit lnSpcReduction="10000"/>
          </a:bodyPr>
          <a:lstStyle/>
          <a:p>
            <a:pPr marL="476250" indent="-385763">
              <a:spcBef>
                <a:spcPts val="0"/>
              </a:spcBef>
              <a:buClr>
                <a:srgbClr val="042354"/>
              </a:buClr>
              <a:buSzPts val="1700"/>
              <a:buAutoNum type="arabicPeriod"/>
            </a:pPr>
            <a:r>
              <a:rPr lang="es-ES" sz="2100" dirty="0">
                <a:solidFill>
                  <a:srgbClr val="042354"/>
                </a:solidFill>
                <a:latin typeface="DM Serif Display"/>
                <a:sym typeface="DM Serif Display"/>
              </a:rPr>
              <a:t>Queja 971-2022/Lima</a:t>
            </a:r>
            <a:r>
              <a:rPr lang="es-ES" sz="2100" b="1" dirty="0">
                <a:solidFill>
                  <a:srgbClr val="042354"/>
                </a:solidFill>
                <a:latin typeface="Bell MT" panose="02020503060305020303" pitchFamily="18" charset="0"/>
                <a:ea typeface="DM Serif Display"/>
                <a:cs typeface="DM Serif Display"/>
                <a:sym typeface="DM Serif Display"/>
              </a:rPr>
              <a:t>. </a:t>
            </a:r>
            <a:r>
              <a:rPr lang="es-ES" sz="2100" dirty="0">
                <a:solidFill>
                  <a:srgbClr val="042354"/>
                </a:solidFill>
                <a:latin typeface="Bell MT" panose="02020503060305020303" pitchFamily="18" charset="0"/>
                <a:ea typeface="DM Serif Display"/>
                <a:cs typeface="DM Serif Display"/>
                <a:sym typeface="DM Serif Display"/>
              </a:rPr>
              <a:t>El Derecho de extinción de dominio es el instituto procesal derivado del derecho procesal constitucional, respecto del correcto, debido y legítimo ejercicio del derecho de propiedad que habilita la declaración judicial respecto de la existencia o inexistencia de tal ejercicio, que carece de la posibilidad de reconocimiento jurídico, al tratarse de bienes adquiridos o utilizados dañando a la persona o a su dignidad (con efectos colectivos) o al Estado mismo, sin buena fe, fuera del ordenamiento jurídico y sin concordancia con los valores constitucionales y fundamentales, o utilizada en contravía de la función social o el bien común; o bien cuando la tenencia o posesión de los bienes no tiene manera de ser explicada o justificada… (FJ. Octavo)</a:t>
            </a:r>
          </a:p>
        </p:txBody>
      </p:sp>
      <p:pic>
        <p:nvPicPr>
          <p:cNvPr id="1026" name="Imagen 1">
            <a:extLst>
              <a:ext uri="{FF2B5EF4-FFF2-40B4-BE49-F238E27FC236}">
                <a16:creationId xmlns:a16="http://schemas.microsoft.com/office/drawing/2014/main" id="{893D1A82-40BD-E4A6-324E-AA1147F9C7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26" y="1025558"/>
            <a:ext cx="1007269" cy="118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443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22EA0-FD76-D349-9B64-924CC162131D}"/>
              </a:ext>
            </a:extLst>
          </p:cNvPr>
          <p:cNvSpPr>
            <a:spLocks noGrp="1"/>
          </p:cNvSpPr>
          <p:nvPr>
            <p:ph type="title"/>
          </p:nvPr>
        </p:nvSpPr>
        <p:spPr/>
        <p:txBody>
          <a:bodyPr>
            <a:normAutofit/>
          </a:bodyPr>
          <a:lstStyle/>
          <a:p>
            <a:r>
              <a:rPr lang="es-ES" sz="2700" dirty="0">
                <a:solidFill>
                  <a:srgbClr val="042354"/>
                </a:solidFill>
                <a:latin typeface="DM Serif Display"/>
                <a:ea typeface="DM Serif Display"/>
                <a:cs typeface="DM Serif Display"/>
                <a:sym typeface="DM Serif Display"/>
              </a:rPr>
              <a:t>La Corte Suprema y extinción de dominio</a:t>
            </a:r>
            <a:endParaRPr lang="es-ES" dirty="0"/>
          </a:p>
        </p:txBody>
      </p:sp>
      <p:sp>
        <p:nvSpPr>
          <p:cNvPr id="3" name="Marcador de contenido 2">
            <a:extLst>
              <a:ext uri="{FF2B5EF4-FFF2-40B4-BE49-F238E27FC236}">
                <a16:creationId xmlns:a16="http://schemas.microsoft.com/office/drawing/2014/main" id="{12459163-9D7A-A7DE-F0C1-04A4199979F5}"/>
              </a:ext>
            </a:extLst>
          </p:cNvPr>
          <p:cNvSpPr>
            <a:spLocks noGrp="1"/>
          </p:cNvSpPr>
          <p:nvPr>
            <p:ph idx="1"/>
          </p:nvPr>
        </p:nvSpPr>
        <p:spPr>
          <a:xfrm>
            <a:off x="822960" y="2156830"/>
            <a:ext cx="7543800" cy="4296506"/>
          </a:xfrm>
        </p:spPr>
        <p:txBody>
          <a:bodyPr>
            <a:normAutofit/>
          </a:bodyPr>
          <a:lstStyle/>
          <a:p>
            <a:pPr marL="476250" indent="-385763">
              <a:spcBef>
                <a:spcPts val="0"/>
              </a:spcBef>
              <a:buClr>
                <a:srgbClr val="042354"/>
              </a:buClr>
              <a:buSzPts val="1700"/>
              <a:buAutoNum type="arabicPeriod"/>
            </a:pPr>
            <a:r>
              <a:rPr lang="es-ES" sz="2100" dirty="0">
                <a:solidFill>
                  <a:srgbClr val="042354"/>
                </a:solidFill>
                <a:latin typeface="DM Serif Display"/>
                <a:sym typeface="DM Serif Display"/>
              </a:rPr>
              <a:t>Apelación 75-2023/Puno</a:t>
            </a:r>
            <a:r>
              <a:rPr lang="es-ES" sz="2100" b="1" dirty="0">
                <a:solidFill>
                  <a:srgbClr val="042354"/>
                </a:solidFill>
                <a:latin typeface="Bell MT" panose="02020503060305020303" pitchFamily="18" charset="0"/>
                <a:ea typeface="DM Serif Display"/>
                <a:cs typeface="DM Serif Display"/>
                <a:sym typeface="DM Serif Display"/>
              </a:rPr>
              <a:t>. </a:t>
            </a:r>
            <a:r>
              <a:rPr lang="es-ES" sz="2100" dirty="0">
                <a:solidFill>
                  <a:srgbClr val="042354"/>
                </a:solidFill>
                <a:latin typeface="Bell MT" panose="02020503060305020303" pitchFamily="18" charset="0"/>
                <a:ea typeface="DM Serif Display"/>
                <a:cs typeface="DM Serif Display"/>
                <a:sym typeface="DM Serif Display"/>
              </a:rPr>
              <a:t>El razonamiento de debida diligencia y cuidado propios de la buena fe exenta de culpa, única fuente creadora de derechos o liberadora de consecuencias patrimoniales, es un baremo propio del proceso de extinción de dominio que no corresponde al análisis del deliro, la actividad delictiva o el tipo penal; en donde es ineludible acreditación de la </a:t>
            </a:r>
            <a:r>
              <a:rPr lang="es-ES" sz="2100" i="1" dirty="0" err="1">
                <a:solidFill>
                  <a:srgbClr val="042354"/>
                </a:solidFill>
                <a:latin typeface="Bell MT" panose="02020503060305020303" pitchFamily="18" charset="0"/>
                <a:ea typeface="DM Serif Display"/>
                <a:cs typeface="DM Serif Display"/>
                <a:sym typeface="DM Serif Display"/>
              </a:rPr>
              <a:t>mens</a:t>
            </a:r>
            <a:r>
              <a:rPr lang="es-ES" sz="2100" i="1" dirty="0">
                <a:solidFill>
                  <a:srgbClr val="042354"/>
                </a:solidFill>
                <a:latin typeface="Bell MT" panose="02020503060305020303" pitchFamily="18" charset="0"/>
                <a:ea typeface="DM Serif Display"/>
                <a:cs typeface="DM Serif Display"/>
                <a:sym typeface="DM Serif Display"/>
              </a:rPr>
              <a:t> rea, </a:t>
            </a:r>
            <a:r>
              <a:rPr lang="es-ES" sz="2100" dirty="0">
                <a:solidFill>
                  <a:srgbClr val="042354"/>
                </a:solidFill>
                <a:latin typeface="Bell MT" panose="02020503060305020303" pitchFamily="18" charset="0"/>
                <a:ea typeface="DM Serif Display"/>
                <a:cs typeface="DM Serif Display"/>
                <a:sym typeface="DM Serif Display"/>
              </a:rPr>
              <a:t>o determinación criminal para poder extender tanto las consecuencias punitivas (pena concreta) e incluso las consecuencias accesorias de la pena sobre los bienes del reputado penal (decomiso penal)… (FJ. Vigesimosegundo)</a:t>
            </a:r>
          </a:p>
        </p:txBody>
      </p:sp>
      <p:pic>
        <p:nvPicPr>
          <p:cNvPr id="1026" name="Imagen 1">
            <a:extLst>
              <a:ext uri="{FF2B5EF4-FFF2-40B4-BE49-F238E27FC236}">
                <a16:creationId xmlns:a16="http://schemas.microsoft.com/office/drawing/2014/main" id="{893D1A82-40BD-E4A6-324E-AA1147F9C7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3126" y="1025558"/>
            <a:ext cx="1007269" cy="118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085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ext Box 12"/>
          <p:cNvSpPr txBox="1">
            <a:spLocks noChangeArrowheads="1"/>
          </p:cNvSpPr>
          <p:nvPr/>
        </p:nvSpPr>
        <p:spPr bwMode="auto">
          <a:xfrm>
            <a:off x="4211638" y="908050"/>
            <a:ext cx="4175125" cy="120332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1"/>
              </a:buClr>
              <a:buSzPct val="70000"/>
              <a:buFont typeface="Wingdings" pitchFamily="2" charset="2"/>
              <a:buChar char="¢"/>
              <a:defRPr sz="3000">
                <a:solidFill>
                  <a:schemeClr val="tx2"/>
                </a:solidFill>
                <a:latin typeface="Arial" pitchFamily="34" charset="0"/>
              </a:defRPr>
            </a:lvl1pPr>
            <a:lvl2pPr marL="742950" indent="-285750" eaLnBrk="0" hangingPunct="0">
              <a:spcBef>
                <a:spcPct val="20000"/>
              </a:spcBef>
              <a:buClr>
                <a:schemeClr val="accent1"/>
              </a:buClr>
              <a:buSzPct val="75000"/>
              <a:buFont typeface="Wingdings" pitchFamily="2" charset="2"/>
              <a:buChar char="l"/>
              <a:defRPr sz="2800">
                <a:solidFill>
                  <a:schemeClr val="tx2"/>
                </a:solidFill>
                <a:latin typeface="Arial" pitchFamily="34" charset="0"/>
              </a:defRPr>
            </a:lvl2pPr>
            <a:lvl3pPr marL="1143000" indent="-228600" eaLnBrk="0" hangingPunct="0">
              <a:spcBef>
                <a:spcPct val="20000"/>
              </a:spcBef>
              <a:buClr>
                <a:schemeClr val="accent2"/>
              </a:buClr>
              <a:buChar char="•"/>
              <a:defRPr sz="2400">
                <a:solidFill>
                  <a:schemeClr val="tx2"/>
                </a:solidFill>
                <a:latin typeface="Arial" pitchFamily="34" charset="0"/>
              </a:defRPr>
            </a:lvl3pPr>
            <a:lvl4pPr marL="1600200" indent="-228600" eaLnBrk="0" hangingPunct="0">
              <a:spcBef>
                <a:spcPct val="20000"/>
              </a:spcBef>
              <a:buClr>
                <a:schemeClr val="tx1"/>
              </a:buClr>
              <a:buChar char="•"/>
              <a:defRPr sz="2000">
                <a:solidFill>
                  <a:schemeClr val="tx2"/>
                </a:solidFill>
                <a:latin typeface="Arial" pitchFamily="34" charset="0"/>
              </a:defRPr>
            </a:lvl4pPr>
            <a:lvl5pPr marL="2057400" indent="-228600" eaLnBrk="0" hangingPunct="0">
              <a:spcBef>
                <a:spcPct val="20000"/>
              </a:spcBef>
              <a:buChar char="•"/>
              <a:defRPr sz="2000">
                <a:solidFill>
                  <a:schemeClr val="tx2"/>
                </a:solidFill>
                <a:latin typeface="Arial" pitchFamily="34" charset="0"/>
              </a:defRPr>
            </a:lvl5pPr>
            <a:lvl6pPr marL="2514600" indent="-228600" eaLnBrk="0" fontAlgn="base" hangingPunct="0">
              <a:spcBef>
                <a:spcPct val="20000"/>
              </a:spcBef>
              <a:spcAft>
                <a:spcPct val="0"/>
              </a:spcAft>
              <a:buChar char="•"/>
              <a:defRPr sz="2000">
                <a:solidFill>
                  <a:schemeClr val="tx2"/>
                </a:solidFill>
                <a:latin typeface="Arial" pitchFamily="34" charset="0"/>
              </a:defRPr>
            </a:lvl6pPr>
            <a:lvl7pPr marL="2971800" indent="-228600" eaLnBrk="0" fontAlgn="base" hangingPunct="0">
              <a:spcBef>
                <a:spcPct val="20000"/>
              </a:spcBef>
              <a:spcAft>
                <a:spcPct val="0"/>
              </a:spcAft>
              <a:buChar char="•"/>
              <a:defRPr sz="2000">
                <a:solidFill>
                  <a:schemeClr val="tx2"/>
                </a:solidFill>
                <a:latin typeface="Arial" pitchFamily="34" charset="0"/>
              </a:defRPr>
            </a:lvl7pPr>
            <a:lvl8pPr marL="3429000" indent="-228600" eaLnBrk="0" fontAlgn="base" hangingPunct="0">
              <a:spcBef>
                <a:spcPct val="20000"/>
              </a:spcBef>
              <a:spcAft>
                <a:spcPct val="0"/>
              </a:spcAft>
              <a:buChar char="•"/>
              <a:defRPr sz="2000">
                <a:solidFill>
                  <a:schemeClr val="tx2"/>
                </a:solidFill>
                <a:latin typeface="Arial" pitchFamily="34" charset="0"/>
              </a:defRPr>
            </a:lvl8pPr>
            <a:lvl9pPr marL="3886200" indent="-228600" eaLnBrk="0" fontAlgn="base" hangingPunct="0">
              <a:spcBef>
                <a:spcPct val="20000"/>
              </a:spcBef>
              <a:spcAft>
                <a:spcPct val="0"/>
              </a:spcAft>
              <a:buChar char="•"/>
              <a:defRPr sz="2000">
                <a:solidFill>
                  <a:schemeClr val="tx2"/>
                </a:solidFill>
                <a:latin typeface="Arial" pitchFamily="34" charset="0"/>
              </a:defRPr>
            </a:lvl9pPr>
          </a:lstStyle>
          <a:p>
            <a:pPr algn="ctr">
              <a:spcBef>
                <a:spcPct val="0"/>
              </a:spcBef>
              <a:buClrTx/>
              <a:buSzTx/>
              <a:buFontTx/>
              <a:buNone/>
            </a:pPr>
            <a:r>
              <a:rPr lang="es-CR" altLang="es-PE" sz="1800">
                <a:latin typeface="Aero" pitchFamily="2" charset="0"/>
                <a:cs typeface="Arial" pitchFamily="34" charset="0"/>
              </a:rPr>
              <a:t>El hombre nunca sabe de lo que es capaz hasta que lo intenta.</a:t>
            </a:r>
          </a:p>
          <a:p>
            <a:pPr>
              <a:spcBef>
                <a:spcPct val="0"/>
              </a:spcBef>
              <a:buClrTx/>
              <a:buSzTx/>
              <a:buFontTx/>
              <a:buNone/>
            </a:pPr>
            <a:endParaRPr lang="es-CR" altLang="es-PE" sz="1800">
              <a:latin typeface="Aero" pitchFamily="2" charset="0"/>
              <a:cs typeface="Arial" pitchFamily="34" charset="0"/>
            </a:endParaRPr>
          </a:p>
          <a:p>
            <a:pPr>
              <a:spcBef>
                <a:spcPct val="0"/>
              </a:spcBef>
              <a:buClrTx/>
              <a:buSzTx/>
              <a:buFontTx/>
              <a:buNone/>
            </a:pPr>
            <a:r>
              <a:rPr lang="es-CR" altLang="es-PE" sz="1800">
                <a:latin typeface="Aero" pitchFamily="2" charset="0"/>
                <a:cs typeface="Arial" pitchFamily="34" charset="0"/>
              </a:rPr>
              <a:t>                         CHARLES DICKENS</a:t>
            </a:r>
            <a:endParaRPr lang="es-ES" altLang="es-PE" sz="1800">
              <a:latin typeface="Aero" pitchFamily="2" charset="0"/>
              <a:cs typeface="Arial" pitchFamily="34" charset="0"/>
            </a:endParaRPr>
          </a:p>
        </p:txBody>
      </p:sp>
      <p:sp>
        <p:nvSpPr>
          <p:cNvPr id="153604" name="Text Box 13"/>
          <p:cNvSpPr txBox="1">
            <a:spLocks noChangeArrowheads="1"/>
          </p:cNvSpPr>
          <p:nvPr/>
        </p:nvSpPr>
        <p:spPr bwMode="auto">
          <a:xfrm>
            <a:off x="1187450" y="4300538"/>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70000"/>
              <a:buFont typeface="Wingdings" pitchFamily="2" charset="2"/>
              <a:buChar char="¢"/>
              <a:defRPr sz="3000">
                <a:solidFill>
                  <a:schemeClr val="tx2"/>
                </a:solidFill>
                <a:latin typeface="Arial" pitchFamily="34" charset="0"/>
              </a:defRPr>
            </a:lvl1pPr>
            <a:lvl2pPr marL="742950" indent="-285750" eaLnBrk="0" hangingPunct="0">
              <a:spcBef>
                <a:spcPct val="20000"/>
              </a:spcBef>
              <a:buClr>
                <a:schemeClr val="accent1"/>
              </a:buClr>
              <a:buSzPct val="75000"/>
              <a:buFont typeface="Wingdings" pitchFamily="2" charset="2"/>
              <a:buChar char="l"/>
              <a:defRPr sz="2800">
                <a:solidFill>
                  <a:schemeClr val="tx2"/>
                </a:solidFill>
                <a:latin typeface="Arial" pitchFamily="34" charset="0"/>
              </a:defRPr>
            </a:lvl2pPr>
            <a:lvl3pPr marL="1143000" indent="-228600" eaLnBrk="0" hangingPunct="0">
              <a:spcBef>
                <a:spcPct val="20000"/>
              </a:spcBef>
              <a:buClr>
                <a:schemeClr val="accent2"/>
              </a:buClr>
              <a:buChar char="•"/>
              <a:defRPr sz="2400">
                <a:solidFill>
                  <a:schemeClr val="tx2"/>
                </a:solidFill>
                <a:latin typeface="Arial" pitchFamily="34" charset="0"/>
              </a:defRPr>
            </a:lvl3pPr>
            <a:lvl4pPr marL="1600200" indent="-228600" eaLnBrk="0" hangingPunct="0">
              <a:spcBef>
                <a:spcPct val="20000"/>
              </a:spcBef>
              <a:buClr>
                <a:schemeClr val="tx1"/>
              </a:buClr>
              <a:buChar char="•"/>
              <a:defRPr sz="2000">
                <a:solidFill>
                  <a:schemeClr val="tx2"/>
                </a:solidFill>
                <a:latin typeface="Arial" pitchFamily="34" charset="0"/>
              </a:defRPr>
            </a:lvl4pPr>
            <a:lvl5pPr marL="2057400" indent="-228600" eaLnBrk="0" hangingPunct="0">
              <a:spcBef>
                <a:spcPct val="20000"/>
              </a:spcBef>
              <a:buChar char="•"/>
              <a:defRPr sz="2000">
                <a:solidFill>
                  <a:schemeClr val="tx2"/>
                </a:solidFill>
                <a:latin typeface="Arial" pitchFamily="34" charset="0"/>
              </a:defRPr>
            </a:lvl5pPr>
            <a:lvl6pPr marL="2514600" indent="-228600" eaLnBrk="0" fontAlgn="base" hangingPunct="0">
              <a:spcBef>
                <a:spcPct val="20000"/>
              </a:spcBef>
              <a:spcAft>
                <a:spcPct val="0"/>
              </a:spcAft>
              <a:buChar char="•"/>
              <a:defRPr sz="2000">
                <a:solidFill>
                  <a:schemeClr val="tx2"/>
                </a:solidFill>
                <a:latin typeface="Arial" pitchFamily="34" charset="0"/>
              </a:defRPr>
            </a:lvl6pPr>
            <a:lvl7pPr marL="2971800" indent="-228600" eaLnBrk="0" fontAlgn="base" hangingPunct="0">
              <a:spcBef>
                <a:spcPct val="20000"/>
              </a:spcBef>
              <a:spcAft>
                <a:spcPct val="0"/>
              </a:spcAft>
              <a:buChar char="•"/>
              <a:defRPr sz="2000">
                <a:solidFill>
                  <a:schemeClr val="tx2"/>
                </a:solidFill>
                <a:latin typeface="Arial" pitchFamily="34" charset="0"/>
              </a:defRPr>
            </a:lvl7pPr>
            <a:lvl8pPr marL="3429000" indent="-228600" eaLnBrk="0" fontAlgn="base" hangingPunct="0">
              <a:spcBef>
                <a:spcPct val="20000"/>
              </a:spcBef>
              <a:spcAft>
                <a:spcPct val="0"/>
              </a:spcAft>
              <a:buChar char="•"/>
              <a:defRPr sz="2000">
                <a:solidFill>
                  <a:schemeClr val="tx2"/>
                </a:solidFill>
                <a:latin typeface="Arial" pitchFamily="34" charset="0"/>
              </a:defRPr>
            </a:lvl8pPr>
            <a:lvl9pPr marL="3886200" indent="-228600" eaLnBrk="0" fontAlgn="base" hangingPunct="0">
              <a:spcBef>
                <a:spcPct val="20000"/>
              </a:spcBef>
              <a:spcAft>
                <a:spcPct val="0"/>
              </a:spcAft>
              <a:buChar char="•"/>
              <a:defRPr sz="2000">
                <a:solidFill>
                  <a:schemeClr val="tx2"/>
                </a:solidFill>
                <a:latin typeface="Arial" pitchFamily="34" charset="0"/>
              </a:defRPr>
            </a:lvl9pPr>
          </a:lstStyle>
          <a:p>
            <a:pPr>
              <a:spcBef>
                <a:spcPct val="0"/>
              </a:spcBef>
              <a:buClrTx/>
              <a:buSzTx/>
              <a:buFontTx/>
              <a:buNone/>
            </a:pPr>
            <a:r>
              <a:rPr lang="es-CR" altLang="es-PE" sz="3600" b="1">
                <a:latin typeface="SerpentineDBol" pitchFamily="34" charset="0"/>
                <a:cs typeface="Arial" pitchFamily="34" charset="0"/>
              </a:rPr>
              <a:t>GRACIAS</a:t>
            </a:r>
            <a:endParaRPr lang="es-ES" altLang="es-PE" sz="3600" b="1">
              <a:latin typeface="SerpentineDBol" pitchFamily="34" charset="0"/>
              <a:cs typeface="Arial" pitchFamily="34" charset="0"/>
            </a:endParaRPr>
          </a:p>
        </p:txBody>
      </p:sp>
      <p:grpSp>
        <p:nvGrpSpPr>
          <p:cNvPr id="153605" name="12 Grupo"/>
          <p:cNvGrpSpPr>
            <a:grpSpLocks/>
          </p:cNvGrpSpPr>
          <p:nvPr/>
        </p:nvGrpSpPr>
        <p:grpSpPr bwMode="auto">
          <a:xfrm>
            <a:off x="6299200" y="5805488"/>
            <a:ext cx="2646363" cy="1052512"/>
            <a:chOff x="6786579" y="6000768"/>
            <a:chExt cx="2357421" cy="792868"/>
          </a:xfrm>
        </p:grpSpPr>
        <p:sp>
          <p:nvSpPr>
            <p:cNvPr id="153607" name="Text Box 14"/>
            <p:cNvSpPr txBox="1">
              <a:spLocks noChangeArrowheads="1"/>
            </p:cNvSpPr>
            <p:nvPr/>
          </p:nvSpPr>
          <p:spPr bwMode="auto">
            <a:xfrm>
              <a:off x="6786579" y="6137290"/>
              <a:ext cx="2357421" cy="6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0" tIns="50679" rIns="101360" bIns="50679">
              <a:spAutoFit/>
            </a:bodyPr>
            <a:lstStyle>
              <a:lvl1pPr defTabSz="1014413" eaLnBrk="0" hangingPunct="0">
                <a:spcBef>
                  <a:spcPct val="20000"/>
                </a:spcBef>
                <a:buClr>
                  <a:schemeClr val="tx1"/>
                </a:buClr>
                <a:buSzPct val="70000"/>
                <a:buFont typeface="Wingdings" pitchFamily="2" charset="2"/>
                <a:buChar char="¢"/>
                <a:defRPr sz="3000">
                  <a:solidFill>
                    <a:schemeClr val="tx2"/>
                  </a:solidFill>
                  <a:latin typeface="Arial" pitchFamily="34" charset="0"/>
                </a:defRPr>
              </a:lvl1pPr>
              <a:lvl2pPr marL="742950" indent="-285750" defTabSz="1014413" eaLnBrk="0" hangingPunct="0">
                <a:spcBef>
                  <a:spcPct val="20000"/>
                </a:spcBef>
                <a:buClr>
                  <a:schemeClr val="accent1"/>
                </a:buClr>
                <a:buSzPct val="75000"/>
                <a:buFont typeface="Wingdings" pitchFamily="2" charset="2"/>
                <a:buChar char="l"/>
                <a:defRPr sz="2800">
                  <a:solidFill>
                    <a:schemeClr val="tx2"/>
                  </a:solidFill>
                  <a:latin typeface="Arial" pitchFamily="34" charset="0"/>
                </a:defRPr>
              </a:lvl2pPr>
              <a:lvl3pPr marL="1143000" indent="-228600" defTabSz="1014413" eaLnBrk="0" hangingPunct="0">
                <a:spcBef>
                  <a:spcPct val="20000"/>
                </a:spcBef>
                <a:buClr>
                  <a:schemeClr val="accent2"/>
                </a:buClr>
                <a:buChar char="•"/>
                <a:defRPr sz="2400">
                  <a:solidFill>
                    <a:schemeClr val="tx2"/>
                  </a:solidFill>
                  <a:latin typeface="Arial" pitchFamily="34" charset="0"/>
                </a:defRPr>
              </a:lvl3pPr>
              <a:lvl4pPr marL="1600200" indent="-228600" defTabSz="1014413" eaLnBrk="0" hangingPunct="0">
                <a:spcBef>
                  <a:spcPct val="20000"/>
                </a:spcBef>
                <a:buClr>
                  <a:schemeClr val="tx1"/>
                </a:buClr>
                <a:buChar char="•"/>
                <a:defRPr sz="2000">
                  <a:solidFill>
                    <a:schemeClr val="tx2"/>
                  </a:solidFill>
                  <a:latin typeface="Arial" pitchFamily="34" charset="0"/>
                </a:defRPr>
              </a:lvl4pPr>
              <a:lvl5pPr marL="2057400" indent="-228600" defTabSz="1014413" eaLnBrk="0" hangingPunct="0">
                <a:spcBef>
                  <a:spcPct val="20000"/>
                </a:spcBef>
                <a:buChar char="•"/>
                <a:defRPr sz="2000">
                  <a:solidFill>
                    <a:schemeClr val="tx2"/>
                  </a:solidFill>
                  <a:latin typeface="Arial" pitchFamily="34" charset="0"/>
                </a:defRPr>
              </a:lvl5pPr>
              <a:lvl6pPr marL="2514600" indent="-228600" defTabSz="1014413" eaLnBrk="0" fontAlgn="base" hangingPunct="0">
                <a:spcBef>
                  <a:spcPct val="20000"/>
                </a:spcBef>
                <a:spcAft>
                  <a:spcPct val="0"/>
                </a:spcAft>
                <a:buChar char="•"/>
                <a:defRPr sz="2000">
                  <a:solidFill>
                    <a:schemeClr val="tx2"/>
                  </a:solidFill>
                  <a:latin typeface="Arial" pitchFamily="34" charset="0"/>
                </a:defRPr>
              </a:lvl6pPr>
              <a:lvl7pPr marL="2971800" indent="-228600" defTabSz="1014413" eaLnBrk="0" fontAlgn="base" hangingPunct="0">
                <a:spcBef>
                  <a:spcPct val="20000"/>
                </a:spcBef>
                <a:spcAft>
                  <a:spcPct val="0"/>
                </a:spcAft>
                <a:buChar char="•"/>
                <a:defRPr sz="2000">
                  <a:solidFill>
                    <a:schemeClr val="tx2"/>
                  </a:solidFill>
                  <a:latin typeface="Arial" pitchFamily="34" charset="0"/>
                </a:defRPr>
              </a:lvl7pPr>
              <a:lvl8pPr marL="3429000" indent="-228600" defTabSz="1014413" eaLnBrk="0" fontAlgn="base" hangingPunct="0">
                <a:spcBef>
                  <a:spcPct val="20000"/>
                </a:spcBef>
                <a:spcAft>
                  <a:spcPct val="0"/>
                </a:spcAft>
                <a:buChar char="•"/>
                <a:defRPr sz="2000">
                  <a:solidFill>
                    <a:schemeClr val="tx2"/>
                  </a:solidFill>
                  <a:latin typeface="Arial" pitchFamily="34" charset="0"/>
                </a:defRPr>
              </a:lvl8pPr>
              <a:lvl9pPr marL="3886200" indent="-228600" defTabSz="1014413" eaLnBrk="0" fontAlgn="base" hangingPunct="0">
                <a:spcBef>
                  <a:spcPct val="20000"/>
                </a:spcBef>
                <a:spcAft>
                  <a:spcPct val="0"/>
                </a:spcAft>
                <a:buChar char="•"/>
                <a:defRPr sz="2000">
                  <a:solidFill>
                    <a:schemeClr val="tx2"/>
                  </a:solidFill>
                  <a:latin typeface="Arial" pitchFamily="34" charset="0"/>
                </a:defRPr>
              </a:lvl9pPr>
            </a:lstStyle>
            <a:p>
              <a:pPr algn="ctr" eaLnBrk="1" hangingPunct="1">
                <a:spcBef>
                  <a:spcPct val="0"/>
                </a:spcBef>
                <a:buClrTx/>
                <a:buSzTx/>
                <a:buFontTx/>
                <a:buNone/>
              </a:pPr>
              <a:endParaRPr lang="es-MX" altLang="es-PE" sz="1200" b="1" i="1">
                <a:latin typeface="Times New Roman" pitchFamily="18" charset="0"/>
              </a:endParaRPr>
            </a:p>
            <a:p>
              <a:pPr algn="ctr" eaLnBrk="1" hangingPunct="1">
                <a:spcBef>
                  <a:spcPct val="0"/>
                </a:spcBef>
                <a:buClrTx/>
                <a:buSzTx/>
                <a:buFontTx/>
                <a:buNone/>
              </a:pPr>
              <a:r>
                <a:rPr lang="es-MX" altLang="es-PE" sz="1200" b="1" i="1">
                  <a:latin typeface="Times New Roman" pitchFamily="18" charset="0"/>
                </a:rPr>
                <a:t>Academia de la Magistratura</a:t>
              </a:r>
            </a:p>
            <a:p>
              <a:pPr algn="ctr" eaLnBrk="1" hangingPunct="1">
                <a:spcBef>
                  <a:spcPct val="0"/>
                </a:spcBef>
                <a:buClrTx/>
                <a:buSzTx/>
                <a:buFontTx/>
                <a:buNone/>
              </a:pPr>
              <a:r>
                <a:rPr lang="es-MX" altLang="es-PE" sz="1200" b="1" i="1">
                  <a:latin typeface="Times New Roman" pitchFamily="18" charset="0"/>
                </a:rPr>
                <a:t>www.amag.edu.pe</a:t>
              </a:r>
              <a:endParaRPr lang="es-ES" altLang="es-PE" sz="1200">
                <a:latin typeface="Times New Roman" pitchFamily="18" charset="0"/>
                <a:cs typeface="Arial" pitchFamily="34" charset="0"/>
              </a:endParaRPr>
            </a:p>
          </p:txBody>
        </p:sp>
        <p:pic>
          <p:nvPicPr>
            <p:cNvPr id="153608" name="Picture 15" descr="C:\Documents and Settings\hramirez\Escritorio\AMAG\MOODLE new\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72" y="6000768"/>
              <a:ext cx="377074" cy="3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06" name="5 Imagen" descr="DSC03703.JPG"/>
          <p:cNvPicPr>
            <a:picLocks noChangeAspect="1"/>
          </p:cNvPicPr>
          <p:nvPr/>
        </p:nvPicPr>
        <p:blipFill>
          <a:blip r:embed="rId3">
            <a:extLst>
              <a:ext uri="{28A0092B-C50C-407E-A947-70E740481C1C}">
                <a14:useLocalDpi xmlns:a14="http://schemas.microsoft.com/office/drawing/2010/main" val="0"/>
              </a:ext>
            </a:extLst>
          </a:blip>
          <a:srcRect l="38976" t="15350" r="22438" b="6950"/>
          <a:stretch>
            <a:fillRect/>
          </a:stretch>
        </p:blipFill>
        <p:spPr bwMode="auto">
          <a:xfrm>
            <a:off x="1554163" y="928688"/>
            <a:ext cx="208756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rotWithShape="1">
          <a:blip r:embed="rId4" cstate="print">
            <a:extLst>
              <a:ext uri="{28A0092B-C50C-407E-A947-70E740481C1C}">
                <a14:useLocalDpi xmlns:a14="http://schemas.microsoft.com/office/drawing/2010/main" val="0"/>
              </a:ext>
            </a:extLst>
          </a:blip>
          <a:srcRect t="10104"/>
          <a:stretch/>
        </p:blipFill>
        <p:spPr>
          <a:xfrm>
            <a:off x="5524887" y="2519182"/>
            <a:ext cx="1548625" cy="15622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652AD-9D0E-D373-725D-DB6D354D30EA}"/>
              </a:ext>
            </a:extLst>
          </p:cNvPr>
          <p:cNvSpPr>
            <a:spLocks noGrp="1"/>
          </p:cNvSpPr>
          <p:nvPr>
            <p:ph type="title"/>
          </p:nvPr>
        </p:nvSpPr>
        <p:spPr/>
        <p:txBody>
          <a:bodyPr/>
          <a:lstStyle/>
          <a:p>
            <a:r>
              <a:rPr lang="es-ES" sz="2700" dirty="0">
                <a:solidFill>
                  <a:srgbClr val="042354"/>
                </a:solidFill>
                <a:latin typeface="DM Serif Display"/>
                <a:ea typeface="DM Serif Display"/>
                <a:cs typeface="DM Serif Display"/>
                <a:sym typeface="DM Serif Display"/>
              </a:rPr>
              <a:t>¿Cuál es la norma que contiene el artículo 70 de la Constitución Política del Perú?</a:t>
            </a:r>
            <a:endParaRPr lang="es-ES" dirty="0"/>
          </a:p>
        </p:txBody>
      </p:sp>
      <p:sp>
        <p:nvSpPr>
          <p:cNvPr id="3" name="Marcador de contenido 2">
            <a:extLst>
              <a:ext uri="{FF2B5EF4-FFF2-40B4-BE49-F238E27FC236}">
                <a16:creationId xmlns:a16="http://schemas.microsoft.com/office/drawing/2014/main" id="{ECBF5285-4B02-C696-C751-8E2464D1AD6F}"/>
              </a:ext>
            </a:extLst>
          </p:cNvPr>
          <p:cNvSpPr>
            <a:spLocks noGrp="1"/>
          </p:cNvSpPr>
          <p:nvPr>
            <p:ph idx="1"/>
          </p:nvPr>
        </p:nvSpPr>
        <p:spPr>
          <a:xfrm>
            <a:off x="611561" y="1700808"/>
            <a:ext cx="8075240" cy="4752528"/>
          </a:xfrm>
        </p:spPr>
        <p:txBody>
          <a:bodyPr>
            <a:normAutofit fontScale="92500" lnSpcReduction="10000"/>
          </a:bodyPr>
          <a:lstStyle/>
          <a:p>
            <a:pPr marL="120647" indent="0">
              <a:buClr>
                <a:srgbClr val="042354"/>
              </a:buClr>
              <a:buSzPts val="1700"/>
              <a:buNone/>
            </a:pPr>
            <a:r>
              <a:rPr lang="es-ES" sz="2800" dirty="0">
                <a:solidFill>
                  <a:srgbClr val="042354"/>
                </a:solidFill>
                <a:latin typeface="Bell MT" panose="02020503060305020303" pitchFamily="18" charset="0"/>
                <a:sym typeface="DM Serif Display"/>
              </a:rPr>
              <a:t>El derecho de propiedad es </a:t>
            </a:r>
            <a:r>
              <a:rPr lang="es-ES" sz="2800" b="1" dirty="0">
                <a:solidFill>
                  <a:srgbClr val="042354"/>
                </a:solidFill>
                <a:latin typeface="Bell MT" panose="02020503060305020303" pitchFamily="18" charset="0"/>
                <a:sym typeface="DM Serif Display"/>
              </a:rPr>
              <a:t>inviolable</a:t>
            </a:r>
            <a:r>
              <a:rPr lang="es-ES" sz="2800" dirty="0">
                <a:solidFill>
                  <a:srgbClr val="042354"/>
                </a:solidFill>
                <a:latin typeface="Bell MT" panose="02020503060305020303" pitchFamily="18" charset="0"/>
                <a:sym typeface="DM Serif Display"/>
              </a:rPr>
              <a:t>. El Estado lo garantiza.</a:t>
            </a:r>
          </a:p>
          <a:p>
            <a:pPr marL="120647" indent="0">
              <a:buClr>
                <a:srgbClr val="042354"/>
              </a:buClr>
              <a:buSzPts val="1700"/>
              <a:buNone/>
            </a:pPr>
            <a:r>
              <a:rPr lang="es-ES" sz="2800" dirty="0">
                <a:solidFill>
                  <a:srgbClr val="042354"/>
                </a:solidFill>
                <a:latin typeface="Bell MT" panose="02020503060305020303" pitchFamily="18" charset="0"/>
                <a:sym typeface="DM Serif Display"/>
              </a:rPr>
              <a:t>Se ejerce en armonía con el bien común y dentro de los límites de la ley.</a:t>
            </a:r>
          </a:p>
          <a:p>
            <a:pPr marL="120647" indent="0">
              <a:buClr>
                <a:srgbClr val="042354"/>
              </a:buClr>
              <a:buSzPts val="1700"/>
              <a:buNone/>
            </a:pPr>
            <a:r>
              <a:rPr lang="es-ES" sz="2800" dirty="0">
                <a:solidFill>
                  <a:srgbClr val="042354"/>
                </a:solidFill>
                <a:latin typeface="Bell MT" panose="02020503060305020303" pitchFamily="18" charset="0"/>
                <a:sym typeface="DM Serif Display"/>
              </a:rPr>
              <a:t>A nadie puede privarse de su propiedad </a:t>
            </a:r>
            <a:r>
              <a:rPr lang="es-ES" sz="2800" b="1" dirty="0">
                <a:solidFill>
                  <a:srgbClr val="042354"/>
                </a:solidFill>
                <a:latin typeface="Bell MT" panose="02020503060305020303" pitchFamily="18" charset="0"/>
                <a:sym typeface="DM Serif Display"/>
              </a:rPr>
              <a:t>sino,</a:t>
            </a:r>
            <a:r>
              <a:rPr lang="es-ES" sz="2800" dirty="0">
                <a:solidFill>
                  <a:srgbClr val="042354"/>
                </a:solidFill>
                <a:latin typeface="Bell MT" panose="02020503060305020303" pitchFamily="18" charset="0"/>
                <a:sym typeface="DM Serif Display"/>
              </a:rPr>
              <a:t> exclusivamente, por causa de seguridad nacional o necesidad pública, declarada por ley, y previo pago en efectivo de indemnización justipreciada que incluya compensación por el eventual perjuicio. Hay acción ante el Poder Judicial para contestar el valor de la propiedad que el Estado haya señalado en el procedimiento expropiatorio.</a:t>
            </a:r>
          </a:p>
        </p:txBody>
      </p:sp>
    </p:spTree>
    <p:extLst>
      <p:ext uri="{BB962C8B-B14F-4D97-AF65-F5344CB8AC3E}">
        <p14:creationId xmlns:p14="http://schemas.microsoft.com/office/powerpoint/2010/main" val="347149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22EA0-FD76-D349-9B64-924CC162131D}"/>
              </a:ext>
            </a:extLst>
          </p:cNvPr>
          <p:cNvSpPr>
            <a:spLocks noGrp="1"/>
          </p:cNvSpPr>
          <p:nvPr>
            <p:ph type="title"/>
          </p:nvPr>
        </p:nvSpPr>
        <p:spPr/>
        <p:txBody>
          <a:bodyPr>
            <a:normAutofit/>
          </a:bodyPr>
          <a:lstStyle/>
          <a:p>
            <a:r>
              <a:rPr lang="es-ES" sz="2700" dirty="0">
                <a:solidFill>
                  <a:srgbClr val="042354"/>
                </a:solidFill>
                <a:latin typeface="DM Serif Display"/>
                <a:ea typeface="DM Serif Display"/>
                <a:cs typeface="DM Serif Display"/>
                <a:sym typeface="DM Serif Display"/>
              </a:rPr>
              <a:t>Art. I Ámbito de aplicación</a:t>
            </a:r>
            <a:endParaRPr lang="es-ES" dirty="0"/>
          </a:p>
        </p:txBody>
      </p:sp>
      <p:sp>
        <p:nvSpPr>
          <p:cNvPr id="3" name="Marcador de contenido 2">
            <a:extLst>
              <a:ext uri="{FF2B5EF4-FFF2-40B4-BE49-F238E27FC236}">
                <a16:creationId xmlns:a16="http://schemas.microsoft.com/office/drawing/2014/main" id="{12459163-9D7A-A7DE-F0C1-04A4199979F5}"/>
              </a:ext>
            </a:extLst>
          </p:cNvPr>
          <p:cNvSpPr>
            <a:spLocks noGrp="1"/>
          </p:cNvSpPr>
          <p:nvPr>
            <p:ph idx="1"/>
          </p:nvPr>
        </p:nvSpPr>
        <p:spPr>
          <a:xfrm>
            <a:off x="457200" y="2276872"/>
            <a:ext cx="8088907" cy="4085159"/>
          </a:xfrm>
        </p:spPr>
        <p:txBody>
          <a:bodyPr>
            <a:normAutofit fontScale="85000" lnSpcReduction="10000"/>
          </a:bodyPr>
          <a:lstStyle/>
          <a:p>
            <a:pPr marL="90488" indent="0">
              <a:spcBef>
                <a:spcPts val="0"/>
              </a:spcBef>
              <a:buClr>
                <a:srgbClr val="042354"/>
              </a:buClr>
              <a:buSzPts val="1700"/>
              <a:buNone/>
            </a:pPr>
            <a:r>
              <a:rPr lang="es-ES" sz="3000" dirty="0">
                <a:solidFill>
                  <a:srgbClr val="042354"/>
                </a:solidFill>
                <a:latin typeface="Bell MT" panose="02020503060305020303" pitchFamily="18" charset="0"/>
                <a:ea typeface="DM Serif Display"/>
                <a:cs typeface="DM Serif Display"/>
                <a:sym typeface="DM Serif Display"/>
              </a:rPr>
              <a:t>El presente decreto legislativo se aplica sobre todo bien patrimonial que constituya objeto, instrumento, efectos o ganancias que tienen relación o que se derivan de las siguientes actividades ilícitas: contra la administración pública, </a:t>
            </a:r>
            <a:r>
              <a:rPr lang="es-ES" sz="3000" b="1" u="sng" dirty="0">
                <a:solidFill>
                  <a:srgbClr val="042354"/>
                </a:solidFill>
                <a:latin typeface="Bell MT" panose="02020503060305020303" pitchFamily="18" charset="0"/>
                <a:ea typeface="DM Serif Display"/>
                <a:cs typeface="DM Serif Display"/>
                <a:sym typeface="DM Serif Display"/>
              </a:rPr>
              <a:t>contra el medioambiente</a:t>
            </a:r>
            <a:r>
              <a:rPr lang="es-ES" sz="3000" b="1" dirty="0">
                <a:solidFill>
                  <a:srgbClr val="042354"/>
                </a:solidFill>
                <a:latin typeface="Bell MT" panose="02020503060305020303" pitchFamily="18" charset="0"/>
                <a:ea typeface="DM Serif Display"/>
                <a:cs typeface="DM Serif Display"/>
                <a:sym typeface="DM Serif Display"/>
              </a:rPr>
              <a:t>, </a:t>
            </a:r>
            <a:r>
              <a:rPr lang="es-ES" sz="3000" dirty="0">
                <a:solidFill>
                  <a:srgbClr val="042354"/>
                </a:solidFill>
                <a:latin typeface="Bell MT" panose="02020503060305020303" pitchFamily="18" charset="0"/>
                <a:ea typeface="DM Serif Display"/>
                <a:cs typeface="DM Serif Display"/>
                <a:sym typeface="DM Serif Display"/>
              </a:rPr>
              <a:t>tráfico ilícito de drogas, terrorismo, secuestro, extorsión, trata de personas, lavado de activos, contrabando, defraudación aduanera, defraudación tributaria, minería ilegal </a:t>
            </a:r>
            <a:r>
              <a:rPr lang="es-ES" sz="3000" b="1" dirty="0">
                <a:solidFill>
                  <a:srgbClr val="042354"/>
                </a:solidFill>
                <a:latin typeface="Bell MT" panose="02020503060305020303" pitchFamily="18" charset="0"/>
                <a:ea typeface="DM Serif Display"/>
                <a:cs typeface="DM Serif Display"/>
                <a:sym typeface="DM Serif Display"/>
              </a:rPr>
              <a:t>y otras con capacidad de</a:t>
            </a:r>
            <a:r>
              <a:rPr lang="es-ES" sz="3000" dirty="0">
                <a:solidFill>
                  <a:srgbClr val="042354"/>
                </a:solidFill>
                <a:latin typeface="Bell MT" panose="02020503060305020303" pitchFamily="18" charset="0"/>
                <a:ea typeface="DM Serif Display"/>
                <a:cs typeface="DM Serif Display"/>
                <a:sym typeface="DM Serif Display"/>
              </a:rPr>
              <a:t> generar dinero, bienes, efectos o ganancias de origen ilícito o actividades vinculadas a la criminalidad organizada.</a:t>
            </a:r>
            <a:endParaRPr lang="es-ES" sz="3000" dirty="0">
              <a:solidFill>
                <a:srgbClr val="042354"/>
              </a:solidFill>
              <a:latin typeface="DM Serif Display"/>
              <a:ea typeface="DM Serif Display"/>
              <a:cs typeface="DM Serif Display"/>
              <a:sym typeface="DM Serif Display"/>
            </a:endParaRPr>
          </a:p>
        </p:txBody>
      </p:sp>
      <p:pic>
        <p:nvPicPr>
          <p:cNvPr id="4" name="Imagen 3">
            <a:extLst>
              <a:ext uri="{FF2B5EF4-FFF2-40B4-BE49-F238E27FC236}">
                <a16:creationId xmlns:a16="http://schemas.microsoft.com/office/drawing/2014/main" id="{8B25EB11-3275-84B7-F48F-0FD293BAA5F3}"/>
              </a:ext>
            </a:extLst>
          </p:cNvPr>
          <p:cNvPicPr>
            <a:picLocks noChangeAspect="1"/>
          </p:cNvPicPr>
          <p:nvPr/>
        </p:nvPicPr>
        <p:blipFill>
          <a:blip r:embed="rId2"/>
          <a:stretch>
            <a:fillRect/>
          </a:stretch>
        </p:blipFill>
        <p:spPr>
          <a:xfrm>
            <a:off x="7777006" y="941971"/>
            <a:ext cx="1088068" cy="1088068"/>
          </a:xfrm>
          <a:prstGeom prst="rect">
            <a:avLst/>
          </a:prstGeom>
        </p:spPr>
      </p:pic>
    </p:spTree>
    <p:extLst>
      <p:ext uri="{BB962C8B-B14F-4D97-AF65-F5344CB8AC3E}">
        <p14:creationId xmlns:p14="http://schemas.microsoft.com/office/powerpoint/2010/main" val="182565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22EA0-FD76-D349-9B64-924CC162131D}"/>
              </a:ext>
            </a:extLst>
          </p:cNvPr>
          <p:cNvSpPr>
            <a:spLocks noGrp="1"/>
          </p:cNvSpPr>
          <p:nvPr>
            <p:ph type="title"/>
          </p:nvPr>
        </p:nvSpPr>
        <p:spPr/>
        <p:txBody>
          <a:bodyPr/>
          <a:lstStyle/>
          <a:p>
            <a:r>
              <a:rPr lang="es-ES" sz="2700" dirty="0">
                <a:solidFill>
                  <a:srgbClr val="042354"/>
                </a:solidFill>
                <a:latin typeface="DM Serif Display"/>
                <a:ea typeface="DM Serif Display"/>
                <a:cs typeface="DM Serif Display"/>
                <a:sym typeface="DM Serif Display"/>
              </a:rPr>
              <a:t>Operadores lógicos categóricos simples</a:t>
            </a:r>
            <a:endParaRPr lang="es-ES" dirty="0"/>
          </a:p>
        </p:txBody>
      </p:sp>
      <p:sp>
        <p:nvSpPr>
          <p:cNvPr id="5" name="Marcador de contenido 4">
            <a:extLst>
              <a:ext uri="{FF2B5EF4-FFF2-40B4-BE49-F238E27FC236}">
                <a16:creationId xmlns:a16="http://schemas.microsoft.com/office/drawing/2014/main" id="{C89E56C8-967F-1E7B-A755-601F85576361}"/>
              </a:ext>
            </a:extLst>
          </p:cNvPr>
          <p:cNvSpPr>
            <a:spLocks noGrp="1"/>
          </p:cNvSpPr>
          <p:nvPr>
            <p:ph idx="1"/>
          </p:nvPr>
        </p:nvSpPr>
        <p:spPr>
          <a:xfrm>
            <a:off x="615996" y="1851131"/>
            <a:ext cx="8229600" cy="4525963"/>
          </a:xfrm>
        </p:spPr>
        <p:txBody>
          <a:bodyPr vert="horz" lIns="0" tIns="34290" rIns="0" bIns="34290" rtlCol="0">
            <a:normAutofit/>
          </a:bodyPr>
          <a:lstStyle/>
          <a:p>
            <a:pPr marL="90488" indent="0">
              <a:spcBef>
                <a:spcPts val="0"/>
              </a:spcBef>
              <a:buClr>
                <a:srgbClr val="042354"/>
              </a:buClr>
              <a:buSzPts val="1700"/>
              <a:buNone/>
            </a:pPr>
            <a:r>
              <a:rPr lang="es-ES" sz="2100" b="1" dirty="0">
                <a:solidFill>
                  <a:srgbClr val="042354"/>
                </a:solidFill>
                <a:latin typeface="Bell MT" panose="02020503060305020303" pitchFamily="18" charset="0"/>
              </a:rPr>
              <a:t>Condicional / Implicativo</a:t>
            </a:r>
          </a:p>
          <a:p>
            <a:pPr marL="90488" indent="0">
              <a:spcBef>
                <a:spcPts val="0"/>
              </a:spcBef>
              <a:buClr>
                <a:srgbClr val="042354"/>
              </a:buClr>
              <a:buSzPts val="1700"/>
              <a:buNone/>
            </a:pPr>
            <a:endParaRPr lang="es-ES" sz="2100" dirty="0">
              <a:solidFill>
                <a:srgbClr val="042354"/>
              </a:solidFill>
              <a:latin typeface="Bell MT" panose="02020503060305020303" pitchFamily="18" charset="0"/>
            </a:endParaRPr>
          </a:p>
          <a:p>
            <a:pPr marL="90488" indent="0">
              <a:spcBef>
                <a:spcPts val="0"/>
              </a:spcBef>
              <a:buClr>
                <a:srgbClr val="042354"/>
              </a:buClr>
              <a:buSzPts val="1700"/>
              <a:buNone/>
            </a:pPr>
            <a:endParaRPr lang="es-ES" sz="2100" dirty="0">
              <a:solidFill>
                <a:srgbClr val="042354"/>
              </a:solidFill>
              <a:latin typeface="Bell MT" panose="02020503060305020303" pitchFamily="18" charset="0"/>
            </a:endParaRPr>
          </a:p>
          <a:p>
            <a:pPr marL="90488" indent="0">
              <a:spcBef>
                <a:spcPts val="0"/>
              </a:spcBef>
              <a:buClr>
                <a:srgbClr val="042354"/>
              </a:buClr>
              <a:buSzPts val="1700"/>
              <a:buNone/>
            </a:pPr>
            <a:endParaRPr lang="es-ES" sz="2100" dirty="0">
              <a:solidFill>
                <a:srgbClr val="042354"/>
              </a:solidFill>
              <a:latin typeface="Bell MT" panose="02020503060305020303" pitchFamily="18" charset="0"/>
            </a:endParaRPr>
          </a:p>
          <a:p>
            <a:pPr marL="90488" indent="0">
              <a:spcBef>
                <a:spcPts val="0"/>
              </a:spcBef>
              <a:buClr>
                <a:srgbClr val="042354"/>
              </a:buClr>
              <a:buSzPts val="1700"/>
              <a:buNone/>
            </a:pPr>
            <a:r>
              <a:rPr lang="es-ES" sz="2100" b="1" dirty="0">
                <a:solidFill>
                  <a:srgbClr val="FF0000"/>
                </a:solidFill>
                <a:latin typeface="Bell MT" panose="02020503060305020303" pitchFamily="18" charset="0"/>
              </a:rPr>
              <a:t>Replicativo</a:t>
            </a:r>
          </a:p>
          <a:p>
            <a:pPr marL="90488" indent="0">
              <a:spcBef>
                <a:spcPts val="0"/>
              </a:spcBef>
              <a:buClr>
                <a:srgbClr val="042354"/>
              </a:buClr>
              <a:buSzPts val="1700"/>
              <a:buNone/>
            </a:pPr>
            <a:endParaRPr lang="es-ES" sz="2100" dirty="0">
              <a:solidFill>
                <a:srgbClr val="042354"/>
              </a:solidFill>
              <a:latin typeface="Bell MT" panose="02020503060305020303" pitchFamily="18" charset="0"/>
            </a:endParaRPr>
          </a:p>
          <a:p>
            <a:pPr marL="90488" indent="0">
              <a:spcBef>
                <a:spcPts val="0"/>
              </a:spcBef>
              <a:buClr>
                <a:srgbClr val="042354"/>
              </a:buClr>
              <a:buSzPts val="1700"/>
              <a:buNone/>
            </a:pPr>
            <a:endParaRPr lang="es-ES" sz="2100" dirty="0">
              <a:solidFill>
                <a:srgbClr val="042354"/>
              </a:solidFill>
              <a:latin typeface="Bell MT" panose="02020503060305020303" pitchFamily="18" charset="0"/>
            </a:endParaRPr>
          </a:p>
          <a:p>
            <a:pPr marL="90488" indent="0">
              <a:spcBef>
                <a:spcPts val="0"/>
              </a:spcBef>
              <a:buClr>
                <a:srgbClr val="042354"/>
              </a:buClr>
              <a:buSzPts val="1700"/>
              <a:buNone/>
            </a:pPr>
            <a:endParaRPr lang="es-ES" sz="2100" dirty="0">
              <a:solidFill>
                <a:srgbClr val="042354"/>
              </a:solidFill>
              <a:latin typeface="Bell MT" panose="02020503060305020303" pitchFamily="18" charset="0"/>
            </a:endParaRPr>
          </a:p>
          <a:p>
            <a:pPr marL="90488" indent="0">
              <a:spcBef>
                <a:spcPts val="0"/>
              </a:spcBef>
              <a:buClr>
                <a:srgbClr val="042354"/>
              </a:buClr>
              <a:buSzPts val="1700"/>
              <a:buNone/>
            </a:pPr>
            <a:r>
              <a:rPr lang="es-ES" sz="2100" b="1" dirty="0">
                <a:solidFill>
                  <a:srgbClr val="042354"/>
                </a:solidFill>
                <a:latin typeface="Bell MT" panose="02020503060305020303" pitchFamily="18" charset="0"/>
              </a:rPr>
              <a:t>Recíproco / Bicondicional</a:t>
            </a:r>
          </a:p>
        </p:txBody>
      </p:sp>
      <p:sp>
        <p:nvSpPr>
          <p:cNvPr id="6" name="CuadroTexto 5">
            <a:extLst>
              <a:ext uri="{FF2B5EF4-FFF2-40B4-BE49-F238E27FC236}">
                <a16:creationId xmlns:a16="http://schemas.microsoft.com/office/drawing/2014/main" id="{82F6066D-556C-3B45-2FC0-E35DD830DD4A}"/>
              </a:ext>
            </a:extLst>
          </p:cNvPr>
          <p:cNvSpPr txBox="1"/>
          <p:nvPr/>
        </p:nvSpPr>
        <p:spPr>
          <a:xfrm>
            <a:off x="2136318" y="2420888"/>
            <a:ext cx="1619354" cy="461665"/>
          </a:xfrm>
          <a:prstGeom prst="rect">
            <a:avLst/>
          </a:prstGeom>
          <a:noFill/>
        </p:spPr>
        <p:txBody>
          <a:bodyPr wrap="none" rtlCol="0">
            <a:spAutoFit/>
          </a:bodyPr>
          <a:lstStyle/>
          <a:p>
            <a:r>
              <a:rPr lang="es-ES" sz="2400" b="1" dirty="0">
                <a:solidFill>
                  <a:srgbClr val="00B0F0"/>
                </a:solidFill>
                <a:latin typeface="Bell MT" panose="02020503060305020303" pitchFamily="18" charset="0"/>
              </a:rPr>
              <a:t>S             C</a:t>
            </a:r>
          </a:p>
        </p:txBody>
      </p:sp>
      <p:cxnSp>
        <p:nvCxnSpPr>
          <p:cNvPr id="8" name="Conector recto de flecha 7">
            <a:extLst>
              <a:ext uri="{FF2B5EF4-FFF2-40B4-BE49-F238E27FC236}">
                <a16:creationId xmlns:a16="http://schemas.microsoft.com/office/drawing/2014/main" id="{8C4D8477-1B1D-C4F1-35AE-02F153C2D664}"/>
              </a:ext>
            </a:extLst>
          </p:cNvPr>
          <p:cNvCxnSpPr/>
          <p:nvPr/>
        </p:nvCxnSpPr>
        <p:spPr>
          <a:xfrm>
            <a:off x="2651580" y="2640178"/>
            <a:ext cx="5240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9AF313EF-1CD8-AECF-BC52-93E55E6268A7}"/>
              </a:ext>
            </a:extLst>
          </p:cNvPr>
          <p:cNvSpPr txBox="1"/>
          <p:nvPr/>
        </p:nvSpPr>
        <p:spPr>
          <a:xfrm>
            <a:off x="2160558" y="3681732"/>
            <a:ext cx="1619354" cy="461665"/>
          </a:xfrm>
          <a:prstGeom prst="rect">
            <a:avLst/>
          </a:prstGeom>
          <a:noFill/>
        </p:spPr>
        <p:txBody>
          <a:bodyPr wrap="none" rtlCol="0">
            <a:spAutoFit/>
          </a:bodyPr>
          <a:lstStyle/>
          <a:p>
            <a:r>
              <a:rPr lang="es-ES" sz="2400" b="1" dirty="0">
                <a:solidFill>
                  <a:srgbClr val="00B050"/>
                </a:solidFill>
                <a:latin typeface="Bell MT" panose="02020503060305020303" pitchFamily="18" charset="0"/>
              </a:rPr>
              <a:t>S             C</a:t>
            </a:r>
          </a:p>
        </p:txBody>
      </p:sp>
      <p:sp>
        <p:nvSpPr>
          <p:cNvPr id="10" name="CuadroTexto 9">
            <a:extLst>
              <a:ext uri="{FF2B5EF4-FFF2-40B4-BE49-F238E27FC236}">
                <a16:creationId xmlns:a16="http://schemas.microsoft.com/office/drawing/2014/main" id="{E16AB0A3-5A0D-DD4E-2BFE-253DF147EC0C}"/>
              </a:ext>
            </a:extLst>
          </p:cNvPr>
          <p:cNvSpPr txBox="1"/>
          <p:nvPr/>
        </p:nvSpPr>
        <p:spPr>
          <a:xfrm>
            <a:off x="2160558" y="5199583"/>
            <a:ext cx="1619354" cy="461665"/>
          </a:xfrm>
          <a:prstGeom prst="rect">
            <a:avLst/>
          </a:prstGeom>
          <a:noFill/>
        </p:spPr>
        <p:txBody>
          <a:bodyPr wrap="none" rtlCol="0">
            <a:spAutoFit/>
          </a:bodyPr>
          <a:lstStyle/>
          <a:p>
            <a:r>
              <a:rPr lang="es-ES" sz="2400" b="1" dirty="0">
                <a:solidFill>
                  <a:srgbClr val="00B0F0"/>
                </a:solidFill>
                <a:latin typeface="Bell MT" panose="02020503060305020303" pitchFamily="18" charset="0"/>
              </a:rPr>
              <a:t>S             C</a:t>
            </a:r>
          </a:p>
        </p:txBody>
      </p:sp>
      <p:cxnSp>
        <p:nvCxnSpPr>
          <p:cNvPr id="11" name="Conector recto de flecha 10">
            <a:extLst>
              <a:ext uri="{FF2B5EF4-FFF2-40B4-BE49-F238E27FC236}">
                <a16:creationId xmlns:a16="http://schemas.microsoft.com/office/drawing/2014/main" id="{C80C46B7-5D2A-2615-EF10-4C05ECAFEAF0}"/>
              </a:ext>
            </a:extLst>
          </p:cNvPr>
          <p:cNvCxnSpPr/>
          <p:nvPr/>
        </p:nvCxnSpPr>
        <p:spPr>
          <a:xfrm>
            <a:off x="2642662" y="3900338"/>
            <a:ext cx="524055" cy="0"/>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900C1F5-A897-9EAD-FB57-24D34A7D91B1}"/>
              </a:ext>
            </a:extLst>
          </p:cNvPr>
          <p:cNvCxnSpPr/>
          <p:nvPr/>
        </p:nvCxnSpPr>
        <p:spPr>
          <a:xfrm>
            <a:off x="2695231" y="5418873"/>
            <a:ext cx="524055"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597B7D6-257D-0D4B-1C0D-7FA366B3DD6C}"/>
              </a:ext>
            </a:extLst>
          </p:cNvPr>
          <p:cNvSpPr txBox="1"/>
          <p:nvPr/>
        </p:nvSpPr>
        <p:spPr>
          <a:xfrm>
            <a:off x="5236572" y="2501679"/>
            <a:ext cx="1351652" cy="323165"/>
          </a:xfrm>
          <a:prstGeom prst="rect">
            <a:avLst/>
          </a:prstGeom>
          <a:noFill/>
        </p:spPr>
        <p:txBody>
          <a:bodyPr wrap="none" rtlCol="0">
            <a:spAutoFit/>
          </a:bodyPr>
          <a:lstStyle/>
          <a:p>
            <a:r>
              <a:rPr lang="es-ES" sz="1500" dirty="0">
                <a:latin typeface="Bell MT" panose="02020503060305020303" pitchFamily="18" charset="0"/>
              </a:rPr>
              <a:t>Si….  entonces</a:t>
            </a:r>
          </a:p>
        </p:txBody>
      </p:sp>
      <p:sp>
        <p:nvSpPr>
          <p:cNvPr id="14" name="CuadroTexto 13">
            <a:extLst>
              <a:ext uri="{FF2B5EF4-FFF2-40B4-BE49-F238E27FC236}">
                <a16:creationId xmlns:a16="http://schemas.microsoft.com/office/drawing/2014/main" id="{0CCBF41E-F532-015D-56E7-AAE2240074AF}"/>
              </a:ext>
            </a:extLst>
          </p:cNvPr>
          <p:cNvSpPr txBox="1"/>
          <p:nvPr/>
        </p:nvSpPr>
        <p:spPr>
          <a:xfrm>
            <a:off x="4950619" y="3790948"/>
            <a:ext cx="3894977" cy="323165"/>
          </a:xfrm>
          <a:prstGeom prst="rect">
            <a:avLst/>
          </a:prstGeom>
          <a:noFill/>
        </p:spPr>
        <p:txBody>
          <a:bodyPr wrap="none" rtlCol="0">
            <a:spAutoFit/>
          </a:bodyPr>
          <a:lstStyle/>
          <a:p>
            <a:r>
              <a:rPr lang="es-ES" sz="1500" dirty="0">
                <a:latin typeface="Bell MT" panose="02020503060305020303" pitchFamily="18" charset="0"/>
              </a:rPr>
              <a:t>Para que sea….  Debe darse ineludiblemente….</a:t>
            </a:r>
          </a:p>
        </p:txBody>
      </p:sp>
      <p:sp>
        <p:nvSpPr>
          <p:cNvPr id="15" name="CuadroTexto 14">
            <a:extLst>
              <a:ext uri="{FF2B5EF4-FFF2-40B4-BE49-F238E27FC236}">
                <a16:creationId xmlns:a16="http://schemas.microsoft.com/office/drawing/2014/main" id="{29068D37-08D9-7DA7-3E2E-E55FAA9B7419}"/>
              </a:ext>
            </a:extLst>
          </p:cNvPr>
          <p:cNvSpPr txBox="1"/>
          <p:nvPr/>
        </p:nvSpPr>
        <p:spPr>
          <a:xfrm>
            <a:off x="4939635" y="5318685"/>
            <a:ext cx="2630335" cy="323165"/>
          </a:xfrm>
          <a:prstGeom prst="rect">
            <a:avLst/>
          </a:prstGeom>
          <a:noFill/>
        </p:spPr>
        <p:txBody>
          <a:bodyPr wrap="none" rtlCol="0">
            <a:spAutoFit/>
          </a:bodyPr>
          <a:lstStyle/>
          <a:p>
            <a:r>
              <a:rPr lang="es-ES" sz="1500" dirty="0">
                <a:latin typeface="Bell MT" panose="02020503060305020303" pitchFamily="18" charset="0"/>
              </a:rPr>
              <a:t>….  Si y sólo si ….. Y viceversa</a:t>
            </a:r>
          </a:p>
        </p:txBody>
      </p:sp>
    </p:spTree>
    <p:extLst>
      <p:ext uri="{BB962C8B-B14F-4D97-AF65-F5344CB8AC3E}">
        <p14:creationId xmlns:p14="http://schemas.microsoft.com/office/powerpoint/2010/main" val="260098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p:nvPr/>
        </p:nvSpPr>
        <p:spPr>
          <a:xfrm>
            <a:off x="680221" y="836336"/>
            <a:ext cx="8139000" cy="615523"/>
          </a:xfrm>
          <a:prstGeom prst="rect">
            <a:avLst/>
          </a:prstGeom>
          <a:noFill/>
          <a:ln>
            <a:noFill/>
          </a:ln>
        </p:spPr>
        <p:txBody>
          <a:bodyPr spcFirstLastPara="1" wrap="square" lIns="91425" tIns="91425" rIns="91425" bIns="91425" anchor="t" anchorCtr="0">
            <a:spAutoFit/>
          </a:bodyPr>
          <a:lstStyle/>
          <a:p>
            <a:pPr defTabSz="342900" fontAlgn="auto">
              <a:spcBef>
                <a:spcPts val="0"/>
              </a:spcBef>
              <a:spcAft>
                <a:spcPts val="0"/>
              </a:spcAft>
              <a:buClr>
                <a:srgbClr val="000000"/>
              </a:buClr>
              <a:buSzPts val="4500"/>
              <a:defRPr/>
            </a:pPr>
            <a:r>
              <a:rPr lang="es" sz="2800" dirty="0">
                <a:solidFill>
                  <a:srgbClr val="042354"/>
                </a:solidFill>
                <a:latin typeface="DM Serif Display"/>
                <a:ea typeface="DM Serif Display"/>
                <a:cs typeface="DM Serif Display"/>
                <a:sym typeface="DM Serif Display"/>
              </a:rPr>
              <a:t>La autonomía de la extinción de dominio</a:t>
            </a:r>
            <a:endParaRPr sz="2800" dirty="0">
              <a:solidFill>
                <a:srgbClr val="042354"/>
              </a:solidFill>
              <a:latin typeface="DM Serif Display"/>
              <a:ea typeface="DM Serif Display"/>
              <a:cs typeface="DM Serif Display"/>
              <a:sym typeface="DM Serif Display"/>
            </a:endParaRPr>
          </a:p>
        </p:txBody>
      </p:sp>
      <p:sp>
        <p:nvSpPr>
          <p:cNvPr id="3" name="CuadroTexto 2">
            <a:extLst>
              <a:ext uri="{FF2B5EF4-FFF2-40B4-BE49-F238E27FC236}">
                <a16:creationId xmlns:a16="http://schemas.microsoft.com/office/drawing/2014/main" id="{EDE48365-904F-632C-2588-7DD1E8D69A94}"/>
              </a:ext>
            </a:extLst>
          </p:cNvPr>
          <p:cNvSpPr txBox="1"/>
          <p:nvPr/>
        </p:nvSpPr>
        <p:spPr>
          <a:xfrm>
            <a:off x="5999337" y="4895686"/>
            <a:ext cx="1825364" cy="738664"/>
          </a:xfrm>
          <a:prstGeom prst="rect">
            <a:avLst/>
          </a:prstGeom>
          <a:solidFill>
            <a:srgbClr val="FFFF00"/>
          </a:solid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LnTx/>
                <a:uFillTx/>
                <a:latin typeface="Corbel" panose="020B0503020204020204"/>
              </a:defRPr>
            </a:lvl1pPr>
          </a:lstStyle>
          <a:p>
            <a:r>
              <a:rPr lang="es-PE" sz="2100" dirty="0"/>
              <a:t>Gestión administrativa</a:t>
            </a:r>
          </a:p>
        </p:txBody>
      </p:sp>
      <p:sp>
        <p:nvSpPr>
          <p:cNvPr id="7" name="CuadroTexto 6">
            <a:extLst>
              <a:ext uri="{FF2B5EF4-FFF2-40B4-BE49-F238E27FC236}">
                <a16:creationId xmlns:a16="http://schemas.microsoft.com/office/drawing/2014/main" id="{456DF818-5FD6-5083-B468-36BA1DE55900}"/>
              </a:ext>
            </a:extLst>
          </p:cNvPr>
          <p:cNvSpPr txBox="1"/>
          <p:nvPr/>
        </p:nvSpPr>
        <p:spPr>
          <a:xfrm>
            <a:off x="680221" y="2959709"/>
            <a:ext cx="1654522" cy="830997"/>
          </a:xfrm>
          <a:prstGeom prst="rect">
            <a:avLst/>
          </a:prstGeom>
          <a:solidFill>
            <a:srgbClr val="FF0000"/>
          </a:solidFill>
        </p:spPr>
        <p:txBody>
          <a:bodyPr wrap="square" rtlCol="0">
            <a:spAutoFit/>
          </a:bodyPr>
          <a:lstStyle/>
          <a:p>
            <a:pPr algn="ctr" defTabSz="342900" fontAlgn="auto">
              <a:spcBef>
                <a:spcPts val="0"/>
              </a:spcBef>
              <a:spcAft>
                <a:spcPts val="0"/>
              </a:spcAft>
              <a:defRPr/>
            </a:pPr>
            <a:r>
              <a:rPr lang="es-PE" sz="2400" b="1" dirty="0">
                <a:solidFill>
                  <a:schemeClr val="bg1"/>
                </a:solidFill>
                <a:latin typeface="Corbel" panose="020B0503020204020204"/>
              </a:rPr>
              <a:t>Autonomía</a:t>
            </a:r>
          </a:p>
        </p:txBody>
      </p:sp>
      <p:cxnSp>
        <p:nvCxnSpPr>
          <p:cNvPr id="14" name="Conector recto de flecha 13">
            <a:extLst>
              <a:ext uri="{FF2B5EF4-FFF2-40B4-BE49-F238E27FC236}">
                <a16:creationId xmlns:a16="http://schemas.microsoft.com/office/drawing/2014/main" id="{E09C8BE1-8752-1EFA-2016-D02DE840963D}"/>
              </a:ext>
            </a:extLst>
          </p:cNvPr>
          <p:cNvCxnSpPr>
            <a:cxnSpLocks/>
            <a:stCxn id="7" idx="3"/>
            <a:endCxn id="21" idx="1"/>
          </p:cNvCxnSpPr>
          <p:nvPr/>
        </p:nvCxnSpPr>
        <p:spPr>
          <a:xfrm flipV="1">
            <a:off x="2334743" y="1952945"/>
            <a:ext cx="3664594" cy="1422263"/>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935F37F6-DEAE-58AE-45FA-3FF456A64CC8}"/>
              </a:ext>
            </a:extLst>
          </p:cNvPr>
          <p:cNvCxnSpPr>
            <a:cxnSpLocks/>
            <a:stCxn id="7" idx="3"/>
            <a:endCxn id="25" idx="1"/>
          </p:cNvCxnSpPr>
          <p:nvPr/>
        </p:nvCxnSpPr>
        <p:spPr>
          <a:xfrm>
            <a:off x="2334743" y="3375208"/>
            <a:ext cx="3664594" cy="98215"/>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41AD0CED-5D02-81F8-B362-BED77279E341}"/>
              </a:ext>
            </a:extLst>
          </p:cNvPr>
          <p:cNvSpPr txBox="1"/>
          <p:nvPr/>
        </p:nvSpPr>
        <p:spPr>
          <a:xfrm>
            <a:off x="5999337" y="1722112"/>
            <a:ext cx="1885031" cy="461665"/>
          </a:xfrm>
          <a:prstGeom prst="rect">
            <a:avLst/>
          </a:prstGeom>
          <a:solidFill>
            <a:schemeClr val="accent4">
              <a:lumMod val="40000"/>
              <a:lumOff val="60000"/>
            </a:schemeClr>
          </a:solidFill>
        </p:spPr>
        <p:txBody>
          <a:bodyPr wrap="square" rtlCol="0">
            <a:spAutoFit/>
          </a:bodyPr>
          <a:lstStyle/>
          <a:p>
            <a:pPr defTabSz="342900" fontAlgn="auto">
              <a:spcBef>
                <a:spcPts val="0"/>
              </a:spcBef>
              <a:spcAft>
                <a:spcPts val="0"/>
              </a:spcAft>
              <a:defRPr/>
            </a:pPr>
            <a:r>
              <a:rPr lang="es-PE" sz="2400" dirty="0">
                <a:solidFill>
                  <a:srgbClr val="000000"/>
                </a:solidFill>
                <a:latin typeface="Corbel" panose="020B0503020204020204"/>
              </a:rPr>
              <a:t>Procesal</a:t>
            </a:r>
          </a:p>
        </p:txBody>
      </p:sp>
      <p:sp>
        <p:nvSpPr>
          <p:cNvPr id="25" name="CuadroTexto 24">
            <a:extLst>
              <a:ext uri="{FF2B5EF4-FFF2-40B4-BE49-F238E27FC236}">
                <a16:creationId xmlns:a16="http://schemas.microsoft.com/office/drawing/2014/main" id="{DDC52638-FBB9-DA68-F746-F79FC1609CE7}"/>
              </a:ext>
            </a:extLst>
          </p:cNvPr>
          <p:cNvSpPr txBox="1"/>
          <p:nvPr/>
        </p:nvSpPr>
        <p:spPr>
          <a:xfrm>
            <a:off x="5999337" y="3211813"/>
            <a:ext cx="1885031" cy="523220"/>
          </a:xfrm>
          <a:prstGeom prst="rect">
            <a:avLst/>
          </a:prstGeom>
          <a:solidFill>
            <a:srgbClr val="FF99FF"/>
          </a:solidFill>
        </p:spPr>
        <p:txBody>
          <a:bodyPr wrap="square" rtlCol="0">
            <a:spAutoFit/>
          </a:bodyPr>
          <a:lstStyle/>
          <a:p>
            <a:pPr defTabSz="342900" fontAlgn="auto">
              <a:spcBef>
                <a:spcPts val="0"/>
              </a:spcBef>
              <a:spcAft>
                <a:spcPts val="0"/>
              </a:spcAft>
              <a:defRPr/>
            </a:pPr>
            <a:r>
              <a:rPr lang="es-PE" sz="2800" dirty="0">
                <a:solidFill>
                  <a:srgbClr val="000000"/>
                </a:solidFill>
                <a:latin typeface="Corbel" panose="020B0503020204020204"/>
              </a:rPr>
              <a:t>Sustantiva</a:t>
            </a:r>
          </a:p>
        </p:txBody>
      </p:sp>
      <p:sp>
        <p:nvSpPr>
          <p:cNvPr id="50" name="CuadroTexto 49">
            <a:extLst>
              <a:ext uri="{FF2B5EF4-FFF2-40B4-BE49-F238E27FC236}">
                <a16:creationId xmlns:a16="http://schemas.microsoft.com/office/drawing/2014/main" id="{B6D8F8E5-E3A2-F8C2-3543-4BEE622D4041}"/>
              </a:ext>
            </a:extLst>
          </p:cNvPr>
          <p:cNvSpPr txBox="1"/>
          <p:nvPr/>
        </p:nvSpPr>
        <p:spPr>
          <a:xfrm>
            <a:off x="173344" y="3879823"/>
            <a:ext cx="3428882" cy="2308324"/>
          </a:xfrm>
          <a:prstGeom prst="rect">
            <a:avLst/>
          </a:prstGeom>
          <a:noFill/>
        </p:spPr>
        <p:txBody>
          <a:bodyPr wrap="square" rtlCol="0">
            <a:spAutoFit/>
          </a:bodyPr>
          <a:lstStyle/>
          <a:p>
            <a:pPr defTabSz="342900" fontAlgn="auto">
              <a:spcBef>
                <a:spcPts val="0"/>
              </a:spcBef>
              <a:spcAft>
                <a:spcPts val="0"/>
              </a:spcAft>
              <a:defRPr/>
            </a:pPr>
            <a:r>
              <a:rPr lang="es-ES" sz="1350" i="1" dirty="0">
                <a:solidFill>
                  <a:srgbClr val="000000"/>
                </a:solidFill>
                <a:latin typeface="Corbel" panose="020B0503020204020204"/>
              </a:rPr>
              <a:t>«</a:t>
            </a:r>
            <a:r>
              <a:rPr lang="es-ES" sz="1350" b="1" i="1" dirty="0">
                <a:solidFill>
                  <a:srgbClr val="000000"/>
                </a:solidFill>
                <a:latin typeface="Corbel" panose="020B0503020204020204"/>
              </a:rPr>
              <a:t>2.3. Autonomía</a:t>
            </a:r>
            <a:r>
              <a:rPr lang="es-ES" sz="1350" i="1" dirty="0">
                <a:solidFill>
                  <a:srgbClr val="000000"/>
                </a:solidFill>
                <a:latin typeface="Corbel" panose="020B0503020204020204"/>
              </a:rPr>
              <a:t>: el proceso de extinción de dominio es independiente y autónomo del proceso penal, civil u otro de naturaleza jurisdiccional o arbitral, por lo que no puede invocarse la previa emisión de sentencia o </a:t>
            </a:r>
          </a:p>
          <a:p>
            <a:pPr defTabSz="342900" fontAlgn="auto">
              <a:spcBef>
                <a:spcPts val="0"/>
              </a:spcBef>
              <a:spcAft>
                <a:spcPts val="0"/>
              </a:spcAft>
              <a:defRPr/>
            </a:pPr>
            <a:r>
              <a:rPr lang="es-ES" sz="1350" i="1" dirty="0">
                <a:solidFill>
                  <a:srgbClr val="000000"/>
                </a:solidFill>
                <a:latin typeface="Corbel" panose="020B0503020204020204"/>
              </a:rPr>
              <a:t>laudo en éstos para suspender o impedir la emisión de sentencia en aquél.» </a:t>
            </a:r>
          </a:p>
          <a:p>
            <a:pPr defTabSz="342900" fontAlgn="auto">
              <a:spcBef>
                <a:spcPts val="0"/>
              </a:spcBef>
              <a:spcAft>
                <a:spcPts val="0"/>
              </a:spcAft>
              <a:defRPr/>
            </a:pPr>
            <a:endParaRPr lang="es-ES" sz="1350" dirty="0">
              <a:solidFill>
                <a:srgbClr val="000000"/>
              </a:solidFill>
              <a:latin typeface="Corbel" panose="020B0503020204020204"/>
            </a:endParaRPr>
          </a:p>
          <a:p>
            <a:pPr defTabSz="342900" fontAlgn="auto">
              <a:spcBef>
                <a:spcPts val="0"/>
              </a:spcBef>
              <a:spcAft>
                <a:spcPts val="0"/>
              </a:spcAft>
              <a:defRPr/>
            </a:pPr>
            <a:r>
              <a:rPr lang="es-ES" dirty="0">
                <a:solidFill>
                  <a:srgbClr val="000000"/>
                </a:solidFill>
                <a:latin typeface="Corbel" panose="020B0503020204020204"/>
              </a:rPr>
              <a:t>Decreto Legislativo 1373. Título Preliminar</a:t>
            </a:r>
            <a:endParaRPr lang="es-ES" sz="1350" dirty="0">
              <a:solidFill>
                <a:srgbClr val="000000"/>
              </a:solidFill>
              <a:latin typeface="Corbel" panose="020B0503020204020204"/>
            </a:endParaRPr>
          </a:p>
        </p:txBody>
      </p:sp>
      <p:cxnSp>
        <p:nvCxnSpPr>
          <p:cNvPr id="40" name="Conector recto de flecha 39">
            <a:extLst>
              <a:ext uri="{FF2B5EF4-FFF2-40B4-BE49-F238E27FC236}">
                <a16:creationId xmlns:a16="http://schemas.microsoft.com/office/drawing/2014/main" id="{5622FD17-0F8B-DCAA-84C7-E6D9C171AB9F}"/>
              </a:ext>
            </a:extLst>
          </p:cNvPr>
          <p:cNvCxnSpPr>
            <a:cxnSpLocks/>
            <a:stCxn id="7" idx="3"/>
            <a:endCxn id="3" idx="1"/>
          </p:cNvCxnSpPr>
          <p:nvPr/>
        </p:nvCxnSpPr>
        <p:spPr>
          <a:xfrm>
            <a:off x="2334743" y="3375208"/>
            <a:ext cx="3664594" cy="1889810"/>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6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22EA0-FD76-D349-9B64-924CC162131D}"/>
              </a:ext>
            </a:extLst>
          </p:cNvPr>
          <p:cNvSpPr>
            <a:spLocks noGrp="1"/>
          </p:cNvSpPr>
          <p:nvPr>
            <p:ph type="title"/>
          </p:nvPr>
        </p:nvSpPr>
        <p:spPr/>
        <p:txBody>
          <a:bodyPr/>
          <a:lstStyle/>
          <a:p>
            <a:r>
              <a:rPr lang="es-ES" sz="2700" dirty="0">
                <a:solidFill>
                  <a:srgbClr val="042354"/>
                </a:solidFill>
                <a:latin typeface="DM Serif Display"/>
                <a:ea typeface="DM Serif Display"/>
                <a:cs typeface="DM Serif Display"/>
                <a:sym typeface="DM Serif Display"/>
              </a:rPr>
              <a:t>Decreto Legislativo 1373</a:t>
            </a:r>
            <a:endParaRPr lang="es-ES" dirty="0"/>
          </a:p>
        </p:txBody>
      </p:sp>
      <p:sp>
        <p:nvSpPr>
          <p:cNvPr id="3" name="Marcador de contenido 2">
            <a:extLst>
              <a:ext uri="{FF2B5EF4-FFF2-40B4-BE49-F238E27FC236}">
                <a16:creationId xmlns:a16="http://schemas.microsoft.com/office/drawing/2014/main" id="{12459163-9D7A-A7DE-F0C1-04A4199979F5}"/>
              </a:ext>
            </a:extLst>
          </p:cNvPr>
          <p:cNvSpPr>
            <a:spLocks noGrp="1"/>
          </p:cNvSpPr>
          <p:nvPr>
            <p:ph idx="1"/>
          </p:nvPr>
        </p:nvSpPr>
        <p:spPr>
          <a:xfrm>
            <a:off x="822961" y="2241550"/>
            <a:ext cx="6118253" cy="4139778"/>
          </a:xfrm>
        </p:spPr>
        <p:txBody>
          <a:bodyPr>
            <a:normAutofit lnSpcReduction="10000"/>
          </a:bodyPr>
          <a:lstStyle/>
          <a:p>
            <a:pPr marL="90488" indent="0">
              <a:spcBef>
                <a:spcPts val="0"/>
              </a:spcBef>
              <a:buClr>
                <a:srgbClr val="042354"/>
              </a:buClr>
              <a:buSzPts val="1700"/>
              <a:buNone/>
            </a:pPr>
            <a:r>
              <a:rPr lang="es-ES" sz="2800" b="1" dirty="0">
                <a:solidFill>
                  <a:srgbClr val="042354"/>
                </a:solidFill>
                <a:latin typeface="Bell MT" panose="02020503060305020303" pitchFamily="18" charset="0"/>
                <a:ea typeface="DM Serif Display"/>
                <a:cs typeface="DM Serif Display"/>
                <a:sym typeface="DM Serif Display"/>
              </a:rPr>
              <a:t>Artículo III. Definiciones</a:t>
            </a:r>
          </a:p>
          <a:p>
            <a:pPr marL="90488" indent="0">
              <a:spcBef>
                <a:spcPts val="0"/>
              </a:spcBef>
              <a:buClr>
                <a:srgbClr val="042354"/>
              </a:buClr>
              <a:buSzPts val="1700"/>
              <a:buNone/>
            </a:pPr>
            <a:r>
              <a:rPr lang="es-ES" sz="2800" dirty="0">
                <a:solidFill>
                  <a:srgbClr val="042354"/>
                </a:solidFill>
                <a:latin typeface="Bell MT" panose="02020503060305020303" pitchFamily="18" charset="0"/>
                <a:ea typeface="DM Serif Display"/>
                <a:cs typeface="DM Serif Display"/>
                <a:sym typeface="DM Serif Display"/>
              </a:rPr>
              <a:t>Para los efectos del presente decreto legislativo se</a:t>
            </a:r>
          </a:p>
          <a:p>
            <a:pPr marL="90488" indent="0">
              <a:spcBef>
                <a:spcPts val="0"/>
              </a:spcBef>
              <a:buClr>
                <a:srgbClr val="042354"/>
              </a:buClr>
              <a:buSzPts val="1700"/>
              <a:buNone/>
            </a:pPr>
            <a:r>
              <a:rPr lang="es-ES" sz="2800" dirty="0">
                <a:solidFill>
                  <a:srgbClr val="042354"/>
                </a:solidFill>
                <a:latin typeface="Bell MT" panose="02020503060305020303" pitchFamily="18" charset="0"/>
                <a:ea typeface="DM Serif Display"/>
                <a:cs typeface="DM Serif Display"/>
                <a:sym typeface="DM Serif Display"/>
              </a:rPr>
              <a:t>entenderá como:</a:t>
            </a:r>
          </a:p>
          <a:p>
            <a:pPr marL="90488" indent="0">
              <a:spcBef>
                <a:spcPts val="0"/>
              </a:spcBef>
              <a:buClr>
                <a:srgbClr val="042354"/>
              </a:buClr>
              <a:buSzPts val="1700"/>
              <a:buNone/>
            </a:pPr>
            <a:r>
              <a:rPr lang="es-ES" sz="2800" b="1" dirty="0">
                <a:solidFill>
                  <a:srgbClr val="042354"/>
                </a:solidFill>
                <a:latin typeface="Bell MT" panose="02020503060305020303" pitchFamily="18" charset="0"/>
                <a:ea typeface="DM Serif Display"/>
                <a:cs typeface="DM Serif Display"/>
                <a:sym typeface="DM Serif Display"/>
              </a:rPr>
              <a:t>3.1. Actividad ilícita:</a:t>
            </a:r>
            <a:r>
              <a:rPr lang="es-ES" sz="2800" dirty="0">
                <a:solidFill>
                  <a:srgbClr val="042354"/>
                </a:solidFill>
                <a:latin typeface="Bell MT" panose="02020503060305020303" pitchFamily="18" charset="0"/>
                <a:ea typeface="DM Serif Display"/>
                <a:cs typeface="DM Serif Display"/>
                <a:sym typeface="DM Serif Display"/>
              </a:rPr>
              <a:t> toda acción u omisión contraria al ordenamiento jurídico relacionada al ámbito de aplicación establecido en el artículo I del Título Preliminar del presente decreto legislativo. </a:t>
            </a:r>
          </a:p>
        </p:txBody>
      </p:sp>
      <p:pic>
        <p:nvPicPr>
          <p:cNvPr id="5" name="Imagen 4">
            <a:extLst>
              <a:ext uri="{FF2B5EF4-FFF2-40B4-BE49-F238E27FC236}">
                <a16:creationId xmlns:a16="http://schemas.microsoft.com/office/drawing/2014/main" id="{2E5B3820-4A81-4D0B-AD6C-43A6AFE5C7D6}"/>
              </a:ext>
            </a:extLst>
          </p:cNvPr>
          <p:cNvPicPr>
            <a:picLocks noChangeAspect="1"/>
          </p:cNvPicPr>
          <p:nvPr/>
        </p:nvPicPr>
        <p:blipFill>
          <a:blip r:embed="rId2"/>
          <a:stretch>
            <a:fillRect/>
          </a:stretch>
        </p:blipFill>
        <p:spPr>
          <a:xfrm>
            <a:off x="6941214" y="2137077"/>
            <a:ext cx="2102096" cy="3406473"/>
          </a:xfrm>
          <a:prstGeom prst="rect">
            <a:avLst/>
          </a:prstGeom>
        </p:spPr>
      </p:pic>
    </p:spTree>
    <p:extLst>
      <p:ext uri="{BB962C8B-B14F-4D97-AF65-F5344CB8AC3E}">
        <p14:creationId xmlns:p14="http://schemas.microsoft.com/office/powerpoint/2010/main" val="275803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22EA0-FD76-D349-9B64-924CC162131D}"/>
              </a:ext>
            </a:extLst>
          </p:cNvPr>
          <p:cNvSpPr>
            <a:spLocks noGrp="1"/>
          </p:cNvSpPr>
          <p:nvPr>
            <p:ph type="title"/>
          </p:nvPr>
        </p:nvSpPr>
        <p:spPr/>
        <p:txBody>
          <a:bodyPr>
            <a:normAutofit/>
          </a:bodyPr>
          <a:lstStyle/>
          <a:p>
            <a:r>
              <a:rPr lang="es-ES" sz="2700" dirty="0">
                <a:solidFill>
                  <a:srgbClr val="042354"/>
                </a:solidFill>
                <a:latin typeface="DM Serif Display"/>
                <a:ea typeface="DM Serif Display"/>
                <a:cs typeface="DM Serif Display"/>
                <a:sym typeface="DM Serif Display"/>
              </a:rPr>
              <a:t>Decreto Legislativo 1104</a:t>
            </a:r>
            <a:endParaRPr lang="es-ES" dirty="0"/>
          </a:p>
        </p:txBody>
      </p:sp>
      <p:sp>
        <p:nvSpPr>
          <p:cNvPr id="3" name="Marcador de contenido 2">
            <a:extLst>
              <a:ext uri="{FF2B5EF4-FFF2-40B4-BE49-F238E27FC236}">
                <a16:creationId xmlns:a16="http://schemas.microsoft.com/office/drawing/2014/main" id="{12459163-9D7A-A7DE-F0C1-04A4199979F5}"/>
              </a:ext>
            </a:extLst>
          </p:cNvPr>
          <p:cNvSpPr>
            <a:spLocks noGrp="1"/>
          </p:cNvSpPr>
          <p:nvPr>
            <p:ph idx="1"/>
          </p:nvPr>
        </p:nvSpPr>
        <p:spPr>
          <a:xfrm>
            <a:off x="822960" y="2241550"/>
            <a:ext cx="6701368" cy="4283793"/>
          </a:xfrm>
        </p:spPr>
        <p:txBody>
          <a:bodyPr>
            <a:normAutofit/>
          </a:bodyPr>
          <a:lstStyle/>
          <a:p>
            <a:pPr marL="90488" indent="0">
              <a:spcBef>
                <a:spcPts val="0"/>
              </a:spcBef>
              <a:buClr>
                <a:srgbClr val="042354"/>
              </a:buClr>
              <a:buSzPts val="1700"/>
              <a:buNone/>
            </a:pPr>
            <a:r>
              <a:rPr lang="es-ES" sz="2800" b="1" dirty="0">
                <a:solidFill>
                  <a:srgbClr val="042354"/>
                </a:solidFill>
                <a:latin typeface="Bell MT" panose="02020503060305020303" pitchFamily="18" charset="0"/>
                <a:ea typeface="DM Serif Display"/>
                <a:cs typeface="DM Serif Display"/>
                <a:sym typeface="DM Serif Display"/>
              </a:rPr>
              <a:t>Artículo 2. Concepto y ámbito de aplicación.</a:t>
            </a:r>
          </a:p>
          <a:p>
            <a:pPr marL="90488" indent="0">
              <a:spcBef>
                <a:spcPts val="0"/>
              </a:spcBef>
              <a:buClr>
                <a:srgbClr val="042354"/>
              </a:buClr>
              <a:buSzPts val="1700"/>
              <a:buNone/>
            </a:pPr>
            <a:r>
              <a:rPr lang="es-ES" sz="2800" b="1" dirty="0">
                <a:solidFill>
                  <a:srgbClr val="042354"/>
                </a:solidFill>
                <a:latin typeface="Bell MT" panose="02020503060305020303" pitchFamily="18" charset="0"/>
                <a:ea typeface="DM Serif Display"/>
                <a:cs typeface="DM Serif Display"/>
                <a:sym typeface="DM Serif Display"/>
              </a:rPr>
              <a:t>2.1.</a:t>
            </a:r>
            <a:r>
              <a:rPr lang="es-ES" sz="2800" dirty="0">
                <a:solidFill>
                  <a:srgbClr val="042354"/>
                </a:solidFill>
                <a:latin typeface="Bell MT" panose="02020503060305020303" pitchFamily="18" charset="0"/>
                <a:ea typeface="DM Serif Display"/>
                <a:cs typeface="DM Serif Display"/>
                <a:sym typeface="DM Serif Display"/>
              </a:rPr>
              <a:t> La pérdida de dominio es una consecuencia jurídico-patrimonial a través de la cual se declara la titularidad de los objetos, instrumentos, efectos y ganancias </a:t>
            </a:r>
            <a:r>
              <a:rPr lang="es-ES" sz="2800" b="1" dirty="0">
                <a:solidFill>
                  <a:srgbClr val="042354"/>
                </a:solidFill>
                <a:latin typeface="Bell MT" panose="02020503060305020303" pitchFamily="18" charset="0"/>
                <a:ea typeface="DM Serif Display"/>
                <a:cs typeface="DM Serif Display"/>
                <a:sym typeface="DM Serif Display"/>
              </a:rPr>
              <a:t>del delito</a:t>
            </a:r>
            <a:r>
              <a:rPr lang="es-ES" sz="2800" dirty="0">
                <a:solidFill>
                  <a:srgbClr val="042354"/>
                </a:solidFill>
                <a:latin typeface="Bell MT" panose="02020503060305020303" pitchFamily="18" charset="0"/>
                <a:ea typeface="DM Serif Display"/>
                <a:cs typeface="DM Serif Display"/>
                <a:sym typeface="DM Serif Display"/>
              </a:rPr>
              <a:t> a favor del Estado por sentencia de la autoridad jurisdiccional, mediante un debido proceso.</a:t>
            </a:r>
          </a:p>
        </p:txBody>
      </p:sp>
      <p:pic>
        <p:nvPicPr>
          <p:cNvPr id="5" name="Picture 2" descr="Condición Física - Condición Física">
            <a:extLst>
              <a:ext uri="{FF2B5EF4-FFF2-40B4-BE49-F238E27FC236}">
                <a16:creationId xmlns:a16="http://schemas.microsoft.com/office/drawing/2014/main" id="{9A3F8B1D-0AED-6064-E942-8621C6764BA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22" b="89778" l="9778" r="89778">
                        <a14:foregroundMark x1="36000" y1="63111" x2="36000" y2="63111"/>
                      </a14:backgroundRemoval>
                    </a14:imgEffect>
                  </a14:imgLayer>
                </a14:imgProps>
              </a:ext>
              <a:ext uri="{28A0092B-C50C-407E-A947-70E740481C1C}">
                <a14:useLocalDpi xmlns:a14="http://schemas.microsoft.com/office/drawing/2010/main" val="0"/>
              </a:ext>
            </a:extLst>
          </a:blip>
          <a:srcRect/>
          <a:stretch>
            <a:fillRect/>
          </a:stretch>
        </p:blipFill>
        <p:spPr bwMode="auto">
          <a:xfrm>
            <a:off x="7252659" y="3093985"/>
            <a:ext cx="1736066" cy="173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067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3949</TotalTime>
  <Words>3152</Words>
  <Application>Microsoft Office PowerPoint</Application>
  <PresentationFormat>Presentación en pantalla (4:3)</PresentationFormat>
  <Paragraphs>249</Paragraphs>
  <Slides>39</Slides>
  <Notes>6</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39</vt:i4>
      </vt:variant>
    </vt:vector>
  </HeadingPairs>
  <TitlesOfParts>
    <vt:vector size="52" baseType="lpstr">
      <vt:lpstr>Aero</vt:lpstr>
      <vt:lpstr>Arial</vt:lpstr>
      <vt:lpstr>Bell MT</vt:lpstr>
      <vt:lpstr>Calibri</vt:lpstr>
      <vt:lpstr>Corbel</vt:lpstr>
      <vt:lpstr>DM Serif Display</vt:lpstr>
      <vt:lpstr>Fira Sans Extra Condensed Medium</vt:lpstr>
      <vt:lpstr>Open Sans Light</vt:lpstr>
      <vt:lpstr>Script MT Bold</vt:lpstr>
      <vt:lpstr>SerpentineDBol</vt:lpstr>
      <vt:lpstr>Times New Roman</vt:lpstr>
      <vt:lpstr>Wingdings</vt:lpstr>
      <vt:lpstr>Tema de Office</vt:lpstr>
      <vt:lpstr>El Derecho de extinción de dominio</vt:lpstr>
      <vt:lpstr>¿Para qué funciona?</vt:lpstr>
      <vt:lpstr>¿Por qué se puede extinguir el dominio?</vt:lpstr>
      <vt:lpstr>¿Cuál es la norma que contiene el artículo 70 de la Constitución Política del Perú?</vt:lpstr>
      <vt:lpstr>Art. I Ámbito de aplicación</vt:lpstr>
      <vt:lpstr>Operadores lógicos categóricos simples</vt:lpstr>
      <vt:lpstr>Presentación de PowerPoint</vt:lpstr>
      <vt:lpstr>Decreto Legislativo 1373</vt:lpstr>
      <vt:lpstr>Decreto Legislativo 1104</vt:lpstr>
      <vt:lpstr>Alcances de la extinción de dominio</vt:lpstr>
      <vt:lpstr>Presentación de PowerPoint</vt:lpstr>
      <vt:lpstr>La historia de su necesidad</vt:lpstr>
      <vt:lpstr>Marco jurídico</vt:lpstr>
      <vt:lpstr>Presentación de PowerPoint</vt:lpstr>
      <vt:lpstr>Cases and good practices / Casos y buenas prácticas</vt:lpstr>
      <vt:lpstr>Cases and contexts/ Casos y contextos</vt:lpstr>
      <vt:lpstr>Recomendaciones – estándares internacionales</vt:lpstr>
      <vt:lpstr>Presentación de PowerPoint</vt:lpstr>
      <vt:lpstr>Presentación de PowerPoint</vt:lpstr>
      <vt:lpstr>Presentación de PowerPoint</vt:lpstr>
      <vt:lpstr>Presentación de PowerPoint</vt:lpstr>
      <vt:lpstr>Circunstancias</vt:lpstr>
      <vt:lpstr>Comprensión y extensión de actividades ilícitas</vt:lpstr>
      <vt:lpstr>La triada real que se utiliza en el proceso de extinción de dominio</vt:lpstr>
      <vt:lpstr>Artículo 102 del Código Penal</vt:lpstr>
      <vt:lpstr>¿Qué es la tipicidad normativa?</vt:lpstr>
      <vt:lpstr>Presentación de PowerPoint</vt:lpstr>
      <vt:lpstr>Las Salvaguardas del proceso de extinción de dominio</vt:lpstr>
      <vt:lpstr>Buena fe cualificada</vt:lpstr>
      <vt:lpstr>Presentación de PowerPoint</vt:lpstr>
      <vt:lpstr>Presentación de PowerPoint</vt:lpstr>
      <vt:lpstr>El origen ilícito</vt:lpstr>
      <vt:lpstr>El destino ilícito o la instrumentalización</vt:lpstr>
      <vt:lpstr>El paso al derecho: Nemo plus iuris</vt:lpstr>
      <vt:lpstr>Dimensiones o variantes de la regla nemo plus iuris</vt:lpstr>
      <vt:lpstr>Las reglas de exclusión o exclusionary rule</vt:lpstr>
      <vt:lpstr>La Corte Suprema y extinción de dominio</vt:lpstr>
      <vt:lpstr>La Corte Suprema y extinción de dominio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 Pedro del Campo</dc:creator>
  <cp:lastModifiedBy>CELIS MENDOZA AYMA</cp:lastModifiedBy>
  <cp:revision>292</cp:revision>
  <cp:lastPrinted>2012-09-29T00:12:14Z</cp:lastPrinted>
  <dcterms:created xsi:type="dcterms:W3CDTF">2002-10-16T19:33:19Z</dcterms:created>
  <dcterms:modified xsi:type="dcterms:W3CDTF">2024-05-28T20:27:31Z</dcterms:modified>
</cp:coreProperties>
</file>