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78" r:id="rId14"/>
    <p:sldId id="269" r:id="rId15"/>
    <p:sldId id="279" r:id="rId16"/>
    <p:sldId id="270" r:id="rId17"/>
    <p:sldId id="280" r:id="rId18"/>
    <p:sldId id="271" r:id="rId19"/>
    <p:sldId id="281" r:id="rId20"/>
    <p:sldId id="272" r:id="rId21"/>
    <p:sldId id="282" r:id="rId22"/>
    <p:sldId id="273" r:id="rId23"/>
  </p:sldIdLst>
  <p:sldSz cx="14630400" cy="8229600"/>
  <p:notesSz cx="8229600" cy="14630400"/>
  <p:embeddedFontLst>
    <p:embeddedFont>
      <p:font typeface="Montserrat Bold" panose="00000800000000000000" pitchFamily="2" charset="0"/>
      <p:bold r:id="rId25"/>
    </p:embeddedFont>
    <p:embeddedFont>
      <p:font typeface="Montserrat Medium" panose="00000600000000000000" pitchFamily="2" charset="0"/>
      <p:regular r:id="rId26"/>
      <p:italic r:id="rId27"/>
    </p:embeddedFont>
    <p:embeddedFont>
      <p:font typeface="Overpass" panose="020B0604020202020204" charset="0"/>
      <p:regular r:id="rId28"/>
    </p:embeddedFont>
  </p:embeddedFontLst>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9" d="100"/>
          <a:sy n="69" d="100"/>
        </p:scale>
        <p:origin x="67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ge Luis Jácobo García" userId="b3daba70d979de54" providerId="LiveId" clId="{DA8C8AEE-11C9-4B5E-8AA3-5D6B9336151D}"/>
    <pc:docChg chg="undo redo custSel modSld">
      <pc:chgData name="Jorge Luis Jácobo García" userId="b3daba70d979de54" providerId="LiveId" clId="{DA8C8AEE-11C9-4B5E-8AA3-5D6B9336151D}" dt="2025-03-26T23:42:22.626" v="22" actId="20577"/>
      <pc:docMkLst>
        <pc:docMk/>
      </pc:docMkLst>
      <pc:sldChg chg="modSp mod">
        <pc:chgData name="Jorge Luis Jácobo García" userId="b3daba70d979de54" providerId="LiveId" clId="{DA8C8AEE-11C9-4B5E-8AA3-5D6B9336151D}" dt="2025-03-26T21:37:07.791" v="3" actId="123"/>
        <pc:sldMkLst>
          <pc:docMk/>
          <pc:sldMk cId="0" sldId="257"/>
        </pc:sldMkLst>
        <pc:spChg chg="mod">
          <ac:chgData name="Jorge Luis Jácobo García" userId="b3daba70d979de54" providerId="LiveId" clId="{DA8C8AEE-11C9-4B5E-8AA3-5D6B9336151D}" dt="2025-03-26T21:37:07.791" v="3" actId="123"/>
          <ac:spMkLst>
            <pc:docMk/>
            <pc:sldMk cId="0" sldId="257"/>
            <ac:spMk id="4" creationId="{00000000-0000-0000-0000-000000000000}"/>
          </ac:spMkLst>
        </pc:spChg>
        <pc:spChg chg="mod">
          <ac:chgData name="Jorge Luis Jácobo García" userId="b3daba70d979de54" providerId="LiveId" clId="{DA8C8AEE-11C9-4B5E-8AA3-5D6B9336151D}" dt="2025-03-26T21:37:05.646" v="2" actId="123"/>
          <ac:spMkLst>
            <pc:docMk/>
            <pc:sldMk cId="0" sldId="257"/>
            <ac:spMk id="5" creationId="{00000000-0000-0000-0000-000000000000}"/>
          </ac:spMkLst>
        </pc:spChg>
        <pc:spChg chg="mod">
          <ac:chgData name="Jorge Luis Jácobo García" userId="b3daba70d979de54" providerId="LiveId" clId="{DA8C8AEE-11C9-4B5E-8AA3-5D6B9336151D}" dt="2025-03-26T21:37:03.252" v="1" actId="123"/>
          <ac:spMkLst>
            <pc:docMk/>
            <pc:sldMk cId="0" sldId="257"/>
            <ac:spMk id="7" creationId="{00000000-0000-0000-0000-000000000000}"/>
          </ac:spMkLst>
        </pc:spChg>
        <pc:spChg chg="mod">
          <ac:chgData name="Jorge Luis Jácobo García" userId="b3daba70d979de54" providerId="LiveId" clId="{DA8C8AEE-11C9-4B5E-8AA3-5D6B9336151D}" dt="2025-03-26T21:37:00.966" v="0" actId="123"/>
          <ac:spMkLst>
            <pc:docMk/>
            <pc:sldMk cId="0" sldId="257"/>
            <ac:spMk id="8" creationId="{00000000-0000-0000-0000-000000000000}"/>
          </ac:spMkLst>
        </pc:spChg>
      </pc:sldChg>
      <pc:sldChg chg="modSp mod">
        <pc:chgData name="Jorge Luis Jácobo García" userId="b3daba70d979de54" providerId="LiveId" clId="{DA8C8AEE-11C9-4B5E-8AA3-5D6B9336151D}" dt="2025-03-26T21:37:17.473" v="5" actId="123"/>
        <pc:sldMkLst>
          <pc:docMk/>
          <pc:sldMk cId="0" sldId="258"/>
        </pc:sldMkLst>
        <pc:spChg chg="mod">
          <ac:chgData name="Jorge Luis Jácobo García" userId="b3daba70d979de54" providerId="LiveId" clId="{DA8C8AEE-11C9-4B5E-8AA3-5D6B9336151D}" dt="2025-03-26T21:37:14.766" v="4" actId="123"/>
          <ac:spMkLst>
            <pc:docMk/>
            <pc:sldMk cId="0" sldId="258"/>
            <ac:spMk id="13" creationId="{00000000-0000-0000-0000-000000000000}"/>
          </ac:spMkLst>
        </pc:spChg>
        <pc:spChg chg="mod">
          <ac:chgData name="Jorge Luis Jácobo García" userId="b3daba70d979de54" providerId="LiveId" clId="{DA8C8AEE-11C9-4B5E-8AA3-5D6B9336151D}" dt="2025-03-26T21:37:17.473" v="5" actId="123"/>
          <ac:spMkLst>
            <pc:docMk/>
            <pc:sldMk cId="0" sldId="258"/>
            <ac:spMk id="14" creationId="{00000000-0000-0000-0000-000000000000}"/>
          </ac:spMkLst>
        </pc:spChg>
      </pc:sldChg>
      <pc:sldChg chg="modSp mod">
        <pc:chgData name="Jorge Luis Jácobo García" userId="b3daba70d979de54" providerId="LiveId" clId="{DA8C8AEE-11C9-4B5E-8AA3-5D6B9336151D}" dt="2025-03-26T23:42:22.626" v="22" actId="20577"/>
        <pc:sldMkLst>
          <pc:docMk/>
          <pc:sldMk cId="0" sldId="262"/>
        </pc:sldMkLst>
        <pc:spChg chg="mod">
          <ac:chgData name="Jorge Luis Jácobo García" userId="b3daba70d979de54" providerId="LiveId" clId="{DA8C8AEE-11C9-4B5E-8AA3-5D6B9336151D}" dt="2025-03-26T23:42:22.626" v="22" actId="20577"/>
          <ac:spMkLst>
            <pc:docMk/>
            <pc:sldMk cId="0" sldId="262"/>
            <ac:spMk id="3" creationId="{00000000-0000-0000-0000-000000000000}"/>
          </ac:spMkLst>
        </pc:spChg>
      </pc:sldChg>
      <pc:sldChg chg="modSp mod">
        <pc:chgData name="Jorge Luis Jácobo García" userId="b3daba70d979de54" providerId="LiveId" clId="{DA8C8AEE-11C9-4B5E-8AA3-5D6B9336151D}" dt="2025-03-26T21:38:54.216" v="12" actId="123"/>
        <pc:sldMkLst>
          <pc:docMk/>
          <pc:sldMk cId="0" sldId="264"/>
        </pc:sldMkLst>
        <pc:spChg chg="mod">
          <ac:chgData name="Jorge Luis Jácobo García" userId="b3daba70d979de54" providerId="LiveId" clId="{DA8C8AEE-11C9-4B5E-8AA3-5D6B9336151D}" dt="2025-03-26T21:38:45.991" v="8" actId="123"/>
          <ac:spMkLst>
            <pc:docMk/>
            <pc:sldMk cId="0" sldId="264"/>
            <ac:spMk id="5" creationId="{00000000-0000-0000-0000-000000000000}"/>
          </ac:spMkLst>
        </pc:spChg>
        <pc:spChg chg="mod">
          <ac:chgData name="Jorge Luis Jácobo García" userId="b3daba70d979de54" providerId="LiveId" clId="{DA8C8AEE-11C9-4B5E-8AA3-5D6B9336151D}" dt="2025-03-26T21:38:48.119" v="9" actId="123"/>
          <ac:spMkLst>
            <pc:docMk/>
            <pc:sldMk cId="0" sldId="264"/>
            <ac:spMk id="8" creationId="{00000000-0000-0000-0000-000000000000}"/>
          </ac:spMkLst>
        </pc:spChg>
        <pc:spChg chg="mod">
          <ac:chgData name="Jorge Luis Jácobo García" userId="b3daba70d979de54" providerId="LiveId" clId="{DA8C8AEE-11C9-4B5E-8AA3-5D6B9336151D}" dt="2025-03-26T21:38:54.216" v="12" actId="123"/>
          <ac:spMkLst>
            <pc:docMk/>
            <pc:sldMk cId="0" sldId="264"/>
            <ac:spMk id="11" creationId="{00000000-0000-0000-0000-000000000000}"/>
          </ac:spMkLst>
        </pc:spChg>
        <pc:spChg chg="mod">
          <ac:chgData name="Jorge Luis Jácobo García" userId="b3daba70d979de54" providerId="LiveId" clId="{DA8C8AEE-11C9-4B5E-8AA3-5D6B9336151D}" dt="2025-03-26T21:38:44.236" v="7" actId="123"/>
          <ac:spMkLst>
            <pc:docMk/>
            <pc:sldMk cId="0" sldId="264"/>
            <ac:spMk id="12" creationId="{00000000-0000-0000-0000-000000000000}"/>
          </ac:spMkLst>
        </pc:spChg>
        <pc:spChg chg="mod">
          <ac:chgData name="Jorge Luis Jácobo García" userId="b3daba70d979de54" providerId="LiveId" clId="{DA8C8AEE-11C9-4B5E-8AA3-5D6B9336151D}" dt="2025-03-26T21:38:41.778" v="6" actId="123"/>
          <ac:spMkLst>
            <pc:docMk/>
            <pc:sldMk cId="0" sldId="264"/>
            <ac:spMk id="1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7394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421424"/>
          </a:solidFill>
          <a:ln/>
        </p:spPr>
      </p:sp>
      <p:sp>
        <p:nvSpPr>
          <p:cNvPr id="3" name="Shape 1"/>
          <p:cNvSpPr/>
          <p:nvPr/>
        </p:nvSpPr>
        <p:spPr>
          <a:xfrm>
            <a:off x="0" y="0"/>
            <a:ext cx="14630400" cy="8229600"/>
          </a:xfrm>
          <a:prstGeom prst="rect">
            <a:avLst/>
          </a:prstGeom>
          <a:solidFill>
            <a:srgbClr val="5C243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104618" y="2914081"/>
            <a:ext cx="7645479" cy="1427083"/>
          </a:xfrm>
          <a:prstGeom prst="rect">
            <a:avLst/>
          </a:prstGeom>
          <a:noFill/>
          <a:ln/>
        </p:spPr>
        <p:txBody>
          <a:bodyPr wrap="square" lIns="0" tIns="0" rIns="0" bIns="0" rtlCol="0" anchor="t"/>
          <a:lstStyle/>
          <a:p>
            <a:pPr marL="0" indent="0" algn="ctr">
              <a:lnSpc>
                <a:spcPts val="5600"/>
              </a:lnSpc>
              <a:buNone/>
            </a:pPr>
            <a:r>
              <a:rPr lang="en-US" sz="4450" b="1" dirty="0">
                <a:solidFill>
                  <a:srgbClr val="FFB393"/>
                </a:solidFill>
                <a:latin typeface="Brygada 1918 Bold" pitchFamily="34" charset="0"/>
                <a:ea typeface="Brygada 1918 Bold" pitchFamily="34" charset="-122"/>
                <a:cs typeface="Brygada 1918 Bold" pitchFamily="34" charset="-120"/>
              </a:rPr>
              <a:t>REDUCCIÓN REMUNERATIVA</a:t>
            </a:r>
            <a:endParaRPr lang="en-US" sz="4450" dirty="0"/>
          </a:p>
        </p:txBody>
      </p:sp>
      <p:sp>
        <p:nvSpPr>
          <p:cNvPr id="6" name="Shape 3"/>
          <p:cNvSpPr/>
          <p:nvPr/>
        </p:nvSpPr>
        <p:spPr>
          <a:xfrm>
            <a:off x="749260" y="6495686"/>
            <a:ext cx="342543" cy="342543"/>
          </a:xfrm>
          <a:prstGeom prst="roundRect">
            <a:avLst>
              <a:gd name="adj" fmla="val 26691789"/>
            </a:avLst>
          </a:prstGeom>
          <a:noFill/>
          <a:ln w="7620">
            <a:solidFill>
              <a:srgbClr val="FFFFFF"/>
            </a:solidFill>
            <a:prstDash val="solid"/>
          </a:ln>
        </p:spPr>
        <p:txBody>
          <a:bodyPr/>
          <a:lstStyle/>
          <a:p>
            <a:endParaRPr lang="es-PE"/>
          </a:p>
        </p:txBody>
      </p:sp>
      <p:pic>
        <p:nvPicPr>
          <p:cNvPr id="7" name="Image 1" descr="preencoded.png"/>
          <p:cNvPicPr>
            <a:picLocks noChangeAspect="1"/>
          </p:cNvPicPr>
          <p:nvPr/>
        </p:nvPicPr>
        <p:blipFill>
          <a:blip r:embed="rId4"/>
          <a:stretch>
            <a:fillRect/>
          </a:stretch>
        </p:blipFill>
        <p:spPr>
          <a:xfrm>
            <a:off x="756880" y="6510926"/>
            <a:ext cx="327303" cy="327303"/>
          </a:xfrm>
          <a:prstGeom prst="rect">
            <a:avLst/>
          </a:prstGeom>
        </p:spPr>
      </p:pic>
      <p:sp>
        <p:nvSpPr>
          <p:cNvPr id="8" name="Text 4"/>
          <p:cNvSpPr/>
          <p:nvPr/>
        </p:nvSpPr>
        <p:spPr>
          <a:xfrm>
            <a:off x="1463398" y="6323581"/>
            <a:ext cx="4023003" cy="374690"/>
          </a:xfrm>
          <a:prstGeom prst="rect">
            <a:avLst/>
          </a:prstGeom>
          <a:noFill/>
          <a:ln/>
        </p:spPr>
        <p:txBody>
          <a:bodyPr wrap="none" lIns="0" tIns="0" rIns="0" bIns="0" rtlCol="0" anchor="t"/>
          <a:lstStyle/>
          <a:p>
            <a:pPr marL="0" indent="0" algn="l">
              <a:lnSpc>
                <a:spcPts val="2950"/>
              </a:lnSpc>
              <a:buNone/>
            </a:pPr>
            <a:r>
              <a:rPr lang="en-US" sz="2100" b="1" dirty="0">
                <a:solidFill>
                  <a:srgbClr val="F4CAB8"/>
                </a:solidFill>
                <a:latin typeface="Montserrat Bold" pitchFamily="34" charset="0"/>
                <a:ea typeface="Montserrat Bold" pitchFamily="34" charset="-122"/>
                <a:cs typeface="Montserrat Bold" pitchFamily="34" charset="-120"/>
              </a:rPr>
              <a:t>Jorge Luis Jacobo García</a:t>
            </a:r>
          </a:p>
          <a:p>
            <a:pPr marL="0" indent="0" algn="l">
              <a:lnSpc>
                <a:spcPts val="2950"/>
              </a:lnSpc>
              <a:buNone/>
            </a:pPr>
            <a:r>
              <a:rPr lang="en-US" sz="2000" dirty="0">
                <a:solidFill>
                  <a:srgbClr val="F4CAB8"/>
                </a:solidFill>
                <a:latin typeface="Montserrat Medium" pitchFamily="34" charset="0"/>
                <a:ea typeface="Montserrat Medium" pitchFamily="34" charset="-122"/>
                <a:cs typeface="Montserrat Medium" pitchFamily="34" charset="-120"/>
              </a:rPr>
              <a:t>CEL: 913 778 495</a:t>
            </a: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49260" y="911662"/>
            <a:ext cx="6859191" cy="642342"/>
          </a:xfrm>
          <a:prstGeom prst="rect">
            <a:avLst/>
          </a:prstGeom>
          <a:noFill/>
          <a:ln/>
        </p:spPr>
        <p:txBody>
          <a:bodyPr wrap="none" lIns="0" tIns="0" rIns="0" bIns="0" rtlCol="0" anchor="t"/>
          <a:lstStyle/>
          <a:p>
            <a:pPr marL="0" indent="0" algn="l">
              <a:lnSpc>
                <a:spcPts val="5050"/>
              </a:lnSpc>
              <a:buNone/>
            </a:pPr>
            <a:r>
              <a:rPr lang="en-US" sz="4000" b="1" dirty="0">
                <a:solidFill>
                  <a:srgbClr val="FFB393"/>
                </a:solidFill>
                <a:latin typeface="Brygada 1918 Bold" pitchFamily="34" charset="0"/>
                <a:ea typeface="Brygada 1918 Bold" pitchFamily="34" charset="-122"/>
                <a:cs typeface="Brygada 1918 Bold" pitchFamily="34" charset="-120"/>
              </a:rPr>
              <a:t>JURISPRUDENCIA VIGENTE</a:t>
            </a:r>
            <a:endParaRPr lang="en-US" sz="4000" dirty="0"/>
          </a:p>
        </p:txBody>
      </p:sp>
      <p:sp>
        <p:nvSpPr>
          <p:cNvPr id="3" name="Shape 1"/>
          <p:cNvSpPr/>
          <p:nvPr/>
        </p:nvSpPr>
        <p:spPr>
          <a:xfrm>
            <a:off x="749260" y="1939290"/>
            <a:ext cx="13131879" cy="3096339"/>
          </a:xfrm>
          <a:prstGeom prst="roundRect">
            <a:avLst>
              <a:gd name="adj" fmla="val 933"/>
            </a:avLst>
          </a:prstGeom>
          <a:noFill/>
          <a:ln w="7620">
            <a:solidFill>
              <a:srgbClr val="FFFFFF">
                <a:alpha val="24000"/>
              </a:srgbClr>
            </a:solidFill>
            <a:prstDash val="solid"/>
          </a:ln>
        </p:spPr>
        <p:txBody>
          <a:bodyPr/>
          <a:lstStyle/>
          <a:p>
            <a:endParaRPr lang="es-PE"/>
          </a:p>
        </p:txBody>
      </p:sp>
      <p:sp>
        <p:nvSpPr>
          <p:cNvPr id="4" name="Shape 2"/>
          <p:cNvSpPr/>
          <p:nvPr/>
        </p:nvSpPr>
        <p:spPr>
          <a:xfrm>
            <a:off x="756880" y="1946910"/>
            <a:ext cx="13115211" cy="554593"/>
          </a:xfrm>
          <a:prstGeom prst="rect">
            <a:avLst/>
          </a:prstGeom>
          <a:solidFill>
            <a:srgbClr val="FFFFFF">
              <a:alpha val="4000"/>
            </a:srgbClr>
          </a:solidFill>
          <a:ln/>
        </p:spPr>
        <p:txBody>
          <a:bodyPr/>
          <a:lstStyle/>
          <a:p>
            <a:endParaRPr lang="es-PE"/>
          </a:p>
        </p:txBody>
      </p:sp>
      <p:sp>
        <p:nvSpPr>
          <p:cNvPr id="5" name="Text 3"/>
          <p:cNvSpPr/>
          <p:nvPr/>
        </p:nvSpPr>
        <p:spPr>
          <a:xfrm>
            <a:off x="950952" y="2070140"/>
            <a:ext cx="3982164" cy="308134"/>
          </a:xfrm>
          <a:prstGeom prst="rect">
            <a:avLst/>
          </a:prstGeom>
          <a:noFill/>
          <a:ln/>
        </p:spPr>
        <p:txBody>
          <a:bodyPr wrap="none" lIns="0" tIns="0" rIns="0" bIns="0" rtlCol="0" anchor="t"/>
          <a:lstStyle/>
          <a:p>
            <a:pPr marL="0" indent="0" algn="l">
              <a:lnSpc>
                <a:spcPts val="2400"/>
              </a:lnSpc>
              <a:buNone/>
            </a:pPr>
            <a:r>
              <a:rPr lang="en-US" sz="1500" dirty="0">
                <a:solidFill>
                  <a:srgbClr val="F4CAB8"/>
                </a:solidFill>
                <a:latin typeface="Montserrat Medium" pitchFamily="34" charset="0"/>
                <a:ea typeface="Montserrat Medium" pitchFamily="34" charset="-122"/>
                <a:cs typeface="Montserrat Medium" pitchFamily="34" charset="-120"/>
              </a:rPr>
              <a:t>Casación</a:t>
            </a:r>
            <a:endParaRPr lang="en-US" sz="1500" dirty="0"/>
          </a:p>
        </p:txBody>
      </p:sp>
      <p:sp>
        <p:nvSpPr>
          <p:cNvPr id="6" name="Text 4"/>
          <p:cNvSpPr/>
          <p:nvPr/>
        </p:nvSpPr>
        <p:spPr>
          <a:xfrm>
            <a:off x="5326023" y="2070140"/>
            <a:ext cx="3978354" cy="308134"/>
          </a:xfrm>
          <a:prstGeom prst="rect">
            <a:avLst/>
          </a:prstGeom>
          <a:noFill/>
          <a:ln/>
        </p:spPr>
        <p:txBody>
          <a:bodyPr wrap="none" lIns="0" tIns="0" rIns="0" bIns="0" rtlCol="0" anchor="t"/>
          <a:lstStyle/>
          <a:p>
            <a:pPr marL="0" indent="0" algn="l">
              <a:lnSpc>
                <a:spcPts val="2400"/>
              </a:lnSpc>
              <a:buNone/>
            </a:pPr>
            <a:r>
              <a:rPr lang="en-US" sz="1500" dirty="0">
                <a:solidFill>
                  <a:srgbClr val="F4CAB8"/>
                </a:solidFill>
                <a:latin typeface="Montserrat Medium" pitchFamily="34" charset="0"/>
                <a:ea typeface="Montserrat Medium" pitchFamily="34" charset="-122"/>
                <a:cs typeface="Montserrat Medium" pitchFamily="34" charset="-120"/>
              </a:rPr>
              <a:t>Fecha</a:t>
            </a:r>
            <a:endParaRPr lang="en-US" sz="1500" dirty="0"/>
          </a:p>
        </p:txBody>
      </p:sp>
      <p:sp>
        <p:nvSpPr>
          <p:cNvPr id="7" name="Text 5"/>
          <p:cNvSpPr/>
          <p:nvPr/>
        </p:nvSpPr>
        <p:spPr>
          <a:xfrm>
            <a:off x="9697283" y="2070140"/>
            <a:ext cx="3982164" cy="308134"/>
          </a:xfrm>
          <a:prstGeom prst="rect">
            <a:avLst/>
          </a:prstGeom>
          <a:noFill/>
          <a:ln/>
        </p:spPr>
        <p:txBody>
          <a:bodyPr wrap="none" lIns="0" tIns="0" rIns="0" bIns="0" rtlCol="0" anchor="t"/>
          <a:lstStyle/>
          <a:p>
            <a:pPr marL="0" indent="0" algn="l">
              <a:lnSpc>
                <a:spcPts val="2400"/>
              </a:lnSpc>
              <a:buNone/>
            </a:pPr>
            <a:r>
              <a:rPr lang="en-US" sz="1500" dirty="0">
                <a:solidFill>
                  <a:srgbClr val="F4CAB8"/>
                </a:solidFill>
                <a:latin typeface="Montserrat Medium" pitchFamily="34" charset="0"/>
                <a:ea typeface="Montserrat Medium" pitchFamily="34" charset="-122"/>
                <a:cs typeface="Montserrat Medium" pitchFamily="34" charset="-120"/>
              </a:rPr>
              <a:t>Criterio Principal</a:t>
            </a:r>
            <a:endParaRPr lang="en-US" sz="1500" dirty="0"/>
          </a:p>
        </p:txBody>
      </p:sp>
      <p:sp>
        <p:nvSpPr>
          <p:cNvPr id="8" name="Shape 6"/>
          <p:cNvSpPr/>
          <p:nvPr/>
        </p:nvSpPr>
        <p:spPr>
          <a:xfrm>
            <a:off x="756880" y="2501503"/>
            <a:ext cx="13115211" cy="554593"/>
          </a:xfrm>
          <a:prstGeom prst="rect">
            <a:avLst/>
          </a:prstGeom>
          <a:solidFill>
            <a:srgbClr val="000000">
              <a:alpha val="4000"/>
            </a:srgbClr>
          </a:solidFill>
          <a:ln/>
        </p:spPr>
        <p:txBody>
          <a:bodyPr/>
          <a:lstStyle/>
          <a:p>
            <a:endParaRPr lang="es-PE"/>
          </a:p>
        </p:txBody>
      </p:sp>
      <p:sp>
        <p:nvSpPr>
          <p:cNvPr id="9" name="Text 7"/>
          <p:cNvSpPr/>
          <p:nvPr/>
        </p:nvSpPr>
        <p:spPr>
          <a:xfrm>
            <a:off x="950952" y="2624733"/>
            <a:ext cx="3982164" cy="308134"/>
          </a:xfrm>
          <a:prstGeom prst="rect">
            <a:avLst/>
          </a:prstGeom>
          <a:noFill/>
          <a:ln/>
        </p:spPr>
        <p:txBody>
          <a:bodyPr wrap="none" lIns="0" tIns="0" rIns="0" bIns="0" rtlCol="0" anchor="t"/>
          <a:lstStyle/>
          <a:p>
            <a:pPr marL="0" indent="0" algn="l">
              <a:lnSpc>
                <a:spcPts val="2400"/>
              </a:lnSpc>
              <a:buNone/>
            </a:pPr>
            <a:r>
              <a:rPr lang="en-US" sz="1500" dirty="0">
                <a:solidFill>
                  <a:srgbClr val="F4CAB8"/>
                </a:solidFill>
                <a:latin typeface="Montserrat Medium" pitchFamily="34" charset="0"/>
                <a:ea typeface="Montserrat Medium" pitchFamily="34" charset="-122"/>
                <a:cs typeface="Montserrat Medium" pitchFamily="34" charset="-120"/>
              </a:rPr>
              <a:t>N° 27762-2019 LIMA</a:t>
            </a:r>
            <a:endParaRPr lang="en-US" sz="1500" dirty="0"/>
          </a:p>
        </p:txBody>
      </p:sp>
      <p:sp>
        <p:nvSpPr>
          <p:cNvPr id="10" name="Text 8"/>
          <p:cNvSpPr/>
          <p:nvPr/>
        </p:nvSpPr>
        <p:spPr>
          <a:xfrm>
            <a:off x="5326023" y="2624733"/>
            <a:ext cx="3978354" cy="308134"/>
          </a:xfrm>
          <a:prstGeom prst="rect">
            <a:avLst/>
          </a:prstGeom>
          <a:noFill/>
          <a:ln/>
        </p:spPr>
        <p:txBody>
          <a:bodyPr wrap="none" lIns="0" tIns="0" rIns="0" bIns="0" rtlCol="0" anchor="t"/>
          <a:lstStyle/>
          <a:p>
            <a:pPr marL="0" indent="0" algn="l">
              <a:lnSpc>
                <a:spcPts val="2400"/>
              </a:lnSpc>
              <a:buNone/>
            </a:pPr>
            <a:r>
              <a:rPr lang="en-US" sz="1500" dirty="0">
                <a:solidFill>
                  <a:srgbClr val="F4CAB8"/>
                </a:solidFill>
                <a:latin typeface="Montserrat Medium" pitchFamily="34" charset="0"/>
                <a:ea typeface="Montserrat Medium" pitchFamily="34" charset="-122"/>
                <a:cs typeface="Montserrat Medium" pitchFamily="34" charset="-120"/>
              </a:rPr>
              <a:t>2019</a:t>
            </a:r>
            <a:endParaRPr lang="en-US" sz="1500" dirty="0"/>
          </a:p>
        </p:txBody>
      </p:sp>
      <p:sp>
        <p:nvSpPr>
          <p:cNvPr id="11" name="Text 9"/>
          <p:cNvSpPr/>
          <p:nvPr/>
        </p:nvSpPr>
        <p:spPr>
          <a:xfrm>
            <a:off x="9697283" y="2624733"/>
            <a:ext cx="3982164" cy="308134"/>
          </a:xfrm>
          <a:prstGeom prst="rect">
            <a:avLst/>
          </a:prstGeom>
          <a:noFill/>
          <a:ln/>
        </p:spPr>
        <p:txBody>
          <a:bodyPr wrap="none" lIns="0" tIns="0" rIns="0" bIns="0" rtlCol="0" anchor="t"/>
          <a:lstStyle/>
          <a:p>
            <a:pPr marL="0" indent="0" algn="l">
              <a:lnSpc>
                <a:spcPts val="2400"/>
              </a:lnSpc>
              <a:buNone/>
            </a:pPr>
            <a:r>
              <a:rPr lang="en-US" sz="1500" dirty="0">
                <a:solidFill>
                  <a:srgbClr val="F4CAB8"/>
                </a:solidFill>
                <a:latin typeface="Montserrat Medium" pitchFamily="34" charset="0"/>
                <a:ea typeface="Montserrat Medium" pitchFamily="34" charset="-122"/>
                <a:cs typeface="Montserrat Medium" pitchFamily="34" charset="-120"/>
              </a:rPr>
              <a:t>Ratifica excepcionalidad y razonabilidad</a:t>
            </a:r>
            <a:endParaRPr lang="en-US" sz="1500" dirty="0"/>
          </a:p>
        </p:txBody>
      </p:sp>
      <p:sp>
        <p:nvSpPr>
          <p:cNvPr id="12" name="Shape 10"/>
          <p:cNvSpPr/>
          <p:nvPr/>
        </p:nvSpPr>
        <p:spPr>
          <a:xfrm>
            <a:off x="756880" y="3056096"/>
            <a:ext cx="13115211" cy="862727"/>
          </a:xfrm>
          <a:prstGeom prst="rect">
            <a:avLst/>
          </a:prstGeom>
          <a:solidFill>
            <a:srgbClr val="FFFFFF">
              <a:alpha val="4000"/>
            </a:srgbClr>
          </a:solidFill>
          <a:ln/>
        </p:spPr>
        <p:txBody>
          <a:bodyPr/>
          <a:lstStyle/>
          <a:p>
            <a:endParaRPr lang="es-PE"/>
          </a:p>
        </p:txBody>
      </p:sp>
      <p:sp>
        <p:nvSpPr>
          <p:cNvPr id="13" name="Text 11"/>
          <p:cNvSpPr/>
          <p:nvPr/>
        </p:nvSpPr>
        <p:spPr>
          <a:xfrm>
            <a:off x="950952" y="3179326"/>
            <a:ext cx="3982164" cy="308134"/>
          </a:xfrm>
          <a:prstGeom prst="rect">
            <a:avLst/>
          </a:prstGeom>
          <a:noFill/>
          <a:ln/>
        </p:spPr>
        <p:txBody>
          <a:bodyPr wrap="none" lIns="0" tIns="0" rIns="0" bIns="0" rtlCol="0" anchor="t"/>
          <a:lstStyle/>
          <a:p>
            <a:pPr marL="0" indent="0" algn="l">
              <a:lnSpc>
                <a:spcPts val="2400"/>
              </a:lnSpc>
              <a:buNone/>
            </a:pPr>
            <a:r>
              <a:rPr lang="en-US" sz="1500" dirty="0">
                <a:solidFill>
                  <a:srgbClr val="F4CAB8"/>
                </a:solidFill>
                <a:latin typeface="Montserrat Medium" pitchFamily="34" charset="0"/>
                <a:ea typeface="Montserrat Medium" pitchFamily="34" charset="-122"/>
                <a:cs typeface="Montserrat Medium" pitchFamily="34" charset="-120"/>
              </a:rPr>
              <a:t>N° 27841-2019 LIMA</a:t>
            </a:r>
            <a:endParaRPr lang="en-US" sz="1500" dirty="0"/>
          </a:p>
        </p:txBody>
      </p:sp>
      <p:sp>
        <p:nvSpPr>
          <p:cNvPr id="14" name="Text 12"/>
          <p:cNvSpPr/>
          <p:nvPr/>
        </p:nvSpPr>
        <p:spPr>
          <a:xfrm>
            <a:off x="5326023" y="3179326"/>
            <a:ext cx="3978354" cy="308134"/>
          </a:xfrm>
          <a:prstGeom prst="rect">
            <a:avLst/>
          </a:prstGeom>
          <a:noFill/>
          <a:ln/>
        </p:spPr>
        <p:txBody>
          <a:bodyPr wrap="none" lIns="0" tIns="0" rIns="0" bIns="0" rtlCol="0" anchor="t"/>
          <a:lstStyle/>
          <a:p>
            <a:pPr marL="0" indent="0" algn="l">
              <a:lnSpc>
                <a:spcPts val="2400"/>
              </a:lnSpc>
              <a:buNone/>
            </a:pPr>
            <a:r>
              <a:rPr lang="en-US" sz="1500" dirty="0">
                <a:solidFill>
                  <a:srgbClr val="F4CAB8"/>
                </a:solidFill>
                <a:latin typeface="Montserrat Medium" pitchFamily="34" charset="0"/>
                <a:ea typeface="Montserrat Medium" pitchFamily="34" charset="-122"/>
                <a:cs typeface="Montserrat Medium" pitchFamily="34" charset="-120"/>
              </a:rPr>
              <a:t>2019</a:t>
            </a:r>
            <a:endParaRPr lang="en-US" sz="1500" dirty="0"/>
          </a:p>
        </p:txBody>
      </p:sp>
      <p:sp>
        <p:nvSpPr>
          <p:cNvPr id="15" name="Text 13"/>
          <p:cNvSpPr/>
          <p:nvPr/>
        </p:nvSpPr>
        <p:spPr>
          <a:xfrm>
            <a:off x="9697283" y="3179326"/>
            <a:ext cx="3982164" cy="616268"/>
          </a:xfrm>
          <a:prstGeom prst="rect">
            <a:avLst/>
          </a:prstGeom>
          <a:noFill/>
          <a:ln/>
        </p:spPr>
        <p:txBody>
          <a:bodyPr wrap="square" lIns="0" tIns="0" rIns="0" bIns="0" rtlCol="0" anchor="t"/>
          <a:lstStyle/>
          <a:p>
            <a:pPr marL="0" indent="0" algn="l">
              <a:lnSpc>
                <a:spcPts val="2400"/>
              </a:lnSpc>
              <a:buNone/>
            </a:pPr>
            <a:r>
              <a:rPr lang="en-US" sz="1500" dirty="0">
                <a:solidFill>
                  <a:srgbClr val="F4CAB8"/>
                </a:solidFill>
                <a:latin typeface="Montserrat Medium" pitchFamily="34" charset="0"/>
                <a:ea typeface="Montserrat Medium" pitchFamily="34" charset="-122"/>
                <a:cs typeface="Montserrat Medium" pitchFamily="34" charset="-120"/>
              </a:rPr>
              <a:t>Confirma modalidades válidas de reducción</a:t>
            </a:r>
            <a:endParaRPr lang="en-US" sz="1500" dirty="0"/>
          </a:p>
        </p:txBody>
      </p:sp>
      <p:sp>
        <p:nvSpPr>
          <p:cNvPr id="16" name="Shape 14"/>
          <p:cNvSpPr/>
          <p:nvPr/>
        </p:nvSpPr>
        <p:spPr>
          <a:xfrm>
            <a:off x="756880" y="3918823"/>
            <a:ext cx="13115211" cy="554593"/>
          </a:xfrm>
          <a:prstGeom prst="rect">
            <a:avLst/>
          </a:prstGeom>
          <a:solidFill>
            <a:srgbClr val="000000">
              <a:alpha val="4000"/>
            </a:srgbClr>
          </a:solidFill>
          <a:ln/>
        </p:spPr>
        <p:txBody>
          <a:bodyPr/>
          <a:lstStyle/>
          <a:p>
            <a:endParaRPr lang="es-PE"/>
          </a:p>
        </p:txBody>
      </p:sp>
      <p:sp>
        <p:nvSpPr>
          <p:cNvPr id="17" name="Text 15"/>
          <p:cNvSpPr/>
          <p:nvPr/>
        </p:nvSpPr>
        <p:spPr>
          <a:xfrm>
            <a:off x="950952" y="4042053"/>
            <a:ext cx="3982164" cy="308134"/>
          </a:xfrm>
          <a:prstGeom prst="rect">
            <a:avLst/>
          </a:prstGeom>
          <a:noFill/>
          <a:ln/>
        </p:spPr>
        <p:txBody>
          <a:bodyPr wrap="none" lIns="0" tIns="0" rIns="0" bIns="0" rtlCol="0" anchor="t"/>
          <a:lstStyle/>
          <a:p>
            <a:pPr marL="0" indent="0" algn="l">
              <a:lnSpc>
                <a:spcPts val="2400"/>
              </a:lnSpc>
              <a:buNone/>
            </a:pPr>
            <a:r>
              <a:rPr lang="en-US" sz="1500" dirty="0">
                <a:solidFill>
                  <a:srgbClr val="F4CAB8"/>
                </a:solidFill>
                <a:latin typeface="Montserrat Medium" pitchFamily="34" charset="0"/>
                <a:ea typeface="Montserrat Medium" pitchFamily="34" charset="-122"/>
                <a:cs typeface="Montserrat Medium" pitchFamily="34" charset="-120"/>
              </a:rPr>
              <a:t>N° 3711-2016 LIMA</a:t>
            </a:r>
            <a:endParaRPr lang="en-US" sz="1500" dirty="0"/>
          </a:p>
        </p:txBody>
      </p:sp>
      <p:sp>
        <p:nvSpPr>
          <p:cNvPr id="18" name="Text 16"/>
          <p:cNvSpPr/>
          <p:nvPr/>
        </p:nvSpPr>
        <p:spPr>
          <a:xfrm>
            <a:off x="5326023" y="4042053"/>
            <a:ext cx="3978354" cy="308134"/>
          </a:xfrm>
          <a:prstGeom prst="rect">
            <a:avLst/>
          </a:prstGeom>
          <a:noFill/>
          <a:ln/>
        </p:spPr>
        <p:txBody>
          <a:bodyPr wrap="none" lIns="0" tIns="0" rIns="0" bIns="0" rtlCol="0" anchor="t"/>
          <a:lstStyle/>
          <a:p>
            <a:pPr marL="0" indent="0" algn="l">
              <a:lnSpc>
                <a:spcPts val="2400"/>
              </a:lnSpc>
              <a:buNone/>
            </a:pPr>
            <a:r>
              <a:rPr lang="en-US" sz="1500" dirty="0">
                <a:solidFill>
                  <a:srgbClr val="F4CAB8"/>
                </a:solidFill>
                <a:latin typeface="Montserrat Medium" pitchFamily="34" charset="0"/>
                <a:ea typeface="Montserrat Medium" pitchFamily="34" charset="-122"/>
                <a:cs typeface="Montserrat Medium" pitchFamily="34" charset="-120"/>
              </a:rPr>
              <a:t>2016</a:t>
            </a:r>
            <a:endParaRPr lang="en-US" sz="1500" dirty="0"/>
          </a:p>
        </p:txBody>
      </p:sp>
      <p:sp>
        <p:nvSpPr>
          <p:cNvPr id="19" name="Text 17"/>
          <p:cNvSpPr/>
          <p:nvPr/>
        </p:nvSpPr>
        <p:spPr>
          <a:xfrm>
            <a:off x="9697283" y="4042053"/>
            <a:ext cx="3982164" cy="308134"/>
          </a:xfrm>
          <a:prstGeom prst="rect">
            <a:avLst/>
          </a:prstGeom>
          <a:noFill/>
          <a:ln/>
        </p:spPr>
        <p:txBody>
          <a:bodyPr wrap="none" lIns="0" tIns="0" rIns="0" bIns="0" rtlCol="0" anchor="t"/>
          <a:lstStyle/>
          <a:p>
            <a:pPr marL="0" indent="0" algn="l">
              <a:lnSpc>
                <a:spcPts val="2400"/>
              </a:lnSpc>
              <a:buNone/>
            </a:pPr>
            <a:r>
              <a:rPr lang="en-US" sz="1500" dirty="0">
                <a:solidFill>
                  <a:srgbClr val="F4CAB8"/>
                </a:solidFill>
                <a:latin typeface="Montserrat Medium" pitchFamily="34" charset="0"/>
                <a:ea typeface="Montserrat Medium" pitchFamily="34" charset="-122"/>
                <a:cs typeface="Montserrat Medium" pitchFamily="34" charset="-120"/>
              </a:rPr>
              <a:t>Establece tipos de reducción permitidos</a:t>
            </a:r>
            <a:endParaRPr lang="en-US" sz="1500" dirty="0"/>
          </a:p>
        </p:txBody>
      </p:sp>
      <p:sp>
        <p:nvSpPr>
          <p:cNvPr id="24" name="Text 22"/>
          <p:cNvSpPr/>
          <p:nvPr/>
        </p:nvSpPr>
        <p:spPr>
          <a:xfrm>
            <a:off x="749260" y="5252323"/>
            <a:ext cx="13131879" cy="924401"/>
          </a:xfrm>
          <a:prstGeom prst="rect">
            <a:avLst/>
          </a:prstGeom>
          <a:noFill/>
          <a:ln/>
        </p:spPr>
        <p:txBody>
          <a:bodyPr wrap="square" lIns="0" tIns="0" rIns="0" bIns="0" rtlCol="0" anchor="t"/>
          <a:lstStyle/>
          <a:p>
            <a:pPr marL="0" indent="0" algn="l">
              <a:lnSpc>
                <a:spcPts val="2400"/>
              </a:lnSpc>
              <a:buNone/>
            </a:pPr>
            <a:r>
              <a:rPr lang="en-US" sz="1500" dirty="0">
                <a:solidFill>
                  <a:srgbClr val="F4CAB8"/>
                </a:solidFill>
                <a:latin typeface="Montserrat Medium" pitchFamily="34" charset="0"/>
                <a:ea typeface="Montserrat Medium" pitchFamily="34" charset="-122"/>
                <a:cs typeface="Montserrat Medium" pitchFamily="34" charset="-120"/>
              </a:rPr>
              <a:t>Las Casaciones Laborales N° 27762-2019 y N° 27841-2019, ambas de Lima, representan los pronunciamientos más recientes de la Corte Suprema sobre la reducción remunerativa. Estos fallos mantienen la línea jurisprudencial establecida en las casaciones anteriores, consolidando los criterios de excepcionalidad y razonabilidad.</a:t>
            </a:r>
            <a:endParaRPr lang="en-US" sz="1500" dirty="0"/>
          </a:p>
        </p:txBody>
      </p:sp>
      <p:sp>
        <p:nvSpPr>
          <p:cNvPr id="25" name="Text 23"/>
          <p:cNvSpPr/>
          <p:nvPr/>
        </p:nvSpPr>
        <p:spPr>
          <a:xfrm>
            <a:off x="749260" y="6393418"/>
            <a:ext cx="13131879" cy="924401"/>
          </a:xfrm>
          <a:prstGeom prst="rect">
            <a:avLst/>
          </a:prstGeom>
          <a:noFill/>
          <a:ln/>
        </p:spPr>
        <p:txBody>
          <a:bodyPr wrap="square" lIns="0" tIns="0" rIns="0" bIns="0" rtlCol="0" anchor="t"/>
          <a:lstStyle/>
          <a:p>
            <a:pPr marL="0" indent="0" algn="l">
              <a:lnSpc>
                <a:spcPts val="2400"/>
              </a:lnSpc>
              <a:buNone/>
            </a:pPr>
            <a:r>
              <a:rPr lang="en-US" sz="1500" dirty="0">
                <a:solidFill>
                  <a:srgbClr val="F4CAB8"/>
                </a:solidFill>
                <a:latin typeface="Montserrat Medium" pitchFamily="34" charset="0"/>
                <a:ea typeface="Montserrat Medium" pitchFamily="34" charset="-122"/>
                <a:cs typeface="Montserrat Medium" pitchFamily="34" charset="-120"/>
              </a:rPr>
              <a:t>Esta jurisprudencia vigente confirma que la reducción salarial es una medida extraordinaria que requiere justificación objetiva, debiendo implementarse únicamente a través de las modalidades expresamente reconocidas: acuerdo individual escrito o acuerdo colectivo basado en causas objetivas legalmente establecidas.</a:t>
            </a:r>
            <a:endParaRPr lang="en-US" sz="1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4124" y="1165979"/>
            <a:ext cx="7468553" cy="1267301"/>
          </a:xfrm>
          <a:prstGeom prst="rect">
            <a:avLst/>
          </a:prstGeom>
          <a:noFill/>
          <a:ln/>
        </p:spPr>
        <p:txBody>
          <a:bodyPr wrap="square" lIns="0" tIns="0" rIns="0" bIns="0" rtlCol="0" anchor="t"/>
          <a:lstStyle/>
          <a:p>
            <a:pPr marL="0" indent="0" algn="l">
              <a:lnSpc>
                <a:spcPts val="4950"/>
              </a:lnSpc>
              <a:buNone/>
            </a:pPr>
            <a:r>
              <a:rPr lang="en-US" sz="3950" b="1" kern="0" spc="-120" dirty="0">
                <a:solidFill>
                  <a:srgbClr val="FFFFFF"/>
                </a:solidFill>
                <a:latin typeface="Overpass Bold" pitchFamily="34" charset="0"/>
                <a:ea typeface="Overpass Bold" pitchFamily="34" charset="-122"/>
                <a:cs typeface="Overpass Bold" pitchFamily="34" charset="-120"/>
              </a:rPr>
              <a:t>Impacto de la Reducción Salarial en los Derechos Laborales</a:t>
            </a:r>
            <a:endParaRPr lang="en-US" sz="3950" dirty="0"/>
          </a:p>
        </p:txBody>
      </p:sp>
      <p:sp>
        <p:nvSpPr>
          <p:cNvPr id="4" name="Text 1"/>
          <p:cNvSpPr/>
          <p:nvPr/>
        </p:nvSpPr>
        <p:spPr>
          <a:xfrm>
            <a:off x="6324124" y="2756416"/>
            <a:ext cx="7468553" cy="1722834"/>
          </a:xfrm>
          <a:prstGeom prst="rect">
            <a:avLst/>
          </a:prstGeom>
          <a:noFill/>
          <a:ln/>
        </p:spPr>
        <p:txBody>
          <a:bodyPr wrap="square" lIns="0" tIns="0" rIns="0" bIns="0" rtlCol="0" anchor="t"/>
          <a:lstStyle/>
          <a:p>
            <a:pPr marL="0" indent="0" algn="l">
              <a:lnSpc>
                <a:spcPts val="2700"/>
              </a:lnSpc>
              <a:buNone/>
            </a:pPr>
            <a:r>
              <a:rPr lang="en-US" sz="1650" dirty="0">
                <a:solidFill>
                  <a:srgbClr val="E5E0DF"/>
                </a:solidFill>
                <a:latin typeface="Overpass" pitchFamily="34" charset="0"/>
                <a:ea typeface="Overpass" pitchFamily="34" charset="-122"/>
                <a:cs typeface="Overpass" pitchFamily="34" charset="-120"/>
              </a:rPr>
              <a:t>La reducción salarial representa uno de los aspectos más delicados del derecho laboral en Perú, con consecuencias significativas para los trabajadores. Cuando ocurre una modificación en la remuneración, todos los beneficios sociales subsiguientes se verán directamente afectados, calculándose en base a esta nueva cifra.</a:t>
            </a:r>
            <a:endParaRPr lang="en-US" sz="1650" dirty="0"/>
          </a:p>
        </p:txBody>
      </p:sp>
      <p:sp>
        <p:nvSpPr>
          <p:cNvPr id="5" name="Text 2"/>
          <p:cNvSpPr/>
          <p:nvPr/>
        </p:nvSpPr>
        <p:spPr>
          <a:xfrm>
            <a:off x="6324124" y="4721542"/>
            <a:ext cx="7468553" cy="1722834"/>
          </a:xfrm>
          <a:prstGeom prst="rect">
            <a:avLst/>
          </a:prstGeom>
          <a:noFill/>
          <a:ln/>
        </p:spPr>
        <p:txBody>
          <a:bodyPr wrap="square" lIns="0" tIns="0" rIns="0" bIns="0" rtlCol="0" anchor="t"/>
          <a:lstStyle/>
          <a:p>
            <a:pPr marL="0" indent="0" algn="l">
              <a:lnSpc>
                <a:spcPts val="2700"/>
              </a:lnSpc>
              <a:buNone/>
            </a:pPr>
            <a:r>
              <a:rPr lang="en-US" sz="1650" dirty="0">
                <a:solidFill>
                  <a:srgbClr val="E5E0DF"/>
                </a:solidFill>
                <a:latin typeface="Overpass" pitchFamily="34" charset="0"/>
                <a:ea typeface="Overpass" pitchFamily="34" charset="-122"/>
                <a:cs typeface="Overpass" pitchFamily="34" charset="-120"/>
              </a:rPr>
              <a:t>Esto implica un efecto cascada que impacta en la compensación por tiempo de servicios (CTS), gratificaciones, vacaciones y otros derechos laborales adquiridos. La legislación peruana establece mecanismos específicos para proteger al trabajador frente a estas situaciones, reconociendo la naturaleza fundamental del salario como sustento del trabajador y su familia.</a:t>
            </a:r>
            <a:endParaRPr lang="en-US" sz="1650" dirty="0"/>
          </a:p>
        </p:txBody>
      </p:sp>
      <p:sp>
        <p:nvSpPr>
          <p:cNvPr id="6" name="Shape 3"/>
          <p:cNvSpPr/>
          <p:nvPr/>
        </p:nvSpPr>
        <p:spPr>
          <a:xfrm>
            <a:off x="6324124" y="6702742"/>
            <a:ext cx="344686" cy="344686"/>
          </a:xfrm>
          <a:prstGeom prst="roundRect">
            <a:avLst>
              <a:gd name="adj" fmla="val 26525840"/>
            </a:avLst>
          </a:prstGeom>
          <a:noFill/>
          <a:ln w="7620">
            <a:solidFill>
              <a:srgbClr val="FFFFFF"/>
            </a:solidFill>
            <a:prstDash val="solid"/>
          </a:ln>
        </p:spPr>
        <p:txBody>
          <a:bodyPr/>
          <a:lstStyle/>
          <a:p>
            <a:endParaRPr lang="es-PE"/>
          </a:p>
        </p:txBody>
      </p:sp>
      <p:pic>
        <p:nvPicPr>
          <p:cNvPr id="7" name="Image 1" descr="preencoded.png"/>
          <p:cNvPicPr>
            <a:picLocks noChangeAspect="1"/>
          </p:cNvPicPr>
          <p:nvPr/>
        </p:nvPicPr>
        <p:blipFill>
          <a:blip r:embed="rId4"/>
          <a:stretch>
            <a:fillRect/>
          </a:stretch>
        </p:blipFill>
        <p:spPr>
          <a:xfrm>
            <a:off x="6331744" y="6710363"/>
            <a:ext cx="329446" cy="329446"/>
          </a:xfrm>
          <a:prstGeom prst="rect">
            <a:avLst/>
          </a:prstGeom>
        </p:spPr>
      </p:pic>
      <p:sp>
        <p:nvSpPr>
          <p:cNvPr id="8" name="Text 4"/>
          <p:cNvSpPr/>
          <p:nvPr/>
        </p:nvSpPr>
        <p:spPr>
          <a:xfrm>
            <a:off x="6776442" y="6686669"/>
            <a:ext cx="3637836" cy="376952"/>
          </a:xfrm>
          <a:prstGeom prst="rect">
            <a:avLst/>
          </a:prstGeom>
          <a:noFill/>
          <a:ln/>
        </p:spPr>
        <p:txBody>
          <a:bodyPr wrap="none" lIns="0" tIns="0" rIns="0" bIns="0" rtlCol="0" anchor="t"/>
          <a:lstStyle/>
          <a:p>
            <a:pPr marL="0" indent="0" algn="l">
              <a:lnSpc>
                <a:spcPts val="2950"/>
              </a:lnSpc>
              <a:buNone/>
            </a:pPr>
            <a:r>
              <a:rPr lang="en-US" sz="2100" b="1" dirty="0">
                <a:solidFill>
                  <a:srgbClr val="E5E0DF"/>
                </a:solidFill>
                <a:latin typeface="Overpass Bold" pitchFamily="34" charset="0"/>
                <a:ea typeface="Overpass Bold" pitchFamily="34" charset="-122"/>
                <a:cs typeface="Overpass Bold" pitchFamily="34" charset="-120"/>
              </a:rPr>
              <a:t>por Jorge Luis Jacobo García</a:t>
            </a:r>
            <a:endParaRPr lang="en-US" sz="2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37724" y="893445"/>
            <a:ext cx="11894582" cy="668774"/>
          </a:xfrm>
          <a:prstGeom prst="rect">
            <a:avLst/>
          </a:prstGeom>
          <a:noFill/>
          <a:ln/>
        </p:spPr>
        <p:txBody>
          <a:bodyPr wrap="none" lIns="0" tIns="0" rIns="0" bIns="0" rtlCol="0" anchor="t"/>
          <a:lstStyle/>
          <a:p>
            <a:pPr marL="0" indent="0" algn="l">
              <a:lnSpc>
                <a:spcPts val="5250"/>
              </a:lnSpc>
              <a:buNone/>
            </a:pPr>
            <a:r>
              <a:rPr lang="en-US" sz="4200" b="1" kern="0" spc="-126" dirty="0">
                <a:solidFill>
                  <a:srgbClr val="FFFFFF"/>
                </a:solidFill>
                <a:latin typeface="Overpass Bold" pitchFamily="34" charset="0"/>
                <a:ea typeface="Overpass Bold" pitchFamily="34" charset="-122"/>
                <a:cs typeface="Overpass Bold" pitchFamily="34" charset="-120"/>
              </a:rPr>
              <a:t>Efectos Jurídicos de la Reducción No Consensuada</a:t>
            </a:r>
            <a:endParaRPr lang="en-US" sz="4200" dirty="0"/>
          </a:p>
        </p:txBody>
      </p:sp>
      <p:sp>
        <p:nvSpPr>
          <p:cNvPr id="3" name="Shape 1"/>
          <p:cNvSpPr/>
          <p:nvPr/>
        </p:nvSpPr>
        <p:spPr>
          <a:xfrm>
            <a:off x="837724" y="2272784"/>
            <a:ext cx="511612" cy="511612"/>
          </a:xfrm>
          <a:prstGeom prst="roundRect">
            <a:avLst>
              <a:gd name="adj" fmla="val 18669"/>
            </a:avLst>
          </a:prstGeom>
          <a:solidFill>
            <a:srgbClr val="7E023C"/>
          </a:solidFill>
          <a:ln w="7620">
            <a:solidFill>
              <a:srgbClr val="971B55"/>
            </a:solidFill>
            <a:prstDash val="solid"/>
          </a:ln>
        </p:spPr>
        <p:txBody>
          <a:bodyPr/>
          <a:lstStyle/>
          <a:p>
            <a:endParaRPr lang="es-PE"/>
          </a:p>
        </p:txBody>
      </p:sp>
      <p:pic>
        <p:nvPicPr>
          <p:cNvPr id="4" name="Image 0" descr="preencoded.png"/>
          <p:cNvPicPr>
            <a:picLocks noChangeAspect="1"/>
          </p:cNvPicPr>
          <p:nvPr/>
        </p:nvPicPr>
        <p:blipFill>
          <a:blip r:embed="rId3"/>
          <a:stretch>
            <a:fillRect/>
          </a:stretch>
        </p:blipFill>
        <p:spPr>
          <a:xfrm>
            <a:off x="932974" y="2327910"/>
            <a:ext cx="320993" cy="401241"/>
          </a:xfrm>
          <a:prstGeom prst="rect">
            <a:avLst/>
          </a:prstGeom>
        </p:spPr>
      </p:pic>
      <p:sp>
        <p:nvSpPr>
          <p:cNvPr id="5" name="Text 2"/>
          <p:cNvSpPr/>
          <p:nvPr/>
        </p:nvSpPr>
        <p:spPr>
          <a:xfrm>
            <a:off x="1576745" y="2272784"/>
            <a:ext cx="3427690" cy="668655"/>
          </a:xfrm>
          <a:prstGeom prst="rect">
            <a:avLst/>
          </a:prstGeom>
          <a:noFill/>
          <a:ln/>
        </p:spPr>
        <p:txBody>
          <a:bodyPr wrap="square" lIns="0" tIns="0" rIns="0" bIns="0" rtlCol="0" anchor="t"/>
          <a:lstStyle/>
          <a:p>
            <a:pPr marL="0" indent="0" algn="l">
              <a:lnSpc>
                <a:spcPts val="2600"/>
              </a:lnSpc>
              <a:buNone/>
            </a:pPr>
            <a:r>
              <a:rPr lang="en-US" sz="2100" b="1" kern="0" spc="-63" dirty="0">
                <a:solidFill>
                  <a:srgbClr val="E5E0DF"/>
                </a:solidFill>
                <a:latin typeface="Overpass Bold" pitchFamily="34" charset="0"/>
                <a:ea typeface="Overpass Bold" pitchFamily="34" charset="-122"/>
                <a:cs typeface="Overpass Bold" pitchFamily="34" charset="-120"/>
              </a:rPr>
              <a:t>Constitución de Acto de Hostilidad</a:t>
            </a:r>
            <a:endParaRPr lang="en-US" sz="2100" dirty="0"/>
          </a:p>
        </p:txBody>
      </p:sp>
      <p:sp>
        <p:nvSpPr>
          <p:cNvPr id="6" name="Text 3"/>
          <p:cNvSpPr/>
          <p:nvPr/>
        </p:nvSpPr>
        <p:spPr>
          <a:xfrm>
            <a:off x="1576745" y="3077885"/>
            <a:ext cx="3427690" cy="3274695"/>
          </a:xfrm>
          <a:prstGeom prst="rect">
            <a:avLst/>
          </a:prstGeom>
          <a:noFill/>
          <a:ln/>
        </p:spPr>
        <p:txBody>
          <a:bodyPr wrap="square" lIns="0" tIns="0" rIns="0" bIns="0" rtlCol="0" anchor="t"/>
          <a:lstStyle/>
          <a:p>
            <a:pPr marL="0" indent="0" algn="l">
              <a:lnSpc>
                <a:spcPts val="2850"/>
              </a:lnSpc>
              <a:buNone/>
            </a:pPr>
            <a:r>
              <a:rPr lang="en-US" sz="1750" dirty="0">
                <a:solidFill>
                  <a:srgbClr val="E5E0DF"/>
                </a:solidFill>
                <a:latin typeface="Overpass" pitchFamily="34" charset="0"/>
                <a:ea typeface="Overpass" pitchFamily="34" charset="-122"/>
                <a:cs typeface="Overpass" pitchFamily="34" charset="-120"/>
              </a:rPr>
              <a:t>Cualquier disminución de remuneraciones que no haya sido establecida mediante pacto individual o colectivo constituye un </a:t>
            </a:r>
            <a:r>
              <a:rPr lang="en-US" sz="1750" b="1" dirty="0">
                <a:solidFill>
                  <a:srgbClr val="E5E0DF"/>
                </a:solidFill>
                <a:latin typeface="Overpass" pitchFamily="34" charset="0"/>
                <a:ea typeface="Overpass" pitchFamily="34" charset="-122"/>
                <a:cs typeface="Overpass" pitchFamily="34" charset="-120"/>
              </a:rPr>
              <a:t>acto de hostilidad</a:t>
            </a:r>
            <a:r>
              <a:rPr lang="en-US" sz="1750" dirty="0">
                <a:solidFill>
                  <a:srgbClr val="E5E0DF"/>
                </a:solidFill>
                <a:latin typeface="Overpass" pitchFamily="34" charset="0"/>
                <a:ea typeface="Overpass" pitchFamily="34" charset="-122"/>
                <a:cs typeface="Overpass" pitchFamily="34" charset="-120"/>
              </a:rPr>
              <a:t> según lo previsto en el literal b) del artículo 30° del Texto Único Ordenado del Decreto Legislativo N° 728.</a:t>
            </a:r>
            <a:endParaRPr lang="en-US" sz="1750" dirty="0"/>
          </a:p>
        </p:txBody>
      </p:sp>
      <p:sp>
        <p:nvSpPr>
          <p:cNvPr id="7" name="Shape 4"/>
          <p:cNvSpPr/>
          <p:nvPr/>
        </p:nvSpPr>
        <p:spPr>
          <a:xfrm>
            <a:off x="5231844" y="2272784"/>
            <a:ext cx="511612" cy="511612"/>
          </a:xfrm>
          <a:prstGeom prst="roundRect">
            <a:avLst>
              <a:gd name="adj" fmla="val 18669"/>
            </a:avLst>
          </a:prstGeom>
          <a:solidFill>
            <a:srgbClr val="7E023C"/>
          </a:solidFill>
          <a:ln w="7620">
            <a:solidFill>
              <a:srgbClr val="971B55"/>
            </a:solidFill>
            <a:prstDash val="solid"/>
          </a:ln>
        </p:spPr>
        <p:txBody>
          <a:bodyPr/>
          <a:lstStyle/>
          <a:p>
            <a:endParaRPr lang="es-PE"/>
          </a:p>
        </p:txBody>
      </p:sp>
      <p:pic>
        <p:nvPicPr>
          <p:cNvPr id="8" name="Image 1" descr="preencoded.png"/>
          <p:cNvPicPr>
            <a:picLocks noChangeAspect="1"/>
          </p:cNvPicPr>
          <p:nvPr/>
        </p:nvPicPr>
        <p:blipFill>
          <a:blip r:embed="rId4"/>
          <a:stretch>
            <a:fillRect/>
          </a:stretch>
        </p:blipFill>
        <p:spPr>
          <a:xfrm>
            <a:off x="5327094" y="2327910"/>
            <a:ext cx="320993" cy="401241"/>
          </a:xfrm>
          <a:prstGeom prst="rect">
            <a:avLst/>
          </a:prstGeom>
        </p:spPr>
      </p:pic>
      <p:sp>
        <p:nvSpPr>
          <p:cNvPr id="9" name="Text 5"/>
          <p:cNvSpPr/>
          <p:nvPr/>
        </p:nvSpPr>
        <p:spPr>
          <a:xfrm>
            <a:off x="5970865" y="2272784"/>
            <a:ext cx="3427690" cy="668655"/>
          </a:xfrm>
          <a:prstGeom prst="rect">
            <a:avLst/>
          </a:prstGeom>
          <a:noFill/>
          <a:ln/>
        </p:spPr>
        <p:txBody>
          <a:bodyPr wrap="square" lIns="0" tIns="0" rIns="0" bIns="0" rtlCol="0" anchor="t"/>
          <a:lstStyle/>
          <a:p>
            <a:pPr marL="0" indent="0" algn="l">
              <a:lnSpc>
                <a:spcPts val="2600"/>
              </a:lnSpc>
              <a:buNone/>
            </a:pPr>
            <a:r>
              <a:rPr lang="en-US" sz="2100" b="1" kern="0" spc="-63" dirty="0">
                <a:solidFill>
                  <a:srgbClr val="E5E0DF"/>
                </a:solidFill>
                <a:latin typeface="Overpass Bold" pitchFamily="34" charset="0"/>
                <a:ea typeface="Overpass Bold" pitchFamily="34" charset="-122"/>
                <a:cs typeface="Overpass Bold" pitchFamily="34" charset="-120"/>
              </a:rPr>
              <a:t>Ley de Productividad y Competitividad Laboral</a:t>
            </a:r>
            <a:endParaRPr lang="en-US" sz="2100" dirty="0"/>
          </a:p>
        </p:txBody>
      </p:sp>
      <p:sp>
        <p:nvSpPr>
          <p:cNvPr id="10" name="Text 6"/>
          <p:cNvSpPr/>
          <p:nvPr/>
        </p:nvSpPr>
        <p:spPr>
          <a:xfrm>
            <a:off x="5970865" y="3077885"/>
            <a:ext cx="3427690" cy="2183130"/>
          </a:xfrm>
          <a:prstGeom prst="rect">
            <a:avLst/>
          </a:prstGeom>
          <a:noFill/>
          <a:ln/>
        </p:spPr>
        <p:txBody>
          <a:bodyPr wrap="square" lIns="0" tIns="0" rIns="0" bIns="0" rtlCol="0" anchor="t"/>
          <a:lstStyle/>
          <a:p>
            <a:pPr marL="0" indent="0" algn="l">
              <a:lnSpc>
                <a:spcPts val="2850"/>
              </a:lnSpc>
              <a:buNone/>
            </a:pPr>
            <a:r>
              <a:rPr lang="en-US" sz="1750" dirty="0">
                <a:solidFill>
                  <a:srgbClr val="E5E0DF"/>
                </a:solidFill>
                <a:latin typeface="Overpass" pitchFamily="34" charset="0"/>
                <a:ea typeface="Overpass" pitchFamily="34" charset="-122"/>
                <a:cs typeface="Overpass" pitchFamily="34" charset="-120"/>
              </a:rPr>
              <a:t>La normativa protege al trabajador a través del Decreto Supremo N° 003-97-TR, estableciendo salvaguardas específicas contra la reducción unilateral de remuneraciones.</a:t>
            </a:r>
            <a:endParaRPr lang="en-US" sz="1750" dirty="0"/>
          </a:p>
        </p:txBody>
      </p:sp>
      <p:sp>
        <p:nvSpPr>
          <p:cNvPr id="11" name="Shape 7"/>
          <p:cNvSpPr/>
          <p:nvPr/>
        </p:nvSpPr>
        <p:spPr>
          <a:xfrm>
            <a:off x="9625965" y="2272784"/>
            <a:ext cx="511612" cy="511612"/>
          </a:xfrm>
          <a:prstGeom prst="roundRect">
            <a:avLst>
              <a:gd name="adj" fmla="val 18669"/>
            </a:avLst>
          </a:prstGeom>
          <a:solidFill>
            <a:srgbClr val="7E023C"/>
          </a:solidFill>
          <a:ln w="7620">
            <a:solidFill>
              <a:srgbClr val="971B55"/>
            </a:solidFill>
            <a:prstDash val="solid"/>
          </a:ln>
        </p:spPr>
        <p:txBody>
          <a:bodyPr/>
          <a:lstStyle/>
          <a:p>
            <a:endParaRPr lang="es-PE"/>
          </a:p>
        </p:txBody>
      </p:sp>
      <p:pic>
        <p:nvPicPr>
          <p:cNvPr id="12" name="Image 2" descr="preencoded.png"/>
          <p:cNvPicPr>
            <a:picLocks noChangeAspect="1"/>
          </p:cNvPicPr>
          <p:nvPr/>
        </p:nvPicPr>
        <p:blipFill>
          <a:blip r:embed="rId5"/>
          <a:stretch>
            <a:fillRect/>
          </a:stretch>
        </p:blipFill>
        <p:spPr>
          <a:xfrm>
            <a:off x="9721215" y="2327910"/>
            <a:ext cx="320993" cy="401241"/>
          </a:xfrm>
          <a:prstGeom prst="rect">
            <a:avLst/>
          </a:prstGeom>
        </p:spPr>
      </p:pic>
      <p:sp>
        <p:nvSpPr>
          <p:cNvPr id="13" name="Text 8"/>
          <p:cNvSpPr/>
          <p:nvPr/>
        </p:nvSpPr>
        <p:spPr>
          <a:xfrm>
            <a:off x="10364986" y="2272784"/>
            <a:ext cx="2834283" cy="334328"/>
          </a:xfrm>
          <a:prstGeom prst="rect">
            <a:avLst/>
          </a:prstGeom>
          <a:noFill/>
          <a:ln/>
        </p:spPr>
        <p:txBody>
          <a:bodyPr wrap="none" lIns="0" tIns="0" rIns="0" bIns="0" rtlCol="0" anchor="t"/>
          <a:lstStyle/>
          <a:p>
            <a:pPr marL="0" indent="0" algn="l">
              <a:lnSpc>
                <a:spcPts val="2600"/>
              </a:lnSpc>
              <a:buNone/>
            </a:pPr>
            <a:r>
              <a:rPr lang="en-US" sz="2100" b="1" kern="0" spc="-63" dirty="0">
                <a:solidFill>
                  <a:srgbClr val="E5E0DF"/>
                </a:solidFill>
                <a:latin typeface="Overpass Bold" pitchFamily="34" charset="0"/>
                <a:ea typeface="Overpass Bold" pitchFamily="34" charset="-122"/>
                <a:cs typeface="Overpass Bold" pitchFamily="34" charset="-120"/>
              </a:rPr>
              <a:t>Opciones del Trabajador</a:t>
            </a:r>
            <a:endParaRPr lang="en-US" sz="2100" dirty="0"/>
          </a:p>
        </p:txBody>
      </p:sp>
      <p:sp>
        <p:nvSpPr>
          <p:cNvPr id="14" name="Text 9"/>
          <p:cNvSpPr/>
          <p:nvPr/>
        </p:nvSpPr>
        <p:spPr>
          <a:xfrm>
            <a:off x="10364986" y="2743557"/>
            <a:ext cx="3427690" cy="2183130"/>
          </a:xfrm>
          <a:prstGeom prst="rect">
            <a:avLst/>
          </a:prstGeom>
          <a:noFill/>
          <a:ln/>
        </p:spPr>
        <p:txBody>
          <a:bodyPr wrap="square" lIns="0" tIns="0" rIns="0" bIns="0" rtlCol="0" anchor="t"/>
          <a:lstStyle/>
          <a:p>
            <a:pPr marL="0" indent="0" algn="l">
              <a:lnSpc>
                <a:spcPts val="2850"/>
              </a:lnSpc>
              <a:buNone/>
            </a:pPr>
            <a:r>
              <a:rPr lang="en-US" sz="1750" dirty="0">
                <a:solidFill>
                  <a:srgbClr val="E5E0DF"/>
                </a:solidFill>
                <a:latin typeface="Overpass" pitchFamily="34" charset="0"/>
                <a:ea typeface="Overpass" pitchFamily="34" charset="-122"/>
                <a:cs typeface="Overpass" pitchFamily="34" charset="-120"/>
              </a:rPr>
              <a:t>El trabajador afectado puede solicitar el reintegro de sus remuneraciones, sin perjuicio de optar por considerarse despedido indirectamente y solicitar la correspondiente indemnización.</a:t>
            </a:r>
            <a:endParaRPr lang="en-US" sz="1750" dirty="0"/>
          </a:p>
        </p:txBody>
      </p:sp>
      <p:sp>
        <p:nvSpPr>
          <p:cNvPr id="15" name="Text 10"/>
          <p:cNvSpPr/>
          <p:nvPr/>
        </p:nvSpPr>
        <p:spPr>
          <a:xfrm>
            <a:off x="837724" y="6608326"/>
            <a:ext cx="12954952" cy="727710"/>
          </a:xfrm>
          <a:prstGeom prst="rect">
            <a:avLst/>
          </a:prstGeom>
          <a:noFill/>
          <a:ln/>
        </p:spPr>
        <p:txBody>
          <a:bodyPr wrap="square" lIns="0" tIns="0" rIns="0" bIns="0" rtlCol="0" anchor="t"/>
          <a:lstStyle/>
          <a:p>
            <a:pPr marL="0" indent="0" algn="l">
              <a:lnSpc>
                <a:spcPts val="2850"/>
              </a:lnSpc>
              <a:buNone/>
            </a:pPr>
            <a:r>
              <a:rPr lang="en-US" sz="1750" dirty="0">
                <a:solidFill>
                  <a:srgbClr val="E5E0DF"/>
                </a:solidFill>
                <a:latin typeface="Overpass" pitchFamily="34" charset="0"/>
                <a:ea typeface="Overpass" pitchFamily="34" charset="-122"/>
                <a:cs typeface="Overpass" pitchFamily="34" charset="-120"/>
              </a:rPr>
              <a:t>Estas disposiciones subrayan la gravedad con que el ordenamiento jurídico peruano aborda las reducciones salariales unilaterales, considerándolas equivalentes a un despido disfrazado cuando no cumplen con los requisitos legales establecidos.</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09F8C91-3EEC-15A7-74F2-A0003A94326A}"/>
              </a:ext>
            </a:extLst>
          </p:cNvPr>
          <p:cNvSpPr txBox="1"/>
          <p:nvPr/>
        </p:nvSpPr>
        <p:spPr>
          <a:xfrm>
            <a:off x="1338146" y="1921091"/>
            <a:ext cx="11006254" cy="3970318"/>
          </a:xfrm>
          <a:prstGeom prst="rect">
            <a:avLst/>
          </a:prstGeom>
          <a:noFill/>
        </p:spPr>
        <p:txBody>
          <a:bodyPr wrap="square">
            <a:spAutoFit/>
          </a:bodyPr>
          <a:lstStyle/>
          <a:p>
            <a:r>
              <a:rPr lang="es-MX" b="1" dirty="0">
                <a:solidFill>
                  <a:schemeClr val="bg1"/>
                </a:solidFill>
              </a:rPr>
              <a:t>Caso Práctico 1: Reducción Unilateral de Salario por Parte del Empleador</a:t>
            </a:r>
          </a:p>
          <a:p>
            <a:pPr algn="just"/>
            <a:r>
              <a:rPr lang="es-MX" dirty="0">
                <a:solidFill>
                  <a:schemeClr val="bg1"/>
                </a:solidFill>
              </a:rPr>
              <a:t>Escenario: Juan es trabajador de una empresa dedicada al rubro de ventas y marketing. Su contrato establece un salario fijo mensual de S/ 3,000. Debido a una crisis económica interna en la empresa, el empleador decide reducir el salario de todos sus trabajadores a S/ 2,000 sin llegar a un acuerdo con ellos ni informarles previamente sobre la medida.</a:t>
            </a:r>
          </a:p>
          <a:p>
            <a:endParaRPr lang="es-MX" dirty="0">
              <a:solidFill>
                <a:schemeClr val="bg1"/>
              </a:solidFill>
            </a:endParaRPr>
          </a:p>
          <a:p>
            <a:pPr algn="just"/>
            <a:r>
              <a:rPr lang="es-MX" dirty="0">
                <a:solidFill>
                  <a:schemeClr val="bg1"/>
                </a:solidFill>
              </a:rPr>
              <a:t>El empleador justifica que la empresa no puede continuar operando con los costos actuales, y la reducción salarial es una medida temporal para mantener a los empleados y evitar despidos.</a:t>
            </a:r>
          </a:p>
          <a:p>
            <a:r>
              <a:rPr lang="es-MX" dirty="0">
                <a:solidFill>
                  <a:schemeClr val="bg1"/>
                </a:solidFill>
              </a:rPr>
              <a:t>Preguntas para análisis:</a:t>
            </a:r>
          </a:p>
          <a:p>
            <a:endParaRPr lang="es-MX" dirty="0">
              <a:solidFill>
                <a:schemeClr val="bg1"/>
              </a:solidFill>
            </a:endParaRPr>
          </a:p>
          <a:p>
            <a:r>
              <a:rPr lang="es-MX" dirty="0">
                <a:solidFill>
                  <a:schemeClr val="bg1"/>
                </a:solidFill>
              </a:rPr>
              <a:t>¿Es legal esta reducción salarial unilateral? Justifique su respuesta.</a:t>
            </a:r>
          </a:p>
          <a:p>
            <a:r>
              <a:rPr lang="es-MX" dirty="0">
                <a:solidFill>
                  <a:schemeClr val="bg1"/>
                </a:solidFill>
              </a:rPr>
              <a:t>¿Qué derechos de Juan podrían estar siendo vulnerados en este caso?</a:t>
            </a:r>
          </a:p>
          <a:p>
            <a:r>
              <a:rPr lang="es-MX" dirty="0">
                <a:solidFill>
                  <a:schemeClr val="bg1"/>
                </a:solidFill>
              </a:rPr>
              <a:t>¿Qué podría hacer Juan si considera que la reducción es ilegal o perjudicial para él?</a:t>
            </a:r>
          </a:p>
          <a:p>
            <a:r>
              <a:rPr lang="es-MX" dirty="0">
                <a:solidFill>
                  <a:schemeClr val="bg1"/>
                </a:solidFill>
              </a:rPr>
              <a:t>¿Qué medidas debería tomar el empleador para cumplir con la ley en este tipo de situaciones?</a:t>
            </a:r>
          </a:p>
        </p:txBody>
      </p:sp>
    </p:spTree>
    <p:extLst>
      <p:ext uri="{BB962C8B-B14F-4D97-AF65-F5344CB8AC3E}">
        <p14:creationId xmlns:p14="http://schemas.microsoft.com/office/powerpoint/2010/main" val="4272928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37724" y="738902"/>
            <a:ext cx="10581918" cy="633651"/>
          </a:xfrm>
          <a:prstGeom prst="rect">
            <a:avLst/>
          </a:prstGeom>
          <a:noFill/>
          <a:ln/>
        </p:spPr>
        <p:txBody>
          <a:bodyPr wrap="none" lIns="0" tIns="0" rIns="0" bIns="0" rtlCol="0" anchor="t"/>
          <a:lstStyle/>
          <a:p>
            <a:pPr marL="0" indent="0" algn="l">
              <a:lnSpc>
                <a:spcPts val="4950"/>
              </a:lnSpc>
              <a:buNone/>
            </a:pPr>
            <a:r>
              <a:rPr lang="en-US" sz="3950" b="1" kern="0" spc="-120" dirty="0">
                <a:solidFill>
                  <a:srgbClr val="FFFFFF"/>
                </a:solidFill>
                <a:latin typeface="Overpass Bold" pitchFamily="34" charset="0"/>
                <a:ea typeface="Overpass Bold" pitchFamily="34" charset="-122"/>
                <a:cs typeface="Overpass Bold" pitchFamily="34" charset="-120"/>
              </a:rPr>
              <a:t>Análisis del Caso Práctico: Reducción Unilateral</a:t>
            </a:r>
            <a:endParaRPr lang="en-US" sz="3950" dirty="0"/>
          </a:p>
        </p:txBody>
      </p:sp>
      <p:sp>
        <p:nvSpPr>
          <p:cNvPr id="3" name="Shape 1"/>
          <p:cNvSpPr/>
          <p:nvPr/>
        </p:nvSpPr>
        <p:spPr>
          <a:xfrm>
            <a:off x="837724" y="1803321"/>
            <a:ext cx="6369844" cy="2270284"/>
          </a:xfrm>
          <a:prstGeom prst="roundRect">
            <a:avLst>
              <a:gd name="adj" fmla="val 3986"/>
            </a:avLst>
          </a:prstGeom>
          <a:solidFill>
            <a:srgbClr val="7E023C"/>
          </a:solidFill>
          <a:ln w="7620">
            <a:solidFill>
              <a:srgbClr val="971B55"/>
            </a:solidFill>
            <a:prstDash val="solid"/>
          </a:ln>
        </p:spPr>
        <p:txBody>
          <a:bodyPr/>
          <a:lstStyle/>
          <a:p>
            <a:endParaRPr lang="es-PE"/>
          </a:p>
        </p:txBody>
      </p:sp>
      <p:sp>
        <p:nvSpPr>
          <p:cNvPr id="4" name="Text 2"/>
          <p:cNvSpPr/>
          <p:nvPr/>
        </p:nvSpPr>
        <p:spPr>
          <a:xfrm>
            <a:off x="1060728" y="2026325"/>
            <a:ext cx="2534603" cy="316825"/>
          </a:xfrm>
          <a:prstGeom prst="rect">
            <a:avLst/>
          </a:prstGeom>
          <a:noFill/>
          <a:ln/>
        </p:spPr>
        <p:txBody>
          <a:bodyPr wrap="none" lIns="0" tIns="0" rIns="0" bIns="0" rtlCol="0" anchor="t"/>
          <a:lstStyle/>
          <a:p>
            <a:pPr marL="0" indent="0" algn="l">
              <a:lnSpc>
                <a:spcPts val="2450"/>
              </a:lnSpc>
              <a:buNone/>
            </a:pPr>
            <a:r>
              <a:rPr lang="en-US" sz="1950" b="1" kern="0" spc="-60" dirty="0">
                <a:solidFill>
                  <a:srgbClr val="E5E0DF"/>
                </a:solidFill>
                <a:latin typeface="Overpass Bold" pitchFamily="34" charset="0"/>
                <a:ea typeface="Overpass Bold" pitchFamily="34" charset="-122"/>
                <a:cs typeface="Overpass Bold" pitchFamily="34" charset="-120"/>
              </a:rPr>
              <a:t>Escenario de Juan</a:t>
            </a:r>
            <a:endParaRPr lang="en-US" sz="1950" dirty="0"/>
          </a:p>
        </p:txBody>
      </p:sp>
      <p:sp>
        <p:nvSpPr>
          <p:cNvPr id="5" name="Text 3"/>
          <p:cNvSpPr/>
          <p:nvPr/>
        </p:nvSpPr>
        <p:spPr>
          <a:xfrm>
            <a:off x="1060728" y="2472333"/>
            <a:ext cx="5923836" cy="1378268"/>
          </a:xfrm>
          <a:prstGeom prst="rect">
            <a:avLst/>
          </a:prstGeom>
          <a:noFill/>
          <a:ln/>
        </p:spPr>
        <p:txBody>
          <a:bodyPr wrap="square" lIns="0" tIns="0" rIns="0" bIns="0" rtlCol="0" anchor="t"/>
          <a:lstStyle/>
          <a:p>
            <a:pPr marL="0" indent="0" algn="l">
              <a:lnSpc>
                <a:spcPts val="2700"/>
              </a:lnSpc>
              <a:buNone/>
            </a:pPr>
            <a:r>
              <a:rPr lang="en-US" sz="1650" dirty="0">
                <a:solidFill>
                  <a:srgbClr val="E5E0DF"/>
                </a:solidFill>
                <a:latin typeface="Overpass" pitchFamily="34" charset="0"/>
                <a:ea typeface="Overpass" pitchFamily="34" charset="-122"/>
                <a:cs typeface="Overpass" pitchFamily="34" charset="-120"/>
              </a:rPr>
              <a:t>Trabajador del sector ventas y marketing con un salario mensual de S/ 3,000 que fue reducido unilateralmente a S/ 2,000 por decisiones internas de la empresa, sin acuerdo previo ni comunicación adecuada.</a:t>
            </a:r>
            <a:endParaRPr lang="en-US" sz="1650" dirty="0"/>
          </a:p>
        </p:txBody>
      </p:sp>
      <p:sp>
        <p:nvSpPr>
          <p:cNvPr id="6" name="Shape 4"/>
          <p:cNvSpPr/>
          <p:nvPr/>
        </p:nvSpPr>
        <p:spPr>
          <a:xfrm>
            <a:off x="7422952" y="1803321"/>
            <a:ext cx="6369844" cy="2270284"/>
          </a:xfrm>
          <a:prstGeom prst="roundRect">
            <a:avLst>
              <a:gd name="adj" fmla="val 3986"/>
            </a:avLst>
          </a:prstGeom>
          <a:solidFill>
            <a:srgbClr val="7E023C"/>
          </a:solidFill>
          <a:ln w="7620">
            <a:solidFill>
              <a:srgbClr val="971B55"/>
            </a:solidFill>
            <a:prstDash val="solid"/>
          </a:ln>
        </p:spPr>
        <p:txBody>
          <a:bodyPr/>
          <a:lstStyle/>
          <a:p>
            <a:endParaRPr lang="es-PE"/>
          </a:p>
        </p:txBody>
      </p:sp>
      <p:sp>
        <p:nvSpPr>
          <p:cNvPr id="7" name="Text 5"/>
          <p:cNvSpPr/>
          <p:nvPr/>
        </p:nvSpPr>
        <p:spPr>
          <a:xfrm>
            <a:off x="7645956" y="2026325"/>
            <a:ext cx="2535555" cy="316825"/>
          </a:xfrm>
          <a:prstGeom prst="rect">
            <a:avLst/>
          </a:prstGeom>
          <a:noFill/>
          <a:ln/>
        </p:spPr>
        <p:txBody>
          <a:bodyPr wrap="none" lIns="0" tIns="0" rIns="0" bIns="0" rtlCol="0" anchor="t"/>
          <a:lstStyle/>
          <a:p>
            <a:pPr marL="0" indent="0" algn="l">
              <a:lnSpc>
                <a:spcPts val="2450"/>
              </a:lnSpc>
              <a:buNone/>
            </a:pPr>
            <a:r>
              <a:rPr lang="en-US" sz="1950" b="1" kern="0" spc="-60" dirty="0">
                <a:solidFill>
                  <a:srgbClr val="E5E0DF"/>
                </a:solidFill>
                <a:latin typeface="Overpass Bold" pitchFamily="34" charset="0"/>
                <a:ea typeface="Overpass Bold" pitchFamily="34" charset="-122"/>
                <a:cs typeface="Overpass Bold" pitchFamily="34" charset="-120"/>
              </a:rPr>
              <a:t>Ilegalidad de la Medida</a:t>
            </a:r>
            <a:endParaRPr lang="en-US" sz="1950" dirty="0"/>
          </a:p>
        </p:txBody>
      </p:sp>
      <p:sp>
        <p:nvSpPr>
          <p:cNvPr id="8" name="Text 6"/>
          <p:cNvSpPr/>
          <p:nvPr/>
        </p:nvSpPr>
        <p:spPr>
          <a:xfrm>
            <a:off x="7645956" y="2472333"/>
            <a:ext cx="5923836" cy="1378268"/>
          </a:xfrm>
          <a:prstGeom prst="rect">
            <a:avLst/>
          </a:prstGeom>
          <a:noFill/>
          <a:ln/>
        </p:spPr>
        <p:txBody>
          <a:bodyPr wrap="square" lIns="0" tIns="0" rIns="0" bIns="0" rtlCol="0" anchor="t"/>
          <a:lstStyle/>
          <a:p>
            <a:pPr marL="0" indent="0" algn="l">
              <a:lnSpc>
                <a:spcPts val="2700"/>
              </a:lnSpc>
              <a:buNone/>
            </a:pPr>
            <a:r>
              <a:rPr lang="en-US" sz="1650" dirty="0">
                <a:solidFill>
                  <a:srgbClr val="E5E0DF"/>
                </a:solidFill>
                <a:latin typeface="Overpass" pitchFamily="34" charset="0"/>
                <a:ea typeface="Overpass" pitchFamily="34" charset="-122"/>
                <a:cs typeface="Overpass" pitchFamily="34" charset="-120"/>
              </a:rPr>
              <a:t>La reducción salarial unilateral constituye un acto ilegal según la legislación peruana. El artículo 30° del TUO del D.L. 728 considera específicamente esta práctica como un acto de hostilidad equiparable al despido.</a:t>
            </a:r>
            <a:endParaRPr lang="en-US" sz="1650" dirty="0"/>
          </a:p>
        </p:txBody>
      </p:sp>
      <p:sp>
        <p:nvSpPr>
          <p:cNvPr id="9" name="Shape 7"/>
          <p:cNvSpPr/>
          <p:nvPr/>
        </p:nvSpPr>
        <p:spPr>
          <a:xfrm>
            <a:off x="837724" y="4288988"/>
            <a:ext cx="6369844" cy="2270284"/>
          </a:xfrm>
          <a:prstGeom prst="roundRect">
            <a:avLst>
              <a:gd name="adj" fmla="val 3986"/>
            </a:avLst>
          </a:prstGeom>
          <a:solidFill>
            <a:srgbClr val="7E023C"/>
          </a:solidFill>
          <a:ln w="7620">
            <a:solidFill>
              <a:srgbClr val="971B55"/>
            </a:solidFill>
            <a:prstDash val="solid"/>
          </a:ln>
        </p:spPr>
        <p:txBody>
          <a:bodyPr/>
          <a:lstStyle/>
          <a:p>
            <a:endParaRPr lang="es-PE"/>
          </a:p>
        </p:txBody>
      </p:sp>
      <p:sp>
        <p:nvSpPr>
          <p:cNvPr id="10" name="Text 8"/>
          <p:cNvSpPr/>
          <p:nvPr/>
        </p:nvSpPr>
        <p:spPr>
          <a:xfrm>
            <a:off x="1060728" y="4511993"/>
            <a:ext cx="2534603" cy="316825"/>
          </a:xfrm>
          <a:prstGeom prst="rect">
            <a:avLst/>
          </a:prstGeom>
          <a:noFill/>
          <a:ln/>
        </p:spPr>
        <p:txBody>
          <a:bodyPr wrap="none" lIns="0" tIns="0" rIns="0" bIns="0" rtlCol="0" anchor="t"/>
          <a:lstStyle/>
          <a:p>
            <a:pPr marL="0" indent="0" algn="l">
              <a:lnSpc>
                <a:spcPts val="2450"/>
              </a:lnSpc>
              <a:buNone/>
            </a:pPr>
            <a:r>
              <a:rPr lang="en-US" sz="1950" b="1" kern="0" spc="-60" dirty="0">
                <a:solidFill>
                  <a:srgbClr val="E5E0DF"/>
                </a:solidFill>
                <a:latin typeface="Overpass Bold" pitchFamily="34" charset="0"/>
                <a:ea typeface="Overpass Bold" pitchFamily="34" charset="-122"/>
                <a:cs typeface="Overpass Bold" pitchFamily="34" charset="-120"/>
              </a:rPr>
              <a:t>Derechos Vulnerados</a:t>
            </a:r>
            <a:endParaRPr lang="en-US" sz="1950" dirty="0"/>
          </a:p>
        </p:txBody>
      </p:sp>
      <p:sp>
        <p:nvSpPr>
          <p:cNvPr id="11" name="Text 9"/>
          <p:cNvSpPr/>
          <p:nvPr/>
        </p:nvSpPr>
        <p:spPr>
          <a:xfrm>
            <a:off x="1060728" y="4958001"/>
            <a:ext cx="5923836" cy="1378268"/>
          </a:xfrm>
          <a:prstGeom prst="rect">
            <a:avLst/>
          </a:prstGeom>
          <a:noFill/>
          <a:ln/>
        </p:spPr>
        <p:txBody>
          <a:bodyPr wrap="square" lIns="0" tIns="0" rIns="0" bIns="0" rtlCol="0" anchor="t"/>
          <a:lstStyle/>
          <a:p>
            <a:pPr marL="0" indent="0" algn="l">
              <a:lnSpc>
                <a:spcPts val="2700"/>
              </a:lnSpc>
              <a:buNone/>
            </a:pPr>
            <a:r>
              <a:rPr lang="en-US" sz="1650" dirty="0">
                <a:solidFill>
                  <a:srgbClr val="E5E0DF"/>
                </a:solidFill>
                <a:latin typeface="Overpass" pitchFamily="34" charset="0"/>
                <a:ea typeface="Overpass" pitchFamily="34" charset="-122"/>
                <a:cs typeface="Overpass" pitchFamily="34" charset="-120"/>
              </a:rPr>
              <a:t>Se vulnera el derecho a la remuneración pactada, la intangibilidad salarial, el principio de irrenunciabilidad de derechos y la obligación de buena fe contractual que debe regir la relación laboral.</a:t>
            </a:r>
            <a:endParaRPr lang="en-US" sz="1650" dirty="0"/>
          </a:p>
        </p:txBody>
      </p:sp>
      <p:sp>
        <p:nvSpPr>
          <p:cNvPr id="12" name="Shape 10"/>
          <p:cNvSpPr/>
          <p:nvPr/>
        </p:nvSpPr>
        <p:spPr>
          <a:xfrm>
            <a:off x="7422952" y="4288988"/>
            <a:ext cx="6369844" cy="2270284"/>
          </a:xfrm>
          <a:prstGeom prst="roundRect">
            <a:avLst>
              <a:gd name="adj" fmla="val 3986"/>
            </a:avLst>
          </a:prstGeom>
          <a:solidFill>
            <a:srgbClr val="7E023C"/>
          </a:solidFill>
          <a:ln w="7620">
            <a:solidFill>
              <a:srgbClr val="971B55"/>
            </a:solidFill>
            <a:prstDash val="solid"/>
          </a:ln>
        </p:spPr>
        <p:txBody>
          <a:bodyPr/>
          <a:lstStyle/>
          <a:p>
            <a:endParaRPr lang="es-PE"/>
          </a:p>
        </p:txBody>
      </p:sp>
      <p:sp>
        <p:nvSpPr>
          <p:cNvPr id="13" name="Text 11"/>
          <p:cNvSpPr/>
          <p:nvPr/>
        </p:nvSpPr>
        <p:spPr>
          <a:xfrm>
            <a:off x="7645956" y="4511993"/>
            <a:ext cx="2534603" cy="316825"/>
          </a:xfrm>
          <a:prstGeom prst="rect">
            <a:avLst/>
          </a:prstGeom>
          <a:noFill/>
          <a:ln/>
        </p:spPr>
        <p:txBody>
          <a:bodyPr wrap="none" lIns="0" tIns="0" rIns="0" bIns="0" rtlCol="0" anchor="t"/>
          <a:lstStyle/>
          <a:p>
            <a:pPr marL="0" indent="0" algn="l">
              <a:lnSpc>
                <a:spcPts val="2450"/>
              </a:lnSpc>
              <a:buNone/>
            </a:pPr>
            <a:r>
              <a:rPr lang="en-US" sz="1950" b="1" kern="0" spc="-60" dirty="0">
                <a:solidFill>
                  <a:srgbClr val="E5E0DF"/>
                </a:solidFill>
                <a:latin typeface="Overpass Bold" pitchFamily="34" charset="0"/>
                <a:ea typeface="Overpass Bold" pitchFamily="34" charset="-122"/>
                <a:cs typeface="Overpass Bold" pitchFamily="34" charset="-120"/>
              </a:rPr>
              <a:t>Acciones Procedentes</a:t>
            </a:r>
            <a:endParaRPr lang="en-US" sz="1950" dirty="0"/>
          </a:p>
        </p:txBody>
      </p:sp>
      <p:sp>
        <p:nvSpPr>
          <p:cNvPr id="14" name="Text 12"/>
          <p:cNvSpPr/>
          <p:nvPr/>
        </p:nvSpPr>
        <p:spPr>
          <a:xfrm>
            <a:off x="7645956" y="4958001"/>
            <a:ext cx="5923836" cy="1033701"/>
          </a:xfrm>
          <a:prstGeom prst="rect">
            <a:avLst/>
          </a:prstGeom>
          <a:noFill/>
          <a:ln/>
        </p:spPr>
        <p:txBody>
          <a:bodyPr wrap="square" lIns="0" tIns="0" rIns="0" bIns="0" rtlCol="0" anchor="t"/>
          <a:lstStyle/>
          <a:p>
            <a:pPr marL="0" indent="0" algn="l">
              <a:lnSpc>
                <a:spcPts val="2700"/>
              </a:lnSpc>
              <a:buNone/>
            </a:pPr>
            <a:r>
              <a:rPr lang="en-US" sz="1650" dirty="0">
                <a:solidFill>
                  <a:srgbClr val="E5E0DF"/>
                </a:solidFill>
                <a:latin typeface="Overpass" pitchFamily="34" charset="0"/>
                <a:ea typeface="Overpass" pitchFamily="34" charset="-122"/>
                <a:cs typeface="Overpass" pitchFamily="34" charset="-120"/>
              </a:rPr>
              <a:t>Juan puede exigir el cese de hostilidad, solicitar el reintegro de remuneraciones, o darse por despedido y reclamar la indemnización correspondiente a un despido arbitrario.</a:t>
            </a:r>
            <a:endParaRPr lang="en-US" sz="1650" dirty="0"/>
          </a:p>
        </p:txBody>
      </p:sp>
      <p:sp>
        <p:nvSpPr>
          <p:cNvPr id="15" name="Text 13"/>
          <p:cNvSpPr/>
          <p:nvPr/>
        </p:nvSpPr>
        <p:spPr>
          <a:xfrm>
            <a:off x="837724" y="6801564"/>
            <a:ext cx="12954952" cy="689134"/>
          </a:xfrm>
          <a:prstGeom prst="rect">
            <a:avLst/>
          </a:prstGeom>
          <a:noFill/>
          <a:ln/>
        </p:spPr>
        <p:txBody>
          <a:bodyPr wrap="square" lIns="0" tIns="0" rIns="0" bIns="0" rtlCol="0" anchor="t"/>
          <a:lstStyle/>
          <a:p>
            <a:pPr marL="0" indent="0" algn="l">
              <a:lnSpc>
                <a:spcPts val="2700"/>
              </a:lnSpc>
              <a:buNone/>
            </a:pPr>
            <a:r>
              <a:rPr lang="en-US" sz="1650" dirty="0">
                <a:solidFill>
                  <a:srgbClr val="E5E0DF"/>
                </a:solidFill>
                <a:latin typeface="Overpass" pitchFamily="34" charset="0"/>
                <a:ea typeface="Overpass" pitchFamily="34" charset="-122"/>
                <a:cs typeface="Overpass" pitchFamily="34" charset="-120"/>
              </a:rPr>
              <a:t>Las justificaciones económicas de la empresa, aunque comprensibles, no constituyen por sí mismas fundamento legal suficiente para implementar reducciones salariales sin consentimiento expreso del trabajador o acuerdo colectivo debidamente formalizado.</a:t>
            </a:r>
            <a:endParaRPr lang="en-US" sz="16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E8F801BC-0907-5D77-1575-4BB15EDDDF92}"/>
              </a:ext>
            </a:extLst>
          </p:cNvPr>
          <p:cNvSpPr txBox="1">
            <a:spLocks/>
          </p:cNvSpPr>
          <p:nvPr/>
        </p:nvSpPr>
        <p:spPr>
          <a:xfrm>
            <a:off x="838200" y="1825624"/>
            <a:ext cx="13022766" cy="5233097"/>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07000"/>
              </a:lnSpc>
              <a:spcAft>
                <a:spcPts val="800"/>
              </a:spcAft>
              <a:buFont typeface="Arial" pitchFamily="34" charset="0"/>
              <a:buNone/>
            </a:pPr>
            <a:r>
              <a:rPr lang="es-PE" sz="1800" b="1" kern="100">
                <a:solidFill>
                  <a:schemeClr val="bg1"/>
                </a:solidFill>
                <a:latin typeface="Aptos" panose="020B0004020202020204" pitchFamily="34" charset="0"/>
                <a:ea typeface="Aptos" panose="020B0004020202020204" pitchFamily="34" charset="0"/>
                <a:cs typeface="Times New Roman" panose="02020603050405020304" pitchFamily="18" charset="0"/>
              </a:rPr>
              <a:t>Caso Práctico 2: Acuerdo Mutuo para la Reducción Salarial</a:t>
            </a:r>
            <a:endParaRPr lang="es-PE" sz="1800" kern="10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Font typeface="Arial" pitchFamily="34" charset="0"/>
              <a:buNone/>
            </a:pPr>
            <a:r>
              <a:rPr lang="es-PE" sz="1800" b="1" kern="100">
                <a:solidFill>
                  <a:schemeClr val="bg1"/>
                </a:solidFill>
                <a:latin typeface="Aptos" panose="020B0004020202020204" pitchFamily="34" charset="0"/>
                <a:ea typeface="Aptos" panose="020B0004020202020204" pitchFamily="34" charset="0"/>
                <a:cs typeface="Times New Roman" panose="02020603050405020304" pitchFamily="18" charset="0"/>
              </a:rPr>
              <a:t>Escenario:</a:t>
            </a:r>
            <a:r>
              <a:rPr lang="es-PE" sz="1800" kern="100">
                <a:solidFill>
                  <a:schemeClr val="bg1"/>
                </a:solidFill>
                <a:latin typeface="Aptos" panose="020B0004020202020204" pitchFamily="34" charset="0"/>
                <a:ea typeface="Aptos" panose="020B0004020202020204" pitchFamily="34" charset="0"/>
                <a:cs typeface="Times New Roman" panose="02020603050405020304" pitchFamily="18" charset="0"/>
              </a:rPr>
              <a:t> María trabaja como ingeniera de sistemas en una empresa tecnológica. Debido a una fuerte competencia en el mercado, la empresa atraviesa dificultades económicas y, en una junta general, los directivos proponen una reducción salarial del 20% para todos los empleados, con el fin de evitar despidos masivos. La propuesta es presentada como temporal y se realizará únicamente si todos los trabajadores aceptan.</a:t>
            </a:r>
          </a:p>
          <a:p>
            <a:pPr algn="just">
              <a:lnSpc>
                <a:spcPct val="107000"/>
              </a:lnSpc>
              <a:spcAft>
                <a:spcPts val="800"/>
              </a:spcAft>
              <a:buFont typeface="Arial" pitchFamily="34" charset="0"/>
              <a:buNone/>
            </a:pPr>
            <a:r>
              <a:rPr lang="es-PE" sz="1800" kern="100">
                <a:solidFill>
                  <a:schemeClr val="bg1"/>
                </a:solidFill>
                <a:latin typeface="Aptos" panose="020B0004020202020204" pitchFamily="34" charset="0"/>
                <a:ea typeface="Aptos" panose="020B0004020202020204" pitchFamily="34" charset="0"/>
                <a:cs typeface="Times New Roman" panose="02020603050405020304" pitchFamily="18" charset="0"/>
              </a:rPr>
              <a:t>María está preocupada por la medida, pero después de analizar la situación y escuchar las explicaciones de la empresa, decide aceptar la reducción salarial propuesta, con la condición de que se le garantice la recuperación de su salario completo una vez que la empresa recupere su estabilidad financiera.</a:t>
            </a:r>
          </a:p>
          <a:p>
            <a:pPr algn="just">
              <a:lnSpc>
                <a:spcPct val="107000"/>
              </a:lnSpc>
              <a:spcAft>
                <a:spcPts val="800"/>
              </a:spcAft>
              <a:buFont typeface="Arial" pitchFamily="34" charset="0"/>
              <a:buNone/>
            </a:pPr>
            <a:r>
              <a:rPr lang="es-PE" sz="1800" b="1" kern="100">
                <a:solidFill>
                  <a:schemeClr val="bg1"/>
                </a:solidFill>
                <a:latin typeface="Aptos" panose="020B0004020202020204" pitchFamily="34" charset="0"/>
                <a:ea typeface="Aptos" panose="020B0004020202020204" pitchFamily="34" charset="0"/>
                <a:cs typeface="Times New Roman" panose="02020603050405020304" pitchFamily="18" charset="0"/>
              </a:rPr>
              <a:t>Preguntas para análisis:</a:t>
            </a:r>
            <a:endParaRPr lang="es-PE" sz="1800" kern="10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Font typeface="+mj-lt"/>
              <a:buAutoNum type="arabicPeriod"/>
              <a:tabLst>
                <a:tab pos="457200" algn="l"/>
              </a:tabLst>
            </a:pPr>
            <a:r>
              <a:rPr lang="es-PE" sz="1800" b="1" kern="100">
                <a:solidFill>
                  <a:schemeClr val="bg1"/>
                </a:solidFill>
                <a:latin typeface="Aptos" panose="020B0004020202020204" pitchFamily="34" charset="0"/>
                <a:ea typeface="Aptos" panose="020B0004020202020204" pitchFamily="34" charset="0"/>
                <a:cs typeface="Times New Roman" panose="02020603050405020304" pitchFamily="18" charset="0"/>
              </a:rPr>
              <a:t>¿La reducción salarial es válida en este caso? ¿Qué elementos deben tenerse en cuenta?</a:t>
            </a:r>
            <a:endParaRPr lang="es-PE" sz="1800" kern="10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Font typeface="+mj-lt"/>
              <a:buAutoNum type="arabicPeriod"/>
              <a:tabLst>
                <a:tab pos="457200" algn="l"/>
              </a:tabLst>
            </a:pPr>
            <a:r>
              <a:rPr lang="es-PE" sz="1800" b="1" kern="100">
                <a:solidFill>
                  <a:schemeClr val="bg1"/>
                </a:solidFill>
                <a:latin typeface="Aptos" panose="020B0004020202020204" pitchFamily="34" charset="0"/>
                <a:ea typeface="Aptos" panose="020B0004020202020204" pitchFamily="34" charset="0"/>
                <a:cs typeface="Times New Roman" panose="02020603050405020304" pitchFamily="18" charset="0"/>
              </a:rPr>
              <a:t>¿Qué garantías debe ofrecer la empresa a María para que esta reducción sea legal?</a:t>
            </a:r>
            <a:endParaRPr lang="es-PE" sz="1800" kern="10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Font typeface="+mj-lt"/>
              <a:buAutoNum type="arabicPeriod"/>
              <a:tabLst>
                <a:tab pos="457200" algn="l"/>
              </a:tabLst>
            </a:pPr>
            <a:r>
              <a:rPr lang="es-PE" sz="1800" b="1" kern="100">
                <a:solidFill>
                  <a:schemeClr val="bg1"/>
                </a:solidFill>
                <a:latin typeface="Aptos" panose="020B0004020202020204" pitchFamily="34" charset="0"/>
                <a:ea typeface="Aptos" panose="020B0004020202020204" pitchFamily="34" charset="0"/>
                <a:cs typeface="Times New Roman" panose="02020603050405020304" pitchFamily="18" charset="0"/>
              </a:rPr>
              <a:t>¿Cuáles son los derechos de María respecto a sus beneficios sociales, como CTS y gratificaciones, tras la reducción salarial?</a:t>
            </a:r>
            <a:endParaRPr lang="es-PE" sz="1800" kern="10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a:buFont typeface="Arial" pitchFamily="34" charset="0"/>
              <a:buNone/>
            </a:pPr>
            <a:r>
              <a:rPr lang="es-PE" sz="1800" b="1">
                <a:solidFill>
                  <a:schemeClr val="bg1"/>
                </a:solidFill>
                <a:latin typeface="Aptos" panose="020B0004020202020204" pitchFamily="34" charset="0"/>
                <a:ea typeface="Aptos" panose="020B0004020202020204" pitchFamily="34" charset="0"/>
                <a:cs typeface="Times New Roman" panose="02020603050405020304" pitchFamily="18" charset="0"/>
              </a:rPr>
              <a:t>¿Qué aspectos podría incluir la empresa en un acuerdo formal para garantizar la recuperación de la remuneración de los trabajadores en el futuro?</a:t>
            </a:r>
            <a:endParaRPr lang="es-PE" dirty="0">
              <a:solidFill>
                <a:schemeClr val="bg1"/>
              </a:solidFill>
            </a:endParaRPr>
          </a:p>
        </p:txBody>
      </p:sp>
    </p:spTree>
    <p:extLst>
      <p:ext uri="{BB962C8B-B14F-4D97-AF65-F5344CB8AC3E}">
        <p14:creationId xmlns:p14="http://schemas.microsoft.com/office/powerpoint/2010/main" val="3409603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37724" y="757476"/>
            <a:ext cx="8039219" cy="598408"/>
          </a:xfrm>
          <a:prstGeom prst="rect">
            <a:avLst/>
          </a:prstGeom>
          <a:noFill/>
          <a:ln/>
        </p:spPr>
        <p:txBody>
          <a:bodyPr wrap="none" lIns="0" tIns="0" rIns="0" bIns="0" rtlCol="0" anchor="t"/>
          <a:lstStyle/>
          <a:p>
            <a:pPr marL="0" indent="0" algn="l">
              <a:lnSpc>
                <a:spcPts val="4700"/>
              </a:lnSpc>
              <a:buNone/>
            </a:pPr>
            <a:r>
              <a:rPr lang="en-US" sz="3750" b="1" kern="0" spc="-113" dirty="0">
                <a:solidFill>
                  <a:srgbClr val="FFFFFF"/>
                </a:solidFill>
                <a:latin typeface="Overpass Bold" pitchFamily="34" charset="0"/>
                <a:ea typeface="Overpass Bold" pitchFamily="34" charset="-122"/>
                <a:cs typeface="Overpass Bold" pitchFamily="34" charset="-120"/>
              </a:rPr>
              <a:t>Reducción Salarial por Acuerdo Mutuo</a:t>
            </a:r>
            <a:endParaRPr lang="en-US" sz="3750" dirty="0"/>
          </a:p>
        </p:txBody>
      </p:sp>
      <p:sp>
        <p:nvSpPr>
          <p:cNvPr id="3" name="Shape 1"/>
          <p:cNvSpPr/>
          <p:nvPr/>
        </p:nvSpPr>
        <p:spPr>
          <a:xfrm>
            <a:off x="7303770" y="1762720"/>
            <a:ext cx="22860" cy="4829532"/>
          </a:xfrm>
          <a:prstGeom prst="roundRect">
            <a:avLst>
              <a:gd name="adj" fmla="val 373836"/>
            </a:avLst>
          </a:prstGeom>
          <a:solidFill>
            <a:srgbClr val="971B55"/>
          </a:solidFill>
          <a:ln/>
        </p:spPr>
        <p:txBody>
          <a:bodyPr/>
          <a:lstStyle/>
          <a:p>
            <a:endParaRPr lang="es-PE"/>
          </a:p>
        </p:txBody>
      </p:sp>
      <p:sp>
        <p:nvSpPr>
          <p:cNvPr id="4" name="Shape 2"/>
          <p:cNvSpPr/>
          <p:nvPr/>
        </p:nvSpPr>
        <p:spPr>
          <a:xfrm>
            <a:off x="6498848" y="2208967"/>
            <a:ext cx="610314" cy="22860"/>
          </a:xfrm>
          <a:prstGeom prst="roundRect">
            <a:avLst>
              <a:gd name="adj" fmla="val 373836"/>
            </a:avLst>
          </a:prstGeom>
          <a:solidFill>
            <a:srgbClr val="971B55"/>
          </a:solidFill>
          <a:ln/>
        </p:spPr>
        <p:txBody>
          <a:bodyPr/>
          <a:lstStyle/>
          <a:p>
            <a:endParaRPr lang="es-PE"/>
          </a:p>
        </p:txBody>
      </p:sp>
      <p:sp>
        <p:nvSpPr>
          <p:cNvPr id="5" name="Shape 3"/>
          <p:cNvSpPr/>
          <p:nvPr/>
        </p:nvSpPr>
        <p:spPr>
          <a:xfrm>
            <a:off x="7086302" y="1991558"/>
            <a:ext cx="457795" cy="457795"/>
          </a:xfrm>
          <a:prstGeom prst="roundRect">
            <a:avLst>
              <a:gd name="adj" fmla="val 18668"/>
            </a:avLst>
          </a:prstGeom>
          <a:solidFill>
            <a:srgbClr val="7E023C"/>
          </a:solidFill>
          <a:ln w="7620">
            <a:solidFill>
              <a:srgbClr val="971B55"/>
            </a:solidFill>
            <a:prstDash val="solid"/>
          </a:ln>
        </p:spPr>
        <p:txBody>
          <a:bodyPr/>
          <a:lstStyle/>
          <a:p>
            <a:endParaRPr lang="es-PE"/>
          </a:p>
        </p:txBody>
      </p:sp>
      <p:pic>
        <p:nvPicPr>
          <p:cNvPr id="6" name="Image 0" descr="preencoded.png"/>
          <p:cNvPicPr>
            <a:picLocks noChangeAspect="1"/>
          </p:cNvPicPr>
          <p:nvPr/>
        </p:nvPicPr>
        <p:blipFill>
          <a:blip r:embed="rId3"/>
          <a:stretch>
            <a:fillRect/>
          </a:stretch>
        </p:blipFill>
        <p:spPr>
          <a:xfrm>
            <a:off x="7171551" y="2040910"/>
            <a:ext cx="287179" cy="358973"/>
          </a:xfrm>
          <a:prstGeom prst="rect">
            <a:avLst/>
          </a:prstGeom>
        </p:spPr>
      </p:pic>
      <p:sp>
        <p:nvSpPr>
          <p:cNvPr id="7" name="Text 4"/>
          <p:cNvSpPr/>
          <p:nvPr/>
        </p:nvSpPr>
        <p:spPr>
          <a:xfrm>
            <a:off x="3746897" y="1966079"/>
            <a:ext cx="2551033" cy="299204"/>
          </a:xfrm>
          <a:prstGeom prst="rect">
            <a:avLst/>
          </a:prstGeom>
          <a:noFill/>
          <a:ln/>
        </p:spPr>
        <p:txBody>
          <a:bodyPr wrap="none" lIns="0" tIns="0" rIns="0" bIns="0" rtlCol="0" anchor="t"/>
          <a:lstStyle/>
          <a:p>
            <a:pPr marL="0" indent="0" algn="r">
              <a:lnSpc>
                <a:spcPts val="2350"/>
              </a:lnSpc>
              <a:buNone/>
            </a:pPr>
            <a:r>
              <a:rPr lang="en-US" sz="1850" b="1" kern="0" spc="-57" dirty="0">
                <a:solidFill>
                  <a:srgbClr val="E5E0DF"/>
                </a:solidFill>
                <a:latin typeface="Overpass Bold" pitchFamily="34" charset="0"/>
                <a:ea typeface="Overpass Bold" pitchFamily="34" charset="-122"/>
                <a:cs typeface="Overpass Bold" pitchFamily="34" charset="-120"/>
              </a:rPr>
              <a:t>Consentimiento Expreso</a:t>
            </a:r>
            <a:endParaRPr lang="en-US" sz="1850" dirty="0"/>
          </a:p>
        </p:txBody>
      </p:sp>
      <p:sp>
        <p:nvSpPr>
          <p:cNvPr id="8" name="Text 5"/>
          <p:cNvSpPr/>
          <p:nvPr/>
        </p:nvSpPr>
        <p:spPr>
          <a:xfrm>
            <a:off x="837724" y="2387322"/>
            <a:ext cx="5460206" cy="976551"/>
          </a:xfrm>
          <a:prstGeom prst="rect">
            <a:avLst/>
          </a:prstGeom>
          <a:noFill/>
          <a:ln/>
        </p:spPr>
        <p:txBody>
          <a:bodyPr wrap="square" lIns="0" tIns="0" rIns="0" bIns="0" rtlCol="0" anchor="t"/>
          <a:lstStyle/>
          <a:p>
            <a:pPr marL="0" indent="0" algn="r">
              <a:lnSpc>
                <a:spcPts val="2550"/>
              </a:lnSpc>
              <a:buNone/>
            </a:pPr>
            <a:r>
              <a:rPr lang="en-US" sz="1600" dirty="0">
                <a:solidFill>
                  <a:srgbClr val="E5E0DF"/>
                </a:solidFill>
                <a:latin typeface="Overpass" pitchFamily="34" charset="0"/>
                <a:ea typeface="Overpass" pitchFamily="34" charset="-122"/>
                <a:cs typeface="Overpass" pitchFamily="34" charset="-120"/>
              </a:rPr>
              <a:t>La reducción salarial es válida cuando existe acuerdo expreso del trabajador, como en el caso de María. Este consentimiento debe ser libre, voluntario y sin coacción.</a:t>
            </a:r>
            <a:endParaRPr lang="en-US" sz="1600" dirty="0"/>
          </a:p>
        </p:txBody>
      </p:sp>
      <p:sp>
        <p:nvSpPr>
          <p:cNvPr id="9" name="Shape 6"/>
          <p:cNvSpPr/>
          <p:nvPr/>
        </p:nvSpPr>
        <p:spPr>
          <a:xfrm>
            <a:off x="7521238" y="3226118"/>
            <a:ext cx="610314" cy="22860"/>
          </a:xfrm>
          <a:prstGeom prst="roundRect">
            <a:avLst>
              <a:gd name="adj" fmla="val 373836"/>
            </a:avLst>
          </a:prstGeom>
          <a:solidFill>
            <a:srgbClr val="971B55"/>
          </a:solidFill>
          <a:ln/>
        </p:spPr>
        <p:txBody>
          <a:bodyPr/>
          <a:lstStyle/>
          <a:p>
            <a:endParaRPr lang="es-PE"/>
          </a:p>
        </p:txBody>
      </p:sp>
      <p:sp>
        <p:nvSpPr>
          <p:cNvPr id="10" name="Shape 7"/>
          <p:cNvSpPr/>
          <p:nvPr/>
        </p:nvSpPr>
        <p:spPr>
          <a:xfrm>
            <a:off x="7086302" y="3008709"/>
            <a:ext cx="457795" cy="457795"/>
          </a:xfrm>
          <a:prstGeom prst="roundRect">
            <a:avLst>
              <a:gd name="adj" fmla="val 18668"/>
            </a:avLst>
          </a:prstGeom>
          <a:solidFill>
            <a:srgbClr val="7E023C"/>
          </a:solidFill>
          <a:ln w="7620">
            <a:solidFill>
              <a:srgbClr val="971B55"/>
            </a:solidFill>
            <a:prstDash val="solid"/>
          </a:ln>
        </p:spPr>
        <p:txBody>
          <a:bodyPr/>
          <a:lstStyle/>
          <a:p>
            <a:endParaRPr lang="es-PE"/>
          </a:p>
        </p:txBody>
      </p:sp>
      <p:sp>
        <p:nvSpPr>
          <p:cNvPr id="11" name="Text 8"/>
          <p:cNvSpPr/>
          <p:nvPr/>
        </p:nvSpPr>
        <p:spPr>
          <a:xfrm>
            <a:off x="7171551" y="3058061"/>
            <a:ext cx="287179" cy="358973"/>
          </a:xfrm>
          <a:prstGeom prst="rect">
            <a:avLst/>
          </a:prstGeom>
          <a:noFill/>
          <a:ln/>
        </p:spPr>
        <p:txBody>
          <a:bodyPr wrap="none" lIns="0" tIns="0" rIns="0" bIns="0" rtlCol="0" anchor="t"/>
          <a:lstStyle/>
          <a:p>
            <a:pPr marL="0" indent="0" algn="ctr">
              <a:lnSpc>
                <a:spcPts val="2250"/>
              </a:lnSpc>
              <a:buNone/>
            </a:pPr>
            <a:r>
              <a:rPr lang="en-US" sz="2250" b="1" kern="0" spc="-68" dirty="0">
                <a:solidFill>
                  <a:srgbClr val="E5E0DF"/>
                </a:solidFill>
                <a:latin typeface="Overpass Bold" pitchFamily="34" charset="0"/>
                <a:ea typeface="Overpass Bold" pitchFamily="34" charset="-122"/>
                <a:cs typeface="Overpass Bold" pitchFamily="34" charset="-120"/>
              </a:rPr>
              <a:t>2</a:t>
            </a:r>
            <a:endParaRPr lang="en-US" sz="2250" dirty="0"/>
          </a:p>
        </p:txBody>
      </p:sp>
      <p:sp>
        <p:nvSpPr>
          <p:cNvPr id="12" name="Text 9"/>
          <p:cNvSpPr/>
          <p:nvPr/>
        </p:nvSpPr>
        <p:spPr>
          <a:xfrm>
            <a:off x="8332470" y="2983230"/>
            <a:ext cx="2779157" cy="299204"/>
          </a:xfrm>
          <a:prstGeom prst="rect">
            <a:avLst/>
          </a:prstGeom>
          <a:noFill/>
          <a:ln/>
        </p:spPr>
        <p:txBody>
          <a:bodyPr wrap="none" lIns="0" tIns="0" rIns="0" bIns="0" rtlCol="0" anchor="t"/>
          <a:lstStyle/>
          <a:p>
            <a:pPr marL="0" indent="0" algn="l">
              <a:lnSpc>
                <a:spcPts val="2350"/>
              </a:lnSpc>
              <a:buNone/>
            </a:pPr>
            <a:r>
              <a:rPr lang="en-US" sz="1850" b="1" kern="0" spc="-57" dirty="0">
                <a:solidFill>
                  <a:srgbClr val="E5E0DF"/>
                </a:solidFill>
                <a:latin typeface="Overpass Bold" pitchFamily="34" charset="0"/>
                <a:ea typeface="Overpass Bold" pitchFamily="34" charset="-122"/>
                <a:cs typeface="Overpass Bold" pitchFamily="34" charset="-120"/>
              </a:rPr>
              <a:t>Formalización del Acuerdo</a:t>
            </a:r>
            <a:endParaRPr lang="en-US" sz="1850" dirty="0"/>
          </a:p>
        </p:txBody>
      </p:sp>
      <p:sp>
        <p:nvSpPr>
          <p:cNvPr id="13" name="Text 10"/>
          <p:cNvSpPr/>
          <p:nvPr/>
        </p:nvSpPr>
        <p:spPr>
          <a:xfrm>
            <a:off x="8332470" y="3404473"/>
            <a:ext cx="5460206" cy="976551"/>
          </a:xfrm>
          <a:prstGeom prst="rect">
            <a:avLst/>
          </a:prstGeom>
          <a:noFill/>
          <a:ln/>
        </p:spPr>
        <p:txBody>
          <a:bodyPr wrap="square" lIns="0" tIns="0" rIns="0" bIns="0" rtlCol="0" anchor="t"/>
          <a:lstStyle/>
          <a:p>
            <a:pPr marL="0" indent="0" algn="l">
              <a:lnSpc>
                <a:spcPts val="2550"/>
              </a:lnSpc>
              <a:buNone/>
            </a:pPr>
            <a:r>
              <a:rPr lang="en-US" sz="1600" dirty="0">
                <a:solidFill>
                  <a:srgbClr val="E5E0DF"/>
                </a:solidFill>
                <a:latin typeface="Overpass" pitchFamily="34" charset="0"/>
                <a:ea typeface="Overpass" pitchFamily="34" charset="-122"/>
                <a:cs typeface="Overpass" pitchFamily="34" charset="-120"/>
              </a:rPr>
              <a:t>El acuerdo debe documentarse por escrito, especificando la temporalidad de la medida y las condiciones para la restitución del salario original.</a:t>
            </a:r>
            <a:endParaRPr lang="en-US" sz="1600" dirty="0"/>
          </a:p>
        </p:txBody>
      </p:sp>
      <p:sp>
        <p:nvSpPr>
          <p:cNvPr id="14" name="Shape 11"/>
          <p:cNvSpPr/>
          <p:nvPr/>
        </p:nvSpPr>
        <p:spPr>
          <a:xfrm>
            <a:off x="6498848" y="4230053"/>
            <a:ext cx="610314" cy="22860"/>
          </a:xfrm>
          <a:prstGeom prst="roundRect">
            <a:avLst>
              <a:gd name="adj" fmla="val 373836"/>
            </a:avLst>
          </a:prstGeom>
          <a:solidFill>
            <a:srgbClr val="971B55"/>
          </a:solidFill>
          <a:ln/>
        </p:spPr>
        <p:txBody>
          <a:bodyPr/>
          <a:lstStyle/>
          <a:p>
            <a:endParaRPr lang="es-PE"/>
          </a:p>
        </p:txBody>
      </p:sp>
      <p:sp>
        <p:nvSpPr>
          <p:cNvPr id="15" name="Shape 12"/>
          <p:cNvSpPr/>
          <p:nvPr/>
        </p:nvSpPr>
        <p:spPr>
          <a:xfrm>
            <a:off x="7086302" y="4012644"/>
            <a:ext cx="457795" cy="457795"/>
          </a:xfrm>
          <a:prstGeom prst="roundRect">
            <a:avLst>
              <a:gd name="adj" fmla="val 18668"/>
            </a:avLst>
          </a:prstGeom>
          <a:solidFill>
            <a:srgbClr val="7E023C"/>
          </a:solidFill>
          <a:ln w="7620">
            <a:solidFill>
              <a:srgbClr val="971B55"/>
            </a:solidFill>
            <a:prstDash val="solid"/>
          </a:ln>
        </p:spPr>
        <p:txBody>
          <a:bodyPr/>
          <a:lstStyle/>
          <a:p>
            <a:endParaRPr lang="es-PE"/>
          </a:p>
        </p:txBody>
      </p:sp>
      <p:pic>
        <p:nvPicPr>
          <p:cNvPr id="16" name="Image 1" descr="preencoded.png"/>
          <p:cNvPicPr>
            <a:picLocks noChangeAspect="1"/>
          </p:cNvPicPr>
          <p:nvPr/>
        </p:nvPicPr>
        <p:blipFill>
          <a:blip r:embed="rId4"/>
          <a:stretch>
            <a:fillRect/>
          </a:stretch>
        </p:blipFill>
        <p:spPr>
          <a:xfrm>
            <a:off x="7171551" y="4061996"/>
            <a:ext cx="287179" cy="358973"/>
          </a:xfrm>
          <a:prstGeom prst="rect">
            <a:avLst/>
          </a:prstGeom>
        </p:spPr>
      </p:pic>
      <p:sp>
        <p:nvSpPr>
          <p:cNvPr id="17" name="Text 13"/>
          <p:cNvSpPr/>
          <p:nvPr/>
        </p:nvSpPr>
        <p:spPr>
          <a:xfrm>
            <a:off x="3904178" y="3987165"/>
            <a:ext cx="2393752" cy="299204"/>
          </a:xfrm>
          <a:prstGeom prst="rect">
            <a:avLst/>
          </a:prstGeom>
          <a:noFill/>
          <a:ln/>
        </p:spPr>
        <p:txBody>
          <a:bodyPr wrap="none" lIns="0" tIns="0" rIns="0" bIns="0" rtlCol="0" anchor="t"/>
          <a:lstStyle/>
          <a:p>
            <a:pPr marL="0" indent="0" algn="r">
              <a:lnSpc>
                <a:spcPts val="2350"/>
              </a:lnSpc>
              <a:buNone/>
            </a:pPr>
            <a:r>
              <a:rPr lang="en-US" sz="1850" b="1" kern="0" spc="-57" dirty="0">
                <a:solidFill>
                  <a:srgbClr val="E5E0DF"/>
                </a:solidFill>
                <a:latin typeface="Overpass Bold" pitchFamily="34" charset="0"/>
                <a:ea typeface="Overpass Bold" pitchFamily="34" charset="-122"/>
                <a:cs typeface="Overpass Bold" pitchFamily="34" charset="-120"/>
              </a:rPr>
              <a:t>Garantías Necesarias</a:t>
            </a:r>
            <a:endParaRPr lang="en-US" sz="1850" dirty="0"/>
          </a:p>
        </p:txBody>
      </p:sp>
      <p:sp>
        <p:nvSpPr>
          <p:cNvPr id="18" name="Text 14"/>
          <p:cNvSpPr/>
          <p:nvPr/>
        </p:nvSpPr>
        <p:spPr>
          <a:xfrm>
            <a:off x="837724" y="4408408"/>
            <a:ext cx="5460206" cy="976551"/>
          </a:xfrm>
          <a:prstGeom prst="rect">
            <a:avLst/>
          </a:prstGeom>
          <a:noFill/>
          <a:ln/>
        </p:spPr>
        <p:txBody>
          <a:bodyPr wrap="square" lIns="0" tIns="0" rIns="0" bIns="0" rtlCol="0" anchor="t"/>
          <a:lstStyle/>
          <a:p>
            <a:pPr marL="0" indent="0" algn="r">
              <a:lnSpc>
                <a:spcPts val="2550"/>
              </a:lnSpc>
              <a:buNone/>
            </a:pPr>
            <a:r>
              <a:rPr lang="en-US" sz="1600" dirty="0">
                <a:solidFill>
                  <a:srgbClr val="E5E0DF"/>
                </a:solidFill>
                <a:latin typeface="Overpass" pitchFamily="34" charset="0"/>
                <a:ea typeface="Overpass" pitchFamily="34" charset="-122"/>
                <a:cs typeface="Overpass" pitchFamily="34" charset="-120"/>
              </a:rPr>
              <a:t>La empresa debe garantizar el carácter temporal, establecer plazos específicos y condiciones objetivas para la recuperación salarial.</a:t>
            </a:r>
            <a:endParaRPr lang="en-US" sz="1600" dirty="0"/>
          </a:p>
        </p:txBody>
      </p:sp>
      <p:sp>
        <p:nvSpPr>
          <p:cNvPr id="19" name="Shape 15"/>
          <p:cNvSpPr/>
          <p:nvPr/>
        </p:nvSpPr>
        <p:spPr>
          <a:xfrm>
            <a:off x="7521238" y="5233988"/>
            <a:ext cx="610314" cy="22860"/>
          </a:xfrm>
          <a:prstGeom prst="roundRect">
            <a:avLst>
              <a:gd name="adj" fmla="val 373836"/>
            </a:avLst>
          </a:prstGeom>
          <a:solidFill>
            <a:srgbClr val="971B55"/>
          </a:solidFill>
          <a:ln/>
        </p:spPr>
        <p:txBody>
          <a:bodyPr/>
          <a:lstStyle/>
          <a:p>
            <a:endParaRPr lang="es-PE"/>
          </a:p>
        </p:txBody>
      </p:sp>
      <p:sp>
        <p:nvSpPr>
          <p:cNvPr id="20" name="Shape 16"/>
          <p:cNvSpPr/>
          <p:nvPr/>
        </p:nvSpPr>
        <p:spPr>
          <a:xfrm>
            <a:off x="7086302" y="5016579"/>
            <a:ext cx="457795" cy="457795"/>
          </a:xfrm>
          <a:prstGeom prst="roundRect">
            <a:avLst>
              <a:gd name="adj" fmla="val 18668"/>
            </a:avLst>
          </a:prstGeom>
          <a:solidFill>
            <a:srgbClr val="7E023C"/>
          </a:solidFill>
          <a:ln w="7620">
            <a:solidFill>
              <a:srgbClr val="971B55"/>
            </a:solidFill>
            <a:prstDash val="solid"/>
          </a:ln>
        </p:spPr>
        <p:txBody>
          <a:bodyPr/>
          <a:lstStyle/>
          <a:p>
            <a:endParaRPr lang="es-PE"/>
          </a:p>
        </p:txBody>
      </p:sp>
      <p:pic>
        <p:nvPicPr>
          <p:cNvPr id="21" name="Image 2" descr="preencoded.png"/>
          <p:cNvPicPr>
            <a:picLocks noChangeAspect="1"/>
          </p:cNvPicPr>
          <p:nvPr/>
        </p:nvPicPr>
        <p:blipFill>
          <a:blip r:embed="rId5"/>
          <a:stretch>
            <a:fillRect/>
          </a:stretch>
        </p:blipFill>
        <p:spPr>
          <a:xfrm>
            <a:off x="7171551" y="5065931"/>
            <a:ext cx="287179" cy="358973"/>
          </a:xfrm>
          <a:prstGeom prst="rect">
            <a:avLst/>
          </a:prstGeom>
        </p:spPr>
      </p:pic>
      <p:sp>
        <p:nvSpPr>
          <p:cNvPr id="22" name="Text 17"/>
          <p:cNvSpPr/>
          <p:nvPr/>
        </p:nvSpPr>
        <p:spPr>
          <a:xfrm>
            <a:off x="8332470" y="4991100"/>
            <a:ext cx="3257312" cy="299204"/>
          </a:xfrm>
          <a:prstGeom prst="rect">
            <a:avLst/>
          </a:prstGeom>
          <a:noFill/>
          <a:ln/>
        </p:spPr>
        <p:txBody>
          <a:bodyPr wrap="none" lIns="0" tIns="0" rIns="0" bIns="0" rtlCol="0" anchor="t"/>
          <a:lstStyle/>
          <a:p>
            <a:pPr marL="0" indent="0" algn="l">
              <a:lnSpc>
                <a:spcPts val="2350"/>
              </a:lnSpc>
              <a:buNone/>
            </a:pPr>
            <a:r>
              <a:rPr lang="en-US" sz="1850" b="1" kern="0" spc="-57" dirty="0">
                <a:solidFill>
                  <a:srgbClr val="E5E0DF"/>
                </a:solidFill>
                <a:latin typeface="Overpass Bold" pitchFamily="34" charset="0"/>
                <a:ea typeface="Overpass Bold" pitchFamily="34" charset="-122"/>
                <a:cs typeface="Overpass Bold" pitchFamily="34" charset="-120"/>
              </a:rPr>
              <a:t>Impacto en Beneficios Sociales</a:t>
            </a:r>
            <a:endParaRPr lang="en-US" sz="1850" dirty="0"/>
          </a:p>
        </p:txBody>
      </p:sp>
      <p:sp>
        <p:nvSpPr>
          <p:cNvPr id="23" name="Text 18"/>
          <p:cNvSpPr/>
          <p:nvPr/>
        </p:nvSpPr>
        <p:spPr>
          <a:xfrm>
            <a:off x="8332470" y="5412343"/>
            <a:ext cx="5460206" cy="976551"/>
          </a:xfrm>
          <a:prstGeom prst="rect">
            <a:avLst/>
          </a:prstGeom>
          <a:noFill/>
          <a:ln/>
        </p:spPr>
        <p:txBody>
          <a:bodyPr wrap="square" lIns="0" tIns="0" rIns="0" bIns="0" rtlCol="0" anchor="t"/>
          <a:lstStyle/>
          <a:p>
            <a:pPr marL="0" indent="0" algn="l">
              <a:lnSpc>
                <a:spcPts val="2550"/>
              </a:lnSpc>
              <a:buNone/>
            </a:pPr>
            <a:r>
              <a:rPr lang="en-US" sz="1600" dirty="0">
                <a:solidFill>
                  <a:srgbClr val="E5E0DF"/>
                </a:solidFill>
                <a:latin typeface="Overpass" pitchFamily="34" charset="0"/>
                <a:ea typeface="Overpass" pitchFamily="34" charset="-122"/>
                <a:cs typeface="Overpass" pitchFamily="34" charset="-120"/>
              </a:rPr>
              <a:t>Los beneficios como CTS y gratificaciones se calcularán con la nueva remuneración, afectando el monto total percibido durante el periodo de reducción.</a:t>
            </a:r>
            <a:endParaRPr lang="en-US" sz="1600" dirty="0"/>
          </a:p>
        </p:txBody>
      </p:sp>
      <p:sp>
        <p:nvSpPr>
          <p:cNvPr id="24" name="Text 19"/>
          <p:cNvSpPr/>
          <p:nvPr/>
        </p:nvSpPr>
        <p:spPr>
          <a:xfrm>
            <a:off x="837724" y="6821091"/>
            <a:ext cx="12954952" cy="651034"/>
          </a:xfrm>
          <a:prstGeom prst="rect">
            <a:avLst/>
          </a:prstGeom>
          <a:noFill/>
          <a:ln/>
        </p:spPr>
        <p:txBody>
          <a:bodyPr wrap="square" lIns="0" tIns="0" rIns="0" bIns="0" rtlCol="0" anchor="t"/>
          <a:lstStyle/>
          <a:p>
            <a:pPr marL="0" indent="0" algn="l">
              <a:lnSpc>
                <a:spcPts val="2550"/>
              </a:lnSpc>
              <a:buNone/>
            </a:pPr>
            <a:r>
              <a:rPr lang="en-US" sz="1600" dirty="0">
                <a:solidFill>
                  <a:srgbClr val="E5E0DF"/>
                </a:solidFill>
                <a:latin typeface="Overpass" pitchFamily="34" charset="0"/>
                <a:ea typeface="Overpass" pitchFamily="34" charset="-122"/>
                <a:cs typeface="Overpass" pitchFamily="34" charset="-120"/>
              </a:rPr>
              <a:t>La jurisprudencia laboral peruana ha establecido que los acuerdos de reducción salarial, aunque válidos cuando son consentidos, deben respetar principios fundamentales de razonabilidad y proporcionalidad, evitando afectar significativamente la subsistencia del trabajador.</a:t>
            </a:r>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BED1C630-CC4B-9225-37DE-A65C99D2C9C7}"/>
              </a:ext>
            </a:extLst>
          </p:cNvPr>
          <p:cNvSpPr txBox="1">
            <a:spLocks/>
          </p:cNvSpPr>
          <p:nvPr/>
        </p:nvSpPr>
        <p:spPr>
          <a:xfrm>
            <a:off x="838200" y="1825624"/>
            <a:ext cx="13219176" cy="559930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07000"/>
              </a:lnSpc>
              <a:spcAft>
                <a:spcPts val="800"/>
              </a:spcAft>
              <a:buFont typeface="Arial" pitchFamily="34" charset="0"/>
              <a:buNone/>
            </a:pPr>
            <a:r>
              <a:rPr lang="es-PE" sz="1800" b="1" kern="100">
                <a:solidFill>
                  <a:schemeClr val="bg1"/>
                </a:solidFill>
                <a:latin typeface="Aptos" panose="020B0004020202020204" pitchFamily="34" charset="0"/>
                <a:ea typeface="Aptos" panose="020B0004020202020204" pitchFamily="34" charset="0"/>
                <a:cs typeface="Times New Roman" panose="02020603050405020304" pitchFamily="18" charset="0"/>
              </a:rPr>
              <a:t>Caso Práctico 3: Reducción Salarial Durante Suspensión Perfecta de Labores</a:t>
            </a:r>
            <a:endParaRPr lang="es-PE" sz="1800" kern="10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Font typeface="Arial" pitchFamily="34" charset="0"/>
              <a:buNone/>
            </a:pPr>
            <a:r>
              <a:rPr lang="es-PE" sz="1800" b="1" kern="100">
                <a:solidFill>
                  <a:schemeClr val="bg1"/>
                </a:solidFill>
                <a:latin typeface="Aptos" panose="020B0004020202020204" pitchFamily="34" charset="0"/>
                <a:ea typeface="Aptos" panose="020B0004020202020204" pitchFamily="34" charset="0"/>
                <a:cs typeface="Times New Roman" panose="02020603050405020304" pitchFamily="18" charset="0"/>
              </a:rPr>
              <a:t>Escenario:</a:t>
            </a:r>
            <a:r>
              <a:rPr lang="es-PE" sz="1800" kern="100">
                <a:solidFill>
                  <a:schemeClr val="bg1"/>
                </a:solidFill>
                <a:latin typeface="Aptos" panose="020B0004020202020204" pitchFamily="34" charset="0"/>
                <a:ea typeface="Aptos" panose="020B0004020202020204" pitchFamily="34" charset="0"/>
                <a:cs typeface="Times New Roman" panose="02020603050405020304" pitchFamily="18" charset="0"/>
              </a:rPr>
              <a:t> La empresa "Constructora del Sur" enfrenta dificultades económicas debido a una desaceleración del mercado inmobiliario. Debido a esto, decide implementar una </a:t>
            </a:r>
            <a:r>
              <a:rPr lang="es-PE" sz="1800" b="1" kern="100">
                <a:solidFill>
                  <a:schemeClr val="bg1"/>
                </a:solidFill>
                <a:latin typeface="Aptos" panose="020B0004020202020204" pitchFamily="34" charset="0"/>
                <a:ea typeface="Aptos" panose="020B0004020202020204" pitchFamily="34" charset="0"/>
                <a:cs typeface="Times New Roman" panose="02020603050405020304" pitchFamily="18" charset="0"/>
              </a:rPr>
              <a:t>suspensión perfecta de labores</a:t>
            </a:r>
            <a:r>
              <a:rPr lang="es-PE" sz="1800" kern="100">
                <a:solidFill>
                  <a:schemeClr val="bg1"/>
                </a:solidFill>
                <a:latin typeface="Aptos" panose="020B0004020202020204" pitchFamily="34" charset="0"/>
                <a:ea typeface="Aptos" panose="020B0004020202020204" pitchFamily="34" charset="0"/>
                <a:cs typeface="Times New Roman" panose="02020603050405020304" pitchFamily="18" charset="0"/>
              </a:rPr>
              <a:t> para todos sus trabajadores durante tres meses. Durante este periodo, los trabajadores no laboran, pero la empresa ofrece una compensación económica equivalente al 40% de su salario habitual.</a:t>
            </a:r>
          </a:p>
          <a:p>
            <a:pPr algn="just">
              <a:lnSpc>
                <a:spcPct val="107000"/>
              </a:lnSpc>
              <a:spcAft>
                <a:spcPts val="800"/>
              </a:spcAft>
              <a:buFont typeface="Arial" pitchFamily="34" charset="0"/>
              <a:buNone/>
            </a:pPr>
            <a:r>
              <a:rPr lang="es-PE" sz="1800" kern="100">
                <a:solidFill>
                  <a:schemeClr val="bg1"/>
                </a:solidFill>
                <a:latin typeface="Aptos" panose="020B0004020202020204" pitchFamily="34" charset="0"/>
                <a:ea typeface="Aptos" panose="020B0004020202020204" pitchFamily="34" charset="0"/>
                <a:cs typeface="Times New Roman" panose="02020603050405020304" pitchFamily="18" charset="0"/>
              </a:rPr>
              <a:t>Sin embargo, algunos trabajadores se sienten incómodos con esta medida, ya que consideran que la reducción salarial es más allá de lo que establece la ley, además de que no hay claridad sobre los beneficios sociales durante la suspensión.</a:t>
            </a:r>
          </a:p>
          <a:p>
            <a:pPr algn="just">
              <a:lnSpc>
                <a:spcPct val="107000"/>
              </a:lnSpc>
              <a:spcAft>
                <a:spcPts val="800"/>
              </a:spcAft>
              <a:buFont typeface="Arial" pitchFamily="34" charset="0"/>
              <a:buNone/>
            </a:pPr>
            <a:r>
              <a:rPr lang="es-PE" sz="1800" b="1" kern="100">
                <a:solidFill>
                  <a:schemeClr val="bg1"/>
                </a:solidFill>
                <a:latin typeface="Aptos" panose="020B0004020202020204" pitchFamily="34" charset="0"/>
                <a:ea typeface="Aptos" panose="020B0004020202020204" pitchFamily="34" charset="0"/>
                <a:cs typeface="Times New Roman" panose="02020603050405020304" pitchFamily="18" charset="0"/>
              </a:rPr>
              <a:t>Preguntas para análisis:</a:t>
            </a:r>
            <a:endParaRPr lang="es-PE" sz="1800" kern="10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Font typeface="+mj-lt"/>
              <a:buAutoNum type="arabicPeriod"/>
              <a:tabLst>
                <a:tab pos="457200" algn="l"/>
              </a:tabLst>
            </a:pPr>
            <a:r>
              <a:rPr lang="es-PE" sz="1800" b="1" kern="100">
                <a:solidFill>
                  <a:schemeClr val="bg1"/>
                </a:solidFill>
                <a:latin typeface="Aptos" panose="020B0004020202020204" pitchFamily="34" charset="0"/>
                <a:ea typeface="Aptos" panose="020B0004020202020204" pitchFamily="34" charset="0"/>
                <a:cs typeface="Times New Roman" panose="02020603050405020304" pitchFamily="18" charset="0"/>
              </a:rPr>
              <a:t>¿Es legal reducir el salario a un 40% durante una suspensión perfecta de labores?</a:t>
            </a:r>
            <a:r>
              <a:rPr lang="es-PE" sz="1800" kern="100">
                <a:solidFill>
                  <a:schemeClr val="bg1"/>
                </a:solidFill>
                <a:latin typeface="Aptos" panose="020B0004020202020204" pitchFamily="34" charset="0"/>
                <a:ea typeface="Aptos" panose="020B0004020202020204" pitchFamily="34" charset="0"/>
                <a:cs typeface="Times New Roman" panose="02020603050405020304" pitchFamily="18" charset="0"/>
              </a:rPr>
              <a:t> Explique por qué sí o por qué no.</a:t>
            </a:r>
          </a:p>
          <a:p>
            <a:pPr algn="just">
              <a:lnSpc>
                <a:spcPct val="107000"/>
              </a:lnSpc>
              <a:spcAft>
                <a:spcPts val="800"/>
              </a:spcAft>
              <a:buFont typeface="+mj-lt"/>
              <a:buAutoNum type="arabicPeriod"/>
              <a:tabLst>
                <a:tab pos="457200" algn="l"/>
              </a:tabLst>
            </a:pPr>
            <a:r>
              <a:rPr lang="es-PE" sz="1800" b="1" kern="100">
                <a:solidFill>
                  <a:schemeClr val="bg1"/>
                </a:solidFill>
                <a:latin typeface="Aptos" panose="020B0004020202020204" pitchFamily="34" charset="0"/>
                <a:ea typeface="Aptos" panose="020B0004020202020204" pitchFamily="34" charset="0"/>
                <a:cs typeface="Times New Roman" panose="02020603050405020304" pitchFamily="18" charset="0"/>
              </a:rPr>
              <a:t>¿Qué derechos tienen los trabajadores respecto a la compensación que recibirán durante la suspensión perfecta de labores?</a:t>
            </a:r>
            <a:endParaRPr lang="es-PE" sz="1800" kern="10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Font typeface="+mj-lt"/>
              <a:buAutoNum type="arabicPeriod"/>
              <a:tabLst>
                <a:tab pos="457200" algn="l"/>
              </a:tabLst>
            </a:pPr>
            <a:r>
              <a:rPr lang="es-PE" sz="1800" b="1" kern="100">
                <a:solidFill>
                  <a:schemeClr val="bg1"/>
                </a:solidFill>
                <a:latin typeface="Aptos" panose="020B0004020202020204" pitchFamily="34" charset="0"/>
                <a:ea typeface="Aptos" panose="020B0004020202020204" pitchFamily="34" charset="0"/>
                <a:cs typeface="Times New Roman" panose="02020603050405020304" pitchFamily="18" charset="0"/>
              </a:rPr>
              <a:t>¿Qué opciones tienen los trabajadores si no están de acuerdo con la medida de la empresa?</a:t>
            </a:r>
            <a:endParaRPr lang="es-PE" sz="1800" kern="10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a:buFont typeface="Arial" pitchFamily="34" charset="0"/>
              <a:buNone/>
            </a:pPr>
            <a:r>
              <a:rPr lang="es-PE" sz="1800" b="1">
                <a:solidFill>
                  <a:schemeClr val="bg1"/>
                </a:solidFill>
                <a:latin typeface="Aptos" panose="020B0004020202020204" pitchFamily="34" charset="0"/>
                <a:ea typeface="Aptos" panose="020B0004020202020204" pitchFamily="34" charset="0"/>
                <a:cs typeface="Times New Roman" panose="02020603050405020304" pitchFamily="18" charset="0"/>
              </a:rPr>
              <a:t>¿Cuáles son las obligaciones de la empresa en relación a los beneficios sociales durante la suspensión perfecta de labores?</a:t>
            </a:r>
            <a:endParaRPr lang="es-PE" dirty="0">
              <a:solidFill>
                <a:schemeClr val="bg1"/>
              </a:solidFill>
            </a:endParaRPr>
          </a:p>
        </p:txBody>
      </p:sp>
    </p:spTree>
    <p:extLst>
      <p:ext uri="{BB962C8B-B14F-4D97-AF65-F5344CB8AC3E}">
        <p14:creationId xmlns:p14="http://schemas.microsoft.com/office/powerpoint/2010/main" val="985931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37724" y="673537"/>
            <a:ext cx="8983742" cy="528042"/>
          </a:xfrm>
          <a:prstGeom prst="rect">
            <a:avLst/>
          </a:prstGeom>
          <a:noFill/>
          <a:ln/>
        </p:spPr>
        <p:txBody>
          <a:bodyPr wrap="none" lIns="0" tIns="0" rIns="0" bIns="0" rtlCol="0" anchor="t"/>
          <a:lstStyle/>
          <a:p>
            <a:pPr marL="0" indent="0" algn="l">
              <a:lnSpc>
                <a:spcPts val="4150"/>
              </a:lnSpc>
              <a:buNone/>
            </a:pPr>
            <a:r>
              <a:rPr lang="en-US" sz="3300" b="1" kern="0" spc="-100" dirty="0">
                <a:solidFill>
                  <a:srgbClr val="FFFFFF"/>
                </a:solidFill>
                <a:latin typeface="Overpass Bold" pitchFamily="34" charset="0"/>
                <a:ea typeface="Overpass Bold" pitchFamily="34" charset="-122"/>
                <a:cs typeface="Overpass Bold" pitchFamily="34" charset="-120"/>
              </a:rPr>
              <a:t>Reducción Salarial Durante Suspensión Perfecta</a:t>
            </a:r>
            <a:endParaRPr lang="en-US" sz="3300" dirty="0"/>
          </a:p>
        </p:txBody>
      </p:sp>
      <p:pic>
        <p:nvPicPr>
          <p:cNvPr id="3" name="Image 0" descr="preencoded.png"/>
          <p:cNvPicPr>
            <a:picLocks noChangeAspect="1"/>
          </p:cNvPicPr>
          <p:nvPr/>
        </p:nvPicPr>
        <p:blipFill>
          <a:blip r:embed="rId3"/>
          <a:stretch>
            <a:fillRect/>
          </a:stretch>
        </p:blipFill>
        <p:spPr>
          <a:xfrm>
            <a:off x="837724" y="1560552"/>
            <a:ext cx="897612" cy="1304806"/>
          </a:xfrm>
          <a:prstGeom prst="rect">
            <a:avLst/>
          </a:prstGeom>
        </p:spPr>
      </p:pic>
      <p:sp>
        <p:nvSpPr>
          <p:cNvPr id="4" name="Text 1"/>
          <p:cNvSpPr/>
          <p:nvPr/>
        </p:nvSpPr>
        <p:spPr>
          <a:xfrm>
            <a:off x="2004536" y="1739979"/>
            <a:ext cx="3575566" cy="263962"/>
          </a:xfrm>
          <a:prstGeom prst="rect">
            <a:avLst/>
          </a:prstGeom>
          <a:noFill/>
          <a:ln/>
        </p:spPr>
        <p:txBody>
          <a:bodyPr wrap="none" lIns="0" tIns="0" rIns="0" bIns="0" rtlCol="0" anchor="t"/>
          <a:lstStyle/>
          <a:p>
            <a:pPr marL="0" indent="0" algn="l">
              <a:lnSpc>
                <a:spcPts val="2050"/>
              </a:lnSpc>
              <a:buNone/>
            </a:pPr>
            <a:r>
              <a:rPr lang="en-US" sz="1650" b="1" kern="0" spc="-50" dirty="0">
                <a:solidFill>
                  <a:srgbClr val="E5E0DF"/>
                </a:solidFill>
                <a:latin typeface="Overpass Bold" pitchFamily="34" charset="0"/>
                <a:ea typeface="Overpass Bold" pitchFamily="34" charset="-122"/>
                <a:cs typeface="Overpass Bold" pitchFamily="34" charset="-120"/>
              </a:rPr>
              <a:t>Marco Legal de la Suspensión Perfecta</a:t>
            </a:r>
            <a:endParaRPr lang="en-US" sz="1650" dirty="0"/>
          </a:p>
        </p:txBody>
      </p:sp>
      <p:sp>
        <p:nvSpPr>
          <p:cNvPr id="5" name="Text 2"/>
          <p:cNvSpPr/>
          <p:nvPr/>
        </p:nvSpPr>
        <p:spPr>
          <a:xfrm>
            <a:off x="2004536" y="2111573"/>
            <a:ext cx="11788140" cy="574358"/>
          </a:xfrm>
          <a:prstGeom prst="rect">
            <a:avLst/>
          </a:prstGeom>
          <a:noFill/>
          <a:ln/>
        </p:spPr>
        <p:txBody>
          <a:bodyPr wrap="square" lIns="0" tIns="0" rIns="0" bIns="0" rtlCol="0" anchor="t"/>
          <a:lstStyle/>
          <a:p>
            <a:pPr marL="0" indent="0" algn="l">
              <a:lnSpc>
                <a:spcPts val="2250"/>
              </a:lnSpc>
              <a:buNone/>
            </a:pPr>
            <a:r>
              <a:rPr lang="en-US" sz="1400" dirty="0">
                <a:solidFill>
                  <a:srgbClr val="E5E0DF"/>
                </a:solidFill>
                <a:latin typeface="Overpass" pitchFamily="34" charset="0"/>
                <a:ea typeface="Overpass" pitchFamily="34" charset="-122"/>
                <a:cs typeface="Overpass" pitchFamily="34" charset="-120"/>
              </a:rPr>
              <a:t>Durante una suspensión perfecta de labores, se suspende la obligación del trabajador de prestar servicios y la del empleador de pagar la remuneración, sin extinción del vínculo laboral.</a:t>
            </a:r>
            <a:endParaRPr lang="en-US" sz="1400" dirty="0"/>
          </a:p>
        </p:txBody>
      </p:sp>
      <p:pic>
        <p:nvPicPr>
          <p:cNvPr id="6" name="Image 1" descr="preencoded.png"/>
          <p:cNvPicPr>
            <a:picLocks noChangeAspect="1"/>
          </p:cNvPicPr>
          <p:nvPr/>
        </p:nvPicPr>
        <p:blipFill>
          <a:blip r:embed="rId4"/>
          <a:stretch>
            <a:fillRect/>
          </a:stretch>
        </p:blipFill>
        <p:spPr>
          <a:xfrm>
            <a:off x="837724" y="2865358"/>
            <a:ext cx="897612" cy="1304806"/>
          </a:xfrm>
          <a:prstGeom prst="rect">
            <a:avLst/>
          </a:prstGeom>
        </p:spPr>
      </p:pic>
      <p:sp>
        <p:nvSpPr>
          <p:cNvPr id="7" name="Text 3"/>
          <p:cNvSpPr/>
          <p:nvPr/>
        </p:nvSpPr>
        <p:spPr>
          <a:xfrm>
            <a:off x="2004536" y="3044785"/>
            <a:ext cx="2359581" cy="263962"/>
          </a:xfrm>
          <a:prstGeom prst="rect">
            <a:avLst/>
          </a:prstGeom>
          <a:noFill/>
          <a:ln/>
        </p:spPr>
        <p:txBody>
          <a:bodyPr wrap="none" lIns="0" tIns="0" rIns="0" bIns="0" rtlCol="0" anchor="t"/>
          <a:lstStyle/>
          <a:p>
            <a:pPr marL="0" indent="0" algn="l">
              <a:lnSpc>
                <a:spcPts val="2050"/>
              </a:lnSpc>
              <a:buNone/>
            </a:pPr>
            <a:r>
              <a:rPr lang="en-US" sz="1650" b="1" kern="0" spc="-50" dirty="0">
                <a:solidFill>
                  <a:srgbClr val="E5E0DF"/>
                </a:solidFill>
                <a:latin typeface="Overpass Bold" pitchFamily="34" charset="0"/>
                <a:ea typeface="Overpass Bold" pitchFamily="34" charset="-122"/>
                <a:cs typeface="Overpass Bold" pitchFamily="34" charset="-120"/>
              </a:rPr>
              <a:t>Compensación Voluntaria</a:t>
            </a:r>
            <a:endParaRPr lang="en-US" sz="1650" dirty="0"/>
          </a:p>
        </p:txBody>
      </p:sp>
      <p:sp>
        <p:nvSpPr>
          <p:cNvPr id="8" name="Text 4"/>
          <p:cNvSpPr/>
          <p:nvPr/>
        </p:nvSpPr>
        <p:spPr>
          <a:xfrm>
            <a:off x="2004536" y="3416379"/>
            <a:ext cx="11788140" cy="574358"/>
          </a:xfrm>
          <a:prstGeom prst="rect">
            <a:avLst/>
          </a:prstGeom>
          <a:noFill/>
          <a:ln/>
        </p:spPr>
        <p:txBody>
          <a:bodyPr wrap="square" lIns="0" tIns="0" rIns="0" bIns="0" rtlCol="0" anchor="t"/>
          <a:lstStyle/>
          <a:p>
            <a:pPr marL="0" indent="0" algn="l">
              <a:lnSpc>
                <a:spcPts val="2250"/>
              </a:lnSpc>
              <a:buNone/>
            </a:pPr>
            <a:r>
              <a:rPr lang="en-US" sz="1400" dirty="0">
                <a:solidFill>
                  <a:srgbClr val="E5E0DF"/>
                </a:solidFill>
                <a:latin typeface="Overpass" pitchFamily="34" charset="0"/>
                <a:ea typeface="Overpass" pitchFamily="34" charset="-122"/>
                <a:cs typeface="Overpass" pitchFamily="34" charset="-120"/>
              </a:rPr>
              <a:t>La compensación del 40% ofrecida por Constructora del Sur no es una obligación legal, sino una decisión voluntaria de la empresa, pues durante la suspensión perfecta no existe obligación de pago alguno.</a:t>
            </a:r>
            <a:endParaRPr lang="en-US" sz="1400" dirty="0"/>
          </a:p>
        </p:txBody>
      </p:sp>
      <p:pic>
        <p:nvPicPr>
          <p:cNvPr id="9" name="Image 2" descr="preencoded.png"/>
          <p:cNvPicPr>
            <a:picLocks noChangeAspect="1"/>
          </p:cNvPicPr>
          <p:nvPr/>
        </p:nvPicPr>
        <p:blipFill>
          <a:blip r:embed="rId5"/>
          <a:stretch>
            <a:fillRect/>
          </a:stretch>
        </p:blipFill>
        <p:spPr>
          <a:xfrm>
            <a:off x="837724" y="4170164"/>
            <a:ext cx="897612" cy="1304806"/>
          </a:xfrm>
          <a:prstGeom prst="rect">
            <a:avLst/>
          </a:prstGeom>
        </p:spPr>
      </p:pic>
      <p:sp>
        <p:nvSpPr>
          <p:cNvPr id="10" name="Text 5"/>
          <p:cNvSpPr/>
          <p:nvPr/>
        </p:nvSpPr>
        <p:spPr>
          <a:xfrm>
            <a:off x="2004536" y="4349591"/>
            <a:ext cx="3921443" cy="263962"/>
          </a:xfrm>
          <a:prstGeom prst="rect">
            <a:avLst/>
          </a:prstGeom>
          <a:noFill/>
          <a:ln/>
        </p:spPr>
        <p:txBody>
          <a:bodyPr wrap="none" lIns="0" tIns="0" rIns="0" bIns="0" rtlCol="0" anchor="t"/>
          <a:lstStyle/>
          <a:p>
            <a:pPr marL="0" indent="0" algn="l">
              <a:lnSpc>
                <a:spcPts val="2050"/>
              </a:lnSpc>
              <a:buNone/>
            </a:pPr>
            <a:r>
              <a:rPr lang="en-US" sz="1650" b="1" kern="0" spc="-50" dirty="0">
                <a:solidFill>
                  <a:srgbClr val="E5E0DF"/>
                </a:solidFill>
                <a:latin typeface="Overpass Bold" pitchFamily="34" charset="0"/>
                <a:ea typeface="Overpass Bold" pitchFamily="34" charset="-122"/>
                <a:cs typeface="Overpass Bold" pitchFamily="34" charset="-120"/>
              </a:rPr>
              <a:t>Beneficios Sociales Durante la Suspensión</a:t>
            </a:r>
            <a:endParaRPr lang="en-US" sz="1650" dirty="0"/>
          </a:p>
        </p:txBody>
      </p:sp>
      <p:sp>
        <p:nvSpPr>
          <p:cNvPr id="11" name="Text 6"/>
          <p:cNvSpPr/>
          <p:nvPr/>
        </p:nvSpPr>
        <p:spPr>
          <a:xfrm>
            <a:off x="2004536" y="4721185"/>
            <a:ext cx="11788140" cy="574358"/>
          </a:xfrm>
          <a:prstGeom prst="rect">
            <a:avLst/>
          </a:prstGeom>
          <a:noFill/>
          <a:ln/>
        </p:spPr>
        <p:txBody>
          <a:bodyPr wrap="square" lIns="0" tIns="0" rIns="0" bIns="0" rtlCol="0" anchor="t"/>
          <a:lstStyle/>
          <a:p>
            <a:pPr marL="0" indent="0" algn="l">
              <a:lnSpc>
                <a:spcPts val="2250"/>
              </a:lnSpc>
              <a:buNone/>
            </a:pPr>
            <a:r>
              <a:rPr lang="en-US" sz="1400" dirty="0">
                <a:solidFill>
                  <a:srgbClr val="E5E0DF"/>
                </a:solidFill>
                <a:latin typeface="Overpass" pitchFamily="34" charset="0"/>
                <a:ea typeface="Overpass" pitchFamily="34" charset="-122"/>
                <a:cs typeface="Overpass" pitchFamily="34" charset="-120"/>
              </a:rPr>
              <a:t>Los periodos de suspensión perfecta no generan derecho a beneficios sociales como CTS o gratificaciones, pues estos se calculan en función del tiempo efectivamente laborado.</a:t>
            </a:r>
            <a:endParaRPr lang="en-US" sz="1400" dirty="0"/>
          </a:p>
        </p:txBody>
      </p:sp>
      <p:pic>
        <p:nvPicPr>
          <p:cNvPr id="12" name="Image 3" descr="preencoded.png"/>
          <p:cNvPicPr>
            <a:picLocks noChangeAspect="1"/>
          </p:cNvPicPr>
          <p:nvPr/>
        </p:nvPicPr>
        <p:blipFill>
          <a:blip r:embed="rId6"/>
          <a:stretch>
            <a:fillRect/>
          </a:stretch>
        </p:blipFill>
        <p:spPr>
          <a:xfrm>
            <a:off x="837724" y="5474970"/>
            <a:ext cx="897612" cy="1304806"/>
          </a:xfrm>
          <a:prstGeom prst="rect">
            <a:avLst/>
          </a:prstGeom>
        </p:spPr>
      </p:pic>
      <p:sp>
        <p:nvSpPr>
          <p:cNvPr id="13" name="Text 7"/>
          <p:cNvSpPr/>
          <p:nvPr/>
        </p:nvSpPr>
        <p:spPr>
          <a:xfrm>
            <a:off x="2004536" y="5654397"/>
            <a:ext cx="2693194" cy="263962"/>
          </a:xfrm>
          <a:prstGeom prst="rect">
            <a:avLst/>
          </a:prstGeom>
          <a:noFill/>
          <a:ln/>
        </p:spPr>
        <p:txBody>
          <a:bodyPr wrap="none" lIns="0" tIns="0" rIns="0" bIns="0" rtlCol="0" anchor="t"/>
          <a:lstStyle/>
          <a:p>
            <a:pPr marL="0" indent="0" algn="l">
              <a:lnSpc>
                <a:spcPts val="2050"/>
              </a:lnSpc>
              <a:buNone/>
            </a:pPr>
            <a:r>
              <a:rPr lang="en-US" sz="1650" b="1" kern="0" spc="-50" dirty="0">
                <a:solidFill>
                  <a:srgbClr val="E5E0DF"/>
                </a:solidFill>
                <a:latin typeface="Overpass Bold" pitchFamily="34" charset="0"/>
                <a:ea typeface="Overpass Bold" pitchFamily="34" charset="-122"/>
                <a:cs typeface="Overpass Bold" pitchFamily="34" charset="-120"/>
              </a:rPr>
              <a:t>Opciones de los Trabajadores</a:t>
            </a:r>
            <a:endParaRPr lang="en-US" sz="1650" dirty="0"/>
          </a:p>
        </p:txBody>
      </p:sp>
      <p:sp>
        <p:nvSpPr>
          <p:cNvPr id="14" name="Text 8"/>
          <p:cNvSpPr/>
          <p:nvPr/>
        </p:nvSpPr>
        <p:spPr>
          <a:xfrm>
            <a:off x="2004536" y="6025991"/>
            <a:ext cx="11788140" cy="574358"/>
          </a:xfrm>
          <a:prstGeom prst="rect">
            <a:avLst/>
          </a:prstGeom>
          <a:noFill/>
          <a:ln/>
        </p:spPr>
        <p:txBody>
          <a:bodyPr wrap="square" lIns="0" tIns="0" rIns="0" bIns="0" rtlCol="0" anchor="t"/>
          <a:lstStyle/>
          <a:p>
            <a:pPr marL="0" indent="0" algn="l">
              <a:lnSpc>
                <a:spcPts val="2250"/>
              </a:lnSpc>
              <a:buNone/>
            </a:pPr>
            <a:r>
              <a:rPr lang="en-US" sz="1400" dirty="0">
                <a:solidFill>
                  <a:srgbClr val="E5E0DF"/>
                </a:solidFill>
                <a:latin typeface="Overpass" pitchFamily="34" charset="0"/>
                <a:ea typeface="Overpass" pitchFamily="34" charset="-122"/>
                <a:cs typeface="Overpass" pitchFamily="34" charset="-120"/>
              </a:rPr>
              <a:t>Los trabajadores pueden impugnar la suspensión perfecta ante la Autoridad Administrativa de Trabajo si consideran que no cumple con los requisitos legales establecidos en el D.S. 003-97-TR.</a:t>
            </a:r>
            <a:endParaRPr lang="en-US" sz="1400" dirty="0"/>
          </a:p>
        </p:txBody>
      </p:sp>
      <p:sp>
        <p:nvSpPr>
          <p:cNvPr id="15" name="Text 9"/>
          <p:cNvSpPr/>
          <p:nvPr/>
        </p:nvSpPr>
        <p:spPr>
          <a:xfrm>
            <a:off x="837724" y="6981706"/>
            <a:ext cx="12954952" cy="574358"/>
          </a:xfrm>
          <a:prstGeom prst="rect">
            <a:avLst/>
          </a:prstGeom>
          <a:noFill/>
          <a:ln/>
        </p:spPr>
        <p:txBody>
          <a:bodyPr wrap="square" lIns="0" tIns="0" rIns="0" bIns="0" rtlCol="0" anchor="t"/>
          <a:lstStyle/>
          <a:p>
            <a:pPr marL="0" indent="0" algn="l">
              <a:lnSpc>
                <a:spcPts val="2250"/>
              </a:lnSpc>
              <a:buNone/>
            </a:pPr>
            <a:r>
              <a:rPr lang="en-US" sz="1400" dirty="0">
                <a:solidFill>
                  <a:srgbClr val="E5E0DF"/>
                </a:solidFill>
                <a:latin typeface="Overpass" pitchFamily="34" charset="0"/>
                <a:ea typeface="Overpass" pitchFamily="34" charset="-122"/>
                <a:cs typeface="Overpass" pitchFamily="34" charset="-120"/>
              </a:rPr>
              <a:t>Es importante destacar que la suspensión perfecta debe ser autorizada por la Autoridad de Trabajo, previa verificación de la causa objetiva que la justifica, como puede ser el caso fortuito o fuerza mayor que afecta a la empresa constructora.</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EF0B3467-DE79-3262-741A-ECAEA6B2C43F}"/>
              </a:ext>
            </a:extLst>
          </p:cNvPr>
          <p:cNvSpPr txBox="1">
            <a:spLocks/>
          </p:cNvSpPr>
          <p:nvPr/>
        </p:nvSpPr>
        <p:spPr>
          <a:xfrm>
            <a:off x="614246" y="1178854"/>
            <a:ext cx="13401907" cy="552302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07000"/>
              </a:lnSpc>
              <a:spcAft>
                <a:spcPts val="800"/>
              </a:spcAft>
              <a:buFont typeface="Arial" pitchFamily="34" charset="0"/>
              <a:buNone/>
            </a:pPr>
            <a:r>
              <a:rPr lang="es-PE" sz="1800" b="1" kern="100">
                <a:solidFill>
                  <a:schemeClr val="bg1"/>
                </a:solidFill>
                <a:latin typeface="Aptos" panose="020B0004020202020204" pitchFamily="34" charset="0"/>
                <a:ea typeface="Aptos" panose="020B0004020202020204" pitchFamily="34" charset="0"/>
                <a:cs typeface="Times New Roman" panose="02020603050405020304" pitchFamily="18" charset="0"/>
              </a:rPr>
              <a:t>Caso Práctico 4: Reducción Salarial en Caso de Fuerza Mayor</a:t>
            </a:r>
            <a:endParaRPr lang="es-PE" sz="1800" kern="10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Font typeface="Arial" pitchFamily="34" charset="0"/>
              <a:buNone/>
            </a:pPr>
            <a:r>
              <a:rPr lang="es-PE" sz="1800" b="1" kern="100">
                <a:solidFill>
                  <a:schemeClr val="bg1"/>
                </a:solidFill>
                <a:latin typeface="Aptos" panose="020B0004020202020204" pitchFamily="34" charset="0"/>
                <a:ea typeface="Aptos" panose="020B0004020202020204" pitchFamily="34" charset="0"/>
                <a:cs typeface="Times New Roman" panose="02020603050405020304" pitchFamily="18" charset="0"/>
              </a:rPr>
              <a:t>Escenario:</a:t>
            </a:r>
            <a:r>
              <a:rPr lang="es-PE" sz="1800" kern="100">
                <a:solidFill>
                  <a:schemeClr val="bg1"/>
                </a:solidFill>
                <a:latin typeface="Aptos" panose="020B0004020202020204" pitchFamily="34" charset="0"/>
                <a:ea typeface="Aptos" panose="020B0004020202020204" pitchFamily="34" charset="0"/>
                <a:cs typeface="Times New Roman" panose="02020603050405020304" pitchFamily="18" charset="0"/>
              </a:rPr>
              <a:t> Pedro trabaja como supervisor de operaciones en una fábrica de textiles. Debido a la pandemia de COVID-19, la empresa ha sufrido una reducción drástica de su capacidad operativa. Los directivos han decidido implementar una reducción del 30% en los salarios de todos los trabajadores para poder continuar con la producción a una menor escala. La medida se presenta como temporal, hasta que la situación económica mejore.</a:t>
            </a:r>
          </a:p>
          <a:p>
            <a:pPr algn="just">
              <a:lnSpc>
                <a:spcPct val="107000"/>
              </a:lnSpc>
              <a:spcAft>
                <a:spcPts val="800"/>
              </a:spcAft>
              <a:buFont typeface="Arial" pitchFamily="34" charset="0"/>
              <a:buNone/>
            </a:pPr>
            <a:r>
              <a:rPr lang="es-PE" sz="1800" kern="100">
                <a:solidFill>
                  <a:schemeClr val="bg1"/>
                </a:solidFill>
                <a:latin typeface="Aptos" panose="020B0004020202020204" pitchFamily="34" charset="0"/>
                <a:ea typeface="Aptos" panose="020B0004020202020204" pitchFamily="34" charset="0"/>
                <a:cs typeface="Times New Roman" panose="02020603050405020304" pitchFamily="18" charset="0"/>
              </a:rPr>
              <a:t>Pedro se siente incómodo con la medida, pero también comprende las dificultades que atraviesa la empresa y está dispuesto a aceptar la reducción, aunque tiene dudas sobre su legalidad.</a:t>
            </a:r>
          </a:p>
          <a:p>
            <a:pPr algn="just">
              <a:lnSpc>
                <a:spcPct val="107000"/>
              </a:lnSpc>
              <a:spcAft>
                <a:spcPts val="800"/>
              </a:spcAft>
              <a:buFont typeface="Arial" pitchFamily="34" charset="0"/>
              <a:buNone/>
            </a:pPr>
            <a:r>
              <a:rPr lang="es-PE" sz="1800" b="1" kern="100">
                <a:solidFill>
                  <a:schemeClr val="bg1"/>
                </a:solidFill>
                <a:latin typeface="Aptos" panose="020B0004020202020204" pitchFamily="34" charset="0"/>
                <a:ea typeface="Aptos" panose="020B0004020202020204" pitchFamily="34" charset="0"/>
                <a:cs typeface="Times New Roman" panose="02020603050405020304" pitchFamily="18" charset="0"/>
              </a:rPr>
              <a:t>Preguntas para análisis:</a:t>
            </a:r>
            <a:endParaRPr lang="es-PE" sz="1800" kern="10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Font typeface="+mj-lt"/>
              <a:buAutoNum type="arabicPeriod"/>
              <a:tabLst>
                <a:tab pos="457200" algn="l"/>
              </a:tabLst>
            </a:pPr>
            <a:r>
              <a:rPr lang="es-PE" sz="1800" b="1" kern="100">
                <a:solidFill>
                  <a:schemeClr val="bg1"/>
                </a:solidFill>
                <a:latin typeface="Aptos" panose="020B0004020202020204" pitchFamily="34" charset="0"/>
                <a:ea typeface="Aptos" panose="020B0004020202020204" pitchFamily="34" charset="0"/>
                <a:cs typeface="Times New Roman" panose="02020603050405020304" pitchFamily="18" charset="0"/>
              </a:rPr>
              <a:t>¿Es legal que la empresa implemente una reducción salarial de manera unilateral debido a la pandemia?</a:t>
            </a:r>
            <a:endParaRPr lang="es-PE" sz="1800" kern="10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Font typeface="+mj-lt"/>
              <a:buAutoNum type="arabicPeriod"/>
              <a:tabLst>
                <a:tab pos="457200" algn="l"/>
              </a:tabLst>
            </a:pPr>
            <a:r>
              <a:rPr lang="es-PE" sz="1800" b="1" kern="100">
                <a:solidFill>
                  <a:schemeClr val="bg1"/>
                </a:solidFill>
                <a:latin typeface="Aptos" panose="020B0004020202020204" pitchFamily="34" charset="0"/>
                <a:ea typeface="Aptos" panose="020B0004020202020204" pitchFamily="34" charset="0"/>
                <a:cs typeface="Times New Roman" panose="02020603050405020304" pitchFamily="18" charset="0"/>
              </a:rPr>
              <a:t>¿Qué normas laborales permiten que se pueda reducir un salario en situaciones de fuerza mayor o caso fortuito?</a:t>
            </a:r>
            <a:endParaRPr lang="es-PE" sz="1800" kern="10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Font typeface="+mj-lt"/>
              <a:buAutoNum type="arabicPeriod"/>
              <a:tabLst>
                <a:tab pos="457200" algn="l"/>
              </a:tabLst>
            </a:pPr>
            <a:r>
              <a:rPr lang="es-PE" sz="1800" b="1" kern="100">
                <a:solidFill>
                  <a:schemeClr val="bg1"/>
                </a:solidFill>
                <a:latin typeface="Aptos" panose="020B0004020202020204" pitchFamily="34" charset="0"/>
                <a:ea typeface="Aptos" panose="020B0004020202020204" pitchFamily="34" charset="0"/>
                <a:cs typeface="Times New Roman" panose="02020603050405020304" pitchFamily="18" charset="0"/>
              </a:rPr>
              <a:t>¿Qué medidas podría tomar Pedro si considera que la reducción no cumple con los requisitos legales?</a:t>
            </a:r>
            <a:endParaRPr lang="es-PE" sz="1800" kern="10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Font typeface="+mj-lt"/>
              <a:buAutoNum type="arabicPeriod"/>
              <a:tabLst>
                <a:tab pos="457200" algn="l"/>
              </a:tabLst>
            </a:pPr>
            <a:r>
              <a:rPr lang="es-PE" sz="1800" b="1" kern="100">
                <a:solidFill>
                  <a:schemeClr val="bg1"/>
                </a:solidFill>
                <a:latin typeface="Aptos" panose="020B0004020202020204" pitchFamily="34" charset="0"/>
                <a:ea typeface="Aptos" panose="020B0004020202020204" pitchFamily="34" charset="0"/>
                <a:cs typeface="Times New Roman" panose="02020603050405020304" pitchFamily="18" charset="0"/>
              </a:rPr>
              <a:t>¿Qué elementos debe incluir la empresa para que esta reducción salarial sea considerada legal y adecuada a la legislación peruana?</a:t>
            </a:r>
            <a:endParaRPr lang="es-PE" sz="1800" kern="100">
              <a:solidFill>
                <a:schemeClr val="bg1"/>
              </a:solidFill>
              <a:latin typeface="Aptos" panose="020B0004020202020204" pitchFamily="34" charset="0"/>
              <a:ea typeface="Aptos" panose="020B0004020202020204" pitchFamily="34" charset="0"/>
              <a:cs typeface="Times New Roman" panose="02020603050405020304" pitchFamily="18" charset="0"/>
            </a:endParaRPr>
          </a:p>
          <a:p>
            <a:endParaRPr lang="es-PE" dirty="0">
              <a:solidFill>
                <a:schemeClr val="bg1"/>
              </a:solidFill>
            </a:endParaRPr>
          </a:p>
        </p:txBody>
      </p:sp>
    </p:spTree>
    <p:extLst>
      <p:ext uri="{BB962C8B-B14F-4D97-AF65-F5344CB8AC3E}">
        <p14:creationId xmlns:p14="http://schemas.microsoft.com/office/powerpoint/2010/main" val="2369453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49260" y="1813798"/>
            <a:ext cx="8811220" cy="713542"/>
          </a:xfrm>
          <a:prstGeom prst="rect">
            <a:avLst/>
          </a:prstGeom>
          <a:noFill/>
          <a:ln/>
        </p:spPr>
        <p:txBody>
          <a:bodyPr wrap="none" lIns="0" tIns="0" rIns="0" bIns="0" rtlCol="0" anchor="t"/>
          <a:lstStyle/>
          <a:p>
            <a:pPr marL="0" indent="0" algn="l">
              <a:lnSpc>
                <a:spcPts val="5600"/>
              </a:lnSpc>
              <a:buNone/>
            </a:pPr>
            <a:r>
              <a:rPr lang="en-US" sz="4450" b="1" dirty="0">
                <a:solidFill>
                  <a:srgbClr val="FFB393"/>
                </a:solidFill>
                <a:latin typeface="Brygada 1918 Bold" pitchFamily="34" charset="0"/>
                <a:ea typeface="Brygada 1918 Bold" pitchFamily="34" charset="-122"/>
                <a:cs typeface="Brygada 1918 Bold" pitchFamily="34" charset="-120"/>
              </a:rPr>
              <a:t>CONCEPTO DE REMUNERACIÓN</a:t>
            </a:r>
            <a:endParaRPr lang="en-US" sz="4450" dirty="0"/>
          </a:p>
        </p:txBody>
      </p:sp>
      <p:sp>
        <p:nvSpPr>
          <p:cNvPr id="3" name="Text 1"/>
          <p:cNvSpPr/>
          <p:nvPr/>
        </p:nvSpPr>
        <p:spPr>
          <a:xfrm>
            <a:off x="749260" y="3062526"/>
            <a:ext cx="3019544" cy="356830"/>
          </a:xfrm>
          <a:prstGeom prst="rect">
            <a:avLst/>
          </a:prstGeom>
          <a:noFill/>
          <a:ln/>
        </p:spPr>
        <p:txBody>
          <a:bodyPr wrap="none" lIns="0" tIns="0" rIns="0" bIns="0" rtlCol="0" anchor="t"/>
          <a:lstStyle/>
          <a:p>
            <a:pPr marL="0" indent="0" algn="l">
              <a:lnSpc>
                <a:spcPts val="2800"/>
              </a:lnSpc>
              <a:buNone/>
            </a:pPr>
            <a:r>
              <a:rPr lang="en-US" sz="2200" b="1" dirty="0">
                <a:solidFill>
                  <a:srgbClr val="FFB393"/>
                </a:solidFill>
                <a:latin typeface="Brygada 1918 Bold" pitchFamily="34" charset="0"/>
                <a:ea typeface="Brygada 1918 Bold" pitchFamily="34" charset="-122"/>
                <a:cs typeface="Brygada 1918 Bold" pitchFamily="34" charset="-120"/>
              </a:rPr>
              <a:t>Definición Ministerial</a:t>
            </a:r>
            <a:endParaRPr lang="en-US" sz="2200" dirty="0"/>
          </a:p>
        </p:txBody>
      </p:sp>
      <p:sp>
        <p:nvSpPr>
          <p:cNvPr id="4" name="Text 2"/>
          <p:cNvSpPr/>
          <p:nvPr/>
        </p:nvSpPr>
        <p:spPr>
          <a:xfrm>
            <a:off x="749260" y="3633430"/>
            <a:ext cx="6304836" cy="1369695"/>
          </a:xfrm>
          <a:prstGeom prst="rect">
            <a:avLst/>
          </a:prstGeom>
          <a:noFill/>
          <a:ln/>
        </p:spPr>
        <p:txBody>
          <a:bodyPr wrap="square" lIns="0" tIns="0" rIns="0" bIns="0" rtlCol="0" anchor="t"/>
          <a:lstStyle/>
          <a:p>
            <a:pPr marL="0" indent="0" algn="just">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Para el Ministerio de Trabajo y Promoción del Empleo, la remuneración comprende todo ingreso que el trabajador recibe del empleador por los servicios prestados, así como por la puesta a disposición de su fuerza de trabajo.</a:t>
            </a:r>
            <a:endParaRPr lang="en-US" sz="1650" dirty="0"/>
          </a:p>
        </p:txBody>
      </p:sp>
      <p:sp>
        <p:nvSpPr>
          <p:cNvPr id="5" name="Text 3"/>
          <p:cNvSpPr/>
          <p:nvPr/>
        </p:nvSpPr>
        <p:spPr>
          <a:xfrm>
            <a:off x="749260" y="5195768"/>
            <a:ext cx="6304836" cy="1027271"/>
          </a:xfrm>
          <a:prstGeom prst="rect">
            <a:avLst/>
          </a:prstGeom>
          <a:noFill/>
          <a:ln/>
        </p:spPr>
        <p:txBody>
          <a:bodyPr wrap="square" lIns="0" tIns="0" rIns="0" bIns="0" rtlCol="0" anchor="t"/>
          <a:lstStyle/>
          <a:p>
            <a:pPr marL="0" indent="0" algn="just">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Este concepto abarca no solo el salario básico sino también otros beneficios económicos que el trabajador percibe de forma regular por su labor.</a:t>
            </a:r>
            <a:endParaRPr lang="en-US" sz="1650" dirty="0"/>
          </a:p>
        </p:txBody>
      </p:sp>
      <p:sp>
        <p:nvSpPr>
          <p:cNvPr id="6" name="Text 4"/>
          <p:cNvSpPr/>
          <p:nvPr/>
        </p:nvSpPr>
        <p:spPr>
          <a:xfrm>
            <a:off x="7583924" y="3062526"/>
            <a:ext cx="2974181" cy="356830"/>
          </a:xfrm>
          <a:prstGeom prst="rect">
            <a:avLst/>
          </a:prstGeom>
          <a:noFill/>
          <a:ln/>
        </p:spPr>
        <p:txBody>
          <a:bodyPr wrap="none" lIns="0" tIns="0" rIns="0" bIns="0" rtlCol="0" anchor="t"/>
          <a:lstStyle/>
          <a:p>
            <a:pPr marL="0" indent="0" algn="l">
              <a:lnSpc>
                <a:spcPts val="2800"/>
              </a:lnSpc>
              <a:buNone/>
            </a:pPr>
            <a:r>
              <a:rPr lang="en-US" sz="2200" b="1" dirty="0">
                <a:solidFill>
                  <a:srgbClr val="FFB393"/>
                </a:solidFill>
                <a:latin typeface="Brygada 1918 Bold" pitchFamily="34" charset="0"/>
                <a:ea typeface="Brygada 1918 Bold" pitchFamily="34" charset="-122"/>
                <a:cs typeface="Brygada 1918 Bold" pitchFamily="34" charset="-120"/>
              </a:rPr>
              <a:t>Perspectiva Doctrinal</a:t>
            </a:r>
            <a:endParaRPr lang="en-US" sz="2200" dirty="0"/>
          </a:p>
        </p:txBody>
      </p:sp>
      <p:sp>
        <p:nvSpPr>
          <p:cNvPr id="7" name="Text 5"/>
          <p:cNvSpPr/>
          <p:nvPr/>
        </p:nvSpPr>
        <p:spPr>
          <a:xfrm>
            <a:off x="7583924" y="3633430"/>
            <a:ext cx="6304836" cy="1027271"/>
          </a:xfrm>
          <a:prstGeom prst="rect">
            <a:avLst/>
          </a:prstGeom>
          <a:noFill/>
          <a:ln/>
        </p:spPr>
        <p:txBody>
          <a:bodyPr wrap="square" lIns="0" tIns="0" rIns="0" bIns="0" rtlCol="0" anchor="t"/>
          <a:lstStyle/>
          <a:p>
            <a:pPr marL="0" indent="0" algn="just">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Según Javier Neves, destacado jurista laboral peruano, la remuneración posee un carácter contraprestativo que no se limita únicamente al trabajo efectivamente realizado.</a:t>
            </a:r>
            <a:endParaRPr lang="en-US" sz="1650" dirty="0"/>
          </a:p>
        </p:txBody>
      </p:sp>
      <p:sp>
        <p:nvSpPr>
          <p:cNvPr id="8" name="Text 6"/>
          <p:cNvSpPr/>
          <p:nvPr/>
        </p:nvSpPr>
        <p:spPr>
          <a:xfrm>
            <a:off x="7583924" y="4853345"/>
            <a:ext cx="6304836" cy="1369695"/>
          </a:xfrm>
          <a:prstGeom prst="rect">
            <a:avLst/>
          </a:prstGeom>
          <a:noFill/>
          <a:ln/>
        </p:spPr>
        <p:txBody>
          <a:bodyPr wrap="square" lIns="0" tIns="0" rIns="0" bIns="0" rtlCol="0" anchor="t"/>
          <a:lstStyle/>
          <a:p>
            <a:pPr marL="0" indent="0" algn="just">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Este enfoque reconoce que el pago corresponde a la puesta a disposición de la actividad laboral, recordando que el riesgo del trabajo es asumido por el empleador, no por el trabajador.</a:t>
            </a:r>
            <a:endParaRPr lang="en-US" sz="16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26294" y="649248"/>
            <a:ext cx="8451175" cy="659725"/>
          </a:xfrm>
          <a:prstGeom prst="rect">
            <a:avLst/>
          </a:prstGeom>
          <a:noFill/>
          <a:ln/>
        </p:spPr>
        <p:txBody>
          <a:bodyPr wrap="none" lIns="0" tIns="0" rIns="0" bIns="0" rtlCol="0" anchor="t"/>
          <a:lstStyle/>
          <a:p>
            <a:pPr marL="0" indent="0" algn="l">
              <a:lnSpc>
                <a:spcPts val="5150"/>
              </a:lnSpc>
              <a:buNone/>
            </a:pPr>
            <a:r>
              <a:rPr lang="en-US" sz="4150" b="1" kern="0" spc="-125" dirty="0">
                <a:solidFill>
                  <a:srgbClr val="FFFFFF"/>
                </a:solidFill>
                <a:latin typeface="Overpass Bold" pitchFamily="34" charset="0"/>
                <a:ea typeface="Overpass Bold" pitchFamily="34" charset="-122"/>
                <a:cs typeface="Overpass Bold" pitchFamily="34" charset="-120"/>
              </a:rPr>
              <a:t>Reducción Salarial por Fuerza Mayor</a:t>
            </a:r>
            <a:endParaRPr lang="en-US" sz="4150" dirty="0"/>
          </a:p>
        </p:txBody>
      </p:sp>
      <p:sp>
        <p:nvSpPr>
          <p:cNvPr id="3" name="Text 1"/>
          <p:cNvSpPr/>
          <p:nvPr/>
        </p:nvSpPr>
        <p:spPr>
          <a:xfrm>
            <a:off x="1469350" y="1757482"/>
            <a:ext cx="3351967" cy="329803"/>
          </a:xfrm>
          <a:prstGeom prst="rect">
            <a:avLst/>
          </a:prstGeom>
          <a:noFill/>
          <a:ln/>
        </p:spPr>
        <p:txBody>
          <a:bodyPr wrap="none" lIns="0" tIns="0" rIns="0" bIns="0" rtlCol="0" anchor="t"/>
          <a:lstStyle/>
          <a:p>
            <a:pPr marL="0" indent="0" algn="r">
              <a:lnSpc>
                <a:spcPts val="2550"/>
              </a:lnSpc>
              <a:buNone/>
            </a:pPr>
            <a:r>
              <a:rPr lang="en-US" sz="2050" b="1" kern="0" spc="-62" dirty="0">
                <a:solidFill>
                  <a:srgbClr val="E5E0DF"/>
                </a:solidFill>
                <a:latin typeface="Overpass Bold" pitchFamily="34" charset="0"/>
                <a:ea typeface="Overpass Bold" pitchFamily="34" charset="-122"/>
                <a:cs typeface="Overpass Bold" pitchFamily="34" charset="-120"/>
              </a:rPr>
              <a:t>Caso Fortuito o Fuerza Mayor</a:t>
            </a:r>
            <a:endParaRPr lang="en-US" sz="2050" dirty="0"/>
          </a:p>
        </p:txBody>
      </p:sp>
      <p:sp>
        <p:nvSpPr>
          <p:cNvPr id="4" name="Text 2"/>
          <p:cNvSpPr/>
          <p:nvPr/>
        </p:nvSpPr>
        <p:spPr>
          <a:xfrm>
            <a:off x="826294" y="2221825"/>
            <a:ext cx="3995023" cy="1794272"/>
          </a:xfrm>
          <a:prstGeom prst="rect">
            <a:avLst/>
          </a:prstGeom>
          <a:noFill/>
          <a:ln/>
        </p:spPr>
        <p:txBody>
          <a:bodyPr wrap="square" lIns="0" tIns="0" rIns="0" bIns="0" rtlCol="0" anchor="t"/>
          <a:lstStyle/>
          <a:p>
            <a:pPr marL="0" indent="0" algn="r">
              <a:lnSpc>
                <a:spcPts val="2800"/>
              </a:lnSpc>
              <a:buNone/>
            </a:pPr>
            <a:r>
              <a:rPr lang="en-US" sz="1750" dirty="0">
                <a:solidFill>
                  <a:srgbClr val="E5E0DF"/>
                </a:solidFill>
                <a:latin typeface="Overpass" pitchFamily="34" charset="0"/>
                <a:ea typeface="Overpass" pitchFamily="34" charset="-122"/>
                <a:cs typeface="Overpass" pitchFamily="34" charset="-120"/>
              </a:rPr>
              <a:t>La pandemia puede calificarse como fuerza mayor, pero no habilita automáticamente la reducción salarial unilateral sin mediar acuerdo con el trabajador.</a:t>
            </a:r>
            <a:endParaRPr lang="en-US" sz="1750" dirty="0"/>
          </a:p>
        </p:txBody>
      </p:sp>
      <p:pic>
        <p:nvPicPr>
          <p:cNvPr id="5" name="Image 0" descr="preencoded.png"/>
          <p:cNvPicPr>
            <a:picLocks noChangeAspect="1"/>
          </p:cNvPicPr>
          <p:nvPr/>
        </p:nvPicPr>
        <p:blipFill>
          <a:blip r:embed="rId3"/>
          <a:stretch>
            <a:fillRect/>
          </a:stretch>
        </p:blipFill>
        <p:spPr>
          <a:xfrm>
            <a:off x="5157668" y="1847255"/>
            <a:ext cx="4315063" cy="4315063"/>
          </a:xfrm>
          <a:prstGeom prst="rect">
            <a:avLst/>
          </a:prstGeom>
        </p:spPr>
      </p:pic>
      <p:pic>
        <p:nvPicPr>
          <p:cNvPr id="6" name="Image 1" descr="preencoded.png"/>
          <p:cNvPicPr>
            <a:picLocks noChangeAspect="1"/>
          </p:cNvPicPr>
          <p:nvPr/>
        </p:nvPicPr>
        <p:blipFill>
          <a:blip r:embed="rId4"/>
          <a:stretch>
            <a:fillRect/>
          </a:stretch>
        </p:blipFill>
        <p:spPr>
          <a:xfrm>
            <a:off x="6278940" y="2559427"/>
            <a:ext cx="335518" cy="419457"/>
          </a:xfrm>
          <a:prstGeom prst="rect">
            <a:avLst/>
          </a:prstGeom>
        </p:spPr>
      </p:pic>
      <p:sp>
        <p:nvSpPr>
          <p:cNvPr id="7" name="Text 3"/>
          <p:cNvSpPr/>
          <p:nvPr/>
        </p:nvSpPr>
        <p:spPr>
          <a:xfrm>
            <a:off x="9809083" y="1936909"/>
            <a:ext cx="3120390" cy="329803"/>
          </a:xfrm>
          <a:prstGeom prst="rect">
            <a:avLst/>
          </a:prstGeom>
          <a:noFill/>
          <a:ln/>
        </p:spPr>
        <p:txBody>
          <a:bodyPr wrap="none" lIns="0" tIns="0" rIns="0" bIns="0" rtlCol="0" anchor="t"/>
          <a:lstStyle/>
          <a:p>
            <a:pPr marL="0" indent="0" algn="l">
              <a:lnSpc>
                <a:spcPts val="2550"/>
              </a:lnSpc>
              <a:buNone/>
            </a:pPr>
            <a:r>
              <a:rPr lang="en-US" sz="2050" b="1" kern="0" spc="-62" dirty="0">
                <a:solidFill>
                  <a:srgbClr val="E5E0DF"/>
                </a:solidFill>
                <a:latin typeface="Overpass Bold" pitchFamily="34" charset="0"/>
                <a:ea typeface="Overpass Bold" pitchFamily="34" charset="-122"/>
                <a:cs typeface="Overpass Bold" pitchFamily="34" charset="-120"/>
              </a:rPr>
              <a:t>Marco Normativo Aplicable</a:t>
            </a:r>
            <a:endParaRPr lang="en-US" sz="2050" dirty="0"/>
          </a:p>
        </p:txBody>
      </p:sp>
      <p:sp>
        <p:nvSpPr>
          <p:cNvPr id="8" name="Text 4"/>
          <p:cNvSpPr/>
          <p:nvPr/>
        </p:nvSpPr>
        <p:spPr>
          <a:xfrm>
            <a:off x="9809083" y="2401253"/>
            <a:ext cx="3995023" cy="1435418"/>
          </a:xfrm>
          <a:prstGeom prst="rect">
            <a:avLst/>
          </a:prstGeom>
          <a:noFill/>
          <a:ln/>
        </p:spPr>
        <p:txBody>
          <a:bodyPr wrap="square" lIns="0" tIns="0" rIns="0" bIns="0" rtlCol="0" anchor="t"/>
          <a:lstStyle/>
          <a:p>
            <a:pPr marL="0" indent="0" algn="l">
              <a:lnSpc>
                <a:spcPts val="2800"/>
              </a:lnSpc>
              <a:buNone/>
            </a:pPr>
            <a:r>
              <a:rPr lang="en-US" sz="1750" dirty="0">
                <a:solidFill>
                  <a:srgbClr val="E5E0DF"/>
                </a:solidFill>
                <a:latin typeface="Overpass" pitchFamily="34" charset="0"/>
                <a:ea typeface="Overpass" pitchFamily="34" charset="-122"/>
                <a:cs typeface="Overpass" pitchFamily="34" charset="-120"/>
              </a:rPr>
              <a:t>El D.S. N° 011-2020-TR estableció medidas excepcionales durante la emergencia sanitaria, pero siempre priorizando el acuerdo entre partes.</a:t>
            </a:r>
            <a:endParaRPr lang="en-US" sz="1750" dirty="0"/>
          </a:p>
        </p:txBody>
      </p:sp>
      <p:pic>
        <p:nvPicPr>
          <p:cNvPr id="9" name="Image 2" descr="preencoded.png"/>
          <p:cNvPicPr>
            <a:picLocks noChangeAspect="1"/>
          </p:cNvPicPr>
          <p:nvPr/>
        </p:nvPicPr>
        <p:blipFill>
          <a:blip r:embed="rId5"/>
          <a:stretch>
            <a:fillRect/>
          </a:stretch>
        </p:blipFill>
        <p:spPr>
          <a:xfrm>
            <a:off x="5157668" y="1847255"/>
            <a:ext cx="4315063" cy="4315063"/>
          </a:xfrm>
          <a:prstGeom prst="rect">
            <a:avLst/>
          </a:prstGeom>
        </p:spPr>
      </p:pic>
      <p:pic>
        <p:nvPicPr>
          <p:cNvPr id="10" name="Image 3" descr="preencoded.png"/>
          <p:cNvPicPr>
            <a:picLocks noChangeAspect="1"/>
          </p:cNvPicPr>
          <p:nvPr/>
        </p:nvPicPr>
        <p:blipFill>
          <a:blip r:embed="rId6"/>
          <a:stretch>
            <a:fillRect/>
          </a:stretch>
        </p:blipFill>
        <p:spPr>
          <a:xfrm>
            <a:off x="8382893" y="2926616"/>
            <a:ext cx="335518" cy="419457"/>
          </a:xfrm>
          <a:prstGeom prst="rect">
            <a:avLst/>
          </a:prstGeom>
        </p:spPr>
      </p:pic>
      <p:sp>
        <p:nvSpPr>
          <p:cNvPr id="11" name="Text 5"/>
          <p:cNvSpPr/>
          <p:nvPr/>
        </p:nvSpPr>
        <p:spPr>
          <a:xfrm>
            <a:off x="9809083" y="4531876"/>
            <a:ext cx="3630097" cy="329803"/>
          </a:xfrm>
          <a:prstGeom prst="rect">
            <a:avLst/>
          </a:prstGeom>
          <a:noFill/>
          <a:ln/>
        </p:spPr>
        <p:txBody>
          <a:bodyPr wrap="none" lIns="0" tIns="0" rIns="0" bIns="0" rtlCol="0" anchor="t"/>
          <a:lstStyle/>
          <a:p>
            <a:pPr marL="0" indent="0" algn="l">
              <a:lnSpc>
                <a:spcPts val="2550"/>
              </a:lnSpc>
              <a:buNone/>
            </a:pPr>
            <a:r>
              <a:rPr lang="en-US" sz="2050" b="1" kern="0" spc="-62" dirty="0">
                <a:solidFill>
                  <a:srgbClr val="E5E0DF"/>
                </a:solidFill>
                <a:latin typeface="Overpass Bold" pitchFamily="34" charset="0"/>
                <a:ea typeface="Overpass Bold" pitchFamily="34" charset="-122"/>
                <a:cs typeface="Overpass Bold" pitchFamily="34" charset="-120"/>
              </a:rPr>
              <a:t>Evaluación de Proporcionalidad</a:t>
            </a:r>
            <a:endParaRPr lang="en-US" sz="2050" dirty="0"/>
          </a:p>
        </p:txBody>
      </p:sp>
      <p:sp>
        <p:nvSpPr>
          <p:cNvPr id="12" name="Text 6"/>
          <p:cNvSpPr/>
          <p:nvPr/>
        </p:nvSpPr>
        <p:spPr>
          <a:xfrm>
            <a:off x="9809083" y="4996220"/>
            <a:ext cx="3995023" cy="1076563"/>
          </a:xfrm>
          <a:prstGeom prst="rect">
            <a:avLst/>
          </a:prstGeom>
          <a:noFill/>
          <a:ln/>
        </p:spPr>
        <p:txBody>
          <a:bodyPr wrap="square" lIns="0" tIns="0" rIns="0" bIns="0" rtlCol="0" anchor="t"/>
          <a:lstStyle/>
          <a:p>
            <a:pPr marL="0" indent="0" algn="l">
              <a:lnSpc>
                <a:spcPts val="2800"/>
              </a:lnSpc>
              <a:buNone/>
            </a:pPr>
            <a:r>
              <a:rPr lang="en-US" sz="1750" dirty="0">
                <a:solidFill>
                  <a:srgbClr val="E5E0DF"/>
                </a:solidFill>
                <a:latin typeface="Overpass" pitchFamily="34" charset="0"/>
                <a:ea typeface="Overpass" pitchFamily="34" charset="-122"/>
                <a:cs typeface="Overpass" pitchFamily="34" charset="-120"/>
              </a:rPr>
              <a:t>La reducción debe ser razonable, temporal y proporcional a la afectación sufrida por la empresa textil.</a:t>
            </a:r>
            <a:endParaRPr lang="en-US" sz="1750" dirty="0"/>
          </a:p>
        </p:txBody>
      </p:sp>
      <p:pic>
        <p:nvPicPr>
          <p:cNvPr id="13" name="Image 4" descr="preencoded.png"/>
          <p:cNvPicPr>
            <a:picLocks noChangeAspect="1"/>
          </p:cNvPicPr>
          <p:nvPr/>
        </p:nvPicPr>
        <p:blipFill>
          <a:blip r:embed="rId7"/>
          <a:stretch>
            <a:fillRect/>
          </a:stretch>
        </p:blipFill>
        <p:spPr>
          <a:xfrm>
            <a:off x="5157668" y="1847255"/>
            <a:ext cx="4315063" cy="4315063"/>
          </a:xfrm>
          <a:prstGeom prst="rect">
            <a:avLst/>
          </a:prstGeom>
        </p:spPr>
      </p:pic>
      <p:pic>
        <p:nvPicPr>
          <p:cNvPr id="14" name="Image 5" descr="preencoded.png"/>
          <p:cNvPicPr>
            <a:picLocks noChangeAspect="1"/>
          </p:cNvPicPr>
          <p:nvPr/>
        </p:nvPicPr>
        <p:blipFill>
          <a:blip r:embed="rId8"/>
          <a:stretch>
            <a:fillRect/>
          </a:stretch>
        </p:blipFill>
        <p:spPr>
          <a:xfrm>
            <a:off x="8015704" y="5030569"/>
            <a:ext cx="335518" cy="419457"/>
          </a:xfrm>
          <a:prstGeom prst="rect">
            <a:avLst/>
          </a:prstGeom>
        </p:spPr>
      </p:pic>
      <p:sp>
        <p:nvSpPr>
          <p:cNvPr id="15" name="Text 7"/>
          <p:cNvSpPr/>
          <p:nvPr/>
        </p:nvSpPr>
        <p:spPr>
          <a:xfrm>
            <a:off x="2050256" y="4352449"/>
            <a:ext cx="2771061" cy="329803"/>
          </a:xfrm>
          <a:prstGeom prst="rect">
            <a:avLst/>
          </a:prstGeom>
          <a:noFill/>
          <a:ln/>
        </p:spPr>
        <p:txBody>
          <a:bodyPr wrap="none" lIns="0" tIns="0" rIns="0" bIns="0" rtlCol="0" anchor="t"/>
          <a:lstStyle/>
          <a:p>
            <a:pPr marL="0" indent="0" algn="r">
              <a:lnSpc>
                <a:spcPts val="2550"/>
              </a:lnSpc>
              <a:buNone/>
            </a:pPr>
            <a:r>
              <a:rPr lang="en-US" sz="2050" b="1" kern="0" spc="-62" dirty="0">
                <a:solidFill>
                  <a:srgbClr val="E5E0DF"/>
                </a:solidFill>
                <a:latin typeface="Overpass Bold" pitchFamily="34" charset="0"/>
                <a:ea typeface="Overpass Bold" pitchFamily="34" charset="-122"/>
                <a:cs typeface="Overpass Bold" pitchFamily="34" charset="-120"/>
              </a:rPr>
              <a:t>Procedimientos Legales</a:t>
            </a:r>
            <a:endParaRPr lang="en-US" sz="2050" dirty="0"/>
          </a:p>
        </p:txBody>
      </p:sp>
      <p:sp>
        <p:nvSpPr>
          <p:cNvPr id="16" name="Text 8"/>
          <p:cNvSpPr/>
          <p:nvPr/>
        </p:nvSpPr>
        <p:spPr>
          <a:xfrm>
            <a:off x="826294" y="4816793"/>
            <a:ext cx="3995023" cy="1435418"/>
          </a:xfrm>
          <a:prstGeom prst="rect">
            <a:avLst/>
          </a:prstGeom>
          <a:noFill/>
          <a:ln/>
        </p:spPr>
        <p:txBody>
          <a:bodyPr wrap="square" lIns="0" tIns="0" rIns="0" bIns="0" rtlCol="0" anchor="t"/>
          <a:lstStyle/>
          <a:p>
            <a:pPr marL="0" indent="0" algn="r">
              <a:lnSpc>
                <a:spcPts val="2800"/>
              </a:lnSpc>
              <a:buNone/>
            </a:pPr>
            <a:r>
              <a:rPr lang="en-US" sz="1750" dirty="0">
                <a:solidFill>
                  <a:srgbClr val="E5E0DF"/>
                </a:solidFill>
                <a:latin typeface="Overpass" pitchFamily="34" charset="0"/>
                <a:ea typeface="Overpass" pitchFamily="34" charset="-122"/>
                <a:cs typeface="Overpass" pitchFamily="34" charset="-120"/>
              </a:rPr>
              <a:t>Pedro puede solicitar una inspección laboral si considera que la reducción no cumple con los parámetros legales establecidos.</a:t>
            </a:r>
            <a:endParaRPr lang="en-US" sz="1750" dirty="0"/>
          </a:p>
        </p:txBody>
      </p:sp>
      <p:pic>
        <p:nvPicPr>
          <p:cNvPr id="17" name="Image 6" descr="preencoded.png"/>
          <p:cNvPicPr>
            <a:picLocks noChangeAspect="1"/>
          </p:cNvPicPr>
          <p:nvPr/>
        </p:nvPicPr>
        <p:blipFill>
          <a:blip r:embed="rId9"/>
          <a:stretch>
            <a:fillRect/>
          </a:stretch>
        </p:blipFill>
        <p:spPr>
          <a:xfrm>
            <a:off x="5157668" y="1847255"/>
            <a:ext cx="4315063" cy="4315063"/>
          </a:xfrm>
          <a:prstGeom prst="rect">
            <a:avLst/>
          </a:prstGeom>
        </p:spPr>
      </p:pic>
      <p:pic>
        <p:nvPicPr>
          <p:cNvPr id="18" name="Image 7" descr="preencoded.png"/>
          <p:cNvPicPr>
            <a:picLocks noChangeAspect="1"/>
          </p:cNvPicPr>
          <p:nvPr/>
        </p:nvPicPr>
        <p:blipFill>
          <a:blip r:embed="rId10"/>
          <a:stretch>
            <a:fillRect/>
          </a:stretch>
        </p:blipFill>
        <p:spPr>
          <a:xfrm>
            <a:off x="5911751" y="4663380"/>
            <a:ext cx="335518" cy="419457"/>
          </a:xfrm>
          <a:prstGeom prst="rect">
            <a:avLst/>
          </a:prstGeom>
        </p:spPr>
      </p:pic>
      <p:sp>
        <p:nvSpPr>
          <p:cNvPr id="19" name="Text 9"/>
          <p:cNvSpPr/>
          <p:nvPr/>
        </p:nvSpPr>
        <p:spPr>
          <a:xfrm>
            <a:off x="826294" y="6504503"/>
            <a:ext cx="12977812" cy="1076563"/>
          </a:xfrm>
          <a:prstGeom prst="rect">
            <a:avLst/>
          </a:prstGeom>
          <a:noFill/>
          <a:ln/>
        </p:spPr>
        <p:txBody>
          <a:bodyPr wrap="square" lIns="0" tIns="0" rIns="0" bIns="0" rtlCol="0" anchor="t"/>
          <a:lstStyle/>
          <a:p>
            <a:pPr marL="0" indent="0" algn="l">
              <a:lnSpc>
                <a:spcPts val="2800"/>
              </a:lnSpc>
              <a:buNone/>
            </a:pPr>
            <a:r>
              <a:rPr lang="en-US" sz="1750" dirty="0">
                <a:solidFill>
                  <a:srgbClr val="E5E0DF"/>
                </a:solidFill>
                <a:latin typeface="Overpass" pitchFamily="34" charset="0"/>
                <a:ea typeface="Overpass" pitchFamily="34" charset="-122"/>
                <a:cs typeface="Overpass" pitchFamily="34" charset="-120"/>
              </a:rPr>
              <a:t>Aun en situaciones excepcionales como la pandemia, las empresas deben priorizar el acuerdo con los trabajadores para modificar condiciones salariales. La fuerza mayor justifica medidas extraordinarias, pero estas deben implementarse respetando el marco legal y los derechos fundamentales del trabajador.</a:t>
            </a:r>
            <a:endParaRPr lang="en-US" sz="175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01324B12-227B-818D-AB00-8F56DC227CEE}"/>
              </a:ext>
            </a:extLst>
          </p:cNvPr>
          <p:cNvSpPr txBox="1">
            <a:spLocks/>
          </p:cNvSpPr>
          <p:nvPr/>
        </p:nvSpPr>
        <p:spPr>
          <a:xfrm>
            <a:off x="838200" y="1825625"/>
            <a:ext cx="12788590" cy="51550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07000"/>
              </a:lnSpc>
              <a:spcAft>
                <a:spcPts val="800"/>
              </a:spcAft>
              <a:buFont typeface="Arial" pitchFamily="34" charset="0"/>
              <a:buNone/>
            </a:pPr>
            <a:r>
              <a:rPr lang="es-PE" sz="1800" b="1" kern="100">
                <a:solidFill>
                  <a:schemeClr val="bg1"/>
                </a:solidFill>
                <a:latin typeface="Aptos" panose="020B0004020202020204" pitchFamily="34" charset="0"/>
                <a:ea typeface="Aptos" panose="020B0004020202020204" pitchFamily="34" charset="0"/>
                <a:cs typeface="Times New Roman" panose="02020603050405020304" pitchFamily="18" charset="0"/>
              </a:rPr>
              <a:t>Caso Práctico 5: Reducción Salarial y Despido Indirecto</a:t>
            </a:r>
            <a:endParaRPr lang="es-PE" sz="1800" kern="10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Font typeface="Arial" pitchFamily="34" charset="0"/>
              <a:buNone/>
            </a:pPr>
            <a:r>
              <a:rPr lang="es-PE" sz="1800" b="1" kern="100">
                <a:solidFill>
                  <a:schemeClr val="bg1"/>
                </a:solidFill>
                <a:latin typeface="Aptos" panose="020B0004020202020204" pitchFamily="34" charset="0"/>
                <a:ea typeface="Aptos" panose="020B0004020202020204" pitchFamily="34" charset="0"/>
                <a:cs typeface="Times New Roman" panose="02020603050405020304" pitchFamily="18" charset="0"/>
              </a:rPr>
              <a:t>Escenario:</a:t>
            </a:r>
            <a:r>
              <a:rPr lang="es-PE" sz="1800" kern="100">
                <a:solidFill>
                  <a:schemeClr val="bg1"/>
                </a:solidFill>
                <a:latin typeface="Aptos" panose="020B0004020202020204" pitchFamily="34" charset="0"/>
                <a:ea typeface="Aptos" panose="020B0004020202020204" pitchFamily="34" charset="0"/>
                <a:cs typeface="Times New Roman" panose="02020603050405020304" pitchFamily="18" charset="0"/>
              </a:rPr>
              <a:t> Luis es trabajador de una empresa de publicidad desde hace más de cinco años, con un salario mensual de S/ 4,000. El empleador le comunica que a partir del siguiente mes su salario se reducirá a S/ 2,500 debido a "problemas financieros". Luis no está de acuerdo con la medida, ya que nunca se discutió previamente ni se le consultó. Tras una conversación con su jefe, Luis decide no aceptar la reducción y considera que esto constituye un </a:t>
            </a:r>
            <a:r>
              <a:rPr lang="es-PE" sz="1800" b="1" kern="100">
                <a:solidFill>
                  <a:schemeClr val="bg1"/>
                </a:solidFill>
                <a:latin typeface="Aptos" panose="020B0004020202020204" pitchFamily="34" charset="0"/>
                <a:ea typeface="Aptos" panose="020B0004020202020204" pitchFamily="34" charset="0"/>
                <a:cs typeface="Times New Roman" panose="02020603050405020304" pitchFamily="18" charset="0"/>
              </a:rPr>
              <a:t>despido indirecto</a:t>
            </a:r>
            <a:r>
              <a:rPr lang="es-PE" sz="1800" kern="100">
                <a:solidFill>
                  <a:schemeClr val="bg1"/>
                </a:solidFill>
                <a:latin typeface="Aptos" panose="020B0004020202020204" pitchFamily="34" charset="0"/>
                <a:ea typeface="Aptos" panose="020B0004020202020204" pitchFamily="34" charset="0"/>
                <a:cs typeface="Times New Roman" panose="02020603050405020304" pitchFamily="18" charset="0"/>
              </a:rPr>
              <a:t>.</a:t>
            </a:r>
          </a:p>
          <a:p>
            <a:pPr algn="just">
              <a:lnSpc>
                <a:spcPct val="107000"/>
              </a:lnSpc>
              <a:spcAft>
                <a:spcPts val="800"/>
              </a:spcAft>
              <a:buFont typeface="Arial" pitchFamily="34" charset="0"/>
              <a:buNone/>
            </a:pPr>
            <a:r>
              <a:rPr lang="es-PE" sz="1800" b="1" kern="100">
                <a:solidFill>
                  <a:schemeClr val="bg1"/>
                </a:solidFill>
                <a:latin typeface="Aptos" panose="020B0004020202020204" pitchFamily="34" charset="0"/>
                <a:ea typeface="Aptos" panose="020B0004020202020204" pitchFamily="34" charset="0"/>
                <a:cs typeface="Times New Roman" panose="02020603050405020304" pitchFamily="18" charset="0"/>
              </a:rPr>
              <a:t>Preguntas para análisis:</a:t>
            </a:r>
            <a:endParaRPr lang="es-PE" sz="1800" kern="10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Font typeface="+mj-lt"/>
              <a:buAutoNum type="arabicPeriod"/>
              <a:tabLst>
                <a:tab pos="457200" algn="l"/>
              </a:tabLst>
            </a:pPr>
            <a:r>
              <a:rPr lang="es-PE" sz="1800" b="1" kern="100">
                <a:solidFill>
                  <a:schemeClr val="bg1"/>
                </a:solidFill>
                <a:latin typeface="Aptos" panose="020B0004020202020204" pitchFamily="34" charset="0"/>
                <a:ea typeface="Aptos" panose="020B0004020202020204" pitchFamily="34" charset="0"/>
                <a:cs typeface="Times New Roman" panose="02020603050405020304" pitchFamily="18" charset="0"/>
              </a:rPr>
              <a:t>¿Luis tiene razón al considerar la reducción salarial como un despido indirecto?</a:t>
            </a:r>
            <a:endParaRPr lang="es-PE" sz="1800" kern="10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Font typeface="+mj-lt"/>
              <a:buAutoNum type="arabicPeriod"/>
              <a:tabLst>
                <a:tab pos="457200" algn="l"/>
              </a:tabLst>
            </a:pPr>
            <a:r>
              <a:rPr lang="es-PE" sz="1800" b="1" kern="100">
                <a:solidFill>
                  <a:schemeClr val="bg1"/>
                </a:solidFill>
                <a:latin typeface="Aptos" panose="020B0004020202020204" pitchFamily="34" charset="0"/>
                <a:ea typeface="Aptos" panose="020B0004020202020204" pitchFamily="34" charset="0"/>
                <a:cs typeface="Times New Roman" panose="02020603050405020304" pitchFamily="18" charset="0"/>
              </a:rPr>
              <a:t>¿Cuáles son los elementos legales que permiten que Luis pueda calificar esta medida como despido indirecto?</a:t>
            </a:r>
            <a:endParaRPr lang="es-PE" sz="1800" kern="10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Font typeface="+mj-lt"/>
              <a:buAutoNum type="arabicPeriod"/>
              <a:tabLst>
                <a:tab pos="457200" algn="l"/>
              </a:tabLst>
            </a:pPr>
            <a:r>
              <a:rPr lang="es-PE" sz="1800" b="1" kern="100">
                <a:solidFill>
                  <a:schemeClr val="bg1"/>
                </a:solidFill>
                <a:latin typeface="Aptos" panose="020B0004020202020204" pitchFamily="34" charset="0"/>
                <a:ea typeface="Aptos" panose="020B0004020202020204" pitchFamily="34" charset="0"/>
                <a:cs typeface="Times New Roman" panose="02020603050405020304" pitchFamily="18" charset="0"/>
              </a:rPr>
              <a:t>¿Qué acciones podría tomar Luis en este escenario y qué derechos le asisten en caso de despido indirecto?</a:t>
            </a:r>
            <a:endParaRPr lang="es-PE" sz="1800" kern="10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Font typeface="+mj-lt"/>
              <a:buAutoNum type="arabicPeriod"/>
              <a:tabLst>
                <a:tab pos="457200" algn="l"/>
              </a:tabLst>
            </a:pPr>
            <a:r>
              <a:rPr lang="es-PE" sz="1800" b="1" kern="100">
                <a:solidFill>
                  <a:schemeClr val="bg1"/>
                </a:solidFill>
                <a:latin typeface="Aptos" panose="020B0004020202020204" pitchFamily="34" charset="0"/>
                <a:ea typeface="Aptos" panose="020B0004020202020204" pitchFamily="34" charset="0"/>
                <a:cs typeface="Times New Roman" panose="02020603050405020304" pitchFamily="18" charset="0"/>
              </a:rPr>
              <a:t>¿Cuáles son las implicancias de este tipo de despido para la empresa y el trabajador?</a:t>
            </a:r>
            <a:endParaRPr lang="es-PE" sz="1800" kern="100">
              <a:solidFill>
                <a:schemeClr val="bg1"/>
              </a:solidFill>
              <a:latin typeface="Aptos" panose="020B0004020202020204" pitchFamily="34" charset="0"/>
              <a:ea typeface="Aptos" panose="020B0004020202020204" pitchFamily="34" charset="0"/>
              <a:cs typeface="Times New Roman" panose="02020603050405020304" pitchFamily="18" charset="0"/>
            </a:endParaRPr>
          </a:p>
          <a:p>
            <a:endParaRPr lang="es-PE" dirty="0">
              <a:solidFill>
                <a:schemeClr val="bg1"/>
              </a:solidFill>
            </a:endParaRPr>
          </a:p>
        </p:txBody>
      </p:sp>
    </p:spTree>
    <p:extLst>
      <p:ext uri="{BB962C8B-B14F-4D97-AF65-F5344CB8AC3E}">
        <p14:creationId xmlns:p14="http://schemas.microsoft.com/office/powerpoint/2010/main" val="2937693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37724" y="879753"/>
            <a:ext cx="7389138" cy="492681"/>
          </a:xfrm>
          <a:prstGeom prst="rect">
            <a:avLst/>
          </a:prstGeom>
          <a:noFill/>
          <a:ln/>
        </p:spPr>
        <p:txBody>
          <a:bodyPr wrap="none" lIns="0" tIns="0" rIns="0" bIns="0" rtlCol="0" anchor="t"/>
          <a:lstStyle/>
          <a:p>
            <a:pPr marL="0" indent="0" algn="l">
              <a:lnSpc>
                <a:spcPts val="3850"/>
              </a:lnSpc>
              <a:buNone/>
            </a:pPr>
            <a:r>
              <a:rPr lang="en-US" sz="3100" b="1" kern="0" spc="-93" dirty="0">
                <a:solidFill>
                  <a:srgbClr val="FFFFFF"/>
                </a:solidFill>
                <a:latin typeface="Overpass Bold" pitchFamily="34" charset="0"/>
                <a:ea typeface="Overpass Bold" pitchFamily="34" charset="-122"/>
                <a:cs typeface="Overpass Bold" pitchFamily="34" charset="-120"/>
              </a:rPr>
              <a:t>Reducción Salarial como Despido Indirecto</a:t>
            </a:r>
            <a:endParaRPr lang="en-US" sz="3100" dirty="0"/>
          </a:p>
        </p:txBody>
      </p:sp>
      <p:pic>
        <p:nvPicPr>
          <p:cNvPr id="3" name="Image 0" descr="preencoded.png"/>
          <p:cNvPicPr>
            <a:picLocks noChangeAspect="1"/>
          </p:cNvPicPr>
          <p:nvPr/>
        </p:nvPicPr>
        <p:blipFill>
          <a:blip r:embed="rId3"/>
          <a:stretch>
            <a:fillRect/>
          </a:stretch>
        </p:blipFill>
        <p:spPr>
          <a:xfrm>
            <a:off x="3274814" y="1707475"/>
            <a:ext cx="1603058" cy="950000"/>
          </a:xfrm>
          <a:prstGeom prst="rect">
            <a:avLst/>
          </a:prstGeom>
        </p:spPr>
      </p:pic>
      <p:pic>
        <p:nvPicPr>
          <p:cNvPr id="4" name="Image 1" descr="preencoded.png"/>
          <p:cNvPicPr>
            <a:picLocks noChangeAspect="1"/>
          </p:cNvPicPr>
          <p:nvPr/>
        </p:nvPicPr>
        <p:blipFill>
          <a:blip r:embed="rId4"/>
          <a:stretch>
            <a:fillRect/>
          </a:stretch>
        </p:blipFill>
        <p:spPr>
          <a:xfrm>
            <a:off x="3958471" y="2152531"/>
            <a:ext cx="235625" cy="294442"/>
          </a:xfrm>
          <a:prstGeom prst="rect">
            <a:avLst/>
          </a:prstGeom>
        </p:spPr>
      </p:pic>
      <p:sp>
        <p:nvSpPr>
          <p:cNvPr id="5" name="Text 1"/>
          <p:cNvSpPr/>
          <p:nvPr/>
        </p:nvSpPr>
        <p:spPr>
          <a:xfrm>
            <a:off x="5045393" y="1874996"/>
            <a:ext cx="1971318" cy="246459"/>
          </a:xfrm>
          <a:prstGeom prst="rect">
            <a:avLst/>
          </a:prstGeom>
          <a:noFill/>
          <a:ln/>
        </p:spPr>
        <p:txBody>
          <a:bodyPr wrap="none" lIns="0" tIns="0" rIns="0" bIns="0" rtlCol="0" anchor="t"/>
          <a:lstStyle/>
          <a:p>
            <a:pPr marL="0" indent="0" algn="l">
              <a:lnSpc>
                <a:spcPts val="1900"/>
              </a:lnSpc>
              <a:buNone/>
            </a:pPr>
            <a:r>
              <a:rPr lang="en-US" sz="1550" b="1" kern="0" spc="-47" dirty="0">
                <a:solidFill>
                  <a:srgbClr val="E5E0DF"/>
                </a:solidFill>
                <a:latin typeface="Overpass Bold" pitchFamily="34" charset="0"/>
                <a:ea typeface="Overpass Bold" pitchFamily="34" charset="-122"/>
                <a:cs typeface="Overpass Bold" pitchFamily="34" charset="-120"/>
              </a:rPr>
              <a:t>Despido Indirecto</a:t>
            </a:r>
            <a:endParaRPr lang="en-US" sz="1550" dirty="0"/>
          </a:p>
        </p:txBody>
      </p:sp>
      <p:sp>
        <p:nvSpPr>
          <p:cNvPr id="6" name="Text 2"/>
          <p:cNvSpPr/>
          <p:nvPr/>
        </p:nvSpPr>
        <p:spPr>
          <a:xfrm>
            <a:off x="5045393" y="2221944"/>
            <a:ext cx="6537127" cy="268010"/>
          </a:xfrm>
          <a:prstGeom prst="rect">
            <a:avLst/>
          </a:prstGeom>
          <a:noFill/>
          <a:ln/>
        </p:spPr>
        <p:txBody>
          <a:bodyPr wrap="none" lIns="0" tIns="0" rIns="0" bIns="0" rtlCol="0" anchor="t"/>
          <a:lstStyle/>
          <a:p>
            <a:pPr marL="0" indent="0" algn="l">
              <a:lnSpc>
                <a:spcPts val="2100"/>
              </a:lnSpc>
              <a:buNone/>
            </a:pPr>
            <a:r>
              <a:rPr lang="en-US" sz="1300" dirty="0">
                <a:solidFill>
                  <a:srgbClr val="E5E0DF"/>
                </a:solidFill>
                <a:latin typeface="Overpass" pitchFamily="34" charset="0"/>
                <a:ea typeface="Overpass" pitchFamily="34" charset="-122"/>
                <a:cs typeface="Overpass" pitchFamily="34" charset="-120"/>
              </a:rPr>
              <a:t>Figura jurídica que permite al trabajador darse por despedido ante un acto de hostilidad</a:t>
            </a:r>
            <a:endParaRPr lang="en-US" sz="1300" dirty="0"/>
          </a:p>
        </p:txBody>
      </p:sp>
      <p:sp>
        <p:nvSpPr>
          <p:cNvPr id="7" name="Shape 3"/>
          <p:cNvSpPr/>
          <p:nvPr/>
        </p:nvSpPr>
        <p:spPr>
          <a:xfrm>
            <a:off x="4919663" y="2668786"/>
            <a:ext cx="8831223" cy="11430"/>
          </a:xfrm>
          <a:prstGeom prst="roundRect">
            <a:avLst>
              <a:gd name="adj" fmla="val 615730"/>
            </a:avLst>
          </a:prstGeom>
          <a:solidFill>
            <a:srgbClr val="971B55"/>
          </a:solidFill>
          <a:ln/>
        </p:spPr>
        <p:txBody>
          <a:bodyPr/>
          <a:lstStyle/>
          <a:p>
            <a:endParaRPr lang="es-PE"/>
          </a:p>
        </p:txBody>
      </p:sp>
      <p:pic>
        <p:nvPicPr>
          <p:cNvPr id="8" name="Image 2" descr="preencoded.png"/>
          <p:cNvPicPr>
            <a:picLocks noChangeAspect="1"/>
          </p:cNvPicPr>
          <p:nvPr/>
        </p:nvPicPr>
        <p:blipFill>
          <a:blip r:embed="rId5"/>
          <a:stretch>
            <a:fillRect/>
          </a:stretch>
        </p:blipFill>
        <p:spPr>
          <a:xfrm>
            <a:off x="2473285" y="2699266"/>
            <a:ext cx="3206234" cy="950000"/>
          </a:xfrm>
          <a:prstGeom prst="rect">
            <a:avLst/>
          </a:prstGeom>
        </p:spPr>
      </p:pic>
      <p:pic>
        <p:nvPicPr>
          <p:cNvPr id="9" name="Image 3" descr="preencoded.png"/>
          <p:cNvPicPr>
            <a:picLocks noChangeAspect="1"/>
          </p:cNvPicPr>
          <p:nvPr/>
        </p:nvPicPr>
        <p:blipFill>
          <a:blip r:embed="rId6"/>
          <a:stretch>
            <a:fillRect/>
          </a:stretch>
        </p:blipFill>
        <p:spPr>
          <a:xfrm>
            <a:off x="3958471" y="3027045"/>
            <a:ext cx="235625" cy="294442"/>
          </a:xfrm>
          <a:prstGeom prst="rect">
            <a:avLst/>
          </a:prstGeom>
        </p:spPr>
      </p:pic>
      <p:sp>
        <p:nvSpPr>
          <p:cNvPr id="10" name="Text 4"/>
          <p:cNvSpPr/>
          <p:nvPr/>
        </p:nvSpPr>
        <p:spPr>
          <a:xfrm>
            <a:off x="5847040" y="2866787"/>
            <a:ext cx="1971318" cy="246459"/>
          </a:xfrm>
          <a:prstGeom prst="rect">
            <a:avLst/>
          </a:prstGeom>
          <a:noFill/>
          <a:ln/>
        </p:spPr>
        <p:txBody>
          <a:bodyPr wrap="none" lIns="0" tIns="0" rIns="0" bIns="0" rtlCol="0" anchor="t"/>
          <a:lstStyle/>
          <a:p>
            <a:pPr marL="0" indent="0" algn="l">
              <a:lnSpc>
                <a:spcPts val="1900"/>
              </a:lnSpc>
              <a:buNone/>
            </a:pPr>
            <a:r>
              <a:rPr lang="en-US" sz="1550" b="1" kern="0" spc="-47" dirty="0">
                <a:solidFill>
                  <a:srgbClr val="E5E0DF"/>
                </a:solidFill>
                <a:latin typeface="Overpass Bold" pitchFamily="34" charset="0"/>
                <a:ea typeface="Overpass Bold" pitchFamily="34" charset="-122"/>
                <a:cs typeface="Overpass Bold" pitchFamily="34" charset="-120"/>
              </a:rPr>
              <a:t>Fundamento Legal</a:t>
            </a:r>
            <a:endParaRPr lang="en-US" sz="1550" dirty="0"/>
          </a:p>
        </p:txBody>
      </p:sp>
      <p:sp>
        <p:nvSpPr>
          <p:cNvPr id="11" name="Text 5"/>
          <p:cNvSpPr/>
          <p:nvPr/>
        </p:nvSpPr>
        <p:spPr>
          <a:xfrm>
            <a:off x="5847040" y="3213735"/>
            <a:ext cx="6121122" cy="268010"/>
          </a:xfrm>
          <a:prstGeom prst="rect">
            <a:avLst/>
          </a:prstGeom>
          <a:noFill/>
          <a:ln/>
        </p:spPr>
        <p:txBody>
          <a:bodyPr wrap="none" lIns="0" tIns="0" rIns="0" bIns="0" rtlCol="0" anchor="t"/>
          <a:lstStyle/>
          <a:p>
            <a:pPr marL="0" indent="0" algn="l">
              <a:lnSpc>
                <a:spcPts val="2100"/>
              </a:lnSpc>
              <a:buNone/>
            </a:pPr>
            <a:r>
              <a:rPr lang="en-US" sz="1300" dirty="0">
                <a:solidFill>
                  <a:srgbClr val="E5E0DF"/>
                </a:solidFill>
                <a:latin typeface="Overpass" pitchFamily="34" charset="0"/>
                <a:ea typeface="Overpass" pitchFamily="34" charset="-122"/>
                <a:cs typeface="Overpass" pitchFamily="34" charset="-120"/>
              </a:rPr>
              <a:t>Artículo 30° del TUO del D.L. 728 califica la reducción inmotivada como acto hostil</a:t>
            </a:r>
            <a:endParaRPr lang="en-US" sz="1300" dirty="0"/>
          </a:p>
        </p:txBody>
      </p:sp>
      <p:sp>
        <p:nvSpPr>
          <p:cNvPr id="12" name="Shape 6"/>
          <p:cNvSpPr/>
          <p:nvPr/>
        </p:nvSpPr>
        <p:spPr>
          <a:xfrm>
            <a:off x="5721310" y="3660577"/>
            <a:ext cx="8029575" cy="11430"/>
          </a:xfrm>
          <a:prstGeom prst="roundRect">
            <a:avLst>
              <a:gd name="adj" fmla="val 615730"/>
            </a:avLst>
          </a:prstGeom>
          <a:solidFill>
            <a:srgbClr val="971B55"/>
          </a:solidFill>
          <a:ln/>
        </p:spPr>
        <p:txBody>
          <a:bodyPr/>
          <a:lstStyle/>
          <a:p>
            <a:endParaRPr lang="es-PE"/>
          </a:p>
        </p:txBody>
      </p:sp>
      <p:pic>
        <p:nvPicPr>
          <p:cNvPr id="13" name="Image 4" descr="preencoded.png"/>
          <p:cNvPicPr>
            <a:picLocks noChangeAspect="1"/>
          </p:cNvPicPr>
          <p:nvPr/>
        </p:nvPicPr>
        <p:blipFill>
          <a:blip r:embed="rId7"/>
          <a:stretch>
            <a:fillRect/>
          </a:stretch>
        </p:blipFill>
        <p:spPr>
          <a:xfrm>
            <a:off x="1671638" y="3691057"/>
            <a:ext cx="4809411" cy="950000"/>
          </a:xfrm>
          <a:prstGeom prst="rect">
            <a:avLst/>
          </a:prstGeom>
        </p:spPr>
      </p:pic>
      <p:pic>
        <p:nvPicPr>
          <p:cNvPr id="14" name="Image 5" descr="preencoded.png"/>
          <p:cNvPicPr>
            <a:picLocks noChangeAspect="1"/>
          </p:cNvPicPr>
          <p:nvPr/>
        </p:nvPicPr>
        <p:blipFill>
          <a:blip r:embed="rId8"/>
          <a:stretch>
            <a:fillRect/>
          </a:stretch>
        </p:blipFill>
        <p:spPr>
          <a:xfrm>
            <a:off x="3958471" y="4018836"/>
            <a:ext cx="235625" cy="294442"/>
          </a:xfrm>
          <a:prstGeom prst="rect">
            <a:avLst/>
          </a:prstGeom>
        </p:spPr>
      </p:pic>
      <p:sp>
        <p:nvSpPr>
          <p:cNvPr id="15" name="Text 7"/>
          <p:cNvSpPr/>
          <p:nvPr/>
        </p:nvSpPr>
        <p:spPr>
          <a:xfrm>
            <a:off x="6648569" y="3858578"/>
            <a:ext cx="2387560" cy="246459"/>
          </a:xfrm>
          <a:prstGeom prst="rect">
            <a:avLst/>
          </a:prstGeom>
          <a:noFill/>
          <a:ln/>
        </p:spPr>
        <p:txBody>
          <a:bodyPr wrap="none" lIns="0" tIns="0" rIns="0" bIns="0" rtlCol="0" anchor="t"/>
          <a:lstStyle/>
          <a:p>
            <a:pPr marL="0" indent="0" algn="l">
              <a:lnSpc>
                <a:spcPts val="1900"/>
              </a:lnSpc>
              <a:buNone/>
            </a:pPr>
            <a:r>
              <a:rPr lang="en-US" sz="1550" b="1" kern="0" spc="-47" dirty="0">
                <a:solidFill>
                  <a:srgbClr val="E5E0DF"/>
                </a:solidFill>
                <a:latin typeface="Overpass Bold" pitchFamily="34" charset="0"/>
                <a:ea typeface="Overpass Bold" pitchFamily="34" charset="-122"/>
                <a:cs typeface="Overpass Bold" pitchFamily="34" charset="-120"/>
              </a:rPr>
              <a:t>Consecuencias Económicas</a:t>
            </a:r>
            <a:endParaRPr lang="en-US" sz="1550" dirty="0"/>
          </a:p>
        </p:txBody>
      </p:sp>
      <p:sp>
        <p:nvSpPr>
          <p:cNvPr id="16" name="Text 8"/>
          <p:cNvSpPr/>
          <p:nvPr/>
        </p:nvSpPr>
        <p:spPr>
          <a:xfrm>
            <a:off x="6648569" y="4205526"/>
            <a:ext cx="6567964" cy="268010"/>
          </a:xfrm>
          <a:prstGeom prst="rect">
            <a:avLst/>
          </a:prstGeom>
          <a:noFill/>
          <a:ln/>
        </p:spPr>
        <p:txBody>
          <a:bodyPr wrap="none" lIns="0" tIns="0" rIns="0" bIns="0" rtlCol="0" anchor="t"/>
          <a:lstStyle/>
          <a:p>
            <a:pPr marL="0" indent="0" algn="l">
              <a:lnSpc>
                <a:spcPts val="2100"/>
              </a:lnSpc>
              <a:buNone/>
            </a:pPr>
            <a:r>
              <a:rPr lang="en-US" sz="1300" dirty="0">
                <a:solidFill>
                  <a:srgbClr val="E5E0DF"/>
                </a:solidFill>
                <a:latin typeface="Overpass" pitchFamily="34" charset="0"/>
                <a:ea typeface="Overpass" pitchFamily="34" charset="-122"/>
                <a:cs typeface="Overpass" pitchFamily="34" charset="-120"/>
              </a:rPr>
              <a:t>Derecho a indemnización equivalente al despido arbitrario (1.5 remuneraciones por año)</a:t>
            </a:r>
            <a:endParaRPr lang="en-US" sz="1300" dirty="0"/>
          </a:p>
        </p:txBody>
      </p:sp>
      <p:sp>
        <p:nvSpPr>
          <p:cNvPr id="17" name="Shape 9"/>
          <p:cNvSpPr/>
          <p:nvPr/>
        </p:nvSpPr>
        <p:spPr>
          <a:xfrm>
            <a:off x="6522839" y="4652367"/>
            <a:ext cx="7228046" cy="11430"/>
          </a:xfrm>
          <a:prstGeom prst="roundRect">
            <a:avLst>
              <a:gd name="adj" fmla="val 615730"/>
            </a:avLst>
          </a:prstGeom>
          <a:solidFill>
            <a:srgbClr val="971B55"/>
          </a:solidFill>
          <a:ln/>
        </p:spPr>
        <p:txBody>
          <a:bodyPr/>
          <a:lstStyle/>
          <a:p>
            <a:endParaRPr lang="es-PE"/>
          </a:p>
        </p:txBody>
      </p:sp>
      <p:pic>
        <p:nvPicPr>
          <p:cNvPr id="18" name="Image 6" descr="preencoded.png"/>
          <p:cNvPicPr>
            <a:picLocks noChangeAspect="1"/>
          </p:cNvPicPr>
          <p:nvPr/>
        </p:nvPicPr>
        <p:blipFill>
          <a:blip r:embed="rId9"/>
          <a:stretch>
            <a:fillRect/>
          </a:stretch>
        </p:blipFill>
        <p:spPr>
          <a:xfrm>
            <a:off x="870109" y="4682847"/>
            <a:ext cx="6412587" cy="950000"/>
          </a:xfrm>
          <a:prstGeom prst="rect">
            <a:avLst/>
          </a:prstGeom>
        </p:spPr>
      </p:pic>
      <p:pic>
        <p:nvPicPr>
          <p:cNvPr id="19" name="Image 7" descr="preencoded.png"/>
          <p:cNvPicPr>
            <a:picLocks noChangeAspect="1"/>
          </p:cNvPicPr>
          <p:nvPr/>
        </p:nvPicPr>
        <p:blipFill>
          <a:blip r:embed="rId10"/>
          <a:stretch>
            <a:fillRect/>
          </a:stretch>
        </p:blipFill>
        <p:spPr>
          <a:xfrm>
            <a:off x="3958471" y="5010626"/>
            <a:ext cx="235625" cy="294442"/>
          </a:xfrm>
          <a:prstGeom prst="rect">
            <a:avLst/>
          </a:prstGeom>
        </p:spPr>
      </p:pic>
      <p:sp>
        <p:nvSpPr>
          <p:cNvPr id="20" name="Text 10"/>
          <p:cNvSpPr/>
          <p:nvPr/>
        </p:nvSpPr>
        <p:spPr>
          <a:xfrm>
            <a:off x="7450217" y="4850368"/>
            <a:ext cx="1971318" cy="246459"/>
          </a:xfrm>
          <a:prstGeom prst="rect">
            <a:avLst/>
          </a:prstGeom>
          <a:noFill/>
          <a:ln/>
        </p:spPr>
        <p:txBody>
          <a:bodyPr wrap="none" lIns="0" tIns="0" rIns="0" bIns="0" rtlCol="0" anchor="t"/>
          <a:lstStyle/>
          <a:p>
            <a:pPr marL="0" indent="0" algn="l">
              <a:lnSpc>
                <a:spcPts val="1900"/>
              </a:lnSpc>
              <a:buNone/>
            </a:pPr>
            <a:r>
              <a:rPr lang="en-US" sz="1550" b="1" kern="0" spc="-47" dirty="0">
                <a:solidFill>
                  <a:srgbClr val="E5E0DF"/>
                </a:solidFill>
                <a:latin typeface="Overpass Bold" pitchFamily="34" charset="0"/>
                <a:ea typeface="Overpass Bold" pitchFamily="34" charset="-122"/>
                <a:cs typeface="Overpass Bold" pitchFamily="34" charset="-120"/>
              </a:rPr>
              <a:t>Plazo de Acción</a:t>
            </a:r>
            <a:endParaRPr lang="en-US" sz="1550" dirty="0"/>
          </a:p>
        </p:txBody>
      </p:sp>
      <p:sp>
        <p:nvSpPr>
          <p:cNvPr id="21" name="Text 11"/>
          <p:cNvSpPr/>
          <p:nvPr/>
        </p:nvSpPr>
        <p:spPr>
          <a:xfrm>
            <a:off x="7450217" y="5197316"/>
            <a:ext cx="5228392" cy="268010"/>
          </a:xfrm>
          <a:prstGeom prst="rect">
            <a:avLst/>
          </a:prstGeom>
          <a:noFill/>
          <a:ln/>
        </p:spPr>
        <p:txBody>
          <a:bodyPr wrap="none" lIns="0" tIns="0" rIns="0" bIns="0" rtlCol="0" anchor="t"/>
          <a:lstStyle/>
          <a:p>
            <a:pPr marL="0" indent="0" algn="l">
              <a:lnSpc>
                <a:spcPts val="2100"/>
              </a:lnSpc>
              <a:buNone/>
            </a:pPr>
            <a:r>
              <a:rPr lang="en-US" sz="1300" dirty="0">
                <a:solidFill>
                  <a:srgbClr val="E5E0DF"/>
                </a:solidFill>
                <a:latin typeface="Overpass" pitchFamily="34" charset="0"/>
                <a:ea typeface="Overpass" pitchFamily="34" charset="-122"/>
                <a:cs typeface="Overpass" pitchFamily="34" charset="-120"/>
              </a:rPr>
              <a:t>30 días naturales para accionar judicialmente desde ocurrido el hecho</a:t>
            </a:r>
            <a:endParaRPr lang="en-US" sz="1300" dirty="0"/>
          </a:p>
        </p:txBody>
      </p:sp>
      <p:sp>
        <p:nvSpPr>
          <p:cNvPr id="22" name="Text 12"/>
          <p:cNvSpPr/>
          <p:nvPr/>
        </p:nvSpPr>
        <p:spPr>
          <a:xfrm>
            <a:off x="837724" y="5821323"/>
            <a:ext cx="12954952" cy="804029"/>
          </a:xfrm>
          <a:prstGeom prst="rect">
            <a:avLst/>
          </a:prstGeom>
          <a:noFill/>
          <a:ln/>
        </p:spPr>
        <p:txBody>
          <a:bodyPr wrap="square" lIns="0" tIns="0" rIns="0" bIns="0" rtlCol="0" anchor="t"/>
          <a:lstStyle/>
          <a:p>
            <a:pPr marL="0" indent="0" algn="l">
              <a:lnSpc>
                <a:spcPts val="2100"/>
              </a:lnSpc>
              <a:buNone/>
            </a:pPr>
            <a:r>
              <a:rPr lang="en-US" sz="1300" dirty="0">
                <a:solidFill>
                  <a:srgbClr val="E5E0DF"/>
                </a:solidFill>
                <a:latin typeface="Overpass" pitchFamily="34" charset="0"/>
                <a:ea typeface="Overpass" pitchFamily="34" charset="-122"/>
                <a:cs typeface="Overpass" pitchFamily="34" charset="-120"/>
              </a:rPr>
              <a:t>En el caso de Luis, la reducción salarial de S/ 4,000 a S/ 2,500 sin su consentimiento constituye claramente un acto de hostilidad equiparable al despido. La jurisprudencia laboral peruana ha establecido reiteradamente que reducciones significativas (superiores al 30%) que afectan el modo de vida del trabajador configuran un escenario de despido indirecto.</a:t>
            </a:r>
            <a:endParaRPr lang="en-US" sz="1300" dirty="0"/>
          </a:p>
        </p:txBody>
      </p:sp>
      <p:sp>
        <p:nvSpPr>
          <p:cNvPr id="23" name="Text 13"/>
          <p:cNvSpPr/>
          <p:nvPr/>
        </p:nvSpPr>
        <p:spPr>
          <a:xfrm>
            <a:off x="837724" y="6813828"/>
            <a:ext cx="12954952" cy="536019"/>
          </a:xfrm>
          <a:prstGeom prst="rect">
            <a:avLst/>
          </a:prstGeom>
          <a:noFill/>
          <a:ln/>
        </p:spPr>
        <p:txBody>
          <a:bodyPr wrap="square" lIns="0" tIns="0" rIns="0" bIns="0" rtlCol="0" anchor="t"/>
          <a:lstStyle/>
          <a:p>
            <a:pPr marL="0" indent="0" algn="l">
              <a:lnSpc>
                <a:spcPts val="2100"/>
              </a:lnSpc>
              <a:buNone/>
            </a:pPr>
            <a:r>
              <a:rPr lang="en-US" sz="1300" dirty="0">
                <a:solidFill>
                  <a:srgbClr val="E5E0DF"/>
                </a:solidFill>
                <a:latin typeface="Overpass" pitchFamily="34" charset="0"/>
                <a:ea typeface="Overpass" pitchFamily="34" charset="-122"/>
                <a:cs typeface="Overpass" pitchFamily="34" charset="-120"/>
              </a:rPr>
              <a:t>Para la empresa, este tipo de situaciones genera contingencias laborales significativas, incluyendo el pago de indemnizaciones, posibles multas administrativas y el deterioro de su reputación como empleador, además del precedente que puede generar para otros trabajadores en situación similar.</a:t>
            </a:r>
            <a:endParaRPr lang="en-US" sz="1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274808"/>
          </a:xfrm>
          <a:prstGeom prst="rect">
            <a:avLst/>
          </a:prstGeom>
        </p:spPr>
      </p:pic>
      <p:sp>
        <p:nvSpPr>
          <p:cNvPr id="3" name="Text 0"/>
          <p:cNvSpPr/>
          <p:nvPr/>
        </p:nvSpPr>
        <p:spPr>
          <a:xfrm>
            <a:off x="749260" y="2922746"/>
            <a:ext cx="8264128" cy="606623"/>
          </a:xfrm>
          <a:prstGeom prst="rect">
            <a:avLst/>
          </a:prstGeom>
          <a:noFill/>
          <a:ln/>
        </p:spPr>
        <p:txBody>
          <a:bodyPr wrap="none" lIns="0" tIns="0" rIns="0" bIns="0" rtlCol="0" anchor="t"/>
          <a:lstStyle/>
          <a:p>
            <a:pPr marL="0" indent="0" algn="l">
              <a:lnSpc>
                <a:spcPts val="4750"/>
              </a:lnSpc>
              <a:buNone/>
            </a:pPr>
            <a:r>
              <a:rPr lang="en-US" sz="3800" b="1" dirty="0">
                <a:solidFill>
                  <a:srgbClr val="FFB393"/>
                </a:solidFill>
                <a:latin typeface="Brygada 1918 Bold" pitchFamily="34" charset="0"/>
                <a:ea typeface="Brygada 1918 Bold" pitchFamily="34" charset="-122"/>
                <a:cs typeface="Brygada 1918 Bold" pitchFamily="34" charset="-120"/>
              </a:rPr>
              <a:t>LA REMUNERACIÓN MÍNIMA VITAL</a:t>
            </a:r>
            <a:endParaRPr lang="en-US" sz="3800" dirty="0"/>
          </a:p>
        </p:txBody>
      </p:sp>
      <p:sp>
        <p:nvSpPr>
          <p:cNvPr id="4" name="Text 1"/>
          <p:cNvSpPr/>
          <p:nvPr/>
        </p:nvSpPr>
        <p:spPr>
          <a:xfrm>
            <a:off x="749260" y="3893225"/>
            <a:ext cx="4195286" cy="600551"/>
          </a:xfrm>
          <a:prstGeom prst="rect">
            <a:avLst/>
          </a:prstGeom>
          <a:noFill/>
          <a:ln/>
        </p:spPr>
        <p:txBody>
          <a:bodyPr wrap="none" lIns="0" tIns="0" rIns="0" bIns="0" rtlCol="0" anchor="t"/>
          <a:lstStyle/>
          <a:p>
            <a:pPr marL="0" indent="0" algn="ctr">
              <a:lnSpc>
                <a:spcPts val="4700"/>
              </a:lnSpc>
              <a:buNone/>
            </a:pPr>
            <a:r>
              <a:rPr lang="en-US" sz="4700" b="1" dirty="0">
                <a:solidFill>
                  <a:srgbClr val="F4CAB8"/>
                </a:solidFill>
                <a:latin typeface="Brygada 1918 Bold" pitchFamily="34" charset="0"/>
                <a:ea typeface="Brygada 1918 Bold" pitchFamily="34" charset="-122"/>
                <a:cs typeface="Brygada 1918 Bold" pitchFamily="34" charset="-120"/>
              </a:rPr>
              <a:t>S/ 1130</a:t>
            </a:r>
            <a:endParaRPr lang="en-US" sz="4700" dirty="0"/>
          </a:p>
        </p:txBody>
      </p:sp>
      <p:sp>
        <p:nvSpPr>
          <p:cNvPr id="5" name="Text 2"/>
          <p:cNvSpPr/>
          <p:nvPr/>
        </p:nvSpPr>
        <p:spPr>
          <a:xfrm>
            <a:off x="1633657" y="4721185"/>
            <a:ext cx="2426494" cy="303252"/>
          </a:xfrm>
          <a:prstGeom prst="rect">
            <a:avLst/>
          </a:prstGeom>
          <a:noFill/>
          <a:ln/>
        </p:spPr>
        <p:txBody>
          <a:bodyPr wrap="none" lIns="0" tIns="0" rIns="0" bIns="0" rtlCol="0" anchor="t"/>
          <a:lstStyle/>
          <a:p>
            <a:pPr marL="0" indent="0" algn="ctr">
              <a:lnSpc>
                <a:spcPts val="2350"/>
              </a:lnSpc>
              <a:buNone/>
            </a:pPr>
            <a:r>
              <a:rPr lang="en-US" sz="1900" b="1" dirty="0">
                <a:solidFill>
                  <a:srgbClr val="F4CAB8"/>
                </a:solidFill>
                <a:latin typeface="Brygada 1918 Bold" pitchFamily="34" charset="0"/>
                <a:ea typeface="Brygada 1918 Bold" pitchFamily="34" charset="-122"/>
                <a:cs typeface="Brygada 1918 Bold" pitchFamily="34" charset="-120"/>
              </a:rPr>
              <a:t>RMV Actual</a:t>
            </a:r>
            <a:endParaRPr lang="en-US" sz="1900" dirty="0"/>
          </a:p>
        </p:txBody>
      </p:sp>
      <p:sp>
        <p:nvSpPr>
          <p:cNvPr id="6" name="Text 3"/>
          <p:cNvSpPr/>
          <p:nvPr/>
        </p:nvSpPr>
        <p:spPr>
          <a:xfrm>
            <a:off x="749260" y="5133618"/>
            <a:ext cx="4195286" cy="582454"/>
          </a:xfrm>
          <a:prstGeom prst="rect">
            <a:avLst/>
          </a:prstGeom>
          <a:noFill/>
          <a:ln/>
        </p:spPr>
        <p:txBody>
          <a:bodyPr wrap="square" lIns="0" tIns="0" rIns="0" bIns="0" rtlCol="0" anchor="t"/>
          <a:lstStyle/>
          <a:p>
            <a:pPr marL="0" indent="0" algn="ctr">
              <a:lnSpc>
                <a:spcPts val="2250"/>
              </a:lnSpc>
              <a:buNone/>
            </a:pPr>
            <a:r>
              <a:rPr lang="en-US" sz="1400" dirty="0">
                <a:solidFill>
                  <a:srgbClr val="F4CAB8"/>
                </a:solidFill>
                <a:latin typeface="Montserrat Medium" pitchFamily="34" charset="0"/>
                <a:ea typeface="Montserrat Medium" pitchFamily="34" charset="-122"/>
                <a:cs typeface="Montserrat Medium" pitchFamily="34" charset="-120"/>
              </a:rPr>
              <a:t>Monto vigente establecido por el gobierno peruano</a:t>
            </a:r>
            <a:endParaRPr lang="en-US" sz="1400" dirty="0"/>
          </a:p>
        </p:txBody>
      </p:sp>
      <p:sp>
        <p:nvSpPr>
          <p:cNvPr id="7" name="Text 4"/>
          <p:cNvSpPr/>
          <p:nvPr/>
        </p:nvSpPr>
        <p:spPr>
          <a:xfrm>
            <a:off x="5217438" y="3893225"/>
            <a:ext cx="4195405" cy="600551"/>
          </a:xfrm>
          <a:prstGeom prst="rect">
            <a:avLst/>
          </a:prstGeom>
          <a:noFill/>
          <a:ln/>
        </p:spPr>
        <p:txBody>
          <a:bodyPr wrap="none" lIns="0" tIns="0" rIns="0" bIns="0" rtlCol="0" anchor="t"/>
          <a:lstStyle/>
          <a:p>
            <a:pPr marL="0" indent="0" algn="ctr">
              <a:lnSpc>
                <a:spcPts val="4700"/>
              </a:lnSpc>
              <a:buNone/>
            </a:pPr>
            <a:r>
              <a:rPr lang="en-US" sz="4700" b="1" dirty="0">
                <a:solidFill>
                  <a:srgbClr val="F4CAB8"/>
                </a:solidFill>
                <a:latin typeface="Brygada 1918 Bold" pitchFamily="34" charset="0"/>
                <a:ea typeface="Brygada 1918 Bold" pitchFamily="34" charset="-122"/>
                <a:cs typeface="Brygada 1918 Bold" pitchFamily="34" charset="-120"/>
              </a:rPr>
              <a:t>8h</a:t>
            </a:r>
            <a:endParaRPr lang="en-US" sz="4700" dirty="0"/>
          </a:p>
        </p:txBody>
      </p:sp>
      <p:sp>
        <p:nvSpPr>
          <p:cNvPr id="8" name="Text 5"/>
          <p:cNvSpPr/>
          <p:nvPr/>
        </p:nvSpPr>
        <p:spPr>
          <a:xfrm>
            <a:off x="6101834" y="4721185"/>
            <a:ext cx="2426494" cy="303252"/>
          </a:xfrm>
          <a:prstGeom prst="rect">
            <a:avLst/>
          </a:prstGeom>
          <a:noFill/>
          <a:ln/>
        </p:spPr>
        <p:txBody>
          <a:bodyPr wrap="none" lIns="0" tIns="0" rIns="0" bIns="0" rtlCol="0" anchor="t"/>
          <a:lstStyle/>
          <a:p>
            <a:pPr marL="0" indent="0" algn="ctr">
              <a:lnSpc>
                <a:spcPts val="2350"/>
              </a:lnSpc>
              <a:buNone/>
            </a:pPr>
            <a:r>
              <a:rPr lang="en-US" sz="1900" b="1" dirty="0">
                <a:solidFill>
                  <a:srgbClr val="F4CAB8"/>
                </a:solidFill>
                <a:latin typeface="Brygada 1918 Bold" pitchFamily="34" charset="0"/>
                <a:ea typeface="Brygada 1918 Bold" pitchFamily="34" charset="-122"/>
                <a:cs typeface="Brygada 1918 Bold" pitchFamily="34" charset="-120"/>
              </a:rPr>
              <a:t>Jornada Diaria</a:t>
            </a:r>
            <a:endParaRPr lang="en-US" sz="1900" dirty="0"/>
          </a:p>
        </p:txBody>
      </p:sp>
      <p:sp>
        <p:nvSpPr>
          <p:cNvPr id="9" name="Text 6"/>
          <p:cNvSpPr/>
          <p:nvPr/>
        </p:nvSpPr>
        <p:spPr>
          <a:xfrm>
            <a:off x="5217438" y="5133618"/>
            <a:ext cx="4195405" cy="582454"/>
          </a:xfrm>
          <a:prstGeom prst="rect">
            <a:avLst/>
          </a:prstGeom>
          <a:noFill/>
          <a:ln/>
        </p:spPr>
        <p:txBody>
          <a:bodyPr wrap="square" lIns="0" tIns="0" rIns="0" bIns="0" rtlCol="0" anchor="t"/>
          <a:lstStyle/>
          <a:p>
            <a:pPr marL="0" indent="0" algn="ctr">
              <a:lnSpc>
                <a:spcPts val="2250"/>
              </a:lnSpc>
              <a:buNone/>
            </a:pPr>
            <a:r>
              <a:rPr lang="en-US" sz="1400" dirty="0">
                <a:solidFill>
                  <a:srgbClr val="F4CAB8"/>
                </a:solidFill>
                <a:latin typeface="Montserrat Medium" pitchFamily="34" charset="0"/>
                <a:ea typeface="Montserrat Medium" pitchFamily="34" charset="-122"/>
                <a:cs typeface="Montserrat Medium" pitchFamily="34" charset="-120"/>
              </a:rPr>
              <a:t>Tiempo de trabajo que justifica el pago mínimo</a:t>
            </a:r>
            <a:endParaRPr lang="en-US" sz="1400" dirty="0"/>
          </a:p>
        </p:txBody>
      </p:sp>
      <p:sp>
        <p:nvSpPr>
          <p:cNvPr id="10" name="Text 7"/>
          <p:cNvSpPr/>
          <p:nvPr/>
        </p:nvSpPr>
        <p:spPr>
          <a:xfrm>
            <a:off x="9685734" y="3893225"/>
            <a:ext cx="4195405" cy="600551"/>
          </a:xfrm>
          <a:prstGeom prst="rect">
            <a:avLst/>
          </a:prstGeom>
          <a:noFill/>
          <a:ln/>
        </p:spPr>
        <p:txBody>
          <a:bodyPr wrap="none" lIns="0" tIns="0" rIns="0" bIns="0" rtlCol="0" anchor="t"/>
          <a:lstStyle/>
          <a:p>
            <a:pPr marL="0" indent="0" algn="ctr">
              <a:lnSpc>
                <a:spcPts val="4700"/>
              </a:lnSpc>
              <a:buNone/>
            </a:pPr>
            <a:r>
              <a:rPr lang="en-US" sz="4700" b="1" dirty="0">
                <a:solidFill>
                  <a:srgbClr val="F4CAB8"/>
                </a:solidFill>
                <a:latin typeface="Brygada 1918 Bold" pitchFamily="34" charset="0"/>
                <a:ea typeface="Brygada 1918 Bold" pitchFamily="34" charset="-122"/>
                <a:cs typeface="Brygada 1918 Bold" pitchFamily="34" charset="-120"/>
              </a:rPr>
              <a:t>48h</a:t>
            </a:r>
            <a:endParaRPr lang="en-US" sz="4700" dirty="0"/>
          </a:p>
        </p:txBody>
      </p:sp>
      <p:sp>
        <p:nvSpPr>
          <p:cNvPr id="11" name="Text 8"/>
          <p:cNvSpPr/>
          <p:nvPr/>
        </p:nvSpPr>
        <p:spPr>
          <a:xfrm>
            <a:off x="10570131" y="4721185"/>
            <a:ext cx="2426494" cy="303252"/>
          </a:xfrm>
          <a:prstGeom prst="rect">
            <a:avLst/>
          </a:prstGeom>
          <a:noFill/>
          <a:ln/>
        </p:spPr>
        <p:txBody>
          <a:bodyPr wrap="none" lIns="0" tIns="0" rIns="0" bIns="0" rtlCol="0" anchor="t"/>
          <a:lstStyle/>
          <a:p>
            <a:pPr marL="0" indent="0" algn="ctr">
              <a:lnSpc>
                <a:spcPts val="2350"/>
              </a:lnSpc>
              <a:buNone/>
            </a:pPr>
            <a:r>
              <a:rPr lang="en-US" sz="1900" b="1" dirty="0">
                <a:solidFill>
                  <a:srgbClr val="F4CAB8"/>
                </a:solidFill>
                <a:latin typeface="Brygada 1918 Bold" pitchFamily="34" charset="0"/>
                <a:ea typeface="Brygada 1918 Bold" pitchFamily="34" charset="-122"/>
                <a:cs typeface="Brygada 1918 Bold" pitchFamily="34" charset="-120"/>
              </a:rPr>
              <a:t>Jornada Semanal</a:t>
            </a:r>
            <a:endParaRPr lang="en-US" sz="1900" dirty="0"/>
          </a:p>
        </p:txBody>
      </p:sp>
      <p:sp>
        <p:nvSpPr>
          <p:cNvPr id="12" name="Text 9"/>
          <p:cNvSpPr/>
          <p:nvPr/>
        </p:nvSpPr>
        <p:spPr>
          <a:xfrm>
            <a:off x="9685734" y="5133618"/>
            <a:ext cx="4195405" cy="582454"/>
          </a:xfrm>
          <a:prstGeom prst="rect">
            <a:avLst/>
          </a:prstGeom>
          <a:noFill/>
          <a:ln/>
        </p:spPr>
        <p:txBody>
          <a:bodyPr wrap="square" lIns="0" tIns="0" rIns="0" bIns="0" rtlCol="0" anchor="t"/>
          <a:lstStyle/>
          <a:p>
            <a:pPr marL="0" indent="0" algn="ctr">
              <a:lnSpc>
                <a:spcPts val="2250"/>
              </a:lnSpc>
              <a:buNone/>
            </a:pPr>
            <a:r>
              <a:rPr lang="en-US" sz="1400" dirty="0">
                <a:solidFill>
                  <a:srgbClr val="F4CAB8"/>
                </a:solidFill>
                <a:latin typeface="Montserrat Medium" pitchFamily="34" charset="0"/>
                <a:ea typeface="Montserrat Medium" pitchFamily="34" charset="-122"/>
                <a:cs typeface="Montserrat Medium" pitchFamily="34" charset="-120"/>
              </a:rPr>
              <a:t>Horas semanales correspondientes al salario mínimo</a:t>
            </a:r>
            <a:endParaRPr lang="en-US" sz="1400" dirty="0"/>
          </a:p>
        </p:txBody>
      </p:sp>
      <p:sp>
        <p:nvSpPr>
          <p:cNvPr id="13" name="Text 10"/>
          <p:cNvSpPr/>
          <p:nvPr/>
        </p:nvSpPr>
        <p:spPr>
          <a:xfrm>
            <a:off x="749260" y="5920740"/>
            <a:ext cx="13131879" cy="873681"/>
          </a:xfrm>
          <a:prstGeom prst="rect">
            <a:avLst/>
          </a:prstGeom>
          <a:noFill/>
          <a:ln/>
        </p:spPr>
        <p:txBody>
          <a:bodyPr wrap="square" lIns="0" tIns="0" rIns="0" bIns="0" rtlCol="0" anchor="t"/>
          <a:lstStyle/>
          <a:p>
            <a:pPr marL="0" indent="0" algn="just">
              <a:lnSpc>
                <a:spcPts val="2250"/>
              </a:lnSpc>
              <a:buNone/>
            </a:pPr>
            <a:r>
              <a:rPr lang="en-US" sz="1400" dirty="0">
                <a:solidFill>
                  <a:srgbClr val="F4CAB8"/>
                </a:solidFill>
                <a:latin typeface="Montserrat Medium" pitchFamily="34" charset="0"/>
                <a:ea typeface="Montserrat Medium" pitchFamily="34" charset="-122"/>
                <a:cs typeface="Montserrat Medium" pitchFamily="34" charset="-120"/>
              </a:rPr>
              <a:t>La Remuneración Mínima Vital representa el piso salarial legal en Perú, aplicable a todos los trabajadores del sector privado que cumplen una jornada laboral completa. Este monto es establecido mediante decreto supremo por el gobierno peruano, previo acuerdo del Consejo Nacional de Trabajo y Promoción del Empleo.</a:t>
            </a:r>
            <a:endParaRPr lang="en-US" sz="1400" dirty="0"/>
          </a:p>
        </p:txBody>
      </p:sp>
      <p:sp>
        <p:nvSpPr>
          <p:cNvPr id="14" name="Text 11"/>
          <p:cNvSpPr/>
          <p:nvPr/>
        </p:nvSpPr>
        <p:spPr>
          <a:xfrm>
            <a:off x="749260" y="6999089"/>
            <a:ext cx="13131879" cy="582454"/>
          </a:xfrm>
          <a:prstGeom prst="rect">
            <a:avLst/>
          </a:prstGeom>
          <a:noFill/>
          <a:ln/>
        </p:spPr>
        <p:txBody>
          <a:bodyPr wrap="square" lIns="0" tIns="0" rIns="0" bIns="0" rtlCol="0" anchor="t"/>
          <a:lstStyle/>
          <a:p>
            <a:pPr marL="0" indent="0" algn="just">
              <a:lnSpc>
                <a:spcPts val="2250"/>
              </a:lnSpc>
              <a:buNone/>
            </a:pPr>
            <a:r>
              <a:rPr lang="en-US" sz="1400" dirty="0">
                <a:solidFill>
                  <a:srgbClr val="F4CAB8"/>
                </a:solidFill>
                <a:latin typeface="Montserrat Medium" pitchFamily="34" charset="0"/>
                <a:ea typeface="Montserrat Medium" pitchFamily="34" charset="-122"/>
                <a:cs typeface="Montserrat Medium" pitchFamily="34" charset="-120"/>
              </a:rPr>
              <a:t>Este valor sirve como referencia fundamental para diversos cálculos laborales y constituye un derecho irrenunciable de todo trabajador, representando el mínimo necesario para cubrir las necesidades básicas del trabajador y su familia.</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38307" y="580073"/>
            <a:ext cx="9520118" cy="668060"/>
          </a:xfrm>
          <a:prstGeom prst="rect">
            <a:avLst/>
          </a:prstGeom>
          <a:noFill/>
          <a:ln/>
        </p:spPr>
        <p:txBody>
          <a:bodyPr wrap="none" lIns="0" tIns="0" rIns="0" bIns="0" rtlCol="0" anchor="t"/>
          <a:lstStyle/>
          <a:p>
            <a:pPr marL="0" indent="0" algn="l">
              <a:lnSpc>
                <a:spcPts val="5250"/>
              </a:lnSpc>
              <a:buNone/>
            </a:pPr>
            <a:r>
              <a:rPr lang="en-US" sz="4200" b="1" dirty="0">
                <a:solidFill>
                  <a:srgbClr val="FFB393"/>
                </a:solidFill>
                <a:latin typeface="Brygada 1918 Bold" pitchFamily="34" charset="0"/>
                <a:ea typeface="Brygada 1918 Bold" pitchFamily="34" charset="-122"/>
                <a:cs typeface="Brygada 1918 Bold" pitchFamily="34" charset="-120"/>
              </a:rPr>
              <a:t>IRRENUNCIABILIDAD DE DERECHOS</a:t>
            </a:r>
            <a:endParaRPr lang="en-US" sz="4200" dirty="0"/>
          </a:p>
        </p:txBody>
      </p:sp>
      <p:pic>
        <p:nvPicPr>
          <p:cNvPr id="3" name="Image 0" descr="preencoded.png"/>
          <p:cNvPicPr>
            <a:picLocks noChangeAspect="1"/>
          </p:cNvPicPr>
          <p:nvPr/>
        </p:nvPicPr>
        <p:blipFill>
          <a:blip r:embed="rId3"/>
          <a:stretch>
            <a:fillRect/>
          </a:stretch>
        </p:blipFill>
        <p:spPr>
          <a:xfrm>
            <a:off x="2941558" y="1648897"/>
            <a:ext cx="2170271" cy="1175623"/>
          </a:xfrm>
          <a:prstGeom prst="rect">
            <a:avLst/>
          </a:prstGeom>
        </p:spPr>
      </p:pic>
      <p:pic>
        <p:nvPicPr>
          <p:cNvPr id="4" name="Image 1" descr="preencoded.png"/>
          <p:cNvPicPr>
            <a:picLocks noChangeAspect="1"/>
          </p:cNvPicPr>
          <p:nvPr/>
        </p:nvPicPr>
        <p:blipFill>
          <a:blip r:embed="rId4"/>
          <a:stretch>
            <a:fillRect/>
          </a:stretch>
        </p:blipFill>
        <p:spPr>
          <a:xfrm>
            <a:off x="3885724" y="2206704"/>
            <a:ext cx="281821" cy="352306"/>
          </a:xfrm>
          <a:prstGeom prst="rect">
            <a:avLst/>
          </a:prstGeom>
        </p:spPr>
      </p:pic>
      <p:sp>
        <p:nvSpPr>
          <p:cNvPr id="5" name="Text 1"/>
          <p:cNvSpPr/>
          <p:nvPr/>
        </p:nvSpPr>
        <p:spPr>
          <a:xfrm>
            <a:off x="5312212" y="1849279"/>
            <a:ext cx="3357443" cy="334089"/>
          </a:xfrm>
          <a:prstGeom prst="rect">
            <a:avLst/>
          </a:prstGeom>
          <a:noFill/>
          <a:ln/>
        </p:spPr>
        <p:txBody>
          <a:bodyPr wrap="none" lIns="0" tIns="0" rIns="0" bIns="0" rtlCol="0" anchor="t"/>
          <a:lstStyle/>
          <a:p>
            <a:pPr marL="0" indent="0" algn="l">
              <a:lnSpc>
                <a:spcPts val="2600"/>
              </a:lnSpc>
              <a:buNone/>
            </a:pPr>
            <a:r>
              <a:rPr lang="en-US" sz="2100" b="1" dirty="0">
                <a:solidFill>
                  <a:srgbClr val="F4CAB8"/>
                </a:solidFill>
                <a:latin typeface="Brygada 1918 Bold" pitchFamily="34" charset="0"/>
                <a:ea typeface="Brygada 1918 Bold" pitchFamily="34" charset="-122"/>
                <a:cs typeface="Brygada 1918 Bold" pitchFamily="34" charset="-120"/>
              </a:rPr>
              <a:t>Protección Constitucional</a:t>
            </a:r>
            <a:endParaRPr lang="en-US" sz="2100" dirty="0"/>
          </a:p>
        </p:txBody>
      </p:sp>
      <p:sp>
        <p:nvSpPr>
          <p:cNvPr id="6" name="Text 2"/>
          <p:cNvSpPr/>
          <p:nvPr/>
        </p:nvSpPr>
        <p:spPr>
          <a:xfrm>
            <a:off x="5312212" y="2303621"/>
            <a:ext cx="4698563" cy="320516"/>
          </a:xfrm>
          <a:prstGeom prst="rect">
            <a:avLst/>
          </a:prstGeom>
          <a:noFill/>
          <a:ln/>
        </p:spPr>
        <p:txBody>
          <a:bodyPr wrap="none" lIns="0" tIns="0" rIns="0" bIns="0" rtlCol="0" anchor="t"/>
          <a:lstStyle/>
          <a:p>
            <a:pPr marL="0" indent="0" algn="l">
              <a:lnSpc>
                <a:spcPts val="2500"/>
              </a:lnSpc>
              <a:buNone/>
            </a:pPr>
            <a:r>
              <a:rPr lang="en-US" sz="1550" dirty="0">
                <a:solidFill>
                  <a:srgbClr val="F4CAB8"/>
                </a:solidFill>
                <a:latin typeface="Montserrat Medium" pitchFamily="34" charset="0"/>
                <a:ea typeface="Montserrat Medium" pitchFamily="34" charset="-122"/>
                <a:cs typeface="Montserrat Medium" pitchFamily="34" charset="-120"/>
              </a:rPr>
              <a:t>Artículo 26 de la Constitución Política del Perú</a:t>
            </a:r>
            <a:endParaRPr lang="en-US" sz="1550" dirty="0"/>
          </a:p>
        </p:txBody>
      </p:sp>
      <p:sp>
        <p:nvSpPr>
          <p:cNvPr id="7" name="Shape 3"/>
          <p:cNvSpPr/>
          <p:nvPr/>
        </p:nvSpPr>
        <p:spPr>
          <a:xfrm>
            <a:off x="5161836" y="2839998"/>
            <a:ext cx="8680252" cy="11430"/>
          </a:xfrm>
          <a:prstGeom prst="roundRect">
            <a:avLst>
              <a:gd name="adj" fmla="val 263030"/>
            </a:avLst>
          </a:prstGeom>
          <a:solidFill>
            <a:srgbClr val="662E42"/>
          </a:solidFill>
          <a:ln/>
        </p:spPr>
        <p:txBody>
          <a:bodyPr/>
          <a:lstStyle/>
          <a:p>
            <a:endParaRPr lang="es-PE"/>
          </a:p>
        </p:txBody>
      </p:sp>
      <p:pic>
        <p:nvPicPr>
          <p:cNvPr id="8" name="Image 2" descr="preencoded.png"/>
          <p:cNvPicPr>
            <a:picLocks noChangeAspect="1"/>
          </p:cNvPicPr>
          <p:nvPr/>
        </p:nvPicPr>
        <p:blipFill>
          <a:blip r:embed="rId5"/>
          <a:stretch>
            <a:fillRect/>
          </a:stretch>
        </p:blipFill>
        <p:spPr>
          <a:xfrm>
            <a:off x="1856303" y="2874526"/>
            <a:ext cx="4340662" cy="1175623"/>
          </a:xfrm>
          <a:prstGeom prst="rect">
            <a:avLst/>
          </a:prstGeom>
        </p:spPr>
      </p:pic>
      <p:pic>
        <p:nvPicPr>
          <p:cNvPr id="9" name="Image 3" descr="preencoded.png"/>
          <p:cNvPicPr>
            <a:picLocks noChangeAspect="1"/>
          </p:cNvPicPr>
          <p:nvPr/>
        </p:nvPicPr>
        <p:blipFill>
          <a:blip r:embed="rId6"/>
          <a:stretch>
            <a:fillRect/>
          </a:stretch>
        </p:blipFill>
        <p:spPr>
          <a:xfrm>
            <a:off x="3885605" y="3286125"/>
            <a:ext cx="281821" cy="352306"/>
          </a:xfrm>
          <a:prstGeom prst="rect">
            <a:avLst/>
          </a:prstGeom>
        </p:spPr>
      </p:pic>
      <p:sp>
        <p:nvSpPr>
          <p:cNvPr id="10" name="Text 4"/>
          <p:cNvSpPr/>
          <p:nvPr/>
        </p:nvSpPr>
        <p:spPr>
          <a:xfrm>
            <a:off x="6397347" y="3074908"/>
            <a:ext cx="2672358" cy="334089"/>
          </a:xfrm>
          <a:prstGeom prst="rect">
            <a:avLst/>
          </a:prstGeom>
          <a:noFill/>
          <a:ln/>
        </p:spPr>
        <p:txBody>
          <a:bodyPr wrap="none" lIns="0" tIns="0" rIns="0" bIns="0" rtlCol="0" anchor="t"/>
          <a:lstStyle/>
          <a:p>
            <a:pPr marL="0" indent="0" algn="l">
              <a:lnSpc>
                <a:spcPts val="2600"/>
              </a:lnSpc>
              <a:buNone/>
            </a:pPr>
            <a:r>
              <a:rPr lang="en-US" sz="2100" b="1" dirty="0">
                <a:solidFill>
                  <a:srgbClr val="F4CAB8"/>
                </a:solidFill>
                <a:latin typeface="Brygada 1918 Bold" pitchFamily="34" charset="0"/>
                <a:ea typeface="Brygada 1918 Bold" pitchFamily="34" charset="-122"/>
                <a:cs typeface="Brygada 1918 Bold" pitchFamily="34" charset="-120"/>
              </a:rPr>
              <a:t>Normativa Laboral</a:t>
            </a:r>
            <a:endParaRPr lang="en-US" sz="2100" dirty="0"/>
          </a:p>
        </p:txBody>
      </p:sp>
      <p:sp>
        <p:nvSpPr>
          <p:cNvPr id="11" name="Text 5"/>
          <p:cNvSpPr/>
          <p:nvPr/>
        </p:nvSpPr>
        <p:spPr>
          <a:xfrm>
            <a:off x="6397347" y="3529251"/>
            <a:ext cx="4497824" cy="320516"/>
          </a:xfrm>
          <a:prstGeom prst="rect">
            <a:avLst/>
          </a:prstGeom>
          <a:noFill/>
          <a:ln/>
        </p:spPr>
        <p:txBody>
          <a:bodyPr wrap="none" lIns="0" tIns="0" rIns="0" bIns="0" rtlCol="0" anchor="t"/>
          <a:lstStyle/>
          <a:p>
            <a:pPr marL="0" indent="0" algn="l">
              <a:lnSpc>
                <a:spcPts val="2500"/>
              </a:lnSpc>
              <a:buNone/>
            </a:pPr>
            <a:r>
              <a:rPr lang="en-US" sz="1550" dirty="0">
                <a:solidFill>
                  <a:srgbClr val="F4CAB8"/>
                </a:solidFill>
                <a:latin typeface="Montserrat Medium" pitchFamily="34" charset="0"/>
                <a:ea typeface="Montserrat Medium" pitchFamily="34" charset="-122"/>
                <a:cs typeface="Montserrat Medium" pitchFamily="34" charset="-120"/>
              </a:rPr>
              <a:t>Leyes y decretos que desarrollan el principio</a:t>
            </a:r>
            <a:endParaRPr lang="en-US" sz="1550" dirty="0"/>
          </a:p>
        </p:txBody>
      </p:sp>
      <p:sp>
        <p:nvSpPr>
          <p:cNvPr id="12" name="Shape 6"/>
          <p:cNvSpPr/>
          <p:nvPr/>
        </p:nvSpPr>
        <p:spPr>
          <a:xfrm>
            <a:off x="6246971" y="4065627"/>
            <a:ext cx="7595116" cy="11430"/>
          </a:xfrm>
          <a:prstGeom prst="roundRect">
            <a:avLst>
              <a:gd name="adj" fmla="val 263030"/>
            </a:avLst>
          </a:prstGeom>
          <a:solidFill>
            <a:srgbClr val="662E42"/>
          </a:solidFill>
          <a:ln/>
        </p:spPr>
        <p:txBody>
          <a:bodyPr/>
          <a:lstStyle/>
          <a:p>
            <a:endParaRPr lang="es-PE"/>
          </a:p>
        </p:txBody>
      </p:sp>
      <p:pic>
        <p:nvPicPr>
          <p:cNvPr id="13" name="Image 4" descr="preencoded.png"/>
          <p:cNvPicPr>
            <a:picLocks noChangeAspect="1"/>
          </p:cNvPicPr>
          <p:nvPr/>
        </p:nvPicPr>
        <p:blipFill>
          <a:blip r:embed="rId7"/>
          <a:stretch>
            <a:fillRect/>
          </a:stretch>
        </p:blipFill>
        <p:spPr>
          <a:xfrm>
            <a:off x="771168" y="4100155"/>
            <a:ext cx="6511052" cy="1175623"/>
          </a:xfrm>
          <a:prstGeom prst="rect">
            <a:avLst/>
          </a:prstGeom>
        </p:spPr>
      </p:pic>
      <p:pic>
        <p:nvPicPr>
          <p:cNvPr id="14" name="Image 5" descr="preencoded.png"/>
          <p:cNvPicPr>
            <a:picLocks noChangeAspect="1"/>
          </p:cNvPicPr>
          <p:nvPr/>
        </p:nvPicPr>
        <p:blipFill>
          <a:blip r:embed="rId8"/>
          <a:stretch>
            <a:fillRect/>
          </a:stretch>
        </p:blipFill>
        <p:spPr>
          <a:xfrm>
            <a:off x="3885724" y="4511754"/>
            <a:ext cx="281821" cy="352306"/>
          </a:xfrm>
          <a:prstGeom prst="rect">
            <a:avLst/>
          </a:prstGeom>
        </p:spPr>
      </p:pic>
      <p:sp>
        <p:nvSpPr>
          <p:cNvPr id="15" name="Text 7"/>
          <p:cNvSpPr/>
          <p:nvPr/>
        </p:nvSpPr>
        <p:spPr>
          <a:xfrm>
            <a:off x="7482602" y="4300538"/>
            <a:ext cx="2672358" cy="334089"/>
          </a:xfrm>
          <a:prstGeom prst="rect">
            <a:avLst/>
          </a:prstGeom>
          <a:noFill/>
          <a:ln/>
        </p:spPr>
        <p:txBody>
          <a:bodyPr wrap="none" lIns="0" tIns="0" rIns="0" bIns="0" rtlCol="0" anchor="t"/>
          <a:lstStyle/>
          <a:p>
            <a:pPr marL="0" indent="0" algn="l">
              <a:lnSpc>
                <a:spcPts val="2600"/>
              </a:lnSpc>
              <a:buNone/>
            </a:pPr>
            <a:r>
              <a:rPr lang="en-US" sz="2100" b="1" dirty="0">
                <a:solidFill>
                  <a:srgbClr val="F4CAB8"/>
                </a:solidFill>
                <a:latin typeface="Brygada 1918 Bold" pitchFamily="34" charset="0"/>
                <a:ea typeface="Brygada 1918 Bold" pitchFamily="34" charset="-122"/>
                <a:cs typeface="Brygada 1918 Bold" pitchFamily="34" charset="-120"/>
              </a:rPr>
              <a:t>Actos de Hostilidad</a:t>
            </a:r>
            <a:endParaRPr lang="en-US" sz="2100" dirty="0"/>
          </a:p>
        </p:txBody>
      </p:sp>
      <p:sp>
        <p:nvSpPr>
          <p:cNvPr id="16" name="Text 8"/>
          <p:cNvSpPr/>
          <p:nvPr/>
        </p:nvSpPr>
        <p:spPr>
          <a:xfrm>
            <a:off x="7482602" y="4754880"/>
            <a:ext cx="4594622" cy="320516"/>
          </a:xfrm>
          <a:prstGeom prst="rect">
            <a:avLst/>
          </a:prstGeom>
          <a:noFill/>
          <a:ln/>
        </p:spPr>
        <p:txBody>
          <a:bodyPr wrap="none" lIns="0" tIns="0" rIns="0" bIns="0" rtlCol="0" anchor="t"/>
          <a:lstStyle/>
          <a:p>
            <a:pPr marL="0" indent="0" algn="l">
              <a:lnSpc>
                <a:spcPts val="2500"/>
              </a:lnSpc>
              <a:buNone/>
            </a:pPr>
            <a:r>
              <a:rPr lang="en-US" sz="1550" dirty="0">
                <a:solidFill>
                  <a:srgbClr val="F4CAB8"/>
                </a:solidFill>
                <a:latin typeface="Montserrat Medium" pitchFamily="34" charset="0"/>
                <a:ea typeface="Montserrat Medium" pitchFamily="34" charset="-122"/>
                <a:cs typeface="Montserrat Medium" pitchFamily="34" charset="-120"/>
              </a:rPr>
              <a:t>Art. 30 TUO 728 inc. b) Reducción inmotivada</a:t>
            </a:r>
            <a:endParaRPr lang="en-US" sz="1550" dirty="0"/>
          </a:p>
        </p:txBody>
      </p:sp>
      <p:sp>
        <p:nvSpPr>
          <p:cNvPr id="17" name="Text 9"/>
          <p:cNvSpPr/>
          <p:nvPr/>
        </p:nvSpPr>
        <p:spPr>
          <a:xfrm>
            <a:off x="738307" y="5501164"/>
            <a:ext cx="13153787" cy="961549"/>
          </a:xfrm>
          <a:prstGeom prst="rect">
            <a:avLst/>
          </a:prstGeom>
          <a:noFill/>
          <a:ln/>
        </p:spPr>
        <p:txBody>
          <a:bodyPr wrap="square" lIns="0" tIns="0" rIns="0" bIns="0" rtlCol="0" anchor="t"/>
          <a:lstStyle/>
          <a:p>
            <a:pPr marL="0" indent="0" algn="l">
              <a:lnSpc>
                <a:spcPts val="2500"/>
              </a:lnSpc>
              <a:buNone/>
            </a:pPr>
            <a:r>
              <a:rPr lang="en-US" sz="1550" dirty="0">
                <a:solidFill>
                  <a:srgbClr val="F4CAB8"/>
                </a:solidFill>
                <a:latin typeface="Montserrat Medium" pitchFamily="34" charset="0"/>
                <a:ea typeface="Montserrat Medium" pitchFamily="34" charset="-122"/>
                <a:cs typeface="Montserrat Medium" pitchFamily="34" charset="-120"/>
              </a:rPr>
              <a:t>El principio de irrenunciabilidad de derechos laborales constituye uno de los pilares fundamentales del derecho del trabajo en Perú. Este principio, consagrado en el artículo 26 de la Constitución, establece que los derechos reconocidos por la ley a los trabajadores son irrenunciables, lo que significa que no pueden ser objeto de renuncia voluntaria.</a:t>
            </a:r>
            <a:endParaRPr lang="en-US" sz="1550" dirty="0"/>
          </a:p>
        </p:txBody>
      </p:sp>
      <p:sp>
        <p:nvSpPr>
          <p:cNvPr id="18" name="Text 10"/>
          <p:cNvSpPr/>
          <p:nvPr/>
        </p:nvSpPr>
        <p:spPr>
          <a:xfrm>
            <a:off x="738307" y="6688098"/>
            <a:ext cx="13153787" cy="961549"/>
          </a:xfrm>
          <a:prstGeom prst="rect">
            <a:avLst/>
          </a:prstGeom>
          <a:noFill/>
          <a:ln/>
        </p:spPr>
        <p:txBody>
          <a:bodyPr wrap="square" lIns="0" tIns="0" rIns="0" bIns="0" rtlCol="0" anchor="t"/>
          <a:lstStyle/>
          <a:p>
            <a:pPr marL="0" indent="0" algn="l">
              <a:lnSpc>
                <a:spcPts val="2500"/>
              </a:lnSpc>
              <a:buNone/>
            </a:pPr>
            <a:r>
              <a:rPr lang="en-US" sz="1550" dirty="0">
                <a:solidFill>
                  <a:srgbClr val="F4CAB8"/>
                </a:solidFill>
                <a:latin typeface="Montserrat Medium" pitchFamily="34" charset="0"/>
                <a:ea typeface="Montserrat Medium" pitchFamily="34" charset="-122"/>
                <a:cs typeface="Montserrat Medium" pitchFamily="34" charset="-120"/>
              </a:rPr>
              <a:t>La legislación laboral específicamente considera como acto de hostilidad equiparable al despido "la reducción de la categoría y de la remuneración", así como "el incumplimiento de requisitos objetivos para el ascenso del trabajador", protegiendo así al trabajador frente a decisiones arbitrarias del empleador.</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49260" y="791885"/>
            <a:ext cx="8081248" cy="713542"/>
          </a:xfrm>
          <a:prstGeom prst="rect">
            <a:avLst/>
          </a:prstGeom>
          <a:noFill/>
          <a:ln/>
        </p:spPr>
        <p:txBody>
          <a:bodyPr wrap="none" lIns="0" tIns="0" rIns="0" bIns="0" rtlCol="0" anchor="t"/>
          <a:lstStyle/>
          <a:p>
            <a:pPr marL="0" indent="0" algn="l">
              <a:lnSpc>
                <a:spcPts val="5600"/>
              </a:lnSpc>
              <a:buNone/>
            </a:pPr>
            <a:r>
              <a:rPr lang="en-US" sz="4450" b="1" dirty="0">
                <a:solidFill>
                  <a:srgbClr val="FFB393"/>
                </a:solidFill>
                <a:latin typeface="Brygada 1918 Bold" pitchFamily="34" charset="0"/>
                <a:ea typeface="Brygada 1918 Bold" pitchFamily="34" charset="-122"/>
                <a:cs typeface="Brygada 1918 Bold" pitchFamily="34" charset="-120"/>
              </a:rPr>
              <a:t>REDUCCIÓN REMUNERATIVA</a:t>
            </a:r>
            <a:endParaRPr lang="en-US" sz="4450" dirty="0"/>
          </a:p>
        </p:txBody>
      </p:sp>
      <p:sp>
        <p:nvSpPr>
          <p:cNvPr id="3" name="Shape 1"/>
          <p:cNvSpPr/>
          <p:nvPr/>
        </p:nvSpPr>
        <p:spPr>
          <a:xfrm>
            <a:off x="749260" y="1933575"/>
            <a:ext cx="4234577" cy="2967871"/>
          </a:xfrm>
          <a:prstGeom prst="roundRect">
            <a:avLst>
              <a:gd name="adj" fmla="val 1082"/>
            </a:avLst>
          </a:prstGeom>
          <a:solidFill>
            <a:srgbClr val="4D1529"/>
          </a:solidFill>
          <a:ln/>
        </p:spPr>
        <p:txBody>
          <a:bodyPr/>
          <a:lstStyle/>
          <a:p>
            <a:endParaRPr lang="es-PE"/>
          </a:p>
        </p:txBody>
      </p:sp>
      <p:sp>
        <p:nvSpPr>
          <p:cNvPr id="4" name="Text 2"/>
          <p:cNvSpPr/>
          <p:nvPr/>
        </p:nvSpPr>
        <p:spPr>
          <a:xfrm>
            <a:off x="963335" y="2147649"/>
            <a:ext cx="2854643" cy="356830"/>
          </a:xfrm>
          <a:prstGeom prst="rect">
            <a:avLst/>
          </a:prstGeom>
          <a:noFill/>
          <a:ln/>
        </p:spPr>
        <p:txBody>
          <a:bodyPr wrap="none" lIns="0" tIns="0" rIns="0" bIns="0" rtlCol="0" anchor="t"/>
          <a:lstStyle/>
          <a:p>
            <a:pPr marL="0" indent="0" algn="l">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Definición</a:t>
            </a:r>
            <a:endParaRPr lang="en-US" sz="2200" dirty="0"/>
          </a:p>
        </p:txBody>
      </p:sp>
      <p:sp>
        <p:nvSpPr>
          <p:cNvPr id="5" name="Text 3"/>
          <p:cNvSpPr/>
          <p:nvPr/>
        </p:nvSpPr>
        <p:spPr>
          <a:xfrm>
            <a:off x="963335" y="2632829"/>
            <a:ext cx="3806428" cy="2054543"/>
          </a:xfrm>
          <a:prstGeom prst="rect">
            <a:avLst/>
          </a:prstGeom>
          <a:noFill/>
          <a:ln/>
        </p:spPr>
        <p:txBody>
          <a:bodyPr wrap="square" lIns="0" tIns="0" rIns="0" bIns="0" rtlCol="0" anchor="t"/>
          <a:lstStyle/>
          <a:p>
            <a:pPr marL="0" indent="0" algn="l">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Disminución del salario de un trabajador que puede ser implementada por el empleador bajo ciertas circunstancias excepcionales justificadas legal o económicamente.</a:t>
            </a:r>
            <a:endParaRPr lang="en-US" sz="1650" dirty="0"/>
          </a:p>
        </p:txBody>
      </p:sp>
      <p:sp>
        <p:nvSpPr>
          <p:cNvPr id="6" name="Shape 4"/>
          <p:cNvSpPr/>
          <p:nvPr/>
        </p:nvSpPr>
        <p:spPr>
          <a:xfrm>
            <a:off x="5197912" y="1933575"/>
            <a:ext cx="4234577" cy="2967871"/>
          </a:xfrm>
          <a:prstGeom prst="roundRect">
            <a:avLst>
              <a:gd name="adj" fmla="val 1082"/>
            </a:avLst>
          </a:prstGeom>
          <a:solidFill>
            <a:srgbClr val="4D1529"/>
          </a:solidFill>
          <a:ln/>
        </p:spPr>
        <p:txBody>
          <a:bodyPr/>
          <a:lstStyle/>
          <a:p>
            <a:endParaRPr lang="es-PE"/>
          </a:p>
        </p:txBody>
      </p:sp>
      <p:sp>
        <p:nvSpPr>
          <p:cNvPr id="7" name="Text 5"/>
          <p:cNvSpPr/>
          <p:nvPr/>
        </p:nvSpPr>
        <p:spPr>
          <a:xfrm>
            <a:off x="5411986" y="2147649"/>
            <a:ext cx="2942153" cy="356830"/>
          </a:xfrm>
          <a:prstGeom prst="rect">
            <a:avLst/>
          </a:prstGeom>
          <a:noFill/>
          <a:ln/>
        </p:spPr>
        <p:txBody>
          <a:bodyPr wrap="none" lIns="0" tIns="0" rIns="0" bIns="0" rtlCol="0" anchor="t"/>
          <a:lstStyle/>
          <a:p>
            <a:pPr marL="0" indent="0" algn="l">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Carácter Excepcional</a:t>
            </a:r>
            <a:endParaRPr lang="en-US" sz="2200" dirty="0"/>
          </a:p>
        </p:txBody>
      </p:sp>
      <p:sp>
        <p:nvSpPr>
          <p:cNvPr id="8" name="Text 6"/>
          <p:cNvSpPr/>
          <p:nvPr/>
        </p:nvSpPr>
        <p:spPr>
          <a:xfrm>
            <a:off x="5411986" y="2632829"/>
            <a:ext cx="3806428" cy="1712119"/>
          </a:xfrm>
          <a:prstGeom prst="rect">
            <a:avLst/>
          </a:prstGeom>
          <a:noFill/>
          <a:ln/>
        </p:spPr>
        <p:txBody>
          <a:bodyPr wrap="square" lIns="0" tIns="0" rIns="0" bIns="0" rtlCol="0" anchor="t"/>
          <a:lstStyle/>
          <a:p>
            <a:pPr marL="0" indent="0" algn="l">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No constituye una facultad ordinaria del empleador, sino una medida extraordinaria que requiere justificación objetiva y razonable.</a:t>
            </a:r>
            <a:endParaRPr lang="en-US" sz="1650" dirty="0"/>
          </a:p>
        </p:txBody>
      </p:sp>
      <p:sp>
        <p:nvSpPr>
          <p:cNvPr id="9" name="Shape 7"/>
          <p:cNvSpPr/>
          <p:nvPr/>
        </p:nvSpPr>
        <p:spPr>
          <a:xfrm>
            <a:off x="9646563" y="1933575"/>
            <a:ext cx="4234577" cy="2967871"/>
          </a:xfrm>
          <a:prstGeom prst="roundRect">
            <a:avLst>
              <a:gd name="adj" fmla="val 1082"/>
            </a:avLst>
          </a:prstGeom>
          <a:solidFill>
            <a:srgbClr val="4D1529"/>
          </a:solidFill>
          <a:ln/>
        </p:spPr>
        <p:txBody>
          <a:bodyPr/>
          <a:lstStyle/>
          <a:p>
            <a:endParaRPr lang="es-PE"/>
          </a:p>
        </p:txBody>
      </p:sp>
      <p:sp>
        <p:nvSpPr>
          <p:cNvPr id="10" name="Text 8"/>
          <p:cNvSpPr/>
          <p:nvPr/>
        </p:nvSpPr>
        <p:spPr>
          <a:xfrm>
            <a:off x="9860637" y="2147649"/>
            <a:ext cx="2854643" cy="356830"/>
          </a:xfrm>
          <a:prstGeom prst="rect">
            <a:avLst/>
          </a:prstGeom>
          <a:noFill/>
          <a:ln/>
        </p:spPr>
        <p:txBody>
          <a:bodyPr wrap="none" lIns="0" tIns="0" rIns="0" bIns="0" rtlCol="0" anchor="t"/>
          <a:lstStyle/>
          <a:p>
            <a:pPr marL="0" indent="0" algn="l">
              <a:lnSpc>
                <a:spcPts val="2800"/>
              </a:lnSpc>
              <a:buNone/>
            </a:pPr>
            <a:r>
              <a:rPr lang="en-US" sz="2200" b="1" dirty="0">
                <a:solidFill>
                  <a:srgbClr val="F4CAB8"/>
                </a:solidFill>
                <a:latin typeface="Brygada 1918 Bold" pitchFamily="34" charset="0"/>
                <a:ea typeface="Brygada 1918 Bold" pitchFamily="34" charset="-122"/>
                <a:cs typeface="Brygada 1918 Bold" pitchFamily="34" charset="-120"/>
              </a:rPr>
              <a:t>Limitaciones</a:t>
            </a:r>
            <a:endParaRPr lang="en-US" sz="2200" dirty="0"/>
          </a:p>
        </p:txBody>
      </p:sp>
      <p:sp>
        <p:nvSpPr>
          <p:cNvPr id="11" name="Text 9"/>
          <p:cNvSpPr/>
          <p:nvPr/>
        </p:nvSpPr>
        <p:spPr>
          <a:xfrm>
            <a:off x="9860637" y="2632829"/>
            <a:ext cx="3806428" cy="1712119"/>
          </a:xfrm>
          <a:prstGeom prst="rect">
            <a:avLst/>
          </a:prstGeom>
          <a:noFill/>
          <a:ln/>
        </p:spPr>
        <p:txBody>
          <a:bodyPr wrap="square" lIns="0" tIns="0" rIns="0" bIns="0" rtlCol="0" anchor="t"/>
          <a:lstStyle/>
          <a:p>
            <a:pPr marL="0" indent="0" algn="l">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Existen restricciones legales y jurisprudenciales que determinan cuándo y cómo puede implementarse válidamente una reducción salarial.</a:t>
            </a:r>
            <a:endParaRPr lang="en-US" sz="1650" dirty="0"/>
          </a:p>
        </p:txBody>
      </p:sp>
      <p:sp>
        <p:nvSpPr>
          <p:cNvPr id="12" name="Text 10"/>
          <p:cNvSpPr/>
          <p:nvPr/>
        </p:nvSpPr>
        <p:spPr>
          <a:xfrm>
            <a:off x="749260" y="5142309"/>
            <a:ext cx="13131879" cy="1027271"/>
          </a:xfrm>
          <a:prstGeom prst="rect">
            <a:avLst/>
          </a:prstGeom>
          <a:noFill/>
          <a:ln/>
        </p:spPr>
        <p:txBody>
          <a:bodyPr wrap="square" lIns="0" tIns="0" rIns="0" bIns="0" rtlCol="0" anchor="t"/>
          <a:lstStyle/>
          <a:p>
            <a:pPr marL="0" indent="0" algn="l">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La reducción remunerativa representa una modificación sustancial de las condiciones de trabajo que afecta directamente los ingresos del trabajador. Esta medida, por su impacto en la economía personal y familiar del trabajador, está sujeta a estrictas condiciones de validez establecidas tanto por la legislación como por la jurisprudencia.</a:t>
            </a:r>
            <a:endParaRPr lang="en-US" sz="1650" dirty="0"/>
          </a:p>
        </p:txBody>
      </p:sp>
      <p:sp>
        <p:nvSpPr>
          <p:cNvPr id="13" name="Text 11"/>
          <p:cNvSpPr/>
          <p:nvPr/>
        </p:nvSpPr>
        <p:spPr>
          <a:xfrm>
            <a:off x="749260" y="6410444"/>
            <a:ext cx="13131879" cy="1027271"/>
          </a:xfrm>
          <a:prstGeom prst="rect">
            <a:avLst/>
          </a:prstGeom>
          <a:noFill/>
          <a:ln/>
        </p:spPr>
        <p:txBody>
          <a:bodyPr wrap="square" lIns="0" tIns="0" rIns="0" bIns="0" rtlCol="0" anchor="t"/>
          <a:lstStyle/>
          <a:p>
            <a:pPr marL="0" indent="0" algn="l">
              <a:lnSpc>
                <a:spcPts val="2650"/>
              </a:lnSpc>
              <a:buNone/>
            </a:pPr>
            <a:r>
              <a:rPr lang="en-US" sz="1650" dirty="0">
                <a:solidFill>
                  <a:srgbClr val="F4CAB8"/>
                </a:solidFill>
                <a:latin typeface="Montserrat Medium" pitchFamily="34" charset="0"/>
                <a:ea typeface="Montserrat Medium" pitchFamily="34" charset="-122"/>
                <a:cs typeface="Montserrat Medium" pitchFamily="34" charset="-120"/>
              </a:rPr>
              <a:t>Es importante distinguir entre reducciones consensuadas (acordadas entre empleador y trabajador) y no consensuadas (impuestas unilateralmente), ya que cada modalidad tiene requisitos específicos que deben cumplirse para su validez legal.</a:t>
            </a:r>
            <a:endParaRPr lang="en-US" sz="16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49260" y="846534"/>
            <a:ext cx="7488436" cy="499586"/>
          </a:xfrm>
          <a:prstGeom prst="rect">
            <a:avLst/>
          </a:prstGeom>
          <a:noFill/>
          <a:ln/>
        </p:spPr>
        <p:txBody>
          <a:bodyPr wrap="none" lIns="0" tIns="0" rIns="0" bIns="0" rtlCol="0" anchor="t"/>
          <a:lstStyle/>
          <a:p>
            <a:pPr marL="0" indent="0" algn="l">
              <a:lnSpc>
                <a:spcPts val="3900"/>
              </a:lnSpc>
              <a:buNone/>
            </a:pPr>
            <a:r>
              <a:rPr lang="en-US" sz="3100" b="1" dirty="0">
                <a:solidFill>
                  <a:srgbClr val="FFB393"/>
                </a:solidFill>
                <a:latin typeface="Brygada 1918 Bold" pitchFamily="34" charset="0"/>
                <a:ea typeface="Brygada 1918 Bold" pitchFamily="34" charset="-122"/>
                <a:cs typeface="Brygada 1918 Bold" pitchFamily="34" charset="-120"/>
              </a:rPr>
              <a:t>ANTECEDENTES JURISPRUDENCIALES</a:t>
            </a:r>
            <a:endParaRPr lang="en-US" sz="3100" dirty="0"/>
          </a:p>
        </p:txBody>
      </p:sp>
      <p:sp>
        <p:nvSpPr>
          <p:cNvPr id="4" name="Shape 1"/>
          <p:cNvSpPr/>
          <p:nvPr/>
        </p:nvSpPr>
        <p:spPr>
          <a:xfrm>
            <a:off x="917853" y="1570911"/>
            <a:ext cx="15240" cy="4444603"/>
          </a:xfrm>
          <a:prstGeom prst="roundRect">
            <a:avLst>
              <a:gd name="adj" fmla="val 147512"/>
            </a:avLst>
          </a:prstGeom>
          <a:solidFill>
            <a:srgbClr val="662E42"/>
          </a:solidFill>
          <a:ln/>
        </p:spPr>
        <p:txBody>
          <a:bodyPr/>
          <a:lstStyle/>
          <a:p>
            <a:endParaRPr lang="es-PE"/>
          </a:p>
        </p:txBody>
      </p:sp>
      <p:sp>
        <p:nvSpPr>
          <p:cNvPr id="5" name="Shape 2"/>
          <p:cNvSpPr/>
          <p:nvPr/>
        </p:nvSpPr>
        <p:spPr>
          <a:xfrm>
            <a:off x="1071205" y="1900476"/>
            <a:ext cx="449580" cy="15240"/>
          </a:xfrm>
          <a:prstGeom prst="roundRect">
            <a:avLst>
              <a:gd name="adj" fmla="val 147512"/>
            </a:avLst>
          </a:prstGeom>
          <a:solidFill>
            <a:srgbClr val="662E42"/>
          </a:solidFill>
          <a:ln/>
        </p:spPr>
        <p:txBody>
          <a:bodyPr/>
          <a:lstStyle/>
          <a:p>
            <a:endParaRPr lang="es-PE"/>
          </a:p>
        </p:txBody>
      </p:sp>
      <p:sp>
        <p:nvSpPr>
          <p:cNvPr id="6" name="Shape 3"/>
          <p:cNvSpPr/>
          <p:nvPr/>
        </p:nvSpPr>
        <p:spPr>
          <a:xfrm>
            <a:off x="749260" y="1739503"/>
            <a:ext cx="337185" cy="337185"/>
          </a:xfrm>
          <a:prstGeom prst="roundRect">
            <a:avLst>
              <a:gd name="adj" fmla="val 6667"/>
            </a:avLst>
          </a:prstGeom>
          <a:solidFill>
            <a:srgbClr val="4D1529"/>
          </a:solidFill>
          <a:ln/>
        </p:spPr>
        <p:txBody>
          <a:bodyPr/>
          <a:lstStyle/>
          <a:p>
            <a:endParaRPr lang="es-PE"/>
          </a:p>
        </p:txBody>
      </p:sp>
      <p:pic>
        <p:nvPicPr>
          <p:cNvPr id="7" name="Image 1" descr="preencoded.png"/>
          <p:cNvPicPr>
            <a:picLocks noChangeAspect="1"/>
          </p:cNvPicPr>
          <p:nvPr/>
        </p:nvPicPr>
        <p:blipFill>
          <a:blip r:embed="rId4"/>
          <a:stretch>
            <a:fillRect/>
          </a:stretch>
        </p:blipFill>
        <p:spPr>
          <a:xfrm>
            <a:off x="797957" y="1758255"/>
            <a:ext cx="239792" cy="299680"/>
          </a:xfrm>
          <a:prstGeom prst="rect">
            <a:avLst/>
          </a:prstGeom>
        </p:spPr>
      </p:pic>
      <p:sp>
        <p:nvSpPr>
          <p:cNvPr id="8" name="Text 4"/>
          <p:cNvSpPr/>
          <p:nvPr/>
        </p:nvSpPr>
        <p:spPr>
          <a:xfrm>
            <a:off x="1667113" y="1720691"/>
            <a:ext cx="2126337" cy="249674"/>
          </a:xfrm>
          <a:prstGeom prst="rect">
            <a:avLst/>
          </a:prstGeom>
          <a:noFill/>
          <a:ln/>
        </p:spPr>
        <p:txBody>
          <a:bodyPr wrap="none" lIns="0" tIns="0" rIns="0" bIns="0" rtlCol="0" anchor="t"/>
          <a:lstStyle/>
          <a:p>
            <a:pPr marL="0" indent="0" algn="l">
              <a:lnSpc>
                <a:spcPts val="1950"/>
              </a:lnSpc>
              <a:buNone/>
            </a:pPr>
            <a:r>
              <a:rPr lang="en-US" sz="1550" b="1" dirty="0">
                <a:solidFill>
                  <a:srgbClr val="F4CAB8"/>
                </a:solidFill>
                <a:latin typeface="Brygada 1918 Bold" pitchFamily="34" charset="0"/>
                <a:ea typeface="Brygada 1918 Bold" pitchFamily="34" charset="-122"/>
                <a:cs typeface="Brygada 1918 Bold" pitchFamily="34" charset="-120"/>
              </a:rPr>
              <a:t>STC 0818-2005-PA/TC</a:t>
            </a:r>
            <a:endParaRPr lang="en-US" sz="1550" dirty="0"/>
          </a:p>
        </p:txBody>
      </p:sp>
      <p:sp>
        <p:nvSpPr>
          <p:cNvPr id="9" name="Text 5"/>
          <p:cNvSpPr/>
          <p:nvPr/>
        </p:nvSpPr>
        <p:spPr>
          <a:xfrm>
            <a:off x="1667113" y="2060258"/>
            <a:ext cx="6727627" cy="479584"/>
          </a:xfrm>
          <a:prstGeom prst="rect">
            <a:avLst/>
          </a:prstGeom>
          <a:noFill/>
          <a:ln/>
        </p:spPr>
        <p:txBody>
          <a:bodyPr wrap="square" lIns="0" tIns="0" rIns="0" bIns="0" rtlCol="0" anchor="t"/>
          <a:lstStyle/>
          <a:p>
            <a:pPr marL="0" indent="0" algn="l">
              <a:lnSpc>
                <a:spcPts val="1850"/>
              </a:lnSpc>
              <a:buNone/>
            </a:pPr>
            <a:r>
              <a:rPr lang="en-US" sz="1150" dirty="0">
                <a:solidFill>
                  <a:srgbClr val="F4CAB8"/>
                </a:solidFill>
                <a:latin typeface="Montserrat Medium" pitchFamily="34" charset="0"/>
                <a:ea typeface="Montserrat Medium" pitchFamily="34" charset="-122"/>
                <a:cs typeface="Montserrat Medium" pitchFamily="34" charset="-120"/>
              </a:rPr>
              <a:t>Establece condiciones para la utilización de la reducción salarial como medida excepcional.</a:t>
            </a:r>
            <a:endParaRPr lang="en-US" sz="1150" dirty="0"/>
          </a:p>
        </p:txBody>
      </p:sp>
      <p:sp>
        <p:nvSpPr>
          <p:cNvPr id="10" name="Shape 6"/>
          <p:cNvSpPr/>
          <p:nvPr/>
        </p:nvSpPr>
        <p:spPr>
          <a:xfrm>
            <a:off x="1071205" y="3168967"/>
            <a:ext cx="449580" cy="15240"/>
          </a:xfrm>
          <a:prstGeom prst="roundRect">
            <a:avLst>
              <a:gd name="adj" fmla="val 147512"/>
            </a:avLst>
          </a:prstGeom>
          <a:solidFill>
            <a:srgbClr val="662E42"/>
          </a:solidFill>
          <a:ln/>
        </p:spPr>
        <p:txBody>
          <a:bodyPr/>
          <a:lstStyle/>
          <a:p>
            <a:endParaRPr lang="es-PE"/>
          </a:p>
        </p:txBody>
      </p:sp>
      <p:sp>
        <p:nvSpPr>
          <p:cNvPr id="11" name="Shape 7"/>
          <p:cNvSpPr/>
          <p:nvPr/>
        </p:nvSpPr>
        <p:spPr>
          <a:xfrm>
            <a:off x="749260" y="3007995"/>
            <a:ext cx="337185" cy="337185"/>
          </a:xfrm>
          <a:prstGeom prst="roundRect">
            <a:avLst>
              <a:gd name="adj" fmla="val 6667"/>
            </a:avLst>
          </a:prstGeom>
          <a:solidFill>
            <a:srgbClr val="4D1529"/>
          </a:solidFill>
          <a:ln/>
        </p:spPr>
        <p:txBody>
          <a:bodyPr/>
          <a:lstStyle/>
          <a:p>
            <a:endParaRPr lang="es-PE"/>
          </a:p>
        </p:txBody>
      </p:sp>
      <p:pic>
        <p:nvPicPr>
          <p:cNvPr id="12" name="Image 2" descr="preencoded.png"/>
          <p:cNvPicPr>
            <a:picLocks noChangeAspect="1"/>
          </p:cNvPicPr>
          <p:nvPr/>
        </p:nvPicPr>
        <p:blipFill>
          <a:blip r:embed="rId5"/>
          <a:stretch>
            <a:fillRect/>
          </a:stretch>
        </p:blipFill>
        <p:spPr>
          <a:xfrm>
            <a:off x="797957" y="3026747"/>
            <a:ext cx="239792" cy="299680"/>
          </a:xfrm>
          <a:prstGeom prst="rect">
            <a:avLst/>
          </a:prstGeom>
        </p:spPr>
      </p:pic>
      <p:sp>
        <p:nvSpPr>
          <p:cNvPr id="13" name="Text 8"/>
          <p:cNvSpPr/>
          <p:nvPr/>
        </p:nvSpPr>
        <p:spPr>
          <a:xfrm>
            <a:off x="1667113" y="2989183"/>
            <a:ext cx="2067878" cy="249674"/>
          </a:xfrm>
          <a:prstGeom prst="rect">
            <a:avLst/>
          </a:prstGeom>
          <a:noFill/>
          <a:ln/>
        </p:spPr>
        <p:txBody>
          <a:bodyPr wrap="none" lIns="0" tIns="0" rIns="0" bIns="0" rtlCol="0" anchor="t"/>
          <a:lstStyle/>
          <a:p>
            <a:pPr marL="0" indent="0" algn="l">
              <a:lnSpc>
                <a:spcPts val="1950"/>
              </a:lnSpc>
              <a:buNone/>
            </a:pPr>
            <a:r>
              <a:rPr lang="en-US" sz="1550" b="1" dirty="0">
                <a:solidFill>
                  <a:srgbClr val="F4CAB8"/>
                </a:solidFill>
                <a:latin typeface="Brygada 1918 Bold" pitchFamily="34" charset="0"/>
                <a:ea typeface="Brygada 1918 Bold" pitchFamily="34" charset="-122"/>
                <a:cs typeface="Brygada 1918 Bold" pitchFamily="34" charset="-120"/>
              </a:rPr>
              <a:t>Equilibrio Económico</a:t>
            </a:r>
            <a:endParaRPr lang="en-US" sz="1550" dirty="0"/>
          </a:p>
        </p:txBody>
      </p:sp>
      <p:sp>
        <p:nvSpPr>
          <p:cNvPr id="14" name="Text 9"/>
          <p:cNvSpPr/>
          <p:nvPr/>
        </p:nvSpPr>
        <p:spPr>
          <a:xfrm>
            <a:off x="1667113" y="3328749"/>
            <a:ext cx="6727627" cy="239792"/>
          </a:xfrm>
          <a:prstGeom prst="rect">
            <a:avLst/>
          </a:prstGeom>
          <a:noFill/>
          <a:ln/>
        </p:spPr>
        <p:txBody>
          <a:bodyPr wrap="none" lIns="0" tIns="0" rIns="0" bIns="0" rtlCol="0" anchor="t"/>
          <a:lstStyle/>
          <a:p>
            <a:pPr marL="0" indent="0" algn="l">
              <a:lnSpc>
                <a:spcPts val="1850"/>
              </a:lnSpc>
              <a:buNone/>
            </a:pPr>
            <a:r>
              <a:rPr lang="en-US" sz="1150" dirty="0">
                <a:solidFill>
                  <a:srgbClr val="F4CAB8"/>
                </a:solidFill>
                <a:latin typeface="Montserrat Medium" pitchFamily="34" charset="0"/>
                <a:ea typeface="Montserrat Medium" pitchFamily="34" charset="-122"/>
                <a:cs typeface="Montserrat Medium" pitchFamily="34" charset="-120"/>
              </a:rPr>
              <a:t>Justifica la reducción para garantizar la estabilidad financiera del Estado o empresa.</a:t>
            </a:r>
            <a:endParaRPr lang="en-US" sz="1150" dirty="0"/>
          </a:p>
        </p:txBody>
      </p:sp>
      <p:sp>
        <p:nvSpPr>
          <p:cNvPr id="15" name="Shape 10"/>
          <p:cNvSpPr/>
          <p:nvPr/>
        </p:nvSpPr>
        <p:spPr>
          <a:xfrm>
            <a:off x="1071205" y="4197668"/>
            <a:ext cx="449580" cy="15240"/>
          </a:xfrm>
          <a:prstGeom prst="roundRect">
            <a:avLst>
              <a:gd name="adj" fmla="val 147512"/>
            </a:avLst>
          </a:prstGeom>
          <a:solidFill>
            <a:srgbClr val="662E42"/>
          </a:solidFill>
          <a:ln/>
        </p:spPr>
        <p:txBody>
          <a:bodyPr/>
          <a:lstStyle/>
          <a:p>
            <a:endParaRPr lang="es-PE"/>
          </a:p>
        </p:txBody>
      </p:sp>
      <p:sp>
        <p:nvSpPr>
          <p:cNvPr id="16" name="Shape 11"/>
          <p:cNvSpPr/>
          <p:nvPr/>
        </p:nvSpPr>
        <p:spPr>
          <a:xfrm>
            <a:off x="749260" y="4036695"/>
            <a:ext cx="337185" cy="337185"/>
          </a:xfrm>
          <a:prstGeom prst="roundRect">
            <a:avLst>
              <a:gd name="adj" fmla="val 6667"/>
            </a:avLst>
          </a:prstGeom>
          <a:solidFill>
            <a:srgbClr val="4D1529"/>
          </a:solidFill>
          <a:ln/>
        </p:spPr>
        <p:txBody>
          <a:bodyPr/>
          <a:lstStyle/>
          <a:p>
            <a:endParaRPr lang="es-PE"/>
          </a:p>
        </p:txBody>
      </p:sp>
      <p:pic>
        <p:nvPicPr>
          <p:cNvPr id="17" name="Image 3" descr="preencoded.png"/>
          <p:cNvPicPr>
            <a:picLocks noChangeAspect="1"/>
          </p:cNvPicPr>
          <p:nvPr/>
        </p:nvPicPr>
        <p:blipFill>
          <a:blip r:embed="rId6"/>
          <a:stretch>
            <a:fillRect/>
          </a:stretch>
        </p:blipFill>
        <p:spPr>
          <a:xfrm>
            <a:off x="797957" y="4055447"/>
            <a:ext cx="239792" cy="299680"/>
          </a:xfrm>
          <a:prstGeom prst="rect">
            <a:avLst/>
          </a:prstGeom>
        </p:spPr>
      </p:pic>
      <p:sp>
        <p:nvSpPr>
          <p:cNvPr id="18" name="Text 12"/>
          <p:cNvSpPr/>
          <p:nvPr/>
        </p:nvSpPr>
        <p:spPr>
          <a:xfrm>
            <a:off x="1667113" y="4017883"/>
            <a:ext cx="2669024" cy="249674"/>
          </a:xfrm>
          <a:prstGeom prst="rect">
            <a:avLst/>
          </a:prstGeom>
          <a:noFill/>
          <a:ln/>
        </p:spPr>
        <p:txBody>
          <a:bodyPr wrap="none" lIns="0" tIns="0" rIns="0" bIns="0" rtlCol="0" anchor="t"/>
          <a:lstStyle/>
          <a:p>
            <a:pPr marL="0" indent="0" algn="l">
              <a:lnSpc>
                <a:spcPts val="1950"/>
              </a:lnSpc>
              <a:buNone/>
            </a:pPr>
            <a:r>
              <a:rPr lang="en-US" sz="1550" b="1" dirty="0">
                <a:solidFill>
                  <a:srgbClr val="F4CAB8"/>
                </a:solidFill>
                <a:latin typeface="Brygada 1918 Bold" pitchFamily="34" charset="0"/>
                <a:ea typeface="Brygada 1918 Bold" pitchFamily="34" charset="-122"/>
                <a:cs typeface="Brygada 1918 Bold" pitchFamily="34" charset="-120"/>
              </a:rPr>
              <a:t>Reorganización de Personal</a:t>
            </a:r>
            <a:endParaRPr lang="en-US" sz="1550" dirty="0"/>
          </a:p>
        </p:txBody>
      </p:sp>
      <p:sp>
        <p:nvSpPr>
          <p:cNvPr id="19" name="Text 13"/>
          <p:cNvSpPr/>
          <p:nvPr/>
        </p:nvSpPr>
        <p:spPr>
          <a:xfrm>
            <a:off x="1667113" y="4357449"/>
            <a:ext cx="6727627" cy="239792"/>
          </a:xfrm>
          <a:prstGeom prst="rect">
            <a:avLst/>
          </a:prstGeom>
          <a:noFill/>
          <a:ln/>
        </p:spPr>
        <p:txBody>
          <a:bodyPr wrap="none" lIns="0" tIns="0" rIns="0" bIns="0" rtlCol="0" anchor="t"/>
          <a:lstStyle/>
          <a:p>
            <a:pPr marL="0" indent="0" algn="l">
              <a:lnSpc>
                <a:spcPts val="1850"/>
              </a:lnSpc>
              <a:buNone/>
            </a:pPr>
            <a:r>
              <a:rPr lang="en-US" sz="1150" dirty="0">
                <a:solidFill>
                  <a:srgbClr val="F4CAB8"/>
                </a:solidFill>
                <a:latin typeface="Montserrat Medium" pitchFamily="34" charset="0"/>
                <a:ea typeface="Montserrat Medium" pitchFamily="34" charset="-122"/>
                <a:cs typeface="Montserrat Medium" pitchFamily="34" charset="-120"/>
              </a:rPr>
              <a:t>Permite la reducción en contextos de reestructuración debidamente justificada.</a:t>
            </a:r>
            <a:endParaRPr lang="en-US" sz="1150" dirty="0"/>
          </a:p>
        </p:txBody>
      </p:sp>
      <p:sp>
        <p:nvSpPr>
          <p:cNvPr id="20" name="Shape 14"/>
          <p:cNvSpPr/>
          <p:nvPr/>
        </p:nvSpPr>
        <p:spPr>
          <a:xfrm>
            <a:off x="1071205" y="5226368"/>
            <a:ext cx="449580" cy="15240"/>
          </a:xfrm>
          <a:prstGeom prst="roundRect">
            <a:avLst>
              <a:gd name="adj" fmla="val 147512"/>
            </a:avLst>
          </a:prstGeom>
          <a:solidFill>
            <a:srgbClr val="662E42"/>
          </a:solidFill>
          <a:ln/>
        </p:spPr>
        <p:txBody>
          <a:bodyPr/>
          <a:lstStyle/>
          <a:p>
            <a:endParaRPr lang="es-PE"/>
          </a:p>
        </p:txBody>
      </p:sp>
      <p:sp>
        <p:nvSpPr>
          <p:cNvPr id="21" name="Shape 15"/>
          <p:cNvSpPr/>
          <p:nvPr/>
        </p:nvSpPr>
        <p:spPr>
          <a:xfrm>
            <a:off x="749260" y="5065395"/>
            <a:ext cx="337185" cy="337185"/>
          </a:xfrm>
          <a:prstGeom prst="roundRect">
            <a:avLst>
              <a:gd name="adj" fmla="val 6667"/>
            </a:avLst>
          </a:prstGeom>
          <a:solidFill>
            <a:srgbClr val="4D1529"/>
          </a:solidFill>
          <a:ln/>
        </p:spPr>
        <p:txBody>
          <a:bodyPr/>
          <a:lstStyle/>
          <a:p>
            <a:endParaRPr lang="es-PE"/>
          </a:p>
        </p:txBody>
      </p:sp>
      <p:pic>
        <p:nvPicPr>
          <p:cNvPr id="22" name="Image 4" descr="preencoded.png"/>
          <p:cNvPicPr>
            <a:picLocks noChangeAspect="1"/>
          </p:cNvPicPr>
          <p:nvPr/>
        </p:nvPicPr>
        <p:blipFill>
          <a:blip r:embed="rId7"/>
          <a:stretch>
            <a:fillRect/>
          </a:stretch>
        </p:blipFill>
        <p:spPr>
          <a:xfrm>
            <a:off x="797957" y="5084147"/>
            <a:ext cx="239792" cy="299680"/>
          </a:xfrm>
          <a:prstGeom prst="rect">
            <a:avLst/>
          </a:prstGeom>
        </p:spPr>
      </p:pic>
      <p:sp>
        <p:nvSpPr>
          <p:cNvPr id="23" name="Text 16"/>
          <p:cNvSpPr/>
          <p:nvPr/>
        </p:nvSpPr>
        <p:spPr>
          <a:xfrm>
            <a:off x="1667113" y="5046583"/>
            <a:ext cx="1998226" cy="249674"/>
          </a:xfrm>
          <a:prstGeom prst="rect">
            <a:avLst/>
          </a:prstGeom>
          <a:noFill/>
          <a:ln/>
        </p:spPr>
        <p:txBody>
          <a:bodyPr wrap="none" lIns="0" tIns="0" rIns="0" bIns="0" rtlCol="0" anchor="t"/>
          <a:lstStyle/>
          <a:p>
            <a:pPr marL="0" indent="0" algn="l">
              <a:lnSpc>
                <a:spcPts val="1950"/>
              </a:lnSpc>
              <a:buNone/>
            </a:pPr>
            <a:r>
              <a:rPr lang="en-US" sz="1550" b="1" dirty="0">
                <a:solidFill>
                  <a:srgbClr val="F4CAB8"/>
                </a:solidFill>
                <a:latin typeface="Brygada 1918 Bold" pitchFamily="34" charset="0"/>
                <a:ea typeface="Brygada 1918 Bold" pitchFamily="34" charset="-122"/>
                <a:cs typeface="Brygada 1918 Bold" pitchFamily="34" charset="-120"/>
              </a:rPr>
              <a:t>Relación Directa</a:t>
            </a:r>
            <a:endParaRPr lang="en-US" sz="1550" dirty="0"/>
          </a:p>
        </p:txBody>
      </p:sp>
      <p:sp>
        <p:nvSpPr>
          <p:cNvPr id="24" name="Text 17"/>
          <p:cNvSpPr/>
          <p:nvPr/>
        </p:nvSpPr>
        <p:spPr>
          <a:xfrm>
            <a:off x="1667113" y="5386149"/>
            <a:ext cx="6727627" cy="479584"/>
          </a:xfrm>
          <a:prstGeom prst="rect">
            <a:avLst/>
          </a:prstGeom>
          <a:noFill/>
          <a:ln/>
        </p:spPr>
        <p:txBody>
          <a:bodyPr wrap="square" lIns="0" tIns="0" rIns="0" bIns="0" rtlCol="0" anchor="t"/>
          <a:lstStyle/>
          <a:p>
            <a:pPr marL="0" indent="0" algn="l">
              <a:lnSpc>
                <a:spcPts val="1850"/>
              </a:lnSpc>
              <a:buNone/>
            </a:pPr>
            <a:r>
              <a:rPr lang="en-US" sz="1150" dirty="0">
                <a:solidFill>
                  <a:srgbClr val="F4CAB8"/>
                </a:solidFill>
                <a:latin typeface="Montserrat Medium" pitchFamily="34" charset="0"/>
                <a:ea typeface="Montserrat Medium" pitchFamily="34" charset="-122"/>
                <a:cs typeface="Montserrat Medium" pitchFamily="34" charset="-120"/>
              </a:rPr>
              <a:t>Exige conexión demostrable entre la medida adoptada y el objetivo económico perseguido.</a:t>
            </a:r>
            <a:endParaRPr lang="en-US" sz="1150" dirty="0"/>
          </a:p>
        </p:txBody>
      </p:sp>
      <p:sp>
        <p:nvSpPr>
          <p:cNvPr id="25" name="Text 18"/>
          <p:cNvSpPr/>
          <p:nvPr/>
        </p:nvSpPr>
        <p:spPr>
          <a:xfrm>
            <a:off x="749260" y="6184106"/>
            <a:ext cx="7645479" cy="1198959"/>
          </a:xfrm>
          <a:prstGeom prst="rect">
            <a:avLst/>
          </a:prstGeom>
          <a:noFill/>
          <a:ln/>
        </p:spPr>
        <p:txBody>
          <a:bodyPr wrap="square" lIns="0" tIns="0" rIns="0" bIns="0" rtlCol="0" anchor="t"/>
          <a:lstStyle/>
          <a:p>
            <a:pPr marL="0" indent="0" algn="l">
              <a:lnSpc>
                <a:spcPts val="1850"/>
              </a:lnSpc>
              <a:buNone/>
            </a:pPr>
            <a:r>
              <a:rPr lang="en-US" sz="1150" dirty="0">
                <a:solidFill>
                  <a:srgbClr val="F4CAB8"/>
                </a:solidFill>
                <a:latin typeface="Montserrat Medium" pitchFamily="34" charset="0"/>
                <a:ea typeface="Montserrat Medium" pitchFamily="34" charset="-122"/>
                <a:cs typeface="Montserrat Medium" pitchFamily="34" charset="-120"/>
              </a:rPr>
              <a:t>El Tribunal Constitucional, mediante la sentencia STC 0818-2005-PA/TC, estableció parámetros fundamentales para la aplicación de reducciones salariales. Esta jurisprudencia reconoce que pueden existir contextos especiales que justifiquen tal medida, siempre que exista una finalidad legítima como el cumplimiento de objetivos económicos o la necesidad de una reorganización institucional.</a:t>
            </a:r>
            <a:endParaRPr lang="en-US" sz="11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49260" y="972622"/>
            <a:ext cx="7645479" cy="1141809"/>
          </a:xfrm>
          <a:prstGeom prst="rect">
            <a:avLst/>
          </a:prstGeom>
          <a:noFill/>
          <a:ln/>
        </p:spPr>
        <p:txBody>
          <a:bodyPr wrap="square" lIns="0" tIns="0" rIns="0" bIns="0" rtlCol="0" anchor="t"/>
          <a:lstStyle/>
          <a:p>
            <a:pPr marL="0" indent="0" algn="l">
              <a:lnSpc>
                <a:spcPts val="4450"/>
              </a:lnSpc>
              <a:buNone/>
            </a:pPr>
            <a:r>
              <a:rPr lang="en-US" sz="3550" b="1" dirty="0">
                <a:solidFill>
                  <a:srgbClr val="FFB393"/>
                </a:solidFill>
                <a:latin typeface="Brygada 1918 Bold" pitchFamily="34" charset="0"/>
                <a:ea typeface="Brygada 1918 Bold" pitchFamily="34" charset="-122"/>
                <a:cs typeface="Brygada 1918 Bold" pitchFamily="34" charset="-120"/>
              </a:rPr>
              <a:t>CRITERIOS JURISPRUDENCIALES ANTERIORES</a:t>
            </a:r>
            <a:endParaRPr lang="en-US" sz="3550" dirty="0"/>
          </a:p>
        </p:txBody>
      </p:sp>
      <p:sp>
        <p:nvSpPr>
          <p:cNvPr id="4" name="Shape 1"/>
          <p:cNvSpPr/>
          <p:nvPr/>
        </p:nvSpPr>
        <p:spPr>
          <a:xfrm>
            <a:off x="749260" y="2371249"/>
            <a:ext cx="128349" cy="1210389"/>
          </a:xfrm>
          <a:prstGeom prst="roundRect">
            <a:avLst>
              <a:gd name="adj" fmla="val 20018"/>
            </a:avLst>
          </a:prstGeom>
          <a:solidFill>
            <a:srgbClr val="4D1529"/>
          </a:solidFill>
          <a:ln/>
        </p:spPr>
        <p:txBody>
          <a:bodyPr/>
          <a:lstStyle/>
          <a:p>
            <a:endParaRPr lang="es-PE"/>
          </a:p>
        </p:txBody>
      </p:sp>
      <p:sp>
        <p:nvSpPr>
          <p:cNvPr id="5" name="Text 2"/>
          <p:cNvSpPr/>
          <p:nvPr/>
        </p:nvSpPr>
        <p:spPr>
          <a:xfrm>
            <a:off x="1134428" y="2371249"/>
            <a:ext cx="3638788" cy="285393"/>
          </a:xfrm>
          <a:prstGeom prst="rect">
            <a:avLst/>
          </a:prstGeom>
          <a:noFill/>
          <a:ln/>
        </p:spPr>
        <p:txBody>
          <a:bodyPr wrap="none" lIns="0" tIns="0" rIns="0" bIns="0" rtlCol="0" anchor="t"/>
          <a:lstStyle/>
          <a:p>
            <a:pPr marL="0" indent="0" algn="l">
              <a:lnSpc>
                <a:spcPts val="2200"/>
              </a:lnSpc>
              <a:buNone/>
            </a:pPr>
            <a:r>
              <a:rPr lang="en-US" sz="1750" b="1" dirty="0">
                <a:solidFill>
                  <a:srgbClr val="F4CAB8"/>
                </a:solidFill>
                <a:latin typeface="Brygada 1918 Bold" pitchFamily="34" charset="0"/>
                <a:ea typeface="Brygada 1918 Bold" pitchFamily="34" charset="-122"/>
                <a:cs typeface="Brygada 1918 Bold" pitchFamily="34" charset="-120"/>
              </a:rPr>
              <a:t>Excepcionalidad y Razonabilidad</a:t>
            </a:r>
            <a:endParaRPr lang="en-US" sz="1750" dirty="0"/>
          </a:p>
        </p:txBody>
      </p:sp>
      <p:sp>
        <p:nvSpPr>
          <p:cNvPr id="6" name="Text 3"/>
          <p:cNvSpPr/>
          <p:nvPr/>
        </p:nvSpPr>
        <p:spPr>
          <a:xfrm>
            <a:off x="1134428" y="2759393"/>
            <a:ext cx="7260312" cy="822246"/>
          </a:xfrm>
          <a:prstGeom prst="rect">
            <a:avLst/>
          </a:prstGeom>
          <a:noFill/>
          <a:ln/>
        </p:spPr>
        <p:txBody>
          <a:bodyPr wrap="square" lIns="0" tIns="0" rIns="0" bIns="0" rtlCol="0" anchor="t"/>
          <a:lstStyle/>
          <a:p>
            <a:pPr marL="0" indent="0" algn="l">
              <a:lnSpc>
                <a:spcPts val="2150"/>
              </a:lnSpc>
              <a:buNone/>
            </a:pPr>
            <a:r>
              <a:rPr lang="en-US" sz="1300" dirty="0">
                <a:solidFill>
                  <a:srgbClr val="F4CAB8"/>
                </a:solidFill>
                <a:latin typeface="Montserrat Medium" pitchFamily="34" charset="0"/>
                <a:ea typeface="Montserrat Medium" pitchFamily="34" charset="-122"/>
                <a:cs typeface="Montserrat Medium" pitchFamily="34" charset="-120"/>
              </a:rPr>
              <a:t>Casación Laboral N° 00489-2015 LIMA y N° 22393-2017 LIMA establecen que toda reducción debe ser excepcional (medida extraordinaria) y razonable (respetando límites de proporcionalidad).</a:t>
            </a:r>
            <a:endParaRPr lang="en-US" sz="1300" dirty="0"/>
          </a:p>
        </p:txBody>
      </p:sp>
      <p:sp>
        <p:nvSpPr>
          <p:cNvPr id="7" name="Shape 4"/>
          <p:cNvSpPr/>
          <p:nvPr/>
        </p:nvSpPr>
        <p:spPr>
          <a:xfrm>
            <a:off x="1006078" y="3752850"/>
            <a:ext cx="128349" cy="936308"/>
          </a:xfrm>
          <a:prstGeom prst="roundRect">
            <a:avLst>
              <a:gd name="adj" fmla="val 20018"/>
            </a:avLst>
          </a:prstGeom>
          <a:solidFill>
            <a:srgbClr val="4D1529"/>
          </a:solidFill>
          <a:ln/>
        </p:spPr>
        <p:txBody>
          <a:bodyPr/>
          <a:lstStyle/>
          <a:p>
            <a:endParaRPr lang="es-PE"/>
          </a:p>
        </p:txBody>
      </p:sp>
      <p:sp>
        <p:nvSpPr>
          <p:cNvPr id="8" name="Text 5"/>
          <p:cNvSpPr/>
          <p:nvPr/>
        </p:nvSpPr>
        <p:spPr>
          <a:xfrm>
            <a:off x="1391245" y="3752850"/>
            <a:ext cx="2685336" cy="285393"/>
          </a:xfrm>
          <a:prstGeom prst="rect">
            <a:avLst/>
          </a:prstGeom>
          <a:noFill/>
          <a:ln/>
        </p:spPr>
        <p:txBody>
          <a:bodyPr wrap="none" lIns="0" tIns="0" rIns="0" bIns="0" rtlCol="0" anchor="t"/>
          <a:lstStyle/>
          <a:p>
            <a:pPr marL="0" indent="0" algn="l">
              <a:lnSpc>
                <a:spcPts val="2200"/>
              </a:lnSpc>
              <a:buNone/>
            </a:pPr>
            <a:r>
              <a:rPr lang="en-US" sz="1750" b="1" dirty="0">
                <a:solidFill>
                  <a:srgbClr val="F4CAB8"/>
                </a:solidFill>
                <a:latin typeface="Brygada 1918 Bold" pitchFamily="34" charset="0"/>
                <a:ea typeface="Brygada 1918 Bold" pitchFamily="34" charset="-122"/>
                <a:cs typeface="Brygada 1918 Bold" pitchFamily="34" charset="-120"/>
              </a:rPr>
              <a:t>Reducción Consensuada</a:t>
            </a:r>
            <a:endParaRPr lang="en-US" sz="1750" dirty="0"/>
          </a:p>
        </p:txBody>
      </p:sp>
      <p:sp>
        <p:nvSpPr>
          <p:cNvPr id="9" name="Text 6"/>
          <p:cNvSpPr/>
          <p:nvPr/>
        </p:nvSpPr>
        <p:spPr>
          <a:xfrm>
            <a:off x="1391245" y="4140994"/>
            <a:ext cx="7003494" cy="548164"/>
          </a:xfrm>
          <a:prstGeom prst="rect">
            <a:avLst/>
          </a:prstGeom>
          <a:noFill/>
          <a:ln/>
        </p:spPr>
        <p:txBody>
          <a:bodyPr wrap="square" lIns="0" tIns="0" rIns="0" bIns="0" rtlCol="0" anchor="t"/>
          <a:lstStyle/>
          <a:p>
            <a:pPr marL="0" indent="0" algn="l">
              <a:lnSpc>
                <a:spcPts val="2150"/>
              </a:lnSpc>
              <a:buNone/>
            </a:pPr>
            <a:r>
              <a:rPr lang="en-US" sz="1300" dirty="0">
                <a:solidFill>
                  <a:srgbClr val="F4CAB8"/>
                </a:solidFill>
                <a:latin typeface="Montserrat Medium" pitchFamily="34" charset="0"/>
                <a:ea typeface="Montserrat Medium" pitchFamily="34" charset="-122"/>
                <a:cs typeface="Montserrat Medium" pitchFamily="34" charset="-120"/>
              </a:rPr>
              <a:t>Realizada de manera voluntaria mediante acuerdo libre, espontáneo, expreso y motivado entre trabajador y empleador, conforme a la Ley Nº 9463.</a:t>
            </a:r>
            <a:endParaRPr lang="en-US" sz="1300" dirty="0"/>
          </a:p>
        </p:txBody>
      </p:sp>
      <p:sp>
        <p:nvSpPr>
          <p:cNvPr id="10" name="Shape 7"/>
          <p:cNvSpPr/>
          <p:nvPr/>
        </p:nvSpPr>
        <p:spPr>
          <a:xfrm>
            <a:off x="1263015" y="4860369"/>
            <a:ext cx="128349" cy="936308"/>
          </a:xfrm>
          <a:prstGeom prst="roundRect">
            <a:avLst>
              <a:gd name="adj" fmla="val 20018"/>
            </a:avLst>
          </a:prstGeom>
          <a:solidFill>
            <a:srgbClr val="4D1529"/>
          </a:solidFill>
          <a:ln/>
        </p:spPr>
        <p:txBody>
          <a:bodyPr/>
          <a:lstStyle/>
          <a:p>
            <a:endParaRPr lang="es-PE"/>
          </a:p>
        </p:txBody>
      </p:sp>
      <p:sp>
        <p:nvSpPr>
          <p:cNvPr id="11" name="Text 8"/>
          <p:cNvSpPr/>
          <p:nvPr/>
        </p:nvSpPr>
        <p:spPr>
          <a:xfrm>
            <a:off x="1648182" y="4860369"/>
            <a:ext cx="3029307" cy="285393"/>
          </a:xfrm>
          <a:prstGeom prst="rect">
            <a:avLst/>
          </a:prstGeom>
          <a:noFill/>
          <a:ln/>
        </p:spPr>
        <p:txBody>
          <a:bodyPr wrap="none" lIns="0" tIns="0" rIns="0" bIns="0" rtlCol="0" anchor="t"/>
          <a:lstStyle/>
          <a:p>
            <a:pPr marL="0" indent="0" algn="l">
              <a:lnSpc>
                <a:spcPts val="2200"/>
              </a:lnSpc>
              <a:buNone/>
            </a:pPr>
            <a:r>
              <a:rPr lang="en-US" sz="1750" b="1" dirty="0">
                <a:solidFill>
                  <a:srgbClr val="F4CAB8"/>
                </a:solidFill>
                <a:latin typeface="Brygada 1918 Bold" pitchFamily="34" charset="0"/>
                <a:ea typeface="Brygada 1918 Bold" pitchFamily="34" charset="-122"/>
                <a:cs typeface="Brygada 1918 Bold" pitchFamily="34" charset="-120"/>
              </a:rPr>
              <a:t>Reducción No Consensuada</a:t>
            </a:r>
            <a:endParaRPr lang="en-US" sz="1750" dirty="0"/>
          </a:p>
        </p:txBody>
      </p:sp>
      <p:sp>
        <p:nvSpPr>
          <p:cNvPr id="12" name="Text 9"/>
          <p:cNvSpPr/>
          <p:nvPr/>
        </p:nvSpPr>
        <p:spPr>
          <a:xfrm>
            <a:off x="1648182" y="5248513"/>
            <a:ext cx="6746558" cy="548164"/>
          </a:xfrm>
          <a:prstGeom prst="rect">
            <a:avLst/>
          </a:prstGeom>
          <a:noFill/>
          <a:ln/>
        </p:spPr>
        <p:txBody>
          <a:bodyPr wrap="square" lIns="0" tIns="0" rIns="0" bIns="0" rtlCol="0" anchor="t"/>
          <a:lstStyle/>
          <a:p>
            <a:pPr marL="0" indent="0" algn="l">
              <a:lnSpc>
                <a:spcPts val="2150"/>
              </a:lnSpc>
              <a:buNone/>
            </a:pPr>
            <a:r>
              <a:rPr lang="en-US" sz="1300" dirty="0">
                <a:solidFill>
                  <a:srgbClr val="F4CAB8"/>
                </a:solidFill>
                <a:latin typeface="Montserrat Medium" pitchFamily="34" charset="0"/>
                <a:ea typeface="Montserrat Medium" pitchFamily="34" charset="-122"/>
                <a:cs typeface="Montserrat Medium" pitchFamily="34" charset="-120"/>
              </a:rPr>
              <a:t>Adoptada unilateralmente por el empleador, requiere causa objetiva o legal que la justifique, para no ser considerada acto de hostilidad.</a:t>
            </a:r>
            <a:endParaRPr lang="en-US" sz="1300" dirty="0"/>
          </a:p>
        </p:txBody>
      </p:sp>
      <p:sp>
        <p:nvSpPr>
          <p:cNvPr id="13" name="Text 10"/>
          <p:cNvSpPr/>
          <p:nvPr/>
        </p:nvSpPr>
        <p:spPr>
          <a:xfrm>
            <a:off x="749260" y="6160532"/>
            <a:ext cx="7645479" cy="1096328"/>
          </a:xfrm>
          <a:prstGeom prst="rect">
            <a:avLst/>
          </a:prstGeom>
          <a:noFill/>
          <a:ln/>
        </p:spPr>
        <p:txBody>
          <a:bodyPr wrap="square" lIns="0" tIns="0" rIns="0" bIns="0" rtlCol="0" anchor="t"/>
          <a:lstStyle/>
          <a:p>
            <a:pPr marL="0" indent="0" algn="l">
              <a:lnSpc>
                <a:spcPts val="2150"/>
              </a:lnSpc>
              <a:buNone/>
            </a:pPr>
            <a:r>
              <a:rPr lang="en-US" sz="1300" dirty="0">
                <a:solidFill>
                  <a:srgbClr val="F4CAB8"/>
                </a:solidFill>
                <a:latin typeface="Montserrat Medium" pitchFamily="34" charset="0"/>
                <a:ea typeface="Montserrat Medium" pitchFamily="34" charset="-122"/>
                <a:cs typeface="Montserrat Medium" pitchFamily="34" charset="-120"/>
              </a:rPr>
              <a:t>La Corte Suprema ha desarrollado criterios importantes sobre la reducción remunerativa a través de diversas casaciones. Estos pronunciamientos distinguen claramente dos modalidades de reducción y establecen que ambas deben cumplir con los requisitos de excepcionalidad y razonabilidad para ser consideradas válidas.</a:t>
            </a:r>
            <a:endParaRPr lang="en-US" sz="1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49260" y="743426"/>
            <a:ext cx="11358563" cy="606623"/>
          </a:xfrm>
          <a:prstGeom prst="rect">
            <a:avLst/>
          </a:prstGeom>
          <a:noFill/>
          <a:ln/>
        </p:spPr>
        <p:txBody>
          <a:bodyPr wrap="none" lIns="0" tIns="0" rIns="0" bIns="0" rtlCol="0" anchor="t"/>
          <a:lstStyle/>
          <a:p>
            <a:pPr marL="0" indent="0" algn="l">
              <a:lnSpc>
                <a:spcPts val="4750"/>
              </a:lnSpc>
              <a:buNone/>
            </a:pPr>
            <a:r>
              <a:rPr lang="en-US" sz="3800" b="1" dirty="0">
                <a:solidFill>
                  <a:srgbClr val="FFB393"/>
                </a:solidFill>
                <a:latin typeface="Brygada 1918 Bold" pitchFamily="34" charset="0"/>
                <a:ea typeface="Brygada 1918 Bold" pitchFamily="34" charset="-122"/>
                <a:cs typeface="Brygada 1918 Bold" pitchFamily="34" charset="-120"/>
              </a:rPr>
              <a:t>MODALIDADES DE REDUCCIÓN REMUNERATIVA</a:t>
            </a:r>
            <a:endParaRPr lang="en-US" sz="3800" dirty="0"/>
          </a:p>
        </p:txBody>
      </p:sp>
      <p:sp>
        <p:nvSpPr>
          <p:cNvPr id="3" name="Text 1"/>
          <p:cNvSpPr/>
          <p:nvPr/>
        </p:nvSpPr>
        <p:spPr>
          <a:xfrm>
            <a:off x="2662476" y="2125028"/>
            <a:ext cx="2426494" cy="303252"/>
          </a:xfrm>
          <a:prstGeom prst="rect">
            <a:avLst/>
          </a:prstGeom>
          <a:noFill/>
          <a:ln/>
        </p:spPr>
        <p:txBody>
          <a:bodyPr wrap="none" lIns="0" tIns="0" rIns="0" bIns="0" rtlCol="0" anchor="t"/>
          <a:lstStyle/>
          <a:p>
            <a:pPr marL="0" indent="0" algn="r">
              <a:lnSpc>
                <a:spcPts val="2350"/>
              </a:lnSpc>
              <a:buNone/>
            </a:pPr>
            <a:r>
              <a:rPr lang="en-US" sz="1900" b="1" dirty="0">
                <a:solidFill>
                  <a:srgbClr val="F4CAB8"/>
                </a:solidFill>
                <a:latin typeface="Brygada 1918 Bold" pitchFamily="34" charset="0"/>
                <a:ea typeface="Brygada 1918 Bold" pitchFamily="34" charset="-122"/>
                <a:cs typeface="Brygada 1918 Bold" pitchFamily="34" charset="-120"/>
              </a:rPr>
              <a:t>Excepcionalidad</a:t>
            </a:r>
            <a:endParaRPr lang="en-US" sz="1900" dirty="0"/>
          </a:p>
        </p:txBody>
      </p:sp>
      <p:sp>
        <p:nvSpPr>
          <p:cNvPr id="4" name="Text 2"/>
          <p:cNvSpPr/>
          <p:nvPr/>
        </p:nvSpPr>
        <p:spPr>
          <a:xfrm>
            <a:off x="749260" y="2537460"/>
            <a:ext cx="4339709" cy="582454"/>
          </a:xfrm>
          <a:prstGeom prst="rect">
            <a:avLst/>
          </a:prstGeom>
          <a:noFill/>
          <a:ln/>
        </p:spPr>
        <p:txBody>
          <a:bodyPr wrap="square" lIns="0" tIns="0" rIns="0" bIns="0" rtlCol="0" anchor="t"/>
          <a:lstStyle/>
          <a:p>
            <a:pPr marL="0" indent="0" algn="r">
              <a:lnSpc>
                <a:spcPts val="2250"/>
              </a:lnSpc>
              <a:buNone/>
            </a:pPr>
            <a:r>
              <a:rPr lang="en-US" sz="1400" dirty="0">
                <a:solidFill>
                  <a:srgbClr val="F4CAB8"/>
                </a:solidFill>
                <a:latin typeface="Montserrat Medium" pitchFamily="34" charset="0"/>
                <a:ea typeface="Montserrat Medium" pitchFamily="34" charset="-122"/>
                <a:cs typeface="Montserrat Medium" pitchFamily="34" charset="-120"/>
              </a:rPr>
              <a:t>Requisito fundamental establecido en Casación Laboral N° 3711-2016 LIMA</a:t>
            </a:r>
            <a:endParaRPr lang="en-US" sz="1400" dirty="0"/>
          </a:p>
        </p:txBody>
      </p:sp>
      <p:pic>
        <p:nvPicPr>
          <p:cNvPr id="5" name="Image 0" descr="preencoded.png"/>
          <p:cNvPicPr>
            <a:picLocks noChangeAspect="1"/>
          </p:cNvPicPr>
          <p:nvPr/>
        </p:nvPicPr>
        <p:blipFill>
          <a:blip r:embed="rId3"/>
          <a:stretch>
            <a:fillRect/>
          </a:stretch>
        </p:blipFill>
        <p:spPr>
          <a:xfrm>
            <a:off x="5361861" y="1714024"/>
            <a:ext cx="3906679" cy="3906679"/>
          </a:xfrm>
          <a:prstGeom prst="rect">
            <a:avLst/>
          </a:prstGeom>
        </p:spPr>
      </p:pic>
      <p:pic>
        <p:nvPicPr>
          <p:cNvPr id="6" name="Image 1" descr="preencoded.png"/>
          <p:cNvPicPr>
            <a:picLocks noChangeAspect="1"/>
          </p:cNvPicPr>
          <p:nvPr/>
        </p:nvPicPr>
        <p:blipFill>
          <a:blip r:embed="rId4"/>
          <a:stretch>
            <a:fillRect/>
          </a:stretch>
        </p:blipFill>
        <p:spPr>
          <a:xfrm>
            <a:off x="6212145" y="2530257"/>
            <a:ext cx="272296" cy="340281"/>
          </a:xfrm>
          <a:prstGeom prst="rect">
            <a:avLst/>
          </a:prstGeom>
        </p:spPr>
      </p:pic>
      <p:sp>
        <p:nvSpPr>
          <p:cNvPr id="7" name="Text 3"/>
          <p:cNvSpPr/>
          <p:nvPr/>
        </p:nvSpPr>
        <p:spPr>
          <a:xfrm>
            <a:off x="9541431" y="2125028"/>
            <a:ext cx="2426494" cy="303252"/>
          </a:xfrm>
          <a:prstGeom prst="rect">
            <a:avLst/>
          </a:prstGeom>
          <a:noFill/>
          <a:ln/>
        </p:spPr>
        <p:txBody>
          <a:bodyPr wrap="none" lIns="0" tIns="0" rIns="0" bIns="0" rtlCol="0" anchor="t"/>
          <a:lstStyle/>
          <a:p>
            <a:pPr marL="0" indent="0" algn="l">
              <a:lnSpc>
                <a:spcPts val="2350"/>
              </a:lnSpc>
              <a:buNone/>
            </a:pPr>
            <a:r>
              <a:rPr lang="en-US" sz="1900" b="1" dirty="0">
                <a:solidFill>
                  <a:srgbClr val="F4CAB8"/>
                </a:solidFill>
                <a:latin typeface="Brygada 1918 Bold" pitchFamily="34" charset="0"/>
                <a:ea typeface="Brygada 1918 Bold" pitchFamily="34" charset="-122"/>
                <a:cs typeface="Brygada 1918 Bold" pitchFamily="34" charset="-120"/>
              </a:rPr>
              <a:t>Acuerdo Individual</a:t>
            </a:r>
            <a:endParaRPr lang="en-US" sz="1900" dirty="0"/>
          </a:p>
        </p:txBody>
      </p:sp>
      <p:sp>
        <p:nvSpPr>
          <p:cNvPr id="8" name="Text 4"/>
          <p:cNvSpPr/>
          <p:nvPr/>
        </p:nvSpPr>
        <p:spPr>
          <a:xfrm>
            <a:off x="9541431" y="2537460"/>
            <a:ext cx="4339709" cy="582454"/>
          </a:xfrm>
          <a:prstGeom prst="rect">
            <a:avLst/>
          </a:prstGeom>
          <a:noFill/>
          <a:ln/>
        </p:spPr>
        <p:txBody>
          <a:bodyPr wrap="square" lIns="0" tIns="0" rIns="0" bIns="0" rtlCol="0" anchor="t"/>
          <a:lstStyle/>
          <a:p>
            <a:pPr marL="0" indent="0" algn="l">
              <a:lnSpc>
                <a:spcPts val="2250"/>
              </a:lnSpc>
              <a:buNone/>
            </a:pPr>
            <a:r>
              <a:rPr lang="en-US" sz="1400" dirty="0">
                <a:solidFill>
                  <a:srgbClr val="F4CAB8"/>
                </a:solidFill>
                <a:latin typeface="Montserrat Medium" pitchFamily="34" charset="0"/>
                <a:ea typeface="Montserrat Medium" pitchFamily="34" charset="-122"/>
                <a:cs typeface="Montserrat Medium" pitchFamily="34" charset="-120"/>
              </a:rPr>
              <a:t>Convenio expreso entre empleador y trabajador</a:t>
            </a:r>
            <a:endParaRPr lang="en-US" sz="1400" dirty="0"/>
          </a:p>
        </p:txBody>
      </p:sp>
      <p:pic>
        <p:nvPicPr>
          <p:cNvPr id="9" name="Image 2" descr="preencoded.png"/>
          <p:cNvPicPr>
            <a:picLocks noChangeAspect="1"/>
          </p:cNvPicPr>
          <p:nvPr/>
        </p:nvPicPr>
        <p:blipFill>
          <a:blip r:embed="rId5"/>
          <a:stretch>
            <a:fillRect/>
          </a:stretch>
        </p:blipFill>
        <p:spPr>
          <a:xfrm>
            <a:off x="5361861" y="1714024"/>
            <a:ext cx="3906679" cy="3906679"/>
          </a:xfrm>
          <a:prstGeom prst="rect">
            <a:avLst/>
          </a:prstGeom>
        </p:spPr>
      </p:pic>
      <p:pic>
        <p:nvPicPr>
          <p:cNvPr id="10" name="Image 3" descr="preencoded.png"/>
          <p:cNvPicPr>
            <a:picLocks noChangeAspect="1"/>
          </p:cNvPicPr>
          <p:nvPr/>
        </p:nvPicPr>
        <p:blipFill>
          <a:blip r:embed="rId6"/>
          <a:stretch>
            <a:fillRect/>
          </a:stretch>
        </p:blipFill>
        <p:spPr>
          <a:xfrm>
            <a:off x="8145840" y="2530257"/>
            <a:ext cx="272296" cy="340281"/>
          </a:xfrm>
          <a:prstGeom prst="rect">
            <a:avLst/>
          </a:prstGeom>
        </p:spPr>
      </p:pic>
      <p:sp>
        <p:nvSpPr>
          <p:cNvPr id="11" name="Text 5"/>
          <p:cNvSpPr/>
          <p:nvPr/>
        </p:nvSpPr>
        <p:spPr>
          <a:xfrm>
            <a:off x="9541431" y="4214813"/>
            <a:ext cx="2426494" cy="303252"/>
          </a:xfrm>
          <a:prstGeom prst="rect">
            <a:avLst/>
          </a:prstGeom>
          <a:noFill/>
          <a:ln/>
        </p:spPr>
        <p:txBody>
          <a:bodyPr wrap="none" lIns="0" tIns="0" rIns="0" bIns="0" rtlCol="0" anchor="t"/>
          <a:lstStyle/>
          <a:p>
            <a:pPr marL="0" indent="0" algn="l">
              <a:lnSpc>
                <a:spcPts val="2350"/>
              </a:lnSpc>
              <a:buNone/>
            </a:pPr>
            <a:r>
              <a:rPr lang="en-US" sz="1900" b="1" dirty="0">
                <a:solidFill>
                  <a:srgbClr val="F4CAB8"/>
                </a:solidFill>
                <a:latin typeface="Brygada 1918 Bold" pitchFamily="34" charset="0"/>
                <a:ea typeface="Brygada 1918 Bold" pitchFamily="34" charset="-122"/>
                <a:cs typeface="Brygada 1918 Bold" pitchFamily="34" charset="-120"/>
              </a:rPr>
              <a:t>Acuerdo Colectivo</a:t>
            </a:r>
            <a:endParaRPr lang="en-US" sz="1900" dirty="0"/>
          </a:p>
        </p:txBody>
      </p:sp>
      <p:sp>
        <p:nvSpPr>
          <p:cNvPr id="12" name="Text 6"/>
          <p:cNvSpPr/>
          <p:nvPr/>
        </p:nvSpPr>
        <p:spPr>
          <a:xfrm>
            <a:off x="9541431" y="4627245"/>
            <a:ext cx="4339709" cy="582454"/>
          </a:xfrm>
          <a:prstGeom prst="rect">
            <a:avLst/>
          </a:prstGeom>
          <a:noFill/>
          <a:ln/>
        </p:spPr>
        <p:txBody>
          <a:bodyPr wrap="square" lIns="0" tIns="0" rIns="0" bIns="0" rtlCol="0" anchor="t"/>
          <a:lstStyle/>
          <a:p>
            <a:pPr marL="0" indent="0" algn="l">
              <a:lnSpc>
                <a:spcPts val="2250"/>
              </a:lnSpc>
              <a:buNone/>
            </a:pPr>
            <a:r>
              <a:rPr lang="en-US" sz="1400" dirty="0">
                <a:solidFill>
                  <a:srgbClr val="F4CAB8"/>
                </a:solidFill>
                <a:latin typeface="Montserrat Medium" pitchFamily="34" charset="0"/>
                <a:ea typeface="Montserrat Medium" pitchFamily="34" charset="-122"/>
                <a:cs typeface="Montserrat Medium" pitchFamily="34" charset="-120"/>
              </a:rPr>
              <a:t>Consenso con organización representativa por causas objetivas</a:t>
            </a:r>
            <a:endParaRPr lang="en-US" sz="1400" dirty="0"/>
          </a:p>
        </p:txBody>
      </p:sp>
      <p:pic>
        <p:nvPicPr>
          <p:cNvPr id="13" name="Image 4" descr="preencoded.png"/>
          <p:cNvPicPr>
            <a:picLocks noChangeAspect="1"/>
          </p:cNvPicPr>
          <p:nvPr/>
        </p:nvPicPr>
        <p:blipFill>
          <a:blip r:embed="rId7"/>
          <a:stretch>
            <a:fillRect/>
          </a:stretch>
        </p:blipFill>
        <p:spPr>
          <a:xfrm>
            <a:off x="5361861" y="1714024"/>
            <a:ext cx="3906679" cy="3906679"/>
          </a:xfrm>
          <a:prstGeom prst="rect">
            <a:avLst/>
          </a:prstGeom>
        </p:spPr>
      </p:pic>
      <p:pic>
        <p:nvPicPr>
          <p:cNvPr id="14" name="Image 5" descr="preencoded.png"/>
          <p:cNvPicPr>
            <a:picLocks noChangeAspect="1"/>
          </p:cNvPicPr>
          <p:nvPr/>
        </p:nvPicPr>
        <p:blipFill>
          <a:blip r:embed="rId8"/>
          <a:stretch>
            <a:fillRect/>
          </a:stretch>
        </p:blipFill>
        <p:spPr>
          <a:xfrm>
            <a:off x="8145840" y="4463951"/>
            <a:ext cx="272296" cy="340281"/>
          </a:xfrm>
          <a:prstGeom prst="rect">
            <a:avLst/>
          </a:prstGeom>
        </p:spPr>
      </p:pic>
      <p:sp>
        <p:nvSpPr>
          <p:cNvPr id="15" name="Text 7"/>
          <p:cNvSpPr/>
          <p:nvPr/>
        </p:nvSpPr>
        <p:spPr>
          <a:xfrm>
            <a:off x="2662476" y="4360426"/>
            <a:ext cx="2426494" cy="303252"/>
          </a:xfrm>
          <a:prstGeom prst="rect">
            <a:avLst/>
          </a:prstGeom>
          <a:noFill/>
          <a:ln/>
        </p:spPr>
        <p:txBody>
          <a:bodyPr wrap="none" lIns="0" tIns="0" rIns="0" bIns="0" rtlCol="0" anchor="t"/>
          <a:lstStyle/>
          <a:p>
            <a:pPr marL="0" indent="0" algn="r">
              <a:lnSpc>
                <a:spcPts val="2350"/>
              </a:lnSpc>
              <a:buNone/>
            </a:pPr>
            <a:r>
              <a:rPr lang="en-US" sz="1900" b="1" dirty="0">
                <a:solidFill>
                  <a:srgbClr val="F4CAB8"/>
                </a:solidFill>
                <a:latin typeface="Brygada 1918 Bold" pitchFamily="34" charset="0"/>
                <a:ea typeface="Brygada 1918 Bold" pitchFamily="34" charset="-122"/>
                <a:cs typeface="Brygada 1918 Bold" pitchFamily="34" charset="-120"/>
              </a:rPr>
              <a:t>Límite Mínimo</a:t>
            </a:r>
            <a:endParaRPr lang="en-US" sz="1900" dirty="0"/>
          </a:p>
        </p:txBody>
      </p:sp>
      <p:sp>
        <p:nvSpPr>
          <p:cNvPr id="16" name="Text 8"/>
          <p:cNvSpPr/>
          <p:nvPr/>
        </p:nvSpPr>
        <p:spPr>
          <a:xfrm>
            <a:off x="749260" y="4772858"/>
            <a:ext cx="4339709" cy="291227"/>
          </a:xfrm>
          <a:prstGeom prst="rect">
            <a:avLst/>
          </a:prstGeom>
          <a:noFill/>
          <a:ln/>
        </p:spPr>
        <p:txBody>
          <a:bodyPr wrap="none" lIns="0" tIns="0" rIns="0" bIns="0" rtlCol="0" anchor="t"/>
          <a:lstStyle/>
          <a:p>
            <a:pPr marL="0" indent="0" algn="r">
              <a:lnSpc>
                <a:spcPts val="2250"/>
              </a:lnSpc>
              <a:buNone/>
            </a:pPr>
            <a:r>
              <a:rPr lang="en-US" sz="1400" dirty="0">
                <a:solidFill>
                  <a:srgbClr val="F4CAB8"/>
                </a:solidFill>
                <a:latin typeface="Montserrat Medium" pitchFamily="34" charset="0"/>
                <a:ea typeface="Montserrat Medium" pitchFamily="34" charset="-122"/>
                <a:cs typeface="Montserrat Medium" pitchFamily="34" charset="-120"/>
              </a:rPr>
              <a:t>Imposibilidad de reducir por debajo de la RMV</a:t>
            </a:r>
            <a:endParaRPr lang="en-US" sz="1400" dirty="0"/>
          </a:p>
        </p:txBody>
      </p:sp>
      <p:pic>
        <p:nvPicPr>
          <p:cNvPr id="17" name="Image 6" descr="preencoded.png"/>
          <p:cNvPicPr>
            <a:picLocks noChangeAspect="1"/>
          </p:cNvPicPr>
          <p:nvPr/>
        </p:nvPicPr>
        <p:blipFill>
          <a:blip r:embed="rId9"/>
          <a:stretch>
            <a:fillRect/>
          </a:stretch>
        </p:blipFill>
        <p:spPr>
          <a:xfrm>
            <a:off x="5361861" y="1714024"/>
            <a:ext cx="3906679" cy="3906679"/>
          </a:xfrm>
          <a:prstGeom prst="rect">
            <a:avLst/>
          </a:prstGeom>
        </p:spPr>
      </p:pic>
      <p:pic>
        <p:nvPicPr>
          <p:cNvPr id="18" name="Image 7" descr="preencoded.png"/>
          <p:cNvPicPr>
            <a:picLocks noChangeAspect="1"/>
          </p:cNvPicPr>
          <p:nvPr/>
        </p:nvPicPr>
        <p:blipFill>
          <a:blip r:embed="rId10"/>
          <a:stretch>
            <a:fillRect/>
          </a:stretch>
        </p:blipFill>
        <p:spPr>
          <a:xfrm>
            <a:off x="6212145" y="4463951"/>
            <a:ext cx="272296" cy="340281"/>
          </a:xfrm>
          <a:prstGeom prst="rect">
            <a:avLst/>
          </a:prstGeom>
        </p:spPr>
      </p:pic>
      <p:sp>
        <p:nvSpPr>
          <p:cNvPr id="19" name="Text 9"/>
          <p:cNvSpPr/>
          <p:nvPr/>
        </p:nvSpPr>
        <p:spPr>
          <a:xfrm>
            <a:off x="749260" y="5825371"/>
            <a:ext cx="13131879" cy="873681"/>
          </a:xfrm>
          <a:prstGeom prst="rect">
            <a:avLst/>
          </a:prstGeom>
          <a:noFill/>
          <a:ln/>
        </p:spPr>
        <p:txBody>
          <a:bodyPr wrap="square" lIns="0" tIns="0" rIns="0" bIns="0" rtlCol="0" anchor="t"/>
          <a:lstStyle/>
          <a:p>
            <a:pPr marL="0" indent="0" algn="l">
              <a:lnSpc>
                <a:spcPts val="2250"/>
              </a:lnSpc>
              <a:buNone/>
            </a:pPr>
            <a:r>
              <a:rPr lang="en-US" sz="1400" dirty="0">
                <a:solidFill>
                  <a:srgbClr val="F4CAB8"/>
                </a:solidFill>
                <a:latin typeface="Montserrat Medium" pitchFamily="34" charset="0"/>
                <a:ea typeface="Montserrat Medium" pitchFamily="34" charset="-122"/>
                <a:cs typeface="Montserrat Medium" pitchFamily="34" charset="-120"/>
              </a:rPr>
              <a:t>La Casación Laboral N° 3711-2016 LIMA estableció que la reducción de remuneraciones constituye una medida excepcional aplicable únicamente en contextos especiales que justifiquen tal acción. Esta jurisprudencia enfatiza que cualquier reducción debe respetar determinados mínimos necesarios, especialmente la Remuneración Mínima Vital.</a:t>
            </a:r>
            <a:endParaRPr lang="en-US" sz="1400" dirty="0"/>
          </a:p>
        </p:txBody>
      </p:sp>
      <p:sp>
        <p:nvSpPr>
          <p:cNvPr id="20" name="Text 10"/>
          <p:cNvSpPr/>
          <p:nvPr/>
        </p:nvSpPr>
        <p:spPr>
          <a:xfrm>
            <a:off x="749260" y="6903720"/>
            <a:ext cx="13131879" cy="582454"/>
          </a:xfrm>
          <a:prstGeom prst="rect">
            <a:avLst/>
          </a:prstGeom>
          <a:noFill/>
          <a:ln/>
        </p:spPr>
        <p:txBody>
          <a:bodyPr wrap="square" lIns="0" tIns="0" rIns="0" bIns="0" rtlCol="0" anchor="t"/>
          <a:lstStyle/>
          <a:p>
            <a:pPr marL="0" indent="0" algn="l">
              <a:lnSpc>
                <a:spcPts val="2250"/>
              </a:lnSpc>
              <a:buNone/>
            </a:pPr>
            <a:r>
              <a:rPr lang="en-US" sz="1400" dirty="0">
                <a:solidFill>
                  <a:srgbClr val="F4CAB8"/>
                </a:solidFill>
                <a:latin typeface="Montserrat Medium" pitchFamily="34" charset="0"/>
                <a:ea typeface="Montserrat Medium" pitchFamily="34" charset="-122"/>
                <a:cs typeface="Montserrat Medium" pitchFamily="34" charset="-120"/>
              </a:rPr>
              <a:t>La Corte Suprema reconoce dos modalidades principales para efectuar válidamente la reducción salarial: mediante acuerdo individual o a través de acuerdo colectivo, cada una con requisitos específicos que deben cumplirse rigurosamente.</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49260" y="658654"/>
            <a:ext cx="10472142" cy="606623"/>
          </a:xfrm>
          <a:prstGeom prst="rect">
            <a:avLst/>
          </a:prstGeom>
          <a:noFill/>
          <a:ln/>
        </p:spPr>
        <p:txBody>
          <a:bodyPr wrap="none" lIns="0" tIns="0" rIns="0" bIns="0" rtlCol="0" anchor="t"/>
          <a:lstStyle/>
          <a:p>
            <a:pPr marL="0" indent="0" algn="l">
              <a:lnSpc>
                <a:spcPts val="4750"/>
              </a:lnSpc>
              <a:buNone/>
            </a:pPr>
            <a:r>
              <a:rPr lang="en-US" sz="3800" b="1" dirty="0">
                <a:solidFill>
                  <a:srgbClr val="FFB393"/>
                </a:solidFill>
                <a:latin typeface="Brygada 1918 Bold" pitchFamily="34" charset="0"/>
                <a:ea typeface="Brygada 1918 Bold" pitchFamily="34" charset="-122"/>
                <a:cs typeface="Brygada 1918 Bold" pitchFamily="34" charset="-120"/>
              </a:rPr>
              <a:t>REQUISITOS ESPECÍFICOS POR MODALIDAD</a:t>
            </a:r>
            <a:endParaRPr lang="en-US" sz="3800" dirty="0"/>
          </a:p>
        </p:txBody>
      </p:sp>
      <p:pic>
        <p:nvPicPr>
          <p:cNvPr id="3" name="Image 0" descr="preencoded.png"/>
          <p:cNvPicPr>
            <a:picLocks noChangeAspect="1"/>
          </p:cNvPicPr>
          <p:nvPr/>
        </p:nvPicPr>
        <p:blipFill>
          <a:blip r:embed="rId3"/>
          <a:stretch>
            <a:fillRect/>
          </a:stretch>
        </p:blipFill>
        <p:spPr>
          <a:xfrm>
            <a:off x="749260" y="1629251"/>
            <a:ext cx="909876" cy="1358741"/>
          </a:xfrm>
          <a:prstGeom prst="rect">
            <a:avLst/>
          </a:prstGeom>
        </p:spPr>
      </p:pic>
      <p:sp>
        <p:nvSpPr>
          <p:cNvPr id="4" name="Text 1"/>
          <p:cNvSpPr/>
          <p:nvPr/>
        </p:nvSpPr>
        <p:spPr>
          <a:xfrm>
            <a:off x="1932027" y="1811179"/>
            <a:ext cx="2426494" cy="303252"/>
          </a:xfrm>
          <a:prstGeom prst="rect">
            <a:avLst/>
          </a:prstGeom>
          <a:noFill/>
          <a:ln/>
        </p:spPr>
        <p:txBody>
          <a:bodyPr wrap="none" lIns="0" tIns="0" rIns="0" bIns="0" rtlCol="0" anchor="t"/>
          <a:lstStyle/>
          <a:p>
            <a:pPr marL="0" indent="0" algn="l">
              <a:lnSpc>
                <a:spcPts val="2350"/>
              </a:lnSpc>
              <a:buNone/>
            </a:pPr>
            <a:r>
              <a:rPr lang="en-US" sz="1900" b="1" dirty="0">
                <a:solidFill>
                  <a:srgbClr val="F4CAB8"/>
                </a:solidFill>
                <a:latin typeface="Brygada 1918 Bold" pitchFamily="34" charset="0"/>
                <a:ea typeface="Brygada 1918 Bold" pitchFamily="34" charset="-122"/>
                <a:cs typeface="Brygada 1918 Bold" pitchFamily="34" charset="-120"/>
              </a:rPr>
              <a:t>Acuerdo Individual</a:t>
            </a:r>
            <a:endParaRPr lang="en-US" sz="1900" dirty="0"/>
          </a:p>
        </p:txBody>
      </p:sp>
      <p:sp>
        <p:nvSpPr>
          <p:cNvPr id="5" name="Text 2"/>
          <p:cNvSpPr/>
          <p:nvPr/>
        </p:nvSpPr>
        <p:spPr>
          <a:xfrm>
            <a:off x="1932027" y="2223611"/>
            <a:ext cx="11949112" cy="582454"/>
          </a:xfrm>
          <a:prstGeom prst="rect">
            <a:avLst/>
          </a:prstGeom>
          <a:noFill/>
          <a:ln/>
        </p:spPr>
        <p:txBody>
          <a:bodyPr wrap="square" lIns="0" tIns="0" rIns="0" bIns="0" rtlCol="0" anchor="t"/>
          <a:lstStyle/>
          <a:p>
            <a:pPr marL="0" indent="0" algn="just">
              <a:lnSpc>
                <a:spcPts val="2250"/>
              </a:lnSpc>
              <a:buNone/>
            </a:pPr>
            <a:r>
              <a:rPr lang="en-US" sz="1400" dirty="0">
                <a:solidFill>
                  <a:srgbClr val="F4CAB8"/>
                </a:solidFill>
                <a:latin typeface="Montserrat Medium" pitchFamily="34" charset="0"/>
                <a:ea typeface="Montserrat Medium" pitchFamily="34" charset="-122"/>
                <a:cs typeface="Montserrat Medium" pitchFamily="34" charset="-120"/>
              </a:rPr>
              <a:t>Requiere convenio escrito entre empleador y trabajador conforme a Ley N° 9463. La reducción debe ser razonable, proporcionada y nunca inferior a la Remuneración Mínima Vital.</a:t>
            </a:r>
            <a:endParaRPr lang="en-US" sz="1400" dirty="0"/>
          </a:p>
        </p:txBody>
      </p:sp>
      <p:pic>
        <p:nvPicPr>
          <p:cNvPr id="6" name="Image 1" descr="preencoded.png"/>
          <p:cNvPicPr>
            <a:picLocks noChangeAspect="1"/>
          </p:cNvPicPr>
          <p:nvPr/>
        </p:nvPicPr>
        <p:blipFill>
          <a:blip r:embed="rId4"/>
          <a:stretch>
            <a:fillRect/>
          </a:stretch>
        </p:blipFill>
        <p:spPr>
          <a:xfrm>
            <a:off x="749260" y="2987993"/>
            <a:ext cx="909876" cy="1358741"/>
          </a:xfrm>
          <a:prstGeom prst="rect">
            <a:avLst/>
          </a:prstGeom>
        </p:spPr>
      </p:pic>
      <p:sp>
        <p:nvSpPr>
          <p:cNvPr id="7" name="Text 3"/>
          <p:cNvSpPr/>
          <p:nvPr/>
        </p:nvSpPr>
        <p:spPr>
          <a:xfrm>
            <a:off x="1932027" y="3169920"/>
            <a:ext cx="2426494" cy="303252"/>
          </a:xfrm>
          <a:prstGeom prst="rect">
            <a:avLst/>
          </a:prstGeom>
          <a:noFill/>
          <a:ln/>
        </p:spPr>
        <p:txBody>
          <a:bodyPr wrap="none" lIns="0" tIns="0" rIns="0" bIns="0" rtlCol="0" anchor="t"/>
          <a:lstStyle/>
          <a:p>
            <a:pPr marL="0" indent="0" algn="l">
              <a:lnSpc>
                <a:spcPts val="2350"/>
              </a:lnSpc>
              <a:buNone/>
            </a:pPr>
            <a:r>
              <a:rPr lang="en-US" sz="1900" b="1" dirty="0">
                <a:solidFill>
                  <a:srgbClr val="F4CAB8"/>
                </a:solidFill>
                <a:latin typeface="Brygada 1918 Bold" pitchFamily="34" charset="0"/>
                <a:ea typeface="Brygada 1918 Bold" pitchFamily="34" charset="-122"/>
                <a:cs typeface="Brygada 1918 Bold" pitchFamily="34" charset="-120"/>
              </a:rPr>
              <a:t>Causas Objetivas</a:t>
            </a:r>
            <a:endParaRPr lang="en-US" sz="1900" dirty="0"/>
          </a:p>
        </p:txBody>
      </p:sp>
      <p:sp>
        <p:nvSpPr>
          <p:cNvPr id="8" name="Text 4"/>
          <p:cNvSpPr/>
          <p:nvPr/>
        </p:nvSpPr>
        <p:spPr>
          <a:xfrm>
            <a:off x="1932027" y="3582353"/>
            <a:ext cx="11949112" cy="582454"/>
          </a:xfrm>
          <a:prstGeom prst="rect">
            <a:avLst/>
          </a:prstGeom>
          <a:noFill/>
          <a:ln/>
        </p:spPr>
        <p:txBody>
          <a:bodyPr wrap="square" lIns="0" tIns="0" rIns="0" bIns="0" rtlCol="0" anchor="t"/>
          <a:lstStyle/>
          <a:p>
            <a:pPr marL="0" indent="0" algn="just">
              <a:lnSpc>
                <a:spcPts val="2250"/>
              </a:lnSpc>
              <a:buNone/>
            </a:pPr>
            <a:r>
              <a:rPr lang="en-US" sz="1400" dirty="0">
                <a:solidFill>
                  <a:srgbClr val="F4CAB8"/>
                </a:solidFill>
                <a:latin typeface="Montserrat Medium" pitchFamily="34" charset="0"/>
                <a:ea typeface="Montserrat Medium" pitchFamily="34" charset="-122"/>
                <a:cs typeface="Montserrat Medium" pitchFamily="34" charset="-120"/>
              </a:rPr>
              <a:t>Para el acuerdo colectivo, debe basarse en alguna de las causales previstas en el artículo 46 del TUO del Decreto Legislativo N° 728: caso fortuito, fuerza mayor, motivos económicos, tecnológicos, estructurales o análogos.</a:t>
            </a:r>
            <a:endParaRPr lang="en-US" sz="1400" dirty="0"/>
          </a:p>
        </p:txBody>
      </p:sp>
      <p:pic>
        <p:nvPicPr>
          <p:cNvPr id="9" name="Image 2" descr="preencoded.png"/>
          <p:cNvPicPr>
            <a:picLocks noChangeAspect="1"/>
          </p:cNvPicPr>
          <p:nvPr/>
        </p:nvPicPr>
        <p:blipFill>
          <a:blip r:embed="rId5"/>
          <a:stretch>
            <a:fillRect/>
          </a:stretch>
        </p:blipFill>
        <p:spPr>
          <a:xfrm>
            <a:off x="749260" y="4346734"/>
            <a:ext cx="909876" cy="1358741"/>
          </a:xfrm>
          <a:prstGeom prst="rect">
            <a:avLst/>
          </a:prstGeom>
        </p:spPr>
      </p:pic>
      <p:sp>
        <p:nvSpPr>
          <p:cNvPr id="10" name="Text 5"/>
          <p:cNvSpPr/>
          <p:nvPr/>
        </p:nvSpPr>
        <p:spPr>
          <a:xfrm>
            <a:off x="1932027" y="4528661"/>
            <a:ext cx="2511981" cy="303252"/>
          </a:xfrm>
          <a:prstGeom prst="rect">
            <a:avLst/>
          </a:prstGeom>
          <a:noFill/>
          <a:ln/>
        </p:spPr>
        <p:txBody>
          <a:bodyPr wrap="none" lIns="0" tIns="0" rIns="0" bIns="0" rtlCol="0" anchor="t"/>
          <a:lstStyle/>
          <a:p>
            <a:pPr marL="0" indent="0" algn="l">
              <a:lnSpc>
                <a:spcPts val="2350"/>
              </a:lnSpc>
              <a:buNone/>
            </a:pPr>
            <a:r>
              <a:rPr lang="en-US" sz="1900" b="1" dirty="0">
                <a:solidFill>
                  <a:srgbClr val="F4CAB8"/>
                </a:solidFill>
                <a:latin typeface="Brygada 1918 Bold" pitchFamily="34" charset="0"/>
                <a:ea typeface="Brygada 1918 Bold" pitchFamily="34" charset="-122"/>
                <a:cs typeface="Brygada 1918 Bold" pitchFamily="34" charset="-120"/>
              </a:rPr>
              <a:t>Protección Adquirida</a:t>
            </a:r>
            <a:endParaRPr lang="en-US" sz="1900" dirty="0"/>
          </a:p>
        </p:txBody>
      </p:sp>
      <p:sp>
        <p:nvSpPr>
          <p:cNvPr id="11" name="Text 6"/>
          <p:cNvSpPr/>
          <p:nvPr/>
        </p:nvSpPr>
        <p:spPr>
          <a:xfrm>
            <a:off x="1932027" y="4941094"/>
            <a:ext cx="11949112" cy="582454"/>
          </a:xfrm>
          <a:prstGeom prst="rect">
            <a:avLst/>
          </a:prstGeom>
          <a:noFill/>
          <a:ln/>
        </p:spPr>
        <p:txBody>
          <a:bodyPr wrap="square" lIns="0" tIns="0" rIns="0" bIns="0" rtlCol="0" anchor="t"/>
          <a:lstStyle/>
          <a:p>
            <a:pPr marL="0" indent="0" algn="just">
              <a:lnSpc>
                <a:spcPts val="2250"/>
              </a:lnSpc>
              <a:buNone/>
            </a:pPr>
            <a:r>
              <a:rPr lang="en-US" sz="1400" dirty="0">
                <a:solidFill>
                  <a:srgbClr val="F4CAB8"/>
                </a:solidFill>
                <a:latin typeface="Montserrat Medium" pitchFamily="34" charset="0"/>
                <a:ea typeface="Montserrat Medium" pitchFamily="34" charset="-122"/>
                <a:cs typeface="Montserrat Medium" pitchFamily="34" charset="-120"/>
              </a:rPr>
              <a:t>En ningún caso la reducción puede afectar derechos ya devengados, manteniendo así la protección de los derechos adquiridos por los trabajadores.</a:t>
            </a:r>
            <a:endParaRPr lang="en-US" sz="1400" dirty="0"/>
          </a:p>
        </p:txBody>
      </p:sp>
      <p:sp>
        <p:nvSpPr>
          <p:cNvPr id="12" name="Text 7"/>
          <p:cNvSpPr/>
          <p:nvPr/>
        </p:nvSpPr>
        <p:spPr>
          <a:xfrm>
            <a:off x="749260" y="5910143"/>
            <a:ext cx="13131879" cy="873681"/>
          </a:xfrm>
          <a:prstGeom prst="rect">
            <a:avLst/>
          </a:prstGeom>
          <a:noFill/>
          <a:ln/>
        </p:spPr>
        <p:txBody>
          <a:bodyPr wrap="square" lIns="0" tIns="0" rIns="0" bIns="0" rtlCol="0" anchor="t"/>
          <a:lstStyle/>
          <a:p>
            <a:pPr marL="0" indent="0" algn="just">
              <a:lnSpc>
                <a:spcPts val="2250"/>
              </a:lnSpc>
              <a:buNone/>
            </a:pPr>
            <a:r>
              <a:rPr lang="en-US" sz="1400" dirty="0">
                <a:solidFill>
                  <a:srgbClr val="F4CAB8"/>
                </a:solidFill>
                <a:latin typeface="Montserrat Medium" pitchFamily="34" charset="0"/>
                <a:ea typeface="Montserrat Medium" pitchFamily="34" charset="-122"/>
                <a:cs typeface="Montserrat Medium" pitchFamily="34" charset="-120"/>
              </a:rPr>
              <a:t>La jurisprudencia ha desarrollado requisitos específicos para cada modalidad de reducción remunerativa. Para el acuerdo individual, se requiere expresamente un convenio escrito, mientras que para el acuerdo colectivo, este debe sustentarse en las causas objetivas taxativamente señaladas en la legislación laboral.</a:t>
            </a:r>
            <a:endParaRPr lang="en-US" sz="1400" dirty="0"/>
          </a:p>
        </p:txBody>
      </p:sp>
      <p:sp>
        <p:nvSpPr>
          <p:cNvPr id="13" name="Text 8"/>
          <p:cNvSpPr/>
          <p:nvPr/>
        </p:nvSpPr>
        <p:spPr>
          <a:xfrm>
            <a:off x="749260" y="6988493"/>
            <a:ext cx="13131879" cy="582454"/>
          </a:xfrm>
          <a:prstGeom prst="rect">
            <a:avLst/>
          </a:prstGeom>
          <a:noFill/>
          <a:ln/>
        </p:spPr>
        <p:txBody>
          <a:bodyPr wrap="square" lIns="0" tIns="0" rIns="0" bIns="0" rtlCol="0" anchor="t"/>
          <a:lstStyle/>
          <a:p>
            <a:pPr marL="0" indent="0" algn="just">
              <a:lnSpc>
                <a:spcPts val="2250"/>
              </a:lnSpc>
              <a:buNone/>
            </a:pPr>
            <a:r>
              <a:rPr lang="en-US" sz="1400" dirty="0">
                <a:solidFill>
                  <a:srgbClr val="F4CAB8"/>
                </a:solidFill>
                <a:latin typeface="Montserrat Medium" pitchFamily="34" charset="0"/>
                <a:ea typeface="Montserrat Medium" pitchFamily="34" charset="-122"/>
                <a:cs typeface="Montserrat Medium" pitchFamily="34" charset="-120"/>
              </a:rPr>
              <a:t>En ambos casos, se establece una protección especial para los derechos ya adquiridos por el trabajador y se impone un límite infranqueable: la imposibilidad de reducir la remuneración por debajo de la RMV establecida legalmente.</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258</TotalTime>
  <Words>3333</Words>
  <Application>Microsoft Office PowerPoint</Application>
  <PresentationFormat>Personalizado</PresentationFormat>
  <Paragraphs>215</Paragraphs>
  <Slides>22</Slides>
  <Notes>17</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22</vt:i4>
      </vt:variant>
    </vt:vector>
  </HeadingPairs>
  <TitlesOfParts>
    <vt:vector size="30" baseType="lpstr">
      <vt:lpstr>Montserrat Bold</vt:lpstr>
      <vt:lpstr>Overpass Bold</vt:lpstr>
      <vt:lpstr>Montserrat Medium</vt:lpstr>
      <vt:lpstr>Aptos</vt:lpstr>
      <vt:lpstr>Brygada 1918 Bold</vt:lpstr>
      <vt:lpstr>Arial</vt:lpstr>
      <vt:lpstr>Overpass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Jorge Luis Jácobo García</cp:lastModifiedBy>
  <cp:revision>3</cp:revision>
  <dcterms:created xsi:type="dcterms:W3CDTF">2025-03-26T19:22:09Z</dcterms:created>
  <dcterms:modified xsi:type="dcterms:W3CDTF">2025-03-26T23:42:26Z</dcterms:modified>
</cp:coreProperties>
</file>