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1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notesMasterIdLst>
    <p:notesMasterId r:id="rId32"/>
  </p:notesMasterIdLst>
  <p:sldIdLst>
    <p:sldId id="256" r:id="rId2"/>
    <p:sldId id="445" r:id="rId3"/>
    <p:sldId id="446" r:id="rId4"/>
    <p:sldId id="447" r:id="rId5"/>
    <p:sldId id="449" r:id="rId6"/>
    <p:sldId id="448" r:id="rId7"/>
    <p:sldId id="454" r:id="rId8"/>
    <p:sldId id="520" r:id="rId9"/>
    <p:sldId id="455" r:id="rId10"/>
    <p:sldId id="464" r:id="rId11"/>
    <p:sldId id="482" r:id="rId12"/>
    <p:sldId id="472" r:id="rId13"/>
    <p:sldId id="490" r:id="rId14"/>
    <p:sldId id="473" r:id="rId15"/>
    <p:sldId id="474" r:id="rId16"/>
    <p:sldId id="508" r:id="rId17"/>
    <p:sldId id="475" r:id="rId18"/>
    <p:sldId id="494" r:id="rId19"/>
    <p:sldId id="510" r:id="rId20"/>
    <p:sldId id="509" r:id="rId21"/>
    <p:sldId id="512" r:id="rId22"/>
    <p:sldId id="516" r:id="rId23"/>
    <p:sldId id="513" r:id="rId24"/>
    <p:sldId id="514" r:id="rId25"/>
    <p:sldId id="517" r:id="rId26"/>
    <p:sldId id="518" r:id="rId27"/>
    <p:sldId id="519" r:id="rId28"/>
    <p:sldId id="521" r:id="rId29"/>
    <p:sldId id="299" r:id="rId30"/>
    <p:sldId id="300" r:id="rId31"/>
  </p:sldIdLst>
  <p:sldSz cx="10058400" cy="77724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2" autoAdjust="0"/>
  </p:normalViewPr>
  <p:slideViewPr>
    <p:cSldViewPr>
      <p:cViewPr varScale="1">
        <p:scale>
          <a:sx n="85" d="100"/>
          <a:sy n="85" d="100"/>
        </p:scale>
        <p:origin x="21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arrow6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8A108417-00D8-4092-A209-14B5FBC9A93D}" type="pres">
      <dgm:prSet presAssocID="{B9C32B05-62EA-407A-B21C-2310C7945705}" presName="compositeShape" presStyleCnt="0">
        <dgm:presLayoutVars>
          <dgm:chMax val="2"/>
          <dgm:dir/>
          <dgm:resizeHandles val="exact"/>
        </dgm:presLayoutVars>
      </dgm:prSet>
      <dgm:spPr/>
    </dgm:pt>
    <dgm:pt modelId="{D93B8F27-1012-4983-BE7C-2ECA5362F568}" type="pres">
      <dgm:prSet presAssocID="{B9C32B05-62EA-407A-B21C-2310C7945705}" presName="ribbon" presStyleLbl="node1" presStyleIdx="0" presStyleCnt="1" custScaleX="162002" custScaleY="62991" custLinFactNeighborY="20546"/>
      <dgm:spPr>
        <a:gradFill flip="none" rotWithShape="1">
          <a:gsLst>
            <a:gs pos="0">
              <a:srgbClr val="FFFFFF">
                <a:shade val="30000"/>
                <a:satMod val="115000"/>
              </a:srgbClr>
            </a:gs>
            <a:gs pos="50000">
              <a:srgbClr val="FFFFFF">
                <a:shade val="67500"/>
                <a:satMod val="115000"/>
              </a:srgbClr>
            </a:gs>
            <a:gs pos="100000">
              <a:srgbClr val="FFFFFF"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chemeClr val="bg1">
              <a:lumMod val="65000"/>
            </a:schemeClr>
          </a:solidFill>
        </a:ln>
      </dgm:spPr>
    </dgm:pt>
    <dgm:pt modelId="{2AA84120-BCD6-4576-8E67-5BE1511BCFD2}" type="pres">
      <dgm:prSet presAssocID="{B9C32B05-62EA-407A-B21C-2310C794570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B900836-1A34-4AE3-BDC1-2252267DE734}" type="pres">
      <dgm:prSet presAssocID="{B9C32B05-62EA-407A-B21C-2310C794570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3B7610-0156-43A4-A03F-72DF3025FF6D}" type="presOf" srcId="{B9C32B05-62EA-407A-B21C-2310C7945705}" destId="{8A108417-00D8-4092-A209-14B5FBC9A93D}" srcOrd="0" destOrd="0" presId="urn:microsoft.com/office/officeart/2005/8/layout/arrow6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32EDF9E0-99D9-446D-95F9-E95C9F2F39C0}" type="presOf" srcId="{42D71409-67F9-455C-8C6D-716D284AAA6B}" destId="{2AA84120-BCD6-4576-8E67-5BE1511BCFD2}" srcOrd="0" destOrd="0" presId="urn:microsoft.com/office/officeart/2005/8/layout/arrow6"/>
    <dgm:cxn modelId="{940056B8-0912-49B7-A455-29E0C1DAA035}" type="presParOf" srcId="{8A108417-00D8-4092-A209-14B5FBC9A93D}" destId="{D93B8F27-1012-4983-BE7C-2ECA5362F568}" srcOrd="0" destOrd="0" presId="urn:microsoft.com/office/officeart/2005/8/layout/arrow6"/>
    <dgm:cxn modelId="{84F5D477-4167-4AB1-8AA1-9B3A469B38B8}" type="presParOf" srcId="{8A108417-00D8-4092-A209-14B5FBC9A93D}" destId="{2AA84120-BCD6-4576-8E67-5BE1511BCFD2}" srcOrd="1" destOrd="0" presId="urn:microsoft.com/office/officeart/2005/8/layout/arrow6"/>
    <dgm:cxn modelId="{38A9A336-A725-4DB0-8101-1266ED78C6BB}" type="presParOf" srcId="{8A108417-00D8-4092-A209-14B5FBC9A93D}" destId="{9B900836-1A34-4AE3-BDC1-2252267DE734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16E4C-818A-4903-8218-9D510CA7ABB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7658D23-136E-44DC-8830-7F05129C84D6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JUEZ</a:t>
          </a:r>
        </a:p>
      </dgm:t>
    </dgm:pt>
    <dgm:pt modelId="{06BE6DA7-34E7-4B1D-8060-79F5695FDEA8}" type="parTrans" cxnId="{8A87078F-2F3C-4794-9D4E-0FF2E2C1A69F}">
      <dgm:prSet/>
      <dgm:spPr/>
      <dgm:t>
        <a:bodyPr/>
        <a:lstStyle/>
        <a:p>
          <a:endParaRPr lang="es-PE"/>
        </a:p>
      </dgm:t>
    </dgm:pt>
    <dgm:pt modelId="{AA8C9114-8BB9-4062-9413-016AE9D9C145}" type="sibTrans" cxnId="{8A87078F-2F3C-4794-9D4E-0FF2E2C1A69F}">
      <dgm:prSet/>
      <dgm:spPr/>
      <dgm:t>
        <a:bodyPr/>
        <a:lstStyle/>
        <a:p>
          <a:endParaRPr lang="es-PE"/>
        </a:p>
      </dgm:t>
    </dgm:pt>
    <dgm:pt modelId="{E8A2DD62-CBE4-4DA1-AE80-92FD3A4F96C0}" type="asst">
      <dgm:prSet phldrT="[Texto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s-P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Asistente de Juez</a:t>
          </a:r>
        </a:p>
      </dgm:t>
    </dgm:pt>
    <dgm:pt modelId="{BDECC70B-034E-4DCD-8048-C46967E74094}" type="parTrans" cxnId="{6D42E70F-CA9C-40CC-ACE0-A25170852D87}">
      <dgm:prSet/>
      <dgm:spPr/>
      <dgm:t>
        <a:bodyPr/>
        <a:lstStyle/>
        <a:p>
          <a:endParaRPr lang="es-PE"/>
        </a:p>
      </dgm:t>
    </dgm:pt>
    <dgm:pt modelId="{E976771D-E885-485E-8C42-3C07728908CC}" type="sibTrans" cxnId="{6D42E70F-CA9C-40CC-ACE0-A25170852D87}">
      <dgm:prSet/>
      <dgm:spPr/>
      <dgm:t>
        <a:bodyPr/>
        <a:lstStyle/>
        <a:p>
          <a:endParaRPr lang="es-PE"/>
        </a:p>
      </dgm:t>
    </dgm:pt>
    <dgm:pt modelId="{D03AB7B8-BE64-49DE-A82A-BB954078CFB3}">
      <dgm:prSet phldrT="[Texto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1°</a:t>
          </a:r>
        </a:p>
      </dgm:t>
    </dgm:pt>
    <dgm:pt modelId="{1C2B3099-1AAD-47F7-9F58-A9D15B7BC93C}" type="parTrans" cxnId="{40084913-4B5D-4E48-9F5F-64A93078FB32}">
      <dgm:prSet/>
      <dgm:spPr/>
      <dgm:t>
        <a:bodyPr/>
        <a:lstStyle/>
        <a:p>
          <a:endParaRPr lang="es-PE"/>
        </a:p>
      </dgm:t>
    </dgm:pt>
    <dgm:pt modelId="{158EBAFD-AA17-4C1C-A45F-AC2575A5E42C}" type="sibTrans" cxnId="{40084913-4B5D-4E48-9F5F-64A93078FB32}">
      <dgm:prSet/>
      <dgm:spPr/>
      <dgm:t>
        <a:bodyPr/>
        <a:lstStyle/>
        <a:p>
          <a:endParaRPr lang="es-PE"/>
        </a:p>
      </dgm:t>
    </dgm:pt>
    <dgm:pt modelId="{D9D9AC7F-0D48-466C-9479-9A54E863B990}">
      <dgm:prSet phldrT="[Texto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2°</a:t>
          </a:r>
        </a:p>
      </dgm:t>
    </dgm:pt>
    <dgm:pt modelId="{2F119E5B-00BF-432E-9791-7CB16D99F132}" type="parTrans" cxnId="{E3361BB2-65BE-47C4-B81E-F4F968EF4AB8}">
      <dgm:prSet/>
      <dgm:spPr/>
      <dgm:t>
        <a:bodyPr/>
        <a:lstStyle/>
        <a:p>
          <a:endParaRPr lang="es-PE"/>
        </a:p>
      </dgm:t>
    </dgm:pt>
    <dgm:pt modelId="{9A25B1AF-73D2-4CA7-ABD5-2BA16FEBB6F3}" type="sibTrans" cxnId="{E3361BB2-65BE-47C4-B81E-F4F968EF4AB8}">
      <dgm:prSet/>
      <dgm:spPr/>
      <dgm:t>
        <a:bodyPr/>
        <a:lstStyle/>
        <a:p>
          <a:endParaRPr lang="es-PE"/>
        </a:p>
      </dgm:t>
    </dgm:pt>
    <dgm:pt modelId="{FCEC7A45-49EC-4E82-88BB-1AC12B58E702}">
      <dgm:prSet phldrT="[Texto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r>
            <a:rPr lang="es-PE" sz="1400" b="1" dirty="0">
              <a:latin typeface="Arial" panose="020B0604020202020204" pitchFamily="34" charset="0"/>
              <a:cs typeface="Arial" panose="020B0604020202020204" pitchFamily="34" charset="0"/>
            </a:rPr>
            <a:t>3°</a:t>
          </a:r>
        </a:p>
      </dgm:t>
    </dgm:pt>
    <dgm:pt modelId="{0807E0D4-8DBD-410E-99E6-A9E291275567}" type="parTrans" cxnId="{49886D25-DC20-47FF-8552-859EABE92BEC}">
      <dgm:prSet/>
      <dgm:spPr/>
      <dgm:t>
        <a:bodyPr/>
        <a:lstStyle/>
        <a:p>
          <a:endParaRPr lang="es-PE"/>
        </a:p>
      </dgm:t>
    </dgm:pt>
    <dgm:pt modelId="{BE5A7B02-30C1-4E9F-B09A-3A1AB163F8E7}" type="sibTrans" cxnId="{49886D25-DC20-47FF-8552-859EABE92BEC}">
      <dgm:prSet/>
      <dgm:spPr/>
      <dgm:t>
        <a:bodyPr/>
        <a:lstStyle/>
        <a:p>
          <a:endParaRPr lang="es-PE"/>
        </a:p>
      </dgm:t>
    </dgm:pt>
    <dgm:pt modelId="{82C1B06B-159C-4105-8772-BC61AC33E479}" type="pres">
      <dgm:prSet presAssocID="{0A816E4C-818A-4903-8218-9D510CA7AB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CAE4DC-7616-4BD1-AAE6-7DE7B67628E2}" type="pres">
      <dgm:prSet presAssocID="{D7658D23-136E-44DC-8830-7F05129C84D6}" presName="hierRoot1" presStyleCnt="0">
        <dgm:presLayoutVars>
          <dgm:hierBranch val="init"/>
        </dgm:presLayoutVars>
      </dgm:prSet>
      <dgm:spPr/>
    </dgm:pt>
    <dgm:pt modelId="{4ADAC9FA-642E-46E5-A933-0A8EC4696AA3}" type="pres">
      <dgm:prSet presAssocID="{D7658D23-136E-44DC-8830-7F05129C84D6}" presName="rootComposite1" presStyleCnt="0"/>
      <dgm:spPr/>
    </dgm:pt>
    <dgm:pt modelId="{92343F24-70A7-43CA-BD0A-7BBA0C29317C}" type="pres">
      <dgm:prSet presAssocID="{D7658D23-136E-44DC-8830-7F05129C84D6}" presName="rootText1" presStyleLbl="node0" presStyleIdx="0" presStyleCnt="1" custLinFactNeighborX="-628" custLinFactNeighborY="-7546">
        <dgm:presLayoutVars>
          <dgm:chPref val="3"/>
        </dgm:presLayoutVars>
      </dgm:prSet>
      <dgm:spPr/>
    </dgm:pt>
    <dgm:pt modelId="{A9019569-6E2A-4FEA-8850-9B9B2F908FC8}" type="pres">
      <dgm:prSet presAssocID="{D7658D23-136E-44DC-8830-7F05129C84D6}" presName="rootConnector1" presStyleLbl="node1" presStyleIdx="0" presStyleCnt="0"/>
      <dgm:spPr/>
    </dgm:pt>
    <dgm:pt modelId="{28A7C5CA-9768-4766-99BD-0901D845F3E5}" type="pres">
      <dgm:prSet presAssocID="{D7658D23-136E-44DC-8830-7F05129C84D6}" presName="hierChild2" presStyleCnt="0"/>
      <dgm:spPr/>
    </dgm:pt>
    <dgm:pt modelId="{130140AA-5922-41FD-AC98-024965590BE2}" type="pres">
      <dgm:prSet presAssocID="{1C2B3099-1AAD-47F7-9F58-A9D15B7BC93C}" presName="Name37" presStyleLbl="parChTrans1D2" presStyleIdx="0" presStyleCnt="4"/>
      <dgm:spPr/>
    </dgm:pt>
    <dgm:pt modelId="{B0FD879D-E00A-4B8B-81B6-9B7DA29B5E54}" type="pres">
      <dgm:prSet presAssocID="{D03AB7B8-BE64-49DE-A82A-BB954078CFB3}" presName="hierRoot2" presStyleCnt="0">
        <dgm:presLayoutVars>
          <dgm:hierBranch val="init"/>
        </dgm:presLayoutVars>
      </dgm:prSet>
      <dgm:spPr/>
    </dgm:pt>
    <dgm:pt modelId="{C3A73436-6A63-40C3-9A7C-9D30C98EF395}" type="pres">
      <dgm:prSet presAssocID="{D03AB7B8-BE64-49DE-A82A-BB954078CFB3}" presName="rootComposite" presStyleCnt="0"/>
      <dgm:spPr/>
    </dgm:pt>
    <dgm:pt modelId="{018AC4BC-C615-49A3-9FA1-66989F3C34C1}" type="pres">
      <dgm:prSet presAssocID="{D03AB7B8-BE64-49DE-A82A-BB954078CFB3}" presName="rootText" presStyleLbl="node2" presStyleIdx="0" presStyleCnt="3">
        <dgm:presLayoutVars>
          <dgm:chPref val="3"/>
        </dgm:presLayoutVars>
      </dgm:prSet>
      <dgm:spPr/>
    </dgm:pt>
    <dgm:pt modelId="{4BA69FD2-76F3-4E5F-9104-7FBB72A1C9F9}" type="pres">
      <dgm:prSet presAssocID="{D03AB7B8-BE64-49DE-A82A-BB954078CFB3}" presName="rootConnector" presStyleLbl="node2" presStyleIdx="0" presStyleCnt="3"/>
      <dgm:spPr/>
    </dgm:pt>
    <dgm:pt modelId="{2D5B890B-617C-4EBD-8857-B252CB322C81}" type="pres">
      <dgm:prSet presAssocID="{D03AB7B8-BE64-49DE-A82A-BB954078CFB3}" presName="hierChild4" presStyleCnt="0"/>
      <dgm:spPr/>
    </dgm:pt>
    <dgm:pt modelId="{27AF84B0-6D76-4BCD-B10E-C53F1D945495}" type="pres">
      <dgm:prSet presAssocID="{D03AB7B8-BE64-49DE-A82A-BB954078CFB3}" presName="hierChild5" presStyleCnt="0"/>
      <dgm:spPr/>
    </dgm:pt>
    <dgm:pt modelId="{85FBD563-DA45-477C-8447-148FF8F6C5B6}" type="pres">
      <dgm:prSet presAssocID="{2F119E5B-00BF-432E-9791-7CB16D99F132}" presName="Name37" presStyleLbl="parChTrans1D2" presStyleIdx="1" presStyleCnt="4"/>
      <dgm:spPr/>
    </dgm:pt>
    <dgm:pt modelId="{95F124B8-C458-4864-AA03-78D9AE4BA266}" type="pres">
      <dgm:prSet presAssocID="{D9D9AC7F-0D48-466C-9479-9A54E863B990}" presName="hierRoot2" presStyleCnt="0">
        <dgm:presLayoutVars>
          <dgm:hierBranch val="init"/>
        </dgm:presLayoutVars>
      </dgm:prSet>
      <dgm:spPr/>
    </dgm:pt>
    <dgm:pt modelId="{0200991E-1E56-48D2-9347-1267BDC77114}" type="pres">
      <dgm:prSet presAssocID="{D9D9AC7F-0D48-466C-9479-9A54E863B990}" presName="rootComposite" presStyleCnt="0"/>
      <dgm:spPr/>
    </dgm:pt>
    <dgm:pt modelId="{7C9034D2-6355-45CA-A42D-0423C51E787E}" type="pres">
      <dgm:prSet presAssocID="{D9D9AC7F-0D48-466C-9479-9A54E863B990}" presName="rootText" presStyleLbl="node2" presStyleIdx="1" presStyleCnt="3">
        <dgm:presLayoutVars>
          <dgm:chPref val="3"/>
        </dgm:presLayoutVars>
      </dgm:prSet>
      <dgm:spPr/>
    </dgm:pt>
    <dgm:pt modelId="{E9FA7785-7043-4EA6-BBB4-69735F4B67E6}" type="pres">
      <dgm:prSet presAssocID="{D9D9AC7F-0D48-466C-9479-9A54E863B990}" presName="rootConnector" presStyleLbl="node2" presStyleIdx="1" presStyleCnt="3"/>
      <dgm:spPr/>
    </dgm:pt>
    <dgm:pt modelId="{3FDDB0B4-8ECD-47FD-A96E-72C9A64DE9F4}" type="pres">
      <dgm:prSet presAssocID="{D9D9AC7F-0D48-466C-9479-9A54E863B990}" presName="hierChild4" presStyleCnt="0"/>
      <dgm:spPr/>
    </dgm:pt>
    <dgm:pt modelId="{ADA99C7A-4FF1-4299-AEC8-4FE4B515861B}" type="pres">
      <dgm:prSet presAssocID="{D9D9AC7F-0D48-466C-9479-9A54E863B990}" presName="hierChild5" presStyleCnt="0"/>
      <dgm:spPr/>
    </dgm:pt>
    <dgm:pt modelId="{2491693A-9CD5-49F0-A695-4F2C3B71D153}" type="pres">
      <dgm:prSet presAssocID="{0807E0D4-8DBD-410E-99E6-A9E291275567}" presName="Name37" presStyleLbl="parChTrans1D2" presStyleIdx="2" presStyleCnt="4"/>
      <dgm:spPr/>
    </dgm:pt>
    <dgm:pt modelId="{6B6CE5CF-CE71-48F2-8340-C9AD26C3FA79}" type="pres">
      <dgm:prSet presAssocID="{FCEC7A45-49EC-4E82-88BB-1AC12B58E702}" presName="hierRoot2" presStyleCnt="0">
        <dgm:presLayoutVars>
          <dgm:hierBranch val="init"/>
        </dgm:presLayoutVars>
      </dgm:prSet>
      <dgm:spPr/>
    </dgm:pt>
    <dgm:pt modelId="{EA6BDE38-994E-49BA-9EE2-DE97ACA4E0B3}" type="pres">
      <dgm:prSet presAssocID="{FCEC7A45-49EC-4E82-88BB-1AC12B58E702}" presName="rootComposite" presStyleCnt="0"/>
      <dgm:spPr/>
    </dgm:pt>
    <dgm:pt modelId="{A5360002-3F91-4BC1-A226-5CB550C2E285}" type="pres">
      <dgm:prSet presAssocID="{FCEC7A45-49EC-4E82-88BB-1AC12B58E702}" presName="rootText" presStyleLbl="node2" presStyleIdx="2" presStyleCnt="3">
        <dgm:presLayoutVars>
          <dgm:chPref val="3"/>
        </dgm:presLayoutVars>
      </dgm:prSet>
      <dgm:spPr/>
    </dgm:pt>
    <dgm:pt modelId="{52AC87F4-B003-40AE-A59D-C8CD3EFF38BF}" type="pres">
      <dgm:prSet presAssocID="{FCEC7A45-49EC-4E82-88BB-1AC12B58E702}" presName="rootConnector" presStyleLbl="node2" presStyleIdx="2" presStyleCnt="3"/>
      <dgm:spPr/>
    </dgm:pt>
    <dgm:pt modelId="{1EA16244-AE42-4024-A1AA-AB2587E33ED0}" type="pres">
      <dgm:prSet presAssocID="{FCEC7A45-49EC-4E82-88BB-1AC12B58E702}" presName="hierChild4" presStyleCnt="0"/>
      <dgm:spPr/>
    </dgm:pt>
    <dgm:pt modelId="{81146CC2-76AB-4E43-A3BB-6115A63F7BF9}" type="pres">
      <dgm:prSet presAssocID="{FCEC7A45-49EC-4E82-88BB-1AC12B58E702}" presName="hierChild5" presStyleCnt="0"/>
      <dgm:spPr/>
    </dgm:pt>
    <dgm:pt modelId="{97E0A5A2-6E7D-4992-B235-90666A2D0A2A}" type="pres">
      <dgm:prSet presAssocID="{D7658D23-136E-44DC-8830-7F05129C84D6}" presName="hierChild3" presStyleCnt="0"/>
      <dgm:spPr/>
    </dgm:pt>
    <dgm:pt modelId="{298D9B0A-B2AB-4DDE-AE62-5F6815F57484}" type="pres">
      <dgm:prSet presAssocID="{BDECC70B-034E-4DCD-8048-C46967E74094}" presName="Name111" presStyleLbl="parChTrans1D2" presStyleIdx="3" presStyleCnt="4"/>
      <dgm:spPr/>
    </dgm:pt>
    <dgm:pt modelId="{2885FDF8-9A9F-46B1-A979-0445F135DCEF}" type="pres">
      <dgm:prSet presAssocID="{E8A2DD62-CBE4-4DA1-AE80-92FD3A4F96C0}" presName="hierRoot3" presStyleCnt="0">
        <dgm:presLayoutVars>
          <dgm:hierBranch val="init"/>
        </dgm:presLayoutVars>
      </dgm:prSet>
      <dgm:spPr/>
    </dgm:pt>
    <dgm:pt modelId="{3AF282F6-21CB-40DA-B427-0CEF4A98E8DD}" type="pres">
      <dgm:prSet presAssocID="{E8A2DD62-CBE4-4DA1-AE80-92FD3A4F96C0}" presName="rootComposite3" presStyleCnt="0"/>
      <dgm:spPr/>
    </dgm:pt>
    <dgm:pt modelId="{5B0EEAC4-46A8-471D-8EBB-57BF6247AD26}" type="pres">
      <dgm:prSet presAssocID="{E8A2DD62-CBE4-4DA1-AE80-92FD3A4F96C0}" presName="rootText3" presStyleLbl="asst1" presStyleIdx="0" presStyleCnt="1" custLinFactNeighborX="-53502" custLinFactNeighborY="-12007">
        <dgm:presLayoutVars>
          <dgm:chPref val="3"/>
        </dgm:presLayoutVars>
      </dgm:prSet>
      <dgm:spPr/>
    </dgm:pt>
    <dgm:pt modelId="{12DD3DB4-B095-4D3A-B481-3BBD313D7E8C}" type="pres">
      <dgm:prSet presAssocID="{E8A2DD62-CBE4-4DA1-AE80-92FD3A4F96C0}" presName="rootConnector3" presStyleLbl="asst1" presStyleIdx="0" presStyleCnt="1"/>
      <dgm:spPr/>
    </dgm:pt>
    <dgm:pt modelId="{FD313B63-217B-473E-82F2-0C9C272989FC}" type="pres">
      <dgm:prSet presAssocID="{E8A2DD62-CBE4-4DA1-AE80-92FD3A4F96C0}" presName="hierChild6" presStyleCnt="0"/>
      <dgm:spPr/>
    </dgm:pt>
    <dgm:pt modelId="{55E0D6AC-84B6-4C02-B866-B49D9440D205}" type="pres">
      <dgm:prSet presAssocID="{E8A2DD62-CBE4-4DA1-AE80-92FD3A4F96C0}" presName="hierChild7" presStyleCnt="0"/>
      <dgm:spPr/>
    </dgm:pt>
  </dgm:ptLst>
  <dgm:cxnLst>
    <dgm:cxn modelId="{D85E1502-ABC0-40E5-AD56-0C4F4F85FEA3}" type="presOf" srcId="{FCEC7A45-49EC-4E82-88BB-1AC12B58E702}" destId="{A5360002-3F91-4BC1-A226-5CB550C2E285}" srcOrd="0" destOrd="0" presId="urn:microsoft.com/office/officeart/2005/8/layout/orgChart1"/>
    <dgm:cxn modelId="{6D42E70F-CA9C-40CC-ACE0-A25170852D87}" srcId="{D7658D23-136E-44DC-8830-7F05129C84D6}" destId="{E8A2DD62-CBE4-4DA1-AE80-92FD3A4F96C0}" srcOrd="0" destOrd="0" parTransId="{BDECC70B-034E-4DCD-8048-C46967E74094}" sibTransId="{E976771D-E885-485E-8C42-3C07728908CC}"/>
    <dgm:cxn modelId="{40084913-4B5D-4E48-9F5F-64A93078FB32}" srcId="{D7658D23-136E-44DC-8830-7F05129C84D6}" destId="{D03AB7B8-BE64-49DE-A82A-BB954078CFB3}" srcOrd="1" destOrd="0" parTransId="{1C2B3099-1AAD-47F7-9F58-A9D15B7BC93C}" sibTransId="{158EBAFD-AA17-4C1C-A45F-AC2575A5E42C}"/>
    <dgm:cxn modelId="{C083BB19-9CD9-4E74-AE51-FA3BACC4AD14}" type="presOf" srcId="{D03AB7B8-BE64-49DE-A82A-BB954078CFB3}" destId="{018AC4BC-C615-49A3-9FA1-66989F3C34C1}" srcOrd="0" destOrd="0" presId="urn:microsoft.com/office/officeart/2005/8/layout/orgChart1"/>
    <dgm:cxn modelId="{BAE3BC23-90F8-43F0-995D-17FEC807700A}" type="presOf" srcId="{E8A2DD62-CBE4-4DA1-AE80-92FD3A4F96C0}" destId="{5B0EEAC4-46A8-471D-8EBB-57BF6247AD26}" srcOrd="0" destOrd="0" presId="urn:microsoft.com/office/officeart/2005/8/layout/orgChart1"/>
    <dgm:cxn modelId="{49886D25-DC20-47FF-8552-859EABE92BEC}" srcId="{D7658D23-136E-44DC-8830-7F05129C84D6}" destId="{FCEC7A45-49EC-4E82-88BB-1AC12B58E702}" srcOrd="3" destOrd="0" parTransId="{0807E0D4-8DBD-410E-99E6-A9E291275567}" sibTransId="{BE5A7B02-30C1-4E9F-B09A-3A1AB163F8E7}"/>
    <dgm:cxn modelId="{623C7041-304B-4BF8-845B-0D4F10FA6416}" type="presOf" srcId="{D7658D23-136E-44DC-8830-7F05129C84D6}" destId="{A9019569-6E2A-4FEA-8850-9B9B2F908FC8}" srcOrd="1" destOrd="0" presId="urn:microsoft.com/office/officeart/2005/8/layout/orgChart1"/>
    <dgm:cxn modelId="{F114F565-801C-40B0-AB58-6CF98E509FDC}" type="presOf" srcId="{D9D9AC7F-0D48-466C-9479-9A54E863B990}" destId="{E9FA7785-7043-4EA6-BBB4-69735F4B67E6}" srcOrd="1" destOrd="0" presId="urn:microsoft.com/office/officeart/2005/8/layout/orgChart1"/>
    <dgm:cxn modelId="{1F87C06A-DD93-43EE-AEBC-56D11385CBC9}" type="presOf" srcId="{D9D9AC7F-0D48-466C-9479-9A54E863B990}" destId="{7C9034D2-6355-45CA-A42D-0423C51E787E}" srcOrd="0" destOrd="0" presId="urn:microsoft.com/office/officeart/2005/8/layout/orgChart1"/>
    <dgm:cxn modelId="{C40B7358-A63D-4C0E-97B7-69530CE07746}" type="presOf" srcId="{D7658D23-136E-44DC-8830-7F05129C84D6}" destId="{92343F24-70A7-43CA-BD0A-7BBA0C29317C}" srcOrd="0" destOrd="0" presId="urn:microsoft.com/office/officeart/2005/8/layout/orgChart1"/>
    <dgm:cxn modelId="{FFE31D59-CC2A-4571-ADB0-A52FE54EF234}" type="presOf" srcId="{D03AB7B8-BE64-49DE-A82A-BB954078CFB3}" destId="{4BA69FD2-76F3-4E5F-9104-7FBB72A1C9F9}" srcOrd="1" destOrd="0" presId="urn:microsoft.com/office/officeart/2005/8/layout/orgChart1"/>
    <dgm:cxn modelId="{8A87078F-2F3C-4794-9D4E-0FF2E2C1A69F}" srcId="{0A816E4C-818A-4903-8218-9D510CA7ABB1}" destId="{D7658D23-136E-44DC-8830-7F05129C84D6}" srcOrd="0" destOrd="0" parTransId="{06BE6DA7-34E7-4B1D-8060-79F5695FDEA8}" sibTransId="{AA8C9114-8BB9-4062-9413-016AE9D9C145}"/>
    <dgm:cxn modelId="{D38928AA-C486-4F19-A44A-AAF9B9ACE9C1}" type="presOf" srcId="{FCEC7A45-49EC-4E82-88BB-1AC12B58E702}" destId="{52AC87F4-B003-40AE-A59D-C8CD3EFF38BF}" srcOrd="1" destOrd="0" presId="urn:microsoft.com/office/officeart/2005/8/layout/orgChart1"/>
    <dgm:cxn modelId="{E3361BB2-65BE-47C4-B81E-F4F968EF4AB8}" srcId="{D7658D23-136E-44DC-8830-7F05129C84D6}" destId="{D9D9AC7F-0D48-466C-9479-9A54E863B990}" srcOrd="2" destOrd="0" parTransId="{2F119E5B-00BF-432E-9791-7CB16D99F132}" sibTransId="{9A25B1AF-73D2-4CA7-ABD5-2BA16FEBB6F3}"/>
    <dgm:cxn modelId="{60214DB8-FE17-4D48-8E79-D465B6A10755}" type="presOf" srcId="{1C2B3099-1AAD-47F7-9F58-A9D15B7BC93C}" destId="{130140AA-5922-41FD-AC98-024965590BE2}" srcOrd="0" destOrd="0" presId="urn:microsoft.com/office/officeart/2005/8/layout/orgChart1"/>
    <dgm:cxn modelId="{0513F8D7-DF1B-460B-AB9F-D11C800DE51E}" type="presOf" srcId="{BDECC70B-034E-4DCD-8048-C46967E74094}" destId="{298D9B0A-B2AB-4DDE-AE62-5F6815F57484}" srcOrd="0" destOrd="0" presId="urn:microsoft.com/office/officeart/2005/8/layout/orgChart1"/>
    <dgm:cxn modelId="{C1E25BDD-2A39-4218-BA4C-ADB328BFC5E6}" type="presOf" srcId="{0A816E4C-818A-4903-8218-9D510CA7ABB1}" destId="{82C1B06B-159C-4105-8772-BC61AC33E479}" srcOrd="0" destOrd="0" presId="urn:microsoft.com/office/officeart/2005/8/layout/orgChart1"/>
    <dgm:cxn modelId="{306609EA-5B13-4926-8940-6336AC9BFE00}" type="presOf" srcId="{E8A2DD62-CBE4-4DA1-AE80-92FD3A4F96C0}" destId="{12DD3DB4-B095-4D3A-B481-3BBD313D7E8C}" srcOrd="1" destOrd="0" presId="urn:microsoft.com/office/officeart/2005/8/layout/orgChart1"/>
    <dgm:cxn modelId="{04491EEB-3223-4625-880C-9241D968FC0E}" type="presOf" srcId="{0807E0D4-8DBD-410E-99E6-A9E291275567}" destId="{2491693A-9CD5-49F0-A695-4F2C3B71D153}" srcOrd="0" destOrd="0" presId="urn:microsoft.com/office/officeart/2005/8/layout/orgChart1"/>
    <dgm:cxn modelId="{0C27E2FF-E66B-40D5-8912-5EDFB7A0D266}" type="presOf" srcId="{2F119E5B-00BF-432E-9791-7CB16D99F132}" destId="{85FBD563-DA45-477C-8447-148FF8F6C5B6}" srcOrd="0" destOrd="0" presId="urn:microsoft.com/office/officeart/2005/8/layout/orgChart1"/>
    <dgm:cxn modelId="{E26CCDD2-DADB-4C6B-8910-440EF835F635}" type="presParOf" srcId="{82C1B06B-159C-4105-8772-BC61AC33E479}" destId="{F3CAE4DC-7616-4BD1-AAE6-7DE7B67628E2}" srcOrd="0" destOrd="0" presId="urn:microsoft.com/office/officeart/2005/8/layout/orgChart1"/>
    <dgm:cxn modelId="{C7B6D99E-4FC2-4A08-866E-6F65410F26C8}" type="presParOf" srcId="{F3CAE4DC-7616-4BD1-AAE6-7DE7B67628E2}" destId="{4ADAC9FA-642E-46E5-A933-0A8EC4696AA3}" srcOrd="0" destOrd="0" presId="urn:microsoft.com/office/officeart/2005/8/layout/orgChart1"/>
    <dgm:cxn modelId="{E452D6DB-445A-425C-B732-E6BAD969C555}" type="presParOf" srcId="{4ADAC9FA-642E-46E5-A933-0A8EC4696AA3}" destId="{92343F24-70A7-43CA-BD0A-7BBA0C29317C}" srcOrd="0" destOrd="0" presId="urn:microsoft.com/office/officeart/2005/8/layout/orgChart1"/>
    <dgm:cxn modelId="{D6E9A42E-95FA-46B8-BFC1-23E649F3ED83}" type="presParOf" srcId="{4ADAC9FA-642E-46E5-A933-0A8EC4696AA3}" destId="{A9019569-6E2A-4FEA-8850-9B9B2F908FC8}" srcOrd="1" destOrd="0" presId="urn:microsoft.com/office/officeart/2005/8/layout/orgChart1"/>
    <dgm:cxn modelId="{599C6844-D7A5-4E32-A9AF-8D6382AFF55D}" type="presParOf" srcId="{F3CAE4DC-7616-4BD1-AAE6-7DE7B67628E2}" destId="{28A7C5CA-9768-4766-99BD-0901D845F3E5}" srcOrd="1" destOrd="0" presId="urn:microsoft.com/office/officeart/2005/8/layout/orgChart1"/>
    <dgm:cxn modelId="{2B8EAA94-8FC1-46B7-8702-593AD79D8B9A}" type="presParOf" srcId="{28A7C5CA-9768-4766-99BD-0901D845F3E5}" destId="{130140AA-5922-41FD-AC98-024965590BE2}" srcOrd="0" destOrd="0" presId="urn:microsoft.com/office/officeart/2005/8/layout/orgChart1"/>
    <dgm:cxn modelId="{0EC49B06-E247-4832-9E18-B50D7E674789}" type="presParOf" srcId="{28A7C5CA-9768-4766-99BD-0901D845F3E5}" destId="{B0FD879D-E00A-4B8B-81B6-9B7DA29B5E54}" srcOrd="1" destOrd="0" presId="urn:microsoft.com/office/officeart/2005/8/layout/orgChart1"/>
    <dgm:cxn modelId="{104E4C0A-CDEF-4B4C-B5BE-A013F99859D0}" type="presParOf" srcId="{B0FD879D-E00A-4B8B-81B6-9B7DA29B5E54}" destId="{C3A73436-6A63-40C3-9A7C-9D30C98EF395}" srcOrd="0" destOrd="0" presId="urn:microsoft.com/office/officeart/2005/8/layout/orgChart1"/>
    <dgm:cxn modelId="{E13A0AAA-E64E-4D7C-B062-CED86E189A78}" type="presParOf" srcId="{C3A73436-6A63-40C3-9A7C-9D30C98EF395}" destId="{018AC4BC-C615-49A3-9FA1-66989F3C34C1}" srcOrd="0" destOrd="0" presId="urn:microsoft.com/office/officeart/2005/8/layout/orgChart1"/>
    <dgm:cxn modelId="{B0C02A1F-360E-4239-8011-6228A9AE6F69}" type="presParOf" srcId="{C3A73436-6A63-40C3-9A7C-9D30C98EF395}" destId="{4BA69FD2-76F3-4E5F-9104-7FBB72A1C9F9}" srcOrd="1" destOrd="0" presId="urn:microsoft.com/office/officeart/2005/8/layout/orgChart1"/>
    <dgm:cxn modelId="{25599534-5C8D-4B97-A6AA-8D5A2C668FAA}" type="presParOf" srcId="{B0FD879D-E00A-4B8B-81B6-9B7DA29B5E54}" destId="{2D5B890B-617C-4EBD-8857-B252CB322C81}" srcOrd="1" destOrd="0" presId="urn:microsoft.com/office/officeart/2005/8/layout/orgChart1"/>
    <dgm:cxn modelId="{3631DF8C-97A5-4552-95C6-6C3F5FBD4707}" type="presParOf" srcId="{B0FD879D-E00A-4B8B-81B6-9B7DA29B5E54}" destId="{27AF84B0-6D76-4BCD-B10E-C53F1D945495}" srcOrd="2" destOrd="0" presId="urn:microsoft.com/office/officeart/2005/8/layout/orgChart1"/>
    <dgm:cxn modelId="{4838C277-AE23-46D8-AE50-39D408AE518B}" type="presParOf" srcId="{28A7C5CA-9768-4766-99BD-0901D845F3E5}" destId="{85FBD563-DA45-477C-8447-148FF8F6C5B6}" srcOrd="2" destOrd="0" presId="urn:microsoft.com/office/officeart/2005/8/layout/orgChart1"/>
    <dgm:cxn modelId="{B83DD2A5-20DB-4F08-AC1C-40AA4814F457}" type="presParOf" srcId="{28A7C5CA-9768-4766-99BD-0901D845F3E5}" destId="{95F124B8-C458-4864-AA03-78D9AE4BA266}" srcOrd="3" destOrd="0" presId="urn:microsoft.com/office/officeart/2005/8/layout/orgChart1"/>
    <dgm:cxn modelId="{6A0BF58C-B1DE-461A-942F-980606A3460A}" type="presParOf" srcId="{95F124B8-C458-4864-AA03-78D9AE4BA266}" destId="{0200991E-1E56-48D2-9347-1267BDC77114}" srcOrd="0" destOrd="0" presId="urn:microsoft.com/office/officeart/2005/8/layout/orgChart1"/>
    <dgm:cxn modelId="{C2589936-6377-4BB7-88D7-FF5A599572BE}" type="presParOf" srcId="{0200991E-1E56-48D2-9347-1267BDC77114}" destId="{7C9034D2-6355-45CA-A42D-0423C51E787E}" srcOrd="0" destOrd="0" presId="urn:microsoft.com/office/officeart/2005/8/layout/orgChart1"/>
    <dgm:cxn modelId="{5598A541-C2C5-4998-BC56-7D54451E272B}" type="presParOf" srcId="{0200991E-1E56-48D2-9347-1267BDC77114}" destId="{E9FA7785-7043-4EA6-BBB4-69735F4B67E6}" srcOrd="1" destOrd="0" presId="urn:microsoft.com/office/officeart/2005/8/layout/orgChart1"/>
    <dgm:cxn modelId="{30CAA768-2009-46B8-8C5E-FD0A4F970E92}" type="presParOf" srcId="{95F124B8-C458-4864-AA03-78D9AE4BA266}" destId="{3FDDB0B4-8ECD-47FD-A96E-72C9A64DE9F4}" srcOrd="1" destOrd="0" presId="urn:microsoft.com/office/officeart/2005/8/layout/orgChart1"/>
    <dgm:cxn modelId="{2B1F7FC3-EAF3-49E0-9360-12E940A68CD9}" type="presParOf" srcId="{95F124B8-C458-4864-AA03-78D9AE4BA266}" destId="{ADA99C7A-4FF1-4299-AEC8-4FE4B515861B}" srcOrd="2" destOrd="0" presId="urn:microsoft.com/office/officeart/2005/8/layout/orgChart1"/>
    <dgm:cxn modelId="{D7E572C1-D1A6-4869-A559-DFDACA7A1E40}" type="presParOf" srcId="{28A7C5CA-9768-4766-99BD-0901D845F3E5}" destId="{2491693A-9CD5-49F0-A695-4F2C3B71D153}" srcOrd="4" destOrd="0" presId="urn:microsoft.com/office/officeart/2005/8/layout/orgChart1"/>
    <dgm:cxn modelId="{271DE807-1DCD-4D84-BC46-8B82653CD922}" type="presParOf" srcId="{28A7C5CA-9768-4766-99BD-0901D845F3E5}" destId="{6B6CE5CF-CE71-48F2-8340-C9AD26C3FA79}" srcOrd="5" destOrd="0" presId="urn:microsoft.com/office/officeart/2005/8/layout/orgChart1"/>
    <dgm:cxn modelId="{99A7C2A1-8DF1-4365-8CC6-F94C2CA647B8}" type="presParOf" srcId="{6B6CE5CF-CE71-48F2-8340-C9AD26C3FA79}" destId="{EA6BDE38-994E-49BA-9EE2-DE97ACA4E0B3}" srcOrd="0" destOrd="0" presId="urn:microsoft.com/office/officeart/2005/8/layout/orgChart1"/>
    <dgm:cxn modelId="{2828C515-A6CA-4699-8EF8-19BB51D0ED97}" type="presParOf" srcId="{EA6BDE38-994E-49BA-9EE2-DE97ACA4E0B3}" destId="{A5360002-3F91-4BC1-A226-5CB550C2E285}" srcOrd="0" destOrd="0" presId="urn:microsoft.com/office/officeart/2005/8/layout/orgChart1"/>
    <dgm:cxn modelId="{3F211A2D-56FF-4AD2-B372-69D20AB364C9}" type="presParOf" srcId="{EA6BDE38-994E-49BA-9EE2-DE97ACA4E0B3}" destId="{52AC87F4-B003-40AE-A59D-C8CD3EFF38BF}" srcOrd="1" destOrd="0" presId="urn:microsoft.com/office/officeart/2005/8/layout/orgChart1"/>
    <dgm:cxn modelId="{FC50BB0D-7CEA-41F5-828B-29617400E1B1}" type="presParOf" srcId="{6B6CE5CF-CE71-48F2-8340-C9AD26C3FA79}" destId="{1EA16244-AE42-4024-A1AA-AB2587E33ED0}" srcOrd="1" destOrd="0" presId="urn:microsoft.com/office/officeart/2005/8/layout/orgChart1"/>
    <dgm:cxn modelId="{D0491886-022B-4416-BDB5-5C9382355430}" type="presParOf" srcId="{6B6CE5CF-CE71-48F2-8340-C9AD26C3FA79}" destId="{81146CC2-76AB-4E43-A3BB-6115A63F7BF9}" srcOrd="2" destOrd="0" presId="urn:microsoft.com/office/officeart/2005/8/layout/orgChart1"/>
    <dgm:cxn modelId="{02E6690F-D57D-4644-88E2-8BE190D7E125}" type="presParOf" srcId="{F3CAE4DC-7616-4BD1-AAE6-7DE7B67628E2}" destId="{97E0A5A2-6E7D-4992-B235-90666A2D0A2A}" srcOrd="2" destOrd="0" presId="urn:microsoft.com/office/officeart/2005/8/layout/orgChart1"/>
    <dgm:cxn modelId="{347EE1B5-2282-407D-9D00-3391CB1B749E}" type="presParOf" srcId="{97E0A5A2-6E7D-4992-B235-90666A2D0A2A}" destId="{298D9B0A-B2AB-4DDE-AE62-5F6815F57484}" srcOrd="0" destOrd="0" presId="urn:microsoft.com/office/officeart/2005/8/layout/orgChart1"/>
    <dgm:cxn modelId="{7B388E43-4F70-46D8-A0DA-49DD3FF75AFA}" type="presParOf" srcId="{97E0A5A2-6E7D-4992-B235-90666A2D0A2A}" destId="{2885FDF8-9A9F-46B1-A979-0445F135DCEF}" srcOrd="1" destOrd="0" presId="urn:microsoft.com/office/officeart/2005/8/layout/orgChart1"/>
    <dgm:cxn modelId="{09914316-E40B-41D4-BABF-E5AC6E37C5B0}" type="presParOf" srcId="{2885FDF8-9A9F-46B1-A979-0445F135DCEF}" destId="{3AF282F6-21CB-40DA-B427-0CEF4A98E8DD}" srcOrd="0" destOrd="0" presId="urn:microsoft.com/office/officeart/2005/8/layout/orgChart1"/>
    <dgm:cxn modelId="{3EF63357-B412-40EC-9CFA-976514D2398E}" type="presParOf" srcId="{3AF282F6-21CB-40DA-B427-0CEF4A98E8DD}" destId="{5B0EEAC4-46A8-471D-8EBB-57BF6247AD26}" srcOrd="0" destOrd="0" presId="urn:microsoft.com/office/officeart/2005/8/layout/orgChart1"/>
    <dgm:cxn modelId="{E78D1F82-7624-41EB-9FF2-FFDF1D50F211}" type="presParOf" srcId="{3AF282F6-21CB-40DA-B427-0CEF4A98E8DD}" destId="{12DD3DB4-B095-4D3A-B481-3BBD313D7E8C}" srcOrd="1" destOrd="0" presId="urn:microsoft.com/office/officeart/2005/8/layout/orgChart1"/>
    <dgm:cxn modelId="{D3000A4E-E1A4-4EA3-AC0A-66EA7118E9DF}" type="presParOf" srcId="{2885FDF8-9A9F-46B1-A979-0445F135DCEF}" destId="{FD313B63-217B-473E-82F2-0C9C272989FC}" srcOrd="1" destOrd="0" presId="urn:microsoft.com/office/officeart/2005/8/layout/orgChart1"/>
    <dgm:cxn modelId="{5F06B4B8-0159-4B1E-9500-C611FF774F69}" type="presParOf" srcId="{2885FDF8-9A9F-46B1-A979-0445F135DCEF}" destId="{55E0D6AC-84B6-4C02-B866-B49D9440D20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597B2-F24C-490C-8E10-0DBF8BEBD77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11A131C-D42C-4EB1-969B-EDD463B0BDFC}">
      <dgm:prSet phldrT="[Texto]"/>
      <dgm:spPr/>
      <dgm:t>
        <a:bodyPr/>
        <a:lstStyle/>
        <a:p>
          <a:pPr algn="ctr">
            <a:buFont typeface="Wingdings" panose="05000000000000000000" pitchFamily="2" charset="2"/>
            <a:buChar char=""/>
          </a:pPr>
          <a:r>
            <a:rPr lang="es-PE" dirty="0"/>
            <a:t>Los magistrados y magistradas se dedican a exclusividad resolver el conflicto penal </a:t>
          </a:r>
        </a:p>
      </dgm:t>
    </dgm:pt>
    <dgm:pt modelId="{B95361F6-8829-4879-B8B6-A98AA2E31856}" type="parTrans" cxnId="{D3A1B16A-3543-4E8A-ABD2-3D0D1A21139C}">
      <dgm:prSet/>
      <dgm:spPr/>
      <dgm:t>
        <a:bodyPr/>
        <a:lstStyle/>
        <a:p>
          <a:pPr algn="ctr"/>
          <a:endParaRPr lang="es-PE"/>
        </a:p>
      </dgm:t>
    </dgm:pt>
    <dgm:pt modelId="{CA562120-8D51-41D2-8D03-56E23FFE79D4}" type="sibTrans" cxnId="{D3A1B16A-3543-4E8A-ABD2-3D0D1A21139C}">
      <dgm:prSet/>
      <dgm:spPr/>
      <dgm:t>
        <a:bodyPr/>
        <a:lstStyle/>
        <a:p>
          <a:pPr algn="ctr"/>
          <a:endParaRPr lang="es-PE"/>
        </a:p>
      </dgm:t>
    </dgm:pt>
    <dgm:pt modelId="{839DF202-DAD4-4206-9DE9-AB0629997101}">
      <dgm:prSet/>
      <dgm:spPr/>
      <dgm:t>
        <a:bodyPr/>
        <a:lstStyle/>
        <a:p>
          <a:pPr algn="ctr">
            <a:buFont typeface="Wingdings" panose="05000000000000000000" pitchFamily="2" charset="2"/>
            <a:buChar char=""/>
          </a:pPr>
          <a:r>
            <a:rPr lang="es-PE" dirty="0"/>
            <a:t>Estandariza la organización, estructura y procedimientos de los  Juzgados ofreciendo respuestas más rápidas, eficientes y  oportunas</a:t>
          </a:r>
        </a:p>
      </dgm:t>
    </dgm:pt>
    <dgm:pt modelId="{DA9D388C-DA2F-4D87-8B7D-30C78791808A}" type="parTrans" cxnId="{DB53D77B-DA2C-44E5-B295-13017F8F7404}">
      <dgm:prSet/>
      <dgm:spPr/>
      <dgm:t>
        <a:bodyPr/>
        <a:lstStyle/>
        <a:p>
          <a:pPr algn="ctr"/>
          <a:endParaRPr lang="es-PE"/>
        </a:p>
      </dgm:t>
    </dgm:pt>
    <dgm:pt modelId="{F4188BD6-217D-4C4A-9297-B785532CB474}" type="sibTrans" cxnId="{DB53D77B-DA2C-44E5-B295-13017F8F7404}">
      <dgm:prSet/>
      <dgm:spPr/>
      <dgm:t>
        <a:bodyPr/>
        <a:lstStyle/>
        <a:p>
          <a:pPr algn="ctr"/>
          <a:endParaRPr lang="es-PE"/>
        </a:p>
      </dgm:t>
    </dgm:pt>
    <dgm:pt modelId="{1FBBD48B-D860-4EC1-A10B-141A452E43D5}">
      <dgm:prSet/>
      <dgm:spPr/>
      <dgm:t>
        <a:bodyPr/>
        <a:lstStyle/>
        <a:p>
          <a:pPr algn="ctr">
            <a:buFont typeface="Wingdings" panose="05000000000000000000" pitchFamily="2" charset="2"/>
            <a:buChar char=""/>
          </a:pPr>
          <a:r>
            <a:rPr lang="es-PE" dirty="0"/>
            <a:t>Acerca la </a:t>
          </a:r>
          <a:r>
            <a:rPr lang="es-ES" dirty="0"/>
            <a:t>j</a:t>
          </a:r>
          <a:r>
            <a:rPr lang="es-PE" dirty="0" err="1"/>
            <a:t>usticia</a:t>
          </a:r>
          <a:r>
            <a:rPr lang="es-PE" dirty="0"/>
            <a:t> a los justiciables </a:t>
          </a:r>
        </a:p>
      </dgm:t>
    </dgm:pt>
    <dgm:pt modelId="{4A54614D-FE31-47F7-B8A1-98DA85A31713}" type="parTrans" cxnId="{D131D631-E25A-4C39-B19D-97325ABEA4B6}">
      <dgm:prSet/>
      <dgm:spPr/>
      <dgm:t>
        <a:bodyPr/>
        <a:lstStyle/>
        <a:p>
          <a:pPr algn="ctr"/>
          <a:endParaRPr lang="es-PE"/>
        </a:p>
      </dgm:t>
    </dgm:pt>
    <dgm:pt modelId="{59923882-5A3C-4AC7-94E9-7E9FFAE5BF20}" type="sibTrans" cxnId="{D131D631-E25A-4C39-B19D-97325ABEA4B6}">
      <dgm:prSet/>
      <dgm:spPr/>
      <dgm:t>
        <a:bodyPr/>
        <a:lstStyle/>
        <a:p>
          <a:pPr algn="ctr"/>
          <a:endParaRPr lang="es-PE"/>
        </a:p>
      </dgm:t>
    </dgm:pt>
    <dgm:pt modelId="{C5F044D1-BC04-4B95-9E2A-878388B37AD6}">
      <dgm:prSet/>
      <dgm:spPr/>
      <dgm:t>
        <a:bodyPr/>
        <a:lstStyle/>
        <a:p>
          <a:pPr algn="ctr">
            <a:buFont typeface="Wingdings" panose="05000000000000000000" pitchFamily="2" charset="2"/>
            <a:buChar char=""/>
          </a:pPr>
          <a:r>
            <a:rPr lang="es-PE" dirty="0"/>
            <a:t>Brinda un servicio de mayor calidad</a:t>
          </a:r>
        </a:p>
      </dgm:t>
    </dgm:pt>
    <dgm:pt modelId="{8B15D898-5B30-4991-9242-B80B0F3D1448}" type="parTrans" cxnId="{0790ECC4-C12D-4FC3-A929-F22E32167918}">
      <dgm:prSet/>
      <dgm:spPr/>
      <dgm:t>
        <a:bodyPr/>
        <a:lstStyle/>
        <a:p>
          <a:pPr algn="ctr"/>
          <a:endParaRPr lang="es-PE"/>
        </a:p>
      </dgm:t>
    </dgm:pt>
    <dgm:pt modelId="{D252A3DF-A1BB-4FB1-9B19-1DE8AA84323F}" type="sibTrans" cxnId="{0790ECC4-C12D-4FC3-A929-F22E32167918}">
      <dgm:prSet/>
      <dgm:spPr/>
      <dgm:t>
        <a:bodyPr/>
        <a:lstStyle/>
        <a:p>
          <a:pPr algn="ctr"/>
          <a:endParaRPr lang="es-PE"/>
        </a:p>
      </dgm:t>
    </dgm:pt>
    <dgm:pt modelId="{96382D42-BF82-42D1-9220-10DA50602A2C}" type="pres">
      <dgm:prSet presAssocID="{E8B597B2-F24C-490C-8E10-0DBF8BEBD777}" presName="diagram" presStyleCnt="0">
        <dgm:presLayoutVars>
          <dgm:dir/>
          <dgm:resizeHandles val="exact"/>
        </dgm:presLayoutVars>
      </dgm:prSet>
      <dgm:spPr/>
    </dgm:pt>
    <dgm:pt modelId="{C616AE6F-C11F-48B0-91E0-BD6BA1C8460C}" type="pres">
      <dgm:prSet presAssocID="{D11A131C-D42C-4EB1-969B-EDD463B0BDFC}" presName="node" presStyleLbl="node1" presStyleIdx="0" presStyleCnt="4" custLinFactY="16706" custLinFactNeighborX="-2949" custLinFactNeighborY="100000">
        <dgm:presLayoutVars>
          <dgm:bulletEnabled val="1"/>
        </dgm:presLayoutVars>
      </dgm:prSet>
      <dgm:spPr/>
    </dgm:pt>
    <dgm:pt modelId="{BE778564-9BFA-4C61-9C67-9EED746855A8}" type="pres">
      <dgm:prSet presAssocID="{CA562120-8D51-41D2-8D03-56E23FFE79D4}" presName="sibTrans" presStyleCnt="0"/>
      <dgm:spPr/>
    </dgm:pt>
    <dgm:pt modelId="{F8CD94FB-712E-425F-AEF5-EAD4E410AE12}" type="pres">
      <dgm:prSet presAssocID="{C5F044D1-BC04-4B95-9E2A-878388B37AD6}" presName="node" presStyleLbl="node1" presStyleIdx="1" presStyleCnt="4">
        <dgm:presLayoutVars>
          <dgm:bulletEnabled val="1"/>
        </dgm:presLayoutVars>
      </dgm:prSet>
      <dgm:spPr/>
    </dgm:pt>
    <dgm:pt modelId="{782B7D56-4711-45D1-A076-9F9E5EEEF2F3}" type="pres">
      <dgm:prSet presAssocID="{D252A3DF-A1BB-4FB1-9B19-1DE8AA84323F}" presName="sibTrans" presStyleCnt="0"/>
      <dgm:spPr/>
    </dgm:pt>
    <dgm:pt modelId="{F9D3A350-E262-4F6B-B0CD-A816C0436753}" type="pres">
      <dgm:prSet presAssocID="{839DF202-DAD4-4206-9DE9-AB0629997101}" presName="node" presStyleLbl="node1" presStyleIdx="2" presStyleCnt="4" custLinFactY="-15413" custLinFactNeighborX="-101" custLinFactNeighborY="-100000">
        <dgm:presLayoutVars>
          <dgm:bulletEnabled val="1"/>
        </dgm:presLayoutVars>
      </dgm:prSet>
      <dgm:spPr/>
    </dgm:pt>
    <dgm:pt modelId="{EA22B957-195D-47BB-9CE1-FCC54D12B053}" type="pres">
      <dgm:prSet presAssocID="{F4188BD6-217D-4C4A-9297-B785532CB474}" presName="sibTrans" presStyleCnt="0"/>
      <dgm:spPr/>
    </dgm:pt>
    <dgm:pt modelId="{3EF190ED-51F3-43B0-9365-D36E5A816664}" type="pres">
      <dgm:prSet presAssocID="{1FBBD48B-D860-4EC1-A10B-141A452E43D5}" presName="node" presStyleLbl="node1" presStyleIdx="3" presStyleCnt="4">
        <dgm:presLayoutVars>
          <dgm:bulletEnabled val="1"/>
        </dgm:presLayoutVars>
      </dgm:prSet>
      <dgm:spPr/>
    </dgm:pt>
  </dgm:ptLst>
  <dgm:cxnLst>
    <dgm:cxn modelId="{6B14B102-8000-4468-B62E-244651807AED}" type="presOf" srcId="{839DF202-DAD4-4206-9DE9-AB0629997101}" destId="{F9D3A350-E262-4F6B-B0CD-A816C0436753}" srcOrd="0" destOrd="0" presId="urn:microsoft.com/office/officeart/2005/8/layout/default"/>
    <dgm:cxn modelId="{F1C2EC2D-443D-4EBA-ADA9-EBF1090AA3E8}" type="presOf" srcId="{E8B597B2-F24C-490C-8E10-0DBF8BEBD777}" destId="{96382D42-BF82-42D1-9220-10DA50602A2C}" srcOrd="0" destOrd="0" presId="urn:microsoft.com/office/officeart/2005/8/layout/default"/>
    <dgm:cxn modelId="{D131D631-E25A-4C39-B19D-97325ABEA4B6}" srcId="{E8B597B2-F24C-490C-8E10-0DBF8BEBD777}" destId="{1FBBD48B-D860-4EC1-A10B-141A452E43D5}" srcOrd="3" destOrd="0" parTransId="{4A54614D-FE31-47F7-B8A1-98DA85A31713}" sibTransId="{59923882-5A3C-4AC7-94E9-7E9FFAE5BF20}"/>
    <dgm:cxn modelId="{D3A1B16A-3543-4E8A-ABD2-3D0D1A21139C}" srcId="{E8B597B2-F24C-490C-8E10-0DBF8BEBD777}" destId="{D11A131C-D42C-4EB1-969B-EDD463B0BDFC}" srcOrd="0" destOrd="0" parTransId="{B95361F6-8829-4879-B8B6-A98AA2E31856}" sibTransId="{CA562120-8D51-41D2-8D03-56E23FFE79D4}"/>
    <dgm:cxn modelId="{DB53D77B-DA2C-44E5-B295-13017F8F7404}" srcId="{E8B597B2-F24C-490C-8E10-0DBF8BEBD777}" destId="{839DF202-DAD4-4206-9DE9-AB0629997101}" srcOrd="2" destOrd="0" parTransId="{DA9D388C-DA2F-4D87-8B7D-30C78791808A}" sibTransId="{F4188BD6-217D-4C4A-9297-B785532CB474}"/>
    <dgm:cxn modelId="{0790ECC4-C12D-4FC3-A929-F22E32167918}" srcId="{E8B597B2-F24C-490C-8E10-0DBF8BEBD777}" destId="{C5F044D1-BC04-4B95-9E2A-878388B37AD6}" srcOrd="1" destOrd="0" parTransId="{8B15D898-5B30-4991-9242-B80B0F3D1448}" sibTransId="{D252A3DF-A1BB-4FB1-9B19-1DE8AA84323F}"/>
    <dgm:cxn modelId="{66F14FCC-86B9-45E6-A123-027701EA6103}" type="presOf" srcId="{D11A131C-D42C-4EB1-969B-EDD463B0BDFC}" destId="{C616AE6F-C11F-48B0-91E0-BD6BA1C8460C}" srcOrd="0" destOrd="0" presId="urn:microsoft.com/office/officeart/2005/8/layout/default"/>
    <dgm:cxn modelId="{B832B0D1-E4DE-46A3-9E7C-1F8D800C6ADE}" type="presOf" srcId="{1FBBD48B-D860-4EC1-A10B-141A452E43D5}" destId="{3EF190ED-51F3-43B0-9365-D36E5A816664}" srcOrd="0" destOrd="0" presId="urn:microsoft.com/office/officeart/2005/8/layout/default"/>
    <dgm:cxn modelId="{07285BE6-2C9D-4F51-AACA-BFCC2CF3DA4A}" type="presOf" srcId="{C5F044D1-BC04-4B95-9E2A-878388B37AD6}" destId="{F8CD94FB-712E-425F-AEF5-EAD4E410AE12}" srcOrd="0" destOrd="0" presId="urn:microsoft.com/office/officeart/2005/8/layout/default"/>
    <dgm:cxn modelId="{58C204BD-C3AB-4979-87B3-3BA2FB5F8FC9}" type="presParOf" srcId="{96382D42-BF82-42D1-9220-10DA50602A2C}" destId="{C616AE6F-C11F-48B0-91E0-BD6BA1C8460C}" srcOrd="0" destOrd="0" presId="urn:microsoft.com/office/officeart/2005/8/layout/default"/>
    <dgm:cxn modelId="{FE35B29D-D567-4F11-B942-6F9E4FEC427B}" type="presParOf" srcId="{96382D42-BF82-42D1-9220-10DA50602A2C}" destId="{BE778564-9BFA-4C61-9C67-9EED746855A8}" srcOrd="1" destOrd="0" presId="urn:microsoft.com/office/officeart/2005/8/layout/default"/>
    <dgm:cxn modelId="{994A0685-2B9F-4BA8-B477-657C64A47ACC}" type="presParOf" srcId="{96382D42-BF82-42D1-9220-10DA50602A2C}" destId="{F8CD94FB-712E-425F-AEF5-EAD4E410AE12}" srcOrd="2" destOrd="0" presId="urn:microsoft.com/office/officeart/2005/8/layout/default"/>
    <dgm:cxn modelId="{32D10989-D0F1-4698-9664-A485AF66081A}" type="presParOf" srcId="{96382D42-BF82-42D1-9220-10DA50602A2C}" destId="{782B7D56-4711-45D1-A076-9F9E5EEEF2F3}" srcOrd="3" destOrd="0" presId="urn:microsoft.com/office/officeart/2005/8/layout/default"/>
    <dgm:cxn modelId="{D7A4CE18-6D6A-4D08-9857-36DC4F4E615C}" type="presParOf" srcId="{96382D42-BF82-42D1-9220-10DA50602A2C}" destId="{F9D3A350-E262-4F6B-B0CD-A816C0436753}" srcOrd="4" destOrd="0" presId="urn:microsoft.com/office/officeart/2005/8/layout/default"/>
    <dgm:cxn modelId="{D9DEBEC7-CB66-4A89-8757-9462E2060244}" type="presParOf" srcId="{96382D42-BF82-42D1-9220-10DA50602A2C}" destId="{EA22B957-195D-47BB-9CE1-FCC54D12B053}" srcOrd="5" destOrd="0" presId="urn:microsoft.com/office/officeart/2005/8/layout/default"/>
    <dgm:cxn modelId="{D18828C3-A25A-46F3-8F05-93EB8E99A4C5}" type="presParOf" srcId="{96382D42-BF82-42D1-9220-10DA50602A2C}" destId="{3EF190ED-51F3-43B0-9365-D36E5A8166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8F27-1012-4983-BE7C-2ECA5362F568}">
      <dsp:nvSpPr>
        <dsp:cNvPr id="0" name=""/>
        <dsp:cNvSpPr/>
      </dsp:nvSpPr>
      <dsp:spPr>
        <a:xfrm>
          <a:off x="1" y="390989"/>
          <a:ext cx="4278764" cy="665482"/>
        </a:xfrm>
        <a:prstGeom prst="leftRightRibbon">
          <a:avLst/>
        </a:prstGeom>
        <a:gradFill flip="none" rotWithShape="1">
          <a:gsLst>
            <a:gs pos="0">
              <a:srgbClr val="FFFFFF">
                <a:shade val="30000"/>
                <a:satMod val="115000"/>
              </a:srgbClr>
            </a:gs>
            <a:gs pos="50000">
              <a:srgbClr val="FFFFFF">
                <a:shade val="67500"/>
                <a:satMod val="115000"/>
              </a:srgbClr>
            </a:gs>
            <a:gs pos="100000">
              <a:srgbClr val="FFFFFF">
                <a:shade val="100000"/>
                <a:satMod val="115000"/>
              </a:srgbClr>
            </a:gs>
          </a:gsLst>
          <a:lin ang="0" scaled="1"/>
          <a:tileRect/>
        </a:gradFill>
        <a:ln>
          <a:solidFill>
            <a:schemeClr val="bg1">
              <a:lumMod val="6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A84120-BCD6-4576-8E67-5BE1511BCFD2}">
      <dsp:nvSpPr>
        <dsp:cNvPr id="0" name=""/>
        <dsp:cNvSpPr/>
      </dsp:nvSpPr>
      <dsp:spPr>
        <a:xfrm>
          <a:off x="1135735" y="184882"/>
          <a:ext cx="871589" cy="517671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135735" y="184882"/>
        <a:ext cx="871589" cy="517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9B0A-B2AB-4DDE-AE62-5F6815F57484}">
      <dsp:nvSpPr>
        <dsp:cNvPr id="0" name=""/>
        <dsp:cNvSpPr/>
      </dsp:nvSpPr>
      <dsp:spPr>
        <a:xfrm>
          <a:off x="1426027" y="602997"/>
          <a:ext cx="764286" cy="483448"/>
        </a:xfrm>
        <a:custGeom>
          <a:avLst/>
          <a:gdLst/>
          <a:ahLst/>
          <a:cxnLst/>
          <a:rect l="0" t="0" r="0" b="0"/>
          <a:pathLst>
            <a:path>
              <a:moveTo>
                <a:pt x="764286" y="0"/>
              </a:moveTo>
              <a:lnTo>
                <a:pt x="764286" y="483448"/>
              </a:lnTo>
              <a:lnTo>
                <a:pt x="0" y="4834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1693A-9CD5-49F0-A695-4F2C3B71D153}">
      <dsp:nvSpPr>
        <dsp:cNvPr id="0" name=""/>
        <dsp:cNvSpPr/>
      </dsp:nvSpPr>
      <dsp:spPr>
        <a:xfrm>
          <a:off x="2190313" y="602997"/>
          <a:ext cx="1466826" cy="111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978"/>
              </a:lnTo>
              <a:lnTo>
                <a:pt x="1466826" y="983978"/>
              </a:lnTo>
              <a:lnTo>
                <a:pt x="1466826" y="11106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BD563-DA45-477C-8447-148FF8F6C5B6}">
      <dsp:nvSpPr>
        <dsp:cNvPr id="0" name=""/>
        <dsp:cNvSpPr/>
      </dsp:nvSpPr>
      <dsp:spPr>
        <a:xfrm>
          <a:off x="2144593" y="602997"/>
          <a:ext cx="91440" cy="1110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3978"/>
              </a:lnTo>
              <a:lnTo>
                <a:pt x="53293" y="983978"/>
              </a:lnTo>
              <a:lnTo>
                <a:pt x="53293" y="11106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140AA-5922-41FD-AC98-024965590BE2}">
      <dsp:nvSpPr>
        <dsp:cNvPr id="0" name=""/>
        <dsp:cNvSpPr/>
      </dsp:nvSpPr>
      <dsp:spPr>
        <a:xfrm>
          <a:off x="738634" y="602997"/>
          <a:ext cx="1451679" cy="1110607"/>
        </a:xfrm>
        <a:custGeom>
          <a:avLst/>
          <a:gdLst/>
          <a:ahLst/>
          <a:cxnLst/>
          <a:rect l="0" t="0" r="0" b="0"/>
          <a:pathLst>
            <a:path>
              <a:moveTo>
                <a:pt x="1451679" y="0"/>
              </a:moveTo>
              <a:lnTo>
                <a:pt x="1451679" y="983978"/>
              </a:lnTo>
              <a:lnTo>
                <a:pt x="0" y="983978"/>
              </a:lnTo>
              <a:lnTo>
                <a:pt x="0" y="11106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43F24-70A7-43CA-BD0A-7BBA0C29317C}">
      <dsp:nvSpPr>
        <dsp:cNvPr id="0" name=""/>
        <dsp:cNvSpPr/>
      </dsp:nvSpPr>
      <dsp:spPr>
        <a:xfrm>
          <a:off x="1587316" y="0"/>
          <a:ext cx="1205994" cy="602997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JUEZ</a:t>
          </a:r>
        </a:p>
      </dsp:txBody>
      <dsp:txXfrm>
        <a:off x="1587316" y="0"/>
        <a:ext cx="1205994" cy="602997"/>
      </dsp:txXfrm>
    </dsp:sp>
    <dsp:sp modelId="{018AC4BC-C615-49A3-9FA1-66989F3C34C1}">
      <dsp:nvSpPr>
        <dsp:cNvPr id="0" name=""/>
        <dsp:cNvSpPr/>
      </dsp:nvSpPr>
      <dsp:spPr>
        <a:xfrm>
          <a:off x="135637" y="1713604"/>
          <a:ext cx="1205994" cy="602997"/>
        </a:xfrm>
        <a:prstGeom prst="rect">
          <a:avLst/>
        </a:prstGeom>
        <a:solidFill>
          <a:schemeClr val="accent1">
            <a:lumMod val="2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1°</a:t>
          </a:r>
        </a:p>
      </dsp:txBody>
      <dsp:txXfrm>
        <a:off x="135637" y="1713604"/>
        <a:ext cx="1205994" cy="602997"/>
      </dsp:txXfrm>
    </dsp:sp>
    <dsp:sp modelId="{7C9034D2-6355-45CA-A42D-0423C51E787E}">
      <dsp:nvSpPr>
        <dsp:cNvPr id="0" name=""/>
        <dsp:cNvSpPr/>
      </dsp:nvSpPr>
      <dsp:spPr>
        <a:xfrm>
          <a:off x="1594890" y="1713604"/>
          <a:ext cx="1205994" cy="602997"/>
        </a:xfrm>
        <a:prstGeom prst="rect">
          <a:avLst/>
        </a:prstGeom>
        <a:solidFill>
          <a:schemeClr val="accent1">
            <a:lumMod val="2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2°</a:t>
          </a:r>
        </a:p>
      </dsp:txBody>
      <dsp:txXfrm>
        <a:off x="1594890" y="1713604"/>
        <a:ext cx="1205994" cy="602997"/>
      </dsp:txXfrm>
    </dsp:sp>
    <dsp:sp modelId="{A5360002-3F91-4BC1-A226-5CB550C2E285}">
      <dsp:nvSpPr>
        <dsp:cNvPr id="0" name=""/>
        <dsp:cNvSpPr/>
      </dsp:nvSpPr>
      <dsp:spPr>
        <a:xfrm>
          <a:off x="3054143" y="1713604"/>
          <a:ext cx="1205994" cy="602997"/>
        </a:xfrm>
        <a:prstGeom prst="rect">
          <a:avLst/>
        </a:prstGeom>
        <a:solidFill>
          <a:schemeClr val="accent1">
            <a:lumMod val="2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Secretario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Arial" panose="020B0604020202020204" pitchFamily="34" charset="0"/>
              <a:cs typeface="Arial" panose="020B0604020202020204" pitchFamily="34" charset="0"/>
            </a:rPr>
            <a:t>3°</a:t>
          </a:r>
        </a:p>
      </dsp:txBody>
      <dsp:txXfrm>
        <a:off x="3054143" y="1713604"/>
        <a:ext cx="1205994" cy="602997"/>
      </dsp:txXfrm>
    </dsp:sp>
    <dsp:sp modelId="{5B0EEAC4-46A8-471D-8EBB-57BF6247AD26}">
      <dsp:nvSpPr>
        <dsp:cNvPr id="0" name=""/>
        <dsp:cNvSpPr/>
      </dsp:nvSpPr>
      <dsp:spPr>
        <a:xfrm>
          <a:off x="220032" y="784947"/>
          <a:ext cx="1205994" cy="602997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Asistente de Juez</a:t>
          </a:r>
        </a:p>
      </dsp:txBody>
      <dsp:txXfrm>
        <a:off x="220032" y="784947"/>
        <a:ext cx="1205994" cy="602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6AE6F-C11F-48B0-91E0-BD6BA1C8460C}">
      <dsp:nvSpPr>
        <dsp:cNvPr id="0" name=""/>
        <dsp:cNvSpPr/>
      </dsp:nvSpPr>
      <dsp:spPr>
        <a:xfrm>
          <a:off x="305209" y="2254658"/>
          <a:ext cx="3218768" cy="1931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2000" kern="1200" dirty="0"/>
            <a:t>Los magistrados y magistradas se dedican a exclusividad resolver el conflicto penal </a:t>
          </a:r>
        </a:p>
      </dsp:txBody>
      <dsp:txXfrm>
        <a:off x="305209" y="2254658"/>
        <a:ext cx="3218768" cy="1931260"/>
      </dsp:txXfrm>
    </dsp:sp>
    <dsp:sp modelId="{F8CD94FB-712E-425F-AEF5-EAD4E410AE12}">
      <dsp:nvSpPr>
        <dsp:cNvPr id="0" name=""/>
        <dsp:cNvSpPr/>
      </dsp:nvSpPr>
      <dsp:spPr>
        <a:xfrm>
          <a:off x="3940776" y="760"/>
          <a:ext cx="3218768" cy="1931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2000" kern="1200" dirty="0"/>
            <a:t>Brinda un servicio de mayor calidad</a:t>
          </a:r>
        </a:p>
      </dsp:txBody>
      <dsp:txXfrm>
        <a:off x="3940776" y="760"/>
        <a:ext cx="3218768" cy="1931260"/>
      </dsp:txXfrm>
    </dsp:sp>
    <dsp:sp modelId="{F9D3A350-E262-4F6B-B0CD-A816C0436753}">
      <dsp:nvSpPr>
        <dsp:cNvPr id="0" name=""/>
        <dsp:cNvSpPr/>
      </dsp:nvSpPr>
      <dsp:spPr>
        <a:xfrm>
          <a:off x="396880" y="24972"/>
          <a:ext cx="3218768" cy="19312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2000" kern="1200" dirty="0"/>
            <a:t>Estandariza la organización, estructura y procedimientos de los  Juzgados ofreciendo respuestas más rápidas, eficientes y  oportunas</a:t>
          </a:r>
        </a:p>
      </dsp:txBody>
      <dsp:txXfrm>
        <a:off x="396880" y="24972"/>
        <a:ext cx="3218768" cy="1931260"/>
      </dsp:txXfrm>
    </dsp:sp>
    <dsp:sp modelId="{3EF190ED-51F3-43B0-9365-D36E5A816664}">
      <dsp:nvSpPr>
        <dsp:cNvPr id="0" name=""/>
        <dsp:cNvSpPr/>
      </dsp:nvSpPr>
      <dsp:spPr>
        <a:xfrm>
          <a:off x="3940776" y="2253898"/>
          <a:ext cx="3218768" cy="19312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PE" sz="2000" kern="1200" dirty="0"/>
            <a:t>Acerca la </a:t>
          </a:r>
          <a:r>
            <a:rPr lang="es-ES" sz="2000" kern="1200" dirty="0"/>
            <a:t>j</a:t>
          </a:r>
          <a:r>
            <a:rPr lang="es-PE" sz="2000" kern="1200" dirty="0" err="1"/>
            <a:t>usticia</a:t>
          </a:r>
          <a:r>
            <a:rPr lang="es-PE" sz="2000" kern="1200" dirty="0"/>
            <a:t> a los justiciables </a:t>
          </a:r>
        </a:p>
      </dsp:txBody>
      <dsp:txXfrm>
        <a:off x="3940776" y="2253898"/>
        <a:ext cx="3218768" cy="193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126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4531" cy="351442"/>
          </a:xfrm>
          <a:prstGeom prst="rect">
            <a:avLst/>
          </a:prstGeom>
        </p:spPr>
        <p:txBody>
          <a:bodyPr vert="horz" lIns="83750" tIns="41875" rIns="83750" bIns="4187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73101" y="0"/>
            <a:ext cx="4034531" cy="351442"/>
          </a:xfrm>
          <a:prstGeom prst="rect">
            <a:avLst/>
          </a:prstGeom>
        </p:spPr>
        <p:txBody>
          <a:bodyPr vert="horz" lIns="83750" tIns="41875" rIns="83750" bIns="41875" rtlCol="0"/>
          <a:lstStyle>
            <a:lvl1pPr algn="r">
              <a:defRPr sz="1100"/>
            </a:lvl1pPr>
          </a:lstStyle>
          <a:p>
            <a:fld id="{400D035F-D388-4294-8841-AA9ABDAC8463}" type="datetimeFigureOut">
              <a:rPr lang="es-PE" smtClean="0"/>
              <a:t>21/11/2024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877888"/>
            <a:ext cx="306705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0" tIns="41875" rIns="83750" bIns="4187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1498" y="3379580"/>
            <a:ext cx="7446105" cy="2765633"/>
          </a:xfrm>
          <a:prstGeom prst="rect">
            <a:avLst/>
          </a:prstGeom>
        </p:spPr>
        <p:txBody>
          <a:bodyPr vert="horz" lIns="83750" tIns="41875" rIns="83750" bIns="4187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71659"/>
            <a:ext cx="4034531" cy="351441"/>
          </a:xfrm>
          <a:prstGeom prst="rect">
            <a:avLst/>
          </a:prstGeom>
        </p:spPr>
        <p:txBody>
          <a:bodyPr vert="horz" lIns="83750" tIns="41875" rIns="83750" bIns="4187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73101" y="6671659"/>
            <a:ext cx="4034531" cy="351441"/>
          </a:xfrm>
          <a:prstGeom prst="rect">
            <a:avLst/>
          </a:prstGeom>
        </p:spPr>
        <p:txBody>
          <a:bodyPr vert="horz" lIns="83750" tIns="41875" rIns="83750" bIns="41875" rtlCol="0" anchor="b"/>
          <a:lstStyle>
            <a:lvl1pPr algn="r">
              <a:defRPr sz="1100"/>
            </a:lvl1pPr>
          </a:lstStyle>
          <a:p>
            <a:fld id="{1617ECD4-3649-4F13-9E55-EDFD0CA9A1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33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0468" indent="-261718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46874" indent="-209375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65623" indent="-209375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84373" indent="-209375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03122" indent="-2093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21872" indent="-2093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40621" indent="-2093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59371" indent="-2093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77BA1-D6B3-48ED-8B55-933665AC8546}" type="slidenum">
              <a:rPr lang="es-PE" altLang="es-ES" smtClean="0"/>
              <a:pPr>
                <a:spcBef>
                  <a:spcPct val="0"/>
                </a:spcBef>
              </a:pPr>
              <a:t>4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16535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0468" indent="-2617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6874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5623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84373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03122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21872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0621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59371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0B12F8-2B32-468E-97D6-75B8E14B2510}" type="slidenum">
              <a:rPr lang="es-PE" altLang="es-ES">
                <a:latin typeface="Calibri" panose="020F0502020204030204" pitchFamily="34" charset="0"/>
              </a:rPr>
              <a:pPr/>
              <a:t>14</a:t>
            </a:fld>
            <a:endParaRPr lang="es-PE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9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0468" indent="-2617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6874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5623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84373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03122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21872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0621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59371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A029AA-0E7B-46DE-B36F-E8776D4C9744}" type="slidenum">
              <a:rPr lang="es-PE" altLang="es-ES">
                <a:latin typeface="Calibri" panose="020F0502020204030204" pitchFamily="34" charset="0"/>
              </a:rPr>
              <a:pPr/>
              <a:t>15</a:t>
            </a:fld>
            <a:endParaRPr lang="es-PE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3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0468" indent="-2617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6874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5623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84373" indent="-209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03122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21872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0621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59371" indent="-20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7350B9-B5E6-45E7-A102-907F6B6CD87A}" type="slidenum">
              <a:rPr lang="es-PE" altLang="es-ES">
                <a:latin typeface="Calibri" panose="020F0502020204030204" pitchFamily="34" charset="0"/>
              </a:rPr>
              <a:pPr/>
              <a:t>17</a:t>
            </a:fld>
            <a:endParaRPr lang="es-PE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2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2518974"/>
            <a:ext cx="6509447" cy="2895647"/>
          </a:xfrm>
        </p:spPr>
        <p:txBody>
          <a:bodyPr anchor="b"/>
          <a:lstStyle>
            <a:lvl1pPr>
              <a:defRPr sz="52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53086" y="5414364"/>
            <a:ext cx="6509447" cy="97627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208121" y="2076450"/>
            <a:ext cx="1122679" cy="2515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95502" y="3703473"/>
            <a:ext cx="4374434" cy="2515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PE"/>
          </a:p>
        </p:txBody>
      </p:sp>
      <p:sp>
        <p:nvSpPr>
          <p:cNvPr id="11" name="Rectangle 10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617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90" y="5622980"/>
            <a:ext cx="7064202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3085" y="777240"/>
            <a:ext cx="7064204" cy="3886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3088" y="6265283"/>
            <a:ext cx="7064203" cy="559540"/>
          </a:xfrm>
        </p:spPr>
        <p:txBody>
          <a:bodyPr>
            <a:normAutofit/>
          </a:bodyPr>
          <a:lstStyle>
            <a:lvl1pPr marL="0" indent="0">
              <a:buNone/>
              <a:defRPr sz="1320">
                <a:solidFill>
                  <a:schemeClr val="accent1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Rectangle 13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6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050714"/>
            <a:ext cx="7064204" cy="1918416"/>
          </a:xfrm>
        </p:spPr>
        <p:txBody>
          <a:bodyPr anchor="ctr"/>
          <a:lstStyle>
            <a:lvl1pPr>
              <a:defRPr sz="3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4" y="3953093"/>
            <a:ext cx="7064206" cy="2875106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Rectangle 11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834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736764" y="3285135"/>
            <a:ext cx="726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8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716852" y="668403"/>
            <a:ext cx="661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8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64" y="1023877"/>
            <a:ext cx="6776424" cy="3281746"/>
          </a:xfrm>
        </p:spPr>
        <p:txBody>
          <a:bodyPr/>
          <a:lstStyle>
            <a:lvl1pPr>
              <a:defRPr sz="3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26007" y="4317182"/>
            <a:ext cx="6210756" cy="377528"/>
          </a:xfrm>
        </p:spPr>
        <p:txBody>
          <a:bodyPr>
            <a:normAutofit/>
          </a:bodyPr>
          <a:lstStyle>
            <a:lvl1pPr marL="0" indent="0">
              <a:buNone/>
              <a:defRPr lang="en-US" sz="154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4" y="5667591"/>
            <a:ext cx="7064206" cy="1160607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2" name="Rectangle 21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304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2331720"/>
            <a:ext cx="7064204" cy="2374900"/>
          </a:xfrm>
        </p:spPr>
        <p:txBody>
          <a:bodyPr anchor="b"/>
          <a:lstStyle>
            <a:lvl1pPr algn="l">
              <a:defRPr sz="396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5" y="5694896"/>
            <a:ext cx="7064204" cy="1127543"/>
          </a:xfrm>
        </p:spPr>
        <p:txBody>
          <a:bodyPr anchor="t">
            <a:normAutofit/>
          </a:bodyPr>
          <a:lstStyle>
            <a:lvl1pPr marL="0" indent="0" algn="l">
              <a:buNone/>
              <a:defRPr sz="1980" cap="none">
                <a:solidFill>
                  <a:schemeClr val="accent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Rectangle 11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410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045279"/>
            <a:ext cx="7065951" cy="809948"/>
          </a:xfrm>
        </p:spPr>
        <p:txBody>
          <a:bodyPr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2821093"/>
            <a:ext cx="2544776" cy="74569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53084" y="3566787"/>
            <a:ext cx="2544775" cy="3261409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9319" y="2821093"/>
            <a:ext cx="2559425" cy="74569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49320" y="3566787"/>
            <a:ext cx="2559424" cy="3252528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0202" y="2821095"/>
            <a:ext cx="2545114" cy="74569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60203" y="3566786"/>
            <a:ext cx="2545114" cy="3273481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23983" y="2821094"/>
            <a:ext cx="0" cy="401917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34473" y="2821094"/>
            <a:ext cx="0" cy="401917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997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050714"/>
            <a:ext cx="7065951" cy="804513"/>
          </a:xfrm>
        </p:spPr>
        <p:txBody>
          <a:bodyPr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607" y="4737441"/>
            <a:ext cx="2528946" cy="74569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14017" y="2817718"/>
            <a:ext cx="2223602" cy="16436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969607" y="5482567"/>
            <a:ext cx="2528251" cy="1345630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4750" y="4736876"/>
            <a:ext cx="2549569" cy="74569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905684" y="2844047"/>
            <a:ext cx="2227700" cy="1617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44751" y="5482567"/>
            <a:ext cx="2563993" cy="1345630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0203" y="4736874"/>
            <a:ext cx="2529441" cy="74569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715441" y="2844047"/>
            <a:ext cx="2220723" cy="1617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60203" y="5482567"/>
            <a:ext cx="2529441" cy="1345630"/>
          </a:xfrm>
        </p:spPr>
        <p:txBody>
          <a:bodyPr anchor="t"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619021" y="2821094"/>
            <a:ext cx="0" cy="401917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34473" y="2821094"/>
            <a:ext cx="0" cy="401917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54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5867" y="1640839"/>
            <a:ext cx="1185082" cy="518159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3084" y="1640839"/>
            <a:ext cx="4858957" cy="51816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Rectangle 13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5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745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2558601"/>
            <a:ext cx="3411942" cy="3423055"/>
          </a:xfrm>
        </p:spPr>
        <p:txBody>
          <a:bodyPr anchor="ctr"/>
          <a:lstStyle>
            <a:lvl1pPr algn="l">
              <a:defRPr sz="352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1188" y="2558599"/>
            <a:ext cx="3360118" cy="3423055"/>
          </a:xfrm>
        </p:spPr>
        <p:txBody>
          <a:bodyPr anchor="ctr"/>
          <a:lstStyle>
            <a:lvl1pPr marL="0" indent="0" algn="l">
              <a:buNone/>
              <a:defRPr sz="2200" cap="all">
                <a:solidFill>
                  <a:schemeClr val="accent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5" name="Rectangle 14"/>
          <p:cNvSpPr/>
          <p:nvPr/>
        </p:nvSpPr>
        <p:spPr>
          <a:xfrm>
            <a:off x="8511843" y="8619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576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084" y="2821092"/>
            <a:ext cx="4000678" cy="40013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639" y="2821093"/>
            <a:ext cx="4000679" cy="400134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4" y="2826871"/>
            <a:ext cx="4000678" cy="860529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084" y="3687401"/>
            <a:ext cx="4000679" cy="313504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4640" y="2821093"/>
            <a:ext cx="4000677" cy="860529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4639" y="3681623"/>
            <a:ext cx="4000678" cy="314081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4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666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Rectangle 5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91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640840"/>
            <a:ext cx="2983848" cy="1695000"/>
          </a:xfrm>
        </p:spPr>
        <p:txBody>
          <a:bodyPr anchor="b"/>
          <a:lstStyle>
            <a:lvl1pPr algn="l">
              <a:defRPr sz="264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820" y="1633340"/>
            <a:ext cx="399613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3085" y="3498424"/>
            <a:ext cx="2983848" cy="3329774"/>
          </a:xfrm>
        </p:spPr>
        <p:txBody>
          <a:bodyPr/>
          <a:lstStyle>
            <a:lvl1pPr marL="0" indent="0">
              <a:buNone/>
              <a:defRPr sz="1540">
                <a:solidFill>
                  <a:schemeClr val="accent1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Rectangle 13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436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50" y="1518667"/>
            <a:ext cx="3302132" cy="1831691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95200" y="1496907"/>
            <a:ext cx="3070212" cy="477858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6750" y="3497580"/>
            <a:ext cx="3302132" cy="2777913"/>
          </a:xfrm>
        </p:spPr>
        <p:txBody>
          <a:bodyPr>
            <a:normAutofit/>
          </a:bodyPr>
          <a:lstStyle>
            <a:lvl1pPr marL="0" indent="0">
              <a:buNone/>
              <a:defRPr sz="1540">
                <a:solidFill>
                  <a:schemeClr val="accent1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Rectangle 13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072" y="335161"/>
            <a:ext cx="691694" cy="8700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9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0058400" cy="7775572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53084" y="1050713"/>
            <a:ext cx="6977522" cy="804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2821093"/>
            <a:ext cx="6977521" cy="4001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3602" y="7214233"/>
            <a:ext cx="1089659" cy="2591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9928" y="7214231"/>
            <a:ext cx="4245775" cy="2591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1" i="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22" name="Rectangle 21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446478" y="335161"/>
            <a:ext cx="870439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81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502920" rtl="0" eaLnBrk="1" latinLnBrk="0" hangingPunct="1">
        <a:spcBef>
          <a:spcPct val="0"/>
        </a:spcBef>
        <a:buNone/>
        <a:defRPr sz="352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4380" indent="-31181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6132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7884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59636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9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7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84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3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oleObject" Target="../embeddings/oleObject1.bin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6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r="26887"/>
          <a:stretch/>
        </p:blipFill>
        <p:spPr>
          <a:xfrm>
            <a:off x="-12700" y="-25400"/>
            <a:ext cx="10071100" cy="7772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E45450-3EB8-4504-870D-D72E8538A257}"/>
              </a:ext>
            </a:extLst>
          </p:cNvPr>
          <p:cNvSpPr txBox="1"/>
          <p:nvPr/>
        </p:nvSpPr>
        <p:spPr>
          <a:xfrm>
            <a:off x="4267200" y="3798003"/>
            <a:ext cx="5387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419" sz="1400" b="1" i="1" dirty="0"/>
              <a:t>Ponente:</a:t>
            </a:r>
            <a:r>
              <a:rPr lang="es-419" sz="1400" i="1" dirty="0"/>
              <a:t> </a:t>
            </a:r>
          </a:p>
          <a:p>
            <a:pPr algn="r"/>
            <a:r>
              <a:rPr lang="es-419" sz="1400" i="1" dirty="0"/>
              <a:t>Ms. Aldo Anibal Gutierrez Fabian</a:t>
            </a:r>
          </a:p>
          <a:p>
            <a:pPr algn="r"/>
            <a:r>
              <a:rPr lang="es-419" sz="1400" i="1" dirty="0"/>
              <a:t>Administrador del Módulo Penal Central</a:t>
            </a:r>
          </a:p>
          <a:p>
            <a:pPr algn="r"/>
            <a:r>
              <a:rPr lang="es-419" sz="1400" i="1" dirty="0"/>
              <a:t>Secretario Técnico del ETI Penal Distrital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14977" y="2170093"/>
            <a:ext cx="6092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DESPACHO JUDICIAL PENAL CORPORATIVO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76434" y="914400"/>
            <a:ext cx="9031605" cy="1271588"/>
          </a:xfrm>
        </p:spPr>
        <p:txBody>
          <a:bodyPr/>
          <a:lstStyle/>
          <a:p>
            <a:pPr eaLnBrk="1" hangingPunct="1"/>
            <a:r>
              <a:rPr lang="es-PE" sz="2640" b="1" dirty="0"/>
              <a:t>CONCEPTOS BÁSICOS SOBRE LA ADMINISTRACIÓN EN EL NUEVO DESPACHO JUDICIAL</a:t>
            </a:r>
          </a:p>
        </p:txBody>
      </p:sp>
      <p:sp>
        <p:nvSpPr>
          <p:cNvPr id="31747" name="Marcador de contenido 2"/>
          <p:cNvSpPr>
            <a:spLocks noGrp="1"/>
          </p:cNvSpPr>
          <p:nvPr>
            <p:ph idx="1"/>
          </p:nvPr>
        </p:nvSpPr>
        <p:spPr>
          <a:xfrm>
            <a:off x="551497" y="2514600"/>
            <a:ext cx="8955405" cy="4852988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 CPP: 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 procesos y sub procesos, difiere mucho de la administración general y/o administración logística que ha tenido el sistema de administración de justicia por largos años.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estructural:  Depende jerárquicamente del Gerente de Administración Distrital, funcionalmente trabaja con el magistrado coordinador superior de la reforma, reporta al presidente de corte, al presidente de ETI Penal Distrital.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apoya en los coordinadores de causas, audiencias o jefes de áreas.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Competencias: Niveles de calidad profesional, aptitudes para asumir el manejo y gestión organizacional de los recursos humanos y logísticos, evaluar indicadores de desempeño, reconocer flujos de procesos y procedimientos. </a:t>
            </a:r>
          </a:p>
        </p:txBody>
      </p:sp>
    </p:spTree>
    <p:extLst>
      <p:ext uri="{BB962C8B-B14F-4D97-AF65-F5344CB8AC3E}">
        <p14:creationId xmlns:p14="http://schemas.microsoft.com/office/powerpoint/2010/main" val="160024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914400" y="800577"/>
            <a:ext cx="8473441" cy="1409223"/>
          </a:xfrm>
        </p:spPr>
        <p:txBody>
          <a:bodyPr/>
          <a:lstStyle/>
          <a:p>
            <a:pPr eaLnBrk="1" hangingPunct="1"/>
            <a:r>
              <a:rPr lang="es-PE" b="1" dirty="0">
                <a:ln>
                  <a:noFill/>
                </a:ln>
              </a:rPr>
              <a:t>Política de Recursos Humanos</a:t>
            </a:r>
          </a:p>
        </p:txBody>
      </p:sp>
      <p:sp>
        <p:nvSpPr>
          <p:cNvPr id="41987" name="Marcador de contenido 2"/>
          <p:cNvSpPr>
            <a:spLocks noGrp="1"/>
          </p:cNvSpPr>
          <p:nvPr>
            <p:ph idx="1"/>
          </p:nvPr>
        </p:nvSpPr>
        <p:spPr>
          <a:xfrm>
            <a:off x="533400" y="2590800"/>
            <a:ext cx="8991600" cy="4648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la selección de personal, el Administrador del NCPP debe participar de los concursos de selección, en condición de integrante.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organizar sus áreas por habilidades y competencias (dentro del pool y la misma estructura remunerativa).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uso de políticas de rotación o cambio de roles.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Incidir en la capacitación de competencias (</a:t>
            </a:r>
            <a:r>
              <a:rPr lang="es-P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vgr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redacción de actas).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temas de RRHH y clima laboral.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políticas de incentivos (compensación de horas extras, memorándum de reconocimiento, </a:t>
            </a:r>
            <a:r>
              <a:rPr lang="es-P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 gastos de movilidad en turnos (uso de caja chica).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turnos unificados por naturaleza de la función.</a:t>
            </a:r>
          </a:p>
        </p:txBody>
      </p:sp>
    </p:spTree>
    <p:extLst>
      <p:ext uri="{BB962C8B-B14F-4D97-AF65-F5344CB8AC3E}">
        <p14:creationId xmlns:p14="http://schemas.microsoft.com/office/powerpoint/2010/main" val="311298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Título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80588" cy="787558"/>
          </a:xfrm>
        </p:spPr>
        <p:txBody>
          <a:bodyPr/>
          <a:lstStyle/>
          <a:p>
            <a:pPr eaLnBrk="1" hangingPunct="1"/>
            <a:r>
              <a:rPr lang="es-PE" sz="3520" b="1" dirty="0"/>
              <a:t>Principios rectores </a:t>
            </a:r>
          </a:p>
        </p:txBody>
      </p:sp>
      <p:sp>
        <p:nvSpPr>
          <p:cNvPr id="43011" name="1 Marcador de contenido"/>
          <p:cNvSpPr>
            <a:spLocks noGrp="1"/>
          </p:cNvSpPr>
          <p:nvPr>
            <p:ph idx="1"/>
          </p:nvPr>
        </p:nvSpPr>
        <p:spPr>
          <a:xfrm>
            <a:off x="480219" y="2590800"/>
            <a:ext cx="9044781" cy="4800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claramente las funciones jurisdiccionales de las administrativas, si hay confusión será difícil gestionar los aspectos puramente administrativos con criterios técnicos y profesionales.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la economía de escala, evitando duplicar esfuerzos y recursos.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Diseños de trabajo simples y flexibles. Reorganización de la labor diaria.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decisiones oportunas, en base a información estadística u otras.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diseño, seguimiento y REDISEÑO de los modelos, es necesario tener información oportuna y de calidad.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trabajo Individual –trabajo corporativo modular (producción en serie).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juez-especialista, se relativiza. El Administrador, conforme al Reglamento del MPC debe monitorear el cumplimiento de las funciones del personal jurisdiccional y administrativo, con los apoyos de dirección.</a:t>
            </a:r>
            <a:endParaRPr lang="es-P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2B502-EE40-44F9-9799-2142F497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7238999" cy="1526178"/>
          </a:xfrm>
        </p:spPr>
        <p:txBody>
          <a:bodyPr vert="horz" lIns="75438" tIns="37719" rIns="75438" bIns="37719" rtlCol="0" anchor="b">
            <a:noAutofit/>
          </a:bodyPr>
          <a:lstStyle/>
          <a:p>
            <a:r>
              <a:rPr lang="es-PE" altLang="es-PE" sz="2800" dirty="0"/>
              <a:t>CONCEPTOS BÁSICOS DEL DESPACHO JUDICIAL PENAL CORPORATIVO</a:t>
            </a:r>
            <a:endParaRPr lang="es-PE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E917E-0339-47DB-A1B8-C1E6CB40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927" y="2834049"/>
            <a:ext cx="6166979" cy="417635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 Judicial Corporativo: 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de trabajo moderno basado en la separación de funciones jurisdiccionales y administrativas, donde se privilegia la oralidad a través de realización de audiencias, con miras a una justicia, regulada en los siguientes principios: </a:t>
            </a:r>
          </a:p>
          <a:p>
            <a:pPr marL="282893" indent="-282893" algn="just">
              <a:buFont typeface="Arial"/>
              <a:buAutoNum type="alphaLcParenR"/>
              <a:defRPr/>
            </a:pP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de Funciones: 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diferencia las funciones jurisdiccionales a cargo de los Jueces JIP, JUP, COL y Sala Penal de Apelaciones, denominada </a:t>
            </a: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Jurisdiccional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las funciones administrativas, bajo la supervisión del Administrador del CPP denominada </a:t>
            </a: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Apoyo a la Función Jurisdiccional</a:t>
            </a:r>
            <a:r>
              <a:rPr lang="es-PE" sz="1485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2893" indent="-282893" algn="just">
              <a:buFont typeface="Arial"/>
              <a:buAutoNum type="alphaLcParenR"/>
              <a:defRPr/>
            </a:pP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Equipo: 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personal del módulo penal trabaja de manera corporativa y coordinada baja lo modalidad de </a:t>
            </a: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1485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2893" indent="-282893" algn="just">
              <a:buFont typeface="Arial"/>
              <a:buAutoNum type="alphaLcParenR"/>
              <a:defRPr/>
            </a:pP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Establecimiento de Servicios Compartidos: 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Despacho Judicial cuenta con área de trabajo que brinda apoyo a la función jurisdiccional. </a:t>
            </a:r>
            <a:endParaRPr lang="es-PE" sz="148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485" dirty="0"/>
          </a:p>
        </p:txBody>
      </p:sp>
      <p:pic>
        <p:nvPicPr>
          <p:cNvPr id="5" name="Imagen 4" descr="Imagen que contiene interior, sostener, pequeño, mujer&#10;&#10;Descripción generada automáticamente">
            <a:extLst>
              <a:ext uri="{FF2B5EF4-FFF2-40B4-BE49-F238E27FC236}">
                <a16:creationId xmlns:a16="http://schemas.microsoft.com/office/drawing/2014/main" id="{2B24A6F6-FD42-414B-BEA7-61E41FA0B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1963389" cy="1963389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9A53A11-CCA3-4FD8-8483-F57BC7262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88695"/>
            <a:ext cx="1292320" cy="133767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890C325-315E-4E90-825F-91A1E407D816}"/>
              </a:ext>
            </a:extLst>
          </p:cNvPr>
          <p:cNvSpPr/>
          <p:nvPr/>
        </p:nvSpPr>
        <p:spPr>
          <a:xfrm>
            <a:off x="872359" y="2834049"/>
            <a:ext cx="1292320" cy="129232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PE" sz="1485"/>
          </a:p>
        </p:txBody>
      </p:sp>
    </p:spTree>
    <p:extLst>
      <p:ext uri="{BB962C8B-B14F-4D97-AF65-F5344CB8AC3E}">
        <p14:creationId xmlns:p14="http://schemas.microsoft.com/office/powerpoint/2010/main" val="88509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1257300" y="896847"/>
            <a:ext cx="184731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85"/>
          </a:p>
        </p:txBody>
      </p:sp>
      <p:sp>
        <p:nvSpPr>
          <p:cNvPr id="14340" name="AutoShape 15" descr="Imagen relacionada"/>
          <p:cNvSpPr>
            <a:spLocks noChangeAspect="1" noChangeArrowheads="1"/>
          </p:cNvSpPr>
          <p:nvPr/>
        </p:nvSpPr>
        <p:spPr bwMode="auto">
          <a:xfrm>
            <a:off x="1385649" y="938093"/>
            <a:ext cx="251460" cy="2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85"/>
          </a:p>
        </p:txBody>
      </p:sp>
      <p:pic>
        <p:nvPicPr>
          <p:cNvPr id="11" name="Imagen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7918" y="2715041"/>
            <a:ext cx="5168981" cy="350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5"/>
          <p:cNvSpPr/>
          <p:nvPr/>
        </p:nvSpPr>
        <p:spPr>
          <a:xfrm>
            <a:off x="601501" y="2743200"/>
            <a:ext cx="3624621" cy="3451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876" tIns="113157" rIns="226314" anchor="ctr"/>
          <a:lstStyle/>
          <a:p>
            <a:pPr marL="518636" indent="-377190">
              <a:spcBef>
                <a:spcPts val="825"/>
              </a:spcBef>
              <a:buFont typeface="Arial" pitchFamily="34" charset="0"/>
              <a:buChar char="•"/>
              <a:defRPr/>
            </a:pPr>
            <a:r>
              <a:rPr lang="es-PY" sz="1485" dirty="0">
                <a:solidFill>
                  <a:schemeClr val="tx1"/>
                </a:solidFill>
              </a:rPr>
              <a:t>Es una organización de trabajo moderno basada en la separación de  funciones jurisdiccionales y administrativas.</a:t>
            </a:r>
          </a:p>
          <a:p>
            <a:pPr marL="518636" indent="-377190">
              <a:spcBef>
                <a:spcPts val="825"/>
              </a:spcBef>
              <a:buFont typeface="Arial" pitchFamily="34" charset="0"/>
              <a:buChar char="•"/>
              <a:defRPr/>
            </a:pPr>
            <a:r>
              <a:rPr lang="es-PY" sz="1485" dirty="0">
                <a:solidFill>
                  <a:schemeClr val="tx1"/>
                </a:solidFill>
              </a:rPr>
              <a:t>Se privilegia la oralidad a través de la realización de las audiencias.</a:t>
            </a:r>
          </a:p>
          <a:p>
            <a:pPr marL="518636" indent="-377190">
              <a:spcBef>
                <a:spcPts val="825"/>
              </a:spcBef>
              <a:buFont typeface="Arial" pitchFamily="34" charset="0"/>
              <a:buChar char="•"/>
              <a:defRPr/>
            </a:pPr>
            <a:r>
              <a:rPr lang="es-PY" sz="1485" dirty="0">
                <a:solidFill>
                  <a:schemeClr val="tx1"/>
                </a:solidFill>
              </a:rPr>
              <a:t>Principio de </a:t>
            </a:r>
            <a:r>
              <a:rPr lang="es-PY" sz="1485" b="1" dirty="0">
                <a:solidFill>
                  <a:schemeClr val="tx1"/>
                </a:solidFill>
              </a:rPr>
              <a:t>Especialización de Funciones.</a:t>
            </a:r>
          </a:p>
          <a:p>
            <a:pPr algn="ctr">
              <a:spcBef>
                <a:spcPts val="825"/>
              </a:spcBef>
              <a:defRPr/>
            </a:pPr>
            <a:endParaRPr lang="es-PY" sz="148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ts val="825"/>
              </a:spcBef>
              <a:defRPr/>
            </a:pPr>
            <a:endParaRPr lang="es-PY" sz="148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4238909" y="2743200"/>
            <a:ext cx="107394" cy="3451026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619894" y="2593465"/>
            <a:ext cx="572692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2514600" y="4913884"/>
            <a:ext cx="65091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35D2167-0C3D-448B-AD7C-D3CB71CA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0"/>
            <a:ext cx="7168606" cy="1371599"/>
          </a:xfrm>
        </p:spPr>
        <p:txBody>
          <a:bodyPr/>
          <a:lstStyle/>
          <a:p>
            <a:r>
              <a:rPr lang="es-419" sz="3200" dirty="0">
                <a:solidFill>
                  <a:schemeClr val="bg1"/>
                </a:solidFill>
              </a:rPr>
              <a:t>Diseño del Despacho Judicial  Penal Corporativo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5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5"/>
          <p:cNvSpPr>
            <a:spLocks noChangeArrowheads="1"/>
          </p:cNvSpPr>
          <p:nvPr/>
        </p:nvSpPr>
        <p:spPr bwMode="auto">
          <a:xfrm>
            <a:off x="1257300" y="896847"/>
            <a:ext cx="184731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85"/>
          </a:p>
        </p:txBody>
      </p:sp>
      <p:sp>
        <p:nvSpPr>
          <p:cNvPr id="15364" name="AutoShape 15" descr="Imagen relacionada"/>
          <p:cNvSpPr>
            <a:spLocks noChangeAspect="1" noChangeArrowheads="1"/>
          </p:cNvSpPr>
          <p:nvPr/>
        </p:nvSpPr>
        <p:spPr bwMode="auto">
          <a:xfrm>
            <a:off x="1385649" y="938093"/>
            <a:ext cx="251460" cy="2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85"/>
          </a:p>
        </p:txBody>
      </p:sp>
      <p:pic>
        <p:nvPicPr>
          <p:cNvPr id="7" name="Imagen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569" y="2830588"/>
            <a:ext cx="5633149" cy="326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5"/>
          <p:cNvSpPr/>
          <p:nvPr/>
        </p:nvSpPr>
        <p:spPr>
          <a:xfrm>
            <a:off x="591682" y="3048000"/>
            <a:ext cx="3218318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876" tIns="113157" rIns="226314" anchor="ctr"/>
          <a:lstStyle/>
          <a:p>
            <a:pPr marL="518636" indent="-377190" algn="just">
              <a:spcBef>
                <a:spcPts val="825"/>
              </a:spcBef>
              <a:buFont typeface="Arial" pitchFamily="34" charset="0"/>
              <a:buChar char="•"/>
              <a:defRPr/>
            </a:pPr>
            <a:r>
              <a:rPr lang="es-PY" sz="1485" dirty="0">
                <a:solidFill>
                  <a:schemeClr val="tx1"/>
                </a:solidFill>
              </a:rPr>
              <a:t>El personal del módulo penal trabaja de manera corporativa y coordinada bajo la modalidad de “pool”.</a:t>
            </a:r>
          </a:p>
          <a:p>
            <a:pPr marL="518636" indent="-377190" algn="just">
              <a:spcBef>
                <a:spcPts val="825"/>
              </a:spcBef>
              <a:buFont typeface="Arial" pitchFamily="34" charset="0"/>
              <a:buChar char="•"/>
              <a:defRPr/>
            </a:pPr>
            <a:r>
              <a:rPr lang="es-PY" sz="1485" dirty="0">
                <a:solidFill>
                  <a:schemeClr val="tx1"/>
                </a:solidFill>
              </a:rPr>
              <a:t>El personal no está asignado, a determinado juez u órgano jurisdiccional.</a:t>
            </a:r>
          </a:p>
          <a:p>
            <a:pPr algn="ctr">
              <a:spcBef>
                <a:spcPts val="825"/>
              </a:spcBef>
              <a:defRPr/>
            </a:pPr>
            <a:endParaRPr lang="es-PY" sz="148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ts val="825"/>
              </a:spcBef>
              <a:defRPr/>
            </a:pPr>
            <a:endParaRPr lang="es-PY" sz="148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564482" y="2818544"/>
            <a:ext cx="692818" cy="13111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3160982" y="4686972"/>
            <a:ext cx="692818" cy="13111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6" name="Rectangle 21"/>
          <p:cNvSpPr/>
          <p:nvPr/>
        </p:nvSpPr>
        <p:spPr>
          <a:xfrm>
            <a:off x="3830941" y="3047998"/>
            <a:ext cx="46428" cy="28194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7EA537-7114-49DE-912B-9901538B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Trabajo en Equipo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2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24090" y="1060495"/>
            <a:ext cx="485440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66713">
              <a:defRPr/>
            </a:pPr>
            <a:r>
              <a:rPr lang="es-PE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ÁREA ADMINISTRATIVA </a:t>
            </a:r>
          </a:p>
          <a:p>
            <a:pPr algn="ctr" defTabSz="366713">
              <a:defRPr/>
            </a:pPr>
            <a:r>
              <a:rPr lang="es-PE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DE APOYO A LA FUNCIÓN JURISDICCIONAL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52063" y="5486400"/>
            <a:ext cx="5205709" cy="151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320" b="1" i="1" dirty="0"/>
              <a:t>En el Módulo Penal, existen 4 Coordinadores de Área: </a:t>
            </a:r>
            <a:r>
              <a:rPr lang="es-PE" sz="1320" i="1" dirty="0"/>
              <a:t>Investigación Preparatoria, Juzgamiento, Salas Penales de Apelaciones y Audiencias.</a:t>
            </a:r>
          </a:p>
          <a:p>
            <a:pPr>
              <a:defRPr/>
            </a:pPr>
            <a:endParaRPr lang="es-PE" sz="1320" i="1" dirty="0"/>
          </a:p>
          <a:p>
            <a:pPr>
              <a:defRPr/>
            </a:pPr>
            <a:r>
              <a:rPr lang="es-PE" sz="1320" i="1" dirty="0"/>
              <a:t>Responsable del Archivo Modular</a:t>
            </a:r>
          </a:p>
          <a:p>
            <a:pPr>
              <a:defRPr/>
            </a:pPr>
            <a:r>
              <a:rPr lang="es-PE" sz="1320" i="1" dirty="0"/>
              <a:t>Responsable de la CNU (*)</a:t>
            </a:r>
          </a:p>
          <a:p>
            <a:pPr>
              <a:defRPr/>
            </a:pPr>
            <a:r>
              <a:rPr lang="es-PE" sz="1320" i="1" dirty="0"/>
              <a:t>Responsable de Soporte Técnico (*)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85013" y="2298695"/>
            <a:ext cx="2667272" cy="6984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DEL MÓDULO PENAL CENTRAL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320165" y="4047866"/>
            <a:ext cx="1571625" cy="13111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20" i="1" dirty="0"/>
              <a:t>Pool de Especialistas de Causas Jurisdiccionales y Auxiliares de Apoyo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511459" y="4149804"/>
            <a:ext cx="1526722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20" i="1" dirty="0"/>
              <a:t>Pool de Especialistas de Causas y Auxiliares de Apoyo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897335" y="4149804"/>
            <a:ext cx="117647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20" i="1" dirty="0"/>
              <a:t>Pool de Especialistas de Causas y Auxiliares de Apoyo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873392" y="4124337"/>
            <a:ext cx="1562644" cy="9048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20" i="1" dirty="0"/>
              <a:t>Especialistas de Audiencias del Módulo Penal (por áreas)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rot="16200000" flipH="1">
            <a:off x="1954057" y="3918107"/>
            <a:ext cx="235743" cy="5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16200000" flipH="1">
            <a:off x="4164810" y="4070507"/>
            <a:ext cx="235743" cy="5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16200000" flipH="1">
            <a:off x="6392328" y="4070507"/>
            <a:ext cx="235743" cy="5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16200000" flipH="1">
            <a:off x="8554885" y="3994307"/>
            <a:ext cx="235743" cy="52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2236198" y="3059981"/>
            <a:ext cx="3242038" cy="314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496197" y="3059982"/>
            <a:ext cx="3448594" cy="341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 flipH="1" flipV="1">
            <a:off x="4710381" y="2660342"/>
            <a:ext cx="332294" cy="1149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5523139" y="3059981"/>
            <a:ext cx="1194435" cy="368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3071405" y="3401254"/>
            <a:ext cx="2379889" cy="455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de Juzgamiento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5594985" y="3410236"/>
            <a:ext cx="1742260" cy="4338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</a:t>
            </a:r>
            <a:r>
              <a:rPr lang="es-PE" sz="14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SPA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7543798" y="3392276"/>
            <a:ext cx="2308046" cy="4063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de Audiencias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1149531" y="3392274"/>
            <a:ext cx="1688375" cy="3143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</a:t>
            </a:r>
            <a:r>
              <a:rPr lang="es-PE" sz="14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JIPT</a:t>
            </a:r>
          </a:p>
        </p:txBody>
      </p:sp>
      <p:pic>
        <p:nvPicPr>
          <p:cNvPr id="28" name="17 Imagen" descr="IMG_20190327_125310.jpg"/>
          <p:cNvPicPr>
            <a:picLocks noChangeAspect="1"/>
          </p:cNvPicPr>
          <p:nvPr/>
        </p:nvPicPr>
        <p:blipFill>
          <a:blip r:embed="rId2" cstate="print"/>
          <a:srcRect b="12459"/>
          <a:stretch>
            <a:fillRect/>
          </a:stretch>
        </p:blipFill>
        <p:spPr bwMode="auto">
          <a:xfrm flipH="1">
            <a:off x="6873464" y="5498498"/>
            <a:ext cx="1200722" cy="90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7 Imagen" descr="IMG_20190327_125310.jpg"/>
          <p:cNvPicPr>
            <a:picLocks noChangeAspect="1"/>
          </p:cNvPicPr>
          <p:nvPr/>
        </p:nvPicPr>
        <p:blipFill>
          <a:blip r:embed="rId3" cstate="print"/>
          <a:srcRect b="12459"/>
          <a:stretch>
            <a:fillRect/>
          </a:stretch>
        </p:blipFill>
        <p:spPr bwMode="auto">
          <a:xfrm>
            <a:off x="8043726" y="5095991"/>
            <a:ext cx="1386173" cy="90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6" name="25 Conector recto"/>
          <p:cNvCxnSpPr/>
          <p:nvPr/>
        </p:nvCxnSpPr>
        <p:spPr>
          <a:xfrm>
            <a:off x="5517152" y="3046014"/>
            <a:ext cx="2452734" cy="2992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750355" y="2712721"/>
            <a:ext cx="1777185" cy="440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Liquidación Penal (CPP)</a:t>
            </a:r>
          </a:p>
        </p:txBody>
      </p:sp>
    </p:spTree>
    <p:extLst>
      <p:ext uri="{BB962C8B-B14F-4D97-AF65-F5344CB8AC3E}">
        <p14:creationId xmlns:p14="http://schemas.microsoft.com/office/powerpoint/2010/main" val="2190067488"/>
      </p:ext>
    </p:extLst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1257300" y="896847"/>
            <a:ext cx="184731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85"/>
          </a:p>
        </p:txBody>
      </p:sp>
      <p:sp>
        <p:nvSpPr>
          <p:cNvPr id="16388" name="AutoShape 15" descr="Imagen relacionada"/>
          <p:cNvSpPr>
            <a:spLocks noChangeAspect="1" noChangeArrowheads="1"/>
          </p:cNvSpPr>
          <p:nvPr/>
        </p:nvSpPr>
        <p:spPr bwMode="auto">
          <a:xfrm>
            <a:off x="1385649" y="938093"/>
            <a:ext cx="251460" cy="2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85"/>
          </a:p>
        </p:txBody>
      </p:sp>
      <p:pic>
        <p:nvPicPr>
          <p:cNvPr id="16391" name="Picture 2" descr="D:\jue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0" y="3124200"/>
            <a:ext cx="3599419" cy="323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/>
          <p:nvPr/>
        </p:nvSpPr>
        <p:spPr>
          <a:xfrm>
            <a:off x="4343400" y="3124200"/>
            <a:ext cx="502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876" tIns="113157" rIns="226314" anchor="ctr"/>
          <a:lstStyle/>
          <a:p>
            <a:pPr marL="518636" indent="-377190" algn="just">
              <a:spcBef>
                <a:spcPts val="825"/>
              </a:spcBef>
              <a:buFont typeface="Arial" pitchFamily="34" charset="0"/>
              <a:buChar char="•"/>
              <a:defRPr/>
            </a:pPr>
            <a:r>
              <a:rPr lang="es-PY" sz="1485" dirty="0">
                <a:solidFill>
                  <a:schemeClr val="tx1"/>
                </a:solidFill>
              </a:rPr>
              <a:t>El Juez de audiencia, realizara sus labores en la Sala de audiencias, resolviendo los requerimientos y solicitudes presentados por las partes que correspondan ser debatidas y resueltas en forma oral o en su defecto diferir la resolución conforme corresponda.</a:t>
            </a:r>
          </a:p>
          <a:p>
            <a:pPr marL="518636" indent="-377190" algn="just">
              <a:spcBef>
                <a:spcPts val="825"/>
              </a:spcBef>
              <a:buFont typeface="Arial" pitchFamily="34" charset="0"/>
              <a:buChar char="•"/>
              <a:defRPr/>
            </a:pPr>
            <a:endParaRPr lang="es-PY" sz="148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4441845" y="3435129"/>
            <a:ext cx="609601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8305800" y="4610100"/>
            <a:ext cx="678305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9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9" name="Rectangle 21"/>
          <p:cNvSpPr/>
          <p:nvPr/>
        </p:nvSpPr>
        <p:spPr>
          <a:xfrm>
            <a:off x="4179794" y="3124200"/>
            <a:ext cx="163605" cy="2971800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C836BD-F53E-4B40-9572-EF006372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DIRECCIÓN DE AUDIENCIAS EN EL NCPP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5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2186" y="1229998"/>
            <a:ext cx="8341579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Reglamento del Nuevo Despacho Judicial del Módulo Penal Corporativo</a:t>
            </a:r>
          </a:p>
          <a:p>
            <a:pPr lvl="0"/>
            <a:r>
              <a:rPr lang="es-MX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las Cortes Superiores de Justicia de la República  </a:t>
            </a:r>
          </a:p>
          <a:p>
            <a:pPr lvl="0"/>
            <a:r>
              <a:rPr lang="es-MX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R.A N.° 014-2017-CE-PJ</a:t>
            </a:r>
            <a:endParaRPr lang="es-P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45 Rectángulo"/>
          <p:cNvSpPr/>
          <p:nvPr/>
        </p:nvSpPr>
        <p:spPr>
          <a:xfrm>
            <a:off x="1067475" y="2897123"/>
            <a:ext cx="3178766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PRINCIPIO DE AGENDAMIENTO DE AUDIENCIAS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8" name="45 Rectángulo"/>
          <p:cNvSpPr/>
          <p:nvPr/>
        </p:nvSpPr>
        <p:spPr>
          <a:xfrm>
            <a:off x="1067475" y="5385137"/>
            <a:ext cx="300993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PRINCIPIOS DE REALIZACIÓN DE AUDIENCIAS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9" name="31 Rectángulo"/>
          <p:cNvSpPr>
            <a:spLocks noChangeArrowheads="1"/>
          </p:cNvSpPr>
          <p:nvPr/>
        </p:nvSpPr>
        <p:spPr bwMode="auto">
          <a:xfrm>
            <a:off x="5410200" y="2667000"/>
            <a:ext cx="400356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MX" sz="1200" dirty="0">
                <a:cs typeface="Arial" panose="020B0604020202020204" pitchFamily="34" charset="0"/>
              </a:rPr>
              <a:t>Es de exclusividad del Área Administrativa y se rige por los principios de cumplimiento de plazos, certeza de la convocatoria, carácter de inaplazable, desarrollo en óptimas condiciones, utilización de agendas temáticas y fidelidad del registro.</a:t>
            </a:r>
            <a:endParaRPr lang="es-PE" sz="1200" dirty="0">
              <a:cs typeface="Arial" panose="020B0604020202020204" pitchFamily="34" charset="0"/>
            </a:endParaRPr>
          </a:p>
        </p:txBody>
      </p:sp>
      <p:sp>
        <p:nvSpPr>
          <p:cNvPr id="10" name="32 Rectángulo"/>
          <p:cNvSpPr>
            <a:spLocks noChangeArrowheads="1"/>
          </p:cNvSpPr>
          <p:nvPr/>
        </p:nvSpPr>
        <p:spPr bwMode="auto">
          <a:xfrm>
            <a:off x="5486400" y="4820512"/>
            <a:ext cx="3927364" cy="14431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MX" sz="1200" dirty="0">
                <a:cs typeface="Arial" panose="020B0604020202020204" pitchFamily="34" charset="0"/>
              </a:rPr>
              <a:t>Oralidad, publicidad, inmediación, contradicción, igualdad de las partes e imparcialidad, así como las demás garantías procesales reconocidas por la Constitución y los tratados de derecho humanos aprobados y ratificados por el Perú. </a:t>
            </a:r>
            <a:endParaRPr lang="es-PE" sz="1200" dirty="0">
              <a:cs typeface="Arial" panose="020B0604020202020204" pitchFamily="34" charset="0"/>
            </a:endParaRPr>
          </a:p>
        </p:txBody>
      </p:sp>
      <p:sp>
        <p:nvSpPr>
          <p:cNvPr id="11" name="33 Rectángulo"/>
          <p:cNvSpPr>
            <a:spLocks noChangeArrowheads="1"/>
          </p:cNvSpPr>
          <p:nvPr/>
        </p:nvSpPr>
        <p:spPr bwMode="auto">
          <a:xfrm>
            <a:off x="5486400" y="6400800"/>
            <a:ext cx="3927364" cy="889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MX" sz="1200" dirty="0">
                <a:cs typeface="Arial" panose="020B0604020202020204" pitchFamily="34" charset="0"/>
              </a:rPr>
              <a:t>Los sujetos procesales, así como sus abogados, se conducen bajo los principios de veracidad, lealtad y buena fe procesal. </a:t>
            </a:r>
            <a:endParaRPr lang="es-PE" sz="1200" dirty="0">
              <a:cs typeface="Arial" panose="020B0604020202020204" pitchFamily="34" charset="0"/>
            </a:endParaRPr>
          </a:p>
        </p:txBody>
      </p:sp>
      <p:sp>
        <p:nvSpPr>
          <p:cNvPr id="12" name="36 Cheurón"/>
          <p:cNvSpPr/>
          <p:nvPr/>
        </p:nvSpPr>
        <p:spPr>
          <a:xfrm>
            <a:off x="4768501" y="2889240"/>
            <a:ext cx="288564" cy="841731"/>
          </a:xfrm>
          <a:prstGeom prst="chevron">
            <a:avLst>
              <a:gd name="adj" fmla="val 70610"/>
            </a:avLst>
          </a:prstGeom>
          <a:solidFill>
            <a:srgbClr val="FFC000"/>
          </a:solidFill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37 Abrir llave"/>
          <p:cNvSpPr/>
          <p:nvPr/>
        </p:nvSpPr>
        <p:spPr>
          <a:xfrm>
            <a:off x="4608718" y="4820512"/>
            <a:ext cx="448347" cy="2469442"/>
          </a:xfrm>
          <a:prstGeom prst="leftBrace">
            <a:avLst>
              <a:gd name="adj1" fmla="val 4386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 sz="198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D1FADD-EFCC-4432-B02D-241DC4DD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86" y="717810"/>
            <a:ext cx="7316531" cy="1017053"/>
          </a:xfrm>
        </p:spPr>
        <p:txBody>
          <a:bodyPr/>
          <a:lstStyle/>
          <a:p>
            <a:pPr algn="ctr"/>
            <a:br>
              <a:rPr lang="es-PE" altLang="es-PE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8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4000" y="1219200"/>
            <a:ext cx="5294976" cy="366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6671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I. IMPLEMENTACIÓN DE DIRECTIVAS DE GESTIÓN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71600" y="2438400"/>
            <a:ext cx="7853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957" indent="-223957" algn="just">
              <a:buFont typeface="Wingdings" pitchFamily="2" charset="2"/>
              <a:buChar char="§"/>
            </a:pPr>
            <a:endParaRPr lang="es-PE" sz="1650" b="1" dirty="0"/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sz="1650" b="1" dirty="0"/>
              <a:t>Fijación de trabajo por parejas</a:t>
            </a:r>
            <a:r>
              <a:rPr lang="es-PE" sz="1650" dirty="0"/>
              <a:t>, antes ausencias incidentales de los colaboradores a nivel de Especialistas y Auxiliares de Apoyo, durante la jornada ordinaria.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sz="1650" b="1" dirty="0"/>
              <a:t>Establecimiento de un Rol de Turnos </a:t>
            </a:r>
            <a:r>
              <a:rPr lang="es-PE" sz="1650" dirty="0"/>
              <a:t>y sistema de reemplazos por parejas, durante la jornada extraordinaria.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sz="1650" b="1" dirty="0"/>
              <a:t>Pautas para la </a:t>
            </a:r>
            <a:r>
              <a:rPr lang="es-PE" sz="1650" b="1" dirty="0" err="1"/>
              <a:t>operativización</a:t>
            </a:r>
            <a:r>
              <a:rPr lang="es-PE" sz="1650" b="1" dirty="0"/>
              <a:t> del turno penal </a:t>
            </a:r>
            <a:r>
              <a:rPr lang="es-PE" sz="1650" dirty="0"/>
              <a:t>(coordinaciones telefónicas con Juez, Ministerio Público, Imputado en </a:t>
            </a:r>
            <a:r>
              <a:rPr lang="es-PE" sz="1650" dirty="0" err="1"/>
              <a:t>carceleta</a:t>
            </a:r>
            <a:r>
              <a:rPr lang="es-PE" sz="1650" dirty="0"/>
              <a:t>, Agraviado, </a:t>
            </a:r>
            <a:r>
              <a:rPr lang="es-PE" sz="1650" dirty="0" err="1"/>
              <a:t>etc</a:t>
            </a:r>
            <a:r>
              <a:rPr lang="es-PE" sz="1650" dirty="0"/>
              <a:t>).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sz="1650" b="1" dirty="0"/>
              <a:t>Fijación de horarios para despacho</a:t>
            </a:r>
            <a:r>
              <a:rPr lang="es-PE" sz="1650" dirty="0"/>
              <a:t> ordinario y/o urgente.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sz="1650" b="1" dirty="0"/>
              <a:t>Establecimiento de formas de trabajo unificado </a:t>
            </a:r>
            <a:r>
              <a:rPr lang="es-PE" sz="1650" dirty="0"/>
              <a:t>(uniformidad en resoluciones tipo, autorización para notificar por SINOE, suscripción de oficios por disposición superior, </a:t>
            </a:r>
            <a:r>
              <a:rPr lang="es-PE" sz="1650" dirty="0" err="1"/>
              <a:t>etc</a:t>
            </a:r>
            <a:r>
              <a:rPr lang="es-PE" sz="1650" dirty="0"/>
              <a:t>).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sz="1650" b="1" dirty="0"/>
              <a:t>Programación de audiencias </a:t>
            </a:r>
            <a:r>
              <a:rPr lang="es-PE" sz="1650" dirty="0"/>
              <a:t>(por parte de los Especialistas de Causas Jurisdiccionales) en base a una agenda temática socializada, aprobada en reunión de jueces. Agendamiento conjunto vía </a:t>
            </a:r>
            <a:r>
              <a:rPr lang="es-PE" sz="1650" dirty="0" err="1"/>
              <a:t>meet</a:t>
            </a:r>
            <a:r>
              <a:rPr lang="es-PE" sz="16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447978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7A10B-1B56-4894-AE93-BD6DB2A7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94" y="1274772"/>
            <a:ext cx="8298180" cy="1196875"/>
          </a:xfrm>
        </p:spPr>
        <p:txBody>
          <a:bodyPr>
            <a:normAutofit/>
          </a:bodyPr>
          <a:lstStyle/>
          <a:p>
            <a:r>
              <a:rPr lang="es-PE" dirty="0"/>
              <a:t>Herramientas Administrativas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397ED86-CA8A-472B-B30A-FF185DFC7C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4994" y="2511986"/>
            <a:ext cx="8391534" cy="2898214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77190" algn="just">
              <a:buFont typeface="Wingdings" panose="05000000000000000000" pitchFamily="2" charset="2"/>
              <a:buChar char="q"/>
            </a:pPr>
            <a:r>
              <a:rPr lang="es-PE" sz="1485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A. </a:t>
            </a:r>
            <a:r>
              <a:rPr lang="es-PE" sz="1485" b="1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N.°</a:t>
            </a:r>
            <a:r>
              <a:rPr lang="es-PE" sz="1485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061-2013-CE-PJ</a:t>
            </a:r>
            <a:r>
              <a:rPr lang="es-PE" sz="1485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aprobó la “Nueva Estructura Organizacional y Funcional del Equipo Técnico Institucional de Implementación del Código Procesal Penal”, siendo Presidida por un Consejero del Poder Judicial, conformada por la </a:t>
            </a:r>
            <a:r>
              <a:rPr lang="es-PE" sz="1485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Técnica </a:t>
            </a:r>
            <a:r>
              <a:rPr lang="es-PE" sz="1485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la </a:t>
            </a:r>
            <a:r>
              <a:rPr lang="es-PE" sz="1485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Gestoría Administrativa</a:t>
            </a:r>
            <a:r>
              <a:rPr lang="es-PE" sz="1485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77190" algn="just">
              <a:buFont typeface="Wingdings" panose="05000000000000000000" pitchFamily="2" charset="2"/>
              <a:buChar char="q"/>
            </a:pP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R.A. N.º 296-2016-CE-PJ</a:t>
            </a:r>
            <a:r>
              <a:rPr lang="es-PE" sz="148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E" sz="148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aprobó la Directiva N° 11-2016-CE-PJ “Lineamientos de Aplicación del Equipo Técnico Distrital de Implementación del Código Procesal Penal (ETI Distrital - CPP).</a:t>
            </a:r>
          </a:p>
          <a:p>
            <a:pPr marL="377190" algn="just">
              <a:buFont typeface="Wingdings" panose="05000000000000000000" pitchFamily="2" charset="2"/>
              <a:buChar char="q"/>
            </a:pP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R.A. </a:t>
            </a:r>
            <a:r>
              <a:rPr lang="es-PE" sz="1485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N.°</a:t>
            </a: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082-2013-CE-PJ</a:t>
            </a:r>
            <a:r>
              <a:rPr lang="es-PE" sz="148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aprobó el Manual de Organización y Funciones de los Órganos Jurisdiccionales Penales de las Cortes Superiores de Justicia y el Manual Tipo de Procedimientos del Código Procesal Penal-MOF y el</a:t>
            </a: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PE" sz="148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Manual Tipo de Procedimientos del Código Procesal Penal- MAPRO.</a:t>
            </a:r>
            <a:endParaRPr lang="es-PE" sz="148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77190" algn="just">
              <a:buFont typeface="Wingdings" panose="05000000000000000000" pitchFamily="2" charset="2"/>
              <a:buChar char="§"/>
            </a:pPr>
            <a:endParaRPr lang="es-PE" sz="148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77190" algn="just">
              <a:buFont typeface="Wingdings" panose="05000000000000000000" pitchFamily="2" charset="2"/>
              <a:buChar char="§"/>
            </a:pPr>
            <a:endParaRPr lang="es-PE" sz="132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26A15A8F-C9E3-4B90-BAF5-0C5833925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97" y="5510628"/>
            <a:ext cx="4800728" cy="18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19200" y="27432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957" indent="-223957" algn="just">
              <a:buFont typeface="Wingdings" pitchFamily="2" charset="2"/>
              <a:buChar char="§"/>
            </a:pPr>
            <a:r>
              <a:rPr lang="es-PE" b="1" dirty="0"/>
              <a:t>Conformación de Equipos de Inducción y Capacitación</a:t>
            </a:r>
            <a:r>
              <a:rPr lang="es-PE" dirty="0"/>
              <a:t>, a fin de realizar labor de inducción con los colaboradores nuevos y/o rotados al área.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b="1" dirty="0"/>
              <a:t>Lineamientos que rigen el turno unificado </a:t>
            </a:r>
            <a:r>
              <a:rPr lang="es-PE" dirty="0"/>
              <a:t>(intervención por excepción en turno con cargo a redistribución y/o reasignación del expediente).</a:t>
            </a:r>
          </a:p>
          <a:p>
            <a:pPr marL="223957" indent="-223957" algn="just">
              <a:buFont typeface="Wingdings" pitchFamily="2" charset="2"/>
              <a:buChar char="§"/>
            </a:pPr>
            <a:r>
              <a:rPr lang="es-PE" b="1" dirty="0"/>
              <a:t>Horarios para devolución de expedientes </a:t>
            </a:r>
            <a:r>
              <a:rPr lang="es-PE" dirty="0"/>
              <a:t>al archivo modular, elevación de expedientes a las SPA, etc.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1524000" y="1219200"/>
            <a:ext cx="5294976" cy="366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6671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I. IMPLEMENTACIÓN DE DIRECTIVAS DE GESTIÓN</a:t>
            </a:r>
          </a:p>
        </p:txBody>
      </p:sp>
    </p:spTree>
    <p:extLst>
      <p:ext uri="{BB962C8B-B14F-4D97-AF65-F5344CB8AC3E}">
        <p14:creationId xmlns:p14="http://schemas.microsoft.com/office/powerpoint/2010/main" val="416277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1600200" y="1219200"/>
            <a:ext cx="53115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II. MONITOREO SOBRE PRODUCTIVIDAD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43000" y="26670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buFont typeface="Wingdings" pitchFamily="2" charset="2"/>
              <a:buChar char="§"/>
            </a:pPr>
            <a:r>
              <a:rPr lang="es-PE" dirty="0"/>
              <a:t>A través del Coordinador de Área Jurisdiccional se realiza una verificación periódica del avance en el proveído de escritos, el índice de atraso y de productividad a nivel de despachos judiciales y secretarías, para sustentar la toma de decisiones.</a:t>
            </a:r>
          </a:p>
          <a:p>
            <a:pPr marL="271463" indent="-271463" algn="just">
              <a:buFont typeface="Wingdings" pitchFamily="2" charset="2"/>
              <a:buChar char="§"/>
            </a:pPr>
            <a:r>
              <a:rPr lang="es-PE" dirty="0"/>
              <a:t> Esto también lleva emparejado la fiscalización del descargo adecuado de los actos procesales e hitos estadísticos, labor que debe ser rigurosamente dedicada a efectos de evitar inconsistencias de producción o desfases en el proveído de escritos.</a:t>
            </a:r>
          </a:p>
          <a:p>
            <a:pPr marL="271463" indent="-271463" algn="just">
              <a:buFont typeface="Wingdings" pitchFamily="2" charset="2"/>
              <a:buChar char="§"/>
            </a:pPr>
            <a:r>
              <a:rPr lang="es-PE" dirty="0"/>
              <a:t>Se establecen metas de proveído de escritos, de acuerdo a los criterios de atraso considerados por </a:t>
            </a:r>
            <a:r>
              <a:rPr lang="es-PE" dirty="0" err="1"/>
              <a:t>Odecma</a:t>
            </a:r>
            <a:r>
              <a:rPr lang="es-PE" dirty="0"/>
              <a:t>-LL.</a:t>
            </a:r>
          </a:p>
          <a:p>
            <a:pPr marL="271463" indent="-271463" algn="just">
              <a:buFont typeface="Wingdings" pitchFamily="2" charset="2"/>
              <a:buChar char="§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0110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1600200" y="1219200"/>
            <a:ext cx="53115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II. MONITOREO SOBRE PRODUCTIVIDAD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19200" y="29718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buFont typeface="Wingdings" pitchFamily="2" charset="2"/>
              <a:buChar char="§"/>
            </a:pPr>
            <a:r>
              <a:rPr lang="es-PE" dirty="0"/>
              <a:t>Visitas inopinadas a las Secretarías a fin de levantar información </a:t>
            </a:r>
            <a:r>
              <a:rPr lang="es-PE" i="1" dirty="0"/>
              <a:t>in situ</a:t>
            </a:r>
            <a:r>
              <a:rPr lang="es-PE" dirty="0"/>
              <a:t>, para contrastar la información obtenida del Sistema Integrado Judicial y los hallazgos físicos. La dirige un Juez elegido en reunión de jueces, con el apoyo del Coordinador del Área en calidad de Secretario Técnico. La visita tiene carácter preventivo.</a:t>
            </a:r>
          </a:p>
          <a:p>
            <a:pPr marL="271463" indent="-271463" algn="just">
              <a:buFont typeface="Wingdings" pitchFamily="2" charset="2"/>
              <a:buChar char="§"/>
            </a:pPr>
            <a:r>
              <a:rPr lang="es-PE" dirty="0"/>
              <a:t>Análisis de los reportes estadísticos emitidos por el área de Planeamiento y Desarrollo, a través de su coordinación competente, a fin de ser socializados con los Magistrados del área.</a:t>
            </a:r>
          </a:p>
          <a:p>
            <a:pPr marL="271463" indent="-271463" algn="just">
              <a:buFont typeface="Wingdings" pitchFamily="2" charset="2"/>
              <a:buChar char="§"/>
            </a:pPr>
            <a:r>
              <a:rPr lang="es-PE" dirty="0"/>
              <a:t>Análisis de producción – Disposiciones de impulso procesal – Trabajo coordinado con los Pool y Magistrados.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29400" y="6705600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obstante…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01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24000" y="1219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APLICATIVO:</a:t>
            </a:r>
          </a:p>
          <a:p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“</a:t>
            </a:r>
            <a:r>
              <a:rPr lang="es-PE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Judicial Lambayeque”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19200" y="28956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buFont typeface="Wingdings" pitchFamily="2" charset="2"/>
              <a:buChar char="§"/>
            </a:pPr>
            <a:r>
              <a:rPr lang="es-PE" sz="1600" dirty="0"/>
              <a:t>Como herramienta informática de apoyo se cuenta con el aplicativo institucionalizado por la Presidencia de Corte, denominado “Data Judicial Lambayeque”, a través del cual se accede libremente a la producción judicial del órgano jurisdiccional, y además, se aprecia la valoración de calidad de las decisiones judiciales.</a:t>
            </a:r>
          </a:p>
        </p:txBody>
      </p:sp>
    </p:spTree>
    <p:extLst>
      <p:ext uri="{BB962C8B-B14F-4D97-AF65-F5344CB8AC3E}">
        <p14:creationId xmlns:p14="http://schemas.microsoft.com/office/powerpoint/2010/main" val="1775287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4774" r="2500" b="8000"/>
          <a:stretch/>
        </p:blipFill>
        <p:spPr>
          <a:xfrm>
            <a:off x="320298" y="3276600"/>
            <a:ext cx="923440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1143001" y="914400"/>
            <a:ext cx="49781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III. REGLAS DE ATENCIÓN AL PÚBLICO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533400" y="2590800"/>
            <a:ext cx="929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Regla General:</a:t>
            </a:r>
          </a:p>
          <a:p>
            <a:pPr marL="271463" indent="-271463" algn="just"/>
            <a:r>
              <a:rPr lang="es-PE" i="1" dirty="0"/>
              <a:t>Toda atención al público es a través del Archivo Modular y Sala de Lectura.</a:t>
            </a:r>
          </a:p>
          <a:p>
            <a:pPr algn="just"/>
            <a:r>
              <a:rPr lang="es-PE" b="1" u="sng" dirty="0"/>
              <a:t>Ejemplo</a:t>
            </a:r>
            <a:r>
              <a:rPr lang="es-PE" b="1" dirty="0"/>
              <a:t>: </a:t>
            </a:r>
            <a:r>
              <a:rPr lang="es-PE" dirty="0"/>
              <a:t>Seguimiento del estado del proceso, información de diligenciamiento de cédulas o proveído de escritos, entrega de copias simples, audios u otros que no requieran la participación de lo auxiliares jurisdiccionales.</a:t>
            </a:r>
          </a:p>
          <a:p>
            <a:pPr marL="271463" indent="-271463" algn="just"/>
            <a:endParaRPr lang="es-PE" b="1" dirty="0"/>
          </a:p>
          <a:p>
            <a:pPr marL="271463" indent="-271463" algn="just"/>
            <a:r>
              <a:rPr lang="es-PE" b="1" dirty="0"/>
              <a:t>Excepción:</a:t>
            </a:r>
          </a:p>
          <a:p>
            <a:pPr algn="just"/>
            <a:r>
              <a:rPr lang="es-PE" i="1" dirty="0"/>
              <a:t>Actuaciones o actividades indefectiblemente con la participación de los colaboradores, y reclamos por demora en proveídos a través de la Oficina de Coordinación de Causas.</a:t>
            </a:r>
          </a:p>
          <a:p>
            <a:pPr algn="just"/>
            <a:r>
              <a:rPr lang="es-PE" b="1" u="sng" dirty="0"/>
              <a:t>Ejemplo</a:t>
            </a:r>
            <a:r>
              <a:rPr lang="es-PE" dirty="0"/>
              <a:t>: Entrega de copias certificadas, órdenes de pago por consignación, otorgamiento de poder por acta, apertura del registro de firmas para imputados y sentenciados (regularización), toma de juramento (peritos o caución juratoria en medidas cautelares), coordinaciones para ejecutar lanzamientos, etc.</a:t>
            </a:r>
          </a:p>
          <a:p>
            <a:pPr marL="271463" indent="-271463" algn="just"/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6629400" y="6863517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obstante…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15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2895600" y="1066800"/>
            <a:ext cx="4672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MÓDULO DE ATENCIÓN AL USUARIO – MAU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71600" y="6172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Brinda atención de orientación al usuario judicial en el seguimiento de sus procesos, además de registrar los reclamos a que hubiere lugar.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AAC776-E5ED-3088-28FE-2242C22BF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4672433" cy="34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19200" y="1229149"/>
            <a:ext cx="5137176" cy="366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66713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III. ROTACIÓN INTERNA DEL RECURSO HUMANO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38200" y="2590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957" indent="-223957" algn="just">
              <a:buFont typeface="Wingdings" pitchFamily="2" charset="2"/>
              <a:buChar char="§"/>
            </a:pPr>
            <a:r>
              <a:rPr lang="es-PE" dirty="0"/>
              <a:t>La rotación es una decisión del empleador que se ejercita en mérito a su potestad denominada “</a:t>
            </a:r>
            <a:r>
              <a:rPr lang="es-PE" i="1" dirty="0" err="1"/>
              <a:t>Ius</a:t>
            </a:r>
            <a:r>
              <a:rPr lang="es-PE" i="1" dirty="0"/>
              <a:t> </a:t>
            </a:r>
            <a:r>
              <a:rPr lang="es-PE" i="1" dirty="0" err="1"/>
              <a:t>Variandi</a:t>
            </a:r>
            <a:r>
              <a:rPr lang="es-PE" dirty="0"/>
              <a:t>”, y se realiza en virtud a determinadas 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justificadas</a:t>
            </a:r>
            <a:r>
              <a:rPr lang="es-PE" dirty="0"/>
              <a:t>, como necesidad de servicio o dinámica organizacional; en el </a:t>
            </a:r>
            <a:r>
              <a:rPr lang="es-PE" i="1" dirty="0"/>
              <a:t>primer caso</a:t>
            </a:r>
            <a:r>
              <a:rPr lang="es-PE" dirty="0"/>
              <a:t>, cuando se requiere imperativamente de la prestación del servicio del colaborador en una determinada área por no contarse con el recurso humano suficiente; en el segundo caso, cuando se trata de reubicar al trabajador de acuerdo a sus cualidades personales  y profesionales, para la mejora de la institución.</a:t>
            </a:r>
          </a:p>
          <a:p>
            <a:pPr marL="223957" indent="-223957" algn="just"/>
            <a:r>
              <a:rPr lang="es-PE" dirty="0"/>
              <a:t> </a:t>
            </a:r>
          </a:p>
          <a:p>
            <a:pPr marL="223957" indent="-223957" algn="just"/>
            <a:r>
              <a:rPr lang="es-PE" b="1" dirty="0"/>
              <a:t>	</a:t>
            </a:r>
            <a:r>
              <a:rPr lang="es-PE" b="1" u="sng" dirty="0"/>
              <a:t>Ejemplos</a:t>
            </a:r>
            <a:r>
              <a:rPr lang="es-PE" dirty="0"/>
              <a:t>: (</a:t>
            </a:r>
            <a:r>
              <a:rPr lang="es-PE" b="1" dirty="0"/>
              <a:t>1)</a:t>
            </a:r>
            <a:r>
              <a:rPr lang="es-PE" dirty="0"/>
              <a:t> Ante la licencia por enfermedad de un Especialista de Audiencias, se habilita a un Asistente de Causas o Auxiliar para cumplir tales funciones de manera excepcional; (</a:t>
            </a:r>
            <a:r>
              <a:rPr lang="es-PE" b="1" dirty="0"/>
              <a:t>2)</a:t>
            </a:r>
            <a:r>
              <a:rPr lang="es-PE" dirty="0"/>
              <a:t> Colaborador con buen ánimo y fortalecido en relaciones interpersonales, debe ser ubicado en un área de atención al usuario. </a:t>
            </a:r>
          </a:p>
          <a:p>
            <a:pPr marL="223957" indent="-223957" algn="just">
              <a:buFont typeface="Wingdings" pitchFamily="2" charset="2"/>
              <a:buChar char="§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43873696"/>
      </p:ext>
    </p:extLst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71800" y="3733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/>
              <a:t>A modo de conclusión…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147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3361" y="3180415"/>
            <a:ext cx="1874520" cy="3248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0194" y="2733761"/>
            <a:ext cx="7187006" cy="3559949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140"/>
              </a:spcBef>
            </a:pPr>
            <a:r>
              <a:rPr lang="es-PE" sz="1450" b="1" i="1" spc="5" dirty="0">
                <a:latin typeface="Arial" panose="020B0604020202020204" pitchFamily="34" charset="0"/>
                <a:cs typeface="Arial" panose="020B0604020202020204" pitchFamily="34" charset="0"/>
              </a:rPr>
              <a:t>De los procedimientos escritos migramos a </a:t>
            </a:r>
            <a:r>
              <a:rPr sz="1450" b="1" i="1" spc="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5685">
              <a:lnSpc>
                <a:spcPct val="100000"/>
              </a:lnSpc>
            </a:pPr>
            <a:r>
              <a:rPr lang="es-PE" sz="1950" b="1" spc="5" dirty="0">
                <a:solidFill>
                  <a:srgbClr val="FF3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y/o solicitudes orales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lang="es-PE" sz="1450" b="1" i="1" spc="15" dirty="0">
                <a:latin typeface="Arial" panose="020B0604020202020204" pitchFamily="34" charset="0"/>
                <a:cs typeface="Arial" panose="020B0604020202020204" pitchFamily="34" charset="0"/>
              </a:rPr>
              <a:t>De la lectura del expediente físico </a:t>
            </a:r>
            <a:r>
              <a:rPr sz="1450" b="1" i="1" spc="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5685">
              <a:lnSpc>
                <a:spcPct val="100000"/>
              </a:lnSpc>
            </a:pPr>
            <a:endParaRPr lang="es-PE" sz="1950" b="1" spc="15" dirty="0">
              <a:solidFill>
                <a:srgbClr val="FF3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5685">
              <a:lnSpc>
                <a:spcPct val="100000"/>
              </a:lnSpc>
            </a:pPr>
            <a:r>
              <a:rPr lang="es-PE" sz="1950" b="1" spc="15" dirty="0">
                <a:solidFill>
                  <a:srgbClr val="FF3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actuación oral en audiencia y en el nuevo escenario digital virtual  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450" b="1" i="1" spc="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1450" b="1" i="1" spc="15" dirty="0">
                <a:latin typeface="Arial" panose="020B0604020202020204" pitchFamily="34" charset="0"/>
                <a:cs typeface="Arial" panose="020B0604020202020204" pitchFamily="34" charset="0"/>
              </a:rPr>
              <a:t>e la concentración de funciones: 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5685">
              <a:lnSpc>
                <a:spcPct val="100000"/>
              </a:lnSpc>
              <a:spcBef>
                <a:spcPts val="5"/>
              </a:spcBef>
            </a:pPr>
            <a:r>
              <a:rPr lang="es-PE" sz="1950" b="1" spc="20" dirty="0">
                <a:solidFill>
                  <a:srgbClr val="FF3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separación de funciones jurisdiccionales y administrativas 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0194" y="972683"/>
            <a:ext cx="7491806" cy="87972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PE" sz="2800" b="1" i="1" spc="20" dirty="0">
                <a:solidFill>
                  <a:schemeClr val="bg1"/>
                </a:solidFill>
                <a:latin typeface="+mn-lt"/>
                <a:cs typeface="Calibri"/>
              </a:rPr>
              <a:t>¿Qué cambios ha implicado el Despacho Judicial Penal Corporativo?</a:t>
            </a:r>
            <a:endParaRPr sz="2800" b="1" i="1" spc="15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80993" y="2765678"/>
            <a:ext cx="514474" cy="536311"/>
            <a:chOff x="3905126" y="2664089"/>
            <a:chExt cx="604520" cy="608965"/>
          </a:xfrm>
          <a:solidFill>
            <a:srgbClr val="0070C0"/>
          </a:solidFill>
        </p:grpSpPr>
        <p:sp>
          <p:nvSpPr>
            <p:cNvPr id="6" name="object 6"/>
            <p:cNvSpPr/>
            <p:nvPr/>
          </p:nvSpPr>
          <p:spPr>
            <a:xfrm>
              <a:off x="4209287" y="2743199"/>
              <a:ext cx="296545" cy="525780"/>
            </a:xfrm>
            <a:custGeom>
              <a:avLst/>
              <a:gdLst/>
              <a:ahLst/>
              <a:cxnLst/>
              <a:rect l="l" t="t" r="r" b="b"/>
              <a:pathLst>
                <a:path w="296545" h="525779">
                  <a:moveTo>
                    <a:pt x="296417" y="191404"/>
                  </a:moveTo>
                  <a:lnTo>
                    <a:pt x="290083" y="152286"/>
                  </a:lnTo>
                  <a:lnTo>
                    <a:pt x="274319" y="117347"/>
                  </a:lnTo>
                  <a:lnTo>
                    <a:pt x="199643" y="0"/>
                  </a:lnTo>
                  <a:lnTo>
                    <a:pt x="215407" y="34938"/>
                  </a:lnTo>
                  <a:lnTo>
                    <a:pt x="221741" y="74056"/>
                  </a:lnTo>
                  <a:lnTo>
                    <a:pt x="218932" y="116532"/>
                  </a:lnTo>
                  <a:lnTo>
                    <a:pt x="207263" y="161543"/>
                  </a:lnTo>
                  <a:lnTo>
                    <a:pt x="187023" y="208270"/>
                  </a:lnTo>
                  <a:lnTo>
                    <a:pt x="158495" y="255889"/>
                  </a:lnTo>
                  <a:lnTo>
                    <a:pt x="121967" y="303579"/>
                  </a:lnTo>
                  <a:lnTo>
                    <a:pt x="77723" y="350519"/>
                  </a:lnTo>
                  <a:lnTo>
                    <a:pt x="39623" y="292607"/>
                  </a:lnTo>
                  <a:lnTo>
                    <a:pt x="0" y="499871"/>
                  </a:lnTo>
                  <a:lnTo>
                    <a:pt x="190499" y="525779"/>
                  </a:lnTo>
                  <a:lnTo>
                    <a:pt x="152399" y="467867"/>
                  </a:lnTo>
                  <a:lnTo>
                    <a:pt x="196643" y="420927"/>
                  </a:lnTo>
                  <a:lnTo>
                    <a:pt x="233171" y="373237"/>
                  </a:lnTo>
                  <a:lnTo>
                    <a:pt x="261699" y="325618"/>
                  </a:lnTo>
                  <a:lnTo>
                    <a:pt x="281939" y="278891"/>
                  </a:lnTo>
                  <a:lnTo>
                    <a:pt x="293608" y="233880"/>
                  </a:lnTo>
                  <a:lnTo>
                    <a:pt x="296417" y="1914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59" y="2668023"/>
              <a:ext cx="521334" cy="224790"/>
            </a:xfrm>
            <a:custGeom>
              <a:avLst/>
              <a:gdLst/>
              <a:ahLst/>
              <a:cxnLst/>
              <a:rect l="l" t="t" r="r" b="b"/>
              <a:pathLst>
                <a:path w="521335" h="224789">
                  <a:moveTo>
                    <a:pt x="521207" y="143756"/>
                  </a:moveTo>
                  <a:lnTo>
                    <a:pt x="508134" y="90607"/>
                  </a:lnTo>
                  <a:lnTo>
                    <a:pt x="478540" y="49642"/>
                  </a:lnTo>
                  <a:lnTo>
                    <a:pt x="419409" y="14407"/>
                  </a:lnTo>
                  <a:lnTo>
                    <a:pt x="342308" y="0"/>
                  </a:lnTo>
                  <a:lnTo>
                    <a:pt x="298513" y="500"/>
                  </a:lnTo>
                  <a:lnTo>
                    <a:pt x="252020" y="6081"/>
                  </a:lnTo>
                  <a:lnTo>
                    <a:pt x="203425" y="16700"/>
                  </a:lnTo>
                  <a:lnTo>
                    <a:pt x="153328" y="32314"/>
                  </a:lnTo>
                  <a:lnTo>
                    <a:pt x="102326" y="52881"/>
                  </a:lnTo>
                  <a:lnTo>
                    <a:pt x="51017" y="78358"/>
                  </a:lnTo>
                  <a:lnTo>
                    <a:pt x="0" y="108704"/>
                  </a:lnTo>
                  <a:lnTo>
                    <a:pt x="74675" y="224528"/>
                  </a:lnTo>
                  <a:lnTo>
                    <a:pt x="124047" y="195562"/>
                  </a:lnTo>
                  <a:lnTo>
                    <a:pt x="173931" y="170920"/>
                  </a:lnTo>
                  <a:lnTo>
                    <a:pt x="223741" y="150723"/>
                  </a:lnTo>
                  <a:lnTo>
                    <a:pt x="272893" y="135088"/>
                  </a:lnTo>
                  <a:lnTo>
                    <a:pt x="320801" y="124135"/>
                  </a:lnTo>
                  <a:lnTo>
                    <a:pt x="366881" y="117983"/>
                  </a:lnTo>
                  <a:lnTo>
                    <a:pt x="410547" y="116750"/>
                  </a:lnTo>
                  <a:lnTo>
                    <a:pt x="451213" y="120555"/>
                  </a:lnTo>
                  <a:lnTo>
                    <a:pt x="488295" y="129518"/>
                  </a:lnTo>
                  <a:lnTo>
                    <a:pt x="521207" y="1437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09059" y="2668023"/>
              <a:ext cx="596900" cy="601345"/>
            </a:xfrm>
            <a:custGeom>
              <a:avLst/>
              <a:gdLst/>
              <a:ahLst/>
              <a:cxnLst/>
              <a:rect l="l" t="t" r="r" b="b"/>
              <a:pathLst>
                <a:path w="596900" h="601345">
                  <a:moveTo>
                    <a:pt x="521207" y="143756"/>
                  </a:moveTo>
                  <a:lnTo>
                    <a:pt x="488295" y="129518"/>
                  </a:lnTo>
                  <a:lnTo>
                    <a:pt x="451213" y="120555"/>
                  </a:lnTo>
                  <a:lnTo>
                    <a:pt x="410547" y="116750"/>
                  </a:lnTo>
                  <a:lnTo>
                    <a:pt x="366881" y="117983"/>
                  </a:lnTo>
                  <a:lnTo>
                    <a:pt x="320801" y="124135"/>
                  </a:lnTo>
                  <a:lnTo>
                    <a:pt x="272893" y="135088"/>
                  </a:lnTo>
                  <a:lnTo>
                    <a:pt x="223741" y="150723"/>
                  </a:lnTo>
                  <a:lnTo>
                    <a:pt x="173931" y="170920"/>
                  </a:lnTo>
                  <a:lnTo>
                    <a:pt x="124047" y="195562"/>
                  </a:lnTo>
                  <a:lnTo>
                    <a:pt x="74675" y="224528"/>
                  </a:lnTo>
                  <a:lnTo>
                    <a:pt x="0" y="108704"/>
                  </a:lnTo>
                  <a:lnTo>
                    <a:pt x="51017" y="78358"/>
                  </a:lnTo>
                  <a:lnTo>
                    <a:pt x="102326" y="52881"/>
                  </a:lnTo>
                  <a:lnTo>
                    <a:pt x="153328" y="32314"/>
                  </a:lnTo>
                  <a:lnTo>
                    <a:pt x="203425" y="16700"/>
                  </a:lnTo>
                  <a:lnTo>
                    <a:pt x="252020" y="6081"/>
                  </a:lnTo>
                  <a:lnTo>
                    <a:pt x="298513" y="500"/>
                  </a:lnTo>
                  <a:lnTo>
                    <a:pt x="342308" y="0"/>
                  </a:lnTo>
                  <a:lnTo>
                    <a:pt x="382806" y="4621"/>
                  </a:lnTo>
                  <a:lnTo>
                    <a:pt x="451520" y="29400"/>
                  </a:lnTo>
                  <a:lnTo>
                    <a:pt x="499871" y="75176"/>
                  </a:lnTo>
                  <a:lnTo>
                    <a:pt x="574547" y="192524"/>
                  </a:lnTo>
                  <a:lnTo>
                    <a:pt x="590311" y="227463"/>
                  </a:lnTo>
                  <a:lnTo>
                    <a:pt x="596645" y="266581"/>
                  </a:lnTo>
                  <a:lnTo>
                    <a:pt x="593836" y="309057"/>
                  </a:lnTo>
                  <a:lnTo>
                    <a:pt x="582167" y="354068"/>
                  </a:lnTo>
                  <a:lnTo>
                    <a:pt x="561927" y="400795"/>
                  </a:lnTo>
                  <a:lnTo>
                    <a:pt x="533399" y="448414"/>
                  </a:lnTo>
                  <a:lnTo>
                    <a:pt x="496871" y="496104"/>
                  </a:lnTo>
                  <a:lnTo>
                    <a:pt x="452627" y="543044"/>
                  </a:lnTo>
                  <a:lnTo>
                    <a:pt x="490727" y="600956"/>
                  </a:lnTo>
                  <a:lnTo>
                    <a:pt x="300227" y="575048"/>
                  </a:lnTo>
                  <a:lnTo>
                    <a:pt x="339851" y="367784"/>
                  </a:lnTo>
                  <a:lnTo>
                    <a:pt x="377951" y="425696"/>
                  </a:lnTo>
                  <a:lnTo>
                    <a:pt x="422195" y="378756"/>
                  </a:lnTo>
                  <a:lnTo>
                    <a:pt x="458723" y="331066"/>
                  </a:lnTo>
                  <a:lnTo>
                    <a:pt x="487251" y="283447"/>
                  </a:lnTo>
                  <a:lnTo>
                    <a:pt x="507491" y="236720"/>
                  </a:lnTo>
                  <a:lnTo>
                    <a:pt x="519160" y="191709"/>
                  </a:lnTo>
                  <a:lnTo>
                    <a:pt x="521969" y="149233"/>
                  </a:lnTo>
                  <a:lnTo>
                    <a:pt x="515635" y="110115"/>
                  </a:lnTo>
                  <a:lnTo>
                    <a:pt x="499871" y="75176"/>
                  </a:lnTo>
                </a:path>
              </a:pathLst>
            </a:custGeom>
            <a:grpFill/>
            <a:ln w="7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966301" y="3770051"/>
            <a:ext cx="561718" cy="544505"/>
            <a:chOff x="4661030" y="3798896"/>
            <a:chExt cx="606425" cy="608330"/>
          </a:xfrm>
          <a:solidFill>
            <a:srgbClr val="0070C0"/>
          </a:solidFill>
        </p:grpSpPr>
        <p:sp>
          <p:nvSpPr>
            <p:cNvPr id="10" name="object 10"/>
            <p:cNvSpPr/>
            <p:nvPr/>
          </p:nvSpPr>
          <p:spPr>
            <a:xfrm>
              <a:off x="4965191" y="3878579"/>
              <a:ext cx="298450" cy="524510"/>
            </a:xfrm>
            <a:custGeom>
              <a:avLst/>
              <a:gdLst/>
              <a:ahLst/>
              <a:cxnLst/>
              <a:rect l="l" t="t" r="r" b="b"/>
              <a:pathLst>
                <a:path w="298450" h="524510">
                  <a:moveTo>
                    <a:pt x="297941" y="189880"/>
                  </a:moveTo>
                  <a:lnTo>
                    <a:pt x="291607" y="150762"/>
                  </a:lnTo>
                  <a:lnTo>
                    <a:pt x="275843" y="115823"/>
                  </a:lnTo>
                  <a:lnTo>
                    <a:pt x="199643" y="0"/>
                  </a:lnTo>
                  <a:lnTo>
                    <a:pt x="215907" y="34438"/>
                  </a:lnTo>
                  <a:lnTo>
                    <a:pt x="222599" y="73199"/>
                  </a:lnTo>
                  <a:lnTo>
                    <a:pt x="220003" y="115460"/>
                  </a:lnTo>
                  <a:lnTo>
                    <a:pt x="208406" y="160400"/>
                  </a:lnTo>
                  <a:lnTo>
                    <a:pt x="188094" y="207198"/>
                  </a:lnTo>
                  <a:lnTo>
                    <a:pt x="159353" y="255031"/>
                  </a:lnTo>
                  <a:lnTo>
                    <a:pt x="122467" y="303079"/>
                  </a:lnTo>
                  <a:lnTo>
                    <a:pt x="77723" y="350519"/>
                  </a:lnTo>
                  <a:lnTo>
                    <a:pt x="41147" y="291083"/>
                  </a:lnTo>
                  <a:lnTo>
                    <a:pt x="0" y="498347"/>
                  </a:lnTo>
                  <a:lnTo>
                    <a:pt x="190499" y="524255"/>
                  </a:lnTo>
                  <a:lnTo>
                    <a:pt x="153923" y="466343"/>
                  </a:lnTo>
                  <a:lnTo>
                    <a:pt x="198167" y="419403"/>
                  </a:lnTo>
                  <a:lnTo>
                    <a:pt x="234695" y="371713"/>
                  </a:lnTo>
                  <a:lnTo>
                    <a:pt x="263223" y="324094"/>
                  </a:lnTo>
                  <a:lnTo>
                    <a:pt x="283463" y="277367"/>
                  </a:lnTo>
                  <a:lnTo>
                    <a:pt x="295132" y="232356"/>
                  </a:lnTo>
                  <a:lnTo>
                    <a:pt x="297941" y="1898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4963" y="3802829"/>
              <a:ext cx="523240" cy="225425"/>
            </a:xfrm>
            <a:custGeom>
              <a:avLst/>
              <a:gdLst/>
              <a:ahLst/>
              <a:cxnLst/>
              <a:rect l="l" t="t" r="r" b="b"/>
              <a:pathLst>
                <a:path w="523239" h="225425">
                  <a:moveTo>
                    <a:pt x="522731" y="142806"/>
                  </a:moveTo>
                  <a:lnTo>
                    <a:pt x="509015" y="91156"/>
                  </a:lnTo>
                  <a:lnTo>
                    <a:pt x="478889" y="50186"/>
                  </a:lnTo>
                  <a:lnTo>
                    <a:pt x="420266" y="14742"/>
                  </a:lnTo>
                  <a:lnTo>
                    <a:pt x="343419" y="0"/>
                  </a:lnTo>
                  <a:lnTo>
                    <a:pt x="299656" y="312"/>
                  </a:lnTo>
                  <a:lnTo>
                    <a:pt x="253131" y="5704"/>
                  </a:lnTo>
                  <a:lnTo>
                    <a:pt x="204441" y="16144"/>
                  </a:lnTo>
                  <a:lnTo>
                    <a:pt x="154185" y="31601"/>
                  </a:lnTo>
                  <a:lnTo>
                    <a:pt x="102961" y="52043"/>
                  </a:lnTo>
                  <a:lnTo>
                    <a:pt x="51367" y="77438"/>
                  </a:lnTo>
                  <a:lnTo>
                    <a:pt x="0" y="107754"/>
                  </a:lnTo>
                  <a:lnTo>
                    <a:pt x="76199" y="225102"/>
                  </a:lnTo>
                  <a:lnTo>
                    <a:pt x="125571" y="195722"/>
                  </a:lnTo>
                  <a:lnTo>
                    <a:pt x="175455" y="170750"/>
                  </a:lnTo>
                  <a:lnTo>
                    <a:pt x="225265" y="150295"/>
                  </a:lnTo>
                  <a:lnTo>
                    <a:pt x="274417" y="134466"/>
                  </a:lnTo>
                  <a:lnTo>
                    <a:pt x="322325" y="123375"/>
                  </a:lnTo>
                  <a:lnTo>
                    <a:pt x="368405" y="117129"/>
                  </a:lnTo>
                  <a:lnTo>
                    <a:pt x="412071" y="115840"/>
                  </a:lnTo>
                  <a:lnTo>
                    <a:pt x="452737" y="119617"/>
                  </a:lnTo>
                  <a:lnTo>
                    <a:pt x="489819" y="128568"/>
                  </a:lnTo>
                  <a:lnTo>
                    <a:pt x="522731" y="14280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4963" y="3802829"/>
              <a:ext cx="598170" cy="600075"/>
            </a:xfrm>
            <a:custGeom>
              <a:avLst/>
              <a:gdLst/>
              <a:ahLst/>
              <a:cxnLst/>
              <a:rect l="l" t="t" r="r" b="b"/>
              <a:pathLst>
                <a:path w="598170" h="600075">
                  <a:moveTo>
                    <a:pt x="522731" y="142806"/>
                  </a:moveTo>
                  <a:lnTo>
                    <a:pt x="489819" y="128568"/>
                  </a:lnTo>
                  <a:lnTo>
                    <a:pt x="452737" y="119617"/>
                  </a:lnTo>
                  <a:lnTo>
                    <a:pt x="412071" y="115840"/>
                  </a:lnTo>
                  <a:lnTo>
                    <a:pt x="368405" y="117129"/>
                  </a:lnTo>
                  <a:lnTo>
                    <a:pt x="322325" y="123375"/>
                  </a:lnTo>
                  <a:lnTo>
                    <a:pt x="274417" y="134466"/>
                  </a:lnTo>
                  <a:lnTo>
                    <a:pt x="225265" y="150295"/>
                  </a:lnTo>
                  <a:lnTo>
                    <a:pt x="175455" y="170750"/>
                  </a:lnTo>
                  <a:lnTo>
                    <a:pt x="125571" y="195722"/>
                  </a:lnTo>
                  <a:lnTo>
                    <a:pt x="76199" y="225102"/>
                  </a:lnTo>
                  <a:lnTo>
                    <a:pt x="0" y="107754"/>
                  </a:lnTo>
                  <a:lnTo>
                    <a:pt x="51367" y="77438"/>
                  </a:lnTo>
                  <a:lnTo>
                    <a:pt x="102961" y="52043"/>
                  </a:lnTo>
                  <a:lnTo>
                    <a:pt x="154185" y="31601"/>
                  </a:lnTo>
                  <a:lnTo>
                    <a:pt x="204441" y="16144"/>
                  </a:lnTo>
                  <a:lnTo>
                    <a:pt x="253131" y="5704"/>
                  </a:lnTo>
                  <a:lnTo>
                    <a:pt x="299656" y="312"/>
                  </a:lnTo>
                  <a:lnTo>
                    <a:pt x="343419" y="0"/>
                  </a:lnTo>
                  <a:lnTo>
                    <a:pt x="383822" y="4799"/>
                  </a:lnTo>
                  <a:lnTo>
                    <a:pt x="452155" y="29860"/>
                  </a:lnTo>
                  <a:lnTo>
                    <a:pt x="499871" y="75750"/>
                  </a:lnTo>
                  <a:lnTo>
                    <a:pt x="576071" y="191574"/>
                  </a:lnTo>
                  <a:lnTo>
                    <a:pt x="591835" y="226513"/>
                  </a:lnTo>
                  <a:lnTo>
                    <a:pt x="598169" y="265631"/>
                  </a:lnTo>
                  <a:lnTo>
                    <a:pt x="595360" y="308106"/>
                  </a:lnTo>
                  <a:lnTo>
                    <a:pt x="583691" y="353118"/>
                  </a:lnTo>
                  <a:lnTo>
                    <a:pt x="563451" y="399844"/>
                  </a:lnTo>
                  <a:lnTo>
                    <a:pt x="534923" y="447463"/>
                  </a:lnTo>
                  <a:lnTo>
                    <a:pt x="498395" y="495153"/>
                  </a:lnTo>
                  <a:lnTo>
                    <a:pt x="454151" y="542094"/>
                  </a:lnTo>
                  <a:lnTo>
                    <a:pt x="490727" y="600006"/>
                  </a:lnTo>
                  <a:lnTo>
                    <a:pt x="300227" y="574098"/>
                  </a:lnTo>
                  <a:lnTo>
                    <a:pt x="341375" y="366834"/>
                  </a:lnTo>
                  <a:lnTo>
                    <a:pt x="377951" y="426270"/>
                  </a:lnTo>
                  <a:lnTo>
                    <a:pt x="422695" y="378829"/>
                  </a:lnTo>
                  <a:lnTo>
                    <a:pt x="459581" y="330782"/>
                  </a:lnTo>
                  <a:lnTo>
                    <a:pt x="488322" y="282948"/>
                  </a:lnTo>
                  <a:lnTo>
                    <a:pt x="508634" y="236151"/>
                  </a:lnTo>
                  <a:lnTo>
                    <a:pt x="520231" y="191211"/>
                  </a:lnTo>
                  <a:lnTo>
                    <a:pt x="522827" y="148949"/>
                  </a:lnTo>
                  <a:lnTo>
                    <a:pt x="516135" y="110189"/>
                  </a:lnTo>
                  <a:lnTo>
                    <a:pt x="499871" y="75750"/>
                  </a:lnTo>
                </a:path>
              </a:pathLst>
            </a:custGeom>
            <a:grpFill/>
            <a:ln w="7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47172" y="5117144"/>
            <a:ext cx="607438" cy="511927"/>
            <a:chOff x="5564762" y="4517273"/>
            <a:chExt cx="605790" cy="608965"/>
          </a:xfrm>
          <a:solidFill>
            <a:srgbClr val="0070C0"/>
          </a:solidFill>
        </p:grpSpPr>
        <p:sp>
          <p:nvSpPr>
            <p:cNvPr id="14" name="object 14"/>
            <p:cNvSpPr/>
            <p:nvPr/>
          </p:nvSpPr>
          <p:spPr>
            <a:xfrm>
              <a:off x="5868923" y="4596383"/>
              <a:ext cx="297815" cy="525780"/>
            </a:xfrm>
            <a:custGeom>
              <a:avLst/>
              <a:gdLst/>
              <a:ahLst/>
              <a:cxnLst/>
              <a:rect l="l" t="t" r="r" b="b"/>
              <a:pathLst>
                <a:path w="297814" h="525779">
                  <a:moveTo>
                    <a:pt x="297275" y="191404"/>
                  </a:moveTo>
                  <a:lnTo>
                    <a:pt x="290583" y="152286"/>
                  </a:lnTo>
                  <a:lnTo>
                    <a:pt x="274319" y="117347"/>
                  </a:lnTo>
                  <a:lnTo>
                    <a:pt x="199643" y="0"/>
                  </a:lnTo>
                  <a:lnTo>
                    <a:pt x="215407" y="34938"/>
                  </a:lnTo>
                  <a:lnTo>
                    <a:pt x="221741" y="74056"/>
                  </a:lnTo>
                  <a:lnTo>
                    <a:pt x="218932" y="116532"/>
                  </a:lnTo>
                  <a:lnTo>
                    <a:pt x="207263" y="161543"/>
                  </a:lnTo>
                  <a:lnTo>
                    <a:pt x="187023" y="208270"/>
                  </a:lnTo>
                  <a:lnTo>
                    <a:pt x="158495" y="255889"/>
                  </a:lnTo>
                  <a:lnTo>
                    <a:pt x="121967" y="303579"/>
                  </a:lnTo>
                  <a:lnTo>
                    <a:pt x="77723" y="350519"/>
                  </a:lnTo>
                  <a:lnTo>
                    <a:pt x="39623" y="292607"/>
                  </a:lnTo>
                  <a:lnTo>
                    <a:pt x="0" y="499871"/>
                  </a:lnTo>
                  <a:lnTo>
                    <a:pt x="190499" y="525779"/>
                  </a:lnTo>
                  <a:lnTo>
                    <a:pt x="152399" y="467867"/>
                  </a:lnTo>
                  <a:lnTo>
                    <a:pt x="197143" y="420927"/>
                  </a:lnTo>
                  <a:lnTo>
                    <a:pt x="234029" y="373237"/>
                  </a:lnTo>
                  <a:lnTo>
                    <a:pt x="262770" y="325618"/>
                  </a:lnTo>
                  <a:lnTo>
                    <a:pt x="283082" y="278891"/>
                  </a:lnTo>
                  <a:lnTo>
                    <a:pt x="294679" y="233880"/>
                  </a:lnTo>
                  <a:lnTo>
                    <a:pt x="297275" y="1914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8695" y="4521207"/>
              <a:ext cx="521334" cy="224790"/>
            </a:xfrm>
            <a:custGeom>
              <a:avLst/>
              <a:gdLst/>
              <a:ahLst/>
              <a:cxnLst/>
              <a:rect l="l" t="t" r="r" b="b"/>
              <a:pathLst>
                <a:path w="521335" h="224789">
                  <a:moveTo>
                    <a:pt x="521207" y="143756"/>
                  </a:moveTo>
                  <a:lnTo>
                    <a:pt x="508134" y="90607"/>
                  </a:lnTo>
                  <a:lnTo>
                    <a:pt x="478540" y="49642"/>
                  </a:lnTo>
                  <a:lnTo>
                    <a:pt x="419409" y="14407"/>
                  </a:lnTo>
                  <a:lnTo>
                    <a:pt x="342308" y="0"/>
                  </a:lnTo>
                  <a:lnTo>
                    <a:pt x="298513" y="500"/>
                  </a:lnTo>
                  <a:lnTo>
                    <a:pt x="252020" y="6081"/>
                  </a:lnTo>
                  <a:lnTo>
                    <a:pt x="203425" y="16700"/>
                  </a:lnTo>
                  <a:lnTo>
                    <a:pt x="153328" y="32314"/>
                  </a:lnTo>
                  <a:lnTo>
                    <a:pt x="102326" y="52881"/>
                  </a:lnTo>
                  <a:lnTo>
                    <a:pt x="51017" y="78358"/>
                  </a:lnTo>
                  <a:lnTo>
                    <a:pt x="0" y="108704"/>
                  </a:lnTo>
                  <a:lnTo>
                    <a:pt x="74675" y="224528"/>
                  </a:lnTo>
                  <a:lnTo>
                    <a:pt x="124047" y="195562"/>
                  </a:lnTo>
                  <a:lnTo>
                    <a:pt x="173931" y="170920"/>
                  </a:lnTo>
                  <a:lnTo>
                    <a:pt x="223741" y="150723"/>
                  </a:lnTo>
                  <a:lnTo>
                    <a:pt x="272893" y="135088"/>
                  </a:lnTo>
                  <a:lnTo>
                    <a:pt x="320801" y="124135"/>
                  </a:lnTo>
                  <a:lnTo>
                    <a:pt x="366881" y="117983"/>
                  </a:lnTo>
                  <a:lnTo>
                    <a:pt x="410547" y="116750"/>
                  </a:lnTo>
                  <a:lnTo>
                    <a:pt x="451213" y="120555"/>
                  </a:lnTo>
                  <a:lnTo>
                    <a:pt x="488295" y="129518"/>
                  </a:lnTo>
                  <a:lnTo>
                    <a:pt x="521207" y="1437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8695" y="4521207"/>
              <a:ext cx="597535" cy="601345"/>
            </a:xfrm>
            <a:custGeom>
              <a:avLst/>
              <a:gdLst/>
              <a:ahLst/>
              <a:cxnLst/>
              <a:rect l="l" t="t" r="r" b="b"/>
              <a:pathLst>
                <a:path w="597535" h="601345">
                  <a:moveTo>
                    <a:pt x="521207" y="143756"/>
                  </a:moveTo>
                  <a:lnTo>
                    <a:pt x="488295" y="129518"/>
                  </a:lnTo>
                  <a:lnTo>
                    <a:pt x="451213" y="120555"/>
                  </a:lnTo>
                  <a:lnTo>
                    <a:pt x="410547" y="116750"/>
                  </a:lnTo>
                  <a:lnTo>
                    <a:pt x="366881" y="117983"/>
                  </a:lnTo>
                  <a:lnTo>
                    <a:pt x="320801" y="124135"/>
                  </a:lnTo>
                  <a:lnTo>
                    <a:pt x="272893" y="135088"/>
                  </a:lnTo>
                  <a:lnTo>
                    <a:pt x="223741" y="150723"/>
                  </a:lnTo>
                  <a:lnTo>
                    <a:pt x="173931" y="170920"/>
                  </a:lnTo>
                  <a:lnTo>
                    <a:pt x="124047" y="195562"/>
                  </a:lnTo>
                  <a:lnTo>
                    <a:pt x="74675" y="224528"/>
                  </a:lnTo>
                  <a:lnTo>
                    <a:pt x="0" y="108704"/>
                  </a:lnTo>
                  <a:lnTo>
                    <a:pt x="51017" y="78358"/>
                  </a:lnTo>
                  <a:lnTo>
                    <a:pt x="102326" y="52881"/>
                  </a:lnTo>
                  <a:lnTo>
                    <a:pt x="153328" y="32314"/>
                  </a:lnTo>
                  <a:lnTo>
                    <a:pt x="203425" y="16700"/>
                  </a:lnTo>
                  <a:lnTo>
                    <a:pt x="252020" y="6081"/>
                  </a:lnTo>
                  <a:lnTo>
                    <a:pt x="298513" y="500"/>
                  </a:lnTo>
                  <a:lnTo>
                    <a:pt x="342308" y="0"/>
                  </a:lnTo>
                  <a:lnTo>
                    <a:pt x="382806" y="4621"/>
                  </a:lnTo>
                  <a:lnTo>
                    <a:pt x="451520" y="29400"/>
                  </a:lnTo>
                  <a:lnTo>
                    <a:pt x="499871" y="75176"/>
                  </a:lnTo>
                  <a:lnTo>
                    <a:pt x="574547" y="192524"/>
                  </a:lnTo>
                  <a:lnTo>
                    <a:pt x="590811" y="227463"/>
                  </a:lnTo>
                  <a:lnTo>
                    <a:pt x="597503" y="266581"/>
                  </a:lnTo>
                  <a:lnTo>
                    <a:pt x="594907" y="309057"/>
                  </a:lnTo>
                  <a:lnTo>
                    <a:pt x="583310" y="354068"/>
                  </a:lnTo>
                  <a:lnTo>
                    <a:pt x="562998" y="400795"/>
                  </a:lnTo>
                  <a:lnTo>
                    <a:pt x="534257" y="448414"/>
                  </a:lnTo>
                  <a:lnTo>
                    <a:pt x="497371" y="496104"/>
                  </a:lnTo>
                  <a:lnTo>
                    <a:pt x="452627" y="543044"/>
                  </a:lnTo>
                  <a:lnTo>
                    <a:pt x="490727" y="600956"/>
                  </a:lnTo>
                  <a:lnTo>
                    <a:pt x="300227" y="575048"/>
                  </a:lnTo>
                  <a:lnTo>
                    <a:pt x="339851" y="367784"/>
                  </a:lnTo>
                  <a:lnTo>
                    <a:pt x="377951" y="425696"/>
                  </a:lnTo>
                  <a:lnTo>
                    <a:pt x="422195" y="378756"/>
                  </a:lnTo>
                  <a:lnTo>
                    <a:pt x="458723" y="331066"/>
                  </a:lnTo>
                  <a:lnTo>
                    <a:pt x="487251" y="283447"/>
                  </a:lnTo>
                  <a:lnTo>
                    <a:pt x="507491" y="236720"/>
                  </a:lnTo>
                  <a:lnTo>
                    <a:pt x="519160" y="191709"/>
                  </a:lnTo>
                  <a:lnTo>
                    <a:pt x="521969" y="149233"/>
                  </a:lnTo>
                  <a:lnTo>
                    <a:pt x="515635" y="110115"/>
                  </a:lnTo>
                  <a:lnTo>
                    <a:pt x="499871" y="75176"/>
                  </a:lnTo>
                </a:path>
              </a:pathLst>
            </a:custGeom>
            <a:grpFill/>
            <a:ln w="7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D75D5-ABA5-45F5-874D-1C83B25E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Herramientas Administrativas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E323C0B6-C65B-4664-8128-16A6F98B83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4529" y="2580443"/>
            <a:ext cx="8298180" cy="1762957"/>
          </a:xfrm>
          <a:prstGeom prst="rect">
            <a:avLst/>
          </a:prstGeom>
        </p:spPr>
        <p:txBody>
          <a:bodyPr vert="horz" lIns="0" tIns="37719" rIns="0" bIns="37719" rtlCol="0">
            <a:normAutofit/>
          </a:bodyPr>
          <a:lstStyle>
            <a:lvl1pPr marL="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90" indent="-377190" algn="just">
              <a:buFont typeface="Wingdings" panose="05000000000000000000" pitchFamily="2" charset="2"/>
              <a:buChar char="q"/>
            </a:pP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R.A. N.° 14-2017-CE-PJ</a:t>
            </a:r>
            <a:r>
              <a:rPr lang="es-PE" sz="1485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aprobó el “Reglamento del Nuevo Despacho Judicial del Módulo Penal Corporativo de las Cortes Superiores de Justicia de la República.</a:t>
            </a:r>
            <a:r>
              <a:rPr lang="es-PE" sz="1485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77190" indent="-377190" algn="just">
              <a:buFont typeface="Wingdings" panose="05000000000000000000" pitchFamily="2" charset="2"/>
              <a:buChar char="q"/>
            </a:pP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R.A. N.º 220-2016-CE-PJ</a:t>
            </a:r>
            <a:r>
              <a:rPr lang="es-PE" sz="148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aprobó “La Guía del Administrador del Código Procesal Penal”. </a:t>
            </a:r>
          </a:p>
          <a:p>
            <a:pPr marL="377190" indent="-377190" algn="just">
              <a:buFont typeface="Wingdings" panose="05000000000000000000" pitchFamily="2" charset="2"/>
              <a:buChar char="§"/>
            </a:pPr>
            <a:endParaRPr lang="es-PE" sz="148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42D52F05-E940-4D01-ADB3-083D82C08EFC}"/>
              </a:ext>
            </a:extLst>
          </p:cNvPr>
          <p:cNvSpPr txBox="1">
            <a:spLocks/>
          </p:cNvSpPr>
          <p:nvPr/>
        </p:nvSpPr>
        <p:spPr>
          <a:xfrm>
            <a:off x="923760" y="3601038"/>
            <a:ext cx="5653904" cy="3485562"/>
          </a:xfrm>
          <a:prstGeom prst="rect">
            <a:avLst/>
          </a:prstGeom>
        </p:spPr>
        <p:txBody>
          <a:bodyPr vert="horz" lIns="0" tIns="37719" rIns="0" bIns="37719" rtlCol="0">
            <a:normAutofit/>
          </a:bodyPr>
          <a:lstStyle>
            <a:lvl1pPr marL="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90" indent="-377190" algn="just">
              <a:buFont typeface="Wingdings" panose="05000000000000000000" pitchFamily="2" charset="2"/>
              <a:buChar char="q"/>
            </a:pPr>
            <a:r>
              <a:rPr lang="es-PE" sz="1485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R.A. N.° 247-2018-CE-PJ</a:t>
            </a:r>
            <a:r>
              <a:rPr lang="es-PE" sz="148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dispuso </a:t>
            </a:r>
            <a:r>
              <a:rPr lang="es-MX" sz="14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toda petición o solicitud relacionada, directa o indirectamente, a los órganos jurisdiccionales del Código Procesal Penal - Decreto Legislativo N.º 957-, liquidadores o de descarga -Código de Procedimientos Penales de 1940-, sean estos transitorios o permanentes, así como de las reformas al modelo administrativo, presupuestal, de gestión y/o flujo de los procesos penales, deberá contar necesariamente con el informe concordante de la Unidad de Equipo Técnico Institucional del Código Procesal Penal.</a:t>
            </a:r>
            <a:endParaRPr lang="es-PE" sz="1485" kern="0" dirty="0">
              <a:solidFill>
                <a:sysClr val="windowText" lastClr="00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8908971-2AD5-4384-B12C-D8FFCE19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90" y="3505343"/>
            <a:ext cx="2798313" cy="2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53924"/>
            <a:ext cx="8077200" cy="1524647"/>
          </a:xfrm>
          <a:prstGeom prst="rect">
            <a:avLst/>
          </a:prstGeom>
        </p:spPr>
        <p:txBody>
          <a:bodyPr vert="horz" wrap="square" lIns="0" tIns="534542" rIns="0" bIns="0" rtlCol="0">
            <a:spAutoFit/>
          </a:bodyPr>
          <a:lstStyle/>
          <a:p>
            <a:pPr marL="608330" marR="5080">
              <a:spcBef>
                <a:spcPts val="585"/>
              </a:spcBef>
            </a:pPr>
            <a:r>
              <a:rPr sz="3200" b="1" spc="-40" dirty="0"/>
              <a:t>B</a:t>
            </a:r>
            <a:r>
              <a:rPr lang="es-PE" sz="3200" b="1" spc="-40" dirty="0" err="1"/>
              <a:t>eneficios</a:t>
            </a:r>
            <a:r>
              <a:rPr lang="es-PE" sz="3200" b="1" spc="-40" dirty="0"/>
              <a:t> del Nuevo Modelo de Gestión del Despacho Judicial Penal </a:t>
            </a:r>
            <a:endParaRPr sz="3200" b="1" spc="-25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93296001-4F82-4CAA-9ECC-F9507ACBBF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1909491"/>
              </p:ext>
            </p:extLst>
          </p:nvPr>
        </p:nvGraphicFramePr>
        <p:xfrm>
          <a:off x="1447800" y="2819400"/>
          <a:ext cx="7559676" cy="418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487204" y="1692911"/>
            <a:ext cx="9134633" cy="4321969"/>
          </a:xfrm>
          <a:prstGeom prst="roundRect">
            <a:avLst>
              <a:gd name="adj" fmla="val 679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 sz="1980"/>
          </a:p>
        </p:txBody>
      </p:sp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1257301" y="896848"/>
            <a:ext cx="184731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485"/>
          </a:p>
        </p:txBody>
      </p:sp>
      <p:sp>
        <p:nvSpPr>
          <p:cNvPr id="16388" name="Text Placeholder 21"/>
          <p:cNvSpPr txBox="1">
            <a:spLocks/>
          </p:cNvSpPr>
          <p:nvPr/>
        </p:nvSpPr>
        <p:spPr bwMode="auto">
          <a:xfrm>
            <a:off x="745649" y="2707482"/>
            <a:ext cx="3359785" cy="30646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28066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Y" sz="1485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Y" sz="1485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Y" sz="1485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Y" sz="1485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Y" sz="1485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Y" sz="1485" dirty="0"/>
              <a:t>Principios de oralidad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Y" sz="1485" dirty="0"/>
              <a:t>Publicidad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Y" sz="1485" dirty="0"/>
              <a:t>Presunción de inocencia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Y" sz="1485" dirty="0"/>
              <a:t>Limitación a la actividad judicial</a:t>
            </a:r>
            <a:endParaRPr lang="es-PY" sz="1155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ES" sz="115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Placeholder 22"/>
          <p:cNvSpPr txBox="1">
            <a:spLocks/>
          </p:cNvSpPr>
          <p:nvPr/>
        </p:nvSpPr>
        <p:spPr>
          <a:xfrm>
            <a:off x="726441" y="2194084"/>
            <a:ext cx="3378994" cy="501173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anchor="ctr"/>
          <a:lstStyle/>
          <a:p>
            <a:pPr marL="188595" indent="-188595" algn="ctr">
              <a:lnSpc>
                <a:spcPct val="90000"/>
              </a:lnSpc>
              <a:spcBef>
                <a:spcPts val="825"/>
              </a:spcBef>
              <a:defRPr/>
            </a:pPr>
            <a:r>
              <a:rPr lang="en-US" sz="198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principios de corte acusatorio</a:t>
            </a:r>
            <a:endParaRPr lang="en-US" sz="1815" b="1" cap="all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Isosceles Triangle 31"/>
          <p:cNvSpPr/>
          <p:nvPr/>
        </p:nvSpPr>
        <p:spPr>
          <a:xfrm rot="10800000">
            <a:off x="2329497" y="2690019"/>
            <a:ext cx="302102" cy="146685"/>
          </a:xfrm>
          <a:prstGeom prst="triangle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98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391" name="Text Placeholder 17"/>
          <p:cNvSpPr txBox="1">
            <a:spLocks/>
          </p:cNvSpPr>
          <p:nvPr/>
        </p:nvSpPr>
        <p:spPr bwMode="auto">
          <a:xfrm>
            <a:off x="6050757" y="2386172"/>
            <a:ext cx="3359785" cy="33859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28066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E" sz="1320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endParaRPr lang="es-PE" sz="1320" dirty="0"/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E" sz="1485" dirty="0"/>
              <a:t>Básicamente secreto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E" sz="1485" dirty="0"/>
              <a:t>Escrito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E" sz="1485" dirty="0"/>
              <a:t>Burocrático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  <a:defRPr/>
            </a:pPr>
            <a:r>
              <a:rPr lang="es-PE" sz="1485" dirty="0"/>
              <a:t>Excesivo formalismo</a:t>
            </a:r>
            <a:endParaRPr lang="es-ES" sz="1485" dirty="0"/>
          </a:p>
        </p:txBody>
      </p:sp>
      <p:sp>
        <p:nvSpPr>
          <p:cNvPr id="41" name="Text Placeholder 18"/>
          <p:cNvSpPr txBox="1">
            <a:spLocks/>
          </p:cNvSpPr>
          <p:nvPr/>
        </p:nvSpPr>
        <p:spPr>
          <a:xfrm>
            <a:off x="6050757" y="2176622"/>
            <a:ext cx="3359785" cy="50292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anchor="ctr"/>
          <a:lstStyle/>
          <a:p>
            <a:pPr marL="188595" indent="-188595" algn="ctr">
              <a:lnSpc>
                <a:spcPct val="90000"/>
              </a:lnSpc>
              <a:spcBef>
                <a:spcPts val="825"/>
              </a:spcBef>
              <a:defRPr/>
            </a:pPr>
            <a:r>
              <a:rPr lang="en-US" sz="165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modelo inquisitivo – mixto</a:t>
            </a:r>
            <a:endParaRPr lang="en-US" sz="1815" b="1" cap="all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Isosceles Triangle 30"/>
          <p:cNvSpPr/>
          <p:nvPr/>
        </p:nvSpPr>
        <p:spPr>
          <a:xfrm rot="10800000">
            <a:off x="7515860" y="2670811"/>
            <a:ext cx="302102" cy="144939"/>
          </a:xfrm>
          <a:prstGeom prst="triangle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980" kern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63" name="Diagram 5"/>
          <p:cNvGraphicFramePr/>
          <p:nvPr/>
        </p:nvGraphicFramePr>
        <p:xfrm>
          <a:off x="2931079" y="4951437"/>
          <a:ext cx="4278767" cy="105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24 Rectángulo"/>
          <p:cNvSpPr/>
          <p:nvPr/>
        </p:nvSpPr>
        <p:spPr>
          <a:xfrm>
            <a:off x="1021557" y="2889092"/>
            <a:ext cx="2711926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98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“Verdadera reforma de la administración de justicia penal peruana”</a:t>
            </a:r>
          </a:p>
        </p:txBody>
      </p:sp>
      <p:grpSp>
        <p:nvGrpSpPr>
          <p:cNvPr id="34828" name="Group 24"/>
          <p:cNvGrpSpPr>
            <a:grpSpLocks/>
          </p:cNvGrpSpPr>
          <p:nvPr/>
        </p:nvGrpSpPr>
        <p:grpSpPr bwMode="auto">
          <a:xfrm flipH="1">
            <a:off x="3614738" y="3014822"/>
            <a:ext cx="1885950" cy="2444750"/>
            <a:chOff x="2924175" y="1682750"/>
            <a:chExt cx="2506663" cy="4035425"/>
          </a:xfrm>
        </p:grpSpPr>
        <p:sp>
          <p:nvSpPr>
            <p:cNvPr id="28" name="Freeform 90"/>
            <p:cNvSpPr>
              <a:spLocks/>
            </p:cNvSpPr>
            <p:nvPr/>
          </p:nvSpPr>
          <p:spPr bwMode="auto">
            <a:xfrm>
              <a:off x="3729556" y="5513520"/>
              <a:ext cx="276198" cy="204655"/>
            </a:xfrm>
            <a:custGeom>
              <a:avLst/>
              <a:gdLst>
                <a:gd name="T0" fmla="*/ 0 w 699"/>
                <a:gd name="T1" fmla="*/ 2 h 520"/>
                <a:gd name="T2" fmla="*/ 0 w 699"/>
                <a:gd name="T3" fmla="*/ 520 h 520"/>
                <a:gd name="T4" fmla="*/ 691 w 699"/>
                <a:gd name="T5" fmla="*/ 520 h 520"/>
                <a:gd name="T6" fmla="*/ 694 w 699"/>
                <a:gd name="T7" fmla="*/ 516 h 520"/>
                <a:gd name="T8" fmla="*/ 699 w 699"/>
                <a:gd name="T9" fmla="*/ 492 h 520"/>
                <a:gd name="T10" fmla="*/ 696 w 699"/>
                <a:gd name="T11" fmla="*/ 466 h 520"/>
                <a:gd name="T12" fmla="*/ 684 w 699"/>
                <a:gd name="T13" fmla="*/ 433 h 520"/>
                <a:gd name="T14" fmla="*/ 657 w 699"/>
                <a:gd name="T15" fmla="*/ 394 h 520"/>
                <a:gd name="T16" fmla="*/ 612 w 699"/>
                <a:gd name="T17" fmla="*/ 353 h 520"/>
                <a:gd name="T18" fmla="*/ 543 w 699"/>
                <a:gd name="T19" fmla="*/ 306 h 520"/>
                <a:gd name="T20" fmla="*/ 497 w 699"/>
                <a:gd name="T21" fmla="*/ 282 h 520"/>
                <a:gd name="T22" fmla="*/ 237 w 699"/>
                <a:gd name="T23" fmla="*/ 152 h 520"/>
                <a:gd name="T24" fmla="*/ 230 w 699"/>
                <a:gd name="T25" fmla="*/ 0 h 520"/>
                <a:gd name="T26" fmla="*/ 0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0" y="2"/>
                  </a:moveTo>
                  <a:lnTo>
                    <a:pt x="0" y="520"/>
                  </a:lnTo>
                  <a:lnTo>
                    <a:pt x="691" y="520"/>
                  </a:lnTo>
                  <a:lnTo>
                    <a:pt x="694" y="516"/>
                  </a:lnTo>
                  <a:lnTo>
                    <a:pt x="699" y="492"/>
                  </a:lnTo>
                  <a:lnTo>
                    <a:pt x="696" y="466"/>
                  </a:lnTo>
                  <a:lnTo>
                    <a:pt x="684" y="433"/>
                  </a:lnTo>
                  <a:lnTo>
                    <a:pt x="657" y="394"/>
                  </a:lnTo>
                  <a:lnTo>
                    <a:pt x="612" y="353"/>
                  </a:lnTo>
                  <a:lnTo>
                    <a:pt x="543" y="306"/>
                  </a:lnTo>
                  <a:lnTo>
                    <a:pt x="497" y="282"/>
                  </a:lnTo>
                  <a:lnTo>
                    <a:pt x="237" y="152"/>
                  </a:lnTo>
                  <a:lnTo>
                    <a:pt x="2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3311779" y="5513520"/>
              <a:ext cx="276198" cy="204655"/>
            </a:xfrm>
            <a:custGeom>
              <a:avLst/>
              <a:gdLst>
                <a:gd name="T0" fmla="*/ 699 w 699"/>
                <a:gd name="T1" fmla="*/ 2 h 520"/>
                <a:gd name="T2" fmla="*/ 699 w 699"/>
                <a:gd name="T3" fmla="*/ 520 h 520"/>
                <a:gd name="T4" fmla="*/ 8 w 699"/>
                <a:gd name="T5" fmla="*/ 520 h 520"/>
                <a:gd name="T6" fmla="*/ 5 w 699"/>
                <a:gd name="T7" fmla="*/ 516 h 520"/>
                <a:gd name="T8" fmla="*/ 0 w 699"/>
                <a:gd name="T9" fmla="*/ 492 h 520"/>
                <a:gd name="T10" fmla="*/ 3 w 699"/>
                <a:gd name="T11" fmla="*/ 466 h 520"/>
                <a:gd name="T12" fmla="*/ 14 w 699"/>
                <a:gd name="T13" fmla="*/ 433 h 520"/>
                <a:gd name="T14" fmla="*/ 42 w 699"/>
                <a:gd name="T15" fmla="*/ 394 h 520"/>
                <a:gd name="T16" fmla="*/ 87 w 699"/>
                <a:gd name="T17" fmla="*/ 353 h 520"/>
                <a:gd name="T18" fmla="*/ 156 w 699"/>
                <a:gd name="T19" fmla="*/ 306 h 520"/>
                <a:gd name="T20" fmla="*/ 202 w 699"/>
                <a:gd name="T21" fmla="*/ 282 h 520"/>
                <a:gd name="T22" fmla="*/ 462 w 699"/>
                <a:gd name="T23" fmla="*/ 152 h 520"/>
                <a:gd name="T24" fmla="*/ 469 w 699"/>
                <a:gd name="T25" fmla="*/ 0 h 520"/>
                <a:gd name="T26" fmla="*/ 699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699" y="2"/>
                  </a:moveTo>
                  <a:lnTo>
                    <a:pt x="699" y="520"/>
                  </a:lnTo>
                  <a:lnTo>
                    <a:pt x="8" y="520"/>
                  </a:lnTo>
                  <a:lnTo>
                    <a:pt x="5" y="516"/>
                  </a:lnTo>
                  <a:lnTo>
                    <a:pt x="0" y="492"/>
                  </a:lnTo>
                  <a:lnTo>
                    <a:pt x="3" y="466"/>
                  </a:lnTo>
                  <a:lnTo>
                    <a:pt x="14" y="433"/>
                  </a:lnTo>
                  <a:lnTo>
                    <a:pt x="42" y="394"/>
                  </a:lnTo>
                  <a:lnTo>
                    <a:pt x="87" y="353"/>
                  </a:lnTo>
                  <a:lnTo>
                    <a:pt x="156" y="306"/>
                  </a:lnTo>
                  <a:lnTo>
                    <a:pt x="202" y="282"/>
                  </a:lnTo>
                  <a:lnTo>
                    <a:pt x="462" y="152"/>
                  </a:lnTo>
                  <a:lnTo>
                    <a:pt x="469" y="0"/>
                  </a:lnTo>
                  <a:lnTo>
                    <a:pt x="69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3388372" y="3547692"/>
              <a:ext cx="543110" cy="2017713"/>
            </a:xfrm>
            <a:custGeom>
              <a:avLst/>
              <a:gdLst>
                <a:gd name="T0" fmla="*/ 0 w 1368"/>
                <a:gd name="T1" fmla="*/ 0 h 5080"/>
                <a:gd name="T2" fmla="*/ 148 w 1368"/>
                <a:gd name="T3" fmla="*/ 5080 h 5080"/>
                <a:gd name="T4" fmla="*/ 569 w 1368"/>
                <a:gd name="T5" fmla="*/ 5080 h 5080"/>
                <a:gd name="T6" fmla="*/ 697 w 1368"/>
                <a:gd name="T7" fmla="*/ 919 h 5080"/>
                <a:gd name="T8" fmla="*/ 763 w 1368"/>
                <a:gd name="T9" fmla="*/ 5080 h 5080"/>
                <a:gd name="T10" fmla="*/ 1184 w 1368"/>
                <a:gd name="T11" fmla="*/ 5080 h 5080"/>
                <a:gd name="T12" fmla="*/ 1368 w 1368"/>
                <a:gd name="T13" fmla="*/ 0 h 5080"/>
                <a:gd name="T14" fmla="*/ 0 w 1368"/>
                <a:gd name="T15" fmla="*/ 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8" h="5080">
                  <a:moveTo>
                    <a:pt x="0" y="0"/>
                  </a:moveTo>
                  <a:lnTo>
                    <a:pt x="148" y="5080"/>
                  </a:lnTo>
                  <a:lnTo>
                    <a:pt x="569" y="5080"/>
                  </a:lnTo>
                  <a:lnTo>
                    <a:pt x="697" y="919"/>
                  </a:lnTo>
                  <a:lnTo>
                    <a:pt x="763" y="5080"/>
                  </a:lnTo>
                  <a:lnTo>
                    <a:pt x="1184" y="5080"/>
                  </a:lnTo>
                  <a:lnTo>
                    <a:pt x="1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25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4702049" y="2887613"/>
              <a:ext cx="2320" cy="141239"/>
            </a:xfrm>
            <a:custGeom>
              <a:avLst/>
              <a:gdLst>
                <a:gd name="T0" fmla="*/ 0 w 4"/>
                <a:gd name="T1" fmla="*/ 358 h 358"/>
                <a:gd name="T2" fmla="*/ 0 w 4"/>
                <a:gd name="T3" fmla="*/ 4 h 358"/>
                <a:gd name="T4" fmla="*/ 4 w 4"/>
                <a:gd name="T5" fmla="*/ 0 h 358"/>
                <a:gd name="T6" fmla="*/ 4 w 4"/>
                <a:gd name="T7" fmla="*/ 354 h 358"/>
                <a:gd name="T8" fmla="*/ 3 w 4"/>
                <a:gd name="T9" fmla="*/ 357 h 358"/>
                <a:gd name="T10" fmla="*/ 0 w 4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58">
                  <a:moveTo>
                    <a:pt x="0" y="35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354"/>
                  </a:lnTo>
                  <a:lnTo>
                    <a:pt x="3" y="357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C6D6C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2" name="Freeform 95"/>
            <p:cNvSpPr>
              <a:spLocks/>
            </p:cNvSpPr>
            <p:nvPr/>
          </p:nvSpPr>
          <p:spPr bwMode="auto">
            <a:xfrm>
              <a:off x="3386050" y="3472748"/>
              <a:ext cx="550074" cy="74944"/>
            </a:xfrm>
            <a:custGeom>
              <a:avLst/>
              <a:gdLst>
                <a:gd name="T0" fmla="*/ 1380 w 1380"/>
                <a:gd name="T1" fmla="*/ 0 h 196"/>
                <a:gd name="T2" fmla="*/ 0 w 1380"/>
                <a:gd name="T3" fmla="*/ 0 h 196"/>
                <a:gd name="T4" fmla="*/ 5 w 1380"/>
                <a:gd name="T5" fmla="*/ 196 h 196"/>
                <a:gd name="T6" fmla="*/ 1373 w 1380"/>
                <a:gd name="T7" fmla="*/ 196 h 196"/>
                <a:gd name="T8" fmla="*/ 1380 w 138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0" h="196">
                  <a:moveTo>
                    <a:pt x="1380" y="0"/>
                  </a:moveTo>
                  <a:lnTo>
                    <a:pt x="0" y="0"/>
                  </a:lnTo>
                  <a:lnTo>
                    <a:pt x="5" y="196"/>
                  </a:lnTo>
                  <a:lnTo>
                    <a:pt x="1373" y="19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3" name="Freeform 96"/>
            <p:cNvSpPr>
              <a:spLocks/>
            </p:cNvSpPr>
            <p:nvPr/>
          </p:nvSpPr>
          <p:spPr bwMode="auto">
            <a:xfrm>
              <a:off x="3309458" y="2472540"/>
              <a:ext cx="273876" cy="1400869"/>
            </a:xfrm>
            <a:custGeom>
              <a:avLst/>
              <a:gdLst>
                <a:gd name="T0" fmla="*/ 0 w 696"/>
                <a:gd name="T1" fmla="*/ 375 h 3534"/>
                <a:gd name="T2" fmla="*/ 92 w 696"/>
                <a:gd name="T3" fmla="*/ 3513 h 3534"/>
                <a:gd name="T4" fmla="*/ 626 w 696"/>
                <a:gd name="T5" fmla="*/ 3534 h 3534"/>
                <a:gd name="T6" fmla="*/ 642 w 696"/>
                <a:gd name="T7" fmla="*/ 636 h 3534"/>
                <a:gd name="T8" fmla="*/ 696 w 696"/>
                <a:gd name="T9" fmla="*/ 0 h 3534"/>
                <a:gd name="T10" fmla="*/ 0 w 696"/>
                <a:gd name="T11" fmla="*/ 375 h 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3534">
                  <a:moveTo>
                    <a:pt x="0" y="375"/>
                  </a:moveTo>
                  <a:lnTo>
                    <a:pt x="92" y="3513"/>
                  </a:lnTo>
                  <a:lnTo>
                    <a:pt x="626" y="3534"/>
                  </a:lnTo>
                  <a:lnTo>
                    <a:pt x="642" y="636"/>
                  </a:lnTo>
                  <a:lnTo>
                    <a:pt x="696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4" name="Freeform 97"/>
            <p:cNvSpPr>
              <a:spLocks/>
            </p:cNvSpPr>
            <p:nvPr/>
          </p:nvSpPr>
          <p:spPr bwMode="auto">
            <a:xfrm>
              <a:off x="3560125" y="2463892"/>
              <a:ext cx="222814" cy="1003091"/>
            </a:xfrm>
            <a:custGeom>
              <a:avLst/>
              <a:gdLst>
                <a:gd name="T0" fmla="*/ 262 w 565"/>
                <a:gd name="T1" fmla="*/ 0 h 2536"/>
                <a:gd name="T2" fmla="*/ 94 w 565"/>
                <a:gd name="T3" fmla="*/ 41 h 2536"/>
                <a:gd name="T4" fmla="*/ 0 w 565"/>
                <a:gd name="T5" fmla="*/ 162 h 2536"/>
                <a:gd name="T6" fmla="*/ 0 w 565"/>
                <a:gd name="T7" fmla="*/ 2536 h 2536"/>
                <a:gd name="T8" fmla="*/ 565 w 565"/>
                <a:gd name="T9" fmla="*/ 2536 h 2536"/>
                <a:gd name="T10" fmla="*/ 558 w 565"/>
                <a:gd name="T11" fmla="*/ 162 h 2536"/>
                <a:gd name="T12" fmla="*/ 437 w 565"/>
                <a:gd name="T13" fmla="*/ 35 h 2536"/>
                <a:gd name="T14" fmla="*/ 262 w 565"/>
                <a:gd name="T15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5" h="2536">
                  <a:moveTo>
                    <a:pt x="262" y="0"/>
                  </a:moveTo>
                  <a:lnTo>
                    <a:pt x="94" y="41"/>
                  </a:lnTo>
                  <a:lnTo>
                    <a:pt x="0" y="162"/>
                  </a:lnTo>
                  <a:lnTo>
                    <a:pt x="0" y="2536"/>
                  </a:lnTo>
                  <a:lnTo>
                    <a:pt x="565" y="2536"/>
                  </a:lnTo>
                  <a:lnTo>
                    <a:pt x="558" y="162"/>
                  </a:lnTo>
                  <a:lnTo>
                    <a:pt x="437" y="3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7" name="Freeform 98"/>
            <p:cNvSpPr>
              <a:spLocks/>
            </p:cNvSpPr>
            <p:nvPr/>
          </p:nvSpPr>
          <p:spPr bwMode="auto">
            <a:xfrm>
              <a:off x="3618149" y="2489835"/>
              <a:ext cx="92839" cy="121063"/>
            </a:xfrm>
            <a:custGeom>
              <a:avLst/>
              <a:gdLst>
                <a:gd name="T0" fmla="*/ 111 w 232"/>
                <a:gd name="T1" fmla="*/ 0 h 305"/>
                <a:gd name="T2" fmla="*/ 0 w 232"/>
                <a:gd name="T3" fmla="*/ 171 h 305"/>
                <a:gd name="T4" fmla="*/ 71 w 232"/>
                <a:gd name="T5" fmla="*/ 305 h 305"/>
                <a:gd name="T6" fmla="*/ 155 w 232"/>
                <a:gd name="T7" fmla="*/ 305 h 305"/>
                <a:gd name="T8" fmla="*/ 232 w 232"/>
                <a:gd name="T9" fmla="*/ 171 h 305"/>
                <a:gd name="T10" fmla="*/ 111 w 232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305">
                  <a:moveTo>
                    <a:pt x="111" y="0"/>
                  </a:moveTo>
                  <a:lnTo>
                    <a:pt x="0" y="171"/>
                  </a:lnTo>
                  <a:lnTo>
                    <a:pt x="71" y="305"/>
                  </a:lnTo>
                  <a:lnTo>
                    <a:pt x="155" y="305"/>
                  </a:lnTo>
                  <a:lnTo>
                    <a:pt x="232" y="17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8" name="Freeform 99"/>
            <p:cNvSpPr>
              <a:spLocks/>
            </p:cNvSpPr>
            <p:nvPr/>
          </p:nvSpPr>
          <p:spPr bwMode="auto">
            <a:xfrm>
              <a:off x="3574051" y="2432186"/>
              <a:ext cx="197283" cy="149887"/>
            </a:xfrm>
            <a:custGeom>
              <a:avLst/>
              <a:gdLst>
                <a:gd name="T0" fmla="*/ 85 w 499"/>
                <a:gd name="T1" fmla="*/ 0 h 380"/>
                <a:gd name="T2" fmla="*/ 387 w 499"/>
                <a:gd name="T3" fmla="*/ 0 h 380"/>
                <a:gd name="T4" fmla="*/ 499 w 499"/>
                <a:gd name="T5" fmla="*/ 203 h 380"/>
                <a:gd name="T6" fmla="*/ 345 w 499"/>
                <a:gd name="T7" fmla="*/ 373 h 380"/>
                <a:gd name="T8" fmla="*/ 232 w 499"/>
                <a:gd name="T9" fmla="*/ 190 h 380"/>
                <a:gd name="T10" fmla="*/ 113 w 499"/>
                <a:gd name="T11" fmla="*/ 380 h 380"/>
                <a:gd name="T12" fmla="*/ 0 w 499"/>
                <a:gd name="T13" fmla="*/ 218 h 380"/>
                <a:gd name="T14" fmla="*/ 85 w 499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380">
                  <a:moveTo>
                    <a:pt x="85" y="0"/>
                  </a:moveTo>
                  <a:lnTo>
                    <a:pt x="387" y="0"/>
                  </a:lnTo>
                  <a:lnTo>
                    <a:pt x="499" y="203"/>
                  </a:lnTo>
                  <a:lnTo>
                    <a:pt x="345" y="373"/>
                  </a:lnTo>
                  <a:lnTo>
                    <a:pt x="232" y="190"/>
                  </a:lnTo>
                  <a:lnTo>
                    <a:pt x="113" y="380"/>
                  </a:lnTo>
                  <a:lnTo>
                    <a:pt x="0" y="2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39" name="Freeform 100"/>
            <p:cNvSpPr>
              <a:spLocks/>
            </p:cNvSpPr>
            <p:nvPr/>
          </p:nvSpPr>
          <p:spPr bwMode="auto">
            <a:xfrm>
              <a:off x="3625112" y="2351478"/>
              <a:ext cx="83555" cy="138357"/>
            </a:xfrm>
            <a:custGeom>
              <a:avLst/>
              <a:gdLst>
                <a:gd name="T0" fmla="*/ 0 w 217"/>
                <a:gd name="T1" fmla="*/ 28 h 346"/>
                <a:gd name="T2" fmla="*/ 0 w 217"/>
                <a:gd name="T3" fmla="*/ 259 h 346"/>
                <a:gd name="T4" fmla="*/ 101 w 217"/>
                <a:gd name="T5" fmla="*/ 346 h 346"/>
                <a:gd name="T6" fmla="*/ 217 w 217"/>
                <a:gd name="T7" fmla="*/ 259 h 346"/>
                <a:gd name="T8" fmla="*/ 217 w 217"/>
                <a:gd name="T9" fmla="*/ 0 h 346"/>
                <a:gd name="T10" fmla="*/ 189 w 217"/>
                <a:gd name="T11" fmla="*/ 8 h 346"/>
                <a:gd name="T12" fmla="*/ 67 w 217"/>
                <a:gd name="T13" fmla="*/ 34 h 346"/>
                <a:gd name="T14" fmla="*/ 20 w 217"/>
                <a:gd name="T15" fmla="*/ 37 h 346"/>
                <a:gd name="T16" fmla="*/ 1 w 217"/>
                <a:gd name="T17" fmla="*/ 34 h 346"/>
                <a:gd name="T18" fmla="*/ 0 w 217"/>
                <a:gd name="T19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346">
                  <a:moveTo>
                    <a:pt x="0" y="28"/>
                  </a:moveTo>
                  <a:lnTo>
                    <a:pt x="0" y="259"/>
                  </a:lnTo>
                  <a:lnTo>
                    <a:pt x="101" y="346"/>
                  </a:lnTo>
                  <a:lnTo>
                    <a:pt x="217" y="259"/>
                  </a:lnTo>
                  <a:lnTo>
                    <a:pt x="217" y="0"/>
                  </a:lnTo>
                  <a:lnTo>
                    <a:pt x="189" y="8"/>
                  </a:lnTo>
                  <a:lnTo>
                    <a:pt x="67" y="34"/>
                  </a:lnTo>
                  <a:lnTo>
                    <a:pt x="20" y="37"/>
                  </a:lnTo>
                  <a:lnTo>
                    <a:pt x="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40" name="Freeform 101"/>
            <p:cNvSpPr>
              <a:spLocks/>
            </p:cNvSpPr>
            <p:nvPr/>
          </p:nvSpPr>
          <p:spPr bwMode="auto">
            <a:xfrm>
              <a:off x="3618149" y="2584955"/>
              <a:ext cx="85877" cy="812850"/>
            </a:xfrm>
            <a:custGeom>
              <a:avLst/>
              <a:gdLst>
                <a:gd name="T0" fmla="*/ 84 w 211"/>
                <a:gd name="T1" fmla="*/ 0 h 2045"/>
                <a:gd name="T2" fmla="*/ 0 w 211"/>
                <a:gd name="T3" fmla="*/ 1926 h 2045"/>
                <a:gd name="T4" fmla="*/ 98 w 211"/>
                <a:gd name="T5" fmla="*/ 2045 h 2045"/>
                <a:gd name="T6" fmla="*/ 211 w 211"/>
                <a:gd name="T7" fmla="*/ 1920 h 2045"/>
                <a:gd name="T8" fmla="*/ 147 w 211"/>
                <a:gd name="T9" fmla="*/ 0 h 2045"/>
                <a:gd name="T10" fmla="*/ 84 w 211"/>
                <a:gd name="T11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045">
                  <a:moveTo>
                    <a:pt x="84" y="0"/>
                  </a:moveTo>
                  <a:lnTo>
                    <a:pt x="0" y="1926"/>
                  </a:lnTo>
                  <a:lnTo>
                    <a:pt x="98" y="2045"/>
                  </a:lnTo>
                  <a:lnTo>
                    <a:pt x="211" y="1920"/>
                  </a:lnTo>
                  <a:lnTo>
                    <a:pt x="147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3757408" y="2481187"/>
              <a:ext cx="273876" cy="1397987"/>
            </a:xfrm>
            <a:custGeom>
              <a:avLst/>
              <a:gdLst>
                <a:gd name="T0" fmla="*/ 689 w 689"/>
                <a:gd name="T1" fmla="*/ 348 h 3524"/>
                <a:gd name="T2" fmla="*/ 0 w 689"/>
                <a:gd name="T3" fmla="*/ 0 h 3524"/>
                <a:gd name="T4" fmla="*/ 55 w 689"/>
                <a:gd name="T5" fmla="*/ 621 h 3524"/>
                <a:gd name="T6" fmla="*/ 0 w 689"/>
                <a:gd name="T7" fmla="*/ 3524 h 3524"/>
                <a:gd name="T8" fmla="*/ 634 w 689"/>
                <a:gd name="T9" fmla="*/ 3480 h 3524"/>
                <a:gd name="T10" fmla="*/ 689 w 689"/>
                <a:gd name="T11" fmla="*/ 348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3524">
                  <a:moveTo>
                    <a:pt x="689" y="348"/>
                  </a:moveTo>
                  <a:lnTo>
                    <a:pt x="0" y="0"/>
                  </a:lnTo>
                  <a:lnTo>
                    <a:pt x="55" y="621"/>
                  </a:lnTo>
                  <a:lnTo>
                    <a:pt x="0" y="3524"/>
                  </a:lnTo>
                  <a:lnTo>
                    <a:pt x="634" y="3480"/>
                  </a:lnTo>
                  <a:lnTo>
                    <a:pt x="689" y="348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46" name="Freeform 103"/>
            <p:cNvSpPr>
              <a:spLocks/>
            </p:cNvSpPr>
            <p:nvPr/>
          </p:nvSpPr>
          <p:spPr bwMode="auto">
            <a:xfrm>
              <a:off x="3451038" y="2472540"/>
              <a:ext cx="132297" cy="1072270"/>
            </a:xfrm>
            <a:custGeom>
              <a:avLst/>
              <a:gdLst>
                <a:gd name="T0" fmla="*/ 334 w 334"/>
                <a:gd name="T1" fmla="*/ 0 h 2704"/>
                <a:gd name="T2" fmla="*/ 248 w 334"/>
                <a:gd name="T3" fmla="*/ 56 h 2704"/>
                <a:gd name="T4" fmla="*/ 107 w 334"/>
                <a:gd name="T5" fmla="*/ 255 h 2704"/>
                <a:gd name="T6" fmla="*/ 140 w 334"/>
                <a:gd name="T7" fmla="*/ 462 h 2704"/>
                <a:gd name="T8" fmla="*/ 3 w 334"/>
                <a:gd name="T9" fmla="*/ 524 h 2704"/>
                <a:gd name="T10" fmla="*/ 1 w 334"/>
                <a:gd name="T11" fmla="*/ 535 h 2704"/>
                <a:gd name="T12" fmla="*/ 0 w 334"/>
                <a:gd name="T13" fmla="*/ 537 h 2704"/>
                <a:gd name="T14" fmla="*/ 267 w 334"/>
                <a:gd name="T15" fmla="*/ 2704 h 2704"/>
                <a:gd name="T16" fmla="*/ 280 w 334"/>
                <a:gd name="T17" fmla="*/ 636 h 2704"/>
                <a:gd name="T18" fmla="*/ 334 w 334"/>
                <a:gd name="T19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704">
                  <a:moveTo>
                    <a:pt x="334" y="0"/>
                  </a:moveTo>
                  <a:lnTo>
                    <a:pt x="248" y="56"/>
                  </a:lnTo>
                  <a:lnTo>
                    <a:pt x="107" y="255"/>
                  </a:lnTo>
                  <a:lnTo>
                    <a:pt x="140" y="462"/>
                  </a:lnTo>
                  <a:lnTo>
                    <a:pt x="3" y="524"/>
                  </a:lnTo>
                  <a:lnTo>
                    <a:pt x="1" y="535"/>
                  </a:lnTo>
                  <a:lnTo>
                    <a:pt x="0" y="537"/>
                  </a:lnTo>
                  <a:lnTo>
                    <a:pt x="267" y="2704"/>
                  </a:lnTo>
                  <a:lnTo>
                    <a:pt x="280" y="63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47" name="Freeform 104"/>
            <p:cNvSpPr>
              <a:spLocks/>
            </p:cNvSpPr>
            <p:nvPr/>
          </p:nvSpPr>
          <p:spPr bwMode="auto">
            <a:xfrm>
              <a:off x="3750445" y="2472540"/>
              <a:ext cx="136937" cy="1078035"/>
            </a:xfrm>
            <a:custGeom>
              <a:avLst/>
              <a:gdLst>
                <a:gd name="T0" fmla="*/ 0 w 340"/>
                <a:gd name="T1" fmla="*/ 0 h 2716"/>
                <a:gd name="T2" fmla="*/ 92 w 340"/>
                <a:gd name="T3" fmla="*/ 59 h 2716"/>
                <a:gd name="T4" fmla="*/ 232 w 340"/>
                <a:gd name="T5" fmla="*/ 258 h 2716"/>
                <a:gd name="T6" fmla="*/ 200 w 340"/>
                <a:gd name="T7" fmla="*/ 465 h 2716"/>
                <a:gd name="T8" fmla="*/ 336 w 340"/>
                <a:gd name="T9" fmla="*/ 527 h 2716"/>
                <a:gd name="T10" fmla="*/ 340 w 340"/>
                <a:gd name="T11" fmla="*/ 538 h 2716"/>
                <a:gd name="T12" fmla="*/ 340 w 340"/>
                <a:gd name="T13" fmla="*/ 540 h 2716"/>
                <a:gd name="T14" fmla="*/ 16 w 340"/>
                <a:gd name="T15" fmla="*/ 2716 h 2716"/>
                <a:gd name="T16" fmla="*/ 61 w 340"/>
                <a:gd name="T17" fmla="*/ 639 h 2716"/>
                <a:gd name="T18" fmla="*/ 0 w 340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716">
                  <a:moveTo>
                    <a:pt x="0" y="0"/>
                  </a:moveTo>
                  <a:lnTo>
                    <a:pt x="92" y="59"/>
                  </a:lnTo>
                  <a:lnTo>
                    <a:pt x="232" y="258"/>
                  </a:lnTo>
                  <a:lnTo>
                    <a:pt x="200" y="465"/>
                  </a:lnTo>
                  <a:lnTo>
                    <a:pt x="336" y="527"/>
                  </a:lnTo>
                  <a:lnTo>
                    <a:pt x="340" y="538"/>
                  </a:lnTo>
                  <a:lnTo>
                    <a:pt x="340" y="540"/>
                  </a:lnTo>
                  <a:lnTo>
                    <a:pt x="16" y="2716"/>
                  </a:lnTo>
                  <a:lnTo>
                    <a:pt x="6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48" name="Rectangle 105"/>
            <p:cNvSpPr>
              <a:spLocks noChangeArrowheads="1"/>
            </p:cNvSpPr>
            <p:nvPr/>
          </p:nvSpPr>
          <p:spPr bwMode="auto">
            <a:xfrm>
              <a:off x="3622791" y="3466983"/>
              <a:ext cx="92839" cy="7782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3205013" y="3550575"/>
              <a:ext cx="160149" cy="245007"/>
            </a:xfrm>
            <a:custGeom>
              <a:avLst/>
              <a:gdLst>
                <a:gd name="T0" fmla="*/ 129 w 410"/>
                <a:gd name="T1" fmla="*/ 0 h 616"/>
                <a:gd name="T2" fmla="*/ 180 w 410"/>
                <a:gd name="T3" fmla="*/ 33 h 616"/>
                <a:gd name="T4" fmla="*/ 256 w 410"/>
                <a:gd name="T5" fmla="*/ 91 h 616"/>
                <a:gd name="T6" fmla="*/ 303 w 410"/>
                <a:gd name="T7" fmla="*/ 136 h 616"/>
                <a:gd name="T8" fmla="*/ 343 w 410"/>
                <a:gd name="T9" fmla="*/ 184 h 616"/>
                <a:gd name="T10" fmla="*/ 377 w 410"/>
                <a:gd name="T11" fmla="*/ 237 h 616"/>
                <a:gd name="T12" fmla="*/ 400 w 410"/>
                <a:gd name="T13" fmla="*/ 295 h 616"/>
                <a:gd name="T14" fmla="*/ 410 w 410"/>
                <a:gd name="T15" fmla="*/ 357 h 616"/>
                <a:gd name="T16" fmla="*/ 410 w 410"/>
                <a:gd name="T17" fmla="*/ 389 h 616"/>
                <a:gd name="T18" fmla="*/ 407 w 410"/>
                <a:gd name="T19" fmla="*/ 441 h 616"/>
                <a:gd name="T20" fmla="*/ 392 w 410"/>
                <a:gd name="T21" fmla="*/ 498 h 616"/>
                <a:gd name="T22" fmla="*/ 378 w 410"/>
                <a:gd name="T23" fmla="*/ 528 h 616"/>
                <a:gd name="T24" fmla="*/ 357 w 410"/>
                <a:gd name="T25" fmla="*/ 551 h 616"/>
                <a:gd name="T26" fmla="*/ 330 w 410"/>
                <a:gd name="T27" fmla="*/ 569 h 616"/>
                <a:gd name="T28" fmla="*/ 277 w 410"/>
                <a:gd name="T29" fmla="*/ 591 h 616"/>
                <a:gd name="T30" fmla="*/ 226 w 410"/>
                <a:gd name="T31" fmla="*/ 606 h 616"/>
                <a:gd name="T32" fmla="*/ 207 w 410"/>
                <a:gd name="T33" fmla="*/ 609 h 616"/>
                <a:gd name="T34" fmla="*/ 154 w 410"/>
                <a:gd name="T35" fmla="*/ 616 h 616"/>
                <a:gd name="T36" fmla="*/ 99 w 410"/>
                <a:gd name="T37" fmla="*/ 613 h 616"/>
                <a:gd name="T38" fmla="*/ 64 w 410"/>
                <a:gd name="T39" fmla="*/ 600 h 616"/>
                <a:gd name="T40" fmla="*/ 46 w 410"/>
                <a:gd name="T41" fmla="*/ 585 h 616"/>
                <a:gd name="T42" fmla="*/ 40 w 410"/>
                <a:gd name="T43" fmla="*/ 576 h 616"/>
                <a:gd name="T44" fmla="*/ 31 w 410"/>
                <a:gd name="T45" fmla="*/ 559 h 616"/>
                <a:gd name="T46" fmla="*/ 25 w 410"/>
                <a:gd name="T47" fmla="*/ 533 h 616"/>
                <a:gd name="T48" fmla="*/ 29 w 410"/>
                <a:gd name="T49" fmla="*/ 516 h 616"/>
                <a:gd name="T50" fmla="*/ 41 w 410"/>
                <a:gd name="T51" fmla="*/ 504 h 616"/>
                <a:gd name="T52" fmla="*/ 92 w 410"/>
                <a:gd name="T53" fmla="*/ 492 h 616"/>
                <a:gd name="T54" fmla="*/ 129 w 410"/>
                <a:gd name="T55" fmla="*/ 486 h 616"/>
                <a:gd name="T56" fmla="*/ 145 w 410"/>
                <a:gd name="T57" fmla="*/ 480 h 616"/>
                <a:gd name="T58" fmla="*/ 173 w 410"/>
                <a:gd name="T59" fmla="*/ 453 h 616"/>
                <a:gd name="T60" fmla="*/ 188 w 410"/>
                <a:gd name="T61" fmla="*/ 415 h 616"/>
                <a:gd name="T62" fmla="*/ 182 w 410"/>
                <a:gd name="T63" fmla="*/ 384 h 616"/>
                <a:gd name="T64" fmla="*/ 171 w 410"/>
                <a:gd name="T65" fmla="*/ 366 h 616"/>
                <a:gd name="T66" fmla="*/ 162 w 410"/>
                <a:gd name="T67" fmla="*/ 357 h 616"/>
                <a:gd name="T68" fmla="*/ 141 w 410"/>
                <a:gd name="T69" fmla="*/ 339 h 616"/>
                <a:gd name="T70" fmla="*/ 111 w 410"/>
                <a:gd name="T71" fmla="*/ 307 h 616"/>
                <a:gd name="T72" fmla="*/ 86 w 410"/>
                <a:gd name="T73" fmla="*/ 267 h 616"/>
                <a:gd name="T74" fmla="*/ 68 w 410"/>
                <a:gd name="T75" fmla="*/ 213 h 616"/>
                <a:gd name="T76" fmla="*/ 35 w 410"/>
                <a:gd name="T77" fmla="*/ 144 h 616"/>
                <a:gd name="T78" fmla="*/ 0 w 410"/>
                <a:gd name="T79" fmla="*/ 98 h 616"/>
                <a:gd name="T80" fmla="*/ 24 w 410"/>
                <a:gd name="T81" fmla="*/ 82 h 616"/>
                <a:gd name="T82" fmla="*/ 68 w 410"/>
                <a:gd name="T83" fmla="*/ 43 h 616"/>
                <a:gd name="T84" fmla="*/ 86 w 410"/>
                <a:gd name="T85" fmla="*/ 20 h 616"/>
                <a:gd name="T86" fmla="*/ 95 w 410"/>
                <a:gd name="T87" fmla="*/ 31 h 616"/>
                <a:gd name="T88" fmla="*/ 108 w 410"/>
                <a:gd name="T89" fmla="*/ 34 h 616"/>
                <a:gd name="T90" fmla="*/ 120 w 410"/>
                <a:gd name="T91" fmla="*/ 18 h 616"/>
                <a:gd name="T92" fmla="*/ 129 w 410"/>
                <a:gd name="T9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0" h="616">
                  <a:moveTo>
                    <a:pt x="129" y="0"/>
                  </a:moveTo>
                  <a:lnTo>
                    <a:pt x="180" y="33"/>
                  </a:lnTo>
                  <a:lnTo>
                    <a:pt x="256" y="91"/>
                  </a:lnTo>
                  <a:lnTo>
                    <a:pt x="303" y="136"/>
                  </a:lnTo>
                  <a:lnTo>
                    <a:pt x="343" y="184"/>
                  </a:lnTo>
                  <a:lnTo>
                    <a:pt x="377" y="237"/>
                  </a:lnTo>
                  <a:lnTo>
                    <a:pt x="400" y="295"/>
                  </a:lnTo>
                  <a:lnTo>
                    <a:pt x="410" y="357"/>
                  </a:lnTo>
                  <a:lnTo>
                    <a:pt x="410" y="389"/>
                  </a:lnTo>
                  <a:lnTo>
                    <a:pt x="407" y="441"/>
                  </a:lnTo>
                  <a:lnTo>
                    <a:pt x="392" y="498"/>
                  </a:lnTo>
                  <a:lnTo>
                    <a:pt x="378" y="528"/>
                  </a:lnTo>
                  <a:lnTo>
                    <a:pt x="357" y="551"/>
                  </a:lnTo>
                  <a:lnTo>
                    <a:pt x="330" y="569"/>
                  </a:lnTo>
                  <a:lnTo>
                    <a:pt x="277" y="591"/>
                  </a:lnTo>
                  <a:lnTo>
                    <a:pt x="226" y="606"/>
                  </a:lnTo>
                  <a:lnTo>
                    <a:pt x="207" y="609"/>
                  </a:lnTo>
                  <a:lnTo>
                    <a:pt x="154" y="616"/>
                  </a:lnTo>
                  <a:lnTo>
                    <a:pt x="99" y="613"/>
                  </a:lnTo>
                  <a:lnTo>
                    <a:pt x="64" y="600"/>
                  </a:lnTo>
                  <a:lnTo>
                    <a:pt x="46" y="585"/>
                  </a:lnTo>
                  <a:lnTo>
                    <a:pt x="40" y="576"/>
                  </a:lnTo>
                  <a:lnTo>
                    <a:pt x="31" y="559"/>
                  </a:lnTo>
                  <a:lnTo>
                    <a:pt x="25" y="533"/>
                  </a:lnTo>
                  <a:lnTo>
                    <a:pt x="29" y="516"/>
                  </a:lnTo>
                  <a:lnTo>
                    <a:pt x="41" y="504"/>
                  </a:lnTo>
                  <a:lnTo>
                    <a:pt x="92" y="492"/>
                  </a:lnTo>
                  <a:lnTo>
                    <a:pt x="129" y="486"/>
                  </a:lnTo>
                  <a:lnTo>
                    <a:pt x="145" y="480"/>
                  </a:lnTo>
                  <a:lnTo>
                    <a:pt x="173" y="453"/>
                  </a:lnTo>
                  <a:lnTo>
                    <a:pt x="188" y="415"/>
                  </a:lnTo>
                  <a:lnTo>
                    <a:pt x="182" y="384"/>
                  </a:lnTo>
                  <a:lnTo>
                    <a:pt x="171" y="366"/>
                  </a:lnTo>
                  <a:lnTo>
                    <a:pt x="162" y="357"/>
                  </a:lnTo>
                  <a:lnTo>
                    <a:pt x="141" y="339"/>
                  </a:lnTo>
                  <a:lnTo>
                    <a:pt x="111" y="307"/>
                  </a:lnTo>
                  <a:lnTo>
                    <a:pt x="86" y="267"/>
                  </a:lnTo>
                  <a:lnTo>
                    <a:pt x="68" y="213"/>
                  </a:lnTo>
                  <a:lnTo>
                    <a:pt x="35" y="144"/>
                  </a:lnTo>
                  <a:lnTo>
                    <a:pt x="0" y="98"/>
                  </a:lnTo>
                  <a:lnTo>
                    <a:pt x="24" y="82"/>
                  </a:lnTo>
                  <a:lnTo>
                    <a:pt x="68" y="43"/>
                  </a:lnTo>
                  <a:lnTo>
                    <a:pt x="86" y="20"/>
                  </a:lnTo>
                  <a:lnTo>
                    <a:pt x="95" y="31"/>
                  </a:lnTo>
                  <a:lnTo>
                    <a:pt x="108" y="34"/>
                  </a:lnTo>
                  <a:lnTo>
                    <a:pt x="120" y="1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0" name="Freeform 107"/>
            <p:cNvSpPr>
              <a:spLocks/>
            </p:cNvSpPr>
            <p:nvPr/>
          </p:nvSpPr>
          <p:spPr bwMode="auto">
            <a:xfrm>
              <a:off x="3151631" y="3501573"/>
              <a:ext cx="102123" cy="115298"/>
            </a:xfrm>
            <a:custGeom>
              <a:avLst/>
              <a:gdLst>
                <a:gd name="T0" fmla="*/ 1 w 259"/>
                <a:gd name="T1" fmla="*/ 207 h 293"/>
                <a:gd name="T2" fmla="*/ 68 w 259"/>
                <a:gd name="T3" fmla="*/ 251 h 293"/>
                <a:gd name="T4" fmla="*/ 140 w 259"/>
                <a:gd name="T5" fmla="*/ 293 h 293"/>
                <a:gd name="T6" fmla="*/ 202 w 259"/>
                <a:gd name="T7" fmla="*/ 186 h 293"/>
                <a:gd name="T8" fmla="*/ 259 w 259"/>
                <a:gd name="T9" fmla="*/ 79 h 293"/>
                <a:gd name="T10" fmla="*/ 225 w 259"/>
                <a:gd name="T11" fmla="*/ 57 h 293"/>
                <a:gd name="T12" fmla="*/ 175 w 259"/>
                <a:gd name="T13" fmla="*/ 22 h 293"/>
                <a:gd name="T14" fmla="*/ 138 w 259"/>
                <a:gd name="T15" fmla="*/ 5 h 293"/>
                <a:gd name="T16" fmla="*/ 119 w 259"/>
                <a:gd name="T17" fmla="*/ 0 h 293"/>
                <a:gd name="T18" fmla="*/ 88 w 259"/>
                <a:gd name="T19" fmla="*/ 46 h 293"/>
                <a:gd name="T20" fmla="*/ 36 w 259"/>
                <a:gd name="T21" fmla="*/ 122 h 293"/>
                <a:gd name="T22" fmla="*/ 9 w 259"/>
                <a:gd name="T23" fmla="*/ 172 h 293"/>
                <a:gd name="T24" fmla="*/ 0 w 259"/>
                <a:gd name="T25" fmla="*/ 198 h 293"/>
                <a:gd name="T26" fmla="*/ 0 w 259"/>
                <a:gd name="T27" fmla="*/ 183 h 293"/>
                <a:gd name="T28" fmla="*/ 1 w 259"/>
                <a:gd name="T29" fmla="*/ 16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93">
                  <a:moveTo>
                    <a:pt x="1" y="207"/>
                  </a:moveTo>
                  <a:lnTo>
                    <a:pt x="68" y="251"/>
                  </a:lnTo>
                  <a:lnTo>
                    <a:pt x="140" y="293"/>
                  </a:lnTo>
                  <a:lnTo>
                    <a:pt x="202" y="186"/>
                  </a:lnTo>
                  <a:lnTo>
                    <a:pt x="259" y="79"/>
                  </a:lnTo>
                  <a:lnTo>
                    <a:pt x="225" y="57"/>
                  </a:lnTo>
                  <a:lnTo>
                    <a:pt x="175" y="22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88" y="46"/>
                  </a:lnTo>
                  <a:lnTo>
                    <a:pt x="36" y="122"/>
                  </a:lnTo>
                  <a:lnTo>
                    <a:pt x="9" y="172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1" y="163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1" name="Freeform 108"/>
            <p:cNvSpPr>
              <a:spLocks/>
            </p:cNvSpPr>
            <p:nvPr/>
          </p:nvSpPr>
          <p:spPr bwMode="auto">
            <a:xfrm>
              <a:off x="2924175" y="2619544"/>
              <a:ext cx="394567" cy="997326"/>
            </a:xfrm>
            <a:custGeom>
              <a:avLst/>
              <a:gdLst>
                <a:gd name="T0" fmla="*/ 968 w 995"/>
                <a:gd name="T1" fmla="*/ 0 h 2511"/>
                <a:gd name="T2" fmla="*/ 938 w 995"/>
                <a:gd name="T3" fmla="*/ 21 h 2511"/>
                <a:gd name="T4" fmla="*/ 749 w 995"/>
                <a:gd name="T5" fmla="*/ 172 h 2511"/>
                <a:gd name="T6" fmla="*/ 582 w 995"/>
                <a:gd name="T7" fmla="*/ 324 h 2511"/>
                <a:gd name="T8" fmla="*/ 448 w 995"/>
                <a:gd name="T9" fmla="*/ 463 h 2511"/>
                <a:gd name="T10" fmla="*/ 359 w 995"/>
                <a:gd name="T11" fmla="*/ 564 h 2511"/>
                <a:gd name="T12" fmla="*/ 275 w 995"/>
                <a:gd name="T13" fmla="*/ 671 h 2511"/>
                <a:gd name="T14" fmla="*/ 197 w 995"/>
                <a:gd name="T15" fmla="*/ 784 h 2511"/>
                <a:gd name="T16" fmla="*/ 128 w 995"/>
                <a:gd name="T17" fmla="*/ 902 h 2511"/>
                <a:gd name="T18" fmla="*/ 71 w 995"/>
                <a:gd name="T19" fmla="*/ 1023 h 2511"/>
                <a:gd name="T20" fmla="*/ 30 w 995"/>
                <a:gd name="T21" fmla="*/ 1146 h 2511"/>
                <a:gd name="T22" fmla="*/ 5 w 995"/>
                <a:gd name="T23" fmla="*/ 1272 h 2511"/>
                <a:gd name="T24" fmla="*/ 1 w 995"/>
                <a:gd name="T25" fmla="*/ 1334 h 2511"/>
                <a:gd name="T26" fmla="*/ 0 w 995"/>
                <a:gd name="T27" fmla="*/ 1396 h 2511"/>
                <a:gd name="T28" fmla="*/ 10 w 995"/>
                <a:gd name="T29" fmla="*/ 1518 h 2511"/>
                <a:gd name="T30" fmla="*/ 32 w 995"/>
                <a:gd name="T31" fmla="*/ 1634 h 2511"/>
                <a:gd name="T32" fmla="*/ 65 w 995"/>
                <a:gd name="T33" fmla="*/ 1747 h 2511"/>
                <a:gd name="T34" fmla="*/ 106 w 995"/>
                <a:gd name="T35" fmla="*/ 1854 h 2511"/>
                <a:gd name="T36" fmla="*/ 154 w 995"/>
                <a:gd name="T37" fmla="*/ 1953 h 2511"/>
                <a:gd name="T38" fmla="*/ 233 w 995"/>
                <a:gd name="T39" fmla="*/ 2092 h 2511"/>
                <a:gd name="T40" fmla="*/ 347 w 995"/>
                <a:gd name="T41" fmla="*/ 2250 h 2511"/>
                <a:gd name="T42" fmla="*/ 453 w 995"/>
                <a:gd name="T43" fmla="*/ 2375 h 2511"/>
                <a:gd name="T44" fmla="*/ 575 w 995"/>
                <a:gd name="T45" fmla="*/ 2495 h 2511"/>
                <a:gd name="T46" fmla="*/ 595 w 995"/>
                <a:gd name="T47" fmla="*/ 2511 h 2511"/>
                <a:gd name="T48" fmla="*/ 768 w 995"/>
                <a:gd name="T49" fmla="*/ 2241 h 2511"/>
                <a:gd name="T50" fmla="*/ 750 w 995"/>
                <a:gd name="T51" fmla="*/ 2228 h 2511"/>
                <a:gd name="T52" fmla="*/ 640 w 995"/>
                <a:gd name="T53" fmla="*/ 2134 h 2511"/>
                <a:gd name="T54" fmla="*/ 545 w 995"/>
                <a:gd name="T55" fmla="*/ 2036 h 2511"/>
                <a:gd name="T56" fmla="*/ 451 w 995"/>
                <a:gd name="T57" fmla="*/ 1913 h 2511"/>
                <a:gd name="T58" fmla="*/ 389 w 995"/>
                <a:gd name="T59" fmla="*/ 1804 h 2511"/>
                <a:gd name="T60" fmla="*/ 354 w 995"/>
                <a:gd name="T61" fmla="*/ 1727 h 2511"/>
                <a:gd name="T62" fmla="*/ 328 w 995"/>
                <a:gd name="T63" fmla="*/ 1644 h 2511"/>
                <a:gd name="T64" fmla="*/ 311 w 995"/>
                <a:gd name="T65" fmla="*/ 1557 h 2511"/>
                <a:gd name="T66" fmla="*/ 306 w 995"/>
                <a:gd name="T67" fmla="*/ 1466 h 2511"/>
                <a:gd name="T68" fmla="*/ 315 w 995"/>
                <a:gd name="T69" fmla="*/ 1371 h 2511"/>
                <a:gd name="T70" fmla="*/ 325 w 995"/>
                <a:gd name="T71" fmla="*/ 1323 h 2511"/>
                <a:gd name="T72" fmla="*/ 338 w 995"/>
                <a:gd name="T73" fmla="*/ 1275 h 2511"/>
                <a:gd name="T74" fmla="*/ 372 w 995"/>
                <a:gd name="T75" fmla="*/ 1186 h 2511"/>
                <a:gd name="T76" fmla="*/ 412 w 995"/>
                <a:gd name="T77" fmla="*/ 1103 h 2511"/>
                <a:gd name="T78" fmla="*/ 459 w 995"/>
                <a:gd name="T79" fmla="*/ 1029 h 2511"/>
                <a:gd name="T80" fmla="*/ 510 w 995"/>
                <a:gd name="T81" fmla="*/ 962 h 2511"/>
                <a:gd name="T82" fmla="*/ 566 w 995"/>
                <a:gd name="T83" fmla="*/ 901 h 2511"/>
                <a:gd name="T84" fmla="*/ 652 w 995"/>
                <a:gd name="T85" fmla="*/ 821 h 2511"/>
                <a:gd name="T86" fmla="*/ 764 w 995"/>
                <a:gd name="T87" fmla="*/ 738 h 2511"/>
                <a:gd name="T88" fmla="*/ 867 w 995"/>
                <a:gd name="T89" fmla="*/ 678 h 2511"/>
                <a:gd name="T90" fmla="*/ 978 w 995"/>
                <a:gd name="T91" fmla="*/ 626 h 2511"/>
                <a:gd name="T92" fmla="*/ 995 w 995"/>
                <a:gd name="T93" fmla="*/ 621 h 2511"/>
                <a:gd name="T94" fmla="*/ 968 w 995"/>
                <a:gd name="T95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5" h="2511">
                  <a:moveTo>
                    <a:pt x="968" y="0"/>
                  </a:moveTo>
                  <a:lnTo>
                    <a:pt x="938" y="21"/>
                  </a:lnTo>
                  <a:lnTo>
                    <a:pt x="749" y="172"/>
                  </a:lnTo>
                  <a:lnTo>
                    <a:pt x="582" y="324"/>
                  </a:lnTo>
                  <a:lnTo>
                    <a:pt x="448" y="463"/>
                  </a:lnTo>
                  <a:lnTo>
                    <a:pt x="359" y="564"/>
                  </a:lnTo>
                  <a:lnTo>
                    <a:pt x="275" y="671"/>
                  </a:lnTo>
                  <a:lnTo>
                    <a:pt x="197" y="784"/>
                  </a:lnTo>
                  <a:lnTo>
                    <a:pt x="128" y="902"/>
                  </a:lnTo>
                  <a:lnTo>
                    <a:pt x="71" y="1023"/>
                  </a:lnTo>
                  <a:lnTo>
                    <a:pt x="30" y="1146"/>
                  </a:lnTo>
                  <a:lnTo>
                    <a:pt x="5" y="1272"/>
                  </a:lnTo>
                  <a:lnTo>
                    <a:pt x="1" y="1334"/>
                  </a:lnTo>
                  <a:lnTo>
                    <a:pt x="0" y="1396"/>
                  </a:lnTo>
                  <a:lnTo>
                    <a:pt x="10" y="1518"/>
                  </a:lnTo>
                  <a:lnTo>
                    <a:pt x="32" y="1634"/>
                  </a:lnTo>
                  <a:lnTo>
                    <a:pt x="65" y="1747"/>
                  </a:lnTo>
                  <a:lnTo>
                    <a:pt x="106" y="1854"/>
                  </a:lnTo>
                  <a:lnTo>
                    <a:pt x="154" y="1953"/>
                  </a:lnTo>
                  <a:lnTo>
                    <a:pt x="233" y="2092"/>
                  </a:lnTo>
                  <a:lnTo>
                    <a:pt x="347" y="2250"/>
                  </a:lnTo>
                  <a:lnTo>
                    <a:pt x="453" y="2375"/>
                  </a:lnTo>
                  <a:lnTo>
                    <a:pt x="575" y="2495"/>
                  </a:lnTo>
                  <a:lnTo>
                    <a:pt x="595" y="2511"/>
                  </a:lnTo>
                  <a:lnTo>
                    <a:pt x="768" y="2241"/>
                  </a:lnTo>
                  <a:lnTo>
                    <a:pt x="750" y="2228"/>
                  </a:lnTo>
                  <a:lnTo>
                    <a:pt x="640" y="2134"/>
                  </a:lnTo>
                  <a:lnTo>
                    <a:pt x="545" y="2036"/>
                  </a:lnTo>
                  <a:lnTo>
                    <a:pt x="451" y="1913"/>
                  </a:lnTo>
                  <a:lnTo>
                    <a:pt x="389" y="1804"/>
                  </a:lnTo>
                  <a:lnTo>
                    <a:pt x="354" y="1727"/>
                  </a:lnTo>
                  <a:lnTo>
                    <a:pt x="328" y="1644"/>
                  </a:lnTo>
                  <a:lnTo>
                    <a:pt x="311" y="1557"/>
                  </a:lnTo>
                  <a:lnTo>
                    <a:pt x="306" y="1466"/>
                  </a:lnTo>
                  <a:lnTo>
                    <a:pt x="315" y="1371"/>
                  </a:lnTo>
                  <a:lnTo>
                    <a:pt x="325" y="1323"/>
                  </a:lnTo>
                  <a:lnTo>
                    <a:pt x="338" y="1275"/>
                  </a:lnTo>
                  <a:lnTo>
                    <a:pt x="372" y="1186"/>
                  </a:lnTo>
                  <a:lnTo>
                    <a:pt x="412" y="1103"/>
                  </a:lnTo>
                  <a:lnTo>
                    <a:pt x="459" y="1029"/>
                  </a:lnTo>
                  <a:lnTo>
                    <a:pt x="510" y="962"/>
                  </a:lnTo>
                  <a:lnTo>
                    <a:pt x="566" y="901"/>
                  </a:lnTo>
                  <a:lnTo>
                    <a:pt x="652" y="821"/>
                  </a:lnTo>
                  <a:lnTo>
                    <a:pt x="764" y="738"/>
                  </a:lnTo>
                  <a:lnTo>
                    <a:pt x="867" y="678"/>
                  </a:lnTo>
                  <a:lnTo>
                    <a:pt x="978" y="626"/>
                  </a:lnTo>
                  <a:lnTo>
                    <a:pt x="995" y="621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4729901" y="2605133"/>
              <a:ext cx="178715" cy="178712"/>
            </a:xfrm>
            <a:custGeom>
              <a:avLst/>
              <a:gdLst>
                <a:gd name="T0" fmla="*/ 93 w 451"/>
                <a:gd name="T1" fmla="*/ 255 h 457"/>
                <a:gd name="T2" fmla="*/ 48 w 451"/>
                <a:gd name="T3" fmla="*/ 304 h 457"/>
                <a:gd name="T4" fmla="*/ 0 w 451"/>
                <a:gd name="T5" fmla="*/ 356 h 457"/>
                <a:gd name="T6" fmla="*/ 27 w 451"/>
                <a:gd name="T7" fmla="*/ 379 h 457"/>
                <a:gd name="T8" fmla="*/ 81 w 451"/>
                <a:gd name="T9" fmla="*/ 434 h 457"/>
                <a:gd name="T10" fmla="*/ 107 w 451"/>
                <a:gd name="T11" fmla="*/ 457 h 457"/>
                <a:gd name="T12" fmla="*/ 146 w 451"/>
                <a:gd name="T13" fmla="*/ 423 h 457"/>
                <a:gd name="T14" fmla="*/ 207 w 451"/>
                <a:gd name="T15" fmla="*/ 373 h 457"/>
                <a:gd name="T16" fmla="*/ 240 w 451"/>
                <a:gd name="T17" fmla="*/ 360 h 457"/>
                <a:gd name="T18" fmla="*/ 262 w 451"/>
                <a:gd name="T19" fmla="*/ 356 h 457"/>
                <a:gd name="T20" fmla="*/ 273 w 451"/>
                <a:gd name="T21" fmla="*/ 357 h 457"/>
                <a:gd name="T22" fmla="*/ 281 w 451"/>
                <a:gd name="T23" fmla="*/ 360 h 457"/>
                <a:gd name="T24" fmla="*/ 307 w 451"/>
                <a:gd name="T25" fmla="*/ 356 h 457"/>
                <a:gd name="T26" fmla="*/ 347 w 451"/>
                <a:gd name="T27" fmla="*/ 339 h 457"/>
                <a:gd name="T28" fmla="*/ 407 w 451"/>
                <a:gd name="T29" fmla="*/ 304 h 457"/>
                <a:gd name="T30" fmla="*/ 444 w 451"/>
                <a:gd name="T31" fmla="*/ 277 h 457"/>
                <a:gd name="T32" fmla="*/ 451 w 451"/>
                <a:gd name="T33" fmla="*/ 245 h 457"/>
                <a:gd name="T34" fmla="*/ 448 w 451"/>
                <a:gd name="T35" fmla="*/ 169 h 457"/>
                <a:gd name="T36" fmla="*/ 433 w 451"/>
                <a:gd name="T37" fmla="*/ 92 h 457"/>
                <a:gd name="T38" fmla="*/ 411 w 451"/>
                <a:gd name="T39" fmla="*/ 28 h 457"/>
                <a:gd name="T40" fmla="*/ 399 w 451"/>
                <a:gd name="T41" fmla="*/ 9 h 457"/>
                <a:gd name="T42" fmla="*/ 395 w 451"/>
                <a:gd name="T43" fmla="*/ 3 h 457"/>
                <a:gd name="T44" fmla="*/ 377 w 451"/>
                <a:gd name="T45" fmla="*/ 0 h 457"/>
                <a:gd name="T46" fmla="*/ 335 w 451"/>
                <a:gd name="T47" fmla="*/ 5 h 457"/>
                <a:gd name="T48" fmla="*/ 271 w 451"/>
                <a:gd name="T49" fmla="*/ 28 h 457"/>
                <a:gd name="T50" fmla="*/ 218 w 451"/>
                <a:gd name="T51" fmla="*/ 55 h 457"/>
                <a:gd name="T52" fmla="*/ 207 w 451"/>
                <a:gd name="T53" fmla="*/ 68 h 457"/>
                <a:gd name="T54" fmla="*/ 93 w 451"/>
                <a:gd name="T55" fmla="*/ 2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1" h="457">
                  <a:moveTo>
                    <a:pt x="93" y="255"/>
                  </a:moveTo>
                  <a:lnTo>
                    <a:pt x="48" y="304"/>
                  </a:lnTo>
                  <a:lnTo>
                    <a:pt x="0" y="356"/>
                  </a:lnTo>
                  <a:lnTo>
                    <a:pt x="27" y="379"/>
                  </a:lnTo>
                  <a:lnTo>
                    <a:pt x="81" y="434"/>
                  </a:lnTo>
                  <a:lnTo>
                    <a:pt x="107" y="457"/>
                  </a:lnTo>
                  <a:lnTo>
                    <a:pt x="146" y="423"/>
                  </a:lnTo>
                  <a:lnTo>
                    <a:pt x="207" y="373"/>
                  </a:lnTo>
                  <a:lnTo>
                    <a:pt x="240" y="360"/>
                  </a:lnTo>
                  <a:lnTo>
                    <a:pt x="262" y="356"/>
                  </a:lnTo>
                  <a:lnTo>
                    <a:pt x="273" y="357"/>
                  </a:lnTo>
                  <a:lnTo>
                    <a:pt x="281" y="360"/>
                  </a:lnTo>
                  <a:lnTo>
                    <a:pt x="307" y="356"/>
                  </a:lnTo>
                  <a:lnTo>
                    <a:pt x="347" y="339"/>
                  </a:lnTo>
                  <a:lnTo>
                    <a:pt x="407" y="304"/>
                  </a:lnTo>
                  <a:lnTo>
                    <a:pt x="444" y="277"/>
                  </a:lnTo>
                  <a:lnTo>
                    <a:pt x="451" y="245"/>
                  </a:lnTo>
                  <a:lnTo>
                    <a:pt x="448" y="169"/>
                  </a:lnTo>
                  <a:lnTo>
                    <a:pt x="433" y="92"/>
                  </a:lnTo>
                  <a:lnTo>
                    <a:pt x="411" y="28"/>
                  </a:lnTo>
                  <a:lnTo>
                    <a:pt x="399" y="9"/>
                  </a:lnTo>
                  <a:lnTo>
                    <a:pt x="395" y="3"/>
                  </a:lnTo>
                  <a:lnTo>
                    <a:pt x="377" y="0"/>
                  </a:lnTo>
                  <a:lnTo>
                    <a:pt x="335" y="5"/>
                  </a:lnTo>
                  <a:lnTo>
                    <a:pt x="271" y="28"/>
                  </a:lnTo>
                  <a:lnTo>
                    <a:pt x="218" y="55"/>
                  </a:lnTo>
                  <a:lnTo>
                    <a:pt x="207" y="68"/>
                  </a:lnTo>
                  <a:lnTo>
                    <a:pt x="93" y="255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4750789" y="2593603"/>
              <a:ext cx="111407" cy="141239"/>
            </a:xfrm>
            <a:custGeom>
              <a:avLst/>
              <a:gdLst>
                <a:gd name="T0" fmla="*/ 0 w 286"/>
                <a:gd name="T1" fmla="*/ 350 h 350"/>
                <a:gd name="T2" fmla="*/ 7 w 286"/>
                <a:gd name="T3" fmla="*/ 325 h 350"/>
                <a:gd name="T4" fmla="*/ 18 w 286"/>
                <a:gd name="T5" fmla="*/ 272 h 350"/>
                <a:gd name="T6" fmla="*/ 27 w 286"/>
                <a:gd name="T7" fmla="*/ 186 h 350"/>
                <a:gd name="T8" fmla="*/ 35 w 286"/>
                <a:gd name="T9" fmla="*/ 134 h 350"/>
                <a:gd name="T10" fmla="*/ 42 w 286"/>
                <a:gd name="T11" fmla="*/ 86 h 350"/>
                <a:gd name="T12" fmla="*/ 54 w 286"/>
                <a:gd name="T13" fmla="*/ 63 h 350"/>
                <a:gd name="T14" fmla="*/ 76 w 286"/>
                <a:gd name="T15" fmla="*/ 55 h 350"/>
                <a:gd name="T16" fmla="*/ 96 w 286"/>
                <a:gd name="T17" fmla="*/ 49 h 350"/>
                <a:gd name="T18" fmla="*/ 119 w 286"/>
                <a:gd name="T19" fmla="*/ 44 h 350"/>
                <a:gd name="T20" fmla="*/ 171 w 286"/>
                <a:gd name="T21" fmla="*/ 40 h 350"/>
                <a:gd name="T22" fmla="*/ 193 w 286"/>
                <a:gd name="T23" fmla="*/ 35 h 350"/>
                <a:gd name="T24" fmla="*/ 269 w 286"/>
                <a:gd name="T25" fmla="*/ 3 h 350"/>
                <a:gd name="T26" fmla="*/ 283 w 286"/>
                <a:gd name="T27" fmla="*/ 0 h 350"/>
                <a:gd name="T28" fmla="*/ 286 w 286"/>
                <a:gd name="T29" fmla="*/ 5 h 350"/>
                <a:gd name="T30" fmla="*/ 285 w 286"/>
                <a:gd name="T31" fmla="*/ 19 h 350"/>
                <a:gd name="T32" fmla="*/ 274 w 286"/>
                <a:gd name="T33" fmla="*/ 41 h 350"/>
                <a:gd name="T34" fmla="*/ 250 w 286"/>
                <a:gd name="T35" fmla="*/ 68 h 350"/>
                <a:gd name="T36" fmla="*/ 223 w 286"/>
                <a:gd name="T37" fmla="*/ 85 h 350"/>
                <a:gd name="T38" fmla="*/ 213 w 286"/>
                <a:gd name="T39" fmla="*/ 86 h 350"/>
                <a:gd name="T40" fmla="*/ 202 w 286"/>
                <a:gd name="T41" fmla="*/ 92 h 350"/>
                <a:gd name="T42" fmla="*/ 159 w 286"/>
                <a:gd name="T43" fmla="*/ 112 h 350"/>
                <a:gd name="T44" fmla="*/ 137 w 286"/>
                <a:gd name="T45" fmla="*/ 132 h 350"/>
                <a:gd name="T46" fmla="*/ 133 w 286"/>
                <a:gd name="T47" fmla="*/ 143 h 350"/>
                <a:gd name="T48" fmla="*/ 134 w 286"/>
                <a:gd name="T49" fmla="*/ 185 h 350"/>
                <a:gd name="T50" fmla="*/ 143 w 286"/>
                <a:gd name="T51" fmla="*/ 226 h 350"/>
                <a:gd name="T52" fmla="*/ 143 w 286"/>
                <a:gd name="T53" fmla="*/ 246 h 350"/>
                <a:gd name="T54" fmla="*/ 132 w 286"/>
                <a:gd name="T55" fmla="*/ 277 h 350"/>
                <a:gd name="T56" fmla="*/ 98 w 286"/>
                <a:gd name="T57" fmla="*/ 309 h 350"/>
                <a:gd name="T58" fmla="*/ 71 w 286"/>
                <a:gd name="T59" fmla="*/ 326 h 350"/>
                <a:gd name="T60" fmla="*/ 0 w 286"/>
                <a:gd name="T6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350">
                  <a:moveTo>
                    <a:pt x="0" y="350"/>
                  </a:moveTo>
                  <a:lnTo>
                    <a:pt x="7" y="325"/>
                  </a:lnTo>
                  <a:lnTo>
                    <a:pt x="18" y="272"/>
                  </a:lnTo>
                  <a:lnTo>
                    <a:pt x="27" y="186"/>
                  </a:lnTo>
                  <a:lnTo>
                    <a:pt x="35" y="134"/>
                  </a:lnTo>
                  <a:lnTo>
                    <a:pt x="42" y="86"/>
                  </a:lnTo>
                  <a:lnTo>
                    <a:pt x="54" y="63"/>
                  </a:lnTo>
                  <a:lnTo>
                    <a:pt x="76" y="55"/>
                  </a:lnTo>
                  <a:lnTo>
                    <a:pt x="96" y="49"/>
                  </a:lnTo>
                  <a:lnTo>
                    <a:pt x="119" y="44"/>
                  </a:lnTo>
                  <a:lnTo>
                    <a:pt x="171" y="40"/>
                  </a:lnTo>
                  <a:lnTo>
                    <a:pt x="193" y="35"/>
                  </a:lnTo>
                  <a:lnTo>
                    <a:pt x="269" y="3"/>
                  </a:lnTo>
                  <a:lnTo>
                    <a:pt x="283" y="0"/>
                  </a:lnTo>
                  <a:lnTo>
                    <a:pt x="286" y="5"/>
                  </a:lnTo>
                  <a:lnTo>
                    <a:pt x="285" y="19"/>
                  </a:lnTo>
                  <a:lnTo>
                    <a:pt x="274" y="41"/>
                  </a:lnTo>
                  <a:lnTo>
                    <a:pt x="250" y="68"/>
                  </a:lnTo>
                  <a:lnTo>
                    <a:pt x="223" y="85"/>
                  </a:lnTo>
                  <a:lnTo>
                    <a:pt x="213" y="86"/>
                  </a:lnTo>
                  <a:lnTo>
                    <a:pt x="202" y="92"/>
                  </a:lnTo>
                  <a:lnTo>
                    <a:pt x="159" y="112"/>
                  </a:lnTo>
                  <a:lnTo>
                    <a:pt x="137" y="132"/>
                  </a:lnTo>
                  <a:lnTo>
                    <a:pt x="133" y="143"/>
                  </a:lnTo>
                  <a:lnTo>
                    <a:pt x="134" y="185"/>
                  </a:lnTo>
                  <a:lnTo>
                    <a:pt x="143" y="226"/>
                  </a:lnTo>
                  <a:lnTo>
                    <a:pt x="143" y="246"/>
                  </a:lnTo>
                  <a:lnTo>
                    <a:pt x="132" y="277"/>
                  </a:lnTo>
                  <a:lnTo>
                    <a:pt x="98" y="309"/>
                  </a:lnTo>
                  <a:lnTo>
                    <a:pt x="71" y="326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4" name="Freeform 111"/>
            <p:cNvSpPr>
              <a:spLocks/>
            </p:cNvSpPr>
            <p:nvPr/>
          </p:nvSpPr>
          <p:spPr bwMode="auto">
            <a:xfrm>
              <a:off x="4815776" y="2158353"/>
              <a:ext cx="615062" cy="504429"/>
            </a:xfrm>
            <a:custGeom>
              <a:avLst/>
              <a:gdLst>
                <a:gd name="T0" fmla="*/ 41 w 1549"/>
                <a:gd name="T1" fmla="*/ 1269 h 1269"/>
                <a:gd name="T2" fmla="*/ 0 w 1549"/>
                <a:gd name="T3" fmla="*/ 1218 h 1269"/>
                <a:gd name="T4" fmla="*/ 1529 w 1549"/>
                <a:gd name="T5" fmla="*/ 0 h 1269"/>
                <a:gd name="T6" fmla="*/ 1549 w 1549"/>
                <a:gd name="T7" fmla="*/ 26 h 1269"/>
                <a:gd name="T8" fmla="*/ 41 w 1549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269">
                  <a:moveTo>
                    <a:pt x="41" y="1269"/>
                  </a:moveTo>
                  <a:lnTo>
                    <a:pt x="0" y="1218"/>
                  </a:lnTo>
                  <a:lnTo>
                    <a:pt x="1529" y="0"/>
                  </a:lnTo>
                  <a:lnTo>
                    <a:pt x="1549" y="26"/>
                  </a:lnTo>
                  <a:lnTo>
                    <a:pt x="41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5" name="Freeform 112"/>
            <p:cNvSpPr>
              <a:spLocks/>
            </p:cNvSpPr>
            <p:nvPr/>
          </p:nvSpPr>
          <p:spPr bwMode="auto">
            <a:xfrm>
              <a:off x="4850592" y="2605133"/>
              <a:ext cx="58024" cy="132593"/>
            </a:xfrm>
            <a:custGeom>
              <a:avLst/>
              <a:gdLst>
                <a:gd name="T0" fmla="*/ 92 w 144"/>
                <a:gd name="T1" fmla="*/ 9 h 334"/>
                <a:gd name="T2" fmla="*/ 87 w 144"/>
                <a:gd name="T3" fmla="*/ 2 h 334"/>
                <a:gd name="T4" fmla="*/ 61 w 144"/>
                <a:gd name="T5" fmla="*/ 0 h 334"/>
                <a:gd name="T6" fmla="*/ 44 w 144"/>
                <a:gd name="T7" fmla="*/ 2 h 334"/>
                <a:gd name="T8" fmla="*/ 28 w 144"/>
                <a:gd name="T9" fmla="*/ 15 h 334"/>
                <a:gd name="T10" fmla="*/ 9 w 144"/>
                <a:gd name="T11" fmla="*/ 46 h 334"/>
                <a:gd name="T12" fmla="*/ 1 w 144"/>
                <a:gd name="T13" fmla="*/ 81 h 334"/>
                <a:gd name="T14" fmla="*/ 0 w 144"/>
                <a:gd name="T15" fmla="*/ 121 h 334"/>
                <a:gd name="T16" fmla="*/ 8 w 144"/>
                <a:gd name="T17" fmla="*/ 185 h 334"/>
                <a:gd name="T18" fmla="*/ 22 w 144"/>
                <a:gd name="T19" fmla="*/ 268 h 334"/>
                <a:gd name="T20" fmla="*/ 25 w 144"/>
                <a:gd name="T21" fmla="*/ 305 h 334"/>
                <a:gd name="T22" fmla="*/ 26 w 144"/>
                <a:gd name="T23" fmla="*/ 317 h 334"/>
                <a:gd name="T24" fmla="*/ 40 w 144"/>
                <a:gd name="T25" fmla="*/ 330 h 334"/>
                <a:gd name="T26" fmla="*/ 51 w 144"/>
                <a:gd name="T27" fmla="*/ 334 h 334"/>
                <a:gd name="T28" fmla="*/ 88 w 144"/>
                <a:gd name="T29" fmla="*/ 312 h 334"/>
                <a:gd name="T30" fmla="*/ 137 w 144"/>
                <a:gd name="T31" fmla="*/ 277 h 334"/>
                <a:gd name="T32" fmla="*/ 144 w 144"/>
                <a:gd name="T33" fmla="*/ 245 h 334"/>
                <a:gd name="T34" fmla="*/ 141 w 144"/>
                <a:gd name="T35" fmla="*/ 169 h 334"/>
                <a:gd name="T36" fmla="*/ 126 w 144"/>
                <a:gd name="T37" fmla="*/ 92 h 334"/>
                <a:gd name="T38" fmla="*/ 104 w 144"/>
                <a:gd name="T39" fmla="*/ 28 h 334"/>
                <a:gd name="T40" fmla="*/ 92 w 144"/>
                <a:gd name="T41" fmla="*/ 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334">
                  <a:moveTo>
                    <a:pt x="92" y="9"/>
                  </a:moveTo>
                  <a:lnTo>
                    <a:pt x="87" y="2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28" y="15"/>
                  </a:lnTo>
                  <a:lnTo>
                    <a:pt x="9" y="46"/>
                  </a:lnTo>
                  <a:lnTo>
                    <a:pt x="1" y="81"/>
                  </a:lnTo>
                  <a:lnTo>
                    <a:pt x="0" y="121"/>
                  </a:lnTo>
                  <a:lnTo>
                    <a:pt x="8" y="185"/>
                  </a:lnTo>
                  <a:lnTo>
                    <a:pt x="22" y="268"/>
                  </a:lnTo>
                  <a:lnTo>
                    <a:pt x="25" y="305"/>
                  </a:lnTo>
                  <a:lnTo>
                    <a:pt x="26" y="317"/>
                  </a:lnTo>
                  <a:lnTo>
                    <a:pt x="40" y="330"/>
                  </a:lnTo>
                  <a:lnTo>
                    <a:pt x="51" y="334"/>
                  </a:lnTo>
                  <a:lnTo>
                    <a:pt x="88" y="312"/>
                  </a:lnTo>
                  <a:lnTo>
                    <a:pt x="137" y="277"/>
                  </a:lnTo>
                  <a:lnTo>
                    <a:pt x="144" y="245"/>
                  </a:lnTo>
                  <a:lnTo>
                    <a:pt x="141" y="169"/>
                  </a:lnTo>
                  <a:lnTo>
                    <a:pt x="126" y="92"/>
                  </a:lnTo>
                  <a:lnTo>
                    <a:pt x="104" y="28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DDB39C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4702049" y="2697371"/>
              <a:ext cx="111407" cy="123944"/>
            </a:xfrm>
            <a:custGeom>
              <a:avLst/>
              <a:gdLst>
                <a:gd name="T0" fmla="*/ 0 w 281"/>
                <a:gd name="T1" fmla="*/ 146 h 308"/>
                <a:gd name="T2" fmla="*/ 135 w 281"/>
                <a:gd name="T3" fmla="*/ 0 h 308"/>
                <a:gd name="T4" fmla="*/ 281 w 281"/>
                <a:gd name="T5" fmla="*/ 157 h 308"/>
                <a:gd name="T6" fmla="*/ 135 w 281"/>
                <a:gd name="T7" fmla="*/ 308 h 308"/>
                <a:gd name="T8" fmla="*/ 0 w 281"/>
                <a:gd name="T9" fmla="*/ 14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08">
                  <a:moveTo>
                    <a:pt x="0" y="146"/>
                  </a:moveTo>
                  <a:lnTo>
                    <a:pt x="135" y="0"/>
                  </a:lnTo>
                  <a:lnTo>
                    <a:pt x="281" y="157"/>
                  </a:lnTo>
                  <a:lnTo>
                    <a:pt x="135" y="30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4026642" y="2619544"/>
              <a:ext cx="765925" cy="449662"/>
            </a:xfrm>
            <a:custGeom>
              <a:avLst/>
              <a:gdLst>
                <a:gd name="T0" fmla="*/ 11 w 1933"/>
                <a:gd name="T1" fmla="*/ 0 h 1138"/>
                <a:gd name="T2" fmla="*/ 24 w 1933"/>
                <a:gd name="T3" fmla="*/ 16 h 1138"/>
                <a:gd name="T4" fmla="*/ 122 w 1933"/>
                <a:gd name="T5" fmla="*/ 129 h 1138"/>
                <a:gd name="T6" fmla="*/ 223 w 1933"/>
                <a:gd name="T7" fmla="*/ 233 h 1138"/>
                <a:gd name="T8" fmla="*/ 348 w 1933"/>
                <a:gd name="T9" fmla="*/ 350 h 1138"/>
                <a:gd name="T10" fmla="*/ 493 w 1933"/>
                <a:gd name="T11" fmla="*/ 469 h 1138"/>
                <a:gd name="T12" fmla="*/ 655 w 1933"/>
                <a:gd name="T13" fmla="*/ 579 h 1138"/>
                <a:gd name="T14" fmla="*/ 785 w 1933"/>
                <a:gd name="T15" fmla="*/ 648 h 1138"/>
                <a:gd name="T16" fmla="*/ 873 w 1933"/>
                <a:gd name="T17" fmla="*/ 687 h 1138"/>
                <a:gd name="T18" fmla="*/ 918 w 1933"/>
                <a:gd name="T19" fmla="*/ 702 h 1138"/>
                <a:gd name="T20" fmla="*/ 949 w 1933"/>
                <a:gd name="T21" fmla="*/ 711 h 1138"/>
                <a:gd name="T22" fmla="*/ 1014 w 1933"/>
                <a:gd name="T23" fmla="*/ 716 h 1138"/>
                <a:gd name="T24" fmla="*/ 1081 w 1933"/>
                <a:gd name="T25" fmla="*/ 710 h 1138"/>
                <a:gd name="T26" fmla="*/ 1151 w 1933"/>
                <a:gd name="T27" fmla="*/ 690 h 1138"/>
                <a:gd name="T28" fmla="*/ 1221 w 1933"/>
                <a:gd name="T29" fmla="*/ 662 h 1138"/>
                <a:gd name="T30" fmla="*/ 1293 w 1933"/>
                <a:gd name="T31" fmla="*/ 627 h 1138"/>
                <a:gd name="T32" fmla="*/ 1396 w 1933"/>
                <a:gd name="T33" fmla="*/ 563 h 1138"/>
                <a:gd name="T34" fmla="*/ 1523 w 1933"/>
                <a:gd name="T35" fmla="*/ 469 h 1138"/>
                <a:gd name="T36" fmla="*/ 1631 w 1933"/>
                <a:gd name="T37" fmla="*/ 375 h 1138"/>
                <a:gd name="T38" fmla="*/ 1744 w 1933"/>
                <a:gd name="T39" fmla="*/ 267 h 1138"/>
                <a:gd name="T40" fmla="*/ 1761 w 1933"/>
                <a:gd name="T41" fmla="*/ 248 h 1138"/>
                <a:gd name="T42" fmla="*/ 1933 w 1933"/>
                <a:gd name="T43" fmla="*/ 443 h 1138"/>
                <a:gd name="T44" fmla="*/ 1915 w 1933"/>
                <a:gd name="T45" fmla="*/ 466 h 1138"/>
                <a:gd name="T46" fmla="*/ 1785 w 1933"/>
                <a:gd name="T47" fmla="*/ 611 h 1138"/>
                <a:gd name="T48" fmla="*/ 1657 w 1933"/>
                <a:gd name="T49" fmla="*/ 738 h 1138"/>
                <a:gd name="T50" fmla="*/ 1504 w 1933"/>
                <a:gd name="T51" fmla="*/ 872 h 1138"/>
                <a:gd name="T52" fmla="*/ 1376 w 1933"/>
                <a:gd name="T53" fmla="*/ 965 h 1138"/>
                <a:gd name="T54" fmla="*/ 1286 w 1933"/>
                <a:gd name="T55" fmla="*/ 1021 h 1138"/>
                <a:gd name="T56" fmla="*/ 1195 w 1933"/>
                <a:gd name="T57" fmla="*/ 1068 h 1138"/>
                <a:gd name="T58" fmla="*/ 1103 w 1933"/>
                <a:gd name="T59" fmla="*/ 1104 h 1138"/>
                <a:gd name="T60" fmla="*/ 1011 w 1933"/>
                <a:gd name="T61" fmla="*/ 1129 h 1138"/>
                <a:gd name="T62" fmla="*/ 919 w 1933"/>
                <a:gd name="T63" fmla="*/ 1138 h 1138"/>
                <a:gd name="T64" fmla="*/ 875 w 1933"/>
                <a:gd name="T65" fmla="*/ 1135 h 1138"/>
                <a:gd name="T66" fmla="*/ 830 w 1933"/>
                <a:gd name="T67" fmla="*/ 1130 h 1138"/>
                <a:gd name="T68" fmla="*/ 743 w 1933"/>
                <a:gd name="T69" fmla="*/ 1113 h 1138"/>
                <a:gd name="T70" fmla="*/ 659 w 1933"/>
                <a:gd name="T71" fmla="*/ 1087 h 1138"/>
                <a:gd name="T72" fmla="*/ 577 w 1933"/>
                <a:gd name="T73" fmla="*/ 1055 h 1138"/>
                <a:gd name="T74" fmla="*/ 461 w 1933"/>
                <a:gd name="T75" fmla="*/ 998 h 1138"/>
                <a:gd name="T76" fmla="*/ 321 w 1933"/>
                <a:gd name="T77" fmla="*/ 911 h 1138"/>
                <a:gd name="T78" fmla="*/ 201 w 1933"/>
                <a:gd name="T79" fmla="*/ 819 h 1138"/>
                <a:gd name="T80" fmla="*/ 105 w 1933"/>
                <a:gd name="T81" fmla="*/ 736 h 1138"/>
                <a:gd name="T82" fmla="*/ 12 w 1933"/>
                <a:gd name="T83" fmla="*/ 641 h 1138"/>
                <a:gd name="T84" fmla="*/ 0 w 1933"/>
                <a:gd name="T85" fmla="*/ 627 h 1138"/>
                <a:gd name="T86" fmla="*/ 11 w 1933"/>
                <a:gd name="T87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3" h="1138">
                  <a:moveTo>
                    <a:pt x="11" y="0"/>
                  </a:moveTo>
                  <a:lnTo>
                    <a:pt x="24" y="16"/>
                  </a:lnTo>
                  <a:lnTo>
                    <a:pt x="122" y="129"/>
                  </a:lnTo>
                  <a:lnTo>
                    <a:pt x="223" y="233"/>
                  </a:lnTo>
                  <a:lnTo>
                    <a:pt x="348" y="350"/>
                  </a:lnTo>
                  <a:lnTo>
                    <a:pt x="493" y="469"/>
                  </a:lnTo>
                  <a:lnTo>
                    <a:pt x="655" y="579"/>
                  </a:lnTo>
                  <a:lnTo>
                    <a:pt x="785" y="648"/>
                  </a:lnTo>
                  <a:lnTo>
                    <a:pt x="873" y="687"/>
                  </a:lnTo>
                  <a:lnTo>
                    <a:pt x="918" y="702"/>
                  </a:lnTo>
                  <a:lnTo>
                    <a:pt x="949" y="711"/>
                  </a:lnTo>
                  <a:lnTo>
                    <a:pt x="1014" y="716"/>
                  </a:lnTo>
                  <a:lnTo>
                    <a:pt x="1081" y="710"/>
                  </a:lnTo>
                  <a:lnTo>
                    <a:pt x="1151" y="690"/>
                  </a:lnTo>
                  <a:lnTo>
                    <a:pt x="1221" y="662"/>
                  </a:lnTo>
                  <a:lnTo>
                    <a:pt x="1293" y="627"/>
                  </a:lnTo>
                  <a:lnTo>
                    <a:pt x="1396" y="563"/>
                  </a:lnTo>
                  <a:lnTo>
                    <a:pt x="1523" y="469"/>
                  </a:lnTo>
                  <a:lnTo>
                    <a:pt x="1631" y="375"/>
                  </a:lnTo>
                  <a:lnTo>
                    <a:pt x="1744" y="267"/>
                  </a:lnTo>
                  <a:lnTo>
                    <a:pt x="1761" y="248"/>
                  </a:lnTo>
                  <a:lnTo>
                    <a:pt x="1933" y="443"/>
                  </a:lnTo>
                  <a:lnTo>
                    <a:pt x="1915" y="466"/>
                  </a:lnTo>
                  <a:lnTo>
                    <a:pt x="1785" y="611"/>
                  </a:lnTo>
                  <a:lnTo>
                    <a:pt x="1657" y="738"/>
                  </a:lnTo>
                  <a:lnTo>
                    <a:pt x="1504" y="872"/>
                  </a:lnTo>
                  <a:lnTo>
                    <a:pt x="1376" y="965"/>
                  </a:lnTo>
                  <a:lnTo>
                    <a:pt x="1286" y="1021"/>
                  </a:lnTo>
                  <a:lnTo>
                    <a:pt x="1195" y="1068"/>
                  </a:lnTo>
                  <a:lnTo>
                    <a:pt x="1103" y="1104"/>
                  </a:lnTo>
                  <a:lnTo>
                    <a:pt x="1011" y="1129"/>
                  </a:lnTo>
                  <a:lnTo>
                    <a:pt x="919" y="1138"/>
                  </a:lnTo>
                  <a:lnTo>
                    <a:pt x="875" y="1135"/>
                  </a:lnTo>
                  <a:lnTo>
                    <a:pt x="830" y="1130"/>
                  </a:lnTo>
                  <a:lnTo>
                    <a:pt x="743" y="1113"/>
                  </a:lnTo>
                  <a:lnTo>
                    <a:pt x="659" y="1087"/>
                  </a:lnTo>
                  <a:lnTo>
                    <a:pt x="577" y="1055"/>
                  </a:lnTo>
                  <a:lnTo>
                    <a:pt x="461" y="998"/>
                  </a:lnTo>
                  <a:lnTo>
                    <a:pt x="321" y="911"/>
                  </a:lnTo>
                  <a:lnTo>
                    <a:pt x="201" y="819"/>
                  </a:lnTo>
                  <a:lnTo>
                    <a:pt x="105" y="736"/>
                  </a:lnTo>
                  <a:lnTo>
                    <a:pt x="12" y="641"/>
                  </a:lnTo>
                  <a:lnTo>
                    <a:pt x="0" y="6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3420866" y="1746164"/>
              <a:ext cx="489727" cy="657198"/>
            </a:xfrm>
            <a:custGeom>
              <a:avLst/>
              <a:gdLst>
                <a:gd name="T0" fmla="*/ 1222 w 1238"/>
                <a:gd name="T1" fmla="*/ 695 h 1657"/>
                <a:gd name="T2" fmla="*/ 1191 w 1238"/>
                <a:gd name="T3" fmla="*/ 657 h 1657"/>
                <a:gd name="T4" fmla="*/ 1160 w 1238"/>
                <a:gd name="T5" fmla="*/ 656 h 1657"/>
                <a:gd name="T6" fmla="*/ 1160 w 1238"/>
                <a:gd name="T7" fmla="*/ 634 h 1657"/>
                <a:gd name="T8" fmla="*/ 1137 w 1238"/>
                <a:gd name="T9" fmla="*/ 404 h 1657"/>
                <a:gd name="T10" fmla="*/ 1084 w 1238"/>
                <a:gd name="T11" fmla="*/ 258 h 1657"/>
                <a:gd name="T12" fmla="*/ 1021 w 1238"/>
                <a:gd name="T13" fmla="*/ 166 h 1657"/>
                <a:gd name="T14" fmla="*/ 881 w 1238"/>
                <a:gd name="T15" fmla="*/ 55 h 1657"/>
                <a:gd name="T16" fmla="*/ 682 w 1238"/>
                <a:gd name="T17" fmla="*/ 3 h 1657"/>
                <a:gd name="T18" fmla="*/ 573 w 1238"/>
                <a:gd name="T19" fmla="*/ 3 h 1657"/>
                <a:gd name="T20" fmla="*/ 373 w 1238"/>
                <a:gd name="T21" fmla="*/ 55 h 1657"/>
                <a:gd name="T22" fmla="*/ 233 w 1238"/>
                <a:gd name="T23" fmla="*/ 166 h 1657"/>
                <a:gd name="T24" fmla="*/ 171 w 1238"/>
                <a:gd name="T25" fmla="*/ 258 h 1657"/>
                <a:gd name="T26" fmla="*/ 118 w 1238"/>
                <a:gd name="T27" fmla="*/ 404 h 1657"/>
                <a:gd name="T28" fmla="*/ 95 w 1238"/>
                <a:gd name="T29" fmla="*/ 634 h 1657"/>
                <a:gd name="T30" fmla="*/ 95 w 1238"/>
                <a:gd name="T31" fmla="*/ 670 h 1657"/>
                <a:gd name="T32" fmla="*/ 57 w 1238"/>
                <a:gd name="T33" fmla="*/ 653 h 1657"/>
                <a:gd name="T34" fmla="*/ 16 w 1238"/>
                <a:gd name="T35" fmla="*/ 692 h 1657"/>
                <a:gd name="T36" fmla="*/ 4 w 1238"/>
                <a:gd name="T37" fmla="*/ 727 h 1657"/>
                <a:gd name="T38" fmla="*/ 8 w 1238"/>
                <a:gd name="T39" fmla="*/ 835 h 1657"/>
                <a:gd name="T40" fmla="*/ 27 w 1238"/>
                <a:gd name="T41" fmla="*/ 906 h 1657"/>
                <a:gd name="T42" fmla="*/ 74 w 1238"/>
                <a:gd name="T43" fmla="*/ 972 h 1657"/>
                <a:gd name="T44" fmla="*/ 99 w 1238"/>
                <a:gd name="T45" fmla="*/ 983 h 1657"/>
                <a:gd name="T46" fmla="*/ 135 w 1238"/>
                <a:gd name="T47" fmla="*/ 983 h 1657"/>
                <a:gd name="T48" fmla="*/ 192 w 1238"/>
                <a:gd name="T49" fmla="*/ 1177 h 1657"/>
                <a:gd name="T50" fmla="*/ 297 w 1238"/>
                <a:gd name="T51" fmla="*/ 1404 h 1657"/>
                <a:gd name="T52" fmla="*/ 432 w 1238"/>
                <a:gd name="T53" fmla="*/ 1572 h 1657"/>
                <a:gd name="T54" fmla="*/ 567 w 1238"/>
                <a:gd name="T55" fmla="*/ 1649 h 1657"/>
                <a:gd name="T56" fmla="*/ 627 w 1238"/>
                <a:gd name="T57" fmla="*/ 1657 h 1657"/>
                <a:gd name="T58" fmla="*/ 688 w 1238"/>
                <a:gd name="T59" fmla="*/ 1649 h 1657"/>
                <a:gd name="T60" fmla="*/ 823 w 1238"/>
                <a:gd name="T61" fmla="*/ 1572 h 1657"/>
                <a:gd name="T62" fmla="*/ 957 w 1238"/>
                <a:gd name="T63" fmla="*/ 1405 h 1657"/>
                <a:gd name="T64" fmla="*/ 1063 w 1238"/>
                <a:gd name="T65" fmla="*/ 1178 h 1657"/>
                <a:gd name="T66" fmla="*/ 1119 w 1238"/>
                <a:gd name="T67" fmla="*/ 985 h 1657"/>
                <a:gd name="T68" fmla="*/ 1150 w 1238"/>
                <a:gd name="T69" fmla="*/ 979 h 1657"/>
                <a:gd name="T70" fmla="*/ 1186 w 1238"/>
                <a:gd name="T71" fmla="*/ 949 h 1657"/>
                <a:gd name="T72" fmla="*/ 1218 w 1238"/>
                <a:gd name="T73" fmla="*/ 876 h 1657"/>
                <a:gd name="T74" fmla="*/ 1238 w 1238"/>
                <a:gd name="T75" fmla="*/ 770 h 1657"/>
                <a:gd name="T76" fmla="*/ 1228 w 1238"/>
                <a:gd name="T77" fmla="*/ 706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8" h="1657">
                  <a:moveTo>
                    <a:pt x="1228" y="706"/>
                  </a:moveTo>
                  <a:lnTo>
                    <a:pt x="1222" y="695"/>
                  </a:lnTo>
                  <a:lnTo>
                    <a:pt x="1208" y="673"/>
                  </a:lnTo>
                  <a:lnTo>
                    <a:pt x="1191" y="657"/>
                  </a:lnTo>
                  <a:lnTo>
                    <a:pt x="1171" y="652"/>
                  </a:lnTo>
                  <a:lnTo>
                    <a:pt x="1160" y="656"/>
                  </a:lnTo>
                  <a:lnTo>
                    <a:pt x="1160" y="646"/>
                  </a:lnTo>
                  <a:lnTo>
                    <a:pt x="1160" y="634"/>
                  </a:lnTo>
                  <a:lnTo>
                    <a:pt x="1159" y="551"/>
                  </a:lnTo>
                  <a:lnTo>
                    <a:pt x="1137" y="404"/>
                  </a:lnTo>
                  <a:lnTo>
                    <a:pt x="1108" y="312"/>
                  </a:lnTo>
                  <a:lnTo>
                    <a:pt x="1084" y="258"/>
                  </a:lnTo>
                  <a:lnTo>
                    <a:pt x="1055" y="209"/>
                  </a:lnTo>
                  <a:lnTo>
                    <a:pt x="1021" y="166"/>
                  </a:lnTo>
                  <a:lnTo>
                    <a:pt x="967" y="110"/>
                  </a:lnTo>
                  <a:lnTo>
                    <a:pt x="881" y="55"/>
                  </a:lnTo>
                  <a:lnTo>
                    <a:pt x="787" y="20"/>
                  </a:lnTo>
                  <a:lnTo>
                    <a:pt x="682" y="3"/>
                  </a:lnTo>
                  <a:lnTo>
                    <a:pt x="627" y="0"/>
                  </a:lnTo>
                  <a:lnTo>
                    <a:pt x="573" y="3"/>
                  </a:lnTo>
                  <a:lnTo>
                    <a:pt x="468" y="20"/>
                  </a:lnTo>
                  <a:lnTo>
                    <a:pt x="373" y="55"/>
                  </a:lnTo>
                  <a:lnTo>
                    <a:pt x="288" y="110"/>
                  </a:lnTo>
                  <a:lnTo>
                    <a:pt x="233" y="166"/>
                  </a:lnTo>
                  <a:lnTo>
                    <a:pt x="200" y="209"/>
                  </a:lnTo>
                  <a:lnTo>
                    <a:pt x="171" y="258"/>
                  </a:lnTo>
                  <a:lnTo>
                    <a:pt x="147" y="312"/>
                  </a:lnTo>
                  <a:lnTo>
                    <a:pt x="118" y="404"/>
                  </a:lnTo>
                  <a:lnTo>
                    <a:pt x="96" y="551"/>
                  </a:lnTo>
                  <a:lnTo>
                    <a:pt x="95" y="634"/>
                  </a:lnTo>
                  <a:lnTo>
                    <a:pt x="95" y="652"/>
                  </a:lnTo>
                  <a:lnTo>
                    <a:pt x="95" y="670"/>
                  </a:lnTo>
                  <a:lnTo>
                    <a:pt x="82" y="657"/>
                  </a:lnTo>
                  <a:lnTo>
                    <a:pt x="57" y="653"/>
                  </a:lnTo>
                  <a:lnTo>
                    <a:pt x="34" y="666"/>
                  </a:lnTo>
                  <a:lnTo>
                    <a:pt x="16" y="692"/>
                  </a:lnTo>
                  <a:lnTo>
                    <a:pt x="10" y="706"/>
                  </a:lnTo>
                  <a:lnTo>
                    <a:pt x="4" y="727"/>
                  </a:lnTo>
                  <a:lnTo>
                    <a:pt x="0" y="770"/>
                  </a:lnTo>
                  <a:lnTo>
                    <a:pt x="8" y="835"/>
                  </a:lnTo>
                  <a:lnTo>
                    <a:pt x="18" y="876"/>
                  </a:lnTo>
                  <a:lnTo>
                    <a:pt x="27" y="906"/>
                  </a:lnTo>
                  <a:lnTo>
                    <a:pt x="51" y="949"/>
                  </a:lnTo>
                  <a:lnTo>
                    <a:pt x="74" y="972"/>
                  </a:lnTo>
                  <a:lnTo>
                    <a:pt x="87" y="979"/>
                  </a:lnTo>
                  <a:lnTo>
                    <a:pt x="99" y="983"/>
                  </a:lnTo>
                  <a:lnTo>
                    <a:pt x="125" y="985"/>
                  </a:lnTo>
                  <a:lnTo>
                    <a:pt x="135" y="983"/>
                  </a:lnTo>
                  <a:lnTo>
                    <a:pt x="152" y="1049"/>
                  </a:lnTo>
                  <a:lnTo>
                    <a:pt x="192" y="1177"/>
                  </a:lnTo>
                  <a:lnTo>
                    <a:pt x="240" y="1296"/>
                  </a:lnTo>
                  <a:lnTo>
                    <a:pt x="297" y="1404"/>
                  </a:lnTo>
                  <a:lnTo>
                    <a:pt x="360" y="1497"/>
                  </a:lnTo>
                  <a:lnTo>
                    <a:pt x="432" y="1572"/>
                  </a:lnTo>
                  <a:lnTo>
                    <a:pt x="507" y="1625"/>
                  </a:lnTo>
                  <a:lnTo>
                    <a:pt x="567" y="1649"/>
                  </a:lnTo>
                  <a:lnTo>
                    <a:pt x="607" y="1657"/>
                  </a:lnTo>
                  <a:lnTo>
                    <a:pt x="627" y="1657"/>
                  </a:lnTo>
                  <a:lnTo>
                    <a:pt x="648" y="1657"/>
                  </a:lnTo>
                  <a:lnTo>
                    <a:pt x="688" y="1649"/>
                  </a:lnTo>
                  <a:lnTo>
                    <a:pt x="748" y="1627"/>
                  </a:lnTo>
                  <a:lnTo>
                    <a:pt x="823" y="1572"/>
                  </a:lnTo>
                  <a:lnTo>
                    <a:pt x="893" y="1498"/>
                  </a:lnTo>
                  <a:lnTo>
                    <a:pt x="957" y="1405"/>
                  </a:lnTo>
                  <a:lnTo>
                    <a:pt x="1014" y="1297"/>
                  </a:lnTo>
                  <a:lnTo>
                    <a:pt x="1063" y="1178"/>
                  </a:lnTo>
                  <a:lnTo>
                    <a:pt x="1103" y="1051"/>
                  </a:lnTo>
                  <a:lnTo>
                    <a:pt x="1119" y="985"/>
                  </a:lnTo>
                  <a:lnTo>
                    <a:pt x="1136" y="984"/>
                  </a:lnTo>
                  <a:lnTo>
                    <a:pt x="1150" y="979"/>
                  </a:lnTo>
                  <a:lnTo>
                    <a:pt x="1164" y="972"/>
                  </a:lnTo>
                  <a:lnTo>
                    <a:pt x="1186" y="949"/>
                  </a:lnTo>
                  <a:lnTo>
                    <a:pt x="1209" y="906"/>
                  </a:lnTo>
                  <a:lnTo>
                    <a:pt x="1218" y="876"/>
                  </a:lnTo>
                  <a:lnTo>
                    <a:pt x="1230" y="835"/>
                  </a:lnTo>
                  <a:lnTo>
                    <a:pt x="1238" y="770"/>
                  </a:lnTo>
                  <a:lnTo>
                    <a:pt x="1233" y="727"/>
                  </a:lnTo>
                  <a:lnTo>
                    <a:pt x="1228" y="706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3543877" y="1682750"/>
              <a:ext cx="373679" cy="363188"/>
            </a:xfrm>
            <a:custGeom>
              <a:avLst/>
              <a:gdLst>
                <a:gd name="T0" fmla="*/ 69 w 940"/>
                <a:gd name="T1" fmla="*/ 411 h 915"/>
                <a:gd name="T2" fmla="*/ 78 w 940"/>
                <a:gd name="T3" fmla="*/ 435 h 915"/>
                <a:gd name="T4" fmla="*/ 107 w 940"/>
                <a:gd name="T5" fmla="*/ 473 h 915"/>
                <a:gd name="T6" fmla="*/ 149 w 940"/>
                <a:gd name="T7" fmla="*/ 497 h 915"/>
                <a:gd name="T8" fmla="*/ 200 w 940"/>
                <a:gd name="T9" fmla="*/ 512 h 915"/>
                <a:gd name="T10" fmla="*/ 288 w 940"/>
                <a:gd name="T11" fmla="*/ 519 h 915"/>
                <a:gd name="T12" fmla="*/ 420 w 940"/>
                <a:gd name="T13" fmla="*/ 518 h 915"/>
                <a:gd name="T14" fmla="*/ 524 w 940"/>
                <a:gd name="T15" fmla="*/ 521 h 915"/>
                <a:gd name="T16" fmla="*/ 590 w 940"/>
                <a:gd name="T17" fmla="*/ 530 h 915"/>
                <a:gd name="T18" fmla="*/ 652 w 940"/>
                <a:gd name="T19" fmla="*/ 548 h 915"/>
                <a:gd name="T20" fmla="*/ 709 w 940"/>
                <a:gd name="T21" fmla="*/ 576 h 915"/>
                <a:gd name="T22" fmla="*/ 758 w 940"/>
                <a:gd name="T23" fmla="*/ 618 h 915"/>
                <a:gd name="T24" fmla="*/ 798 w 940"/>
                <a:gd name="T25" fmla="*/ 678 h 915"/>
                <a:gd name="T26" fmla="*/ 827 w 940"/>
                <a:gd name="T27" fmla="*/ 755 h 915"/>
                <a:gd name="T28" fmla="*/ 844 w 940"/>
                <a:gd name="T29" fmla="*/ 855 h 915"/>
                <a:gd name="T30" fmla="*/ 845 w 940"/>
                <a:gd name="T31" fmla="*/ 915 h 915"/>
                <a:gd name="T32" fmla="*/ 862 w 940"/>
                <a:gd name="T33" fmla="*/ 885 h 915"/>
                <a:gd name="T34" fmla="*/ 892 w 940"/>
                <a:gd name="T35" fmla="*/ 824 h 915"/>
                <a:gd name="T36" fmla="*/ 914 w 940"/>
                <a:gd name="T37" fmla="*/ 763 h 915"/>
                <a:gd name="T38" fmla="*/ 929 w 940"/>
                <a:gd name="T39" fmla="*/ 700 h 915"/>
                <a:gd name="T40" fmla="*/ 937 w 940"/>
                <a:gd name="T41" fmla="*/ 637 h 915"/>
                <a:gd name="T42" fmla="*/ 940 w 940"/>
                <a:gd name="T43" fmla="*/ 575 h 915"/>
                <a:gd name="T44" fmla="*/ 936 w 940"/>
                <a:gd name="T45" fmla="*/ 514 h 915"/>
                <a:gd name="T46" fmla="*/ 925 w 940"/>
                <a:gd name="T47" fmla="*/ 453 h 915"/>
                <a:gd name="T48" fmla="*/ 907 w 940"/>
                <a:gd name="T49" fmla="*/ 394 h 915"/>
                <a:gd name="T50" fmla="*/ 884 w 940"/>
                <a:gd name="T51" fmla="*/ 337 h 915"/>
                <a:gd name="T52" fmla="*/ 855 w 940"/>
                <a:gd name="T53" fmla="*/ 281 h 915"/>
                <a:gd name="T54" fmla="*/ 819 w 940"/>
                <a:gd name="T55" fmla="*/ 228 h 915"/>
                <a:gd name="T56" fmla="*/ 778 w 940"/>
                <a:gd name="T57" fmla="*/ 177 h 915"/>
                <a:gd name="T58" fmla="*/ 730 w 940"/>
                <a:gd name="T59" fmla="*/ 131 h 915"/>
                <a:gd name="T60" fmla="*/ 676 w 940"/>
                <a:gd name="T61" fmla="*/ 88 h 915"/>
                <a:gd name="T62" fmla="*/ 616 w 940"/>
                <a:gd name="T63" fmla="*/ 48 h 915"/>
                <a:gd name="T64" fmla="*/ 584 w 940"/>
                <a:gd name="T65" fmla="*/ 29 h 915"/>
                <a:gd name="T66" fmla="*/ 566 w 940"/>
                <a:gd name="T67" fmla="*/ 22 h 915"/>
                <a:gd name="T68" fmla="*/ 511 w 940"/>
                <a:gd name="T69" fmla="*/ 10 h 915"/>
                <a:gd name="T70" fmla="*/ 399 w 940"/>
                <a:gd name="T71" fmla="*/ 0 h 915"/>
                <a:gd name="T72" fmla="*/ 271 w 940"/>
                <a:gd name="T73" fmla="*/ 2 h 915"/>
                <a:gd name="T74" fmla="*/ 188 w 940"/>
                <a:gd name="T75" fmla="*/ 13 h 915"/>
                <a:gd name="T76" fmla="*/ 114 w 940"/>
                <a:gd name="T77" fmla="*/ 28 h 915"/>
                <a:gd name="T78" fmla="*/ 57 w 940"/>
                <a:gd name="T79" fmla="*/ 51 h 915"/>
                <a:gd name="T80" fmla="*/ 37 w 940"/>
                <a:gd name="T81" fmla="*/ 66 h 915"/>
                <a:gd name="T82" fmla="*/ 21 w 940"/>
                <a:gd name="T83" fmla="*/ 83 h 915"/>
                <a:gd name="T84" fmla="*/ 4 w 940"/>
                <a:gd name="T85" fmla="*/ 129 h 915"/>
                <a:gd name="T86" fmla="*/ 0 w 940"/>
                <a:gd name="T87" fmla="*/ 185 h 915"/>
                <a:gd name="T88" fmla="*/ 8 w 940"/>
                <a:gd name="T89" fmla="*/ 245 h 915"/>
                <a:gd name="T90" fmla="*/ 30 w 940"/>
                <a:gd name="T91" fmla="*/ 331 h 915"/>
                <a:gd name="T92" fmla="*/ 61 w 940"/>
                <a:gd name="T93" fmla="*/ 407 h 915"/>
                <a:gd name="T94" fmla="*/ 69 w 940"/>
                <a:gd name="T95" fmla="*/ 411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0" h="915">
                  <a:moveTo>
                    <a:pt x="69" y="411"/>
                  </a:moveTo>
                  <a:lnTo>
                    <a:pt x="78" y="435"/>
                  </a:lnTo>
                  <a:lnTo>
                    <a:pt x="107" y="473"/>
                  </a:lnTo>
                  <a:lnTo>
                    <a:pt x="149" y="497"/>
                  </a:lnTo>
                  <a:lnTo>
                    <a:pt x="200" y="512"/>
                  </a:lnTo>
                  <a:lnTo>
                    <a:pt x="288" y="519"/>
                  </a:lnTo>
                  <a:lnTo>
                    <a:pt x="420" y="518"/>
                  </a:lnTo>
                  <a:lnTo>
                    <a:pt x="524" y="521"/>
                  </a:lnTo>
                  <a:lnTo>
                    <a:pt x="590" y="530"/>
                  </a:lnTo>
                  <a:lnTo>
                    <a:pt x="652" y="548"/>
                  </a:lnTo>
                  <a:lnTo>
                    <a:pt x="709" y="576"/>
                  </a:lnTo>
                  <a:lnTo>
                    <a:pt x="758" y="618"/>
                  </a:lnTo>
                  <a:lnTo>
                    <a:pt x="798" y="678"/>
                  </a:lnTo>
                  <a:lnTo>
                    <a:pt x="827" y="755"/>
                  </a:lnTo>
                  <a:lnTo>
                    <a:pt x="844" y="855"/>
                  </a:lnTo>
                  <a:lnTo>
                    <a:pt x="845" y="915"/>
                  </a:lnTo>
                  <a:lnTo>
                    <a:pt x="862" y="885"/>
                  </a:lnTo>
                  <a:lnTo>
                    <a:pt x="892" y="824"/>
                  </a:lnTo>
                  <a:lnTo>
                    <a:pt x="914" y="763"/>
                  </a:lnTo>
                  <a:lnTo>
                    <a:pt x="929" y="700"/>
                  </a:lnTo>
                  <a:lnTo>
                    <a:pt x="937" y="637"/>
                  </a:lnTo>
                  <a:lnTo>
                    <a:pt x="940" y="575"/>
                  </a:lnTo>
                  <a:lnTo>
                    <a:pt x="936" y="514"/>
                  </a:lnTo>
                  <a:lnTo>
                    <a:pt x="925" y="453"/>
                  </a:lnTo>
                  <a:lnTo>
                    <a:pt x="907" y="394"/>
                  </a:lnTo>
                  <a:lnTo>
                    <a:pt x="884" y="337"/>
                  </a:lnTo>
                  <a:lnTo>
                    <a:pt x="855" y="281"/>
                  </a:lnTo>
                  <a:lnTo>
                    <a:pt x="819" y="228"/>
                  </a:lnTo>
                  <a:lnTo>
                    <a:pt x="778" y="177"/>
                  </a:lnTo>
                  <a:lnTo>
                    <a:pt x="730" y="131"/>
                  </a:lnTo>
                  <a:lnTo>
                    <a:pt x="676" y="88"/>
                  </a:lnTo>
                  <a:lnTo>
                    <a:pt x="616" y="48"/>
                  </a:lnTo>
                  <a:lnTo>
                    <a:pt x="584" y="29"/>
                  </a:lnTo>
                  <a:lnTo>
                    <a:pt x="566" y="22"/>
                  </a:lnTo>
                  <a:lnTo>
                    <a:pt x="511" y="10"/>
                  </a:lnTo>
                  <a:lnTo>
                    <a:pt x="399" y="0"/>
                  </a:lnTo>
                  <a:lnTo>
                    <a:pt x="271" y="2"/>
                  </a:lnTo>
                  <a:lnTo>
                    <a:pt x="188" y="13"/>
                  </a:lnTo>
                  <a:lnTo>
                    <a:pt x="114" y="28"/>
                  </a:lnTo>
                  <a:lnTo>
                    <a:pt x="57" y="51"/>
                  </a:lnTo>
                  <a:lnTo>
                    <a:pt x="37" y="66"/>
                  </a:lnTo>
                  <a:lnTo>
                    <a:pt x="21" y="83"/>
                  </a:lnTo>
                  <a:lnTo>
                    <a:pt x="4" y="129"/>
                  </a:lnTo>
                  <a:lnTo>
                    <a:pt x="0" y="185"/>
                  </a:lnTo>
                  <a:lnTo>
                    <a:pt x="8" y="245"/>
                  </a:lnTo>
                  <a:lnTo>
                    <a:pt x="30" y="331"/>
                  </a:lnTo>
                  <a:lnTo>
                    <a:pt x="61" y="407"/>
                  </a:lnTo>
                  <a:lnTo>
                    <a:pt x="69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3420866" y="1711574"/>
              <a:ext cx="153185" cy="331480"/>
            </a:xfrm>
            <a:custGeom>
              <a:avLst/>
              <a:gdLst>
                <a:gd name="T0" fmla="*/ 92 w 384"/>
                <a:gd name="T1" fmla="*/ 835 h 835"/>
                <a:gd name="T2" fmla="*/ 77 w 384"/>
                <a:gd name="T3" fmla="*/ 814 h 835"/>
                <a:gd name="T4" fmla="*/ 53 w 384"/>
                <a:gd name="T5" fmla="*/ 767 h 835"/>
                <a:gd name="T6" fmla="*/ 25 w 384"/>
                <a:gd name="T7" fmla="*/ 688 h 835"/>
                <a:gd name="T8" fmla="*/ 6 w 384"/>
                <a:gd name="T9" fmla="*/ 561 h 835"/>
                <a:gd name="T10" fmla="*/ 0 w 384"/>
                <a:gd name="T11" fmla="*/ 416 h 835"/>
                <a:gd name="T12" fmla="*/ 0 w 384"/>
                <a:gd name="T13" fmla="*/ 336 h 835"/>
                <a:gd name="T14" fmla="*/ 1 w 384"/>
                <a:gd name="T15" fmla="*/ 310 h 835"/>
                <a:gd name="T16" fmla="*/ 14 w 384"/>
                <a:gd name="T17" fmla="*/ 250 h 835"/>
                <a:gd name="T18" fmla="*/ 40 w 384"/>
                <a:gd name="T19" fmla="*/ 188 h 835"/>
                <a:gd name="T20" fmla="*/ 76 w 384"/>
                <a:gd name="T21" fmla="*/ 127 h 835"/>
                <a:gd name="T22" fmla="*/ 121 w 384"/>
                <a:gd name="T23" fmla="*/ 74 h 835"/>
                <a:gd name="T24" fmla="*/ 173 w 384"/>
                <a:gd name="T25" fmla="*/ 31 h 835"/>
                <a:gd name="T26" fmla="*/ 230 w 384"/>
                <a:gd name="T27" fmla="*/ 5 h 835"/>
                <a:gd name="T28" fmla="*/ 276 w 384"/>
                <a:gd name="T29" fmla="*/ 0 h 835"/>
                <a:gd name="T30" fmla="*/ 308 w 384"/>
                <a:gd name="T31" fmla="*/ 2 h 835"/>
                <a:gd name="T32" fmla="*/ 324 w 384"/>
                <a:gd name="T33" fmla="*/ 6 h 835"/>
                <a:gd name="T34" fmla="*/ 334 w 384"/>
                <a:gd name="T35" fmla="*/ 10 h 835"/>
                <a:gd name="T36" fmla="*/ 352 w 384"/>
                <a:gd name="T37" fmla="*/ 34 h 835"/>
                <a:gd name="T38" fmla="*/ 372 w 384"/>
                <a:gd name="T39" fmla="*/ 93 h 835"/>
                <a:gd name="T40" fmla="*/ 384 w 384"/>
                <a:gd name="T41" fmla="*/ 205 h 835"/>
                <a:gd name="T42" fmla="*/ 384 w 384"/>
                <a:gd name="T43" fmla="*/ 321 h 835"/>
                <a:gd name="T44" fmla="*/ 381 w 384"/>
                <a:gd name="T45" fmla="*/ 372 h 835"/>
                <a:gd name="T46" fmla="*/ 377 w 384"/>
                <a:gd name="T47" fmla="*/ 391 h 835"/>
                <a:gd name="T48" fmla="*/ 359 w 384"/>
                <a:gd name="T49" fmla="*/ 417 h 835"/>
                <a:gd name="T50" fmla="*/ 312 w 384"/>
                <a:gd name="T51" fmla="*/ 442 h 835"/>
                <a:gd name="T52" fmla="*/ 251 w 384"/>
                <a:gd name="T53" fmla="*/ 468 h 835"/>
                <a:gd name="T54" fmla="*/ 210 w 384"/>
                <a:gd name="T55" fmla="*/ 492 h 835"/>
                <a:gd name="T56" fmla="*/ 171 w 384"/>
                <a:gd name="T57" fmla="*/ 531 h 835"/>
                <a:gd name="T58" fmla="*/ 140 w 384"/>
                <a:gd name="T59" fmla="*/ 590 h 835"/>
                <a:gd name="T60" fmla="*/ 128 w 384"/>
                <a:gd name="T61" fmla="*/ 628 h 835"/>
                <a:gd name="T62" fmla="*/ 116 w 384"/>
                <a:gd name="T63" fmla="*/ 647 h 835"/>
                <a:gd name="T64" fmla="*/ 103 w 384"/>
                <a:gd name="T65" fmla="*/ 693 h 835"/>
                <a:gd name="T66" fmla="*/ 95 w 384"/>
                <a:gd name="T67" fmla="*/ 779 h 835"/>
                <a:gd name="T68" fmla="*/ 92 w 384"/>
                <a:gd name="T6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835">
                  <a:moveTo>
                    <a:pt x="92" y="835"/>
                  </a:moveTo>
                  <a:lnTo>
                    <a:pt x="77" y="814"/>
                  </a:lnTo>
                  <a:lnTo>
                    <a:pt x="53" y="767"/>
                  </a:lnTo>
                  <a:lnTo>
                    <a:pt x="25" y="688"/>
                  </a:lnTo>
                  <a:lnTo>
                    <a:pt x="6" y="561"/>
                  </a:lnTo>
                  <a:lnTo>
                    <a:pt x="0" y="416"/>
                  </a:lnTo>
                  <a:lnTo>
                    <a:pt x="0" y="336"/>
                  </a:lnTo>
                  <a:lnTo>
                    <a:pt x="1" y="310"/>
                  </a:lnTo>
                  <a:lnTo>
                    <a:pt x="14" y="250"/>
                  </a:lnTo>
                  <a:lnTo>
                    <a:pt x="40" y="188"/>
                  </a:lnTo>
                  <a:lnTo>
                    <a:pt x="76" y="127"/>
                  </a:lnTo>
                  <a:lnTo>
                    <a:pt x="121" y="74"/>
                  </a:lnTo>
                  <a:lnTo>
                    <a:pt x="173" y="31"/>
                  </a:lnTo>
                  <a:lnTo>
                    <a:pt x="230" y="5"/>
                  </a:lnTo>
                  <a:lnTo>
                    <a:pt x="276" y="0"/>
                  </a:lnTo>
                  <a:lnTo>
                    <a:pt x="308" y="2"/>
                  </a:lnTo>
                  <a:lnTo>
                    <a:pt x="324" y="6"/>
                  </a:lnTo>
                  <a:lnTo>
                    <a:pt x="334" y="10"/>
                  </a:lnTo>
                  <a:lnTo>
                    <a:pt x="352" y="34"/>
                  </a:lnTo>
                  <a:lnTo>
                    <a:pt x="372" y="93"/>
                  </a:lnTo>
                  <a:lnTo>
                    <a:pt x="384" y="205"/>
                  </a:lnTo>
                  <a:lnTo>
                    <a:pt x="384" y="321"/>
                  </a:lnTo>
                  <a:lnTo>
                    <a:pt x="381" y="372"/>
                  </a:lnTo>
                  <a:lnTo>
                    <a:pt x="377" y="391"/>
                  </a:lnTo>
                  <a:lnTo>
                    <a:pt x="359" y="417"/>
                  </a:lnTo>
                  <a:lnTo>
                    <a:pt x="312" y="442"/>
                  </a:lnTo>
                  <a:lnTo>
                    <a:pt x="251" y="468"/>
                  </a:lnTo>
                  <a:lnTo>
                    <a:pt x="210" y="492"/>
                  </a:lnTo>
                  <a:lnTo>
                    <a:pt x="171" y="531"/>
                  </a:lnTo>
                  <a:lnTo>
                    <a:pt x="140" y="590"/>
                  </a:lnTo>
                  <a:lnTo>
                    <a:pt x="128" y="628"/>
                  </a:lnTo>
                  <a:lnTo>
                    <a:pt x="116" y="647"/>
                  </a:lnTo>
                  <a:lnTo>
                    <a:pt x="103" y="693"/>
                  </a:lnTo>
                  <a:lnTo>
                    <a:pt x="95" y="779"/>
                  </a:lnTo>
                  <a:lnTo>
                    <a:pt x="92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1" name="Freeform 118"/>
            <p:cNvSpPr>
              <a:spLocks/>
            </p:cNvSpPr>
            <p:nvPr/>
          </p:nvSpPr>
          <p:spPr bwMode="auto">
            <a:xfrm>
              <a:off x="3606544" y="2247710"/>
              <a:ext cx="125333" cy="69179"/>
            </a:xfrm>
            <a:custGeom>
              <a:avLst/>
              <a:gdLst>
                <a:gd name="T0" fmla="*/ 158 w 317"/>
                <a:gd name="T1" fmla="*/ 173 h 173"/>
                <a:gd name="T2" fmla="*/ 171 w 317"/>
                <a:gd name="T3" fmla="*/ 172 h 173"/>
                <a:gd name="T4" fmla="*/ 199 w 317"/>
                <a:gd name="T5" fmla="*/ 166 h 173"/>
                <a:gd name="T6" fmla="*/ 239 w 317"/>
                <a:gd name="T7" fmla="*/ 144 h 173"/>
                <a:gd name="T8" fmla="*/ 285 w 317"/>
                <a:gd name="T9" fmla="*/ 97 h 173"/>
                <a:gd name="T10" fmla="*/ 309 w 317"/>
                <a:gd name="T11" fmla="*/ 52 h 173"/>
                <a:gd name="T12" fmla="*/ 317 w 317"/>
                <a:gd name="T13" fmla="*/ 18 h 173"/>
                <a:gd name="T14" fmla="*/ 317 w 317"/>
                <a:gd name="T15" fmla="*/ 0 h 173"/>
                <a:gd name="T16" fmla="*/ 0 w 317"/>
                <a:gd name="T17" fmla="*/ 0 h 173"/>
                <a:gd name="T18" fmla="*/ 0 w 317"/>
                <a:gd name="T19" fmla="*/ 18 h 173"/>
                <a:gd name="T20" fmla="*/ 8 w 317"/>
                <a:gd name="T21" fmla="*/ 52 h 173"/>
                <a:gd name="T22" fmla="*/ 31 w 317"/>
                <a:gd name="T23" fmla="*/ 97 h 173"/>
                <a:gd name="T24" fmla="*/ 78 w 317"/>
                <a:gd name="T25" fmla="*/ 144 h 173"/>
                <a:gd name="T26" fmla="*/ 118 w 317"/>
                <a:gd name="T27" fmla="*/ 166 h 173"/>
                <a:gd name="T28" fmla="*/ 145 w 317"/>
                <a:gd name="T29" fmla="*/ 172 h 173"/>
                <a:gd name="T30" fmla="*/ 158 w 317"/>
                <a:gd name="T3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173">
                  <a:moveTo>
                    <a:pt x="158" y="173"/>
                  </a:moveTo>
                  <a:lnTo>
                    <a:pt x="171" y="172"/>
                  </a:lnTo>
                  <a:lnTo>
                    <a:pt x="199" y="166"/>
                  </a:lnTo>
                  <a:lnTo>
                    <a:pt x="239" y="144"/>
                  </a:lnTo>
                  <a:lnTo>
                    <a:pt x="285" y="97"/>
                  </a:lnTo>
                  <a:lnTo>
                    <a:pt x="309" y="52"/>
                  </a:lnTo>
                  <a:lnTo>
                    <a:pt x="317" y="18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" y="52"/>
                  </a:lnTo>
                  <a:lnTo>
                    <a:pt x="31" y="97"/>
                  </a:lnTo>
                  <a:lnTo>
                    <a:pt x="78" y="144"/>
                  </a:lnTo>
                  <a:lnTo>
                    <a:pt x="118" y="166"/>
                  </a:lnTo>
                  <a:lnTo>
                    <a:pt x="145" y="172"/>
                  </a:lnTo>
                  <a:lnTo>
                    <a:pt x="158" y="173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2" name="Freeform 306"/>
            <p:cNvSpPr>
              <a:spLocks/>
            </p:cNvSpPr>
            <p:nvPr/>
          </p:nvSpPr>
          <p:spPr bwMode="auto">
            <a:xfrm>
              <a:off x="4818098" y="2746372"/>
              <a:ext cx="11604" cy="2883"/>
            </a:xfrm>
            <a:custGeom>
              <a:avLst/>
              <a:gdLst>
                <a:gd name="T0" fmla="*/ 0 w 33"/>
                <a:gd name="T1" fmla="*/ 9 h 9"/>
                <a:gd name="T2" fmla="*/ 16 w 33"/>
                <a:gd name="T3" fmla="*/ 3 h 9"/>
                <a:gd name="T4" fmla="*/ 33 w 33"/>
                <a:gd name="T5" fmla="*/ 0 h 9"/>
                <a:gd name="T6" fmla="*/ 29 w 33"/>
                <a:gd name="T7" fmla="*/ 2 h 9"/>
                <a:gd name="T8" fmla="*/ 24 w 33"/>
                <a:gd name="T9" fmla="*/ 3 h 9"/>
                <a:gd name="T10" fmla="*/ 13 w 33"/>
                <a:gd name="T11" fmla="*/ 7 h 9"/>
                <a:gd name="T12" fmla="*/ 0 w 3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9"/>
                  </a:moveTo>
                  <a:lnTo>
                    <a:pt x="16" y="3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3"/>
                  </a:lnTo>
                  <a:lnTo>
                    <a:pt x="13" y="7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4" name="Freeform 307"/>
            <p:cNvSpPr>
              <a:spLocks/>
            </p:cNvSpPr>
            <p:nvPr/>
          </p:nvSpPr>
          <p:spPr bwMode="auto">
            <a:xfrm>
              <a:off x="4862196" y="2740607"/>
              <a:ext cx="4642" cy="2883"/>
            </a:xfrm>
            <a:custGeom>
              <a:avLst/>
              <a:gdLst>
                <a:gd name="T0" fmla="*/ 0 w 6"/>
                <a:gd name="T1" fmla="*/ 7 h 7"/>
                <a:gd name="T2" fmla="*/ 0 w 6"/>
                <a:gd name="T3" fmla="*/ 6 h 7"/>
                <a:gd name="T4" fmla="*/ 0 w 6"/>
                <a:gd name="T5" fmla="*/ 4 h 7"/>
                <a:gd name="T6" fmla="*/ 4 w 6"/>
                <a:gd name="T7" fmla="*/ 2 h 7"/>
                <a:gd name="T8" fmla="*/ 6 w 6"/>
                <a:gd name="T9" fmla="*/ 0 h 7"/>
                <a:gd name="T10" fmla="*/ 0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5" name="Freeform 313"/>
            <p:cNvSpPr>
              <a:spLocks/>
            </p:cNvSpPr>
            <p:nvPr/>
          </p:nvSpPr>
          <p:spPr bwMode="auto">
            <a:xfrm>
              <a:off x="4818098" y="2316888"/>
              <a:ext cx="577924" cy="570724"/>
            </a:xfrm>
            <a:custGeom>
              <a:avLst/>
              <a:gdLst>
                <a:gd name="T0" fmla="*/ 0 w 1456"/>
                <a:gd name="T1" fmla="*/ 1437 h 1437"/>
                <a:gd name="T2" fmla="*/ 0 w 1456"/>
                <a:gd name="T3" fmla="*/ 1088 h 1437"/>
                <a:gd name="T4" fmla="*/ 1 w 1456"/>
                <a:gd name="T5" fmla="*/ 1088 h 1437"/>
                <a:gd name="T6" fmla="*/ 14 w 1456"/>
                <a:gd name="T7" fmla="*/ 1086 h 1437"/>
                <a:gd name="T8" fmla="*/ 25 w 1456"/>
                <a:gd name="T9" fmla="*/ 1082 h 1437"/>
                <a:gd name="T10" fmla="*/ 30 w 1456"/>
                <a:gd name="T11" fmla="*/ 1081 h 1437"/>
                <a:gd name="T12" fmla="*/ 34 w 1456"/>
                <a:gd name="T13" fmla="*/ 1079 h 1437"/>
                <a:gd name="T14" fmla="*/ 38 w 1456"/>
                <a:gd name="T15" fmla="*/ 1078 h 1437"/>
                <a:gd name="T16" fmla="*/ 40 w 1456"/>
                <a:gd name="T17" fmla="*/ 1078 h 1437"/>
                <a:gd name="T18" fmla="*/ 47 w 1456"/>
                <a:gd name="T19" fmla="*/ 1079 h 1437"/>
                <a:gd name="T20" fmla="*/ 53 w 1456"/>
                <a:gd name="T21" fmla="*/ 1079 h 1437"/>
                <a:gd name="T22" fmla="*/ 58 w 1456"/>
                <a:gd name="T23" fmla="*/ 1081 h 1437"/>
                <a:gd name="T24" fmla="*/ 64 w 1456"/>
                <a:gd name="T25" fmla="*/ 1081 h 1437"/>
                <a:gd name="T26" fmla="*/ 84 w 1456"/>
                <a:gd name="T27" fmla="*/ 1079 h 1437"/>
                <a:gd name="T28" fmla="*/ 117 w 1456"/>
                <a:gd name="T29" fmla="*/ 1066 h 1437"/>
                <a:gd name="T30" fmla="*/ 117 w 1456"/>
                <a:gd name="T31" fmla="*/ 1068 h 1437"/>
                <a:gd name="T32" fmla="*/ 117 w 1456"/>
                <a:gd name="T33" fmla="*/ 1069 h 1437"/>
                <a:gd name="T34" fmla="*/ 123 w 1456"/>
                <a:gd name="T35" fmla="*/ 1062 h 1437"/>
                <a:gd name="T36" fmla="*/ 166 w 1456"/>
                <a:gd name="T37" fmla="*/ 1040 h 1437"/>
                <a:gd name="T38" fmla="*/ 224 w 1456"/>
                <a:gd name="T39" fmla="*/ 999 h 1437"/>
                <a:gd name="T40" fmla="*/ 227 w 1456"/>
                <a:gd name="T41" fmla="*/ 990 h 1437"/>
                <a:gd name="T42" fmla="*/ 228 w 1456"/>
                <a:gd name="T43" fmla="*/ 980 h 1437"/>
                <a:gd name="T44" fmla="*/ 1456 w 1456"/>
                <a:gd name="T45" fmla="*/ 0 h 1437"/>
                <a:gd name="T46" fmla="*/ 1456 w 1456"/>
                <a:gd name="T47" fmla="*/ 44 h 1437"/>
                <a:gd name="T48" fmla="*/ 187 w 1456"/>
                <a:gd name="T49" fmla="*/ 1091 h 1437"/>
                <a:gd name="T50" fmla="*/ 197 w 1456"/>
                <a:gd name="T51" fmla="*/ 1114 h 1437"/>
                <a:gd name="T52" fmla="*/ 217 w 1456"/>
                <a:gd name="T53" fmla="*/ 1177 h 1437"/>
                <a:gd name="T54" fmla="*/ 230 w 1456"/>
                <a:gd name="T55" fmla="*/ 1249 h 1437"/>
                <a:gd name="T56" fmla="*/ 231 w 1456"/>
                <a:gd name="T57" fmla="*/ 1318 h 1437"/>
                <a:gd name="T58" fmla="*/ 224 w 1456"/>
                <a:gd name="T59" fmla="*/ 1348 h 1437"/>
                <a:gd name="T60" fmla="*/ 213 w 1456"/>
                <a:gd name="T61" fmla="*/ 1355 h 1437"/>
                <a:gd name="T62" fmla="*/ 201 w 1456"/>
                <a:gd name="T63" fmla="*/ 1363 h 1437"/>
                <a:gd name="T64" fmla="*/ 196 w 1456"/>
                <a:gd name="T65" fmla="*/ 1367 h 1437"/>
                <a:gd name="T66" fmla="*/ 187 w 1456"/>
                <a:gd name="T67" fmla="*/ 1374 h 1437"/>
                <a:gd name="T68" fmla="*/ 179 w 1456"/>
                <a:gd name="T69" fmla="*/ 1379 h 1437"/>
                <a:gd name="T70" fmla="*/ 175 w 1456"/>
                <a:gd name="T71" fmla="*/ 1381 h 1437"/>
                <a:gd name="T72" fmla="*/ 154 w 1456"/>
                <a:gd name="T73" fmla="*/ 1394 h 1437"/>
                <a:gd name="T74" fmla="*/ 138 w 1456"/>
                <a:gd name="T75" fmla="*/ 1403 h 1437"/>
                <a:gd name="T76" fmla="*/ 112 w 1456"/>
                <a:gd name="T77" fmla="*/ 1416 h 1437"/>
                <a:gd name="T78" fmla="*/ 75 w 1456"/>
                <a:gd name="T79" fmla="*/ 1429 h 1437"/>
                <a:gd name="T80" fmla="*/ 64 w 1456"/>
                <a:gd name="T81" fmla="*/ 1429 h 1437"/>
                <a:gd name="T82" fmla="*/ 58 w 1456"/>
                <a:gd name="T83" fmla="*/ 1429 h 1437"/>
                <a:gd name="T84" fmla="*/ 53 w 1456"/>
                <a:gd name="T85" fmla="*/ 1428 h 1437"/>
                <a:gd name="T86" fmla="*/ 47 w 1456"/>
                <a:gd name="T87" fmla="*/ 1427 h 1437"/>
                <a:gd name="T88" fmla="*/ 40 w 1456"/>
                <a:gd name="T89" fmla="*/ 1427 h 1437"/>
                <a:gd name="T90" fmla="*/ 20 w 1456"/>
                <a:gd name="T91" fmla="*/ 1429 h 1437"/>
                <a:gd name="T92" fmla="*/ 0 w 1456"/>
                <a:gd name="T93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6" h="1437">
                  <a:moveTo>
                    <a:pt x="0" y="1437"/>
                  </a:moveTo>
                  <a:lnTo>
                    <a:pt x="0" y="1088"/>
                  </a:lnTo>
                  <a:lnTo>
                    <a:pt x="1" y="1088"/>
                  </a:lnTo>
                  <a:lnTo>
                    <a:pt x="14" y="1086"/>
                  </a:lnTo>
                  <a:lnTo>
                    <a:pt x="25" y="1082"/>
                  </a:lnTo>
                  <a:lnTo>
                    <a:pt x="30" y="1081"/>
                  </a:lnTo>
                  <a:lnTo>
                    <a:pt x="34" y="1079"/>
                  </a:lnTo>
                  <a:lnTo>
                    <a:pt x="38" y="1078"/>
                  </a:lnTo>
                  <a:lnTo>
                    <a:pt x="40" y="1078"/>
                  </a:lnTo>
                  <a:lnTo>
                    <a:pt x="47" y="1079"/>
                  </a:lnTo>
                  <a:lnTo>
                    <a:pt x="53" y="1079"/>
                  </a:lnTo>
                  <a:lnTo>
                    <a:pt x="58" y="1081"/>
                  </a:lnTo>
                  <a:lnTo>
                    <a:pt x="64" y="1081"/>
                  </a:lnTo>
                  <a:lnTo>
                    <a:pt x="84" y="1079"/>
                  </a:lnTo>
                  <a:lnTo>
                    <a:pt x="117" y="1066"/>
                  </a:lnTo>
                  <a:lnTo>
                    <a:pt x="117" y="1068"/>
                  </a:lnTo>
                  <a:lnTo>
                    <a:pt x="117" y="1069"/>
                  </a:lnTo>
                  <a:lnTo>
                    <a:pt x="123" y="1062"/>
                  </a:lnTo>
                  <a:lnTo>
                    <a:pt x="166" y="1040"/>
                  </a:lnTo>
                  <a:lnTo>
                    <a:pt x="224" y="999"/>
                  </a:lnTo>
                  <a:lnTo>
                    <a:pt x="227" y="990"/>
                  </a:lnTo>
                  <a:lnTo>
                    <a:pt x="228" y="980"/>
                  </a:lnTo>
                  <a:lnTo>
                    <a:pt x="1456" y="0"/>
                  </a:lnTo>
                  <a:lnTo>
                    <a:pt x="1456" y="44"/>
                  </a:lnTo>
                  <a:lnTo>
                    <a:pt x="187" y="1091"/>
                  </a:lnTo>
                  <a:lnTo>
                    <a:pt x="197" y="1114"/>
                  </a:lnTo>
                  <a:lnTo>
                    <a:pt x="217" y="1177"/>
                  </a:lnTo>
                  <a:lnTo>
                    <a:pt x="230" y="1249"/>
                  </a:lnTo>
                  <a:lnTo>
                    <a:pt x="231" y="1318"/>
                  </a:lnTo>
                  <a:lnTo>
                    <a:pt x="224" y="1348"/>
                  </a:lnTo>
                  <a:lnTo>
                    <a:pt x="213" y="1355"/>
                  </a:lnTo>
                  <a:lnTo>
                    <a:pt x="201" y="1363"/>
                  </a:lnTo>
                  <a:lnTo>
                    <a:pt x="196" y="1367"/>
                  </a:lnTo>
                  <a:lnTo>
                    <a:pt x="187" y="1374"/>
                  </a:lnTo>
                  <a:lnTo>
                    <a:pt x="179" y="1379"/>
                  </a:lnTo>
                  <a:lnTo>
                    <a:pt x="175" y="1381"/>
                  </a:lnTo>
                  <a:lnTo>
                    <a:pt x="154" y="1394"/>
                  </a:lnTo>
                  <a:lnTo>
                    <a:pt x="138" y="1403"/>
                  </a:lnTo>
                  <a:lnTo>
                    <a:pt x="112" y="1416"/>
                  </a:lnTo>
                  <a:lnTo>
                    <a:pt x="75" y="1429"/>
                  </a:lnTo>
                  <a:lnTo>
                    <a:pt x="64" y="1429"/>
                  </a:lnTo>
                  <a:lnTo>
                    <a:pt x="58" y="1429"/>
                  </a:lnTo>
                  <a:lnTo>
                    <a:pt x="53" y="1428"/>
                  </a:lnTo>
                  <a:lnTo>
                    <a:pt x="47" y="1427"/>
                  </a:lnTo>
                  <a:lnTo>
                    <a:pt x="40" y="1427"/>
                  </a:lnTo>
                  <a:lnTo>
                    <a:pt x="20" y="1429"/>
                  </a:lnTo>
                  <a:lnTo>
                    <a:pt x="0" y="1437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6" name="Freeform 316"/>
            <p:cNvSpPr>
              <a:spLocks/>
            </p:cNvSpPr>
            <p:nvPr/>
          </p:nvSpPr>
          <p:spPr bwMode="auto">
            <a:xfrm>
              <a:off x="4818098" y="2645487"/>
              <a:ext cx="90518" cy="103768"/>
            </a:xfrm>
            <a:custGeom>
              <a:avLst/>
              <a:gdLst>
                <a:gd name="T0" fmla="*/ 0 w 231"/>
                <a:gd name="T1" fmla="*/ 265 h 265"/>
                <a:gd name="T2" fmla="*/ 0 w 231"/>
                <a:gd name="T3" fmla="*/ 0 h 265"/>
                <a:gd name="T4" fmla="*/ 36 w 231"/>
                <a:gd name="T5" fmla="*/ 44 h 265"/>
                <a:gd name="T6" fmla="*/ 87 w 231"/>
                <a:gd name="T7" fmla="*/ 2 h 265"/>
                <a:gd name="T8" fmla="*/ 90 w 231"/>
                <a:gd name="T9" fmla="*/ 53 h 265"/>
                <a:gd name="T10" fmla="*/ 108 w 231"/>
                <a:gd name="T11" fmla="*/ 158 h 265"/>
                <a:gd name="T12" fmla="*/ 112 w 231"/>
                <a:gd name="T13" fmla="*/ 204 h 265"/>
                <a:gd name="T14" fmla="*/ 113 w 231"/>
                <a:gd name="T15" fmla="*/ 216 h 265"/>
                <a:gd name="T16" fmla="*/ 127 w 231"/>
                <a:gd name="T17" fmla="*/ 229 h 265"/>
                <a:gd name="T18" fmla="*/ 138 w 231"/>
                <a:gd name="T19" fmla="*/ 233 h 265"/>
                <a:gd name="T20" fmla="*/ 175 w 231"/>
                <a:gd name="T21" fmla="*/ 211 h 265"/>
                <a:gd name="T22" fmla="*/ 224 w 231"/>
                <a:gd name="T23" fmla="*/ 176 h 265"/>
                <a:gd name="T24" fmla="*/ 230 w 231"/>
                <a:gd name="T25" fmla="*/ 150 h 265"/>
                <a:gd name="T26" fmla="*/ 231 w 231"/>
                <a:gd name="T27" fmla="*/ 120 h 265"/>
                <a:gd name="T28" fmla="*/ 231 w 231"/>
                <a:gd name="T29" fmla="*/ 138 h 265"/>
                <a:gd name="T30" fmla="*/ 228 w 231"/>
                <a:gd name="T31" fmla="*/ 157 h 265"/>
                <a:gd name="T32" fmla="*/ 227 w 231"/>
                <a:gd name="T33" fmla="*/ 167 h 265"/>
                <a:gd name="T34" fmla="*/ 224 w 231"/>
                <a:gd name="T35" fmla="*/ 176 h 265"/>
                <a:gd name="T36" fmla="*/ 166 w 231"/>
                <a:gd name="T37" fmla="*/ 217 h 265"/>
                <a:gd name="T38" fmla="*/ 123 w 231"/>
                <a:gd name="T39" fmla="*/ 239 h 265"/>
                <a:gd name="T40" fmla="*/ 121 w 231"/>
                <a:gd name="T41" fmla="*/ 241 h 265"/>
                <a:gd name="T42" fmla="*/ 117 w 231"/>
                <a:gd name="T43" fmla="*/ 243 h 265"/>
                <a:gd name="T44" fmla="*/ 84 w 231"/>
                <a:gd name="T45" fmla="*/ 256 h 265"/>
                <a:gd name="T46" fmla="*/ 64 w 231"/>
                <a:gd name="T47" fmla="*/ 258 h 265"/>
                <a:gd name="T48" fmla="*/ 58 w 231"/>
                <a:gd name="T49" fmla="*/ 258 h 265"/>
                <a:gd name="T50" fmla="*/ 53 w 231"/>
                <a:gd name="T51" fmla="*/ 256 h 265"/>
                <a:gd name="T52" fmla="*/ 47 w 231"/>
                <a:gd name="T53" fmla="*/ 256 h 265"/>
                <a:gd name="T54" fmla="*/ 40 w 231"/>
                <a:gd name="T55" fmla="*/ 255 h 265"/>
                <a:gd name="T56" fmla="*/ 38 w 231"/>
                <a:gd name="T57" fmla="*/ 255 h 265"/>
                <a:gd name="T58" fmla="*/ 34 w 231"/>
                <a:gd name="T59" fmla="*/ 256 h 265"/>
                <a:gd name="T60" fmla="*/ 17 w 231"/>
                <a:gd name="T61" fmla="*/ 259 h 265"/>
                <a:gd name="T62" fmla="*/ 1 w 231"/>
                <a:gd name="T63" fmla="*/ 265 h 265"/>
                <a:gd name="T64" fmla="*/ 0 w 231"/>
                <a:gd name="T6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65">
                  <a:moveTo>
                    <a:pt x="0" y="265"/>
                  </a:moveTo>
                  <a:lnTo>
                    <a:pt x="0" y="0"/>
                  </a:lnTo>
                  <a:lnTo>
                    <a:pt x="36" y="44"/>
                  </a:lnTo>
                  <a:lnTo>
                    <a:pt x="87" y="2"/>
                  </a:lnTo>
                  <a:lnTo>
                    <a:pt x="90" y="53"/>
                  </a:lnTo>
                  <a:lnTo>
                    <a:pt x="108" y="158"/>
                  </a:lnTo>
                  <a:lnTo>
                    <a:pt x="112" y="204"/>
                  </a:lnTo>
                  <a:lnTo>
                    <a:pt x="113" y="216"/>
                  </a:lnTo>
                  <a:lnTo>
                    <a:pt x="127" y="229"/>
                  </a:lnTo>
                  <a:lnTo>
                    <a:pt x="138" y="233"/>
                  </a:lnTo>
                  <a:lnTo>
                    <a:pt x="175" y="211"/>
                  </a:lnTo>
                  <a:lnTo>
                    <a:pt x="224" y="176"/>
                  </a:lnTo>
                  <a:lnTo>
                    <a:pt x="230" y="150"/>
                  </a:lnTo>
                  <a:lnTo>
                    <a:pt x="231" y="120"/>
                  </a:lnTo>
                  <a:lnTo>
                    <a:pt x="231" y="138"/>
                  </a:lnTo>
                  <a:lnTo>
                    <a:pt x="228" y="157"/>
                  </a:lnTo>
                  <a:lnTo>
                    <a:pt x="227" y="167"/>
                  </a:lnTo>
                  <a:lnTo>
                    <a:pt x="224" y="176"/>
                  </a:lnTo>
                  <a:lnTo>
                    <a:pt x="166" y="217"/>
                  </a:lnTo>
                  <a:lnTo>
                    <a:pt x="123" y="239"/>
                  </a:lnTo>
                  <a:lnTo>
                    <a:pt x="121" y="241"/>
                  </a:lnTo>
                  <a:lnTo>
                    <a:pt x="117" y="243"/>
                  </a:lnTo>
                  <a:lnTo>
                    <a:pt x="84" y="256"/>
                  </a:lnTo>
                  <a:lnTo>
                    <a:pt x="64" y="258"/>
                  </a:lnTo>
                  <a:lnTo>
                    <a:pt x="58" y="258"/>
                  </a:lnTo>
                  <a:lnTo>
                    <a:pt x="53" y="256"/>
                  </a:lnTo>
                  <a:lnTo>
                    <a:pt x="47" y="256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4" y="256"/>
                  </a:lnTo>
                  <a:lnTo>
                    <a:pt x="17" y="259"/>
                  </a:lnTo>
                  <a:lnTo>
                    <a:pt x="1" y="265"/>
                  </a:lnTo>
                  <a:lnTo>
                    <a:pt x="0" y="265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7" name="Freeform 317"/>
            <p:cNvSpPr>
              <a:spLocks/>
            </p:cNvSpPr>
            <p:nvPr/>
          </p:nvSpPr>
          <p:spPr bwMode="auto">
            <a:xfrm>
              <a:off x="4818098" y="2636839"/>
              <a:ext cx="9284" cy="5765"/>
            </a:xfrm>
            <a:custGeom>
              <a:avLst/>
              <a:gdLst>
                <a:gd name="T0" fmla="*/ 0 w 21"/>
                <a:gd name="T1" fmla="*/ 17 h 17"/>
                <a:gd name="T2" fmla="*/ 0 w 21"/>
                <a:gd name="T3" fmla="*/ 10 h 17"/>
                <a:gd name="T4" fmla="*/ 10 w 21"/>
                <a:gd name="T5" fmla="*/ 5 h 17"/>
                <a:gd name="T6" fmla="*/ 21 w 21"/>
                <a:gd name="T7" fmla="*/ 0 h 17"/>
                <a:gd name="T8" fmla="*/ 0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lnTo>
                    <a:pt x="0" y="10"/>
                  </a:lnTo>
                  <a:lnTo>
                    <a:pt x="10" y="5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6C8B7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8" name="Freeform 318"/>
            <p:cNvSpPr>
              <a:spLocks/>
            </p:cNvSpPr>
            <p:nvPr/>
          </p:nvSpPr>
          <p:spPr bwMode="auto">
            <a:xfrm>
              <a:off x="4818098" y="2593603"/>
              <a:ext cx="44098" cy="43236"/>
            </a:xfrm>
            <a:custGeom>
              <a:avLst/>
              <a:gdLst>
                <a:gd name="T0" fmla="*/ 0 w 118"/>
                <a:gd name="T1" fmla="*/ 109 h 109"/>
                <a:gd name="T2" fmla="*/ 0 w 118"/>
                <a:gd name="T3" fmla="*/ 42 h 109"/>
                <a:gd name="T4" fmla="*/ 13 w 118"/>
                <a:gd name="T5" fmla="*/ 40 h 109"/>
                <a:gd name="T6" fmla="*/ 25 w 118"/>
                <a:gd name="T7" fmla="*/ 37 h 109"/>
                <a:gd name="T8" fmla="*/ 96 w 118"/>
                <a:gd name="T9" fmla="*/ 7 h 109"/>
                <a:gd name="T10" fmla="*/ 114 w 118"/>
                <a:gd name="T11" fmla="*/ 0 h 109"/>
                <a:gd name="T12" fmla="*/ 114 w 118"/>
                <a:gd name="T13" fmla="*/ 0 h 109"/>
                <a:gd name="T14" fmla="*/ 115 w 118"/>
                <a:gd name="T15" fmla="*/ 2 h 109"/>
                <a:gd name="T16" fmla="*/ 118 w 118"/>
                <a:gd name="T17" fmla="*/ 11 h 109"/>
                <a:gd name="T18" fmla="*/ 117 w 118"/>
                <a:gd name="T19" fmla="*/ 22 h 109"/>
                <a:gd name="T20" fmla="*/ 21 w 118"/>
                <a:gd name="T21" fmla="*/ 99 h 109"/>
                <a:gd name="T22" fmla="*/ 10 w 118"/>
                <a:gd name="T23" fmla="*/ 104 h 109"/>
                <a:gd name="T24" fmla="*/ 0 w 118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09">
                  <a:moveTo>
                    <a:pt x="0" y="109"/>
                  </a:moveTo>
                  <a:lnTo>
                    <a:pt x="0" y="42"/>
                  </a:lnTo>
                  <a:lnTo>
                    <a:pt x="13" y="40"/>
                  </a:lnTo>
                  <a:lnTo>
                    <a:pt x="25" y="37"/>
                  </a:lnTo>
                  <a:lnTo>
                    <a:pt x="96" y="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2"/>
                  </a:lnTo>
                  <a:lnTo>
                    <a:pt x="118" y="11"/>
                  </a:lnTo>
                  <a:lnTo>
                    <a:pt x="117" y="22"/>
                  </a:lnTo>
                  <a:lnTo>
                    <a:pt x="21" y="99"/>
                  </a:lnTo>
                  <a:lnTo>
                    <a:pt x="10" y="10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D3C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69" name="Freeform 319"/>
            <p:cNvSpPr>
              <a:spLocks/>
            </p:cNvSpPr>
            <p:nvPr/>
          </p:nvSpPr>
          <p:spPr bwMode="auto">
            <a:xfrm>
              <a:off x="4818098" y="2158353"/>
              <a:ext cx="612740" cy="504429"/>
            </a:xfrm>
            <a:custGeom>
              <a:avLst/>
              <a:gdLst>
                <a:gd name="T0" fmla="*/ 36 w 1544"/>
                <a:gd name="T1" fmla="*/ 1269 h 1269"/>
                <a:gd name="T2" fmla="*/ 0 w 1544"/>
                <a:gd name="T3" fmla="*/ 1225 h 1269"/>
                <a:gd name="T4" fmla="*/ 0 w 1544"/>
                <a:gd name="T5" fmla="*/ 1216 h 1269"/>
                <a:gd name="T6" fmla="*/ 21 w 1544"/>
                <a:gd name="T7" fmla="*/ 1199 h 1269"/>
                <a:gd name="T8" fmla="*/ 117 w 1544"/>
                <a:gd name="T9" fmla="*/ 1122 h 1269"/>
                <a:gd name="T10" fmla="*/ 1456 w 1544"/>
                <a:gd name="T11" fmla="*/ 54 h 1269"/>
                <a:gd name="T12" fmla="*/ 1478 w 1544"/>
                <a:gd name="T13" fmla="*/ 36 h 1269"/>
                <a:gd name="T14" fmla="*/ 1524 w 1544"/>
                <a:gd name="T15" fmla="*/ 0 h 1269"/>
                <a:gd name="T16" fmla="*/ 1544 w 1544"/>
                <a:gd name="T17" fmla="*/ 26 h 1269"/>
                <a:gd name="T18" fmla="*/ 1478 w 1544"/>
                <a:gd name="T19" fmla="*/ 80 h 1269"/>
                <a:gd name="T20" fmla="*/ 1456 w 1544"/>
                <a:gd name="T21" fmla="*/ 98 h 1269"/>
                <a:gd name="T22" fmla="*/ 187 w 1544"/>
                <a:gd name="T23" fmla="*/ 1146 h 1269"/>
                <a:gd name="T24" fmla="*/ 183 w 1544"/>
                <a:gd name="T25" fmla="*/ 1138 h 1269"/>
                <a:gd name="T26" fmla="*/ 179 w 1544"/>
                <a:gd name="T27" fmla="*/ 1133 h 1269"/>
                <a:gd name="T28" fmla="*/ 171 w 1544"/>
                <a:gd name="T29" fmla="*/ 1125 h 1269"/>
                <a:gd name="T30" fmla="*/ 156 w 1544"/>
                <a:gd name="T31" fmla="*/ 1124 h 1269"/>
                <a:gd name="T32" fmla="*/ 144 w 1544"/>
                <a:gd name="T33" fmla="*/ 1125 h 1269"/>
                <a:gd name="T34" fmla="*/ 131 w 1544"/>
                <a:gd name="T35" fmla="*/ 1126 h 1269"/>
                <a:gd name="T36" fmla="*/ 119 w 1544"/>
                <a:gd name="T37" fmla="*/ 1137 h 1269"/>
                <a:gd name="T38" fmla="*/ 103 w 1544"/>
                <a:gd name="T39" fmla="*/ 1159 h 1269"/>
                <a:gd name="T40" fmla="*/ 88 w 1544"/>
                <a:gd name="T41" fmla="*/ 1197 h 1269"/>
                <a:gd name="T42" fmla="*/ 87 w 1544"/>
                <a:gd name="T43" fmla="*/ 1227 h 1269"/>
                <a:gd name="T44" fmla="*/ 36 w 1544"/>
                <a:gd name="T45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4" h="1269">
                  <a:moveTo>
                    <a:pt x="36" y="1269"/>
                  </a:moveTo>
                  <a:lnTo>
                    <a:pt x="0" y="1225"/>
                  </a:lnTo>
                  <a:lnTo>
                    <a:pt x="0" y="1216"/>
                  </a:lnTo>
                  <a:lnTo>
                    <a:pt x="21" y="1199"/>
                  </a:lnTo>
                  <a:lnTo>
                    <a:pt x="117" y="1122"/>
                  </a:lnTo>
                  <a:lnTo>
                    <a:pt x="1456" y="54"/>
                  </a:lnTo>
                  <a:lnTo>
                    <a:pt x="1478" y="36"/>
                  </a:lnTo>
                  <a:lnTo>
                    <a:pt x="1524" y="0"/>
                  </a:lnTo>
                  <a:lnTo>
                    <a:pt x="1544" y="26"/>
                  </a:lnTo>
                  <a:lnTo>
                    <a:pt x="1478" y="80"/>
                  </a:lnTo>
                  <a:lnTo>
                    <a:pt x="1456" y="98"/>
                  </a:lnTo>
                  <a:lnTo>
                    <a:pt x="187" y="1146"/>
                  </a:lnTo>
                  <a:lnTo>
                    <a:pt x="183" y="1138"/>
                  </a:lnTo>
                  <a:lnTo>
                    <a:pt x="179" y="1133"/>
                  </a:lnTo>
                  <a:lnTo>
                    <a:pt x="171" y="1125"/>
                  </a:lnTo>
                  <a:lnTo>
                    <a:pt x="156" y="1124"/>
                  </a:lnTo>
                  <a:lnTo>
                    <a:pt x="144" y="1125"/>
                  </a:lnTo>
                  <a:lnTo>
                    <a:pt x="131" y="1126"/>
                  </a:lnTo>
                  <a:lnTo>
                    <a:pt x="119" y="1137"/>
                  </a:lnTo>
                  <a:lnTo>
                    <a:pt x="103" y="1159"/>
                  </a:lnTo>
                  <a:lnTo>
                    <a:pt x="88" y="1197"/>
                  </a:lnTo>
                  <a:lnTo>
                    <a:pt x="87" y="1227"/>
                  </a:lnTo>
                  <a:lnTo>
                    <a:pt x="36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  <p:sp>
          <p:nvSpPr>
            <p:cNvPr id="70" name="Freeform 320"/>
            <p:cNvSpPr>
              <a:spLocks/>
            </p:cNvSpPr>
            <p:nvPr/>
          </p:nvSpPr>
          <p:spPr bwMode="auto">
            <a:xfrm>
              <a:off x="4850592" y="2605133"/>
              <a:ext cx="58024" cy="132593"/>
            </a:xfrm>
            <a:custGeom>
              <a:avLst/>
              <a:gdLst>
                <a:gd name="T0" fmla="*/ 51 w 144"/>
                <a:gd name="T1" fmla="*/ 334 h 334"/>
                <a:gd name="T2" fmla="*/ 40 w 144"/>
                <a:gd name="T3" fmla="*/ 330 h 334"/>
                <a:gd name="T4" fmla="*/ 26 w 144"/>
                <a:gd name="T5" fmla="*/ 317 h 334"/>
                <a:gd name="T6" fmla="*/ 25 w 144"/>
                <a:gd name="T7" fmla="*/ 305 h 334"/>
                <a:gd name="T8" fmla="*/ 21 w 144"/>
                <a:gd name="T9" fmla="*/ 259 h 334"/>
                <a:gd name="T10" fmla="*/ 3 w 144"/>
                <a:gd name="T11" fmla="*/ 154 h 334"/>
                <a:gd name="T12" fmla="*/ 0 w 144"/>
                <a:gd name="T13" fmla="*/ 103 h 334"/>
                <a:gd name="T14" fmla="*/ 1 w 144"/>
                <a:gd name="T15" fmla="*/ 73 h 334"/>
                <a:gd name="T16" fmla="*/ 16 w 144"/>
                <a:gd name="T17" fmla="*/ 35 h 334"/>
                <a:gd name="T18" fmla="*/ 32 w 144"/>
                <a:gd name="T19" fmla="*/ 13 h 334"/>
                <a:gd name="T20" fmla="*/ 44 w 144"/>
                <a:gd name="T21" fmla="*/ 2 h 334"/>
                <a:gd name="T22" fmla="*/ 57 w 144"/>
                <a:gd name="T23" fmla="*/ 1 h 334"/>
                <a:gd name="T24" fmla="*/ 69 w 144"/>
                <a:gd name="T25" fmla="*/ 0 h 334"/>
                <a:gd name="T26" fmla="*/ 84 w 144"/>
                <a:gd name="T27" fmla="*/ 1 h 334"/>
                <a:gd name="T28" fmla="*/ 92 w 144"/>
                <a:gd name="T29" fmla="*/ 9 h 334"/>
                <a:gd name="T30" fmla="*/ 96 w 144"/>
                <a:gd name="T31" fmla="*/ 14 h 334"/>
                <a:gd name="T32" fmla="*/ 100 w 144"/>
                <a:gd name="T33" fmla="*/ 22 h 334"/>
                <a:gd name="T34" fmla="*/ 102 w 144"/>
                <a:gd name="T35" fmla="*/ 26 h 334"/>
                <a:gd name="T36" fmla="*/ 105 w 144"/>
                <a:gd name="T37" fmla="*/ 32 h 334"/>
                <a:gd name="T38" fmla="*/ 119 w 144"/>
                <a:gd name="T39" fmla="*/ 70 h 334"/>
                <a:gd name="T40" fmla="*/ 141 w 144"/>
                <a:gd name="T41" fmla="*/ 171 h 334"/>
                <a:gd name="T42" fmla="*/ 144 w 144"/>
                <a:gd name="T43" fmla="*/ 221 h 334"/>
                <a:gd name="T44" fmla="*/ 143 w 144"/>
                <a:gd name="T45" fmla="*/ 251 h 334"/>
                <a:gd name="T46" fmla="*/ 137 w 144"/>
                <a:gd name="T47" fmla="*/ 277 h 334"/>
                <a:gd name="T48" fmla="*/ 88 w 144"/>
                <a:gd name="T49" fmla="*/ 312 h 334"/>
                <a:gd name="T50" fmla="*/ 51 w 144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334">
                  <a:moveTo>
                    <a:pt x="51" y="334"/>
                  </a:moveTo>
                  <a:lnTo>
                    <a:pt x="40" y="330"/>
                  </a:lnTo>
                  <a:lnTo>
                    <a:pt x="26" y="317"/>
                  </a:lnTo>
                  <a:lnTo>
                    <a:pt x="25" y="305"/>
                  </a:lnTo>
                  <a:lnTo>
                    <a:pt x="21" y="259"/>
                  </a:lnTo>
                  <a:lnTo>
                    <a:pt x="3" y="154"/>
                  </a:lnTo>
                  <a:lnTo>
                    <a:pt x="0" y="103"/>
                  </a:lnTo>
                  <a:lnTo>
                    <a:pt x="1" y="73"/>
                  </a:lnTo>
                  <a:lnTo>
                    <a:pt x="16" y="35"/>
                  </a:lnTo>
                  <a:lnTo>
                    <a:pt x="32" y="13"/>
                  </a:lnTo>
                  <a:lnTo>
                    <a:pt x="44" y="2"/>
                  </a:lnTo>
                  <a:lnTo>
                    <a:pt x="57" y="1"/>
                  </a:lnTo>
                  <a:lnTo>
                    <a:pt x="69" y="0"/>
                  </a:lnTo>
                  <a:lnTo>
                    <a:pt x="84" y="1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0" y="22"/>
                  </a:lnTo>
                  <a:lnTo>
                    <a:pt x="102" y="26"/>
                  </a:lnTo>
                  <a:lnTo>
                    <a:pt x="105" y="32"/>
                  </a:lnTo>
                  <a:lnTo>
                    <a:pt x="119" y="70"/>
                  </a:lnTo>
                  <a:lnTo>
                    <a:pt x="141" y="171"/>
                  </a:lnTo>
                  <a:lnTo>
                    <a:pt x="144" y="221"/>
                  </a:lnTo>
                  <a:lnTo>
                    <a:pt x="143" y="251"/>
                  </a:lnTo>
                  <a:lnTo>
                    <a:pt x="137" y="277"/>
                  </a:lnTo>
                  <a:lnTo>
                    <a:pt x="88" y="312"/>
                  </a:lnTo>
                  <a:lnTo>
                    <a:pt x="51" y="334"/>
                  </a:lnTo>
                  <a:close/>
                </a:path>
              </a:pathLst>
            </a:custGeom>
            <a:solidFill>
              <a:srgbClr val="E9CEB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980"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97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07222" y="480221"/>
            <a:ext cx="7528343" cy="8712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98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Comparación entre el Código Procesal Penal y el Código de Procedimientos Penales </a:t>
            </a:r>
          </a:p>
        </p:txBody>
      </p:sp>
      <p:graphicFrame>
        <p:nvGraphicFramePr>
          <p:cNvPr id="36867" name="6 Gráfico"/>
          <p:cNvGraphicFramePr>
            <a:graphicFrameLocks/>
          </p:cNvGraphicFramePr>
          <p:nvPr/>
        </p:nvGraphicFramePr>
        <p:xfrm>
          <a:off x="1646714" y="1928655"/>
          <a:ext cx="7795260" cy="502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7096359" imgH="4572396" progId="Excel.Chart.8">
                  <p:embed/>
                </p:oleObj>
              </mc:Choice>
              <mc:Fallback>
                <p:oleObj name="Gráfico" r:id="rId2" imgW="7096359" imgH="4572396" progId="Excel.Chart.8">
                  <p:embed/>
                  <p:pic>
                    <p:nvPicPr>
                      <p:cNvPr id="36867" name="6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714" y="1928655"/>
                        <a:ext cx="7795260" cy="5023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Placa"/>
          <p:cNvSpPr/>
          <p:nvPr/>
        </p:nvSpPr>
        <p:spPr>
          <a:xfrm>
            <a:off x="7813793" y="4379689"/>
            <a:ext cx="1182569" cy="733425"/>
          </a:xfrm>
          <a:prstGeom prst="plaque">
            <a:avLst>
              <a:gd name="adj" fmla="val 23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100" b="1" dirty="0"/>
              <a:t>28 meses </a:t>
            </a:r>
          </a:p>
          <a:p>
            <a:pPr algn="ctr">
              <a:defRPr/>
            </a:pPr>
            <a:r>
              <a:rPr lang="es-PE" sz="1100" b="1" dirty="0"/>
              <a:t>1° instancia </a:t>
            </a:r>
          </a:p>
        </p:txBody>
      </p:sp>
      <p:sp>
        <p:nvSpPr>
          <p:cNvPr id="11" name="10 Placa"/>
          <p:cNvSpPr/>
          <p:nvPr/>
        </p:nvSpPr>
        <p:spPr>
          <a:xfrm>
            <a:off x="7732077" y="5299440"/>
            <a:ext cx="1264285" cy="733425"/>
          </a:xfrm>
          <a:prstGeom prst="plaque">
            <a:avLst>
              <a:gd name="adj" fmla="val 23409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155" b="1" dirty="0"/>
              <a:t>23 meses </a:t>
            </a:r>
          </a:p>
          <a:p>
            <a:pPr algn="ctr">
              <a:defRPr/>
            </a:pPr>
            <a:r>
              <a:rPr lang="es-PE" sz="1155" b="1" dirty="0"/>
              <a:t>1° instancia </a:t>
            </a:r>
          </a:p>
        </p:txBody>
      </p:sp>
      <p:sp>
        <p:nvSpPr>
          <p:cNvPr id="12" name="11 Estrella de 7 puntas"/>
          <p:cNvSpPr/>
          <p:nvPr/>
        </p:nvSpPr>
        <p:spPr>
          <a:xfrm>
            <a:off x="5827237" y="2230755"/>
            <a:ext cx="1333817" cy="942975"/>
          </a:xfrm>
          <a:prstGeom prst="star7">
            <a:avLst>
              <a:gd name="adj" fmla="val 43946"/>
              <a:gd name="hf" fmla="val 102572"/>
              <a:gd name="vf" fmla="val 1052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20" b="1" dirty="0">
                <a:solidFill>
                  <a:schemeClr val="tx1"/>
                </a:solidFill>
              </a:rPr>
              <a:t>8</a:t>
            </a:r>
          </a:p>
          <a:p>
            <a:pPr algn="ctr">
              <a:defRPr/>
            </a:pPr>
            <a:r>
              <a:rPr lang="es-PE" sz="1320" b="1" dirty="0">
                <a:solidFill>
                  <a:schemeClr val="tx1"/>
                </a:solidFill>
              </a:rPr>
              <a:t>semanas</a:t>
            </a:r>
          </a:p>
        </p:txBody>
      </p:sp>
      <p:sp>
        <p:nvSpPr>
          <p:cNvPr id="13" name="12 Estrella de 7 puntas"/>
          <p:cNvSpPr/>
          <p:nvPr/>
        </p:nvSpPr>
        <p:spPr>
          <a:xfrm>
            <a:off x="5828983" y="3325654"/>
            <a:ext cx="1333817" cy="822483"/>
          </a:xfrm>
          <a:prstGeom prst="star7">
            <a:avLst>
              <a:gd name="adj" fmla="val 43946"/>
              <a:gd name="hf" fmla="val 102572"/>
              <a:gd name="vf" fmla="val 1052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320" b="1" dirty="0">
                <a:solidFill>
                  <a:schemeClr val="tx1"/>
                </a:solidFill>
              </a:rPr>
              <a:t>13 meses </a:t>
            </a:r>
          </a:p>
        </p:txBody>
      </p:sp>
      <p:sp>
        <p:nvSpPr>
          <p:cNvPr id="5" name="4 Abrir llave"/>
          <p:cNvSpPr/>
          <p:nvPr/>
        </p:nvSpPr>
        <p:spPr>
          <a:xfrm>
            <a:off x="1444150" y="2703989"/>
            <a:ext cx="85566" cy="14441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 sz="1980" dirty="0"/>
          </a:p>
        </p:txBody>
      </p:sp>
      <p:sp>
        <p:nvSpPr>
          <p:cNvPr id="14" name="13 Abrir llave"/>
          <p:cNvSpPr/>
          <p:nvPr/>
        </p:nvSpPr>
        <p:spPr>
          <a:xfrm>
            <a:off x="1435418" y="4857116"/>
            <a:ext cx="87313" cy="13673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 sz="1980" dirty="0"/>
          </a:p>
        </p:txBody>
      </p:sp>
      <p:sp>
        <p:nvSpPr>
          <p:cNvPr id="36874" name="7 CuadroTexto"/>
          <p:cNvSpPr txBox="1">
            <a:spLocks noChangeArrowheads="1"/>
          </p:cNvSpPr>
          <p:nvPr/>
        </p:nvSpPr>
        <p:spPr bwMode="auto">
          <a:xfrm rot="-5400000">
            <a:off x="450220" y="5132564"/>
            <a:ext cx="93487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PE" sz="2640" b="1">
                <a:solidFill>
                  <a:schemeClr val="tx1"/>
                </a:solidFill>
                <a:latin typeface="Arial" panose="020B0604020202020204" pitchFamily="34" charset="0"/>
              </a:rPr>
              <a:t>1940</a:t>
            </a:r>
          </a:p>
        </p:txBody>
      </p:sp>
      <p:sp>
        <p:nvSpPr>
          <p:cNvPr id="36875" name="14 CuadroTexto"/>
          <p:cNvSpPr txBox="1">
            <a:spLocks noChangeArrowheads="1"/>
          </p:cNvSpPr>
          <p:nvPr/>
        </p:nvSpPr>
        <p:spPr bwMode="auto">
          <a:xfrm rot="-5400000">
            <a:off x="146686" y="2773381"/>
            <a:ext cx="154193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PE" sz="2640" b="1">
                <a:solidFill>
                  <a:schemeClr val="tx1"/>
                </a:solidFill>
                <a:latin typeface="Arial" panose="020B0604020202020204" pitchFamily="34" charset="0"/>
              </a:rPr>
              <a:t>2004</a:t>
            </a:r>
          </a:p>
        </p:txBody>
      </p:sp>
      <p:sp>
        <p:nvSpPr>
          <p:cNvPr id="36876" name="8 CuadroTexto"/>
          <p:cNvSpPr txBox="1">
            <a:spLocks noChangeArrowheads="1"/>
          </p:cNvSpPr>
          <p:nvPr/>
        </p:nvSpPr>
        <p:spPr bwMode="auto">
          <a:xfrm>
            <a:off x="3549809" y="3609027"/>
            <a:ext cx="181165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PE" sz="1320" b="1" dirty="0">
                <a:solidFill>
                  <a:schemeClr val="tx1"/>
                </a:solidFill>
                <a:latin typeface="Arial" panose="020B0604020202020204" pitchFamily="34" charset="0"/>
              </a:rPr>
              <a:t>JIP – JPU </a:t>
            </a:r>
            <a:r>
              <a:rPr lang="es-PE" sz="1320" b="1" dirty="0" err="1">
                <a:solidFill>
                  <a:schemeClr val="tx1"/>
                </a:solidFill>
                <a:latin typeface="Arial" panose="020B0604020202020204" pitchFamily="34" charset="0"/>
              </a:rPr>
              <a:t>ó</a:t>
            </a:r>
            <a:r>
              <a:rPr lang="es-PE" sz="1320" b="1" dirty="0">
                <a:solidFill>
                  <a:schemeClr val="tx1"/>
                </a:solidFill>
                <a:latin typeface="Arial" panose="020B0604020202020204" pitchFamily="34" charset="0"/>
              </a:rPr>
              <a:t> JPC</a:t>
            </a:r>
          </a:p>
        </p:txBody>
      </p:sp>
      <p:sp>
        <p:nvSpPr>
          <p:cNvPr id="36877" name="15 CuadroTexto"/>
          <p:cNvSpPr txBox="1">
            <a:spLocks noChangeArrowheads="1"/>
          </p:cNvSpPr>
          <p:nvPr/>
        </p:nvSpPr>
        <p:spPr bwMode="auto">
          <a:xfrm>
            <a:off x="3866198" y="4598670"/>
            <a:ext cx="3727302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PE" sz="1320" b="1" dirty="0">
                <a:solidFill>
                  <a:schemeClr val="tx1"/>
                </a:solidFill>
                <a:latin typeface="Arial" panose="020B0604020202020204" pitchFamily="34" charset="0"/>
              </a:rPr>
              <a:t>Instrucción – Juzgamiento (Salas Penales)</a:t>
            </a:r>
          </a:p>
        </p:txBody>
      </p:sp>
      <p:sp>
        <p:nvSpPr>
          <p:cNvPr id="36878" name="16 CuadroTexto"/>
          <p:cNvSpPr txBox="1">
            <a:spLocks noChangeArrowheads="1"/>
          </p:cNvSpPr>
          <p:nvPr/>
        </p:nvSpPr>
        <p:spPr bwMode="auto">
          <a:xfrm>
            <a:off x="3873183" y="2642870"/>
            <a:ext cx="147681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PE" sz="1320" b="1" dirty="0">
                <a:solidFill>
                  <a:schemeClr val="tx1"/>
                </a:solidFill>
                <a:latin typeface="Arial" panose="020B0604020202020204" pitchFamily="34" charset="0"/>
              </a:rPr>
              <a:t>JIP – JPU o JPC</a:t>
            </a:r>
          </a:p>
        </p:txBody>
      </p:sp>
      <p:sp>
        <p:nvSpPr>
          <p:cNvPr id="36879" name="17 CuadroTexto"/>
          <p:cNvSpPr txBox="1">
            <a:spLocks noChangeArrowheads="1"/>
          </p:cNvSpPr>
          <p:nvPr/>
        </p:nvSpPr>
        <p:spPr bwMode="auto">
          <a:xfrm>
            <a:off x="3750945" y="5539899"/>
            <a:ext cx="3720890" cy="295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PE" sz="1320" b="1" dirty="0">
                <a:solidFill>
                  <a:schemeClr val="tx1"/>
                </a:solidFill>
                <a:latin typeface="Arial" panose="020B0604020202020204" pitchFamily="34" charset="0"/>
              </a:rPr>
              <a:t>Instrucción – Sentencia( Juzgados Penales)</a:t>
            </a:r>
          </a:p>
        </p:txBody>
      </p:sp>
    </p:spTree>
    <p:extLst>
      <p:ext uri="{BB962C8B-B14F-4D97-AF65-F5344CB8AC3E}">
        <p14:creationId xmlns:p14="http://schemas.microsoft.com/office/powerpoint/2010/main" val="385382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A0B718DF-26D6-44D4-B4D4-ADFD1A6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57" y="849412"/>
            <a:ext cx="8198227" cy="1100531"/>
          </a:xfrm>
        </p:spPr>
        <p:txBody>
          <a:bodyPr vert="horz" lIns="75438" tIns="37719" rIns="75438" bIns="37719" rtlCol="0" anchor="b">
            <a:normAutofit fontScale="90000"/>
          </a:bodyPr>
          <a:lstStyle/>
          <a:p>
            <a:pPr algn="ctr"/>
            <a:r>
              <a:rPr lang="es-PE" altLang="es-PE" dirty="0"/>
              <a:t>¿Cómo era la organización del Juzgado Penal tradicional del </a:t>
            </a:r>
            <a:r>
              <a:rPr lang="es-PE" altLang="es-PE" dirty="0" err="1"/>
              <a:t>CdPP</a:t>
            </a:r>
            <a:r>
              <a:rPr lang="es-PE" altLang="es-PE" dirty="0"/>
              <a:t>?</a:t>
            </a:r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071CBA97-791F-400B-A2D0-C51E7A3EC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428726"/>
              </p:ext>
            </p:extLst>
          </p:nvPr>
        </p:nvGraphicFramePr>
        <p:xfrm>
          <a:off x="2205053" y="3086632"/>
          <a:ext cx="4395775" cy="231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>
            <a:extLst>
              <a:ext uri="{FF2B5EF4-FFF2-40B4-BE49-F238E27FC236}">
                <a16:creationId xmlns:a16="http://schemas.microsoft.com/office/drawing/2014/main" id="{CFCA08B0-5C4B-4771-BC4C-41D3EF10D366}"/>
              </a:ext>
            </a:extLst>
          </p:cNvPr>
          <p:cNvSpPr/>
          <p:nvPr/>
        </p:nvSpPr>
        <p:spPr bwMode="auto">
          <a:xfrm>
            <a:off x="2324180" y="5664144"/>
            <a:ext cx="1133394" cy="486225"/>
          </a:xfrm>
          <a:prstGeom prst="rect">
            <a:avLst/>
          </a:prstGeom>
          <a:solidFill>
            <a:srgbClr val="BFFD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s-PE" sz="1485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7375A64-233D-4825-8F12-D8D5CA95E79B}"/>
              </a:ext>
            </a:extLst>
          </p:cNvPr>
          <p:cNvSpPr txBox="1"/>
          <p:nvPr/>
        </p:nvSpPr>
        <p:spPr>
          <a:xfrm>
            <a:off x="2438400" y="5825805"/>
            <a:ext cx="860555" cy="270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155" b="1" dirty="0"/>
              <a:t>Técnico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3524287F-4BDF-4217-9869-CC17AAC30DB1}"/>
              </a:ext>
            </a:extLst>
          </p:cNvPr>
          <p:cNvSpPr/>
          <p:nvPr/>
        </p:nvSpPr>
        <p:spPr bwMode="auto">
          <a:xfrm>
            <a:off x="3871555" y="5664143"/>
            <a:ext cx="1084869" cy="438014"/>
          </a:xfrm>
          <a:prstGeom prst="rect">
            <a:avLst/>
          </a:prstGeom>
          <a:solidFill>
            <a:srgbClr val="BFFD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s-PE" sz="1485"/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EE640A7C-5D95-4FA8-A7F2-E223FE255B1C}"/>
              </a:ext>
            </a:extLst>
          </p:cNvPr>
          <p:cNvSpPr/>
          <p:nvPr/>
        </p:nvSpPr>
        <p:spPr bwMode="auto">
          <a:xfrm>
            <a:off x="5370405" y="5624440"/>
            <a:ext cx="972450" cy="477719"/>
          </a:xfrm>
          <a:prstGeom prst="rect">
            <a:avLst/>
          </a:prstGeom>
          <a:solidFill>
            <a:srgbClr val="BFFD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s-PE" sz="1485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55461F1F-0ED6-4F5C-BE0C-8DA796254FE3}"/>
              </a:ext>
            </a:extLst>
          </p:cNvPr>
          <p:cNvSpPr txBox="1"/>
          <p:nvPr/>
        </p:nvSpPr>
        <p:spPr>
          <a:xfrm>
            <a:off x="4034539" y="5825805"/>
            <a:ext cx="839843" cy="270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155" b="1" dirty="0"/>
              <a:t>Técnico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9D61008D-602E-4C65-A6C8-D742A7A76707}"/>
              </a:ext>
            </a:extLst>
          </p:cNvPr>
          <p:cNvSpPr txBox="1"/>
          <p:nvPr/>
        </p:nvSpPr>
        <p:spPr>
          <a:xfrm>
            <a:off x="5527144" y="5805952"/>
            <a:ext cx="1178455" cy="270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155" b="1" dirty="0"/>
              <a:t>Técnico</a:t>
            </a:r>
          </a:p>
        </p:txBody>
      </p:sp>
      <p:cxnSp>
        <p:nvCxnSpPr>
          <p:cNvPr id="18454" name="15 Conector recto de flecha">
            <a:extLst>
              <a:ext uri="{FF2B5EF4-FFF2-40B4-BE49-F238E27FC236}">
                <a16:creationId xmlns:a16="http://schemas.microsoft.com/office/drawing/2014/main" id="{EB946DE6-DA05-412E-9138-29FF936D385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57607" y="5573932"/>
            <a:ext cx="309086" cy="13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16 Conector recto de flecha">
            <a:extLst>
              <a:ext uri="{FF2B5EF4-FFF2-40B4-BE49-F238E27FC236}">
                <a16:creationId xmlns:a16="http://schemas.microsoft.com/office/drawing/2014/main" id="{991D1D63-3064-4271-8CE1-96D06FE7006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40828" y="5582444"/>
            <a:ext cx="310396" cy="13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20 Conector recto de flecha">
            <a:extLst>
              <a:ext uri="{FF2B5EF4-FFF2-40B4-BE49-F238E27FC236}">
                <a16:creationId xmlns:a16="http://schemas.microsoft.com/office/drawing/2014/main" id="{DD2ADF85-D47B-4BC8-BE6E-BFC55D9629D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26013" y="5558869"/>
            <a:ext cx="310396" cy="13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7" name="21 CuadroTexto">
            <a:extLst>
              <a:ext uri="{FF2B5EF4-FFF2-40B4-BE49-F238E27FC236}">
                <a16:creationId xmlns:a16="http://schemas.microsoft.com/office/drawing/2014/main" id="{CC474223-B285-448E-9474-66FB92C7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8" y="2799220"/>
            <a:ext cx="2771772" cy="16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235744" indent="-235744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PE" altLang="es-PE" sz="1485" dirty="0">
                <a:solidFill>
                  <a:schemeClr val="tx1"/>
                </a:solidFill>
                <a:latin typeface="Arial" panose="020B0604020202020204" pitchFamily="34" charset="0"/>
              </a:rPr>
              <a:t>Responsable de los pedidos logísticos. </a:t>
            </a:r>
          </a:p>
          <a:p>
            <a:pPr marL="235744" indent="-235744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PE" altLang="es-PE" sz="1485" dirty="0">
                <a:solidFill>
                  <a:schemeClr val="tx1"/>
                </a:solidFill>
                <a:latin typeface="Arial" panose="020B0604020202020204" pitchFamily="34" charset="0"/>
              </a:rPr>
              <a:t>Dirección y supervisión del personal jurisdiccional.</a:t>
            </a:r>
          </a:p>
          <a:p>
            <a:pPr marL="235744" indent="-235744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PE" altLang="es-PE" sz="1485" dirty="0">
                <a:solidFill>
                  <a:schemeClr val="tx1"/>
                </a:solidFill>
                <a:latin typeface="Arial" panose="020B0604020202020204" pitchFamily="34" charset="0"/>
              </a:rPr>
              <a:t>Dirección del proceso.</a:t>
            </a:r>
          </a:p>
          <a:p>
            <a:pPr marL="235744" indent="-235744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s-PE" altLang="es-PE" sz="1485" dirty="0">
                <a:solidFill>
                  <a:schemeClr val="tx1"/>
                </a:solidFill>
                <a:latin typeface="Arial" panose="020B0604020202020204" pitchFamily="34" charset="0"/>
              </a:rPr>
              <a:t>Delega funciones a sus secretarios. </a:t>
            </a:r>
          </a:p>
        </p:txBody>
      </p:sp>
      <p:sp>
        <p:nvSpPr>
          <p:cNvPr id="6170" name="22 Flecha derecha">
            <a:extLst>
              <a:ext uri="{FF2B5EF4-FFF2-40B4-BE49-F238E27FC236}">
                <a16:creationId xmlns:a16="http://schemas.microsoft.com/office/drawing/2014/main" id="{C2E88FF8-E99C-4D88-A4F0-011A2B3CF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754" y="3242934"/>
            <a:ext cx="719498" cy="4022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s-PE" sz="1485"/>
          </a:p>
        </p:txBody>
      </p:sp>
      <p:pic>
        <p:nvPicPr>
          <p:cNvPr id="3" name="Imagen 2" descr="Círculo&#10;&#10;Descripción generada automáticamente con confianza baja">
            <a:extLst>
              <a:ext uri="{FF2B5EF4-FFF2-40B4-BE49-F238E27FC236}">
                <a16:creationId xmlns:a16="http://schemas.microsoft.com/office/drawing/2014/main" id="{FEA29D57-D64A-4EF9-9B93-210B31D3C2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2403" r="2183" b="1639"/>
          <a:stretch/>
        </p:blipFill>
        <p:spPr>
          <a:xfrm>
            <a:off x="1071860" y="2495857"/>
            <a:ext cx="2011680" cy="11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16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uevavidaministry.com/wp-content/uploads/2015/05/nvm_mensajes-cambiodec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" y="1905953"/>
            <a:ext cx="9394825" cy="528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02595" y="832009"/>
            <a:ext cx="7128193" cy="83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3080" b="1" dirty="0"/>
              <a:t>Se necesita un cambio de CHIP</a:t>
            </a:r>
          </a:p>
        </p:txBody>
      </p:sp>
      <p:pic>
        <p:nvPicPr>
          <p:cNvPr id="3891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3049" r="14067" b="19286"/>
          <a:stretch>
            <a:fillRect/>
          </a:stretch>
        </p:blipFill>
        <p:spPr bwMode="auto">
          <a:xfrm rot="-277176">
            <a:off x="5203825" y="2745900"/>
            <a:ext cx="6932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9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90800" y="1219200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REFORMA PROCESAL PENAL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16 Imagen" descr="IMG_20190325_191948.jpg"/>
          <p:cNvPicPr>
            <a:picLocks noChangeAspect="1"/>
          </p:cNvPicPr>
          <p:nvPr/>
        </p:nvPicPr>
        <p:blipFill>
          <a:blip r:embed="rId2" cstate="print"/>
          <a:srcRect b="6264"/>
          <a:stretch>
            <a:fillRect/>
          </a:stretch>
        </p:blipFill>
        <p:spPr bwMode="auto">
          <a:xfrm>
            <a:off x="2743200" y="2971800"/>
            <a:ext cx="5007292" cy="31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35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505200"/>
            <a:ext cx="4031025" cy="2418931"/>
          </a:xfrm>
        </p:spPr>
        <p:txBody>
          <a:bodyPr>
            <a:normAutofit fontScale="90000"/>
          </a:bodyPr>
          <a:lstStyle/>
          <a:p>
            <a:r>
              <a:rPr lang="en-US" sz="4455" dirty="0">
                <a:solidFill>
                  <a:schemeClr val="tx1"/>
                </a:solidFill>
              </a:rPr>
              <a:t>EL NUEVO MODELO</a:t>
            </a:r>
            <a:br>
              <a:rPr lang="en-US" sz="4455" dirty="0">
                <a:solidFill>
                  <a:schemeClr val="tx1"/>
                </a:solidFill>
              </a:rPr>
            </a:br>
            <a:r>
              <a:rPr lang="en-US" sz="4455" dirty="0">
                <a:solidFill>
                  <a:schemeClr val="tx1"/>
                </a:solidFill>
              </a:rPr>
              <a:t>PENAL </a:t>
            </a:r>
            <a:r>
              <a:rPr lang="en-US" sz="4455" b="1" dirty="0">
                <a:solidFill>
                  <a:srgbClr val="FF0000"/>
                </a:solidFill>
              </a:rPr>
              <a:t>CORPORATIVO</a:t>
            </a:r>
            <a:r>
              <a:rPr lang="en-US" sz="4455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Imagen 6" descr="Imagen que contiene persona, interior, mujer, tabla&#10;&#10;Descripción generada automáticamente">
            <a:extLst>
              <a:ext uri="{FF2B5EF4-FFF2-40B4-BE49-F238E27FC236}">
                <a16:creationId xmlns:a16="http://schemas.microsoft.com/office/drawing/2014/main" id="{3103EB5E-1A7A-466D-A152-8499A9D4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5733"/>
          <a:stretch/>
        </p:blipFill>
        <p:spPr>
          <a:xfrm>
            <a:off x="4648200" y="3143668"/>
            <a:ext cx="4707614" cy="3363851"/>
          </a:xfrm>
          <a:prstGeom prst="rect">
            <a:avLst/>
          </a:prstGeom>
        </p:spPr>
      </p:pic>
      <p:pic>
        <p:nvPicPr>
          <p:cNvPr id="12" name="Imagen 11" descr="Foto en blanco y negro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12901157-D3F1-4786-8493-F819F3AA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5657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6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11115</TotalTime>
  <Words>2294</Words>
  <Application>Microsoft Office PowerPoint</Application>
  <PresentationFormat>Personalizado</PresentationFormat>
  <Paragraphs>192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Sala de reuniones Ion</vt:lpstr>
      <vt:lpstr>Presentación de PowerPoint</vt:lpstr>
      <vt:lpstr>Herramientas Administrativas</vt:lpstr>
      <vt:lpstr>Herramientas Administrativas</vt:lpstr>
      <vt:lpstr>Presentación de PowerPoint</vt:lpstr>
      <vt:lpstr>Presentación de PowerPoint</vt:lpstr>
      <vt:lpstr>¿Cómo era la organización del Juzgado Penal tradicional del CdPP?</vt:lpstr>
      <vt:lpstr>Presentación de PowerPoint</vt:lpstr>
      <vt:lpstr>Presentación de PowerPoint</vt:lpstr>
      <vt:lpstr>EL NUEVO MODELO PENAL CORPORATIVO </vt:lpstr>
      <vt:lpstr>CONCEPTOS BÁSICOS SOBRE LA ADMINISTRACIÓN EN EL NUEVO DESPACHO JUDICIAL</vt:lpstr>
      <vt:lpstr>Política de Recursos Humanos</vt:lpstr>
      <vt:lpstr>Principios rectores </vt:lpstr>
      <vt:lpstr>CONCEPTOS BÁSICOS DEL DESPACHO JUDICIAL PENAL CORPORATIVO</vt:lpstr>
      <vt:lpstr>Diseño del Despacho Judicial  Penal Corporativo </vt:lpstr>
      <vt:lpstr>Trabajo en Equipo</vt:lpstr>
      <vt:lpstr>Presentación de PowerPoint</vt:lpstr>
      <vt:lpstr>DIRECCIÓN DE AUDIENCIAS EN EL NCPP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cambios ha implicado el Despacho Judicial Penal Corporativo?</vt:lpstr>
      <vt:lpstr>Beneficios del Nuevo Modelo de Gestión del Despacho Judicial Penal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PPT - ECMC.pptx [Solo lectura]</dc:title>
  <dc:creator>Eduardo</dc:creator>
  <cp:lastModifiedBy>Franco Cabrera</cp:lastModifiedBy>
  <cp:revision>125</cp:revision>
  <cp:lastPrinted>2021-09-08T15:13:41Z</cp:lastPrinted>
  <dcterms:created xsi:type="dcterms:W3CDTF">2021-09-07T02:45:07Z</dcterms:created>
  <dcterms:modified xsi:type="dcterms:W3CDTF">2024-11-21T15:42:02Z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2021-09-07T00:00:00Z</vt:filetime>
  </property>
</Properties>
</file>