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sldIdLst>
    <p:sldId id="476" r:id="rId2"/>
    <p:sldId id="256" r:id="rId3"/>
    <p:sldId id="257" r:id="rId4"/>
    <p:sldId id="258" r:id="rId5"/>
    <p:sldId id="424" r:id="rId6"/>
    <p:sldId id="431" r:id="rId7"/>
    <p:sldId id="436" r:id="rId8"/>
    <p:sldId id="439" r:id="rId9"/>
    <p:sldId id="440" r:id="rId10"/>
    <p:sldId id="437" r:id="rId11"/>
    <p:sldId id="445" r:id="rId12"/>
    <p:sldId id="447" r:id="rId13"/>
    <p:sldId id="449" r:id="rId14"/>
    <p:sldId id="446" r:id="rId15"/>
    <p:sldId id="484" r:id="rId16"/>
    <p:sldId id="485" r:id="rId17"/>
    <p:sldId id="486" r:id="rId18"/>
    <p:sldId id="487" r:id="rId19"/>
    <p:sldId id="488" r:id="rId20"/>
    <p:sldId id="489" r:id="rId21"/>
    <p:sldId id="490" r:id="rId22"/>
    <p:sldId id="491" r:id="rId23"/>
    <p:sldId id="493" r:id="rId24"/>
    <p:sldId id="499" r:id="rId25"/>
    <p:sldId id="498" r:id="rId26"/>
    <p:sldId id="500" r:id="rId27"/>
    <p:sldId id="494" r:id="rId28"/>
    <p:sldId id="262" r:id="rId29"/>
    <p:sldId id="263" r:id="rId30"/>
    <p:sldId id="264" r:id="rId31"/>
    <p:sldId id="267" r:id="rId32"/>
    <p:sldId id="265" r:id="rId33"/>
    <p:sldId id="268" r:id="rId34"/>
    <p:sldId id="266" r:id="rId35"/>
    <p:sldId id="501" r:id="rId36"/>
    <p:sldId id="269" r:id="rId37"/>
    <p:sldId id="497" r:id="rId38"/>
    <p:sldId id="435" r:id="rId39"/>
    <p:sldId id="270" r:id="rId40"/>
    <p:sldId id="506" r:id="rId41"/>
    <p:sldId id="469" r:id="rId42"/>
    <p:sldId id="504" r:id="rId43"/>
    <p:sldId id="507" r:id="rId44"/>
    <p:sldId id="503" r:id="rId45"/>
    <p:sldId id="502" r:id="rId46"/>
    <p:sldId id="505" r:id="rId47"/>
    <p:sldId id="517" r:id="rId48"/>
    <p:sldId id="508" r:id="rId49"/>
    <p:sldId id="514" r:id="rId50"/>
    <p:sldId id="509" r:id="rId51"/>
    <p:sldId id="516" r:id="rId52"/>
    <p:sldId id="518" r:id="rId53"/>
    <p:sldId id="510" r:id="rId54"/>
    <p:sldId id="426" r:id="rId55"/>
    <p:sldId id="428" r:id="rId56"/>
    <p:sldId id="444" r:id="rId57"/>
    <p:sldId id="513" r:id="rId58"/>
    <p:sldId id="520" r:id="rId59"/>
    <p:sldId id="519" r:id="rId60"/>
    <p:sldId id="533" r:id="rId61"/>
    <p:sldId id="532" r:id="rId62"/>
    <p:sldId id="534" r:id="rId63"/>
    <p:sldId id="521" r:id="rId64"/>
    <p:sldId id="522" r:id="rId65"/>
    <p:sldId id="524" r:id="rId66"/>
    <p:sldId id="423" r:id="rId67"/>
    <p:sldId id="448" r:id="rId68"/>
    <p:sldId id="425" r:id="rId69"/>
    <p:sldId id="483" r:id="rId70"/>
    <p:sldId id="432" r:id="rId71"/>
    <p:sldId id="526" r:id="rId72"/>
    <p:sldId id="527" r:id="rId73"/>
    <p:sldId id="529" r:id="rId74"/>
    <p:sldId id="530" r:id="rId75"/>
    <p:sldId id="450" r:id="rId76"/>
    <p:sldId id="429" r:id="rId77"/>
    <p:sldId id="430" r:id="rId78"/>
    <p:sldId id="477" r:id="rId7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111" d="100"/>
          <a:sy n="111" d="100"/>
        </p:scale>
        <p:origin x="59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FF9867-ACB6-4FFA-8DFA-647F8DDD1FFF}" type="doc">
      <dgm:prSet loTypeId="urn:microsoft.com/office/officeart/2005/8/layout/equation2" loCatId="process" qsTypeId="urn:microsoft.com/office/officeart/2005/8/quickstyle/simple1" qsCatId="simple" csTypeId="urn:microsoft.com/office/officeart/2005/8/colors/accent1_2" csCatId="accent1" phldr="1"/>
      <dgm:spPr/>
    </dgm:pt>
    <dgm:pt modelId="{730BAAD1-79B0-4B56-B2DB-517477F1025A}">
      <dgm:prSet phldrT="[Texto]"/>
      <dgm:spPr>
        <a:solidFill>
          <a:srgbClr val="C00000"/>
        </a:solidFill>
      </dgm:spPr>
      <dgm:t>
        <a:bodyPr/>
        <a:lstStyle/>
        <a:p>
          <a:r>
            <a:rPr lang="es-MX" dirty="0"/>
            <a:t>Prevenir</a:t>
          </a:r>
          <a:endParaRPr lang="es-PE" dirty="0"/>
        </a:p>
      </dgm:t>
    </dgm:pt>
    <dgm:pt modelId="{3746BCB2-57DC-4589-9CC4-7360A29D09AE}" type="parTrans" cxnId="{A037A312-B885-4768-81E1-DAB119A34A57}">
      <dgm:prSet/>
      <dgm:spPr/>
      <dgm:t>
        <a:bodyPr/>
        <a:lstStyle/>
        <a:p>
          <a:endParaRPr lang="es-PE"/>
        </a:p>
      </dgm:t>
    </dgm:pt>
    <dgm:pt modelId="{0D6985B9-4DF8-4EEE-AB71-97560CDCCFBC}" type="sibTrans" cxnId="{A037A312-B885-4768-81E1-DAB119A34A57}">
      <dgm:prSet/>
      <dgm:spPr>
        <a:solidFill>
          <a:srgbClr val="C00000"/>
        </a:solidFill>
      </dgm:spPr>
      <dgm:t>
        <a:bodyPr/>
        <a:lstStyle/>
        <a:p>
          <a:endParaRPr lang="es-PE"/>
        </a:p>
      </dgm:t>
    </dgm:pt>
    <dgm:pt modelId="{4BB9ECCF-09D8-41D9-A320-585D810DD4A4}">
      <dgm:prSet phldrT="[Texto]"/>
      <dgm:spPr>
        <a:solidFill>
          <a:srgbClr val="C00000"/>
        </a:solidFill>
      </dgm:spPr>
      <dgm:t>
        <a:bodyPr/>
        <a:lstStyle/>
        <a:p>
          <a:r>
            <a:rPr lang="es-MX" dirty="0"/>
            <a:t>sancionar</a:t>
          </a:r>
          <a:endParaRPr lang="es-PE" dirty="0"/>
        </a:p>
      </dgm:t>
    </dgm:pt>
    <dgm:pt modelId="{78EED99B-73A2-42C9-A8A1-C1EAD2BE1BD8}" type="parTrans" cxnId="{F96422A9-4ED8-4079-BFE5-FEFF9C3FB341}">
      <dgm:prSet/>
      <dgm:spPr/>
      <dgm:t>
        <a:bodyPr/>
        <a:lstStyle/>
        <a:p>
          <a:endParaRPr lang="es-PE"/>
        </a:p>
      </dgm:t>
    </dgm:pt>
    <dgm:pt modelId="{4BAB8A10-F645-4FCE-AF0A-321168625914}" type="sibTrans" cxnId="{F96422A9-4ED8-4079-BFE5-FEFF9C3FB341}">
      <dgm:prSet/>
      <dgm:spPr>
        <a:solidFill>
          <a:srgbClr val="C00000"/>
        </a:solidFill>
      </dgm:spPr>
      <dgm:t>
        <a:bodyPr/>
        <a:lstStyle/>
        <a:p>
          <a:endParaRPr lang="es-PE"/>
        </a:p>
      </dgm:t>
    </dgm:pt>
    <dgm:pt modelId="{6F8E9FE3-789C-4B2E-953E-42EADD11FC83}">
      <dgm:prSet phldrT="[Texto]"/>
      <dgm:spPr>
        <a:solidFill>
          <a:srgbClr val="C00000"/>
        </a:solidFill>
      </dgm:spPr>
      <dgm:t>
        <a:bodyPr/>
        <a:lstStyle/>
        <a:p>
          <a:r>
            <a:rPr lang="es-ES" dirty="0"/>
            <a:t>Conductas ilícitas que afectan </a:t>
          </a:r>
          <a:r>
            <a:rPr lang="es-ES" b="1" dirty="0"/>
            <a:t>los </a:t>
          </a:r>
          <a:r>
            <a:rPr lang="es-ES" b="1" u="sng" dirty="0"/>
            <a:t>sistemas y datos informáticos</a:t>
          </a:r>
          <a:r>
            <a:rPr lang="es-ES" u="sng" dirty="0"/>
            <a:t> </a:t>
          </a:r>
          <a:r>
            <a:rPr lang="es-ES" dirty="0"/>
            <a:t>y otros bienes jurídicos de relevancia penal</a:t>
          </a:r>
          <a:endParaRPr lang="es-PE" dirty="0"/>
        </a:p>
      </dgm:t>
    </dgm:pt>
    <dgm:pt modelId="{69D7D380-5CA7-4105-9199-B97B35DB42DC}" type="parTrans" cxnId="{9239B561-5392-415A-B60D-248EF382D782}">
      <dgm:prSet/>
      <dgm:spPr/>
      <dgm:t>
        <a:bodyPr/>
        <a:lstStyle/>
        <a:p>
          <a:endParaRPr lang="es-PE"/>
        </a:p>
      </dgm:t>
    </dgm:pt>
    <dgm:pt modelId="{0F59E5FC-CFE7-4B92-817A-FDBE9AC9C1D9}" type="sibTrans" cxnId="{9239B561-5392-415A-B60D-248EF382D782}">
      <dgm:prSet/>
      <dgm:spPr/>
      <dgm:t>
        <a:bodyPr/>
        <a:lstStyle/>
        <a:p>
          <a:endParaRPr lang="es-PE"/>
        </a:p>
      </dgm:t>
    </dgm:pt>
    <dgm:pt modelId="{F0E93858-626E-4D1A-939E-D293D6D4043C}" type="pres">
      <dgm:prSet presAssocID="{78FF9867-ACB6-4FFA-8DFA-647F8DDD1FFF}" presName="Name0" presStyleCnt="0">
        <dgm:presLayoutVars>
          <dgm:dir/>
          <dgm:resizeHandles val="exact"/>
        </dgm:presLayoutVars>
      </dgm:prSet>
      <dgm:spPr/>
    </dgm:pt>
    <dgm:pt modelId="{9BE8A1FF-D8C1-4E90-8FDD-51506EE48DAA}" type="pres">
      <dgm:prSet presAssocID="{78FF9867-ACB6-4FFA-8DFA-647F8DDD1FFF}" presName="vNodes" presStyleCnt="0"/>
      <dgm:spPr/>
    </dgm:pt>
    <dgm:pt modelId="{BE13F5EB-D246-43D1-A0B3-82CB763D8A16}" type="pres">
      <dgm:prSet presAssocID="{730BAAD1-79B0-4B56-B2DB-517477F1025A}" presName="node" presStyleLbl="node1" presStyleIdx="0" presStyleCnt="3">
        <dgm:presLayoutVars>
          <dgm:bulletEnabled val="1"/>
        </dgm:presLayoutVars>
      </dgm:prSet>
      <dgm:spPr/>
    </dgm:pt>
    <dgm:pt modelId="{4EAECADF-7497-4603-8FAD-D51EB0A713E8}" type="pres">
      <dgm:prSet presAssocID="{0D6985B9-4DF8-4EEE-AB71-97560CDCCFBC}" presName="spacerT" presStyleCnt="0"/>
      <dgm:spPr/>
    </dgm:pt>
    <dgm:pt modelId="{DC3B90CB-005A-4DD4-9519-7B804BC9F418}" type="pres">
      <dgm:prSet presAssocID="{0D6985B9-4DF8-4EEE-AB71-97560CDCCFBC}" presName="sibTrans" presStyleLbl="sibTrans2D1" presStyleIdx="0" presStyleCnt="2" custLinFactNeighborX="65535" custLinFactNeighborY="-26903"/>
      <dgm:spPr>
        <a:prstGeom prst="mathNotEqual">
          <a:avLst/>
        </a:prstGeom>
      </dgm:spPr>
    </dgm:pt>
    <dgm:pt modelId="{76917BAB-0FF0-4A7D-9AB4-77D0C39DFA81}" type="pres">
      <dgm:prSet presAssocID="{0D6985B9-4DF8-4EEE-AB71-97560CDCCFBC}" presName="spacerB" presStyleCnt="0"/>
      <dgm:spPr/>
    </dgm:pt>
    <dgm:pt modelId="{A2E4A068-56D7-496F-967E-71B64306D00E}" type="pres">
      <dgm:prSet presAssocID="{4BB9ECCF-09D8-41D9-A320-585D810DD4A4}" presName="node" presStyleLbl="node1" presStyleIdx="1" presStyleCnt="3">
        <dgm:presLayoutVars>
          <dgm:bulletEnabled val="1"/>
        </dgm:presLayoutVars>
      </dgm:prSet>
      <dgm:spPr/>
    </dgm:pt>
    <dgm:pt modelId="{CFA0A10E-67AF-48AF-97BE-670FD0DAACDF}" type="pres">
      <dgm:prSet presAssocID="{78FF9867-ACB6-4FFA-8DFA-647F8DDD1FFF}" presName="sibTransLast" presStyleLbl="sibTrans2D1" presStyleIdx="1" presStyleCnt="2"/>
      <dgm:spPr/>
    </dgm:pt>
    <dgm:pt modelId="{E8A751B3-4F09-453A-A8D3-8CF271D658CC}" type="pres">
      <dgm:prSet presAssocID="{78FF9867-ACB6-4FFA-8DFA-647F8DDD1FFF}" presName="connectorText" presStyleLbl="sibTrans2D1" presStyleIdx="1" presStyleCnt="2"/>
      <dgm:spPr/>
    </dgm:pt>
    <dgm:pt modelId="{2E4620BE-4311-4C10-9FFD-AD627D00AD1B}" type="pres">
      <dgm:prSet presAssocID="{78FF9867-ACB6-4FFA-8DFA-647F8DDD1FFF}" presName="lastNode" presStyleLbl="node1" presStyleIdx="2" presStyleCnt="3">
        <dgm:presLayoutVars>
          <dgm:bulletEnabled val="1"/>
        </dgm:presLayoutVars>
      </dgm:prSet>
      <dgm:spPr/>
    </dgm:pt>
  </dgm:ptLst>
  <dgm:cxnLst>
    <dgm:cxn modelId="{E635EF05-2451-4244-86D5-FD3B2E538455}" type="presOf" srcId="{78FF9867-ACB6-4FFA-8DFA-647F8DDD1FFF}" destId="{F0E93858-626E-4D1A-939E-D293D6D4043C}" srcOrd="0" destOrd="0" presId="urn:microsoft.com/office/officeart/2005/8/layout/equation2"/>
    <dgm:cxn modelId="{59550008-D239-415A-B41C-638A7AEA506B}" type="presOf" srcId="{6F8E9FE3-789C-4B2E-953E-42EADD11FC83}" destId="{2E4620BE-4311-4C10-9FFD-AD627D00AD1B}" srcOrd="0" destOrd="0" presId="urn:microsoft.com/office/officeart/2005/8/layout/equation2"/>
    <dgm:cxn modelId="{A037A312-B885-4768-81E1-DAB119A34A57}" srcId="{78FF9867-ACB6-4FFA-8DFA-647F8DDD1FFF}" destId="{730BAAD1-79B0-4B56-B2DB-517477F1025A}" srcOrd="0" destOrd="0" parTransId="{3746BCB2-57DC-4589-9CC4-7360A29D09AE}" sibTransId="{0D6985B9-4DF8-4EEE-AB71-97560CDCCFBC}"/>
    <dgm:cxn modelId="{9239B561-5392-415A-B60D-248EF382D782}" srcId="{78FF9867-ACB6-4FFA-8DFA-647F8DDD1FFF}" destId="{6F8E9FE3-789C-4B2E-953E-42EADD11FC83}" srcOrd="2" destOrd="0" parTransId="{69D7D380-5CA7-4105-9199-B97B35DB42DC}" sibTransId="{0F59E5FC-CFE7-4B92-817A-FDBE9AC9C1D9}"/>
    <dgm:cxn modelId="{64769C4A-9CCD-4DA1-A557-D22557AA3183}" type="presOf" srcId="{4BB9ECCF-09D8-41D9-A320-585D810DD4A4}" destId="{A2E4A068-56D7-496F-967E-71B64306D00E}" srcOrd="0" destOrd="0" presId="urn:microsoft.com/office/officeart/2005/8/layout/equation2"/>
    <dgm:cxn modelId="{C4981750-C944-4A96-A34D-B9321025A1C3}" type="presOf" srcId="{4BAB8A10-F645-4FCE-AF0A-321168625914}" destId="{E8A751B3-4F09-453A-A8D3-8CF271D658CC}" srcOrd="1" destOrd="0" presId="urn:microsoft.com/office/officeart/2005/8/layout/equation2"/>
    <dgm:cxn modelId="{9727DB75-21C9-4752-8B71-54BE9D5051C9}" type="presOf" srcId="{730BAAD1-79B0-4B56-B2DB-517477F1025A}" destId="{BE13F5EB-D246-43D1-A0B3-82CB763D8A16}" srcOrd="0" destOrd="0" presId="urn:microsoft.com/office/officeart/2005/8/layout/equation2"/>
    <dgm:cxn modelId="{1C54CE85-5406-46E8-97CB-165E2E3E2105}" type="presOf" srcId="{4BAB8A10-F645-4FCE-AF0A-321168625914}" destId="{CFA0A10E-67AF-48AF-97BE-670FD0DAACDF}" srcOrd="0" destOrd="0" presId="urn:microsoft.com/office/officeart/2005/8/layout/equation2"/>
    <dgm:cxn modelId="{F96422A9-4ED8-4079-BFE5-FEFF9C3FB341}" srcId="{78FF9867-ACB6-4FFA-8DFA-647F8DDD1FFF}" destId="{4BB9ECCF-09D8-41D9-A320-585D810DD4A4}" srcOrd="1" destOrd="0" parTransId="{78EED99B-73A2-42C9-A8A1-C1EAD2BE1BD8}" sibTransId="{4BAB8A10-F645-4FCE-AF0A-321168625914}"/>
    <dgm:cxn modelId="{6BC718D5-6B29-4F45-ABE5-F28E032A7A04}" type="presOf" srcId="{0D6985B9-4DF8-4EEE-AB71-97560CDCCFBC}" destId="{DC3B90CB-005A-4DD4-9519-7B804BC9F418}" srcOrd="0" destOrd="0" presId="urn:microsoft.com/office/officeart/2005/8/layout/equation2"/>
    <dgm:cxn modelId="{56789FF1-43D6-41CD-A069-0838B56BAD93}" type="presParOf" srcId="{F0E93858-626E-4D1A-939E-D293D6D4043C}" destId="{9BE8A1FF-D8C1-4E90-8FDD-51506EE48DAA}" srcOrd="0" destOrd="0" presId="urn:microsoft.com/office/officeart/2005/8/layout/equation2"/>
    <dgm:cxn modelId="{9B537EAF-01BC-4DE5-A96E-7A4C1B6A0E7C}" type="presParOf" srcId="{9BE8A1FF-D8C1-4E90-8FDD-51506EE48DAA}" destId="{BE13F5EB-D246-43D1-A0B3-82CB763D8A16}" srcOrd="0" destOrd="0" presId="urn:microsoft.com/office/officeart/2005/8/layout/equation2"/>
    <dgm:cxn modelId="{6EBF52EE-6E27-46DC-97B7-6F237B66221D}" type="presParOf" srcId="{9BE8A1FF-D8C1-4E90-8FDD-51506EE48DAA}" destId="{4EAECADF-7497-4603-8FAD-D51EB0A713E8}" srcOrd="1" destOrd="0" presId="urn:microsoft.com/office/officeart/2005/8/layout/equation2"/>
    <dgm:cxn modelId="{4DD1844E-9C12-4433-BF0E-E1429E25CB0B}" type="presParOf" srcId="{9BE8A1FF-D8C1-4E90-8FDD-51506EE48DAA}" destId="{DC3B90CB-005A-4DD4-9519-7B804BC9F418}" srcOrd="2" destOrd="0" presId="urn:microsoft.com/office/officeart/2005/8/layout/equation2"/>
    <dgm:cxn modelId="{582876B2-F997-4C24-9208-BAC187FE43D7}" type="presParOf" srcId="{9BE8A1FF-D8C1-4E90-8FDD-51506EE48DAA}" destId="{76917BAB-0FF0-4A7D-9AB4-77D0C39DFA81}" srcOrd="3" destOrd="0" presId="urn:microsoft.com/office/officeart/2005/8/layout/equation2"/>
    <dgm:cxn modelId="{97DB179F-4612-4D9E-9EA7-D6798888F68E}" type="presParOf" srcId="{9BE8A1FF-D8C1-4E90-8FDD-51506EE48DAA}" destId="{A2E4A068-56D7-496F-967E-71B64306D00E}" srcOrd="4" destOrd="0" presId="urn:microsoft.com/office/officeart/2005/8/layout/equation2"/>
    <dgm:cxn modelId="{7522C6BF-E7E1-4351-A0D5-F5367346EFBF}" type="presParOf" srcId="{F0E93858-626E-4D1A-939E-D293D6D4043C}" destId="{CFA0A10E-67AF-48AF-97BE-670FD0DAACDF}" srcOrd="1" destOrd="0" presId="urn:microsoft.com/office/officeart/2005/8/layout/equation2"/>
    <dgm:cxn modelId="{452DC2F2-391B-429E-B999-E607BF5CDF65}" type="presParOf" srcId="{CFA0A10E-67AF-48AF-97BE-670FD0DAACDF}" destId="{E8A751B3-4F09-453A-A8D3-8CF271D658CC}" srcOrd="0" destOrd="0" presId="urn:microsoft.com/office/officeart/2005/8/layout/equation2"/>
    <dgm:cxn modelId="{01119768-F264-49FF-9BDE-F44EB73F415C}" type="presParOf" srcId="{F0E93858-626E-4D1A-939E-D293D6D4043C}" destId="{2E4620BE-4311-4C10-9FFD-AD627D00AD1B}" srcOrd="2" destOrd="0" presId="urn:microsoft.com/office/officeart/2005/8/layout/equati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5296A05-35C4-42BC-86CF-AC31D6E86337}"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s-PE"/>
        </a:p>
      </dgm:t>
    </dgm:pt>
    <dgm:pt modelId="{1243FF6C-71B2-4DD7-938C-46E5B46A31A1}">
      <dgm:prSet phldrT="[Texto]"/>
      <dgm:spPr>
        <a:solidFill>
          <a:srgbClr val="C00000"/>
        </a:solidFill>
      </dgm:spPr>
      <dgm:t>
        <a:bodyPr/>
        <a:lstStyle/>
        <a:p>
          <a:pPr algn="just"/>
          <a:r>
            <a:rPr lang="es-MX" dirty="0"/>
            <a:t>Sistema informático</a:t>
          </a:r>
          <a:endParaRPr lang="es-PE" dirty="0"/>
        </a:p>
      </dgm:t>
    </dgm:pt>
    <dgm:pt modelId="{D5A3559D-87A4-4DEF-828E-0FE6B50514C1}" type="parTrans" cxnId="{D800A8FE-D8C8-4793-BE0B-B6B8A607B34A}">
      <dgm:prSet/>
      <dgm:spPr/>
      <dgm:t>
        <a:bodyPr/>
        <a:lstStyle/>
        <a:p>
          <a:pPr algn="just"/>
          <a:endParaRPr lang="es-PE"/>
        </a:p>
      </dgm:t>
    </dgm:pt>
    <dgm:pt modelId="{5166192A-8747-430C-BB6D-E737C58ADF38}" type="sibTrans" cxnId="{D800A8FE-D8C8-4793-BE0B-B6B8A607B34A}">
      <dgm:prSet/>
      <dgm:spPr/>
      <dgm:t>
        <a:bodyPr/>
        <a:lstStyle/>
        <a:p>
          <a:pPr algn="just"/>
          <a:endParaRPr lang="es-PE"/>
        </a:p>
      </dgm:t>
    </dgm:pt>
    <dgm:pt modelId="{F6B7D2BA-EE7A-4286-9F91-5D024101D042}">
      <dgm:prSet phldrT="[Texto]"/>
      <dgm:spPr>
        <a:solidFill>
          <a:srgbClr val="C00000"/>
        </a:solidFill>
      </dgm:spPr>
      <dgm:t>
        <a:bodyPr/>
        <a:lstStyle/>
        <a:p>
          <a:pPr algn="just"/>
          <a:r>
            <a:rPr lang="es-ES" dirty="0"/>
            <a:t>Todo dispositivo aislado o conjunto de dispositivos interconectados o relacionados entre sí, cuya función, o la de alguno de sus elementos, sea el tratamiento automatizado de datos en ejecución de un programa.</a:t>
          </a:r>
          <a:endParaRPr lang="es-PE" dirty="0"/>
        </a:p>
      </dgm:t>
    </dgm:pt>
    <dgm:pt modelId="{1DD82242-A6F0-4BCF-8AC7-4489329E0FC0}" type="parTrans" cxnId="{65239639-0F19-4569-9D0E-43520D101F07}">
      <dgm:prSet/>
      <dgm:spPr/>
      <dgm:t>
        <a:bodyPr/>
        <a:lstStyle/>
        <a:p>
          <a:pPr algn="just"/>
          <a:endParaRPr lang="es-PE"/>
        </a:p>
      </dgm:t>
    </dgm:pt>
    <dgm:pt modelId="{0CDFFFD9-F70F-4DA6-8AA1-07DC3C68531B}" type="sibTrans" cxnId="{65239639-0F19-4569-9D0E-43520D101F07}">
      <dgm:prSet/>
      <dgm:spPr/>
      <dgm:t>
        <a:bodyPr/>
        <a:lstStyle/>
        <a:p>
          <a:pPr algn="just"/>
          <a:endParaRPr lang="es-PE"/>
        </a:p>
      </dgm:t>
    </dgm:pt>
    <dgm:pt modelId="{563AB91C-1185-4280-BF65-A1C6FFA2D2A6}">
      <dgm:prSet phldrT="[Texto]"/>
      <dgm:spPr>
        <a:solidFill>
          <a:srgbClr val="C00000"/>
        </a:solidFill>
      </dgm:spPr>
      <dgm:t>
        <a:bodyPr/>
        <a:lstStyle/>
        <a:p>
          <a:pPr algn="just"/>
          <a:r>
            <a:rPr lang="es-MX" dirty="0"/>
            <a:t>Datos Informáticos</a:t>
          </a:r>
          <a:endParaRPr lang="es-PE" dirty="0"/>
        </a:p>
      </dgm:t>
    </dgm:pt>
    <dgm:pt modelId="{B4B21472-6892-4A89-9490-28A21E084821}" type="parTrans" cxnId="{191C4048-5348-44DD-B47E-31365D82A21E}">
      <dgm:prSet/>
      <dgm:spPr/>
      <dgm:t>
        <a:bodyPr/>
        <a:lstStyle/>
        <a:p>
          <a:pPr algn="just"/>
          <a:endParaRPr lang="es-PE"/>
        </a:p>
      </dgm:t>
    </dgm:pt>
    <dgm:pt modelId="{9E86BF35-0220-4F12-AD9B-E24B30E9BE1C}" type="sibTrans" cxnId="{191C4048-5348-44DD-B47E-31365D82A21E}">
      <dgm:prSet/>
      <dgm:spPr/>
      <dgm:t>
        <a:bodyPr/>
        <a:lstStyle/>
        <a:p>
          <a:pPr algn="just"/>
          <a:endParaRPr lang="es-PE"/>
        </a:p>
      </dgm:t>
    </dgm:pt>
    <dgm:pt modelId="{8024C313-B80F-468F-8411-B6CD13CE6882}">
      <dgm:prSet phldrT="[Texto]"/>
      <dgm:spPr>
        <a:solidFill>
          <a:srgbClr val="C00000"/>
        </a:solidFill>
      </dgm:spPr>
      <dgm:t>
        <a:bodyPr/>
        <a:lstStyle/>
        <a:p>
          <a:pPr algn="just"/>
          <a:r>
            <a:rPr lang="es-ES" dirty="0"/>
            <a:t>Toda representación de hechos, información o conceptos expresados de cualquier forma que se preste a tratamiento informático, incluidos los programas diseñados para que un sistema informático ejecute una función.</a:t>
          </a:r>
          <a:endParaRPr lang="es-PE" dirty="0"/>
        </a:p>
      </dgm:t>
    </dgm:pt>
    <dgm:pt modelId="{7F374D1A-C406-4684-AA2F-85CE717B2ACC}" type="parTrans" cxnId="{A71CD30B-29DC-4BC1-855B-9153DE6E87B6}">
      <dgm:prSet/>
      <dgm:spPr/>
      <dgm:t>
        <a:bodyPr/>
        <a:lstStyle/>
        <a:p>
          <a:pPr algn="just"/>
          <a:endParaRPr lang="es-PE"/>
        </a:p>
      </dgm:t>
    </dgm:pt>
    <dgm:pt modelId="{AF7D51C5-14B9-4D33-90CE-9AFD485B3059}" type="sibTrans" cxnId="{A71CD30B-29DC-4BC1-855B-9153DE6E87B6}">
      <dgm:prSet/>
      <dgm:spPr/>
      <dgm:t>
        <a:bodyPr/>
        <a:lstStyle/>
        <a:p>
          <a:pPr algn="just"/>
          <a:endParaRPr lang="es-PE"/>
        </a:p>
      </dgm:t>
    </dgm:pt>
    <dgm:pt modelId="{9A7B6861-69AF-4709-8C25-D85B6DAE687C}" type="pres">
      <dgm:prSet presAssocID="{C5296A05-35C4-42BC-86CF-AC31D6E86337}" presName="Name0" presStyleCnt="0">
        <dgm:presLayoutVars>
          <dgm:dir/>
          <dgm:resizeHandles val="exact"/>
        </dgm:presLayoutVars>
      </dgm:prSet>
      <dgm:spPr/>
    </dgm:pt>
    <dgm:pt modelId="{466278E5-F028-4F6C-B79A-AE593669BF98}" type="pres">
      <dgm:prSet presAssocID="{1243FF6C-71B2-4DD7-938C-46E5B46A31A1}" presName="node" presStyleLbl="node1" presStyleIdx="0" presStyleCnt="2">
        <dgm:presLayoutVars>
          <dgm:bulletEnabled val="1"/>
        </dgm:presLayoutVars>
      </dgm:prSet>
      <dgm:spPr/>
    </dgm:pt>
    <dgm:pt modelId="{2C60BE59-C8FB-441E-A6D3-0027CDACF395}" type="pres">
      <dgm:prSet presAssocID="{5166192A-8747-430C-BB6D-E737C58ADF38}" presName="sibTrans" presStyleCnt="0"/>
      <dgm:spPr/>
    </dgm:pt>
    <dgm:pt modelId="{BD1BF753-8C5B-41CE-9503-8CF3E81DCB0C}" type="pres">
      <dgm:prSet presAssocID="{563AB91C-1185-4280-BF65-A1C6FFA2D2A6}" presName="node" presStyleLbl="node1" presStyleIdx="1" presStyleCnt="2">
        <dgm:presLayoutVars>
          <dgm:bulletEnabled val="1"/>
        </dgm:presLayoutVars>
      </dgm:prSet>
      <dgm:spPr/>
    </dgm:pt>
  </dgm:ptLst>
  <dgm:cxnLst>
    <dgm:cxn modelId="{A71CD30B-29DC-4BC1-855B-9153DE6E87B6}" srcId="{563AB91C-1185-4280-BF65-A1C6FFA2D2A6}" destId="{8024C313-B80F-468F-8411-B6CD13CE6882}" srcOrd="0" destOrd="0" parTransId="{7F374D1A-C406-4684-AA2F-85CE717B2ACC}" sibTransId="{AF7D51C5-14B9-4D33-90CE-9AFD485B3059}"/>
    <dgm:cxn modelId="{65239639-0F19-4569-9D0E-43520D101F07}" srcId="{1243FF6C-71B2-4DD7-938C-46E5B46A31A1}" destId="{F6B7D2BA-EE7A-4286-9F91-5D024101D042}" srcOrd="0" destOrd="0" parTransId="{1DD82242-A6F0-4BCF-8AC7-4489329E0FC0}" sibTransId="{0CDFFFD9-F70F-4DA6-8AA1-07DC3C68531B}"/>
    <dgm:cxn modelId="{D1168E3F-795E-401E-A0D7-DFE205843315}" type="presOf" srcId="{F6B7D2BA-EE7A-4286-9F91-5D024101D042}" destId="{466278E5-F028-4F6C-B79A-AE593669BF98}" srcOrd="0" destOrd="1" presId="urn:microsoft.com/office/officeart/2005/8/layout/hList6"/>
    <dgm:cxn modelId="{191C4048-5348-44DD-B47E-31365D82A21E}" srcId="{C5296A05-35C4-42BC-86CF-AC31D6E86337}" destId="{563AB91C-1185-4280-BF65-A1C6FFA2D2A6}" srcOrd="1" destOrd="0" parTransId="{B4B21472-6892-4A89-9490-28A21E084821}" sibTransId="{9E86BF35-0220-4F12-AD9B-E24B30E9BE1C}"/>
    <dgm:cxn modelId="{976AA873-C205-4C89-B71E-029580F51AAF}" type="presOf" srcId="{1243FF6C-71B2-4DD7-938C-46E5B46A31A1}" destId="{466278E5-F028-4F6C-B79A-AE593669BF98}" srcOrd="0" destOrd="0" presId="urn:microsoft.com/office/officeart/2005/8/layout/hList6"/>
    <dgm:cxn modelId="{687D38AD-CBEC-463B-835C-E9FF009699BC}" type="presOf" srcId="{563AB91C-1185-4280-BF65-A1C6FFA2D2A6}" destId="{BD1BF753-8C5B-41CE-9503-8CF3E81DCB0C}" srcOrd="0" destOrd="0" presId="urn:microsoft.com/office/officeart/2005/8/layout/hList6"/>
    <dgm:cxn modelId="{A3F407B4-0CA4-4E73-9C80-4F5FAAD3C328}" type="presOf" srcId="{C5296A05-35C4-42BC-86CF-AC31D6E86337}" destId="{9A7B6861-69AF-4709-8C25-D85B6DAE687C}" srcOrd="0" destOrd="0" presId="urn:microsoft.com/office/officeart/2005/8/layout/hList6"/>
    <dgm:cxn modelId="{58FFFFF0-A067-4313-8405-670642673D61}" type="presOf" srcId="{8024C313-B80F-468F-8411-B6CD13CE6882}" destId="{BD1BF753-8C5B-41CE-9503-8CF3E81DCB0C}" srcOrd="0" destOrd="1" presId="urn:microsoft.com/office/officeart/2005/8/layout/hList6"/>
    <dgm:cxn modelId="{D800A8FE-D8C8-4793-BE0B-B6B8A607B34A}" srcId="{C5296A05-35C4-42BC-86CF-AC31D6E86337}" destId="{1243FF6C-71B2-4DD7-938C-46E5B46A31A1}" srcOrd="0" destOrd="0" parTransId="{D5A3559D-87A4-4DEF-828E-0FE6B50514C1}" sibTransId="{5166192A-8747-430C-BB6D-E737C58ADF38}"/>
    <dgm:cxn modelId="{438EC51F-8851-4F9C-929E-2CE117CC6B56}" type="presParOf" srcId="{9A7B6861-69AF-4709-8C25-D85B6DAE687C}" destId="{466278E5-F028-4F6C-B79A-AE593669BF98}" srcOrd="0" destOrd="0" presId="urn:microsoft.com/office/officeart/2005/8/layout/hList6"/>
    <dgm:cxn modelId="{7FB3279B-4A36-4A34-B713-712A24D95CDA}" type="presParOf" srcId="{9A7B6861-69AF-4709-8C25-D85B6DAE687C}" destId="{2C60BE59-C8FB-441E-A6D3-0027CDACF395}" srcOrd="1" destOrd="0" presId="urn:microsoft.com/office/officeart/2005/8/layout/hList6"/>
    <dgm:cxn modelId="{26386020-2B49-46AD-937F-0D867C31B813}" type="presParOf" srcId="{9A7B6861-69AF-4709-8C25-D85B6DAE687C}" destId="{BD1BF753-8C5B-41CE-9503-8CF3E81DCB0C}" srcOrd="2"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3F024F5-B2AA-4517-952C-556DCE17B757}" type="doc">
      <dgm:prSet loTypeId="urn:microsoft.com/office/officeart/2005/8/layout/arrow5" loCatId="relationship" qsTypeId="urn:microsoft.com/office/officeart/2005/8/quickstyle/simple1" qsCatId="simple" csTypeId="urn:microsoft.com/office/officeart/2005/8/colors/accent1_2" csCatId="accent1" phldr="1"/>
      <dgm:spPr/>
      <dgm:t>
        <a:bodyPr/>
        <a:lstStyle/>
        <a:p>
          <a:endParaRPr lang="es-PE"/>
        </a:p>
      </dgm:t>
    </dgm:pt>
    <dgm:pt modelId="{26A3C700-05D2-403D-9941-554FA4752BBE}">
      <dgm:prSet phldrT="[Texto]"/>
      <dgm:spPr>
        <a:solidFill>
          <a:srgbClr val="C00000"/>
        </a:solidFill>
      </dgm:spPr>
      <dgm:t>
        <a:bodyPr/>
        <a:lstStyle/>
        <a:p>
          <a:r>
            <a:rPr lang="es-PE" b="1" i="0" dirty="0">
              <a:solidFill>
                <a:schemeClr val="bg1"/>
              </a:solidFill>
              <a:effectLst/>
              <a:latin typeface="+mn-lt"/>
              <a:ea typeface="+mn-ea"/>
              <a:cs typeface="+mn-cs"/>
            </a:rPr>
            <a:t>Artículo 5-A.- Chantaje sexual con materiales elaborados o modificados por medios digitales o tecnológicos</a:t>
          </a:r>
        </a:p>
        <a:p>
          <a:r>
            <a:rPr lang="es-PE" b="1" dirty="0">
              <a:solidFill>
                <a:schemeClr val="bg1"/>
              </a:solidFill>
            </a:rPr>
            <a:t>Ley de Delitos Informáticos</a:t>
          </a:r>
        </a:p>
      </dgm:t>
    </dgm:pt>
    <dgm:pt modelId="{3F336352-DBC7-4984-A734-6E38F9C427F8}" type="parTrans" cxnId="{DAD51242-AE06-46C8-B708-13F968CFBEE0}">
      <dgm:prSet/>
      <dgm:spPr/>
      <dgm:t>
        <a:bodyPr/>
        <a:lstStyle/>
        <a:p>
          <a:endParaRPr lang="es-PE"/>
        </a:p>
      </dgm:t>
    </dgm:pt>
    <dgm:pt modelId="{622C8F3D-DE60-4987-925E-F6B5B1ABBAD3}" type="sibTrans" cxnId="{DAD51242-AE06-46C8-B708-13F968CFBEE0}">
      <dgm:prSet/>
      <dgm:spPr/>
      <dgm:t>
        <a:bodyPr/>
        <a:lstStyle/>
        <a:p>
          <a:endParaRPr lang="es-PE"/>
        </a:p>
      </dgm:t>
    </dgm:pt>
    <dgm:pt modelId="{620FAF88-A6BD-4CA2-B214-E3FFBBD0C3D6}">
      <dgm:prSet phldrT="[Texto]"/>
      <dgm:spPr>
        <a:solidFill>
          <a:srgbClr val="C00000"/>
        </a:solidFill>
      </dgm:spPr>
      <dgm:t>
        <a:bodyPr/>
        <a:lstStyle/>
        <a:p>
          <a:r>
            <a:rPr lang="es-MX" b="1" i="0" dirty="0">
              <a:solidFill>
                <a:schemeClr val="bg1"/>
              </a:solidFill>
              <a:effectLst/>
              <a:latin typeface="+mn-lt"/>
              <a:ea typeface="+mn-ea"/>
              <a:cs typeface="+mn-cs"/>
            </a:rPr>
            <a:t>Artículo 154-B.- Difusión de imágenes, materiales audiovisuales o audios con contenido sexual</a:t>
          </a:r>
        </a:p>
        <a:p>
          <a:r>
            <a:rPr lang="es-MX" b="1" i="0" dirty="0">
              <a:solidFill>
                <a:schemeClr val="bg1"/>
              </a:solidFill>
              <a:effectLst/>
              <a:latin typeface="+mn-lt"/>
              <a:ea typeface="+mn-ea"/>
              <a:cs typeface="+mn-cs"/>
            </a:rPr>
            <a:t>Código Penal</a:t>
          </a:r>
          <a:endParaRPr lang="es-PE" dirty="0">
            <a:solidFill>
              <a:schemeClr val="bg1"/>
            </a:solidFill>
          </a:endParaRPr>
        </a:p>
      </dgm:t>
    </dgm:pt>
    <dgm:pt modelId="{8913796A-55F0-47AE-B4D6-1006C7565247}" type="parTrans" cxnId="{04641BEF-6ED4-4386-939D-AED069B8546D}">
      <dgm:prSet/>
      <dgm:spPr/>
      <dgm:t>
        <a:bodyPr/>
        <a:lstStyle/>
        <a:p>
          <a:endParaRPr lang="es-PE"/>
        </a:p>
      </dgm:t>
    </dgm:pt>
    <dgm:pt modelId="{EDF6AD61-AAFF-4FD3-B19A-C1095492E89E}" type="sibTrans" cxnId="{04641BEF-6ED4-4386-939D-AED069B8546D}">
      <dgm:prSet/>
      <dgm:spPr/>
      <dgm:t>
        <a:bodyPr/>
        <a:lstStyle/>
        <a:p>
          <a:endParaRPr lang="es-PE"/>
        </a:p>
      </dgm:t>
    </dgm:pt>
    <dgm:pt modelId="{1408E894-6596-4E26-8474-20365B7AF09C}" type="pres">
      <dgm:prSet presAssocID="{23F024F5-B2AA-4517-952C-556DCE17B757}" presName="diagram" presStyleCnt="0">
        <dgm:presLayoutVars>
          <dgm:dir/>
          <dgm:resizeHandles val="exact"/>
        </dgm:presLayoutVars>
      </dgm:prSet>
      <dgm:spPr/>
    </dgm:pt>
    <dgm:pt modelId="{C3110259-7202-40D7-882B-3092515DA943}" type="pres">
      <dgm:prSet presAssocID="{26A3C700-05D2-403D-9941-554FA4752BBE}" presName="arrow" presStyleLbl="node1" presStyleIdx="0" presStyleCnt="2" custRadScaleRad="156875" custRadScaleInc="3782">
        <dgm:presLayoutVars>
          <dgm:bulletEnabled val="1"/>
        </dgm:presLayoutVars>
      </dgm:prSet>
      <dgm:spPr/>
    </dgm:pt>
    <dgm:pt modelId="{FD1C8ABA-9E8F-4A17-8865-D5757B73E903}" type="pres">
      <dgm:prSet presAssocID="{620FAF88-A6BD-4CA2-B214-E3FFBBD0C3D6}" presName="arrow" presStyleLbl="node1" presStyleIdx="1" presStyleCnt="2" custRadScaleRad="100095" custRadScaleInc="-173">
        <dgm:presLayoutVars>
          <dgm:bulletEnabled val="1"/>
        </dgm:presLayoutVars>
      </dgm:prSet>
      <dgm:spPr/>
    </dgm:pt>
  </dgm:ptLst>
  <dgm:cxnLst>
    <dgm:cxn modelId="{EF67240E-461C-44E3-81D0-05481DE8F08A}" type="presOf" srcId="{620FAF88-A6BD-4CA2-B214-E3FFBBD0C3D6}" destId="{FD1C8ABA-9E8F-4A17-8865-D5757B73E903}" srcOrd="0" destOrd="0" presId="urn:microsoft.com/office/officeart/2005/8/layout/arrow5"/>
    <dgm:cxn modelId="{3B62CD31-20D5-452B-BA6F-88CEF07A728B}" type="presOf" srcId="{26A3C700-05D2-403D-9941-554FA4752BBE}" destId="{C3110259-7202-40D7-882B-3092515DA943}" srcOrd="0" destOrd="0" presId="urn:microsoft.com/office/officeart/2005/8/layout/arrow5"/>
    <dgm:cxn modelId="{DAD51242-AE06-46C8-B708-13F968CFBEE0}" srcId="{23F024F5-B2AA-4517-952C-556DCE17B757}" destId="{26A3C700-05D2-403D-9941-554FA4752BBE}" srcOrd="0" destOrd="0" parTransId="{3F336352-DBC7-4984-A734-6E38F9C427F8}" sibTransId="{622C8F3D-DE60-4987-925E-F6B5B1ABBAD3}"/>
    <dgm:cxn modelId="{F0DF0770-74D8-4426-8FEF-16435B543B2D}" type="presOf" srcId="{23F024F5-B2AA-4517-952C-556DCE17B757}" destId="{1408E894-6596-4E26-8474-20365B7AF09C}" srcOrd="0" destOrd="0" presId="urn:microsoft.com/office/officeart/2005/8/layout/arrow5"/>
    <dgm:cxn modelId="{04641BEF-6ED4-4386-939D-AED069B8546D}" srcId="{23F024F5-B2AA-4517-952C-556DCE17B757}" destId="{620FAF88-A6BD-4CA2-B214-E3FFBBD0C3D6}" srcOrd="1" destOrd="0" parTransId="{8913796A-55F0-47AE-B4D6-1006C7565247}" sibTransId="{EDF6AD61-AAFF-4FD3-B19A-C1095492E89E}"/>
    <dgm:cxn modelId="{6AD6B46D-FC85-436F-9AFF-EB8B6E269FF8}" type="presParOf" srcId="{1408E894-6596-4E26-8474-20365B7AF09C}" destId="{C3110259-7202-40D7-882B-3092515DA943}" srcOrd="0" destOrd="0" presId="urn:microsoft.com/office/officeart/2005/8/layout/arrow5"/>
    <dgm:cxn modelId="{6C1FBA6B-24D1-410B-8738-EC8E23AC6AA8}" type="presParOf" srcId="{1408E894-6596-4E26-8474-20365B7AF09C}" destId="{FD1C8ABA-9E8F-4A17-8865-D5757B73E903}" srcOrd="1"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13F5EB-D246-43D1-A0B3-82CB763D8A16}">
      <dsp:nvSpPr>
        <dsp:cNvPr id="0" name=""/>
        <dsp:cNvSpPr/>
      </dsp:nvSpPr>
      <dsp:spPr>
        <a:xfrm>
          <a:off x="138606" y="2199"/>
          <a:ext cx="1924314" cy="1924314"/>
        </a:xfrm>
        <a:prstGeom prst="ellipse">
          <a:avLst/>
        </a:prstGeom>
        <a:solidFill>
          <a:srgbClr val="C0000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s-MX" sz="2700" kern="1200" dirty="0"/>
            <a:t>Prevenir</a:t>
          </a:r>
          <a:endParaRPr lang="es-PE" sz="2700" kern="1200" dirty="0"/>
        </a:p>
      </dsp:txBody>
      <dsp:txXfrm>
        <a:off x="420415" y="284008"/>
        <a:ext cx="1360696" cy="1360696"/>
      </dsp:txXfrm>
    </dsp:sp>
    <dsp:sp modelId="{DC3B90CB-005A-4DD4-9519-7B804BC9F418}">
      <dsp:nvSpPr>
        <dsp:cNvPr id="0" name=""/>
        <dsp:cNvSpPr/>
      </dsp:nvSpPr>
      <dsp:spPr>
        <a:xfrm>
          <a:off x="1274150" y="2040731"/>
          <a:ext cx="1116102" cy="1116102"/>
        </a:xfrm>
        <a:prstGeom prst="mathNotEqual">
          <a:avLst/>
        </a:prstGeom>
        <a:solidFill>
          <a:srgbClr val="C0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s-PE" sz="2200" kern="1200"/>
        </a:p>
      </dsp:txBody>
      <dsp:txXfrm>
        <a:off x="1422089" y="2270648"/>
        <a:ext cx="820224" cy="656268"/>
      </dsp:txXfrm>
    </dsp:sp>
    <dsp:sp modelId="{A2E4A068-56D7-496F-967E-71B64306D00E}">
      <dsp:nvSpPr>
        <dsp:cNvPr id="0" name=""/>
        <dsp:cNvSpPr/>
      </dsp:nvSpPr>
      <dsp:spPr>
        <a:xfrm>
          <a:off x="138606" y="3355125"/>
          <a:ext cx="1924314" cy="1924314"/>
        </a:xfrm>
        <a:prstGeom prst="ellipse">
          <a:avLst/>
        </a:prstGeom>
        <a:solidFill>
          <a:srgbClr val="C0000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s-MX" sz="2700" kern="1200" dirty="0"/>
            <a:t>sancionar</a:t>
          </a:r>
          <a:endParaRPr lang="es-PE" sz="2700" kern="1200" dirty="0"/>
        </a:p>
      </dsp:txBody>
      <dsp:txXfrm>
        <a:off x="420415" y="3636934"/>
        <a:ext cx="1360696" cy="1360696"/>
      </dsp:txXfrm>
    </dsp:sp>
    <dsp:sp modelId="{CFA0A10E-67AF-48AF-97BE-670FD0DAACDF}">
      <dsp:nvSpPr>
        <dsp:cNvPr id="0" name=""/>
        <dsp:cNvSpPr/>
      </dsp:nvSpPr>
      <dsp:spPr>
        <a:xfrm>
          <a:off x="2597067" y="2282897"/>
          <a:ext cx="438446" cy="715845"/>
        </a:xfrm>
        <a:prstGeom prst="rightArrow">
          <a:avLst>
            <a:gd name="adj1" fmla="val 60000"/>
            <a:gd name="adj2" fmla="val 50000"/>
          </a:avLst>
        </a:prstGeom>
        <a:solidFill>
          <a:srgbClr val="C0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s-PE" sz="2200" kern="1200"/>
        </a:p>
      </dsp:txBody>
      <dsp:txXfrm>
        <a:off x="2597067" y="2426066"/>
        <a:ext cx="306912" cy="429507"/>
      </dsp:txXfrm>
    </dsp:sp>
    <dsp:sp modelId="{2E4620BE-4311-4C10-9FFD-AD627D00AD1B}">
      <dsp:nvSpPr>
        <dsp:cNvPr id="0" name=""/>
        <dsp:cNvSpPr/>
      </dsp:nvSpPr>
      <dsp:spPr>
        <a:xfrm>
          <a:off x="3217510" y="716505"/>
          <a:ext cx="3848629" cy="3848629"/>
        </a:xfrm>
        <a:prstGeom prst="ellipse">
          <a:avLst/>
        </a:prstGeom>
        <a:solidFill>
          <a:srgbClr val="C0000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es-ES" sz="2900" kern="1200" dirty="0"/>
            <a:t>Conductas ilícitas que afectan </a:t>
          </a:r>
          <a:r>
            <a:rPr lang="es-ES" sz="2900" b="1" kern="1200" dirty="0"/>
            <a:t>los </a:t>
          </a:r>
          <a:r>
            <a:rPr lang="es-ES" sz="2900" b="1" u="sng" kern="1200" dirty="0"/>
            <a:t>sistemas y datos informáticos</a:t>
          </a:r>
          <a:r>
            <a:rPr lang="es-ES" sz="2900" u="sng" kern="1200" dirty="0"/>
            <a:t> </a:t>
          </a:r>
          <a:r>
            <a:rPr lang="es-ES" sz="2900" kern="1200" dirty="0"/>
            <a:t>y otros bienes jurídicos de relevancia penal</a:t>
          </a:r>
          <a:endParaRPr lang="es-PE" sz="2900" kern="1200" dirty="0"/>
        </a:p>
      </dsp:txBody>
      <dsp:txXfrm>
        <a:off x="3781129" y="1280124"/>
        <a:ext cx="2721391" cy="27213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6278E5-F028-4F6C-B79A-AE593669BF98}">
      <dsp:nvSpPr>
        <dsp:cNvPr id="0" name=""/>
        <dsp:cNvSpPr/>
      </dsp:nvSpPr>
      <dsp:spPr>
        <a:xfrm rot="16200000">
          <a:off x="-748671" y="752739"/>
          <a:ext cx="5418667" cy="3913187"/>
        </a:xfrm>
        <a:prstGeom prst="flowChartManualOperation">
          <a:avLst/>
        </a:prstGeom>
        <a:solidFill>
          <a:srgbClr val="C0000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0" rIns="193409" bIns="0" numCol="1" spcCol="1270" anchor="t" anchorCtr="0">
          <a:noAutofit/>
        </a:bodyPr>
        <a:lstStyle/>
        <a:p>
          <a:pPr marL="0" lvl="0" indent="0" algn="just" defTabSz="1333500">
            <a:lnSpc>
              <a:spcPct val="90000"/>
            </a:lnSpc>
            <a:spcBef>
              <a:spcPct val="0"/>
            </a:spcBef>
            <a:spcAft>
              <a:spcPct val="35000"/>
            </a:spcAft>
            <a:buNone/>
          </a:pPr>
          <a:r>
            <a:rPr lang="es-MX" sz="3000" kern="1200" dirty="0"/>
            <a:t>Sistema informático</a:t>
          </a:r>
          <a:endParaRPr lang="es-PE" sz="3000" kern="1200" dirty="0"/>
        </a:p>
        <a:p>
          <a:pPr marL="228600" lvl="1" indent="-228600" algn="just" defTabSz="1022350">
            <a:lnSpc>
              <a:spcPct val="90000"/>
            </a:lnSpc>
            <a:spcBef>
              <a:spcPct val="0"/>
            </a:spcBef>
            <a:spcAft>
              <a:spcPct val="15000"/>
            </a:spcAft>
            <a:buChar char="•"/>
          </a:pPr>
          <a:r>
            <a:rPr lang="es-ES" sz="2300" kern="1200" dirty="0"/>
            <a:t>Todo dispositivo aislado o conjunto de dispositivos interconectados o relacionados entre sí, cuya función, o la de alguno de sus elementos, sea el tratamiento automatizado de datos en ejecución de un programa.</a:t>
          </a:r>
          <a:endParaRPr lang="es-PE" sz="2300" kern="1200" dirty="0"/>
        </a:p>
      </dsp:txBody>
      <dsp:txXfrm rot="5400000">
        <a:off x="4069" y="1083732"/>
        <a:ext cx="3913187" cy="3251201"/>
      </dsp:txXfrm>
    </dsp:sp>
    <dsp:sp modelId="{BD1BF753-8C5B-41CE-9503-8CF3E81DCB0C}">
      <dsp:nvSpPr>
        <dsp:cNvPr id="0" name=""/>
        <dsp:cNvSpPr/>
      </dsp:nvSpPr>
      <dsp:spPr>
        <a:xfrm rot="16200000">
          <a:off x="3458004" y="752739"/>
          <a:ext cx="5418667" cy="3913187"/>
        </a:xfrm>
        <a:prstGeom prst="flowChartManualOperation">
          <a:avLst/>
        </a:prstGeom>
        <a:solidFill>
          <a:srgbClr val="C0000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0" rIns="193409" bIns="0" numCol="1" spcCol="1270" anchor="t" anchorCtr="0">
          <a:noAutofit/>
        </a:bodyPr>
        <a:lstStyle/>
        <a:p>
          <a:pPr marL="0" lvl="0" indent="0" algn="just" defTabSz="1333500">
            <a:lnSpc>
              <a:spcPct val="90000"/>
            </a:lnSpc>
            <a:spcBef>
              <a:spcPct val="0"/>
            </a:spcBef>
            <a:spcAft>
              <a:spcPct val="35000"/>
            </a:spcAft>
            <a:buNone/>
          </a:pPr>
          <a:r>
            <a:rPr lang="es-MX" sz="3000" kern="1200" dirty="0"/>
            <a:t>Datos Informáticos</a:t>
          </a:r>
          <a:endParaRPr lang="es-PE" sz="3000" kern="1200" dirty="0"/>
        </a:p>
        <a:p>
          <a:pPr marL="228600" lvl="1" indent="-228600" algn="just" defTabSz="1022350">
            <a:lnSpc>
              <a:spcPct val="90000"/>
            </a:lnSpc>
            <a:spcBef>
              <a:spcPct val="0"/>
            </a:spcBef>
            <a:spcAft>
              <a:spcPct val="15000"/>
            </a:spcAft>
            <a:buChar char="•"/>
          </a:pPr>
          <a:r>
            <a:rPr lang="es-ES" sz="2300" kern="1200" dirty="0"/>
            <a:t>Toda representación de hechos, información o conceptos expresados de cualquier forma que se preste a tratamiento informático, incluidos los programas diseñados para que un sistema informático ejecute una función.</a:t>
          </a:r>
          <a:endParaRPr lang="es-PE" sz="2300" kern="1200" dirty="0"/>
        </a:p>
      </dsp:txBody>
      <dsp:txXfrm rot="5400000">
        <a:off x="4210744" y="1083732"/>
        <a:ext cx="3913187" cy="32512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110259-7202-40D7-882B-3092515DA943}">
      <dsp:nvSpPr>
        <dsp:cNvPr id="0" name=""/>
        <dsp:cNvSpPr/>
      </dsp:nvSpPr>
      <dsp:spPr>
        <a:xfrm rot="16200000">
          <a:off x="0" y="0"/>
          <a:ext cx="3539156" cy="3539156"/>
        </a:xfrm>
        <a:prstGeom prst="downArrow">
          <a:avLst>
            <a:gd name="adj1" fmla="val 50000"/>
            <a:gd name="adj2" fmla="val 35000"/>
          </a:avLst>
        </a:prstGeom>
        <a:solidFill>
          <a:srgbClr val="C0000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s-PE" sz="1800" b="1" i="0" kern="1200" dirty="0">
              <a:solidFill>
                <a:schemeClr val="bg1"/>
              </a:solidFill>
              <a:effectLst/>
              <a:latin typeface="+mn-lt"/>
              <a:ea typeface="+mn-ea"/>
              <a:cs typeface="+mn-cs"/>
            </a:rPr>
            <a:t>Artículo 5-A.- Chantaje sexual con materiales elaborados o modificados por medios digitales o tecnológicos</a:t>
          </a:r>
        </a:p>
        <a:p>
          <a:pPr marL="0" lvl="0" indent="0" algn="ctr" defTabSz="800100">
            <a:lnSpc>
              <a:spcPct val="90000"/>
            </a:lnSpc>
            <a:spcBef>
              <a:spcPct val="0"/>
            </a:spcBef>
            <a:spcAft>
              <a:spcPct val="35000"/>
            </a:spcAft>
            <a:buNone/>
          </a:pPr>
          <a:r>
            <a:rPr lang="es-PE" sz="1800" b="1" kern="1200" dirty="0">
              <a:solidFill>
                <a:schemeClr val="bg1"/>
              </a:solidFill>
            </a:rPr>
            <a:t>Ley de Delitos Informáticos</a:t>
          </a:r>
        </a:p>
      </dsp:txBody>
      <dsp:txXfrm rot="5400000">
        <a:off x="0" y="884789"/>
        <a:ext cx="2919804" cy="1769578"/>
      </dsp:txXfrm>
    </dsp:sp>
    <dsp:sp modelId="{FD1C8ABA-9E8F-4A17-8865-D5757B73E903}">
      <dsp:nvSpPr>
        <dsp:cNvPr id="0" name=""/>
        <dsp:cNvSpPr/>
      </dsp:nvSpPr>
      <dsp:spPr>
        <a:xfrm rot="5400000">
          <a:off x="4204638" y="0"/>
          <a:ext cx="3539156" cy="3539156"/>
        </a:xfrm>
        <a:prstGeom prst="downArrow">
          <a:avLst>
            <a:gd name="adj1" fmla="val 50000"/>
            <a:gd name="adj2" fmla="val 35000"/>
          </a:avLst>
        </a:prstGeom>
        <a:solidFill>
          <a:srgbClr val="C0000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s-MX" sz="1800" b="1" i="0" kern="1200" dirty="0">
              <a:solidFill>
                <a:schemeClr val="bg1"/>
              </a:solidFill>
              <a:effectLst/>
              <a:latin typeface="+mn-lt"/>
              <a:ea typeface="+mn-ea"/>
              <a:cs typeface="+mn-cs"/>
            </a:rPr>
            <a:t>Artículo 154-B.- Difusión de imágenes, materiales audiovisuales o audios con contenido sexual</a:t>
          </a:r>
        </a:p>
        <a:p>
          <a:pPr marL="0" lvl="0" indent="0" algn="ctr" defTabSz="800100">
            <a:lnSpc>
              <a:spcPct val="90000"/>
            </a:lnSpc>
            <a:spcBef>
              <a:spcPct val="0"/>
            </a:spcBef>
            <a:spcAft>
              <a:spcPct val="35000"/>
            </a:spcAft>
            <a:buNone/>
          </a:pPr>
          <a:r>
            <a:rPr lang="es-MX" sz="1800" b="1" i="0" kern="1200" dirty="0">
              <a:solidFill>
                <a:schemeClr val="bg1"/>
              </a:solidFill>
              <a:effectLst/>
              <a:latin typeface="+mn-lt"/>
              <a:ea typeface="+mn-ea"/>
              <a:cs typeface="+mn-cs"/>
            </a:rPr>
            <a:t>Código Penal</a:t>
          </a:r>
          <a:endParaRPr lang="es-PE" sz="1800" kern="1200" dirty="0">
            <a:solidFill>
              <a:schemeClr val="bg1"/>
            </a:solidFill>
          </a:endParaRPr>
        </a:p>
      </dsp:txBody>
      <dsp:txXfrm rot="-5400000">
        <a:off x="4823990" y="884789"/>
        <a:ext cx="2919804" cy="1769578"/>
      </dsp:txXfrm>
    </dsp:sp>
  </dsp:spTree>
</dsp:drawing>
</file>

<file path=ppt/diagrams/layout1.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4"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1" y="1"/>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6" y="1122363"/>
            <a:ext cx="8791575" cy="2387600"/>
          </a:xfrm>
        </p:spPr>
        <p:txBody>
          <a:bodyPr anchor="b">
            <a:normAutofit/>
          </a:bodyPr>
          <a:lstStyle>
            <a:lvl1pPr algn="l">
              <a:defRPr sz="48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876426" y="3602038"/>
            <a:ext cx="8791575" cy="1655762"/>
          </a:xfrm>
        </p:spPr>
        <p:txBody>
          <a:bodyPr>
            <a:normAutofit/>
          </a:bodyPr>
          <a:lstStyle>
            <a:lvl1pPr marL="0" indent="0" algn="l">
              <a:buNone/>
              <a:defRPr sz="2000" cap="all" baseline="0">
                <a:solidFill>
                  <a:schemeClr val="tx2"/>
                </a:solidFill>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7077511" y="5410202"/>
            <a:ext cx="2743200" cy="365125"/>
          </a:xfrm>
        </p:spPr>
        <p:txBody>
          <a:bodyPr/>
          <a:lstStyle/>
          <a:p>
            <a:fld id="{00521CDA-7854-4F87-9792-0F62400DE1A3}" type="datetimeFigureOut">
              <a:rPr lang="es-PE" smtClean="0"/>
              <a:t>14/12/2024</a:t>
            </a:fld>
            <a:endParaRPr lang="es-PE"/>
          </a:p>
        </p:txBody>
      </p:sp>
      <p:sp>
        <p:nvSpPr>
          <p:cNvPr id="5" name="Footer Placeholder 4"/>
          <p:cNvSpPr>
            <a:spLocks noGrp="1"/>
          </p:cNvSpPr>
          <p:nvPr>
            <p:ph type="ftr" sz="quarter" idx="11"/>
          </p:nvPr>
        </p:nvSpPr>
        <p:spPr>
          <a:xfrm>
            <a:off x="1876425" y="5410202"/>
            <a:ext cx="5124885" cy="365125"/>
          </a:xfrm>
        </p:spPr>
        <p:txBody>
          <a:bodyPr/>
          <a:lstStyle/>
          <a:p>
            <a:endParaRPr lang="es-PE"/>
          </a:p>
        </p:txBody>
      </p:sp>
      <p:sp>
        <p:nvSpPr>
          <p:cNvPr id="6" name="Slide Number Placeholder 5"/>
          <p:cNvSpPr>
            <a:spLocks noGrp="1"/>
          </p:cNvSpPr>
          <p:nvPr>
            <p:ph type="sldNum" sz="quarter" idx="12"/>
          </p:nvPr>
        </p:nvSpPr>
        <p:spPr>
          <a:xfrm>
            <a:off x="9896912" y="5410200"/>
            <a:ext cx="771090" cy="365125"/>
          </a:xfrm>
        </p:spPr>
        <p:txBody>
          <a:bodyPr/>
          <a:lstStyle/>
          <a:p>
            <a:fld id="{6D8ABE8A-A638-41AC-BEC1-8E867D282AC2}" type="slidenum">
              <a:rPr lang="es-PE" smtClean="0"/>
              <a:t>‹Nº›</a:t>
            </a:fld>
            <a:endParaRPr lang="es-PE"/>
          </a:p>
        </p:txBody>
      </p:sp>
    </p:spTree>
    <p:extLst>
      <p:ext uri="{BB962C8B-B14F-4D97-AF65-F5344CB8AC3E}">
        <p14:creationId xmlns:p14="http://schemas.microsoft.com/office/powerpoint/2010/main" val="35230522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5"/>
            <a:ext cx="9912356" cy="819355"/>
          </a:xfrm>
        </p:spPr>
        <p:txBody>
          <a:bodyPr anchor="b">
            <a:normAutofit/>
          </a:bodyPr>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141412"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s-ES"/>
              <a:t>Haga clic en el icono para agregar una imagen</a:t>
            </a:r>
            <a:endParaRPr lang="en-US" dirty="0"/>
          </a:p>
        </p:txBody>
      </p:sp>
      <p:sp>
        <p:nvSpPr>
          <p:cNvPr id="4" name="Text Placeholder 3"/>
          <p:cNvSpPr>
            <a:spLocks noGrp="1"/>
          </p:cNvSpPr>
          <p:nvPr>
            <p:ph type="body" sz="half" idx="2"/>
          </p:nvPr>
        </p:nvSpPr>
        <p:spPr>
          <a:xfrm>
            <a:off x="1141365" y="5124020"/>
            <a:ext cx="9910859" cy="682472"/>
          </a:xfrm>
        </p:spPr>
        <p:txBody>
          <a:bodyPr>
            <a:normAutofit/>
          </a:bodyPr>
          <a:lstStyle>
            <a:lvl1pPr marL="0" indent="0">
              <a:buNone/>
              <a:defRPr sz="1600"/>
            </a:lvl1pPr>
            <a:lvl2pPr marL="457206" indent="0">
              <a:buNone/>
              <a:defRPr sz="1400"/>
            </a:lvl2pPr>
            <a:lvl3pPr marL="914411" indent="0">
              <a:buNone/>
              <a:defRPr sz="1200"/>
            </a:lvl3pPr>
            <a:lvl4pPr marL="1371617" indent="0">
              <a:buNone/>
              <a:defRPr sz="1000"/>
            </a:lvl4pPr>
            <a:lvl5pPr marL="1828823" indent="0">
              <a:buNone/>
              <a:defRPr sz="1000"/>
            </a:lvl5pPr>
            <a:lvl6pPr marL="2286029" indent="0">
              <a:buNone/>
              <a:defRPr sz="1000"/>
            </a:lvl6pPr>
            <a:lvl7pPr marL="2743234" indent="0">
              <a:buNone/>
              <a:defRPr sz="1000"/>
            </a:lvl7pPr>
            <a:lvl8pPr marL="3200440" indent="0">
              <a:buNone/>
              <a:defRPr sz="1000"/>
            </a:lvl8pPr>
            <a:lvl9pPr marL="3657646"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00521CDA-7854-4F87-9792-0F62400DE1A3}" type="datetimeFigureOut">
              <a:rPr lang="es-PE" smtClean="0"/>
              <a:t>14/12/2024</a:t>
            </a:fld>
            <a:endParaRPr lang="es-PE"/>
          </a:p>
        </p:txBody>
      </p:sp>
      <p:sp>
        <p:nvSpPr>
          <p:cNvPr id="6" name="Footer Placeholder 5"/>
          <p:cNvSpPr>
            <a:spLocks noGrp="1"/>
          </p:cNvSpPr>
          <p:nvPr>
            <p:ph type="ftr" sz="quarter" idx="11"/>
          </p:nvPr>
        </p:nvSpPr>
        <p:spPr/>
        <p:txBody>
          <a:bodyPr/>
          <a:lstStyle/>
          <a:p>
            <a:endParaRPr lang="es-PE"/>
          </a:p>
        </p:txBody>
      </p:sp>
      <p:sp>
        <p:nvSpPr>
          <p:cNvPr id="7" name="Slide Number Placeholder 6"/>
          <p:cNvSpPr>
            <a:spLocks noGrp="1"/>
          </p:cNvSpPr>
          <p:nvPr>
            <p:ph type="sldNum" sz="quarter" idx="12"/>
          </p:nvPr>
        </p:nvSpPr>
        <p:spPr/>
        <p:txBody>
          <a:bodyPr/>
          <a:lstStyle/>
          <a:p>
            <a:fld id="{6D8ABE8A-A638-41AC-BEC1-8E867D282AC2}" type="slidenum">
              <a:rPr lang="es-PE" smtClean="0"/>
              <a:t>‹Nº›</a:t>
            </a:fld>
            <a:endParaRPr lang="es-PE"/>
          </a:p>
        </p:txBody>
      </p:sp>
    </p:spTree>
    <p:extLst>
      <p:ext uri="{BB962C8B-B14F-4D97-AF65-F5344CB8AC3E}">
        <p14:creationId xmlns:p14="http://schemas.microsoft.com/office/powerpoint/2010/main" val="3858114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6" cy="3429000"/>
          </a:xfrm>
        </p:spPr>
        <p:txBody>
          <a:bodyPr anchor="ctr">
            <a:normAutofit/>
          </a:bodyPr>
          <a:lstStyle>
            <a:lvl1pPr>
              <a:defRPr sz="36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1141411" y="4419600"/>
            <a:ext cx="9904459" cy="1371599"/>
          </a:xfrm>
        </p:spPr>
        <p:txBody>
          <a:bodyPr anchor="ctr">
            <a:normAutofit/>
          </a:bodyPr>
          <a:lstStyle>
            <a:lvl1pPr marL="0" indent="0">
              <a:buNone/>
              <a:defRPr sz="1800"/>
            </a:lvl1pPr>
            <a:lvl2pPr marL="457206" indent="0">
              <a:buNone/>
              <a:defRPr sz="1400"/>
            </a:lvl2pPr>
            <a:lvl3pPr marL="914411" indent="0">
              <a:buNone/>
              <a:defRPr sz="1200"/>
            </a:lvl3pPr>
            <a:lvl4pPr marL="1371617" indent="0">
              <a:buNone/>
              <a:defRPr sz="1000"/>
            </a:lvl4pPr>
            <a:lvl5pPr marL="1828823" indent="0">
              <a:buNone/>
              <a:defRPr sz="1000"/>
            </a:lvl5pPr>
            <a:lvl6pPr marL="2286029" indent="0">
              <a:buNone/>
              <a:defRPr sz="1000"/>
            </a:lvl6pPr>
            <a:lvl7pPr marL="2743234" indent="0">
              <a:buNone/>
              <a:defRPr sz="1000"/>
            </a:lvl7pPr>
            <a:lvl8pPr marL="3200440" indent="0">
              <a:buNone/>
              <a:defRPr sz="1000"/>
            </a:lvl8pPr>
            <a:lvl9pPr marL="3657646"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00521CDA-7854-4F87-9792-0F62400DE1A3}" type="datetimeFigureOut">
              <a:rPr lang="es-PE" smtClean="0"/>
              <a:t>14/12/2024</a:t>
            </a:fld>
            <a:endParaRPr lang="es-PE"/>
          </a:p>
        </p:txBody>
      </p:sp>
      <p:sp>
        <p:nvSpPr>
          <p:cNvPr id="6" name="Footer Placeholder 5"/>
          <p:cNvSpPr>
            <a:spLocks noGrp="1"/>
          </p:cNvSpPr>
          <p:nvPr>
            <p:ph type="ftr" sz="quarter" idx="11"/>
          </p:nvPr>
        </p:nvSpPr>
        <p:spPr/>
        <p:txBody>
          <a:bodyPr/>
          <a:lstStyle/>
          <a:p>
            <a:endParaRPr lang="es-PE"/>
          </a:p>
        </p:txBody>
      </p:sp>
      <p:sp>
        <p:nvSpPr>
          <p:cNvPr id="7" name="Slide Number Placeholder 6"/>
          <p:cNvSpPr>
            <a:spLocks noGrp="1"/>
          </p:cNvSpPr>
          <p:nvPr>
            <p:ph type="sldNum" sz="quarter" idx="12"/>
          </p:nvPr>
        </p:nvSpPr>
        <p:spPr/>
        <p:txBody>
          <a:bodyPr/>
          <a:lstStyle/>
          <a:p>
            <a:fld id="{6D8ABE8A-A638-41AC-BEC1-8E867D282AC2}" type="slidenum">
              <a:rPr lang="es-PE" smtClean="0"/>
              <a:t>‹Nº›</a:t>
            </a:fld>
            <a:endParaRPr lang="es-PE"/>
          </a:p>
        </p:txBody>
      </p:sp>
    </p:spTree>
    <p:extLst>
      <p:ext uri="{BB962C8B-B14F-4D97-AF65-F5344CB8AC3E}">
        <p14:creationId xmlns:p14="http://schemas.microsoft.com/office/powerpoint/2010/main" val="35892352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s-ES"/>
              <a:t>Haga clic para modificar el estilo de título del patrón</a:t>
            </a:r>
            <a:endParaRPr lang="en-US" dirty="0"/>
          </a:p>
        </p:txBody>
      </p:sp>
      <p:sp>
        <p:nvSpPr>
          <p:cNvPr id="12" name="Text Placeholder 3"/>
          <p:cNvSpPr>
            <a:spLocks noGrp="1"/>
          </p:cNvSpPr>
          <p:nvPr>
            <p:ph type="body" sz="half" idx="13"/>
          </p:nvPr>
        </p:nvSpPr>
        <p:spPr>
          <a:xfrm>
            <a:off x="1720645" y="3365558"/>
            <a:ext cx="8752299" cy="548968"/>
          </a:xfrm>
        </p:spPr>
        <p:txBody>
          <a:bodyPr anchor="t">
            <a:normAutofit/>
          </a:bodyPr>
          <a:lstStyle>
            <a:lvl1pPr marL="0" indent="0">
              <a:buNone/>
              <a:defRPr sz="1400"/>
            </a:lvl1pPr>
            <a:lvl2pPr marL="457206" indent="0">
              <a:buNone/>
              <a:defRPr sz="1400"/>
            </a:lvl2pPr>
            <a:lvl3pPr marL="914411" indent="0">
              <a:buNone/>
              <a:defRPr sz="1200"/>
            </a:lvl3pPr>
            <a:lvl4pPr marL="1371617" indent="0">
              <a:buNone/>
              <a:defRPr sz="1000"/>
            </a:lvl4pPr>
            <a:lvl5pPr marL="1828823" indent="0">
              <a:buNone/>
              <a:defRPr sz="1000"/>
            </a:lvl5pPr>
            <a:lvl6pPr marL="2286029" indent="0">
              <a:buNone/>
              <a:defRPr sz="1000"/>
            </a:lvl6pPr>
            <a:lvl7pPr marL="2743234" indent="0">
              <a:buNone/>
              <a:defRPr sz="1000"/>
            </a:lvl7pPr>
            <a:lvl8pPr marL="3200440" indent="0">
              <a:buNone/>
              <a:defRPr sz="1000"/>
            </a:lvl8pPr>
            <a:lvl9pPr marL="3657646" indent="0">
              <a:buNone/>
              <a:defRPr sz="1000"/>
            </a:lvl9pPr>
          </a:lstStyle>
          <a:p>
            <a:pPr lvl="0"/>
            <a:r>
              <a:rPr lang="es-ES"/>
              <a:t>Haga clic para modificar los estilos de texto del patrón</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6" indent="0">
              <a:buNone/>
              <a:defRPr sz="1400"/>
            </a:lvl2pPr>
            <a:lvl3pPr marL="914411" indent="0">
              <a:buNone/>
              <a:defRPr sz="1200"/>
            </a:lvl3pPr>
            <a:lvl4pPr marL="1371617" indent="0">
              <a:buNone/>
              <a:defRPr sz="1000"/>
            </a:lvl4pPr>
            <a:lvl5pPr marL="1828823" indent="0">
              <a:buNone/>
              <a:defRPr sz="1000"/>
            </a:lvl5pPr>
            <a:lvl6pPr marL="2286029" indent="0">
              <a:buNone/>
              <a:defRPr sz="1000"/>
            </a:lvl6pPr>
            <a:lvl7pPr marL="2743234" indent="0">
              <a:buNone/>
              <a:defRPr sz="1000"/>
            </a:lvl7pPr>
            <a:lvl8pPr marL="3200440" indent="0">
              <a:buNone/>
              <a:defRPr sz="1000"/>
            </a:lvl8pPr>
            <a:lvl9pPr marL="3657646"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00521CDA-7854-4F87-9792-0F62400DE1A3}" type="datetimeFigureOut">
              <a:rPr lang="es-PE" smtClean="0"/>
              <a:t>14/12/2024</a:t>
            </a:fld>
            <a:endParaRPr lang="es-PE"/>
          </a:p>
        </p:txBody>
      </p:sp>
      <p:sp>
        <p:nvSpPr>
          <p:cNvPr id="6" name="Footer Placeholder 5"/>
          <p:cNvSpPr>
            <a:spLocks noGrp="1"/>
          </p:cNvSpPr>
          <p:nvPr>
            <p:ph type="ftr" sz="quarter" idx="11"/>
          </p:nvPr>
        </p:nvSpPr>
        <p:spPr/>
        <p:txBody>
          <a:bodyPr/>
          <a:lstStyle/>
          <a:p>
            <a:endParaRPr lang="es-PE"/>
          </a:p>
        </p:txBody>
      </p:sp>
      <p:sp>
        <p:nvSpPr>
          <p:cNvPr id="7" name="Slide Number Placeholder 6"/>
          <p:cNvSpPr>
            <a:spLocks noGrp="1"/>
          </p:cNvSpPr>
          <p:nvPr>
            <p:ph type="sldNum" sz="quarter" idx="12"/>
          </p:nvPr>
        </p:nvSpPr>
        <p:spPr/>
        <p:txBody>
          <a:bodyPr/>
          <a:lstStyle/>
          <a:p>
            <a:fld id="{6D8ABE8A-A638-41AC-BEC1-8E867D282AC2}" type="slidenum">
              <a:rPr lang="es-PE" smtClean="0"/>
              <a:t>‹Nº›</a:t>
            </a:fld>
            <a:endParaRPr lang="es-PE"/>
          </a:p>
        </p:txBody>
      </p:sp>
      <p:sp>
        <p:nvSpPr>
          <p:cNvPr id="60" name="TextBox 59"/>
          <p:cNvSpPr txBox="1"/>
          <p:nvPr/>
        </p:nvSpPr>
        <p:spPr>
          <a:xfrm>
            <a:off x="903513"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1"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9544287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2"/>
            <a:ext cx="9906002" cy="2511835"/>
          </a:xfrm>
        </p:spPr>
        <p:txBody>
          <a:bodyPr anchor="b">
            <a:normAutofit/>
          </a:bodyPr>
          <a:lstStyle>
            <a:lvl1pPr>
              <a:defRPr sz="36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1141365" y="4657655"/>
            <a:ext cx="9904505" cy="1140644"/>
          </a:xfrm>
        </p:spPr>
        <p:txBody>
          <a:bodyPr anchor="t">
            <a:normAutofit/>
          </a:bodyPr>
          <a:lstStyle>
            <a:lvl1pPr marL="0" indent="0">
              <a:buNone/>
              <a:defRPr sz="1800"/>
            </a:lvl1pPr>
            <a:lvl2pPr marL="457206" indent="0">
              <a:buNone/>
              <a:defRPr sz="1400"/>
            </a:lvl2pPr>
            <a:lvl3pPr marL="914411" indent="0">
              <a:buNone/>
              <a:defRPr sz="1200"/>
            </a:lvl3pPr>
            <a:lvl4pPr marL="1371617" indent="0">
              <a:buNone/>
              <a:defRPr sz="1000"/>
            </a:lvl4pPr>
            <a:lvl5pPr marL="1828823" indent="0">
              <a:buNone/>
              <a:defRPr sz="1000"/>
            </a:lvl5pPr>
            <a:lvl6pPr marL="2286029" indent="0">
              <a:buNone/>
              <a:defRPr sz="1000"/>
            </a:lvl6pPr>
            <a:lvl7pPr marL="2743234" indent="0">
              <a:buNone/>
              <a:defRPr sz="1000"/>
            </a:lvl7pPr>
            <a:lvl8pPr marL="3200440" indent="0">
              <a:buNone/>
              <a:defRPr sz="1000"/>
            </a:lvl8pPr>
            <a:lvl9pPr marL="3657646"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00521CDA-7854-4F87-9792-0F62400DE1A3}" type="datetimeFigureOut">
              <a:rPr lang="es-PE" smtClean="0"/>
              <a:t>14/12/2024</a:t>
            </a:fld>
            <a:endParaRPr lang="es-PE"/>
          </a:p>
        </p:txBody>
      </p:sp>
      <p:sp>
        <p:nvSpPr>
          <p:cNvPr id="6" name="Footer Placeholder 5"/>
          <p:cNvSpPr>
            <a:spLocks noGrp="1"/>
          </p:cNvSpPr>
          <p:nvPr>
            <p:ph type="ftr" sz="quarter" idx="11"/>
          </p:nvPr>
        </p:nvSpPr>
        <p:spPr/>
        <p:txBody>
          <a:bodyPr/>
          <a:lstStyle/>
          <a:p>
            <a:endParaRPr lang="es-PE"/>
          </a:p>
        </p:txBody>
      </p:sp>
      <p:sp>
        <p:nvSpPr>
          <p:cNvPr id="7" name="Slide Number Placeholder 6"/>
          <p:cNvSpPr>
            <a:spLocks noGrp="1"/>
          </p:cNvSpPr>
          <p:nvPr>
            <p:ph type="sldNum" sz="quarter" idx="12"/>
          </p:nvPr>
        </p:nvSpPr>
        <p:spPr/>
        <p:txBody>
          <a:bodyPr/>
          <a:lstStyle/>
          <a:p>
            <a:fld id="{6D8ABE8A-A638-41AC-BEC1-8E867D282AC2}" type="slidenum">
              <a:rPr lang="es-PE" smtClean="0"/>
              <a:t>‹Nº›</a:t>
            </a:fld>
            <a:endParaRPr lang="es-PE"/>
          </a:p>
        </p:txBody>
      </p:sp>
    </p:spTree>
    <p:extLst>
      <p:ext uri="{BB962C8B-B14F-4D97-AF65-F5344CB8AC3E}">
        <p14:creationId xmlns:p14="http://schemas.microsoft.com/office/powerpoint/2010/main" val="19396967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s-ES"/>
              <a:t>Haga clic para modificar el estilo de título del patrón</a:t>
            </a:r>
            <a:endParaRPr lang="en-US" dirty="0"/>
          </a:p>
        </p:txBody>
      </p:sp>
      <p:sp>
        <p:nvSpPr>
          <p:cNvPr id="7" name="Text Placeholder 2"/>
          <p:cNvSpPr>
            <a:spLocks noGrp="1"/>
          </p:cNvSpPr>
          <p:nvPr>
            <p:ph type="body" idx="1"/>
          </p:nvPr>
        </p:nvSpPr>
        <p:spPr>
          <a:xfrm>
            <a:off x="1141410" y="2674463"/>
            <a:ext cx="3196900" cy="685800"/>
          </a:xfrm>
        </p:spPr>
        <p:txBody>
          <a:bodyPr anchor="b">
            <a:noAutofit/>
          </a:bodyPr>
          <a:lstStyle>
            <a:lvl1pPr marL="0" indent="0">
              <a:lnSpc>
                <a:spcPct val="90000"/>
              </a:lnSpc>
              <a:buNone/>
              <a:defRPr sz="2400" b="0" cap="all" baseline="0">
                <a:solidFill>
                  <a:schemeClr val="tx1"/>
                </a:solidFill>
              </a:defRPr>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s-ES"/>
              <a:t>Haga clic para modificar los estilos de texto del patrón</a:t>
            </a:r>
          </a:p>
        </p:txBody>
      </p:sp>
      <p:sp>
        <p:nvSpPr>
          <p:cNvPr id="8" name="Text Placeholder 3"/>
          <p:cNvSpPr>
            <a:spLocks noGrp="1"/>
          </p:cNvSpPr>
          <p:nvPr>
            <p:ph type="body" sz="half" idx="15"/>
          </p:nvPr>
        </p:nvSpPr>
        <p:spPr>
          <a:xfrm>
            <a:off x="1127919" y="3360263"/>
            <a:ext cx="3208734" cy="2430936"/>
          </a:xfrm>
        </p:spPr>
        <p:txBody>
          <a:bodyPr anchor="t">
            <a:normAutofit/>
          </a:bodyPr>
          <a:lstStyle>
            <a:lvl1pPr marL="0" indent="0">
              <a:buNone/>
              <a:defRPr sz="1400"/>
            </a:lvl1pPr>
            <a:lvl2pPr marL="457206" indent="0">
              <a:buNone/>
              <a:defRPr sz="1200"/>
            </a:lvl2pPr>
            <a:lvl3pPr marL="914411" indent="0">
              <a:buNone/>
              <a:defRPr sz="1000"/>
            </a:lvl3pPr>
            <a:lvl4pPr marL="1371617" indent="0">
              <a:buNone/>
              <a:defRPr sz="900"/>
            </a:lvl4pPr>
            <a:lvl5pPr marL="1828823" indent="0">
              <a:buNone/>
              <a:defRPr sz="900"/>
            </a:lvl5pPr>
            <a:lvl6pPr marL="2286029" indent="0">
              <a:buNone/>
              <a:defRPr sz="900"/>
            </a:lvl6pPr>
            <a:lvl7pPr marL="2743234" indent="0">
              <a:buNone/>
              <a:defRPr sz="900"/>
            </a:lvl7pPr>
            <a:lvl8pPr marL="3200440" indent="0">
              <a:buNone/>
              <a:defRPr sz="900"/>
            </a:lvl8pPr>
            <a:lvl9pPr marL="3657646" indent="0">
              <a:buNone/>
              <a:defRPr sz="900"/>
            </a:lvl9pPr>
          </a:lstStyle>
          <a:p>
            <a:pPr lvl="0"/>
            <a:r>
              <a:rPr lang="es-ES"/>
              <a:t>Haga clic para modificar los estilos de texto del patrón</a:t>
            </a:r>
          </a:p>
        </p:txBody>
      </p:sp>
      <p:sp>
        <p:nvSpPr>
          <p:cNvPr id="9" name="Text Placeholder 4"/>
          <p:cNvSpPr>
            <a:spLocks noGrp="1"/>
          </p:cNvSpPr>
          <p:nvPr>
            <p:ph type="body" sz="quarter" idx="3"/>
          </p:nvPr>
        </p:nvSpPr>
        <p:spPr>
          <a:xfrm>
            <a:off x="4514767" y="2677635"/>
            <a:ext cx="3184386" cy="685800"/>
          </a:xfrm>
        </p:spPr>
        <p:txBody>
          <a:bodyPr anchor="b">
            <a:noAutofit/>
          </a:bodyPr>
          <a:lstStyle>
            <a:lvl1pPr marL="0" indent="0">
              <a:lnSpc>
                <a:spcPct val="90000"/>
              </a:lnSpc>
              <a:buNone/>
              <a:defRPr sz="2400" b="0" cap="all" baseline="0">
                <a:solidFill>
                  <a:schemeClr val="tx1"/>
                </a:solidFill>
              </a:defRPr>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s-ES"/>
              <a:t>Haga clic para modificar los estilos de texto del patrón</a:t>
            </a:r>
          </a:p>
        </p:txBody>
      </p:sp>
      <p:sp>
        <p:nvSpPr>
          <p:cNvPr id="10" name="Text Placeholder 3"/>
          <p:cNvSpPr>
            <a:spLocks noGrp="1"/>
          </p:cNvSpPr>
          <p:nvPr>
            <p:ph type="body" sz="half" idx="16"/>
          </p:nvPr>
        </p:nvSpPr>
        <p:spPr>
          <a:xfrm>
            <a:off x="4504214" y="3363435"/>
            <a:ext cx="3195829" cy="2430936"/>
          </a:xfrm>
        </p:spPr>
        <p:txBody>
          <a:bodyPr anchor="t">
            <a:normAutofit/>
          </a:bodyPr>
          <a:lstStyle>
            <a:lvl1pPr marL="0" indent="0">
              <a:buNone/>
              <a:defRPr sz="1400"/>
            </a:lvl1pPr>
            <a:lvl2pPr marL="457206" indent="0">
              <a:buNone/>
              <a:defRPr sz="1200"/>
            </a:lvl2pPr>
            <a:lvl3pPr marL="914411" indent="0">
              <a:buNone/>
              <a:defRPr sz="1000"/>
            </a:lvl3pPr>
            <a:lvl4pPr marL="1371617" indent="0">
              <a:buNone/>
              <a:defRPr sz="900"/>
            </a:lvl4pPr>
            <a:lvl5pPr marL="1828823" indent="0">
              <a:buNone/>
              <a:defRPr sz="900"/>
            </a:lvl5pPr>
            <a:lvl6pPr marL="2286029" indent="0">
              <a:buNone/>
              <a:defRPr sz="900"/>
            </a:lvl6pPr>
            <a:lvl7pPr marL="2743234" indent="0">
              <a:buNone/>
              <a:defRPr sz="900"/>
            </a:lvl7pPr>
            <a:lvl8pPr marL="3200440" indent="0">
              <a:buNone/>
              <a:defRPr sz="900"/>
            </a:lvl8pPr>
            <a:lvl9pPr marL="3657646" indent="0">
              <a:buNone/>
              <a:defRPr sz="900"/>
            </a:lvl9pPr>
          </a:lstStyle>
          <a:p>
            <a:pPr lvl="0"/>
            <a:r>
              <a:rPr lang="es-ES"/>
              <a:t>Haga clic para modificar los estilos de texto del patrón</a:t>
            </a:r>
          </a:p>
        </p:txBody>
      </p:sp>
      <p:sp>
        <p:nvSpPr>
          <p:cNvPr id="11" name="Text Placeholder 4"/>
          <p:cNvSpPr>
            <a:spLocks noGrp="1"/>
          </p:cNvSpPr>
          <p:nvPr>
            <p:ph type="body" sz="quarter" idx="13"/>
          </p:nvPr>
        </p:nvSpPr>
        <p:spPr>
          <a:xfrm>
            <a:off x="7852441" y="2674463"/>
            <a:ext cx="3194969" cy="685800"/>
          </a:xfrm>
        </p:spPr>
        <p:txBody>
          <a:bodyPr anchor="b">
            <a:noAutofit/>
          </a:bodyPr>
          <a:lstStyle>
            <a:lvl1pPr marL="0" indent="0">
              <a:lnSpc>
                <a:spcPct val="90000"/>
              </a:lnSpc>
              <a:buNone/>
              <a:defRPr sz="2400" b="0" cap="all" baseline="0">
                <a:solidFill>
                  <a:schemeClr val="tx1"/>
                </a:solidFill>
              </a:defRPr>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s-ES"/>
              <a:t>Haga clic para modificar los estilos de texto del patrón</a:t>
            </a:r>
          </a:p>
        </p:txBody>
      </p:sp>
      <p:sp>
        <p:nvSpPr>
          <p:cNvPr id="12" name="Text Placeholder 3"/>
          <p:cNvSpPr>
            <a:spLocks noGrp="1"/>
          </p:cNvSpPr>
          <p:nvPr>
            <p:ph type="body" sz="half" idx="17"/>
          </p:nvPr>
        </p:nvSpPr>
        <p:spPr>
          <a:xfrm>
            <a:off x="7852441" y="3360263"/>
            <a:ext cx="3194969" cy="2430936"/>
          </a:xfrm>
        </p:spPr>
        <p:txBody>
          <a:bodyPr anchor="t">
            <a:normAutofit/>
          </a:bodyPr>
          <a:lstStyle>
            <a:lvl1pPr marL="0" indent="0">
              <a:buNone/>
              <a:defRPr sz="1400"/>
            </a:lvl1pPr>
            <a:lvl2pPr marL="457206" indent="0">
              <a:buNone/>
              <a:defRPr sz="1200"/>
            </a:lvl2pPr>
            <a:lvl3pPr marL="914411" indent="0">
              <a:buNone/>
              <a:defRPr sz="1000"/>
            </a:lvl3pPr>
            <a:lvl4pPr marL="1371617" indent="0">
              <a:buNone/>
              <a:defRPr sz="900"/>
            </a:lvl4pPr>
            <a:lvl5pPr marL="1828823" indent="0">
              <a:buNone/>
              <a:defRPr sz="900"/>
            </a:lvl5pPr>
            <a:lvl6pPr marL="2286029" indent="0">
              <a:buNone/>
              <a:defRPr sz="900"/>
            </a:lvl6pPr>
            <a:lvl7pPr marL="2743234" indent="0">
              <a:buNone/>
              <a:defRPr sz="900"/>
            </a:lvl7pPr>
            <a:lvl8pPr marL="3200440" indent="0">
              <a:buNone/>
              <a:defRPr sz="900"/>
            </a:lvl8pPr>
            <a:lvl9pPr marL="3657646" indent="0">
              <a:buNone/>
              <a:defRPr sz="900"/>
            </a:lvl9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fld id="{00521CDA-7854-4F87-9792-0F62400DE1A3}" type="datetimeFigureOut">
              <a:rPr lang="es-PE" smtClean="0"/>
              <a:t>14/12/2024</a:t>
            </a:fld>
            <a:endParaRPr lang="es-PE"/>
          </a:p>
        </p:txBody>
      </p:sp>
      <p:sp>
        <p:nvSpPr>
          <p:cNvPr id="4" name="Footer Placeholder 3"/>
          <p:cNvSpPr>
            <a:spLocks noGrp="1"/>
          </p:cNvSpPr>
          <p:nvPr>
            <p:ph type="ftr" sz="quarter" idx="11"/>
          </p:nvPr>
        </p:nvSpPr>
        <p:spPr/>
        <p:txBody>
          <a:bodyPr/>
          <a:lstStyle/>
          <a:p>
            <a:endParaRPr lang="es-PE"/>
          </a:p>
        </p:txBody>
      </p:sp>
      <p:sp>
        <p:nvSpPr>
          <p:cNvPr id="5" name="Slide Number Placeholder 4"/>
          <p:cNvSpPr>
            <a:spLocks noGrp="1"/>
          </p:cNvSpPr>
          <p:nvPr>
            <p:ph type="sldNum" sz="quarter" idx="12"/>
          </p:nvPr>
        </p:nvSpPr>
        <p:spPr/>
        <p:txBody>
          <a:bodyPr/>
          <a:lstStyle/>
          <a:p>
            <a:fld id="{6D8ABE8A-A638-41AC-BEC1-8E867D282AC2}" type="slidenum">
              <a:rPr lang="es-PE" smtClean="0"/>
              <a:t>‹Nº›</a:t>
            </a:fld>
            <a:endParaRPr lang="es-PE"/>
          </a:p>
        </p:txBody>
      </p:sp>
    </p:spTree>
    <p:extLst>
      <p:ext uri="{BB962C8B-B14F-4D97-AF65-F5344CB8AC3E}">
        <p14:creationId xmlns:p14="http://schemas.microsoft.com/office/powerpoint/2010/main" val="21019272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30" name="Title 1"/>
          <p:cNvSpPr>
            <a:spLocks noGrp="1"/>
          </p:cNvSpPr>
          <p:nvPr>
            <p:ph type="title"/>
          </p:nvPr>
        </p:nvSpPr>
        <p:spPr>
          <a:xfrm>
            <a:off x="1141412" y="609600"/>
            <a:ext cx="9905998" cy="1905000"/>
          </a:xfrm>
        </p:spPr>
        <p:txBody>
          <a:bodyPr/>
          <a:lstStyle/>
          <a:p>
            <a:r>
              <a:rPr lang="es-ES"/>
              <a:t>Haga clic para modificar el estilo de título del patrón</a:t>
            </a:r>
            <a:endParaRPr lang="en-US" dirty="0"/>
          </a:p>
        </p:txBody>
      </p:sp>
      <p:sp>
        <p:nvSpPr>
          <p:cNvPr id="19" name="Text Placeholder 2"/>
          <p:cNvSpPr>
            <a:spLocks noGrp="1"/>
          </p:cNvSpPr>
          <p:nvPr>
            <p:ph type="body" idx="1"/>
          </p:nvPr>
        </p:nvSpPr>
        <p:spPr>
          <a:xfrm>
            <a:off x="1141414" y="4404596"/>
            <a:ext cx="3195241" cy="576262"/>
          </a:xfrm>
        </p:spPr>
        <p:txBody>
          <a:bodyPr anchor="b">
            <a:noAutofit/>
          </a:bodyPr>
          <a:lstStyle>
            <a:lvl1pPr marL="0" indent="0">
              <a:lnSpc>
                <a:spcPct val="90000"/>
              </a:lnSpc>
              <a:buNone/>
              <a:defRPr sz="2000" b="0" cap="all" baseline="0">
                <a:solidFill>
                  <a:schemeClr val="tx1"/>
                </a:solidFill>
              </a:defRPr>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s-ES"/>
              <a:t>Haga clic para modificar los estilos de texto del patrón</a:t>
            </a:r>
          </a:p>
        </p:txBody>
      </p:sp>
      <p:sp>
        <p:nvSpPr>
          <p:cNvPr id="20" name="Picture Placeholder 2"/>
          <p:cNvSpPr>
            <a:spLocks noGrp="1" noChangeAspect="1"/>
          </p:cNvSpPr>
          <p:nvPr>
            <p:ph type="pic" idx="15"/>
          </p:nvPr>
        </p:nvSpPr>
        <p:spPr>
          <a:xfrm>
            <a:off x="1141414" y="2666998"/>
            <a:ext cx="3195241"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s-ES"/>
              <a:t>Haga clic en el icono para agregar una imagen</a:t>
            </a:r>
            <a:endParaRPr lang="en-US" dirty="0"/>
          </a:p>
        </p:txBody>
      </p:sp>
      <p:sp>
        <p:nvSpPr>
          <p:cNvPr id="21" name="Text Placeholder 3"/>
          <p:cNvSpPr>
            <a:spLocks noGrp="1"/>
          </p:cNvSpPr>
          <p:nvPr>
            <p:ph type="body" sz="half" idx="18"/>
          </p:nvPr>
        </p:nvSpPr>
        <p:spPr>
          <a:xfrm>
            <a:off x="1141414" y="4980859"/>
            <a:ext cx="3195241" cy="817843"/>
          </a:xfrm>
        </p:spPr>
        <p:txBody>
          <a:bodyPr anchor="t">
            <a:normAutofit/>
          </a:bodyPr>
          <a:lstStyle>
            <a:lvl1pPr marL="0" indent="0">
              <a:buNone/>
              <a:defRPr sz="1400"/>
            </a:lvl1pPr>
            <a:lvl2pPr marL="457206" indent="0">
              <a:buNone/>
              <a:defRPr sz="1200"/>
            </a:lvl2pPr>
            <a:lvl3pPr marL="914411" indent="0">
              <a:buNone/>
              <a:defRPr sz="1000"/>
            </a:lvl3pPr>
            <a:lvl4pPr marL="1371617" indent="0">
              <a:buNone/>
              <a:defRPr sz="900"/>
            </a:lvl4pPr>
            <a:lvl5pPr marL="1828823" indent="0">
              <a:buNone/>
              <a:defRPr sz="900"/>
            </a:lvl5pPr>
            <a:lvl6pPr marL="2286029" indent="0">
              <a:buNone/>
              <a:defRPr sz="900"/>
            </a:lvl6pPr>
            <a:lvl7pPr marL="2743234" indent="0">
              <a:buNone/>
              <a:defRPr sz="900"/>
            </a:lvl7pPr>
            <a:lvl8pPr marL="3200440" indent="0">
              <a:buNone/>
              <a:defRPr sz="900"/>
            </a:lvl8pPr>
            <a:lvl9pPr marL="3657646" indent="0">
              <a:buNone/>
              <a:defRPr sz="900"/>
            </a:lvl9pPr>
          </a:lstStyle>
          <a:p>
            <a:pPr lvl="0"/>
            <a:r>
              <a:rPr lang="es-ES"/>
              <a:t>Haga clic para modificar los estilos de texto del patrón</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s-ES"/>
              <a:t>Haga clic para modificar los estilos de texto del patrón</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s-ES"/>
              <a:t>Haga clic en el icono para agregar una imagen</a:t>
            </a:r>
            <a:endParaRPr lang="en-US" dirty="0"/>
          </a:p>
        </p:txBody>
      </p:sp>
      <p:sp>
        <p:nvSpPr>
          <p:cNvPr id="24" name="Text Placeholder 3"/>
          <p:cNvSpPr>
            <a:spLocks noGrp="1"/>
          </p:cNvSpPr>
          <p:nvPr>
            <p:ph type="body" sz="half" idx="19"/>
          </p:nvPr>
        </p:nvSpPr>
        <p:spPr>
          <a:xfrm>
            <a:off x="4487594" y="4980857"/>
            <a:ext cx="3200400" cy="810342"/>
          </a:xfrm>
        </p:spPr>
        <p:txBody>
          <a:bodyPr anchor="t">
            <a:normAutofit/>
          </a:bodyPr>
          <a:lstStyle>
            <a:lvl1pPr marL="0" indent="0">
              <a:buNone/>
              <a:defRPr sz="1400"/>
            </a:lvl1pPr>
            <a:lvl2pPr marL="457206" indent="0">
              <a:buNone/>
              <a:defRPr sz="1200"/>
            </a:lvl2pPr>
            <a:lvl3pPr marL="914411" indent="0">
              <a:buNone/>
              <a:defRPr sz="1000"/>
            </a:lvl3pPr>
            <a:lvl4pPr marL="1371617" indent="0">
              <a:buNone/>
              <a:defRPr sz="900"/>
            </a:lvl4pPr>
            <a:lvl5pPr marL="1828823" indent="0">
              <a:buNone/>
              <a:defRPr sz="900"/>
            </a:lvl5pPr>
            <a:lvl6pPr marL="2286029" indent="0">
              <a:buNone/>
              <a:defRPr sz="900"/>
            </a:lvl6pPr>
            <a:lvl7pPr marL="2743234" indent="0">
              <a:buNone/>
              <a:defRPr sz="900"/>
            </a:lvl7pPr>
            <a:lvl8pPr marL="3200440" indent="0">
              <a:buNone/>
              <a:defRPr sz="900"/>
            </a:lvl8pPr>
            <a:lvl9pPr marL="3657646" indent="0">
              <a:buNone/>
              <a:defRPr sz="900"/>
            </a:lvl9pPr>
          </a:lstStyle>
          <a:p>
            <a:pPr lvl="0"/>
            <a:r>
              <a:rPr lang="es-ES"/>
              <a:t>Haga clic para modificar los estilos de texto del patrón</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s-ES"/>
              <a:t>Haga clic para modificar los estilos de texto del patrón</a:t>
            </a:r>
          </a:p>
        </p:txBody>
      </p:sp>
      <p:sp>
        <p:nvSpPr>
          <p:cNvPr id="26" name="Picture Placeholder 2"/>
          <p:cNvSpPr>
            <a:spLocks noGrp="1" noChangeAspect="1"/>
          </p:cNvSpPr>
          <p:nvPr>
            <p:ph type="pic" idx="22"/>
          </p:nvPr>
        </p:nvSpPr>
        <p:spPr>
          <a:xfrm>
            <a:off x="7852443"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s-ES"/>
              <a:t>Haga clic en el icono para agregar una imagen</a:t>
            </a:r>
            <a:endParaRPr lang="en-US" dirty="0"/>
          </a:p>
        </p:txBody>
      </p:sp>
      <p:sp>
        <p:nvSpPr>
          <p:cNvPr id="27" name="Text Placeholder 3"/>
          <p:cNvSpPr>
            <a:spLocks noGrp="1"/>
          </p:cNvSpPr>
          <p:nvPr>
            <p:ph type="body" sz="half" idx="20"/>
          </p:nvPr>
        </p:nvSpPr>
        <p:spPr>
          <a:xfrm>
            <a:off x="7852441" y="4980855"/>
            <a:ext cx="3194969" cy="810345"/>
          </a:xfrm>
        </p:spPr>
        <p:txBody>
          <a:bodyPr anchor="t">
            <a:normAutofit/>
          </a:bodyPr>
          <a:lstStyle>
            <a:lvl1pPr marL="0" indent="0">
              <a:buNone/>
              <a:defRPr sz="1400"/>
            </a:lvl1pPr>
            <a:lvl2pPr marL="457206" indent="0">
              <a:buNone/>
              <a:defRPr sz="1200"/>
            </a:lvl2pPr>
            <a:lvl3pPr marL="914411" indent="0">
              <a:buNone/>
              <a:defRPr sz="1000"/>
            </a:lvl3pPr>
            <a:lvl4pPr marL="1371617" indent="0">
              <a:buNone/>
              <a:defRPr sz="900"/>
            </a:lvl4pPr>
            <a:lvl5pPr marL="1828823" indent="0">
              <a:buNone/>
              <a:defRPr sz="900"/>
            </a:lvl5pPr>
            <a:lvl6pPr marL="2286029" indent="0">
              <a:buNone/>
              <a:defRPr sz="900"/>
            </a:lvl6pPr>
            <a:lvl7pPr marL="2743234" indent="0">
              <a:buNone/>
              <a:defRPr sz="900"/>
            </a:lvl7pPr>
            <a:lvl8pPr marL="3200440" indent="0">
              <a:buNone/>
              <a:defRPr sz="900"/>
            </a:lvl8pPr>
            <a:lvl9pPr marL="3657646" indent="0">
              <a:buNone/>
              <a:defRPr sz="900"/>
            </a:lvl9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fld id="{00521CDA-7854-4F87-9792-0F62400DE1A3}" type="datetimeFigureOut">
              <a:rPr lang="es-PE" smtClean="0"/>
              <a:t>14/12/2024</a:t>
            </a:fld>
            <a:endParaRPr lang="es-PE"/>
          </a:p>
        </p:txBody>
      </p:sp>
      <p:sp>
        <p:nvSpPr>
          <p:cNvPr id="4" name="Footer Placeholder 3"/>
          <p:cNvSpPr>
            <a:spLocks noGrp="1"/>
          </p:cNvSpPr>
          <p:nvPr>
            <p:ph type="ftr" sz="quarter" idx="11"/>
          </p:nvPr>
        </p:nvSpPr>
        <p:spPr/>
        <p:txBody>
          <a:bodyPr/>
          <a:lstStyle/>
          <a:p>
            <a:endParaRPr lang="es-PE"/>
          </a:p>
        </p:txBody>
      </p:sp>
      <p:sp>
        <p:nvSpPr>
          <p:cNvPr id="5" name="Slide Number Placeholder 4"/>
          <p:cNvSpPr>
            <a:spLocks noGrp="1"/>
          </p:cNvSpPr>
          <p:nvPr>
            <p:ph type="sldNum" sz="quarter" idx="12"/>
          </p:nvPr>
        </p:nvSpPr>
        <p:spPr/>
        <p:txBody>
          <a:bodyPr/>
          <a:lstStyle/>
          <a:p>
            <a:fld id="{6D8ABE8A-A638-41AC-BEC1-8E867D282AC2}" type="slidenum">
              <a:rPr lang="es-PE" smtClean="0"/>
              <a:t>‹Nº›</a:t>
            </a:fld>
            <a:endParaRPr lang="es-PE"/>
          </a:p>
        </p:txBody>
      </p:sp>
    </p:spTree>
    <p:extLst>
      <p:ext uri="{BB962C8B-B14F-4D97-AF65-F5344CB8AC3E}">
        <p14:creationId xmlns:p14="http://schemas.microsoft.com/office/powerpoint/2010/main" val="29488167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0521CDA-7854-4F87-9792-0F62400DE1A3}" type="datetimeFigureOut">
              <a:rPr lang="es-PE" smtClean="0"/>
              <a:t>14/12/2024</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6D8ABE8A-A638-41AC-BEC1-8E867D282AC2}" type="slidenum">
              <a:rPr lang="es-PE" smtClean="0"/>
              <a:t>‹Nº›</a:t>
            </a:fld>
            <a:endParaRPr lang="es-PE"/>
          </a:p>
        </p:txBody>
      </p:sp>
    </p:spTree>
    <p:extLst>
      <p:ext uri="{BB962C8B-B14F-4D97-AF65-F5344CB8AC3E}">
        <p14:creationId xmlns:p14="http://schemas.microsoft.com/office/powerpoint/2010/main" val="13230716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1" y="609600"/>
            <a:ext cx="2005012" cy="5181601"/>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141410" y="609600"/>
            <a:ext cx="7748590" cy="5181601"/>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0521CDA-7854-4F87-9792-0F62400DE1A3}" type="datetimeFigureOut">
              <a:rPr lang="es-PE" smtClean="0"/>
              <a:t>14/12/2024</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6D8ABE8A-A638-41AC-BEC1-8E867D282AC2}" type="slidenum">
              <a:rPr lang="es-PE" smtClean="0"/>
              <a:t>‹Nº›</a:t>
            </a:fld>
            <a:endParaRPr lang="es-PE"/>
          </a:p>
        </p:txBody>
      </p:sp>
    </p:spTree>
    <p:extLst>
      <p:ext uri="{BB962C8B-B14F-4D97-AF65-F5344CB8AC3E}">
        <p14:creationId xmlns:p14="http://schemas.microsoft.com/office/powerpoint/2010/main" val="13115657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0521CDA-7854-4F87-9792-0F62400DE1A3}" type="datetimeFigureOut">
              <a:rPr lang="es-PE" smtClean="0"/>
              <a:t>14/12/2024</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6D8ABE8A-A638-41AC-BEC1-8E867D282AC2}" type="slidenum">
              <a:rPr lang="es-PE" smtClean="0"/>
              <a:t>‹Nº›</a:t>
            </a:fld>
            <a:endParaRPr lang="es-PE"/>
          </a:p>
        </p:txBody>
      </p:sp>
    </p:spTree>
    <p:extLst>
      <p:ext uri="{BB962C8B-B14F-4D97-AF65-F5344CB8AC3E}">
        <p14:creationId xmlns:p14="http://schemas.microsoft.com/office/powerpoint/2010/main" val="1431544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141412" y="1419227"/>
            <a:ext cx="9906000" cy="2852737"/>
          </a:xfrm>
        </p:spPr>
        <p:txBody>
          <a:bodyPr anchor="b">
            <a:normAutofit/>
          </a:bodyPr>
          <a:lstStyle>
            <a:lvl1pPr>
              <a:defRPr sz="36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41412" y="4424362"/>
            <a:ext cx="9906000" cy="1374776"/>
          </a:xfrm>
        </p:spPr>
        <p:txBody>
          <a:bodyPr>
            <a:normAutofit/>
          </a:bodyPr>
          <a:lstStyle>
            <a:lvl1pPr marL="0" indent="0">
              <a:buNone/>
              <a:defRPr sz="1800" cap="all" baseline="0">
                <a:solidFill>
                  <a:schemeClr val="tx1">
                    <a:tint val="75000"/>
                  </a:schemeClr>
                </a:solidFill>
              </a:defRPr>
            </a:lvl1pPr>
            <a:lvl2pPr marL="457206" indent="0">
              <a:buNone/>
              <a:defRPr sz="1800">
                <a:solidFill>
                  <a:schemeClr val="tx1">
                    <a:tint val="75000"/>
                  </a:schemeClr>
                </a:solidFill>
              </a:defRPr>
            </a:lvl2pPr>
            <a:lvl3pPr marL="914411" indent="0">
              <a:buNone/>
              <a:defRPr sz="1800">
                <a:solidFill>
                  <a:schemeClr val="tx1">
                    <a:tint val="75000"/>
                  </a:schemeClr>
                </a:solidFill>
              </a:defRPr>
            </a:lvl3pPr>
            <a:lvl4pPr marL="1371617" indent="0">
              <a:buNone/>
              <a:defRPr sz="1600">
                <a:solidFill>
                  <a:schemeClr val="tx1">
                    <a:tint val="75000"/>
                  </a:schemeClr>
                </a:solidFill>
              </a:defRPr>
            </a:lvl4pPr>
            <a:lvl5pPr marL="1828823" indent="0">
              <a:buNone/>
              <a:defRPr sz="1600">
                <a:solidFill>
                  <a:schemeClr val="tx1">
                    <a:tint val="75000"/>
                  </a:schemeClr>
                </a:solidFill>
              </a:defRPr>
            </a:lvl5pPr>
            <a:lvl6pPr marL="2286029" indent="0">
              <a:buNone/>
              <a:defRPr sz="1600">
                <a:solidFill>
                  <a:schemeClr val="tx1">
                    <a:tint val="75000"/>
                  </a:schemeClr>
                </a:solidFill>
              </a:defRPr>
            </a:lvl6pPr>
            <a:lvl7pPr marL="2743234" indent="0">
              <a:buNone/>
              <a:defRPr sz="1600">
                <a:solidFill>
                  <a:schemeClr val="tx1">
                    <a:tint val="75000"/>
                  </a:schemeClr>
                </a:solidFill>
              </a:defRPr>
            </a:lvl7pPr>
            <a:lvl8pPr marL="3200440" indent="0">
              <a:buNone/>
              <a:defRPr sz="1600">
                <a:solidFill>
                  <a:schemeClr val="tx1">
                    <a:tint val="75000"/>
                  </a:schemeClr>
                </a:solidFill>
              </a:defRPr>
            </a:lvl8pPr>
            <a:lvl9pPr marL="3657646"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00521CDA-7854-4F87-9792-0F62400DE1A3}" type="datetimeFigureOut">
              <a:rPr lang="es-PE" smtClean="0"/>
              <a:t>14/12/2024</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6D8ABE8A-A638-41AC-BEC1-8E867D282AC2}" type="slidenum">
              <a:rPr lang="es-PE" smtClean="0"/>
              <a:t>‹Nº›</a:t>
            </a:fld>
            <a:endParaRPr lang="es-PE"/>
          </a:p>
        </p:txBody>
      </p:sp>
    </p:spTree>
    <p:extLst>
      <p:ext uri="{BB962C8B-B14F-4D97-AF65-F5344CB8AC3E}">
        <p14:creationId xmlns:p14="http://schemas.microsoft.com/office/powerpoint/2010/main" val="27522890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1" y="2249486"/>
            <a:ext cx="4875211" cy="354171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00521CDA-7854-4F87-9792-0F62400DE1A3}" type="datetimeFigureOut">
              <a:rPr lang="es-PE" smtClean="0"/>
              <a:t>14/12/2024</a:t>
            </a:fld>
            <a:endParaRPr lang="es-PE"/>
          </a:p>
        </p:txBody>
      </p:sp>
      <p:sp>
        <p:nvSpPr>
          <p:cNvPr id="6" name="Footer Placeholder 5"/>
          <p:cNvSpPr>
            <a:spLocks noGrp="1"/>
          </p:cNvSpPr>
          <p:nvPr>
            <p:ph type="ftr" sz="quarter" idx="11"/>
          </p:nvPr>
        </p:nvSpPr>
        <p:spPr/>
        <p:txBody>
          <a:bodyPr/>
          <a:lstStyle/>
          <a:p>
            <a:endParaRPr lang="es-PE"/>
          </a:p>
        </p:txBody>
      </p:sp>
      <p:sp>
        <p:nvSpPr>
          <p:cNvPr id="7" name="Slide Number Placeholder 6"/>
          <p:cNvSpPr>
            <a:spLocks noGrp="1"/>
          </p:cNvSpPr>
          <p:nvPr>
            <p:ph type="sldNum" sz="quarter" idx="12"/>
          </p:nvPr>
        </p:nvSpPr>
        <p:spPr/>
        <p:txBody>
          <a:bodyPr/>
          <a:lstStyle/>
          <a:p>
            <a:fld id="{6D8ABE8A-A638-41AC-BEC1-8E867D282AC2}" type="slidenum">
              <a:rPr lang="es-PE" smtClean="0"/>
              <a:t>‹Nº›</a:t>
            </a:fld>
            <a:endParaRPr lang="es-PE"/>
          </a:p>
        </p:txBody>
      </p:sp>
    </p:spTree>
    <p:extLst>
      <p:ext uri="{BB962C8B-B14F-4D97-AF65-F5344CB8AC3E}">
        <p14:creationId xmlns:p14="http://schemas.microsoft.com/office/powerpoint/2010/main" val="29497773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1141412" y="619126"/>
            <a:ext cx="9906000" cy="1477961"/>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370021" y="2249486"/>
            <a:ext cx="4649783" cy="823912"/>
          </a:xfrm>
        </p:spPr>
        <p:txBody>
          <a:bodyPr anchor="b"/>
          <a:lstStyle>
            <a:lvl1pPr marL="0" indent="0">
              <a:lnSpc>
                <a:spcPct val="90000"/>
              </a:lnSpc>
              <a:buNone/>
              <a:defRPr sz="2400" b="0" cap="all" baseline="0">
                <a:solidFill>
                  <a:schemeClr val="tx1"/>
                </a:solidFill>
              </a:defRPr>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141411" y="3073398"/>
            <a:ext cx="4878391" cy="271780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400807" y="2249485"/>
            <a:ext cx="4646603" cy="823912"/>
          </a:xfrm>
        </p:spPr>
        <p:txBody>
          <a:bodyPr anchor="b"/>
          <a:lstStyle>
            <a:lvl1pPr marL="0" indent="0">
              <a:lnSpc>
                <a:spcPct val="90000"/>
              </a:lnSpc>
              <a:buNone/>
              <a:defRPr sz="2400" b="0" cap="all" baseline="0">
                <a:solidFill>
                  <a:schemeClr val="tx1"/>
                </a:solidFill>
              </a:defRPr>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172199" y="3073398"/>
            <a:ext cx="4875211" cy="271780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00521CDA-7854-4F87-9792-0F62400DE1A3}" type="datetimeFigureOut">
              <a:rPr lang="es-PE" smtClean="0"/>
              <a:t>14/12/2024</a:t>
            </a:fld>
            <a:endParaRPr lang="es-PE"/>
          </a:p>
        </p:txBody>
      </p:sp>
      <p:sp>
        <p:nvSpPr>
          <p:cNvPr id="8" name="Footer Placeholder 7"/>
          <p:cNvSpPr>
            <a:spLocks noGrp="1"/>
          </p:cNvSpPr>
          <p:nvPr>
            <p:ph type="ftr" sz="quarter" idx="11"/>
          </p:nvPr>
        </p:nvSpPr>
        <p:spPr/>
        <p:txBody>
          <a:bodyPr/>
          <a:lstStyle/>
          <a:p>
            <a:endParaRPr lang="es-PE"/>
          </a:p>
        </p:txBody>
      </p:sp>
      <p:sp>
        <p:nvSpPr>
          <p:cNvPr id="9" name="Slide Number Placeholder 8"/>
          <p:cNvSpPr>
            <a:spLocks noGrp="1"/>
          </p:cNvSpPr>
          <p:nvPr>
            <p:ph type="sldNum" sz="quarter" idx="12"/>
          </p:nvPr>
        </p:nvSpPr>
        <p:spPr/>
        <p:txBody>
          <a:bodyPr/>
          <a:lstStyle/>
          <a:p>
            <a:fld id="{6D8ABE8A-A638-41AC-BEC1-8E867D282AC2}" type="slidenum">
              <a:rPr lang="es-PE" smtClean="0"/>
              <a:t>‹Nº›</a:t>
            </a:fld>
            <a:endParaRPr lang="es-PE"/>
          </a:p>
        </p:txBody>
      </p:sp>
    </p:spTree>
    <p:extLst>
      <p:ext uri="{BB962C8B-B14F-4D97-AF65-F5344CB8AC3E}">
        <p14:creationId xmlns:p14="http://schemas.microsoft.com/office/powerpoint/2010/main" val="28607378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00521CDA-7854-4F87-9792-0F62400DE1A3}" type="datetimeFigureOut">
              <a:rPr lang="es-PE" smtClean="0"/>
              <a:t>14/12/2024</a:t>
            </a:fld>
            <a:endParaRPr lang="es-PE"/>
          </a:p>
        </p:txBody>
      </p:sp>
      <p:sp>
        <p:nvSpPr>
          <p:cNvPr id="4" name="Footer Placeholder 3"/>
          <p:cNvSpPr>
            <a:spLocks noGrp="1"/>
          </p:cNvSpPr>
          <p:nvPr>
            <p:ph type="ftr" sz="quarter" idx="11"/>
          </p:nvPr>
        </p:nvSpPr>
        <p:spPr/>
        <p:txBody>
          <a:bodyPr/>
          <a:lstStyle/>
          <a:p>
            <a:endParaRPr lang="es-PE"/>
          </a:p>
        </p:txBody>
      </p:sp>
      <p:sp>
        <p:nvSpPr>
          <p:cNvPr id="5" name="Slide Number Placeholder 4"/>
          <p:cNvSpPr>
            <a:spLocks noGrp="1"/>
          </p:cNvSpPr>
          <p:nvPr>
            <p:ph type="sldNum" sz="quarter" idx="12"/>
          </p:nvPr>
        </p:nvSpPr>
        <p:spPr/>
        <p:txBody>
          <a:bodyPr/>
          <a:lstStyle/>
          <a:p>
            <a:fld id="{6D8ABE8A-A638-41AC-BEC1-8E867D282AC2}" type="slidenum">
              <a:rPr lang="es-PE" smtClean="0"/>
              <a:t>‹Nº›</a:t>
            </a:fld>
            <a:endParaRPr lang="es-PE"/>
          </a:p>
        </p:txBody>
      </p:sp>
    </p:spTree>
    <p:extLst>
      <p:ext uri="{BB962C8B-B14F-4D97-AF65-F5344CB8AC3E}">
        <p14:creationId xmlns:p14="http://schemas.microsoft.com/office/powerpoint/2010/main" val="1509619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521CDA-7854-4F87-9792-0F62400DE1A3}" type="datetimeFigureOut">
              <a:rPr lang="es-PE" smtClean="0"/>
              <a:t>14/12/2024</a:t>
            </a:fld>
            <a:endParaRPr lang="es-PE"/>
          </a:p>
        </p:txBody>
      </p:sp>
      <p:sp>
        <p:nvSpPr>
          <p:cNvPr id="3" name="Footer Placeholder 2"/>
          <p:cNvSpPr>
            <a:spLocks noGrp="1"/>
          </p:cNvSpPr>
          <p:nvPr>
            <p:ph type="ftr" sz="quarter" idx="11"/>
          </p:nvPr>
        </p:nvSpPr>
        <p:spPr/>
        <p:txBody>
          <a:bodyPr/>
          <a:lstStyle/>
          <a:p>
            <a:endParaRPr lang="es-PE"/>
          </a:p>
        </p:txBody>
      </p:sp>
      <p:sp>
        <p:nvSpPr>
          <p:cNvPr id="4" name="Slide Number Placeholder 3"/>
          <p:cNvSpPr>
            <a:spLocks noGrp="1"/>
          </p:cNvSpPr>
          <p:nvPr>
            <p:ph type="sldNum" sz="quarter" idx="12"/>
          </p:nvPr>
        </p:nvSpPr>
        <p:spPr/>
        <p:txBody>
          <a:bodyPr/>
          <a:lstStyle/>
          <a:p>
            <a:fld id="{6D8ABE8A-A638-41AC-BEC1-8E867D282AC2}" type="slidenum">
              <a:rPr lang="es-PE" smtClean="0"/>
              <a:t>‹Nº›</a:t>
            </a:fld>
            <a:endParaRPr lang="es-PE"/>
          </a:p>
        </p:txBody>
      </p:sp>
    </p:spTree>
    <p:extLst>
      <p:ext uri="{BB962C8B-B14F-4D97-AF65-F5344CB8AC3E}">
        <p14:creationId xmlns:p14="http://schemas.microsoft.com/office/powerpoint/2010/main" val="2101568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46707" y="609601"/>
            <a:ext cx="3856037" cy="1639884"/>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56202" y="592666"/>
            <a:ext cx="5891209" cy="5198534"/>
          </a:xfrm>
        </p:spPr>
        <p:txBody>
          <a:bodyPr anchor="ct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146707" y="2249486"/>
            <a:ext cx="3856037" cy="3541714"/>
          </a:xfrm>
        </p:spPr>
        <p:txBody>
          <a:bodyPr/>
          <a:lstStyle>
            <a:lvl1pPr marL="0" indent="0">
              <a:buNone/>
              <a:defRPr sz="1600"/>
            </a:lvl1pPr>
            <a:lvl2pPr marL="457206" indent="0">
              <a:buNone/>
              <a:defRPr sz="1400"/>
            </a:lvl2pPr>
            <a:lvl3pPr marL="914411" indent="0">
              <a:buNone/>
              <a:defRPr sz="1200"/>
            </a:lvl3pPr>
            <a:lvl4pPr marL="1371617" indent="0">
              <a:buNone/>
              <a:defRPr sz="1000"/>
            </a:lvl4pPr>
            <a:lvl5pPr marL="1828823" indent="0">
              <a:buNone/>
              <a:defRPr sz="1000"/>
            </a:lvl5pPr>
            <a:lvl6pPr marL="2286029" indent="0">
              <a:buNone/>
              <a:defRPr sz="1000"/>
            </a:lvl6pPr>
            <a:lvl7pPr marL="2743234" indent="0">
              <a:buNone/>
              <a:defRPr sz="1000"/>
            </a:lvl7pPr>
            <a:lvl8pPr marL="3200440" indent="0">
              <a:buNone/>
              <a:defRPr sz="1000"/>
            </a:lvl8pPr>
            <a:lvl9pPr marL="3657646"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00521CDA-7854-4F87-9792-0F62400DE1A3}" type="datetimeFigureOut">
              <a:rPr lang="es-PE" smtClean="0"/>
              <a:t>14/12/2024</a:t>
            </a:fld>
            <a:endParaRPr lang="es-PE"/>
          </a:p>
        </p:txBody>
      </p:sp>
      <p:sp>
        <p:nvSpPr>
          <p:cNvPr id="6" name="Footer Placeholder 5"/>
          <p:cNvSpPr>
            <a:spLocks noGrp="1"/>
          </p:cNvSpPr>
          <p:nvPr>
            <p:ph type="ftr" sz="quarter" idx="11"/>
          </p:nvPr>
        </p:nvSpPr>
        <p:spPr/>
        <p:txBody>
          <a:bodyPr/>
          <a:lstStyle/>
          <a:p>
            <a:endParaRPr lang="es-PE"/>
          </a:p>
        </p:txBody>
      </p:sp>
      <p:sp>
        <p:nvSpPr>
          <p:cNvPr id="7" name="Slide Number Placeholder 6"/>
          <p:cNvSpPr>
            <a:spLocks noGrp="1"/>
          </p:cNvSpPr>
          <p:nvPr>
            <p:ph type="sldNum" sz="quarter" idx="12"/>
          </p:nvPr>
        </p:nvSpPr>
        <p:spPr/>
        <p:txBody>
          <a:bodyPr/>
          <a:lstStyle/>
          <a:p>
            <a:fld id="{6D8ABE8A-A638-41AC-BEC1-8E867D282AC2}" type="slidenum">
              <a:rPr lang="es-PE" smtClean="0"/>
              <a:t>‹Nº›</a:t>
            </a:fld>
            <a:endParaRPr lang="es-PE"/>
          </a:p>
        </p:txBody>
      </p:sp>
    </p:spTree>
    <p:extLst>
      <p:ext uri="{BB962C8B-B14F-4D97-AF65-F5344CB8AC3E}">
        <p14:creationId xmlns:p14="http://schemas.microsoft.com/office/powerpoint/2010/main" val="3373936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41414" y="609600"/>
            <a:ext cx="5934508" cy="1639886"/>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7380723" y="609602"/>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6" indent="0">
              <a:buNone/>
              <a:defRPr sz="2800"/>
            </a:lvl2pPr>
            <a:lvl3pPr marL="914411" indent="0">
              <a:buNone/>
              <a:defRPr sz="2400"/>
            </a:lvl3pPr>
            <a:lvl4pPr marL="1371617" indent="0">
              <a:buNone/>
              <a:defRPr sz="2000"/>
            </a:lvl4pPr>
            <a:lvl5pPr marL="1828823" indent="0">
              <a:buNone/>
              <a:defRPr sz="2000"/>
            </a:lvl5pPr>
            <a:lvl6pPr marL="2286029" indent="0">
              <a:buNone/>
              <a:defRPr sz="2000"/>
            </a:lvl6pPr>
            <a:lvl7pPr marL="2743234" indent="0">
              <a:buNone/>
              <a:defRPr sz="2000"/>
            </a:lvl7pPr>
            <a:lvl8pPr marL="3200440" indent="0">
              <a:buNone/>
              <a:defRPr sz="2000"/>
            </a:lvl8pPr>
            <a:lvl9pPr marL="3657646"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41412" y="2249486"/>
            <a:ext cx="5934510" cy="3541714"/>
          </a:xfrm>
        </p:spPr>
        <p:txBody>
          <a:bodyPr/>
          <a:lstStyle>
            <a:lvl1pPr marL="0" indent="0">
              <a:buNone/>
              <a:defRPr sz="1600"/>
            </a:lvl1pPr>
            <a:lvl2pPr marL="457206" indent="0">
              <a:buNone/>
              <a:defRPr sz="1400"/>
            </a:lvl2pPr>
            <a:lvl3pPr marL="914411" indent="0">
              <a:buNone/>
              <a:defRPr sz="1200"/>
            </a:lvl3pPr>
            <a:lvl4pPr marL="1371617" indent="0">
              <a:buNone/>
              <a:defRPr sz="1000"/>
            </a:lvl4pPr>
            <a:lvl5pPr marL="1828823" indent="0">
              <a:buNone/>
              <a:defRPr sz="1000"/>
            </a:lvl5pPr>
            <a:lvl6pPr marL="2286029" indent="0">
              <a:buNone/>
              <a:defRPr sz="1000"/>
            </a:lvl6pPr>
            <a:lvl7pPr marL="2743234" indent="0">
              <a:buNone/>
              <a:defRPr sz="1000"/>
            </a:lvl7pPr>
            <a:lvl8pPr marL="3200440" indent="0">
              <a:buNone/>
              <a:defRPr sz="1000"/>
            </a:lvl8pPr>
            <a:lvl9pPr marL="3657646"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00521CDA-7854-4F87-9792-0F62400DE1A3}" type="datetimeFigureOut">
              <a:rPr lang="es-PE" smtClean="0"/>
              <a:t>14/12/2024</a:t>
            </a:fld>
            <a:endParaRPr lang="es-PE"/>
          </a:p>
        </p:txBody>
      </p:sp>
      <p:sp>
        <p:nvSpPr>
          <p:cNvPr id="6" name="Footer Placeholder 5"/>
          <p:cNvSpPr>
            <a:spLocks noGrp="1"/>
          </p:cNvSpPr>
          <p:nvPr>
            <p:ph type="ftr" sz="quarter" idx="11"/>
          </p:nvPr>
        </p:nvSpPr>
        <p:spPr/>
        <p:txBody>
          <a:bodyPr/>
          <a:lstStyle/>
          <a:p>
            <a:endParaRPr lang="es-PE"/>
          </a:p>
        </p:txBody>
      </p:sp>
      <p:sp>
        <p:nvSpPr>
          <p:cNvPr id="7" name="Slide Number Placeholder 6"/>
          <p:cNvSpPr>
            <a:spLocks noGrp="1"/>
          </p:cNvSpPr>
          <p:nvPr>
            <p:ph type="sldNum" sz="quarter" idx="12"/>
          </p:nvPr>
        </p:nvSpPr>
        <p:spPr/>
        <p:txBody>
          <a:bodyPr/>
          <a:lstStyle/>
          <a:p>
            <a:fld id="{6D8ABE8A-A638-41AC-BEC1-8E867D282AC2}" type="slidenum">
              <a:rPr lang="es-PE" smtClean="0"/>
              <a:t>‹Nº›</a:t>
            </a:fld>
            <a:endParaRPr lang="es-PE"/>
          </a:p>
        </p:txBody>
      </p:sp>
    </p:spTree>
    <p:extLst>
      <p:ext uri="{BB962C8B-B14F-4D97-AF65-F5344CB8AC3E}">
        <p14:creationId xmlns:p14="http://schemas.microsoft.com/office/powerpoint/2010/main" val="1962348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4"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1"/>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9"/>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3" y="2249487"/>
            <a:ext cx="9905998" cy="3541714"/>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456921" y="588327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00521CDA-7854-4F87-9792-0F62400DE1A3}" type="datetimeFigureOut">
              <a:rPr lang="es-PE" smtClean="0"/>
              <a:t>14/12/2024</a:t>
            </a:fld>
            <a:endParaRPr lang="es-PE"/>
          </a:p>
        </p:txBody>
      </p:sp>
      <p:sp>
        <p:nvSpPr>
          <p:cNvPr id="5" name="Footer Placeholder 4"/>
          <p:cNvSpPr>
            <a:spLocks noGrp="1"/>
          </p:cNvSpPr>
          <p:nvPr>
            <p:ph type="ftr" sz="quarter" idx="3"/>
          </p:nvPr>
        </p:nvSpPr>
        <p:spPr>
          <a:xfrm>
            <a:off x="1141413" y="5883276"/>
            <a:ext cx="6239308"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s-PE"/>
          </a:p>
        </p:txBody>
      </p:sp>
      <p:sp>
        <p:nvSpPr>
          <p:cNvPr id="6" name="Slide Number Placeholder 5"/>
          <p:cNvSpPr>
            <a:spLocks noGrp="1"/>
          </p:cNvSpPr>
          <p:nvPr>
            <p:ph type="sldNum" sz="quarter" idx="4"/>
          </p:nvPr>
        </p:nvSpPr>
        <p:spPr>
          <a:xfrm>
            <a:off x="10276322" y="5883275"/>
            <a:ext cx="77109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8ABE8A-A638-41AC-BEC1-8E867D282AC2}" type="slidenum">
              <a:rPr lang="es-PE" smtClean="0"/>
              <a:t>‹Nº›</a:t>
            </a:fld>
            <a:endParaRPr lang="es-PE"/>
          </a:p>
        </p:txBody>
      </p:sp>
    </p:spTree>
    <p:extLst>
      <p:ext uri="{BB962C8B-B14F-4D97-AF65-F5344CB8AC3E}">
        <p14:creationId xmlns:p14="http://schemas.microsoft.com/office/powerpoint/2010/main" val="54722968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914411"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3" indent="-228603" algn="l" defTabSz="914411"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8" indent="-228603" algn="l" defTabSz="914411"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14" indent="-228603" algn="l" defTabSz="914411"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20" indent="-228603" algn="l" defTabSz="914411"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26" indent="-228603" algn="l" defTabSz="914411"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32" indent="-228603" algn="l" defTabSz="914411"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37" indent="-228603" algn="l" defTabSz="914411"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43" indent="-228603" algn="l" defTabSz="914411"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48" indent="-228603" algn="l" defTabSz="914411"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11" rtl="0" eaLnBrk="1" latinLnBrk="0" hangingPunct="1">
        <a:defRPr sz="1800" kern="1200">
          <a:solidFill>
            <a:schemeClr val="tx1"/>
          </a:solidFill>
          <a:latin typeface="+mn-lt"/>
          <a:ea typeface="+mn-ea"/>
          <a:cs typeface="+mn-cs"/>
        </a:defRPr>
      </a:lvl1pPr>
      <a:lvl2pPr marL="457206" algn="l" defTabSz="914411" rtl="0" eaLnBrk="1" latinLnBrk="0" hangingPunct="1">
        <a:defRPr sz="1800" kern="1200">
          <a:solidFill>
            <a:schemeClr val="tx1"/>
          </a:solidFill>
          <a:latin typeface="+mn-lt"/>
          <a:ea typeface="+mn-ea"/>
          <a:cs typeface="+mn-cs"/>
        </a:defRPr>
      </a:lvl2pPr>
      <a:lvl3pPr marL="914411" algn="l" defTabSz="914411" rtl="0" eaLnBrk="1" latinLnBrk="0" hangingPunct="1">
        <a:defRPr sz="1800" kern="1200">
          <a:solidFill>
            <a:schemeClr val="tx1"/>
          </a:solidFill>
          <a:latin typeface="+mn-lt"/>
          <a:ea typeface="+mn-ea"/>
          <a:cs typeface="+mn-cs"/>
        </a:defRPr>
      </a:lvl3pPr>
      <a:lvl4pPr marL="1371617" algn="l" defTabSz="914411" rtl="0" eaLnBrk="1" latinLnBrk="0" hangingPunct="1">
        <a:defRPr sz="1800" kern="1200">
          <a:solidFill>
            <a:schemeClr val="tx1"/>
          </a:solidFill>
          <a:latin typeface="+mn-lt"/>
          <a:ea typeface="+mn-ea"/>
          <a:cs typeface="+mn-cs"/>
        </a:defRPr>
      </a:lvl4pPr>
      <a:lvl5pPr marL="1828823" algn="l" defTabSz="914411" rtl="0" eaLnBrk="1" latinLnBrk="0" hangingPunct="1">
        <a:defRPr sz="1800" kern="1200">
          <a:solidFill>
            <a:schemeClr val="tx1"/>
          </a:solidFill>
          <a:latin typeface="+mn-lt"/>
          <a:ea typeface="+mn-ea"/>
          <a:cs typeface="+mn-cs"/>
        </a:defRPr>
      </a:lvl5pPr>
      <a:lvl6pPr marL="2286029" algn="l" defTabSz="914411" rtl="0" eaLnBrk="1" latinLnBrk="0" hangingPunct="1">
        <a:defRPr sz="1800" kern="1200">
          <a:solidFill>
            <a:schemeClr val="tx1"/>
          </a:solidFill>
          <a:latin typeface="+mn-lt"/>
          <a:ea typeface="+mn-ea"/>
          <a:cs typeface="+mn-cs"/>
        </a:defRPr>
      </a:lvl6pPr>
      <a:lvl7pPr marL="2743234" algn="l" defTabSz="914411" rtl="0" eaLnBrk="1" latinLnBrk="0" hangingPunct="1">
        <a:defRPr sz="1800" kern="1200">
          <a:solidFill>
            <a:schemeClr val="tx1"/>
          </a:solidFill>
          <a:latin typeface="+mn-lt"/>
          <a:ea typeface="+mn-ea"/>
          <a:cs typeface="+mn-cs"/>
        </a:defRPr>
      </a:lvl7pPr>
      <a:lvl8pPr marL="3200440" algn="l" defTabSz="914411" rtl="0" eaLnBrk="1" latinLnBrk="0" hangingPunct="1">
        <a:defRPr sz="1800" kern="1200">
          <a:solidFill>
            <a:schemeClr val="tx1"/>
          </a:solidFill>
          <a:latin typeface="+mn-lt"/>
          <a:ea typeface="+mn-ea"/>
          <a:cs typeface="+mn-cs"/>
        </a:defRPr>
      </a:lvl8pPr>
      <a:lvl9pPr marL="3657646" algn="l" defTabSz="91441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37.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s>
</file>

<file path=ppt/slides/_rels/slide3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youtube.com/watch?v=fs-YpQj88ew"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99AA46E-5BF2-9096-C3BA-16D2A2889044}"/>
              </a:ext>
            </a:extLst>
          </p:cNvPr>
          <p:cNvPicPr>
            <a:picLocks noChangeAspect="1"/>
          </p:cNvPicPr>
          <p:nvPr/>
        </p:nvPicPr>
        <p:blipFill>
          <a:blip r:embed="rId2"/>
          <a:stretch>
            <a:fillRect/>
          </a:stretch>
        </p:blipFill>
        <p:spPr>
          <a:xfrm>
            <a:off x="1248722" y="0"/>
            <a:ext cx="9694555" cy="6858000"/>
          </a:xfrm>
          <a:prstGeom prst="rect">
            <a:avLst/>
          </a:prstGeom>
        </p:spPr>
      </p:pic>
    </p:spTree>
    <p:extLst>
      <p:ext uri="{BB962C8B-B14F-4D97-AF65-F5344CB8AC3E}">
        <p14:creationId xmlns:p14="http://schemas.microsoft.com/office/powerpoint/2010/main" val="9925341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5312FA-F152-35C6-786C-250E8369A0B7}"/>
              </a:ext>
            </a:extLst>
          </p:cNvPr>
          <p:cNvSpPr>
            <a:spLocks noGrp="1"/>
          </p:cNvSpPr>
          <p:nvPr>
            <p:ph type="title"/>
          </p:nvPr>
        </p:nvSpPr>
        <p:spPr>
          <a:xfrm>
            <a:off x="1349231" y="0"/>
            <a:ext cx="9905998" cy="1292462"/>
          </a:xfrm>
        </p:spPr>
        <p:txBody>
          <a:bodyPr/>
          <a:lstStyle/>
          <a:p>
            <a:r>
              <a:rPr lang="es-ES" dirty="0"/>
              <a:t>Ciberataques registrados en el Perú </a:t>
            </a:r>
            <a:endParaRPr lang="es-PE" dirty="0"/>
          </a:p>
        </p:txBody>
      </p:sp>
      <p:sp>
        <p:nvSpPr>
          <p:cNvPr id="3" name="Marcador de contenido 2">
            <a:extLst>
              <a:ext uri="{FF2B5EF4-FFF2-40B4-BE49-F238E27FC236}">
                <a16:creationId xmlns:a16="http://schemas.microsoft.com/office/drawing/2014/main" id="{BADF3C62-609C-7CAC-9F5C-0A6ED5D988AC}"/>
              </a:ext>
            </a:extLst>
          </p:cNvPr>
          <p:cNvSpPr>
            <a:spLocks noGrp="1"/>
          </p:cNvSpPr>
          <p:nvPr>
            <p:ph idx="1"/>
          </p:nvPr>
        </p:nvSpPr>
        <p:spPr/>
        <p:txBody>
          <a:bodyPr/>
          <a:lstStyle/>
          <a:p>
            <a:endParaRPr lang="es-PE" dirty="0"/>
          </a:p>
        </p:txBody>
      </p:sp>
      <p:pic>
        <p:nvPicPr>
          <p:cNvPr id="5" name="Imagen 4">
            <a:extLst>
              <a:ext uri="{FF2B5EF4-FFF2-40B4-BE49-F238E27FC236}">
                <a16:creationId xmlns:a16="http://schemas.microsoft.com/office/drawing/2014/main" id="{426B888B-DB84-EA32-3CE9-24AAAE975BE4}"/>
              </a:ext>
            </a:extLst>
          </p:cNvPr>
          <p:cNvPicPr>
            <a:picLocks noChangeAspect="1"/>
          </p:cNvPicPr>
          <p:nvPr/>
        </p:nvPicPr>
        <p:blipFill rotWithShape="1">
          <a:blip r:embed="rId2"/>
          <a:srcRect l="11591" t="25373" r="36591" b="8528"/>
          <a:stretch/>
        </p:blipFill>
        <p:spPr>
          <a:xfrm>
            <a:off x="176931" y="1394376"/>
            <a:ext cx="5336487" cy="4507659"/>
          </a:xfrm>
          <a:prstGeom prst="rect">
            <a:avLst/>
          </a:prstGeom>
        </p:spPr>
      </p:pic>
      <p:pic>
        <p:nvPicPr>
          <p:cNvPr id="7" name="Imagen 6">
            <a:extLst>
              <a:ext uri="{FF2B5EF4-FFF2-40B4-BE49-F238E27FC236}">
                <a16:creationId xmlns:a16="http://schemas.microsoft.com/office/drawing/2014/main" id="{E5A013C4-5C24-D751-4588-7384B5435745}"/>
              </a:ext>
            </a:extLst>
          </p:cNvPr>
          <p:cNvPicPr>
            <a:picLocks noChangeAspect="1"/>
          </p:cNvPicPr>
          <p:nvPr/>
        </p:nvPicPr>
        <p:blipFill rotWithShape="1">
          <a:blip r:embed="rId3"/>
          <a:srcRect l="11364" t="25799" r="35909" b="2770"/>
          <a:stretch/>
        </p:blipFill>
        <p:spPr>
          <a:xfrm>
            <a:off x="5583383" y="1449794"/>
            <a:ext cx="6428510" cy="4396824"/>
          </a:xfrm>
          <a:prstGeom prst="rect">
            <a:avLst/>
          </a:prstGeom>
        </p:spPr>
      </p:pic>
    </p:spTree>
    <p:extLst>
      <p:ext uri="{BB962C8B-B14F-4D97-AF65-F5344CB8AC3E}">
        <p14:creationId xmlns:p14="http://schemas.microsoft.com/office/powerpoint/2010/main" val="6774706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350A71-16FC-1142-AADB-97C85B36E950}"/>
              </a:ext>
            </a:extLst>
          </p:cNvPr>
          <p:cNvSpPr>
            <a:spLocks noGrp="1"/>
          </p:cNvSpPr>
          <p:nvPr>
            <p:ph type="title"/>
          </p:nvPr>
        </p:nvSpPr>
        <p:spPr>
          <a:xfrm>
            <a:off x="1141413" y="22787"/>
            <a:ext cx="9905998" cy="1478570"/>
          </a:xfrm>
        </p:spPr>
        <p:txBody>
          <a:bodyPr/>
          <a:lstStyle/>
          <a:p>
            <a:r>
              <a:rPr lang="es-ES" dirty="0"/>
              <a:t>DELITOS mediante Inteligencia artificial</a:t>
            </a:r>
            <a:endParaRPr lang="es-PE" dirty="0"/>
          </a:p>
        </p:txBody>
      </p:sp>
      <p:pic>
        <p:nvPicPr>
          <p:cNvPr id="5" name="Imagen 4">
            <a:extLst>
              <a:ext uri="{FF2B5EF4-FFF2-40B4-BE49-F238E27FC236}">
                <a16:creationId xmlns:a16="http://schemas.microsoft.com/office/drawing/2014/main" id="{95C8BA77-BB45-7457-F03A-857E18B7FC06}"/>
              </a:ext>
            </a:extLst>
          </p:cNvPr>
          <p:cNvPicPr>
            <a:picLocks noChangeAspect="1"/>
          </p:cNvPicPr>
          <p:nvPr/>
        </p:nvPicPr>
        <p:blipFill rotWithShape="1">
          <a:blip r:embed="rId2"/>
          <a:srcRect l="16932" t="31847" r="35113"/>
          <a:stretch/>
        </p:blipFill>
        <p:spPr>
          <a:xfrm>
            <a:off x="387926" y="1667595"/>
            <a:ext cx="5846619" cy="4428333"/>
          </a:xfrm>
          <a:prstGeom prst="rect">
            <a:avLst/>
          </a:prstGeom>
        </p:spPr>
      </p:pic>
      <p:pic>
        <p:nvPicPr>
          <p:cNvPr id="7" name="Imagen 6">
            <a:extLst>
              <a:ext uri="{FF2B5EF4-FFF2-40B4-BE49-F238E27FC236}">
                <a16:creationId xmlns:a16="http://schemas.microsoft.com/office/drawing/2014/main" id="{0E9EC70B-EC99-4FB4-D974-D7E05EB7ACF3}"/>
              </a:ext>
            </a:extLst>
          </p:cNvPr>
          <p:cNvPicPr>
            <a:picLocks noChangeAspect="1"/>
          </p:cNvPicPr>
          <p:nvPr/>
        </p:nvPicPr>
        <p:blipFill rotWithShape="1">
          <a:blip r:embed="rId3"/>
          <a:srcRect l="16072" t="10660" r="34047"/>
          <a:stretch/>
        </p:blipFill>
        <p:spPr>
          <a:xfrm>
            <a:off x="6729413" y="1501357"/>
            <a:ext cx="5186362" cy="4950476"/>
          </a:xfrm>
          <a:prstGeom prst="rect">
            <a:avLst/>
          </a:prstGeom>
        </p:spPr>
      </p:pic>
    </p:spTree>
    <p:extLst>
      <p:ext uri="{BB962C8B-B14F-4D97-AF65-F5344CB8AC3E}">
        <p14:creationId xmlns:p14="http://schemas.microsoft.com/office/powerpoint/2010/main" val="6364796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51C809-EC99-D303-25B2-02981EB369A0}"/>
              </a:ext>
            </a:extLst>
          </p:cNvPr>
          <p:cNvSpPr>
            <a:spLocks noGrp="1"/>
          </p:cNvSpPr>
          <p:nvPr>
            <p:ph type="title"/>
          </p:nvPr>
        </p:nvSpPr>
        <p:spPr>
          <a:xfrm>
            <a:off x="1422854" y="179151"/>
            <a:ext cx="9905998" cy="1478570"/>
          </a:xfrm>
        </p:spPr>
        <p:txBody>
          <a:bodyPr/>
          <a:lstStyle/>
          <a:p>
            <a:r>
              <a:rPr lang="es-ES" dirty="0"/>
              <a:t>DELITOS mediante Inteligencia artificial</a:t>
            </a:r>
            <a:endParaRPr lang="es-PE" dirty="0"/>
          </a:p>
        </p:txBody>
      </p:sp>
      <p:sp>
        <p:nvSpPr>
          <p:cNvPr id="3" name="Marcador de contenido 2">
            <a:extLst>
              <a:ext uri="{FF2B5EF4-FFF2-40B4-BE49-F238E27FC236}">
                <a16:creationId xmlns:a16="http://schemas.microsoft.com/office/drawing/2014/main" id="{672BA15A-142B-A770-D5FE-9D7B65660E33}"/>
              </a:ext>
            </a:extLst>
          </p:cNvPr>
          <p:cNvSpPr>
            <a:spLocks noGrp="1"/>
          </p:cNvSpPr>
          <p:nvPr>
            <p:ph idx="1"/>
          </p:nvPr>
        </p:nvSpPr>
        <p:spPr/>
        <p:txBody>
          <a:bodyPr/>
          <a:lstStyle/>
          <a:p>
            <a:endParaRPr lang="es-PE" dirty="0"/>
          </a:p>
        </p:txBody>
      </p:sp>
      <p:pic>
        <p:nvPicPr>
          <p:cNvPr id="5" name="Imagen 4">
            <a:extLst>
              <a:ext uri="{FF2B5EF4-FFF2-40B4-BE49-F238E27FC236}">
                <a16:creationId xmlns:a16="http://schemas.microsoft.com/office/drawing/2014/main" id="{780CF0CF-F4C0-5D2E-EA7B-224E3A73F06D}"/>
              </a:ext>
            </a:extLst>
          </p:cNvPr>
          <p:cNvPicPr>
            <a:picLocks noChangeAspect="1"/>
          </p:cNvPicPr>
          <p:nvPr/>
        </p:nvPicPr>
        <p:blipFill rotWithShape="1">
          <a:blip r:embed="rId2"/>
          <a:srcRect l="14318" t="31848" r="36819" b="6746"/>
          <a:stretch/>
        </p:blipFill>
        <p:spPr>
          <a:xfrm>
            <a:off x="183540" y="2097089"/>
            <a:ext cx="5957455" cy="3989995"/>
          </a:xfrm>
          <a:prstGeom prst="rect">
            <a:avLst/>
          </a:prstGeom>
        </p:spPr>
      </p:pic>
      <p:pic>
        <p:nvPicPr>
          <p:cNvPr id="7" name="Imagen 6">
            <a:extLst>
              <a:ext uri="{FF2B5EF4-FFF2-40B4-BE49-F238E27FC236}">
                <a16:creationId xmlns:a16="http://schemas.microsoft.com/office/drawing/2014/main" id="{328F490F-1247-AAEA-7FEB-DB064166ABE1}"/>
              </a:ext>
            </a:extLst>
          </p:cNvPr>
          <p:cNvPicPr>
            <a:picLocks noChangeAspect="1"/>
          </p:cNvPicPr>
          <p:nvPr/>
        </p:nvPicPr>
        <p:blipFill rotWithShape="1">
          <a:blip r:embed="rId3"/>
          <a:srcRect l="20227" t="18550" r="21818"/>
          <a:stretch/>
        </p:blipFill>
        <p:spPr>
          <a:xfrm>
            <a:off x="6375853" y="1953604"/>
            <a:ext cx="5518595" cy="4133480"/>
          </a:xfrm>
          <a:prstGeom prst="rect">
            <a:avLst/>
          </a:prstGeom>
        </p:spPr>
      </p:pic>
    </p:spTree>
    <p:extLst>
      <p:ext uri="{BB962C8B-B14F-4D97-AF65-F5344CB8AC3E}">
        <p14:creationId xmlns:p14="http://schemas.microsoft.com/office/powerpoint/2010/main" val="10731070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751CD7-FE2E-DD00-7FB6-DF1BCF3586E4}"/>
              </a:ext>
            </a:extLst>
          </p:cNvPr>
          <p:cNvSpPr>
            <a:spLocks noGrp="1"/>
          </p:cNvSpPr>
          <p:nvPr>
            <p:ph type="title"/>
          </p:nvPr>
        </p:nvSpPr>
        <p:spPr/>
        <p:txBody>
          <a:bodyPr/>
          <a:lstStyle/>
          <a:p>
            <a:endParaRPr lang="es-PE"/>
          </a:p>
        </p:txBody>
      </p:sp>
      <p:sp>
        <p:nvSpPr>
          <p:cNvPr id="3" name="Marcador de contenido 2">
            <a:extLst>
              <a:ext uri="{FF2B5EF4-FFF2-40B4-BE49-F238E27FC236}">
                <a16:creationId xmlns:a16="http://schemas.microsoft.com/office/drawing/2014/main" id="{1FD9A97E-0CB6-79EC-63F5-BF81D6C08785}"/>
              </a:ext>
            </a:extLst>
          </p:cNvPr>
          <p:cNvSpPr>
            <a:spLocks noGrp="1"/>
          </p:cNvSpPr>
          <p:nvPr>
            <p:ph idx="1"/>
          </p:nvPr>
        </p:nvSpPr>
        <p:spPr/>
        <p:txBody>
          <a:bodyPr/>
          <a:lstStyle/>
          <a:p>
            <a:endParaRPr lang="es-PE"/>
          </a:p>
        </p:txBody>
      </p:sp>
      <p:pic>
        <p:nvPicPr>
          <p:cNvPr id="5" name="Imagen 4">
            <a:extLst>
              <a:ext uri="{FF2B5EF4-FFF2-40B4-BE49-F238E27FC236}">
                <a16:creationId xmlns:a16="http://schemas.microsoft.com/office/drawing/2014/main" id="{1899EB91-08A5-80DE-D424-8F045162215A}"/>
              </a:ext>
            </a:extLst>
          </p:cNvPr>
          <p:cNvPicPr>
            <a:picLocks noChangeAspect="1"/>
          </p:cNvPicPr>
          <p:nvPr/>
        </p:nvPicPr>
        <p:blipFill rotWithShape="1">
          <a:blip r:embed="rId2"/>
          <a:srcRect l="17348" t="10565" r="39621" b="9929"/>
          <a:stretch/>
        </p:blipFill>
        <p:spPr>
          <a:xfrm>
            <a:off x="350980" y="591127"/>
            <a:ext cx="5246255" cy="5200074"/>
          </a:xfrm>
          <a:prstGeom prst="rect">
            <a:avLst/>
          </a:prstGeom>
        </p:spPr>
      </p:pic>
      <p:pic>
        <p:nvPicPr>
          <p:cNvPr id="7" name="Imagen 6">
            <a:extLst>
              <a:ext uri="{FF2B5EF4-FFF2-40B4-BE49-F238E27FC236}">
                <a16:creationId xmlns:a16="http://schemas.microsoft.com/office/drawing/2014/main" id="{B3787155-1784-9362-22DD-039579C6DE16}"/>
              </a:ext>
            </a:extLst>
          </p:cNvPr>
          <p:cNvPicPr>
            <a:picLocks noChangeAspect="1"/>
          </p:cNvPicPr>
          <p:nvPr/>
        </p:nvPicPr>
        <p:blipFill rotWithShape="1">
          <a:blip r:embed="rId3"/>
          <a:srcRect l="19621" t="10989" r="22046" b="7029"/>
          <a:stretch/>
        </p:blipFill>
        <p:spPr>
          <a:xfrm>
            <a:off x="5721944" y="710883"/>
            <a:ext cx="6254445" cy="4715481"/>
          </a:xfrm>
          <a:prstGeom prst="rect">
            <a:avLst/>
          </a:prstGeom>
        </p:spPr>
      </p:pic>
    </p:spTree>
    <p:extLst>
      <p:ext uri="{BB962C8B-B14F-4D97-AF65-F5344CB8AC3E}">
        <p14:creationId xmlns:p14="http://schemas.microsoft.com/office/powerpoint/2010/main" val="40920433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FC4A72-041D-CBCE-CDDC-BE84CFD01F89}"/>
              </a:ext>
            </a:extLst>
          </p:cNvPr>
          <p:cNvSpPr>
            <a:spLocks noGrp="1"/>
          </p:cNvSpPr>
          <p:nvPr>
            <p:ph type="title"/>
          </p:nvPr>
        </p:nvSpPr>
        <p:spPr>
          <a:xfrm>
            <a:off x="1432659" y="313719"/>
            <a:ext cx="9905998" cy="1478570"/>
          </a:xfrm>
        </p:spPr>
        <p:txBody>
          <a:bodyPr/>
          <a:lstStyle/>
          <a:p>
            <a:r>
              <a:rPr lang="es-ES" b="1" dirty="0"/>
              <a:t>DELITOS MEDIANTE Inteligencia artificial</a:t>
            </a:r>
            <a:endParaRPr lang="es-PE" b="1" dirty="0"/>
          </a:p>
        </p:txBody>
      </p:sp>
      <p:pic>
        <p:nvPicPr>
          <p:cNvPr id="5" name="Imagen 4">
            <a:extLst>
              <a:ext uri="{FF2B5EF4-FFF2-40B4-BE49-F238E27FC236}">
                <a16:creationId xmlns:a16="http://schemas.microsoft.com/office/drawing/2014/main" id="{3D734E77-F139-E28D-0611-3EF2D21CC74F}"/>
              </a:ext>
            </a:extLst>
          </p:cNvPr>
          <p:cNvPicPr>
            <a:picLocks noChangeAspect="1"/>
          </p:cNvPicPr>
          <p:nvPr/>
        </p:nvPicPr>
        <p:blipFill rotWithShape="1">
          <a:blip r:embed="rId2"/>
          <a:srcRect l="19090" t="11368" r="21250" b="15847"/>
          <a:stretch/>
        </p:blipFill>
        <p:spPr>
          <a:xfrm>
            <a:off x="279251" y="1792290"/>
            <a:ext cx="5597396" cy="4262145"/>
          </a:xfrm>
          <a:prstGeom prst="rect">
            <a:avLst/>
          </a:prstGeom>
        </p:spPr>
      </p:pic>
      <p:pic>
        <p:nvPicPr>
          <p:cNvPr id="7" name="Imagen 6">
            <a:extLst>
              <a:ext uri="{FF2B5EF4-FFF2-40B4-BE49-F238E27FC236}">
                <a16:creationId xmlns:a16="http://schemas.microsoft.com/office/drawing/2014/main" id="{EA3393B9-2FBB-427F-88EF-8A90E32CD471}"/>
              </a:ext>
            </a:extLst>
          </p:cNvPr>
          <p:cNvPicPr>
            <a:picLocks noChangeAspect="1"/>
          </p:cNvPicPr>
          <p:nvPr/>
        </p:nvPicPr>
        <p:blipFill rotWithShape="1">
          <a:blip r:embed="rId3"/>
          <a:srcRect l="2159" t="20682" r="34546" b="6747"/>
          <a:stretch/>
        </p:blipFill>
        <p:spPr>
          <a:xfrm>
            <a:off x="6315353" y="1792289"/>
            <a:ext cx="5597396" cy="4262146"/>
          </a:xfrm>
          <a:prstGeom prst="rect">
            <a:avLst/>
          </a:prstGeom>
        </p:spPr>
      </p:pic>
    </p:spTree>
    <p:extLst>
      <p:ext uri="{BB962C8B-B14F-4D97-AF65-F5344CB8AC3E}">
        <p14:creationId xmlns:p14="http://schemas.microsoft.com/office/powerpoint/2010/main" val="1340710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348573-1552-3B37-B3EC-EABB18994402}"/>
              </a:ext>
            </a:extLst>
          </p:cNvPr>
          <p:cNvSpPr>
            <a:spLocks noGrp="1"/>
          </p:cNvSpPr>
          <p:nvPr>
            <p:ph type="title"/>
          </p:nvPr>
        </p:nvSpPr>
        <p:spPr>
          <a:xfrm>
            <a:off x="1460740" y="190242"/>
            <a:ext cx="10731260" cy="1478570"/>
          </a:xfrm>
        </p:spPr>
        <p:txBody>
          <a:bodyPr/>
          <a:lstStyle/>
          <a:p>
            <a:r>
              <a:rPr lang="es-MX" b="1" dirty="0"/>
              <a:t>Estafas de propuestas laborales vía </a:t>
            </a:r>
            <a:r>
              <a:rPr lang="es-MX" b="1" dirty="0" err="1"/>
              <a:t>whatsapp</a:t>
            </a:r>
            <a:endParaRPr lang="es-PE" b="1" dirty="0"/>
          </a:p>
        </p:txBody>
      </p:sp>
      <p:pic>
        <p:nvPicPr>
          <p:cNvPr id="5" name="Imagen 4">
            <a:extLst>
              <a:ext uri="{FF2B5EF4-FFF2-40B4-BE49-F238E27FC236}">
                <a16:creationId xmlns:a16="http://schemas.microsoft.com/office/drawing/2014/main" id="{4899AECE-684C-4817-B180-5DAA712F3FC5}"/>
              </a:ext>
            </a:extLst>
          </p:cNvPr>
          <p:cNvPicPr>
            <a:picLocks noChangeAspect="1"/>
          </p:cNvPicPr>
          <p:nvPr/>
        </p:nvPicPr>
        <p:blipFill rotWithShape="1">
          <a:blip r:embed="rId2"/>
          <a:srcRect l="4882" t="15445" r="27831" b="9917"/>
          <a:stretch/>
        </p:blipFill>
        <p:spPr>
          <a:xfrm>
            <a:off x="5066718" y="1546636"/>
            <a:ext cx="6814731" cy="4063041"/>
          </a:xfrm>
          <a:prstGeom prst="rect">
            <a:avLst/>
          </a:prstGeom>
        </p:spPr>
      </p:pic>
      <p:pic>
        <p:nvPicPr>
          <p:cNvPr id="7" name="Imagen 6">
            <a:extLst>
              <a:ext uri="{FF2B5EF4-FFF2-40B4-BE49-F238E27FC236}">
                <a16:creationId xmlns:a16="http://schemas.microsoft.com/office/drawing/2014/main" id="{FD3FC6AE-A3C0-1AF5-4875-B8DB14836EB7}"/>
              </a:ext>
            </a:extLst>
          </p:cNvPr>
          <p:cNvPicPr>
            <a:picLocks noChangeAspect="1"/>
          </p:cNvPicPr>
          <p:nvPr/>
        </p:nvPicPr>
        <p:blipFill rotWithShape="1">
          <a:blip r:embed="rId3"/>
          <a:srcRect l="24057" t="19132" r="41415" b="22422"/>
          <a:stretch/>
        </p:blipFill>
        <p:spPr>
          <a:xfrm>
            <a:off x="310551" y="1520102"/>
            <a:ext cx="4524015" cy="4116110"/>
          </a:xfrm>
          <a:prstGeom prst="rect">
            <a:avLst/>
          </a:prstGeom>
        </p:spPr>
      </p:pic>
    </p:spTree>
    <p:extLst>
      <p:ext uri="{BB962C8B-B14F-4D97-AF65-F5344CB8AC3E}">
        <p14:creationId xmlns:p14="http://schemas.microsoft.com/office/powerpoint/2010/main" val="31485675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188C52-6BF2-F87D-2F73-F8C878159E64}"/>
              </a:ext>
            </a:extLst>
          </p:cNvPr>
          <p:cNvSpPr>
            <a:spLocks noGrp="1"/>
          </p:cNvSpPr>
          <p:nvPr>
            <p:ph type="title"/>
          </p:nvPr>
        </p:nvSpPr>
        <p:spPr>
          <a:xfrm>
            <a:off x="1382202" y="262483"/>
            <a:ext cx="10694029" cy="1088480"/>
          </a:xfrm>
        </p:spPr>
        <p:txBody>
          <a:bodyPr/>
          <a:lstStyle/>
          <a:p>
            <a:r>
              <a:rPr lang="es-MX" b="1" dirty="0"/>
              <a:t>ESTAFAS MEDIANTE EL QR - MODALIDAD “QUISHING”</a:t>
            </a:r>
            <a:endParaRPr lang="es-PE" b="1" dirty="0"/>
          </a:p>
        </p:txBody>
      </p:sp>
      <p:pic>
        <p:nvPicPr>
          <p:cNvPr id="5" name="Imagen 4">
            <a:extLst>
              <a:ext uri="{FF2B5EF4-FFF2-40B4-BE49-F238E27FC236}">
                <a16:creationId xmlns:a16="http://schemas.microsoft.com/office/drawing/2014/main" id="{0A7DABAC-3B05-4A49-4E40-548D0314A348}"/>
              </a:ext>
            </a:extLst>
          </p:cNvPr>
          <p:cNvPicPr>
            <a:picLocks noChangeAspect="1"/>
          </p:cNvPicPr>
          <p:nvPr/>
        </p:nvPicPr>
        <p:blipFill rotWithShape="1">
          <a:blip r:embed="rId2"/>
          <a:srcRect l="4670" t="15840" r="27548" b="4124"/>
          <a:stretch/>
        </p:blipFill>
        <p:spPr>
          <a:xfrm>
            <a:off x="5374257" y="1586662"/>
            <a:ext cx="6435306" cy="4084203"/>
          </a:xfrm>
          <a:prstGeom prst="rect">
            <a:avLst/>
          </a:prstGeom>
        </p:spPr>
      </p:pic>
      <p:pic>
        <p:nvPicPr>
          <p:cNvPr id="7" name="Imagen 6">
            <a:extLst>
              <a:ext uri="{FF2B5EF4-FFF2-40B4-BE49-F238E27FC236}">
                <a16:creationId xmlns:a16="http://schemas.microsoft.com/office/drawing/2014/main" id="{AC47B1A5-3331-2D4C-8AAC-58B8531D72C5}"/>
              </a:ext>
            </a:extLst>
          </p:cNvPr>
          <p:cNvPicPr>
            <a:picLocks noChangeAspect="1"/>
          </p:cNvPicPr>
          <p:nvPr/>
        </p:nvPicPr>
        <p:blipFill rotWithShape="1">
          <a:blip r:embed="rId3"/>
          <a:srcRect l="30708" t="15182" r="31934" b="25844"/>
          <a:stretch/>
        </p:blipFill>
        <p:spPr>
          <a:xfrm>
            <a:off x="267117" y="1710822"/>
            <a:ext cx="4667192" cy="3960043"/>
          </a:xfrm>
          <a:prstGeom prst="rect">
            <a:avLst/>
          </a:prstGeom>
        </p:spPr>
      </p:pic>
    </p:spTree>
    <p:extLst>
      <p:ext uri="{BB962C8B-B14F-4D97-AF65-F5344CB8AC3E}">
        <p14:creationId xmlns:p14="http://schemas.microsoft.com/office/powerpoint/2010/main" val="907368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428748-CAA7-B6BF-6794-226CA07B7E3F}"/>
              </a:ext>
            </a:extLst>
          </p:cNvPr>
          <p:cNvSpPr>
            <a:spLocks noGrp="1"/>
          </p:cNvSpPr>
          <p:nvPr>
            <p:ph type="title"/>
          </p:nvPr>
        </p:nvSpPr>
        <p:spPr>
          <a:xfrm>
            <a:off x="1733910" y="256209"/>
            <a:ext cx="9905998" cy="1478570"/>
          </a:xfrm>
        </p:spPr>
        <p:txBody>
          <a:bodyPr/>
          <a:lstStyle/>
          <a:p>
            <a:r>
              <a:rPr lang="es-MX" b="1" dirty="0"/>
              <a:t>Estafa de los </a:t>
            </a:r>
            <a:r>
              <a:rPr lang="es-MX" b="1" dirty="0" err="1"/>
              <a:t>likes</a:t>
            </a:r>
            <a:endParaRPr lang="es-PE" b="1" dirty="0"/>
          </a:p>
        </p:txBody>
      </p:sp>
      <p:sp>
        <p:nvSpPr>
          <p:cNvPr id="3" name="Marcador de contenido 2">
            <a:extLst>
              <a:ext uri="{FF2B5EF4-FFF2-40B4-BE49-F238E27FC236}">
                <a16:creationId xmlns:a16="http://schemas.microsoft.com/office/drawing/2014/main" id="{432742FE-C60B-55F3-4C04-4B705284C486}"/>
              </a:ext>
            </a:extLst>
          </p:cNvPr>
          <p:cNvSpPr>
            <a:spLocks noGrp="1"/>
          </p:cNvSpPr>
          <p:nvPr>
            <p:ph idx="1"/>
          </p:nvPr>
        </p:nvSpPr>
        <p:spPr/>
        <p:txBody>
          <a:bodyPr/>
          <a:lstStyle/>
          <a:p>
            <a:endParaRPr lang="es-PE" dirty="0"/>
          </a:p>
        </p:txBody>
      </p:sp>
      <p:pic>
        <p:nvPicPr>
          <p:cNvPr id="2050" name="Picture 2" descr="¡Cuidado con la 'estafa del like'! Así operan los criminales en esta nueva  modalidad de fraude">
            <a:extLst>
              <a:ext uri="{FF2B5EF4-FFF2-40B4-BE49-F238E27FC236}">
                <a16:creationId xmlns:a16="http://schemas.microsoft.com/office/drawing/2014/main" id="{E49546EF-3B2E-6761-A745-73BDEB0F2E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2955" y="2474343"/>
            <a:ext cx="5796953" cy="3260786"/>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9C944AE1-F32D-5147-A983-CB8A259DBB9B}"/>
              </a:ext>
            </a:extLst>
          </p:cNvPr>
          <p:cNvPicPr>
            <a:picLocks noChangeAspect="1"/>
          </p:cNvPicPr>
          <p:nvPr/>
        </p:nvPicPr>
        <p:blipFill>
          <a:blip r:embed="rId3"/>
          <a:stretch>
            <a:fillRect/>
          </a:stretch>
        </p:blipFill>
        <p:spPr>
          <a:xfrm>
            <a:off x="957511" y="1603075"/>
            <a:ext cx="4292947" cy="5003321"/>
          </a:xfrm>
          <a:prstGeom prst="rect">
            <a:avLst/>
          </a:prstGeom>
        </p:spPr>
      </p:pic>
    </p:spTree>
    <p:extLst>
      <p:ext uri="{BB962C8B-B14F-4D97-AF65-F5344CB8AC3E}">
        <p14:creationId xmlns:p14="http://schemas.microsoft.com/office/powerpoint/2010/main" val="12485781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F0216A-5B56-CA47-D285-C128AF941AC6}"/>
              </a:ext>
            </a:extLst>
          </p:cNvPr>
          <p:cNvSpPr>
            <a:spLocks noGrp="1"/>
          </p:cNvSpPr>
          <p:nvPr>
            <p:ph type="title"/>
          </p:nvPr>
        </p:nvSpPr>
        <p:spPr>
          <a:xfrm>
            <a:off x="1627520" y="222996"/>
            <a:ext cx="9905998" cy="968744"/>
          </a:xfrm>
        </p:spPr>
        <p:txBody>
          <a:bodyPr/>
          <a:lstStyle/>
          <a:p>
            <a:r>
              <a:rPr lang="es-MX" b="1" dirty="0"/>
              <a:t>Suplantación de identidad</a:t>
            </a:r>
            <a:endParaRPr lang="es-PE" b="1" dirty="0"/>
          </a:p>
        </p:txBody>
      </p:sp>
      <p:pic>
        <p:nvPicPr>
          <p:cNvPr id="5" name="Imagen 4">
            <a:extLst>
              <a:ext uri="{FF2B5EF4-FFF2-40B4-BE49-F238E27FC236}">
                <a16:creationId xmlns:a16="http://schemas.microsoft.com/office/drawing/2014/main" id="{FADB2429-04AA-E4D5-7ECB-CE47AFE42112}"/>
              </a:ext>
            </a:extLst>
          </p:cNvPr>
          <p:cNvPicPr>
            <a:picLocks noChangeAspect="1"/>
          </p:cNvPicPr>
          <p:nvPr/>
        </p:nvPicPr>
        <p:blipFill rotWithShape="1">
          <a:blip r:embed="rId2"/>
          <a:srcRect l="18750" t="29676" r="43892" b="183"/>
          <a:stretch/>
        </p:blipFill>
        <p:spPr>
          <a:xfrm>
            <a:off x="6728604" y="1277577"/>
            <a:ext cx="5047206" cy="5093577"/>
          </a:xfrm>
          <a:prstGeom prst="rect">
            <a:avLst/>
          </a:prstGeom>
        </p:spPr>
      </p:pic>
      <p:pic>
        <p:nvPicPr>
          <p:cNvPr id="4098" name="Picture 2" descr="Facebook: Poder Judicial condena a mujer por crear perfil falso en redes  sociales para afectar a su víctima | Janet Mireya Zevallos Salazar |  Ministerio Público | Fiscalía | Suplantación de identidad |">
            <a:extLst>
              <a:ext uri="{FF2B5EF4-FFF2-40B4-BE49-F238E27FC236}">
                <a16:creationId xmlns:a16="http://schemas.microsoft.com/office/drawing/2014/main" id="{4CC4949C-AD77-FF20-BBE0-DC0FA1A304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190" y="2012650"/>
            <a:ext cx="5938602" cy="3378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22871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8B2B93-F825-8669-696B-A5019B7DA271}"/>
              </a:ext>
            </a:extLst>
          </p:cNvPr>
          <p:cNvSpPr>
            <a:spLocks noGrp="1"/>
          </p:cNvSpPr>
          <p:nvPr>
            <p:ph type="title"/>
          </p:nvPr>
        </p:nvSpPr>
        <p:spPr>
          <a:xfrm>
            <a:off x="896846" y="100932"/>
            <a:ext cx="10869584" cy="1478570"/>
          </a:xfrm>
        </p:spPr>
        <p:txBody>
          <a:bodyPr/>
          <a:lstStyle/>
          <a:p>
            <a:r>
              <a:rPr lang="es-MX" b="1" dirty="0"/>
              <a:t>SUPLANTACIÓN DE IDENTIDAD MUJERES Y HOMBRES</a:t>
            </a:r>
            <a:endParaRPr lang="es-PE" b="1" dirty="0"/>
          </a:p>
        </p:txBody>
      </p:sp>
      <p:pic>
        <p:nvPicPr>
          <p:cNvPr id="5122" name="Picture 2" descr="Nueva estafa: Roban fotos de Instagram para asociarlas a OnlyFans">
            <a:extLst>
              <a:ext uri="{FF2B5EF4-FFF2-40B4-BE49-F238E27FC236}">
                <a16:creationId xmlns:a16="http://schemas.microsoft.com/office/drawing/2014/main" id="{C4140317-6153-58B8-8FA0-B2EF4C7DFE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885" y="1828543"/>
            <a:ext cx="5727713" cy="3541579"/>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C25DDEA2-AD98-D63F-EEC4-D2BD39B5EC95}"/>
              </a:ext>
            </a:extLst>
          </p:cNvPr>
          <p:cNvPicPr>
            <a:picLocks noChangeAspect="1"/>
          </p:cNvPicPr>
          <p:nvPr/>
        </p:nvPicPr>
        <p:blipFill rotWithShape="1">
          <a:blip r:embed="rId3"/>
          <a:srcRect l="32830" t="13953" r="25849" b="6494"/>
          <a:stretch/>
        </p:blipFill>
        <p:spPr>
          <a:xfrm>
            <a:off x="6349837" y="1366780"/>
            <a:ext cx="5563243" cy="5146163"/>
          </a:xfrm>
          <a:prstGeom prst="rect">
            <a:avLst/>
          </a:prstGeom>
        </p:spPr>
      </p:pic>
    </p:spTree>
    <p:extLst>
      <p:ext uri="{BB962C8B-B14F-4D97-AF65-F5344CB8AC3E}">
        <p14:creationId xmlns:p14="http://schemas.microsoft.com/office/powerpoint/2010/main" val="20189910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96000">
              <a:schemeClr val="accent1">
                <a:lumMod val="45000"/>
                <a:lumOff val="55000"/>
              </a:schemeClr>
            </a:gs>
            <a:gs pos="83000">
              <a:schemeClr val="accent1">
                <a:lumMod val="45000"/>
                <a:lumOff val="55000"/>
              </a:schemeClr>
            </a:gs>
            <a:gs pos="46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4C04D0-F5D4-B4BC-015D-ED31812EAF34}"/>
              </a:ext>
            </a:extLst>
          </p:cNvPr>
          <p:cNvSpPr>
            <a:spLocks noGrp="1"/>
          </p:cNvSpPr>
          <p:nvPr>
            <p:ph type="ctrTitle"/>
          </p:nvPr>
        </p:nvSpPr>
        <p:spPr>
          <a:xfrm>
            <a:off x="2041237" y="2860415"/>
            <a:ext cx="9028544" cy="1581156"/>
          </a:xfrm>
        </p:spPr>
        <p:txBody>
          <a:bodyPr>
            <a:noAutofit/>
          </a:bodyPr>
          <a:lstStyle/>
          <a:p>
            <a:pPr algn="just"/>
            <a:r>
              <a:rPr lang="es-ES" sz="2800" b="1" dirty="0"/>
              <a:t>ANÁLISIS DEL DECRETO LEGISLATIVO N° 1625 QUE MODIFICA LOS ARTÍCULOS 154-B Y 158 DEL CÓDIGO PENAL E INCORPORA EL ARTÍCULO 5-A EN LA LEY N° 30096, LEY DE DELITOS INFORMÁTICOS PARA FORTALECER EL MARCO NORMATIVO SOBRE EL USO DE TECNOLOGÍAS DIGITALES RELACIONADO A LA DIFUSIÓN DE IMÁGENES MATERIALES AUDIOVISUALES O AUDIOS CON CONTENIDO SEXUAL</a:t>
            </a:r>
            <a:endParaRPr lang="es-PE" sz="2800" b="1" dirty="0"/>
          </a:p>
        </p:txBody>
      </p:sp>
      <p:sp>
        <p:nvSpPr>
          <p:cNvPr id="3" name="Subtítulo 2">
            <a:extLst>
              <a:ext uri="{FF2B5EF4-FFF2-40B4-BE49-F238E27FC236}">
                <a16:creationId xmlns:a16="http://schemas.microsoft.com/office/drawing/2014/main" id="{4FE3D4FF-8AA7-1A45-EEE6-6716EF7683EB}"/>
              </a:ext>
            </a:extLst>
          </p:cNvPr>
          <p:cNvSpPr>
            <a:spLocks noGrp="1"/>
          </p:cNvSpPr>
          <p:nvPr>
            <p:ph type="subTitle" idx="1"/>
          </p:nvPr>
        </p:nvSpPr>
        <p:spPr>
          <a:xfrm>
            <a:off x="2041237" y="4441571"/>
            <a:ext cx="8451271" cy="1655762"/>
          </a:xfrm>
        </p:spPr>
        <p:txBody>
          <a:bodyPr>
            <a:normAutofit/>
          </a:bodyPr>
          <a:lstStyle/>
          <a:p>
            <a:r>
              <a:rPr lang="es-ES" sz="3200" dirty="0"/>
              <a:t>Mg. Jean Paul Meneses Ochoa</a:t>
            </a:r>
          </a:p>
          <a:p>
            <a:r>
              <a:rPr lang="es-ES" sz="1700" dirty="0"/>
              <a:t>Socio en Romero &amp; Meneses Abogados</a:t>
            </a:r>
          </a:p>
          <a:p>
            <a:r>
              <a:rPr lang="es-ES" sz="1600" dirty="0"/>
              <a:t>jpm@romeromeneses.com</a:t>
            </a:r>
          </a:p>
        </p:txBody>
      </p:sp>
      <p:pic>
        <p:nvPicPr>
          <p:cNvPr id="4" name="Imagen 3">
            <a:extLst>
              <a:ext uri="{FF2B5EF4-FFF2-40B4-BE49-F238E27FC236}">
                <a16:creationId xmlns:a16="http://schemas.microsoft.com/office/drawing/2014/main" id="{87CD7C75-B38F-9A96-2580-202B780507ED}"/>
              </a:ext>
            </a:extLst>
          </p:cNvPr>
          <p:cNvPicPr>
            <a:picLocks noChangeAspect="1"/>
          </p:cNvPicPr>
          <p:nvPr/>
        </p:nvPicPr>
        <p:blipFill>
          <a:blip r:embed="rId2"/>
          <a:stretch>
            <a:fillRect/>
          </a:stretch>
        </p:blipFill>
        <p:spPr>
          <a:xfrm>
            <a:off x="9344891" y="4549164"/>
            <a:ext cx="2618509" cy="1891392"/>
          </a:xfrm>
          <a:prstGeom prst="rect">
            <a:avLst/>
          </a:prstGeom>
        </p:spPr>
      </p:pic>
    </p:spTree>
    <p:extLst>
      <p:ext uri="{BB962C8B-B14F-4D97-AF65-F5344CB8AC3E}">
        <p14:creationId xmlns:p14="http://schemas.microsoft.com/office/powerpoint/2010/main" val="22580069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F5C8B9-18F1-47CB-6E07-91FD465F5D6A}"/>
              </a:ext>
            </a:extLst>
          </p:cNvPr>
          <p:cNvSpPr>
            <a:spLocks noGrp="1"/>
          </p:cNvSpPr>
          <p:nvPr>
            <p:ph type="title"/>
          </p:nvPr>
        </p:nvSpPr>
        <p:spPr>
          <a:xfrm>
            <a:off x="1266648" y="422695"/>
            <a:ext cx="9905998" cy="846258"/>
          </a:xfrm>
        </p:spPr>
        <p:txBody>
          <a:bodyPr/>
          <a:lstStyle/>
          <a:p>
            <a:r>
              <a:rPr lang="es-MX" b="1" dirty="0"/>
              <a:t>pornovenganza</a:t>
            </a:r>
            <a:endParaRPr lang="es-PE" b="1" dirty="0"/>
          </a:p>
        </p:txBody>
      </p:sp>
      <p:pic>
        <p:nvPicPr>
          <p:cNvPr id="5" name="Imagen 4">
            <a:extLst>
              <a:ext uri="{FF2B5EF4-FFF2-40B4-BE49-F238E27FC236}">
                <a16:creationId xmlns:a16="http://schemas.microsoft.com/office/drawing/2014/main" id="{2A76291A-77B7-9D1F-740B-8248173A2F5D}"/>
              </a:ext>
            </a:extLst>
          </p:cNvPr>
          <p:cNvPicPr>
            <a:picLocks noChangeAspect="1"/>
          </p:cNvPicPr>
          <p:nvPr/>
        </p:nvPicPr>
        <p:blipFill rotWithShape="1">
          <a:blip r:embed="rId2"/>
          <a:srcRect l="18749" t="21106" r="20189" b="5177"/>
          <a:stretch/>
        </p:blipFill>
        <p:spPr>
          <a:xfrm>
            <a:off x="483079" y="1767113"/>
            <a:ext cx="5805579" cy="3767236"/>
          </a:xfrm>
          <a:prstGeom prst="rect">
            <a:avLst/>
          </a:prstGeom>
        </p:spPr>
      </p:pic>
      <p:pic>
        <p:nvPicPr>
          <p:cNvPr id="7" name="Imagen 6">
            <a:extLst>
              <a:ext uri="{FF2B5EF4-FFF2-40B4-BE49-F238E27FC236}">
                <a16:creationId xmlns:a16="http://schemas.microsoft.com/office/drawing/2014/main" id="{2DFDD562-48ED-EFFF-CC4A-C1DEA1186F4F}"/>
              </a:ext>
            </a:extLst>
          </p:cNvPr>
          <p:cNvPicPr>
            <a:picLocks noChangeAspect="1"/>
          </p:cNvPicPr>
          <p:nvPr/>
        </p:nvPicPr>
        <p:blipFill rotWithShape="1">
          <a:blip r:embed="rId3"/>
          <a:srcRect l="24057" t="23739" r="41627" b="17683"/>
          <a:stretch/>
        </p:blipFill>
        <p:spPr>
          <a:xfrm>
            <a:off x="6685473" y="1355815"/>
            <a:ext cx="5270738" cy="4836038"/>
          </a:xfrm>
          <a:prstGeom prst="rect">
            <a:avLst/>
          </a:prstGeom>
        </p:spPr>
      </p:pic>
    </p:spTree>
    <p:extLst>
      <p:ext uri="{BB962C8B-B14F-4D97-AF65-F5344CB8AC3E}">
        <p14:creationId xmlns:p14="http://schemas.microsoft.com/office/powerpoint/2010/main" val="39846921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AE1D038E-7165-7D4C-DFD2-CCB88231CB15}"/>
              </a:ext>
            </a:extLst>
          </p:cNvPr>
          <p:cNvSpPr txBox="1">
            <a:spLocks/>
          </p:cNvSpPr>
          <p:nvPr/>
        </p:nvSpPr>
        <p:spPr>
          <a:xfrm>
            <a:off x="1831526" y="345055"/>
            <a:ext cx="9905998" cy="8462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es-MX" b="1" dirty="0"/>
              <a:t>pornovenganza</a:t>
            </a:r>
            <a:endParaRPr lang="es-PE" b="1" dirty="0"/>
          </a:p>
        </p:txBody>
      </p:sp>
      <p:pic>
        <p:nvPicPr>
          <p:cNvPr id="5" name="Imagen 4">
            <a:extLst>
              <a:ext uri="{FF2B5EF4-FFF2-40B4-BE49-F238E27FC236}">
                <a16:creationId xmlns:a16="http://schemas.microsoft.com/office/drawing/2014/main" id="{49467E89-3231-FA2E-EC76-8ABBCBD342AE}"/>
              </a:ext>
            </a:extLst>
          </p:cNvPr>
          <p:cNvPicPr>
            <a:picLocks noChangeAspect="1"/>
          </p:cNvPicPr>
          <p:nvPr/>
        </p:nvPicPr>
        <p:blipFill>
          <a:blip r:embed="rId2"/>
          <a:stretch>
            <a:fillRect/>
          </a:stretch>
        </p:blipFill>
        <p:spPr>
          <a:xfrm>
            <a:off x="309776" y="1821040"/>
            <a:ext cx="5915621" cy="3682612"/>
          </a:xfrm>
          <a:prstGeom prst="rect">
            <a:avLst/>
          </a:prstGeom>
        </p:spPr>
      </p:pic>
      <p:pic>
        <p:nvPicPr>
          <p:cNvPr id="7" name="Imagen 6">
            <a:extLst>
              <a:ext uri="{FF2B5EF4-FFF2-40B4-BE49-F238E27FC236}">
                <a16:creationId xmlns:a16="http://schemas.microsoft.com/office/drawing/2014/main" id="{8BFA7BC6-0F8F-E853-6C40-E1EE04CC6CCE}"/>
              </a:ext>
            </a:extLst>
          </p:cNvPr>
          <p:cNvPicPr>
            <a:picLocks noChangeAspect="1"/>
          </p:cNvPicPr>
          <p:nvPr/>
        </p:nvPicPr>
        <p:blipFill rotWithShape="1">
          <a:blip r:embed="rId3"/>
          <a:srcRect l="23844" t="15050" r="25000" b="5572"/>
          <a:stretch/>
        </p:blipFill>
        <p:spPr>
          <a:xfrm>
            <a:off x="6318699" y="1441479"/>
            <a:ext cx="5678369" cy="4735902"/>
          </a:xfrm>
          <a:prstGeom prst="rect">
            <a:avLst/>
          </a:prstGeom>
        </p:spPr>
      </p:pic>
    </p:spTree>
    <p:extLst>
      <p:ext uri="{BB962C8B-B14F-4D97-AF65-F5344CB8AC3E}">
        <p14:creationId xmlns:p14="http://schemas.microsoft.com/office/powerpoint/2010/main" val="7236652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078809-6F73-B280-BE23-B1DAD413B5F7}"/>
              </a:ext>
            </a:extLst>
          </p:cNvPr>
          <p:cNvSpPr>
            <a:spLocks noGrp="1"/>
          </p:cNvSpPr>
          <p:nvPr>
            <p:ph type="title"/>
          </p:nvPr>
        </p:nvSpPr>
        <p:spPr>
          <a:xfrm>
            <a:off x="1394755" y="153434"/>
            <a:ext cx="9905998" cy="1091953"/>
          </a:xfrm>
        </p:spPr>
        <p:txBody>
          <a:bodyPr/>
          <a:lstStyle/>
          <a:p>
            <a:r>
              <a:rPr lang="es-MX" b="1" dirty="0"/>
              <a:t>GROOMING</a:t>
            </a:r>
            <a:endParaRPr lang="es-PE" b="1" dirty="0"/>
          </a:p>
        </p:txBody>
      </p:sp>
      <p:pic>
        <p:nvPicPr>
          <p:cNvPr id="5" name="Imagen 4">
            <a:extLst>
              <a:ext uri="{FF2B5EF4-FFF2-40B4-BE49-F238E27FC236}">
                <a16:creationId xmlns:a16="http://schemas.microsoft.com/office/drawing/2014/main" id="{D958FD78-0A72-A174-66AD-0E727153F461}"/>
              </a:ext>
            </a:extLst>
          </p:cNvPr>
          <p:cNvPicPr>
            <a:picLocks noChangeAspect="1"/>
          </p:cNvPicPr>
          <p:nvPr/>
        </p:nvPicPr>
        <p:blipFill rotWithShape="1">
          <a:blip r:embed="rId2"/>
          <a:srcRect l="22783" t="19577" r="37452" b="5507"/>
          <a:stretch/>
        </p:blipFill>
        <p:spPr>
          <a:xfrm>
            <a:off x="891247" y="1331651"/>
            <a:ext cx="4848045" cy="4909351"/>
          </a:xfrm>
          <a:prstGeom prst="rect">
            <a:avLst/>
          </a:prstGeom>
        </p:spPr>
      </p:pic>
      <p:pic>
        <p:nvPicPr>
          <p:cNvPr id="7" name="Imagen 6">
            <a:extLst>
              <a:ext uri="{FF2B5EF4-FFF2-40B4-BE49-F238E27FC236}">
                <a16:creationId xmlns:a16="http://schemas.microsoft.com/office/drawing/2014/main" id="{15CC873F-1A9A-CAE6-C5B2-7B3376F541D9}"/>
              </a:ext>
            </a:extLst>
          </p:cNvPr>
          <p:cNvPicPr>
            <a:picLocks noChangeAspect="1"/>
          </p:cNvPicPr>
          <p:nvPr/>
        </p:nvPicPr>
        <p:blipFill rotWithShape="1">
          <a:blip r:embed="rId3"/>
          <a:srcRect l="28326" t="8783" r="29296" b="11561"/>
          <a:stretch/>
        </p:blipFill>
        <p:spPr>
          <a:xfrm>
            <a:off x="6133950" y="1176290"/>
            <a:ext cx="5166803" cy="5220071"/>
          </a:xfrm>
          <a:prstGeom prst="rect">
            <a:avLst/>
          </a:prstGeom>
        </p:spPr>
      </p:pic>
    </p:spTree>
    <p:extLst>
      <p:ext uri="{BB962C8B-B14F-4D97-AF65-F5344CB8AC3E}">
        <p14:creationId xmlns:p14="http://schemas.microsoft.com/office/powerpoint/2010/main" val="11352133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5305F2-57CD-0D4F-57CA-EE4D24B53635}"/>
              </a:ext>
            </a:extLst>
          </p:cNvPr>
          <p:cNvSpPr>
            <a:spLocks noGrp="1"/>
          </p:cNvSpPr>
          <p:nvPr>
            <p:ph type="title"/>
          </p:nvPr>
        </p:nvSpPr>
        <p:spPr>
          <a:xfrm>
            <a:off x="1451964" y="126812"/>
            <a:ext cx="9905998" cy="1046379"/>
          </a:xfrm>
        </p:spPr>
        <p:txBody>
          <a:bodyPr/>
          <a:lstStyle/>
          <a:p>
            <a:r>
              <a:rPr lang="es-MX" b="1" dirty="0"/>
              <a:t>LAVADO DE ACTIVOS Y CRIPTOMONEDAS</a:t>
            </a:r>
            <a:endParaRPr lang="es-PE" b="1" dirty="0"/>
          </a:p>
        </p:txBody>
      </p:sp>
      <p:pic>
        <p:nvPicPr>
          <p:cNvPr id="5" name="Imagen 4">
            <a:extLst>
              <a:ext uri="{FF2B5EF4-FFF2-40B4-BE49-F238E27FC236}">
                <a16:creationId xmlns:a16="http://schemas.microsoft.com/office/drawing/2014/main" id="{AD3B7A50-C1FC-C1AF-39E5-12548BE72789}"/>
              </a:ext>
            </a:extLst>
          </p:cNvPr>
          <p:cNvPicPr>
            <a:picLocks noChangeAspect="1"/>
          </p:cNvPicPr>
          <p:nvPr/>
        </p:nvPicPr>
        <p:blipFill rotWithShape="1">
          <a:blip r:embed="rId2"/>
          <a:srcRect l="43939" t="33217" r="31650" b="21106"/>
          <a:stretch/>
        </p:blipFill>
        <p:spPr>
          <a:xfrm>
            <a:off x="6096000" y="1173191"/>
            <a:ext cx="5756694" cy="5422764"/>
          </a:xfrm>
          <a:prstGeom prst="rect">
            <a:avLst/>
          </a:prstGeom>
        </p:spPr>
      </p:pic>
      <p:pic>
        <p:nvPicPr>
          <p:cNvPr id="7" name="Imagen 6">
            <a:extLst>
              <a:ext uri="{FF2B5EF4-FFF2-40B4-BE49-F238E27FC236}">
                <a16:creationId xmlns:a16="http://schemas.microsoft.com/office/drawing/2014/main" id="{9852385F-5B74-85ED-D1FD-018E89AD814A}"/>
              </a:ext>
            </a:extLst>
          </p:cNvPr>
          <p:cNvPicPr>
            <a:picLocks noChangeAspect="1"/>
          </p:cNvPicPr>
          <p:nvPr/>
        </p:nvPicPr>
        <p:blipFill rotWithShape="1">
          <a:blip r:embed="rId3"/>
          <a:srcRect l="17901" t="29926" r="36321" b="11101"/>
          <a:stretch/>
        </p:blipFill>
        <p:spPr>
          <a:xfrm>
            <a:off x="363749" y="1436297"/>
            <a:ext cx="5581292" cy="3864635"/>
          </a:xfrm>
          <a:prstGeom prst="rect">
            <a:avLst/>
          </a:prstGeom>
        </p:spPr>
      </p:pic>
    </p:spTree>
    <p:extLst>
      <p:ext uri="{BB962C8B-B14F-4D97-AF65-F5344CB8AC3E}">
        <p14:creationId xmlns:p14="http://schemas.microsoft.com/office/powerpoint/2010/main" val="15661524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6434CE40-B10D-6B06-DBE9-91CCA55711AB}"/>
              </a:ext>
            </a:extLst>
          </p:cNvPr>
          <p:cNvPicPr>
            <a:picLocks noChangeAspect="1"/>
          </p:cNvPicPr>
          <p:nvPr/>
        </p:nvPicPr>
        <p:blipFill>
          <a:blip r:embed="rId2"/>
          <a:srcRect l="23774" t="23081" r="41132" b="9784"/>
          <a:stretch/>
        </p:blipFill>
        <p:spPr>
          <a:xfrm>
            <a:off x="418755" y="983973"/>
            <a:ext cx="5753821" cy="5512469"/>
          </a:xfrm>
          <a:prstGeom prst="rect">
            <a:avLst/>
          </a:prstGeom>
        </p:spPr>
      </p:pic>
      <p:pic>
        <p:nvPicPr>
          <p:cNvPr id="7" name="Imagen 6">
            <a:extLst>
              <a:ext uri="{FF2B5EF4-FFF2-40B4-BE49-F238E27FC236}">
                <a16:creationId xmlns:a16="http://schemas.microsoft.com/office/drawing/2014/main" id="{9AEBC1D7-717A-C0BC-28F8-D1176966C302}"/>
              </a:ext>
            </a:extLst>
          </p:cNvPr>
          <p:cNvPicPr>
            <a:picLocks noChangeAspect="1"/>
          </p:cNvPicPr>
          <p:nvPr/>
        </p:nvPicPr>
        <p:blipFill>
          <a:blip r:embed="rId3"/>
          <a:srcRect l="17082" t="10931" r="19425" b="12956"/>
          <a:stretch/>
        </p:blipFill>
        <p:spPr>
          <a:xfrm>
            <a:off x="6584754" y="983973"/>
            <a:ext cx="4888378" cy="5431896"/>
          </a:xfrm>
          <a:prstGeom prst="rect">
            <a:avLst/>
          </a:prstGeom>
        </p:spPr>
      </p:pic>
      <p:sp>
        <p:nvSpPr>
          <p:cNvPr id="4" name="Título 1">
            <a:extLst>
              <a:ext uri="{FF2B5EF4-FFF2-40B4-BE49-F238E27FC236}">
                <a16:creationId xmlns:a16="http://schemas.microsoft.com/office/drawing/2014/main" id="{A9078809-6F73-B280-BE23-B1DAD413B5F7}"/>
              </a:ext>
            </a:extLst>
          </p:cNvPr>
          <p:cNvSpPr>
            <a:spLocks noGrp="1"/>
          </p:cNvSpPr>
          <p:nvPr>
            <p:ph type="title"/>
          </p:nvPr>
        </p:nvSpPr>
        <p:spPr>
          <a:xfrm>
            <a:off x="1434511" y="93799"/>
            <a:ext cx="9905998" cy="1091953"/>
          </a:xfrm>
        </p:spPr>
        <p:txBody>
          <a:bodyPr/>
          <a:lstStyle/>
          <a:p>
            <a:r>
              <a:rPr lang="es-MX" b="1" dirty="0" err="1"/>
              <a:t>Ciberataques</a:t>
            </a:r>
            <a:r>
              <a:rPr lang="es-MX" b="1" dirty="0"/>
              <a:t> a municipalidades</a:t>
            </a:r>
            <a:endParaRPr lang="es-PE" b="1" dirty="0"/>
          </a:p>
        </p:txBody>
      </p:sp>
    </p:spTree>
    <p:extLst>
      <p:ext uri="{BB962C8B-B14F-4D97-AF65-F5344CB8AC3E}">
        <p14:creationId xmlns:p14="http://schemas.microsoft.com/office/powerpoint/2010/main" val="4375543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6E4AD981-6F83-2184-507D-929794F8B627}"/>
              </a:ext>
            </a:extLst>
          </p:cNvPr>
          <p:cNvPicPr>
            <a:picLocks noChangeAspect="1"/>
          </p:cNvPicPr>
          <p:nvPr/>
        </p:nvPicPr>
        <p:blipFill>
          <a:blip r:embed="rId2"/>
          <a:srcRect l="23915" t="17947" r="41344" b="17025"/>
          <a:stretch/>
        </p:blipFill>
        <p:spPr>
          <a:xfrm>
            <a:off x="343930" y="994509"/>
            <a:ext cx="5451895" cy="5485206"/>
          </a:xfrm>
          <a:prstGeom prst="rect">
            <a:avLst/>
          </a:prstGeom>
        </p:spPr>
      </p:pic>
      <p:pic>
        <p:nvPicPr>
          <p:cNvPr id="7" name="Imagen 6">
            <a:extLst>
              <a:ext uri="{FF2B5EF4-FFF2-40B4-BE49-F238E27FC236}">
                <a16:creationId xmlns:a16="http://schemas.microsoft.com/office/drawing/2014/main" id="{94B3519D-627F-23AC-BE1D-4D813EAEBEDA}"/>
              </a:ext>
            </a:extLst>
          </p:cNvPr>
          <p:cNvPicPr>
            <a:picLocks noChangeAspect="1"/>
          </p:cNvPicPr>
          <p:nvPr/>
        </p:nvPicPr>
        <p:blipFill>
          <a:blip r:embed="rId3"/>
          <a:srcRect l="31628" t="15049" r="32500" b="5041"/>
          <a:stretch/>
        </p:blipFill>
        <p:spPr>
          <a:xfrm>
            <a:off x="6125817" y="914401"/>
            <a:ext cx="5214692" cy="5739434"/>
          </a:xfrm>
          <a:prstGeom prst="rect">
            <a:avLst/>
          </a:prstGeom>
        </p:spPr>
      </p:pic>
      <p:sp>
        <p:nvSpPr>
          <p:cNvPr id="4" name="Título 1">
            <a:extLst>
              <a:ext uri="{FF2B5EF4-FFF2-40B4-BE49-F238E27FC236}">
                <a16:creationId xmlns:a16="http://schemas.microsoft.com/office/drawing/2014/main" id="{A9078809-6F73-B280-BE23-B1DAD413B5F7}"/>
              </a:ext>
            </a:extLst>
          </p:cNvPr>
          <p:cNvSpPr>
            <a:spLocks noGrp="1"/>
          </p:cNvSpPr>
          <p:nvPr>
            <p:ph type="title"/>
          </p:nvPr>
        </p:nvSpPr>
        <p:spPr>
          <a:xfrm>
            <a:off x="1434511" y="93799"/>
            <a:ext cx="9905998" cy="1091953"/>
          </a:xfrm>
        </p:spPr>
        <p:txBody>
          <a:bodyPr/>
          <a:lstStyle/>
          <a:p>
            <a:r>
              <a:rPr lang="es-MX" b="1" dirty="0" err="1"/>
              <a:t>Ciberataques</a:t>
            </a:r>
            <a:r>
              <a:rPr lang="es-MX" b="1" dirty="0"/>
              <a:t> a UNIVERSIDADES</a:t>
            </a:r>
            <a:endParaRPr lang="es-PE" b="1" dirty="0"/>
          </a:p>
        </p:txBody>
      </p:sp>
    </p:spTree>
    <p:extLst>
      <p:ext uri="{BB962C8B-B14F-4D97-AF65-F5344CB8AC3E}">
        <p14:creationId xmlns:p14="http://schemas.microsoft.com/office/powerpoint/2010/main" val="16022318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2D4E3E-529B-FCB9-FEB5-A4C33AA1F25B}"/>
              </a:ext>
            </a:extLst>
          </p:cNvPr>
          <p:cNvSpPr>
            <a:spLocks noGrp="1"/>
          </p:cNvSpPr>
          <p:nvPr>
            <p:ph type="title"/>
          </p:nvPr>
        </p:nvSpPr>
        <p:spPr>
          <a:xfrm>
            <a:off x="1379952" y="260335"/>
            <a:ext cx="9905998" cy="882290"/>
          </a:xfrm>
        </p:spPr>
        <p:txBody>
          <a:bodyPr/>
          <a:lstStyle/>
          <a:p>
            <a:r>
              <a:rPr lang="es-PE" b="1" dirty="0"/>
              <a:t>CASO INTERBANK</a:t>
            </a:r>
          </a:p>
        </p:txBody>
      </p:sp>
      <p:pic>
        <p:nvPicPr>
          <p:cNvPr id="1026" name="Picture 2" descr="¿Qué pasó con Interbank y cómo cuidarse de los ciberataques? #FAMILIACOMRPP  | ENTREVISTA">
            <a:extLst>
              <a:ext uri="{FF2B5EF4-FFF2-40B4-BE49-F238E27FC236}">
                <a16:creationId xmlns:a16="http://schemas.microsoft.com/office/drawing/2014/main" id="{248A8BC6-2814-308C-16D2-F85FD00085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10" y="1708031"/>
            <a:ext cx="5551577" cy="3122762"/>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6A77242F-71EE-12D1-1A2B-5116049EF4A4}"/>
              </a:ext>
            </a:extLst>
          </p:cNvPr>
          <p:cNvPicPr>
            <a:picLocks noChangeAspect="1"/>
          </p:cNvPicPr>
          <p:nvPr/>
        </p:nvPicPr>
        <p:blipFill>
          <a:blip r:embed="rId3"/>
          <a:stretch>
            <a:fillRect/>
          </a:stretch>
        </p:blipFill>
        <p:spPr>
          <a:xfrm>
            <a:off x="5922214" y="1142625"/>
            <a:ext cx="6096000" cy="4572000"/>
          </a:xfrm>
          <a:prstGeom prst="rect">
            <a:avLst/>
          </a:prstGeom>
        </p:spPr>
      </p:pic>
    </p:spTree>
    <p:extLst>
      <p:ext uri="{BB962C8B-B14F-4D97-AF65-F5344CB8AC3E}">
        <p14:creationId xmlns:p14="http://schemas.microsoft.com/office/powerpoint/2010/main" val="35760886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768005-1A94-1217-D3AA-823CFE860D02}"/>
              </a:ext>
            </a:extLst>
          </p:cNvPr>
          <p:cNvSpPr>
            <a:spLocks noGrp="1"/>
          </p:cNvSpPr>
          <p:nvPr>
            <p:ph type="title"/>
          </p:nvPr>
        </p:nvSpPr>
        <p:spPr>
          <a:xfrm>
            <a:off x="1598614" y="224286"/>
            <a:ext cx="9526435" cy="681487"/>
          </a:xfrm>
        </p:spPr>
        <p:txBody>
          <a:bodyPr>
            <a:normAutofit/>
          </a:bodyPr>
          <a:lstStyle/>
          <a:p>
            <a:r>
              <a:rPr lang="es-MX" b="1" dirty="0"/>
              <a:t>¿tenemos un sistema penal preparado?</a:t>
            </a:r>
            <a:endParaRPr lang="es-PE" b="1" dirty="0"/>
          </a:p>
        </p:txBody>
      </p:sp>
      <p:pic>
        <p:nvPicPr>
          <p:cNvPr id="1026" name="Picture 2" descr="फ़ोटो के बारे में कोई जानकारी नहीं दी गई है.">
            <a:extLst>
              <a:ext uri="{FF2B5EF4-FFF2-40B4-BE49-F238E27FC236}">
                <a16:creationId xmlns:a16="http://schemas.microsoft.com/office/drawing/2014/main" id="{472B39FB-A40E-D315-76E1-5E179028C48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6019" y="1268082"/>
            <a:ext cx="3905175" cy="5365631"/>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942B39BF-40E7-05CD-FDDF-977818D38099}"/>
              </a:ext>
            </a:extLst>
          </p:cNvPr>
          <p:cNvPicPr>
            <a:picLocks noChangeAspect="1"/>
          </p:cNvPicPr>
          <p:nvPr/>
        </p:nvPicPr>
        <p:blipFill>
          <a:blip r:embed="rId3"/>
          <a:stretch>
            <a:fillRect/>
          </a:stretch>
        </p:blipFill>
        <p:spPr>
          <a:xfrm>
            <a:off x="6513634" y="1837426"/>
            <a:ext cx="5288544" cy="3825380"/>
          </a:xfrm>
          <a:prstGeom prst="rect">
            <a:avLst/>
          </a:prstGeom>
        </p:spPr>
      </p:pic>
      <p:sp>
        <p:nvSpPr>
          <p:cNvPr id="5" name="Distinto de 4">
            <a:extLst>
              <a:ext uri="{FF2B5EF4-FFF2-40B4-BE49-F238E27FC236}">
                <a16:creationId xmlns:a16="http://schemas.microsoft.com/office/drawing/2014/main" id="{30E53A4A-F269-04B7-D31C-F25F4D61980C}"/>
              </a:ext>
            </a:extLst>
          </p:cNvPr>
          <p:cNvSpPr/>
          <p:nvPr/>
        </p:nvSpPr>
        <p:spPr>
          <a:xfrm>
            <a:off x="5119030" y="3269409"/>
            <a:ext cx="1394604" cy="681488"/>
          </a:xfrm>
          <a:prstGeom prst="mathNotEqua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solidFill>
                <a:schemeClr val="tx1"/>
              </a:solidFill>
            </a:endParaRPr>
          </a:p>
        </p:txBody>
      </p:sp>
      <p:sp>
        <p:nvSpPr>
          <p:cNvPr id="6" name="Título 1">
            <a:extLst>
              <a:ext uri="{FF2B5EF4-FFF2-40B4-BE49-F238E27FC236}">
                <a16:creationId xmlns:a16="http://schemas.microsoft.com/office/drawing/2014/main" id="{7D6C8A0A-44AD-4235-3F52-A777DB5D28FB}"/>
              </a:ext>
            </a:extLst>
          </p:cNvPr>
          <p:cNvSpPr txBox="1">
            <a:spLocks/>
          </p:cNvSpPr>
          <p:nvPr/>
        </p:nvSpPr>
        <p:spPr>
          <a:xfrm>
            <a:off x="3441940" y="4478079"/>
            <a:ext cx="1483742" cy="3881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es-MX" sz="1400" b="1" dirty="0"/>
              <a:t>sistema penal</a:t>
            </a:r>
            <a:endParaRPr lang="es-PE" sz="1400" b="1" dirty="0"/>
          </a:p>
        </p:txBody>
      </p:sp>
      <p:sp>
        <p:nvSpPr>
          <p:cNvPr id="7" name="Título 1">
            <a:extLst>
              <a:ext uri="{FF2B5EF4-FFF2-40B4-BE49-F238E27FC236}">
                <a16:creationId xmlns:a16="http://schemas.microsoft.com/office/drawing/2014/main" id="{8555F971-39BF-3B51-9269-726C423EEABF}"/>
              </a:ext>
            </a:extLst>
          </p:cNvPr>
          <p:cNvSpPr txBox="1">
            <a:spLocks/>
          </p:cNvSpPr>
          <p:nvPr/>
        </p:nvSpPr>
        <p:spPr>
          <a:xfrm>
            <a:off x="1276019" y="1669212"/>
            <a:ext cx="1584670" cy="5822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es-MX" sz="1600" b="1" dirty="0"/>
              <a:t>cibercrimen</a:t>
            </a:r>
            <a:endParaRPr lang="es-PE" sz="1600" b="1" dirty="0"/>
          </a:p>
        </p:txBody>
      </p:sp>
      <p:sp>
        <p:nvSpPr>
          <p:cNvPr id="8" name="Título 1">
            <a:extLst>
              <a:ext uri="{FF2B5EF4-FFF2-40B4-BE49-F238E27FC236}">
                <a16:creationId xmlns:a16="http://schemas.microsoft.com/office/drawing/2014/main" id="{FB7AC224-40B7-DB80-9729-7E555627CF1B}"/>
              </a:ext>
            </a:extLst>
          </p:cNvPr>
          <p:cNvSpPr txBox="1">
            <a:spLocks/>
          </p:cNvSpPr>
          <p:nvPr/>
        </p:nvSpPr>
        <p:spPr>
          <a:xfrm>
            <a:off x="6565108" y="1766259"/>
            <a:ext cx="1483742" cy="3881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es-MX" sz="1400" b="1" dirty="0"/>
              <a:t>sistema penal</a:t>
            </a:r>
            <a:endParaRPr lang="es-PE" sz="1400" b="1" dirty="0"/>
          </a:p>
        </p:txBody>
      </p:sp>
      <p:sp>
        <p:nvSpPr>
          <p:cNvPr id="9" name="Título 1">
            <a:extLst>
              <a:ext uri="{FF2B5EF4-FFF2-40B4-BE49-F238E27FC236}">
                <a16:creationId xmlns:a16="http://schemas.microsoft.com/office/drawing/2014/main" id="{D23C01BE-EF68-CBE4-D56E-82B72EEE4912}"/>
              </a:ext>
            </a:extLst>
          </p:cNvPr>
          <p:cNvSpPr txBox="1">
            <a:spLocks/>
          </p:cNvSpPr>
          <p:nvPr/>
        </p:nvSpPr>
        <p:spPr>
          <a:xfrm>
            <a:off x="10314289" y="1766259"/>
            <a:ext cx="1203383" cy="388188"/>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es-MX" sz="1400" b="1" dirty="0"/>
              <a:t>cibercrimen</a:t>
            </a:r>
            <a:endParaRPr lang="es-PE" sz="1400" b="1" dirty="0"/>
          </a:p>
        </p:txBody>
      </p:sp>
      <p:sp>
        <p:nvSpPr>
          <p:cNvPr id="10" name="Título 1">
            <a:extLst>
              <a:ext uri="{FF2B5EF4-FFF2-40B4-BE49-F238E27FC236}">
                <a16:creationId xmlns:a16="http://schemas.microsoft.com/office/drawing/2014/main" id="{B3D37698-B2DC-9940-EEE3-F9E2E4249932}"/>
              </a:ext>
            </a:extLst>
          </p:cNvPr>
          <p:cNvSpPr txBox="1">
            <a:spLocks/>
          </p:cNvSpPr>
          <p:nvPr/>
        </p:nvSpPr>
        <p:spPr>
          <a:xfrm>
            <a:off x="8432321" y="1378071"/>
            <a:ext cx="1203383" cy="388188"/>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ctr"/>
            <a:r>
              <a:rPr lang="es-MX" sz="1400" b="1" dirty="0"/>
              <a:t>Igualdad de condiciones</a:t>
            </a:r>
            <a:endParaRPr lang="es-PE" sz="1400" b="1" dirty="0"/>
          </a:p>
        </p:txBody>
      </p:sp>
      <p:sp>
        <p:nvSpPr>
          <p:cNvPr id="11" name="Título 1">
            <a:extLst>
              <a:ext uri="{FF2B5EF4-FFF2-40B4-BE49-F238E27FC236}">
                <a16:creationId xmlns:a16="http://schemas.microsoft.com/office/drawing/2014/main" id="{BB8CDA22-8A07-601E-B15E-5F0B67D00429}"/>
              </a:ext>
            </a:extLst>
          </p:cNvPr>
          <p:cNvSpPr txBox="1">
            <a:spLocks/>
          </p:cNvSpPr>
          <p:nvPr/>
        </p:nvSpPr>
        <p:spPr>
          <a:xfrm>
            <a:off x="1847491" y="905776"/>
            <a:ext cx="2336320" cy="3881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ctr"/>
            <a:r>
              <a:rPr lang="es-MX" sz="1400" b="1" dirty="0"/>
              <a:t>DESIGUAL</a:t>
            </a:r>
            <a:endParaRPr lang="es-PE" sz="1400" b="1" dirty="0"/>
          </a:p>
        </p:txBody>
      </p:sp>
    </p:spTree>
    <p:extLst>
      <p:ext uri="{BB962C8B-B14F-4D97-AF65-F5344CB8AC3E}">
        <p14:creationId xmlns:p14="http://schemas.microsoft.com/office/powerpoint/2010/main" val="42615392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21AABBD-DDEB-4C8C-C572-ECEEF3D71824}"/>
              </a:ext>
            </a:extLst>
          </p:cNvPr>
          <p:cNvSpPr>
            <a:spLocks noGrp="1"/>
          </p:cNvSpPr>
          <p:nvPr>
            <p:ph type="ctrTitle"/>
          </p:nvPr>
        </p:nvSpPr>
        <p:spPr>
          <a:xfrm>
            <a:off x="2020066" y="3282176"/>
            <a:ext cx="8791575" cy="2387600"/>
          </a:xfrm>
        </p:spPr>
        <p:txBody>
          <a:bodyPr/>
          <a:lstStyle/>
          <a:p>
            <a:r>
              <a:rPr lang="es-ES" b="1" dirty="0"/>
              <a:t>2. Problemática en el Sistema de Justicia</a:t>
            </a:r>
            <a:endParaRPr lang="es-PE" b="1" dirty="0"/>
          </a:p>
        </p:txBody>
      </p:sp>
    </p:spTree>
    <p:extLst>
      <p:ext uri="{BB962C8B-B14F-4D97-AF65-F5344CB8AC3E}">
        <p14:creationId xmlns:p14="http://schemas.microsoft.com/office/powerpoint/2010/main" val="39435481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2D8635-ABE3-E91C-84E5-C74C309BE3A5}"/>
              </a:ext>
            </a:extLst>
          </p:cNvPr>
          <p:cNvSpPr>
            <a:spLocks noGrp="1"/>
          </p:cNvSpPr>
          <p:nvPr>
            <p:ph type="title"/>
          </p:nvPr>
        </p:nvSpPr>
        <p:spPr/>
        <p:txBody>
          <a:bodyPr/>
          <a:lstStyle/>
          <a:p>
            <a:endParaRPr lang="es-PE"/>
          </a:p>
        </p:txBody>
      </p:sp>
      <p:sp>
        <p:nvSpPr>
          <p:cNvPr id="3" name="Marcador de contenido 2">
            <a:extLst>
              <a:ext uri="{FF2B5EF4-FFF2-40B4-BE49-F238E27FC236}">
                <a16:creationId xmlns:a16="http://schemas.microsoft.com/office/drawing/2014/main" id="{5EBD14BD-678E-FFBB-BDBE-B682A0A187AE}"/>
              </a:ext>
            </a:extLst>
          </p:cNvPr>
          <p:cNvSpPr>
            <a:spLocks noGrp="1"/>
          </p:cNvSpPr>
          <p:nvPr>
            <p:ph idx="1"/>
          </p:nvPr>
        </p:nvSpPr>
        <p:spPr/>
        <p:txBody>
          <a:bodyPr/>
          <a:lstStyle/>
          <a:p>
            <a:endParaRPr lang="es-PE" dirty="0"/>
          </a:p>
        </p:txBody>
      </p:sp>
      <p:pic>
        <p:nvPicPr>
          <p:cNvPr id="5" name="Imagen 4">
            <a:extLst>
              <a:ext uri="{FF2B5EF4-FFF2-40B4-BE49-F238E27FC236}">
                <a16:creationId xmlns:a16="http://schemas.microsoft.com/office/drawing/2014/main" id="{872C623A-383B-9775-3094-E4EA870BE517}"/>
              </a:ext>
            </a:extLst>
          </p:cNvPr>
          <p:cNvPicPr>
            <a:picLocks noChangeAspect="1"/>
          </p:cNvPicPr>
          <p:nvPr/>
        </p:nvPicPr>
        <p:blipFill rotWithShape="1">
          <a:blip r:embed="rId2"/>
          <a:srcRect l="33805" t="17622" r="34891" b="593"/>
          <a:stretch/>
        </p:blipFill>
        <p:spPr>
          <a:xfrm>
            <a:off x="1418846" y="618518"/>
            <a:ext cx="3816626" cy="5311423"/>
          </a:xfrm>
          <a:prstGeom prst="rect">
            <a:avLst/>
          </a:prstGeom>
        </p:spPr>
      </p:pic>
      <p:pic>
        <p:nvPicPr>
          <p:cNvPr id="7" name="Imagen 6">
            <a:extLst>
              <a:ext uri="{FF2B5EF4-FFF2-40B4-BE49-F238E27FC236}">
                <a16:creationId xmlns:a16="http://schemas.microsoft.com/office/drawing/2014/main" id="{164DB944-4AD8-BF03-BC52-D42AF70ACE90}"/>
              </a:ext>
            </a:extLst>
          </p:cNvPr>
          <p:cNvPicPr>
            <a:picLocks noChangeAspect="1"/>
          </p:cNvPicPr>
          <p:nvPr/>
        </p:nvPicPr>
        <p:blipFill rotWithShape="1">
          <a:blip r:embed="rId3"/>
          <a:srcRect l="33805" t="18030" r="34891"/>
          <a:stretch/>
        </p:blipFill>
        <p:spPr>
          <a:xfrm>
            <a:off x="6851377" y="618518"/>
            <a:ext cx="3816626" cy="5326098"/>
          </a:xfrm>
          <a:prstGeom prst="rect">
            <a:avLst/>
          </a:prstGeom>
        </p:spPr>
      </p:pic>
    </p:spTree>
    <p:extLst>
      <p:ext uri="{BB962C8B-B14F-4D97-AF65-F5344CB8AC3E}">
        <p14:creationId xmlns:p14="http://schemas.microsoft.com/office/powerpoint/2010/main" val="41204609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AF06260F-B649-9B19-ED40-103D31834B85}"/>
              </a:ext>
            </a:extLst>
          </p:cNvPr>
          <p:cNvSpPr>
            <a:spLocks noGrp="1"/>
          </p:cNvSpPr>
          <p:nvPr>
            <p:ph type="title"/>
          </p:nvPr>
        </p:nvSpPr>
        <p:spPr/>
        <p:txBody>
          <a:bodyPr/>
          <a:lstStyle/>
          <a:p>
            <a:r>
              <a:rPr lang="es-ES" b="1" dirty="0"/>
              <a:t>1.- Introducción</a:t>
            </a:r>
            <a:endParaRPr lang="es-PE" b="1" dirty="0"/>
          </a:p>
        </p:txBody>
      </p:sp>
      <p:sp>
        <p:nvSpPr>
          <p:cNvPr id="5" name="Marcador de texto 4">
            <a:extLst>
              <a:ext uri="{FF2B5EF4-FFF2-40B4-BE49-F238E27FC236}">
                <a16:creationId xmlns:a16="http://schemas.microsoft.com/office/drawing/2014/main" id="{BA5D1BAA-28A3-503A-800A-FC5E618A33AC}"/>
              </a:ext>
            </a:extLst>
          </p:cNvPr>
          <p:cNvSpPr>
            <a:spLocks noGrp="1"/>
          </p:cNvSpPr>
          <p:nvPr>
            <p:ph type="body" idx="1"/>
          </p:nvPr>
        </p:nvSpPr>
        <p:spPr/>
        <p:txBody>
          <a:bodyPr/>
          <a:lstStyle/>
          <a:p>
            <a:endParaRPr lang="es-PE" dirty="0"/>
          </a:p>
        </p:txBody>
      </p:sp>
    </p:spTree>
    <p:extLst>
      <p:ext uri="{BB962C8B-B14F-4D97-AF65-F5344CB8AC3E}">
        <p14:creationId xmlns:p14="http://schemas.microsoft.com/office/powerpoint/2010/main" val="4562495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F57E20-C0D1-4890-FB0E-3B6966F689B6}"/>
              </a:ext>
            </a:extLst>
          </p:cNvPr>
          <p:cNvSpPr>
            <a:spLocks noGrp="1"/>
          </p:cNvSpPr>
          <p:nvPr>
            <p:ph type="title"/>
          </p:nvPr>
        </p:nvSpPr>
        <p:spPr/>
        <p:txBody>
          <a:bodyPr/>
          <a:lstStyle/>
          <a:p>
            <a:endParaRPr lang="es-PE"/>
          </a:p>
        </p:txBody>
      </p:sp>
      <p:sp>
        <p:nvSpPr>
          <p:cNvPr id="3" name="Marcador de contenido 2">
            <a:extLst>
              <a:ext uri="{FF2B5EF4-FFF2-40B4-BE49-F238E27FC236}">
                <a16:creationId xmlns:a16="http://schemas.microsoft.com/office/drawing/2014/main" id="{C9053E42-8BD1-3F36-00FA-FF450E991E00}"/>
              </a:ext>
            </a:extLst>
          </p:cNvPr>
          <p:cNvSpPr>
            <a:spLocks noGrp="1"/>
          </p:cNvSpPr>
          <p:nvPr>
            <p:ph idx="1"/>
          </p:nvPr>
        </p:nvSpPr>
        <p:spPr/>
        <p:txBody>
          <a:bodyPr/>
          <a:lstStyle/>
          <a:p>
            <a:endParaRPr lang="es-PE" dirty="0"/>
          </a:p>
        </p:txBody>
      </p:sp>
      <p:pic>
        <p:nvPicPr>
          <p:cNvPr id="5" name="Imagen 4">
            <a:extLst>
              <a:ext uri="{FF2B5EF4-FFF2-40B4-BE49-F238E27FC236}">
                <a16:creationId xmlns:a16="http://schemas.microsoft.com/office/drawing/2014/main" id="{39CD3EAB-55F5-E182-0196-F4C0607F66C3}"/>
              </a:ext>
            </a:extLst>
          </p:cNvPr>
          <p:cNvPicPr>
            <a:picLocks noChangeAspect="1"/>
          </p:cNvPicPr>
          <p:nvPr/>
        </p:nvPicPr>
        <p:blipFill rotWithShape="1">
          <a:blip r:embed="rId2"/>
          <a:srcRect l="33587" t="17826" r="35212"/>
          <a:stretch/>
        </p:blipFill>
        <p:spPr>
          <a:xfrm>
            <a:off x="1245705" y="618518"/>
            <a:ext cx="3803968" cy="5339350"/>
          </a:xfrm>
          <a:prstGeom prst="rect">
            <a:avLst/>
          </a:prstGeom>
        </p:spPr>
      </p:pic>
      <p:pic>
        <p:nvPicPr>
          <p:cNvPr id="7" name="Imagen 6">
            <a:extLst>
              <a:ext uri="{FF2B5EF4-FFF2-40B4-BE49-F238E27FC236}">
                <a16:creationId xmlns:a16="http://schemas.microsoft.com/office/drawing/2014/main" id="{D3AB7B2F-0377-00B9-1DB9-DABCE6DF8791}"/>
              </a:ext>
            </a:extLst>
          </p:cNvPr>
          <p:cNvPicPr>
            <a:picLocks noChangeAspect="1"/>
          </p:cNvPicPr>
          <p:nvPr/>
        </p:nvPicPr>
        <p:blipFill rotWithShape="1">
          <a:blip r:embed="rId3"/>
          <a:srcRect l="33478" t="17826" r="34783"/>
          <a:stretch/>
        </p:blipFill>
        <p:spPr>
          <a:xfrm>
            <a:off x="6440558" y="618518"/>
            <a:ext cx="4068218" cy="5339350"/>
          </a:xfrm>
          <a:prstGeom prst="rect">
            <a:avLst/>
          </a:prstGeom>
        </p:spPr>
      </p:pic>
    </p:spTree>
    <p:extLst>
      <p:ext uri="{BB962C8B-B14F-4D97-AF65-F5344CB8AC3E}">
        <p14:creationId xmlns:p14="http://schemas.microsoft.com/office/powerpoint/2010/main" val="14816407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4965F8-6F7C-610E-AA02-DF302FA41B3A}"/>
              </a:ext>
            </a:extLst>
          </p:cNvPr>
          <p:cNvSpPr>
            <a:spLocks noGrp="1"/>
          </p:cNvSpPr>
          <p:nvPr>
            <p:ph type="title"/>
          </p:nvPr>
        </p:nvSpPr>
        <p:spPr>
          <a:xfrm>
            <a:off x="1153445" y="363416"/>
            <a:ext cx="3310271" cy="2391816"/>
          </a:xfrm>
        </p:spPr>
        <p:txBody>
          <a:bodyPr>
            <a:noAutofit/>
          </a:bodyPr>
          <a:lstStyle/>
          <a:p>
            <a:pPr algn="just"/>
            <a:r>
              <a:rPr lang="es-PE" sz="2400" b="1" dirty="0"/>
              <a:t>Número de denuncias por delitos informáticos registrados en la PNP Según departamento, 2019-2021</a:t>
            </a:r>
          </a:p>
        </p:txBody>
      </p:sp>
      <p:sp>
        <p:nvSpPr>
          <p:cNvPr id="3" name="Marcador de contenido 2">
            <a:extLst>
              <a:ext uri="{FF2B5EF4-FFF2-40B4-BE49-F238E27FC236}">
                <a16:creationId xmlns:a16="http://schemas.microsoft.com/office/drawing/2014/main" id="{9806D10C-5A12-4288-1BE7-F0752D86125B}"/>
              </a:ext>
            </a:extLst>
          </p:cNvPr>
          <p:cNvSpPr>
            <a:spLocks noGrp="1"/>
          </p:cNvSpPr>
          <p:nvPr>
            <p:ph idx="1"/>
          </p:nvPr>
        </p:nvSpPr>
        <p:spPr>
          <a:xfrm>
            <a:off x="1153445" y="2964564"/>
            <a:ext cx="3310271" cy="4327159"/>
          </a:xfrm>
        </p:spPr>
        <p:txBody>
          <a:bodyPr>
            <a:normAutofit/>
          </a:bodyPr>
          <a:lstStyle/>
          <a:p>
            <a:pPr marL="0" indent="0" algn="just">
              <a:buNone/>
            </a:pPr>
            <a:r>
              <a:rPr lang="es-ES" sz="2000" dirty="0"/>
              <a:t>Fuente: </a:t>
            </a:r>
            <a:r>
              <a:rPr lang="es-PE" sz="2000" dirty="0">
                <a:effectLst/>
                <a:latin typeface="Garamond" panose="02020404030301010803" pitchFamily="18" charset="0"/>
                <a:ea typeface="Calibri" panose="020F0502020204030204" pitchFamily="34" charset="0"/>
                <a:cs typeface="Times New Roman" panose="02020603050405020304" pitchFamily="18" charset="0"/>
              </a:rPr>
              <a:t>Ministerio de Justicia y Derechos Humanos. (2022). Ciberdelincuencia – Reporte de Información Estadística y Recomendaciones para la Prevención.</a:t>
            </a:r>
            <a:endParaRPr lang="es-PE" sz="2000" dirty="0"/>
          </a:p>
        </p:txBody>
      </p:sp>
      <p:pic>
        <p:nvPicPr>
          <p:cNvPr id="4" name="Imagen 3">
            <a:extLst>
              <a:ext uri="{FF2B5EF4-FFF2-40B4-BE49-F238E27FC236}">
                <a16:creationId xmlns:a16="http://schemas.microsoft.com/office/drawing/2014/main" id="{3542E4F7-95D5-C50A-180E-6E0488CA8EF4}"/>
              </a:ext>
            </a:extLst>
          </p:cNvPr>
          <p:cNvPicPr>
            <a:picLocks noChangeAspect="1"/>
          </p:cNvPicPr>
          <p:nvPr/>
        </p:nvPicPr>
        <p:blipFill>
          <a:blip r:embed="rId2"/>
          <a:stretch>
            <a:fillRect/>
          </a:stretch>
        </p:blipFill>
        <p:spPr>
          <a:xfrm>
            <a:off x="4644189" y="363416"/>
            <a:ext cx="7003481" cy="6269396"/>
          </a:xfrm>
          <a:prstGeom prst="rect">
            <a:avLst/>
          </a:prstGeom>
        </p:spPr>
      </p:pic>
    </p:spTree>
    <p:extLst>
      <p:ext uri="{BB962C8B-B14F-4D97-AF65-F5344CB8AC3E}">
        <p14:creationId xmlns:p14="http://schemas.microsoft.com/office/powerpoint/2010/main" val="362532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3B604114-7B9D-F712-55FC-702D846FBE9A}"/>
              </a:ext>
            </a:extLst>
          </p:cNvPr>
          <p:cNvPicPr>
            <a:picLocks noChangeAspect="1"/>
          </p:cNvPicPr>
          <p:nvPr/>
        </p:nvPicPr>
        <p:blipFill rotWithShape="1">
          <a:blip r:embed="rId2"/>
          <a:srcRect l="18261" t="22518" r="24457" b="9362"/>
          <a:stretch/>
        </p:blipFill>
        <p:spPr>
          <a:xfrm>
            <a:off x="2857935" y="1314968"/>
            <a:ext cx="6983896" cy="4426228"/>
          </a:xfrm>
          <a:prstGeom prst="rect">
            <a:avLst/>
          </a:prstGeom>
        </p:spPr>
      </p:pic>
      <p:sp>
        <p:nvSpPr>
          <p:cNvPr id="11" name="CuadroTexto 10">
            <a:extLst>
              <a:ext uri="{FF2B5EF4-FFF2-40B4-BE49-F238E27FC236}">
                <a16:creationId xmlns:a16="http://schemas.microsoft.com/office/drawing/2014/main" id="{446BDFAF-248D-5630-70E5-B478140C7E5D}"/>
              </a:ext>
            </a:extLst>
          </p:cNvPr>
          <p:cNvSpPr txBox="1"/>
          <p:nvPr/>
        </p:nvSpPr>
        <p:spPr>
          <a:xfrm>
            <a:off x="1926756" y="5945912"/>
            <a:ext cx="9281255" cy="646331"/>
          </a:xfrm>
          <a:prstGeom prst="rect">
            <a:avLst/>
          </a:prstGeom>
          <a:noFill/>
        </p:spPr>
        <p:txBody>
          <a:bodyPr wrap="square" rtlCol="0">
            <a:spAutoFit/>
          </a:bodyPr>
          <a:lstStyle/>
          <a:p>
            <a:pPr algn="just"/>
            <a:r>
              <a:rPr lang="es-ES" dirty="0"/>
              <a:t>Fuente: </a:t>
            </a:r>
            <a:r>
              <a:rPr lang="es-PE" sz="1800" dirty="0">
                <a:effectLst/>
                <a:latin typeface="Garamond" panose="02020404030301010803" pitchFamily="18" charset="0"/>
                <a:ea typeface="Calibri" panose="020F0502020204030204" pitchFamily="34" charset="0"/>
                <a:cs typeface="Times New Roman" panose="02020603050405020304" pitchFamily="18" charset="0"/>
              </a:rPr>
              <a:t>Ministerio de Justicia y Derechos Humanos. (2022). Ciberdelincuencia – Reporte de Información Estadística y Recomendaciones para la Prevención.</a:t>
            </a:r>
            <a:endParaRPr lang="es-PE" dirty="0"/>
          </a:p>
        </p:txBody>
      </p:sp>
      <p:sp>
        <p:nvSpPr>
          <p:cNvPr id="12" name="Título 1">
            <a:extLst>
              <a:ext uri="{FF2B5EF4-FFF2-40B4-BE49-F238E27FC236}">
                <a16:creationId xmlns:a16="http://schemas.microsoft.com/office/drawing/2014/main" id="{7F54A402-7EC3-0C0B-DF78-3A1A501F6AC9}"/>
              </a:ext>
            </a:extLst>
          </p:cNvPr>
          <p:cNvSpPr>
            <a:spLocks noGrp="1"/>
          </p:cNvSpPr>
          <p:nvPr>
            <p:ph type="title"/>
          </p:nvPr>
        </p:nvSpPr>
        <p:spPr>
          <a:xfrm>
            <a:off x="2108946" y="119060"/>
            <a:ext cx="8481874" cy="1195908"/>
          </a:xfrm>
        </p:spPr>
        <p:txBody>
          <a:bodyPr>
            <a:noAutofit/>
          </a:bodyPr>
          <a:lstStyle/>
          <a:p>
            <a:pPr algn="just"/>
            <a:r>
              <a:rPr lang="es-PE" sz="2400" b="1" dirty="0"/>
              <a:t>Número de denuncias por delitos informáticos registrados en la PNP Según departamento, 2018-2021</a:t>
            </a:r>
          </a:p>
        </p:txBody>
      </p:sp>
    </p:spTree>
    <p:extLst>
      <p:ext uri="{BB962C8B-B14F-4D97-AF65-F5344CB8AC3E}">
        <p14:creationId xmlns:p14="http://schemas.microsoft.com/office/powerpoint/2010/main" val="21646950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2BFF0A-B38C-7815-2E7D-AD08B5A21DF2}"/>
              </a:ext>
            </a:extLst>
          </p:cNvPr>
          <p:cNvSpPr>
            <a:spLocks noGrp="1"/>
          </p:cNvSpPr>
          <p:nvPr>
            <p:ph type="title"/>
          </p:nvPr>
        </p:nvSpPr>
        <p:spPr>
          <a:xfrm>
            <a:off x="1188746" y="204538"/>
            <a:ext cx="3562934" cy="2767263"/>
          </a:xfrm>
        </p:spPr>
        <p:txBody>
          <a:bodyPr>
            <a:normAutofit/>
          </a:bodyPr>
          <a:lstStyle/>
          <a:p>
            <a:pPr algn="just"/>
            <a:r>
              <a:rPr lang="es-ES" sz="2400" b="1" dirty="0"/>
              <a:t>Denuncias por delitos informáticos registradas en Fiscalías Penales Comunes y</a:t>
            </a:r>
            <a:br>
              <a:rPr lang="es-ES" sz="2400" b="1" dirty="0"/>
            </a:br>
            <a:r>
              <a:rPr lang="es-ES" sz="2400" b="1" dirty="0"/>
              <a:t>Fiscalías Mixtas, de octubre 2013 a julio 2020</a:t>
            </a:r>
            <a:endParaRPr lang="es-PE" sz="2400" b="1" dirty="0"/>
          </a:p>
        </p:txBody>
      </p:sp>
      <p:sp>
        <p:nvSpPr>
          <p:cNvPr id="3" name="Marcador de contenido 2">
            <a:extLst>
              <a:ext uri="{FF2B5EF4-FFF2-40B4-BE49-F238E27FC236}">
                <a16:creationId xmlns:a16="http://schemas.microsoft.com/office/drawing/2014/main" id="{1C7BF2F7-E05B-314C-073E-B19632827D30}"/>
              </a:ext>
            </a:extLst>
          </p:cNvPr>
          <p:cNvSpPr>
            <a:spLocks noGrp="1"/>
          </p:cNvSpPr>
          <p:nvPr>
            <p:ph idx="1"/>
          </p:nvPr>
        </p:nvSpPr>
        <p:spPr>
          <a:xfrm>
            <a:off x="1285791" y="2971801"/>
            <a:ext cx="3368843" cy="1624263"/>
          </a:xfrm>
        </p:spPr>
        <p:txBody>
          <a:bodyPr>
            <a:normAutofit/>
          </a:bodyPr>
          <a:lstStyle/>
          <a:p>
            <a:pPr marL="0" indent="0" algn="just">
              <a:buNone/>
            </a:pPr>
            <a:r>
              <a:rPr lang="es-ES" sz="1600" dirty="0"/>
              <a:t>Fuente: Ministerio Público – Fiscalía de la Nación. (2021). Informe de Análisis </a:t>
            </a:r>
            <a:r>
              <a:rPr lang="es-ES" sz="1600" dirty="0" err="1"/>
              <a:t>N°</a:t>
            </a:r>
            <a:r>
              <a:rPr lang="es-ES" sz="1600" dirty="0"/>
              <a:t> 04 – Ciberdelincuencia en el Perú: Pautas para una Investigación Fiscal Especializada. </a:t>
            </a:r>
            <a:r>
              <a:rPr lang="es-ES" sz="1600" dirty="0" err="1"/>
              <a:t>Pg</a:t>
            </a:r>
            <a:r>
              <a:rPr lang="es-ES" sz="1600" dirty="0"/>
              <a:t> 22</a:t>
            </a:r>
            <a:endParaRPr lang="es-PE" sz="1600" dirty="0"/>
          </a:p>
        </p:txBody>
      </p:sp>
      <p:pic>
        <p:nvPicPr>
          <p:cNvPr id="9" name="Imagen 8">
            <a:extLst>
              <a:ext uri="{FF2B5EF4-FFF2-40B4-BE49-F238E27FC236}">
                <a16:creationId xmlns:a16="http://schemas.microsoft.com/office/drawing/2014/main" id="{728A55C7-3F83-5418-AE87-BCB73417C534}"/>
              </a:ext>
            </a:extLst>
          </p:cNvPr>
          <p:cNvPicPr>
            <a:picLocks noChangeAspect="1"/>
          </p:cNvPicPr>
          <p:nvPr/>
        </p:nvPicPr>
        <p:blipFill rotWithShape="1">
          <a:blip r:embed="rId2"/>
          <a:srcRect l="30560" t="21901" r="29253" b="4968"/>
          <a:stretch/>
        </p:blipFill>
        <p:spPr>
          <a:xfrm>
            <a:off x="4751679" y="102269"/>
            <a:ext cx="7312942" cy="6653462"/>
          </a:xfrm>
          <a:prstGeom prst="rect">
            <a:avLst/>
          </a:prstGeom>
        </p:spPr>
      </p:pic>
    </p:spTree>
    <p:extLst>
      <p:ext uri="{BB962C8B-B14F-4D97-AF65-F5344CB8AC3E}">
        <p14:creationId xmlns:p14="http://schemas.microsoft.com/office/powerpoint/2010/main" val="10271644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952876-0BDE-F199-053F-2F89A5F831EA}"/>
              </a:ext>
            </a:extLst>
          </p:cNvPr>
          <p:cNvSpPr>
            <a:spLocks noGrp="1"/>
          </p:cNvSpPr>
          <p:nvPr>
            <p:ph type="title"/>
          </p:nvPr>
        </p:nvSpPr>
        <p:spPr>
          <a:xfrm>
            <a:off x="1400720" y="211540"/>
            <a:ext cx="9905998" cy="998786"/>
          </a:xfrm>
        </p:spPr>
        <p:txBody>
          <a:bodyPr>
            <a:noAutofit/>
          </a:bodyPr>
          <a:lstStyle/>
          <a:p>
            <a:pPr algn="just"/>
            <a:r>
              <a:rPr lang="es-ES" sz="2400" b="1" dirty="0"/>
              <a:t>Personas con sentencia condenatoria registrada según delitos informáticos y contra el patrimonio relativo a delito informático – Periodo 2016 – 2020</a:t>
            </a:r>
            <a:endParaRPr lang="es-PE" sz="2400" b="1" dirty="0"/>
          </a:p>
        </p:txBody>
      </p:sp>
      <p:pic>
        <p:nvPicPr>
          <p:cNvPr id="5" name="Imagen 4">
            <a:extLst>
              <a:ext uri="{FF2B5EF4-FFF2-40B4-BE49-F238E27FC236}">
                <a16:creationId xmlns:a16="http://schemas.microsoft.com/office/drawing/2014/main" id="{B84111F4-4157-11BF-FBCC-2B52D8DC3200}"/>
              </a:ext>
            </a:extLst>
          </p:cNvPr>
          <p:cNvPicPr>
            <a:picLocks noChangeAspect="1"/>
          </p:cNvPicPr>
          <p:nvPr/>
        </p:nvPicPr>
        <p:blipFill rotWithShape="1">
          <a:blip r:embed="rId2"/>
          <a:srcRect l="24627" t="24601" r="23769" b="7216"/>
          <a:stretch/>
        </p:blipFill>
        <p:spPr>
          <a:xfrm>
            <a:off x="2031703" y="1255594"/>
            <a:ext cx="8644032" cy="5500048"/>
          </a:xfrm>
          <a:prstGeom prst="rect">
            <a:avLst/>
          </a:prstGeom>
        </p:spPr>
      </p:pic>
    </p:spTree>
    <p:extLst>
      <p:ext uri="{BB962C8B-B14F-4D97-AF65-F5344CB8AC3E}">
        <p14:creationId xmlns:p14="http://schemas.microsoft.com/office/powerpoint/2010/main" val="17799581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13CCFF-9C0D-682F-5EAB-EC47F72C59C0}"/>
              </a:ext>
            </a:extLst>
          </p:cNvPr>
          <p:cNvSpPr>
            <a:spLocks noGrp="1"/>
          </p:cNvSpPr>
          <p:nvPr>
            <p:ph type="title"/>
          </p:nvPr>
        </p:nvSpPr>
        <p:spPr>
          <a:xfrm>
            <a:off x="1626705" y="181196"/>
            <a:ext cx="9905998" cy="882290"/>
          </a:xfrm>
        </p:spPr>
        <p:txBody>
          <a:bodyPr/>
          <a:lstStyle/>
          <a:p>
            <a:r>
              <a:rPr lang="es-PE" b="1" dirty="0"/>
              <a:t>2023-2024: Sentencias obtenidas</a:t>
            </a:r>
          </a:p>
        </p:txBody>
      </p:sp>
      <p:pic>
        <p:nvPicPr>
          <p:cNvPr id="4" name="Imagen 3"/>
          <p:cNvPicPr>
            <a:picLocks noChangeAspect="1"/>
          </p:cNvPicPr>
          <p:nvPr/>
        </p:nvPicPr>
        <p:blipFill rotWithShape="1">
          <a:blip r:embed="rId2"/>
          <a:srcRect l="1307" t="33118" r="43474" b="2161"/>
          <a:stretch/>
        </p:blipFill>
        <p:spPr>
          <a:xfrm>
            <a:off x="1358622" y="1063486"/>
            <a:ext cx="4199076" cy="5287274"/>
          </a:xfrm>
          <a:prstGeom prst="rect">
            <a:avLst/>
          </a:prstGeom>
        </p:spPr>
      </p:pic>
      <p:pic>
        <p:nvPicPr>
          <p:cNvPr id="5" name="Imagen 4"/>
          <p:cNvPicPr>
            <a:picLocks noChangeAspect="1"/>
          </p:cNvPicPr>
          <p:nvPr/>
        </p:nvPicPr>
        <p:blipFill rotWithShape="1">
          <a:blip r:embed="rId3"/>
          <a:srcRect l="1330" t="29204" r="41896" b="5749"/>
          <a:stretch/>
        </p:blipFill>
        <p:spPr>
          <a:xfrm>
            <a:off x="6140889" y="1008648"/>
            <a:ext cx="4384718" cy="5396949"/>
          </a:xfrm>
          <a:prstGeom prst="rect">
            <a:avLst/>
          </a:prstGeom>
        </p:spPr>
      </p:pic>
    </p:spTree>
    <p:extLst>
      <p:ext uri="{BB962C8B-B14F-4D97-AF65-F5344CB8AC3E}">
        <p14:creationId xmlns:p14="http://schemas.microsoft.com/office/powerpoint/2010/main" val="28992973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ACBEB9-048C-060D-0806-5A8F865BD842}"/>
              </a:ext>
            </a:extLst>
          </p:cNvPr>
          <p:cNvSpPr>
            <a:spLocks noGrp="1"/>
          </p:cNvSpPr>
          <p:nvPr>
            <p:ph type="title"/>
          </p:nvPr>
        </p:nvSpPr>
        <p:spPr>
          <a:xfrm>
            <a:off x="1346129" y="317707"/>
            <a:ext cx="9905998" cy="1478570"/>
          </a:xfrm>
        </p:spPr>
        <p:txBody>
          <a:bodyPr/>
          <a:lstStyle/>
          <a:p>
            <a:r>
              <a:rPr lang="es-ES" dirty="0"/>
              <a:t>Conclusiones y recomendaciones</a:t>
            </a:r>
            <a:endParaRPr lang="es-PE" dirty="0"/>
          </a:p>
        </p:txBody>
      </p:sp>
      <p:pic>
        <p:nvPicPr>
          <p:cNvPr id="5" name="Marcador de contenido 4">
            <a:extLst>
              <a:ext uri="{FF2B5EF4-FFF2-40B4-BE49-F238E27FC236}">
                <a16:creationId xmlns:a16="http://schemas.microsoft.com/office/drawing/2014/main" id="{66FC7A59-B2AA-26F4-0ACC-F32253B831AA}"/>
              </a:ext>
            </a:extLst>
          </p:cNvPr>
          <p:cNvPicPr>
            <a:picLocks noGrp="1" noChangeAspect="1"/>
          </p:cNvPicPr>
          <p:nvPr>
            <p:ph idx="1"/>
          </p:nvPr>
        </p:nvPicPr>
        <p:blipFill>
          <a:blip r:embed="rId2"/>
          <a:stretch>
            <a:fillRect/>
          </a:stretch>
        </p:blipFill>
        <p:spPr>
          <a:xfrm>
            <a:off x="3353230" y="2097089"/>
            <a:ext cx="2536741" cy="3919426"/>
          </a:xfrm>
          <a:prstGeom prst="rect">
            <a:avLst/>
          </a:prstGeom>
        </p:spPr>
      </p:pic>
      <p:pic>
        <p:nvPicPr>
          <p:cNvPr id="4" name="Imagen 3">
            <a:extLst>
              <a:ext uri="{FF2B5EF4-FFF2-40B4-BE49-F238E27FC236}">
                <a16:creationId xmlns:a16="http://schemas.microsoft.com/office/drawing/2014/main" id="{1F7D4803-2BBE-739F-F3FE-47E3A575C569}"/>
              </a:ext>
            </a:extLst>
          </p:cNvPr>
          <p:cNvPicPr>
            <a:picLocks noChangeAspect="1"/>
          </p:cNvPicPr>
          <p:nvPr/>
        </p:nvPicPr>
        <p:blipFill>
          <a:blip r:embed="rId3"/>
          <a:stretch>
            <a:fillRect/>
          </a:stretch>
        </p:blipFill>
        <p:spPr>
          <a:xfrm>
            <a:off x="253524" y="2097089"/>
            <a:ext cx="2813717" cy="3919427"/>
          </a:xfrm>
          <a:prstGeom prst="rect">
            <a:avLst/>
          </a:prstGeom>
        </p:spPr>
      </p:pic>
      <p:pic>
        <p:nvPicPr>
          <p:cNvPr id="6" name="Imagen 5">
            <a:extLst>
              <a:ext uri="{FF2B5EF4-FFF2-40B4-BE49-F238E27FC236}">
                <a16:creationId xmlns:a16="http://schemas.microsoft.com/office/drawing/2014/main" id="{B4D93962-A90A-494B-2BBB-71A57FCB9B3D}"/>
              </a:ext>
            </a:extLst>
          </p:cNvPr>
          <p:cNvPicPr>
            <a:picLocks noChangeAspect="1"/>
          </p:cNvPicPr>
          <p:nvPr/>
        </p:nvPicPr>
        <p:blipFill rotWithShape="1">
          <a:blip r:embed="rId4"/>
          <a:srcRect r="1584"/>
          <a:stretch/>
        </p:blipFill>
        <p:spPr>
          <a:xfrm>
            <a:off x="6175960" y="2068512"/>
            <a:ext cx="2691592" cy="3932535"/>
          </a:xfrm>
          <a:prstGeom prst="rect">
            <a:avLst/>
          </a:prstGeom>
        </p:spPr>
      </p:pic>
      <p:pic>
        <p:nvPicPr>
          <p:cNvPr id="7" name="Imagen 6">
            <a:extLst>
              <a:ext uri="{FF2B5EF4-FFF2-40B4-BE49-F238E27FC236}">
                <a16:creationId xmlns:a16="http://schemas.microsoft.com/office/drawing/2014/main" id="{8112927E-CF98-0A09-D948-1D48B93F10A2}"/>
              </a:ext>
            </a:extLst>
          </p:cNvPr>
          <p:cNvPicPr>
            <a:picLocks noChangeAspect="1"/>
          </p:cNvPicPr>
          <p:nvPr/>
        </p:nvPicPr>
        <p:blipFill>
          <a:blip r:embed="rId5"/>
          <a:stretch>
            <a:fillRect/>
          </a:stretch>
        </p:blipFill>
        <p:spPr>
          <a:xfrm>
            <a:off x="9124761" y="2097089"/>
            <a:ext cx="2990223" cy="3919426"/>
          </a:xfrm>
          <a:prstGeom prst="rect">
            <a:avLst/>
          </a:prstGeom>
        </p:spPr>
      </p:pic>
    </p:spTree>
    <p:extLst>
      <p:ext uri="{BB962C8B-B14F-4D97-AF65-F5344CB8AC3E}">
        <p14:creationId xmlns:p14="http://schemas.microsoft.com/office/powerpoint/2010/main" val="38462271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EA1544-1586-EFDB-56E6-F4A5715AF0D4}"/>
              </a:ext>
            </a:extLst>
          </p:cNvPr>
          <p:cNvSpPr>
            <a:spLocks noGrp="1"/>
          </p:cNvSpPr>
          <p:nvPr>
            <p:ph type="title"/>
          </p:nvPr>
        </p:nvSpPr>
        <p:spPr>
          <a:xfrm>
            <a:off x="1381569" y="337996"/>
            <a:ext cx="9905998" cy="896600"/>
          </a:xfrm>
        </p:spPr>
        <p:txBody>
          <a:bodyPr/>
          <a:lstStyle/>
          <a:p>
            <a:r>
              <a:rPr lang="es-MX" b="1" dirty="0"/>
              <a:t>ENTIDADES DEL SISTEMA PENAL</a:t>
            </a:r>
            <a:endParaRPr lang="es-PE" b="1" dirty="0"/>
          </a:p>
        </p:txBody>
      </p:sp>
      <p:pic>
        <p:nvPicPr>
          <p:cNvPr id="6" name="Imagen 5">
            <a:extLst>
              <a:ext uri="{FF2B5EF4-FFF2-40B4-BE49-F238E27FC236}">
                <a16:creationId xmlns:a16="http://schemas.microsoft.com/office/drawing/2014/main" id="{BBEE85A7-336F-69A0-8440-A21811748381}"/>
              </a:ext>
            </a:extLst>
          </p:cNvPr>
          <p:cNvPicPr>
            <a:picLocks noChangeAspect="1"/>
          </p:cNvPicPr>
          <p:nvPr/>
        </p:nvPicPr>
        <p:blipFill>
          <a:blip r:embed="rId2"/>
          <a:stretch>
            <a:fillRect/>
          </a:stretch>
        </p:blipFill>
        <p:spPr>
          <a:xfrm>
            <a:off x="405552" y="4386198"/>
            <a:ext cx="2041226" cy="2041226"/>
          </a:xfrm>
          <a:prstGeom prst="rect">
            <a:avLst/>
          </a:prstGeom>
        </p:spPr>
      </p:pic>
      <p:pic>
        <p:nvPicPr>
          <p:cNvPr id="7" name="Imagen 6">
            <a:extLst>
              <a:ext uri="{FF2B5EF4-FFF2-40B4-BE49-F238E27FC236}">
                <a16:creationId xmlns:a16="http://schemas.microsoft.com/office/drawing/2014/main" id="{BC2B6AAE-F39C-29A9-52FA-A7805C8D63BB}"/>
              </a:ext>
            </a:extLst>
          </p:cNvPr>
          <p:cNvPicPr>
            <a:picLocks noChangeAspect="1"/>
          </p:cNvPicPr>
          <p:nvPr/>
        </p:nvPicPr>
        <p:blipFill>
          <a:blip r:embed="rId3"/>
          <a:stretch>
            <a:fillRect/>
          </a:stretch>
        </p:blipFill>
        <p:spPr>
          <a:xfrm>
            <a:off x="339364" y="1430595"/>
            <a:ext cx="2089896" cy="2563605"/>
          </a:xfrm>
          <a:prstGeom prst="rect">
            <a:avLst/>
          </a:prstGeom>
        </p:spPr>
      </p:pic>
      <p:pic>
        <p:nvPicPr>
          <p:cNvPr id="8" name="Imagen 7">
            <a:extLst>
              <a:ext uri="{FF2B5EF4-FFF2-40B4-BE49-F238E27FC236}">
                <a16:creationId xmlns:a16="http://schemas.microsoft.com/office/drawing/2014/main" id="{07F37FCF-2A17-2575-D092-EAFAF3F05D5E}"/>
              </a:ext>
            </a:extLst>
          </p:cNvPr>
          <p:cNvPicPr>
            <a:picLocks noChangeAspect="1"/>
          </p:cNvPicPr>
          <p:nvPr/>
        </p:nvPicPr>
        <p:blipFill>
          <a:blip r:embed="rId4"/>
          <a:stretch>
            <a:fillRect/>
          </a:stretch>
        </p:blipFill>
        <p:spPr>
          <a:xfrm>
            <a:off x="3091875" y="1974115"/>
            <a:ext cx="2419350" cy="1885950"/>
          </a:xfrm>
          <a:prstGeom prst="rect">
            <a:avLst/>
          </a:prstGeom>
        </p:spPr>
      </p:pic>
      <p:pic>
        <p:nvPicPr>
          <p:cNvPr id="9" name="Imagen 8">
            <a:extLst>
              <a:ext uri="{FF2B5EF4-FFF2-40B4-BE49-F238E27FC236}">
                <a16:creationId xmlns:a16="http://schemas.microsoft.com/office/drawing/2014/main" id="{695F78A9-6483-4BB7-6096-A86A59102C6A}"/>
              </a:ext>
            </a:extLst>
          </p:cNvPr>
          <p:cNvPicPr>
            <a:picLocks noChangeAspect="1"/>
          </p:cNvPicPr>
          <p:nvPr/>
        </p:nvPicPr>
        <p:blipFill>
          <a:blip r:embed="rId5"/>
          <a:stretch>
            <a:fillRect/>
          </a:stretch>
        </p:blipFill>
        <p:spPr>
          <a:xfrm>
            <a:off x="2879047" y="4306228"/>
            <a:ext cx="2845005" cy="2041226"/>
          </a:xfrm>
          <a:prstGeom prst="rect">
            <a:avLst/>
          </a:prstGeom>
        </p:spPr>
      </p:pic>
      <p:pic>
        <p:nvPicPr>
          <p:cNvPr id="10" name="Imagen 9">
            <a:extLst>
              <a:ext uri="{FF2B5EF4-FFF2-40B4-BE49-F238E27FC236}">
                <a16:creationId xmlns:a16="http://schemas.microsoft.com/office/drawing/2014/main" id="{0F2B8986-0B86-2210-7DF8-D3A8CC02E982}"/>
              </a:ext>
            </a:extLst>
          </p:cNvPr>
          <p:cNvPicPr>
            <a:picLocks noChangeAspect="1"/>
          </p:cNvPicPr>
          <p:nvPr/>
        </p:nvPicPr>
        <p:blipFill>
          <a:blip r:embed="rId6"/>
          <a:stretch>
            <a:fillRect/>
          </a:stretch>
        </p:blipFill>
        <p:spPr>
          <a:xfrm>
            <a:off x="6096000" y="1984332"/>
            <a:ext cx="2518878" cy="2009868"/>
          </a:xfrm>
          <a:prstGeom prst="rect">
            <a:avLst/>
          </a:prstGeom>
        </p:spPr>
      </p:pic>
      <p:pic>
        <p:nvPicPr>
          <p:cNvPr id="11" name="Imagen 10">
            <a:extLst>
              <a:ext uri="{FF2B5EF4-FFF2-40B4-BE49-F238E27FC236}">
                <a16:creationId xmlns:a16="http://schemas.microsoft.com/office/drawing/2014/main" id="{C56B93D0-6B03-2E4D-D445-BDE0949BC14E}"/>
              </a:ext>
            </a:extLst>
          </p:cNvPr>
          <p:cNvPicPr>
            <a:picLocks noChangeAspect="1"/>
          </p:cNvPicPr>
          <p:nvPr/>
        </p:nvPicPr>
        <p:blipFill rotWithShape="1">
          <a:blip r:embed="rId7"/>
          <a:srcRect l="37897" t="6070" r="3229" b="14577"/>
          <a:stretch/>
        </p:blipFill>
        <p:spPr>
          <a:xfrm>
            <a:off x="8942313" y="1826965"/>
            <a:ext cx="2910323" cy="2203667"/>
          </a:xfrm>
          <a:prstGeom prst="rect">
            <a:avLst/>
          </a:prstGeom>
        </p:spPr>
      </p:pic>
      <p:sp>
        <p:nvSpPr>
          <p:cNvPr id="12" name="Flecha: hacia abajo 11">
            <a:extLst>
              <a:ext uri="{FF2B5EF4-FFF2-40B4-BE49-F238E27FC236}">
                <a16:creationId xmlns:a16="http://schemas.microsoft.com/office/drawing/2014/main" id="{276636B9-DB03-E864-A6DC-33326F80D078}"/>
              </a:ext>
            </a:extLst>
          </p:cNvPr>
          <p:cNvSpPr/>
          <p:nvPr/>
        </p:nvSpPr>
        <p:spPr>
          <a:xfrm>
            <a:off x="1204557" y="4030632"/>
            <a:ext cx="370936" cy="30483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13" name="Imagen 12">
            <a:extLst>
              <a:ext uri="{FF2B5EF4-FFF2-40B4-BE49-F238E27FC236}">
                <a16:creationId xmlns:a16="http://schemas.microsoft.com/office/drawing/2014/main" id="{C4D3E109-382C-BB0D-FFE2-7802C238C38B}"/>
              </a:ext>
            </a:extLst>
          </p:cNvPr>
          <p:cNvPicPr>
            <a:picLocks noChangeAspect="1"/>
          </p:cNvPicPr>
          <p:nvPr/>
        </p:nvPicPr>
        <p:blipFill>
          <a:blip r:embed="rId8"/>
          <a:stretch>
            <a:fillRect/>
          </a:stretch>
        </p:blipFill>
        <p:spPr>
          <a:xfrm>
            <a:off x="4023408" y="3933159"/>
            <a:ext cx="426757" cy="329213"/>
          </a:xfrm>
          <a:prstGeom prst="rect">
            <a:avLst/>
          </a:prstGeom>
        </p:spPr>
      </p:pic>
      <p:pic>
        <p:nvPicPr>
          <p:cNvPr id="14" name="Imagen 13">
            <a:extLst>
              <a:ext uri="{FF2B5EF4-FFF2-40B4-BE49-F238E27FC236}">
                <a16:creationId xmlns:a16="http://schemas.microsoft.com/office/drawing/2014/main" id="{59DDCFD4-C5A5-EE88-4DD6-404B6B22B481}"/>
              </a:ext>
            </a:extLst>
          </p:cNvPr>
          <p:cNvPicPr>
            <a:picLocks noChangeAspect="1"/>
          </p:cNvPicPr>
          <p:nvPr/>
        </p:nvPicPr>
        <p:blipFill>
          <a:blip r:embed="rId8"/>
          <a:stretch>
            <a:fillRect/>
          </a:stretch>
        </p:blipFill>
        <p:spPr>
          <a:xfrm>
            <a:off x="7104822" y="4097765"/>
            <a:ext cx="426757" cy="329213"/>
          </a:xfrm>
          <a:prstGeom prst="rect">
            <a:avLst/>
          </a:prstGeom>
        </p:spPr>
      </p:pic>
      <p:pic>
        <p:nvPicPr>
          <p:cNvPr id="15" name="Imagen 14">
            <a:extLst>
              <a:ext uri="{FF2B5EF4-FFF2-40B4-BE49-F238E27FC236}">
                <a16:creationId xmlns:a16="http://schemas.microsoft.com/office/drawing/2014/main" id="{84E11A29-8C47-FDC1-71E5-4490917C2D8A}"/>
              </a:ext>
            </a:extLst>
          </p:cNvPr>
          <p:cNvPicPr>
            <a:picLocks noChangeAspect="1"/>
          </p:cNvPicPr>
          <p:nvPr/>
        </p:nvPicPr>
        <p:blipFill>
          <a:blip r:embed="rId8"/>
          <a:stretch>
            <a:fillRect/>
          </a:stretch>
        </p:blipFill>
        <p:spPr>
          <a:xfrm>
            <a:off x="10146074" y="4097764"/>
            <a:ext cx="426757" cy="329213"/>
          </a:xfrm>
          <a:prstGeom prst="rect">
            <a:avLst/>
          </a:prstGeom>
        </p:spPr>
      </p:pic>
      <p:pic>
        <p:nvPicPr>
          <p:cNvPr id="16" name="Imagen 15">
            <a:extLst>
              <a:ext uri="{FF2B5EF4-FFF2-40B4-BE49-F238E27FC236}">
                <a16:creationId xmlns:a16="http://schemas.microsoft.com/office/drawing/2014/main" id="{00D978BA-CDF7-794B-7024-A3A8671944A2}"/>
              </a:ext>
            </a:extLst>
          </p:cNvPr>
          <p:cNvPicPr>
            <a:picLocks noChangeAspect="1"/>
          </p:cNvPicPr>
          <p:nvPr/>
        </p:nvPicPr>
        <p:blipFill rotWithShape="1">
          <a:blip r:embed="rId9"/>
          <a:srcRect l="10503" t="15032" r="14187" b="6754"/>
          <a:stretch/>
        </p:blipFill>
        <p:spPr>
          <a:xfrm>
            <a:off x="6501881" y="4480284"/>
            <a:ext cx="1784260" cy="1853053"/>
          </a:xfrm>
          <a:prstGeom prst="rect">
            <a:avLst/>
          </a:prstGeom>
        </p:spPr>
      </p:pic>
      <p:pic>
        <p:nvPicPr>
          <p:cNvPr id="17" name="Imagen 16">
            <a:extLst>
              <a:ext uri="{FF2B5EF4-FFF2-40B4-BE49-F238E27FC236}">
                <a16:creationId xmlns:a16="http://schemas.microsoft.com/office/drawing/2014/main" id="{0F7D3870-554D-6233-688D-73BB146A501C}"/>
              </a:ext>
            </a:extLst>
          </p:cNvPr>
          <p:cNvPicPr>
            <a:picLocks noChangeAspect="1"/>
          </p:cNvPicPr>
          <p:nvPr/>
        </p:nvPicPr>
        <p:blipFill>
          <a:blip r:embed="rId10"/>
          <a:stretch>
            <a:fillRect/>
          </a:stretch>
        </p:blipFill>
        <p:spPr>
          <a:xfrm>
            <a:off x="9507381" y="4494109"/>
            <a:ext cx="1780186" cy="1853345"/>
          </a:xfrm>
          <a:prstGeom prst="rect">
            <a:avLst/>
          </a:prstGeom>
        </p:spPr>
      </p:pic>
      <p:sp>
        <p:nvSpPr>
          <p:cNvPr id="18" name="Título 1">
            <a:extLst>
              <a:ext uri="{FF2B5EF4-FFF2-40B4-BE49-F238E27FC236}">
                <a16:creationId xmlns:a16="http://schemas.microsoft.com/office/drawing/2014/main" id="{96B70C6F-86C4-93BF-4B07-58E5BB19425B}"/>
              </a:ext>
            </a:extLst>
          </p:cNvPr>
          <p:cNvSpPr txBox="1">
            <a:spLocks/>
          </p:cNvSpPr>
          <p:nvPr/>
        </p:nvSpPr>
        <p:spPr>
          <a:xfrm>
            <a:off x="9617581" y="1826965"/>
            <a:ext cx="1483742" cy="388188"/>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es-MX" sz="1400" b="1" dirty="0"/>
              <a:t>defensa penal – defensa pública</a:t>
            </a:r>
            <a:endParaRPr lang="es-PE" sz="1400" b="1" dirty="0"/>
          </a:p>
        </p:txBody>
      </p:sp>
    </p:spTree>
    <p:extLst>
      <p:ext uri="{BB962C8B-B14F-4D97-AF65-F5344CB8AC3E}">
        <p14:creationId xmlns:p14="http://schemas.microsoft.com/office/powerpoint/2010/main" val="16838880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D160B62-F04E-8808-55A6-195F3ECACF11}"/>
              </a:ext>
            </a:extLst>
          </p:cNvPr>
          <p:cNvSpPr>
            <a:spLocks noGrp="1"/>
          </p:cNvSpPr>
          <p:nvPr>
            <p:ph type="title"/>
          </p:nvPr>
        </p:nvSpPr>
        <p:spPr>
          <a:xfrm>
            <a:off x="1861849" y="308722"/>
            <a:ext cx="9905998" cy="758077"/>
          </a:xfrm>
        </p:spPr>
        <p:txBody>
          <a:bodyPr/>
          <a:lstStyle/>
          <a:p>
            <a:r>
              <a:rPr lang="es-ES" dirty="0"/>
              <a:t>Informes a nivel regional</a:t>
            </a:r>
            <a:endParaRPr lang="es-PE" dirty="0"/>
          </a:p>
        </p:txBody>
      </p:sp>
      <p:sp>
        <p:nvSpPr>
          <p:cNvPr id="3" name="Marcador de contenido 2">
            <a:extLst>
              <a:ext uri="{FF2B5EF4-FFF2-40B4-BE49-F238E27FC236}">
                <a16:creationId xmlns:a16="http://schemas.microsoft.com/office/drawing/2014/main" id="{0D799F5A-7EC7-19E6-3298-82D473F25C4B}"/>
              </a:ext>
            </a:extLst>
          </p:cNvPr>
          <p:cNvSpPr>
            <a:spLocks noGrp="1"/>
          </p:cNvSpPr>
          <p:nvPr>
            <p:ph idx="1"/>
          </p:nvPr>
        </p:nvSpPr>
        <p:spPr/>
        <p:txBody>
          <a:bodyPr/>
          <a:lstStyle/>
          <a:p>
            <a:endParaRPr lang="es-PE" dirty="0"/>
          </a:p>
        </p:txBody>
      </p:sp>
      <p:pic>
        <p:nvPicPr>
          <p:cNvPr id="4" name="Imagen 3">
            <a:extLst>
              <a:ext uri="{FF2B5EF4-FFF2-40B4-BE49-F238E27FC236}">
                <a16:creationId xmlns:a16="http://schemas.microsoft.com/office/drawing/2014/main" id="{AE23DA07-5AC9-AC50-807D-E463888C9752}"/>
              </a:ext>
            </a:extLst>
          </p:cNvPr>
          <p:cNvPicPr>
            <a:picLocks noChangeAspect="1"/>
          </p:cNvPicPr>
          <p:nvPr/>
        </p:nvPicPr>
        <p:blipFill>
          <a:blip r:embed="rId2"/>
          <a:stretch>
            <a:fillRect/>
          </a:stretch>
        </p:blipFill>
        <p:spPr>
          <a:xfrm>
            <a:off x="6442364" y="1316182"/>
            <a:ext cx="4605047" cy="5209309"/>
          </a:xfrm>
          <a:prstGeom prst="rect">
            <a:avLst/>
          </a:prstGeom>
        </p:spPr>
      </p:pic>
      <p:pic>
        <p:nvPicPr>
          <p:cNvPr id="5" name="Imagen 4">
            <a:extLst>
              <a:ext uri="{FF2B5EF4-FFF2-40B4-BE49-F238E27FC236}">
                <a16:creationId xmlns:a16="http://schemas.microsoft.com/office/drawing/2014/main" id="{E7E1EB2B-1BBF-8299-5C93-06537A0B33E3}"/>
              </a:ext>
            </a:extLst>
          </p:cNvPr>
          <p:cNvPicPr>
            <a:picLocks noChangeAspect="1"/>
          </p:cNvPicPr>
          <p:nvPr/>
        </p:nvPicPr>
        <p:blipFill>
          <a:blip r:embed="rId3"/>
          <a:stretch>
            <a:fillRect/>
          </a:stretch>
        </p:blipFill>
        <p:spPr>
          <a:xfrm>
            <a:off x="955963" y="1242987"/>
            <a:ext cx="4605046" cy="5306291"/>
          </a:xfrm>
          <a:prstGeom prst="rect">
            <a:avLst/>
          </a:prstGeom>
        </p:spPr>
      </p:pic>
    </p:spTree>
    <p:extLst>
      <p:ext uri="{BB962C8B-B14F-4D97-AF65-F5344CB8AC3E}">
        <p14:creationId xmlns:p14="http://schemas.microsoft.com/office/powerpoint/2010/main" val="256014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B0BD2C79-4C8F-E457-F0D0-E36C21CD3A01}"/>
              </a:ext>
            </a:extLst>
          </p:cNvPr>
          <p:cNvSpPr>
            <a:spLocks noGrp="1"/>
          </p:cNvSpPr>
          <p:nvPr>
            <p:ph type="ctrTitle"/>
          </p:nvPr>
        </p:nvSpPr>
        <p:spPr>
          <a:xfrm>
            <a:off x="2164093" y="2307264"/>
            <a:ext cx="8755544" cy="3973463"/>
          </a:xfrm>
        </p:spPr>
        <p:txBody>
          <a:bodyPr>
            <a:normAutofit/>
          </a:bodyPr>
          <a:lstStyle/>
          <a:p>
            <a:pPr algn="just"/>
            <a:r>
              <a:rPr lang="es-ES" sz="4400" b="1" dirty="0"/>
              <a:t>3. LA CIBERCRIMINALIDAD Consideración Criminológica, Político-Criminal, Dogmática, Procesal y Cooperación Internacional </a:t>
            </a:r>
            <a:endParaRPr lang="es-PE" sz="4400" b="1" dirty="0"/>
          </a:p>
        </p:txBody>
      </p:sp>
    </p:spTree>
    <p:extLst>
      <p:ext uri="{BB962C8B-B14F-4D97-AF65-F5344CB8AC3E}">
        <p14:creationId xmlns:p14="http://schemas.microsoft.com/office/powerpoint/2010/main" val="35696673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3A54E8-E68E-D9BC-09BB-76539D446040}"/>
              </a:ext>
            </a:extLst>
          </p:cNvPr>
          <p:cNvSpPr>
            <a:spLocks noGrp="1"/>
          </p:cNvSpPr>
          <p:nvPr>
            <p:ph type="title"/>
          </p:nvPr>
        </p:nvSpPr>
        <p:spPr>
          <a:xfrm>
            <a:off x="1141413" y="327514"/>
            <a:ext cx="9905998" cy="1478570"/>
          </a:xfrm>
        </p:spPr>
        <p:txBody>
          <a:bodyPr>
            <a:normAutofit/>
          </a:bodyPr>
          <a:lstStyle/>
          <a:p>
            <a:pPr algn="just"/>
            <a:r>
              <a:rPr lang="es-ES" b="1" dirty="0"/>
              <a:t>Bill Gates explica el internet a </a:t>
            </a:r>
            <a:r>
              <a:rPr lang="es-ES" b="1" dirty="0" err="1"/>
              <a:t>dave</a:t>
            </a:r>
            <a:r>
              <a:rPr lang="es-ES" b="1" dirty="0"/>
              <a:t> (1995)</a:t>
            </a:r>
            <a:br>
              <a:rPr lang="es-ES" b="1" dirty="0"/>
            </a:br>
            <a:r>
              <a:rPr lang="es-ES" sz="2000" b="1" dirty="0"/>
              <a:t>(</a:t>
            </a:r>
            <a:r>
              <a:rPr lang="es-ES" sz="2000" b="1" dirty="0">
                <a:hlinkClick r:id="rId2"/>
              </a:rPr>
              <a:t>https://www.youtube.com/watch?v=fs-YpQj88ew</a:t>
            </a:r>
            <a:r>
              <a:rPr lang="es-ES" sz="2000" b="1" dirty="0"/>
              <a:t>)</a:t>
            </a:r>
            <a:endParaRPr lang="es-PE" sz="2000" b="1" dirty="0"/>
          </a:p>
        </p:txBody>
      </p:sp>
      <p:sp>
        <p:nvSpPr>
          <p:cNvPr id="3" name="Marcador de contenido 2">
            <a:extLst>
              <a:ext uri="{FF2B5EF4-FFF2-40B4-BE49-F238E27FC236}">
                <a16:creationId xmlns:a16="http://schemas.microsoft.com/office/drawing/2014/main" id="{F540CBB6-6BE8-1858-C3D9-6F01E1DF6514}"/>
              </a:ext>
            </a:extLst>
          </p:cNvPr>
          <p:cNvSpPr>
            <a:spLocks noGrp="1"/>
          </p:cNvSpPr>
          <p:nvPr>
            <p:ph idx="1"/>
          </p:nvPr>
        </p:nvSpPr>
        <p:spPr>
          <a:xfrm>
            <a:off x="1141413" y="1698997"/>
            <a:ext cx="4263100" cy="4538030"/>
          </a:xfrm>
        </p:spPr>
        <p:txBody>
          <a:bodyPr>
            <a:normAutofit fontScale="92500" lnSpcReduction="10000"/>
          </a:bodyPr>
          <a:lstStyle/>
          <a:p>
            <a:pPr marL="0" indent="0" algn="just" fontAlgn="base">
              <a:buNone/>
            </a:pPr>
            <a:r>
              <a:rPr lang="es-ES" b="0" i="1" dirty="0">
                <a:solidFill>
                  <a:srgbClr val="000000"/>
                </a:solidFill>
                <a:effectLst/>
                <a:latin typeface="Arial" panose="020B0604020202020204" pitchFamily="34" charset="0"/>
              </a:rPr>
              <a:t>“¿Qué demonios es eso exactamente?”</a:t>
            </a:r>
            <a:endParaRPr lang="es-ES" b="0" i="0" dirty="0">
              <a:solidFill>
                <a:srgbClr val="000000"/>
              </a:solidFill>
              <a:effectLst/>
              <a:latin typeface="Arial" panose="020B0604020202020204" pitchFamily="34" charset="0"/>
            </a:endParaRPr>
          </a:p>
          <a:p>
            <a:pPr marL="0" indent="0" algn="just" fontAlgn="base">
              <a:buNone/>
            </a:pPr>
            <a:r>
              <a:rPr lang="es-ES" b="0" i="1" dirty="0">
                <a:solidFill>
                  <a:srgbClr val="000000"/>
                </a:solidFill>
                <a:effectLst/>
                <a:latin typeface="Arial" panose="020B0604020202020204" pitchFamily="34" charset="0"/>
              </a:rPr>
              <a:t>“Bueno, se ha convertido en un lugar donde la gente publica información, así que cada uno puede tener su propia página web. Las compañías están allí, las últimas noticias… Es una locura lo que está pasando. Se pueden enviar correos electrónicos a la gente…”</a:t>
            </a:r>
            <a:endParaRPr lang="es-ES" b="0" i="0" dirty="0">
              <a:solidFill>
                <a:srgbClr val="000000"/>
              </a:solidFill>
              <a:effectLst/>
              <a:latin typeface="Arial" panose="020B0604020202020204" pitchFamily="34" charset="0"/>
            </a:endParaRPr>
          </a:p>
          <a:p>
            <a:pPr marL="0" indent="0" algn="just">
              <a:buNone/>
            </a:pPr>
            <a:endParaRPr lang="es-PE" dirty="0"/>
          </a:p>
        </p:txBody>
      </p:sp>
      <p:pic>
        <p:nvPicPr>
          <p:cNvPr id="5" name="Imagen 4">
            <a:extLst>
              <a:ext uri="{FF2B5EF4-FFF2-40B4-BE49-F238E27FC236}">
                <a16:creationId xmlns:a16="http://schemas.microsoft.com/office/drawing/2014/main" id="{C96D02ED-BDBF-6768-68E6-0FF16D0D0075}"/>
              </a:ext>
            </a:extLst>
          </p:cNvPr>
          <p:cNvPicPr>
            <a:picLocks noChangeAspect="1"/>
          </p:cNvPicPr>
          <p:nvPr/>
        </p:nvPicPr>
        <p:blipFill rotWithShape="1">
          <a:blip r:embed="rId3"/>
          <a:srcRect l="10186" t="21801" r="42575" b="6746"/>
          <a:stretch/>
        </p:blipFill>
        <p:spPr>
          <a:xfrm>
            <a:off x="5745707" y="1698996"/>
            <a:ext cx="5950424" cy="4674507"/>
          </a:xfrm>
          <a:prstGeom prst="rect">
            <a:avLst/>
          </a:prstGeom>
        </p:spPr>
      </p:pic>
    </p:spTree>
    <p:extLst>
      <p:ext uri="{BB962C8B-B14F-4D97-AF65-F5344CB8AC3E}">
        <p14:creationId xmlns:p14="http://schemas.microsoft.com/office/powerpoint/2010/main" val="34468097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3689499" y="312695"/>
            <a:ext cx="4742120" cy="6370994"/>
          </a:xfrm>
          <a:prstGeom prst="rect">
            <a:avLst/>
          </a:prstGeom>
        </p:spPr>
      </p:pic>
    </p:spTree>
    <p:extLst>
      <p:ext uri="{BB962C8B-B14F-4D97-AF65-F5344CB8AC3E}">
        <p14:creationId xmlns:p14="http://schemas.microsoft.com/office/powerpoint/2010/main" val="42452701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D279D7F9-A630-28E1-03B6-F631F5A95CFF}"/>
              </a:ext>
            </a:extLst>
          </p:cNvPr>
          <p:cNvSpPr>
            <a:spLocks noGrp="1"/>
          </p:cNvSpPr>
          <p:nvPr>
            <p:ph type="title"/>
          </p:nvPr>
        </p:nvSpPr>
        <p:spPr/>
        <p:txBody>
          <a:bodyPr/>
          <a:lstStyle/>
          <a:p>
            <a:r>
              <a:rPr lang="es-ES" b="1" dirty="0"/>
              <a:t>4. DEBATE CONCEPTUAL</a:t>
            </a:r>
            <a:endParaRPr lang="es-PE" b="1" dirty="0"/>
          </a:p>
        </p:txBody>
      </p:sp>
      <p:sp>
        <p:nvSpPr>
          <p:cNvPr id="7" name="Marcador de texto 6">
            <a:extLst>
              <a:ext uri="{FF2B5EF4-FFF2-40B4-BE49-F238E27FC236}">
                <a16:creationId xmlns:a16="http://schemas.microsoft.com/office/drawing/2014/main" id="{CAD9D9B8-6560-038E-E2D1-F166013AA781}"/>
              </a:ext>
            </a:extLst>
          </p:cNvPr>
          <p:cNvSpPr>
            <a:spLocks noGrp="1"/>
          </p:cNvSpPr>
          <p:nvPr>
            <p:ph type="body" idx="1"/>
          </p:nvPr>
        </p:nvSpPr>
        <p:spPr/>
        <p:txBody>
          <a:bodyPr/>
          <a:lstStyle/>
          <a:p>
            <a:endParaRPr lang="es-PE"/>
          </a:p>
        </p:txBody>
      </p:sp>
    </p:spTree>
    <p:extLst>
      <p:ext uri="{BB962C8B-B14F-4D97-AF65-F5344CB8AC3E}">
        <p14:creationId xmlns:p14="http://schemas.microsoft.com/office/powerpoint/2010/main" val="39463104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C3628DD2-01B2-DBBB-F190-E2317F155741}"/>
              </a:ext>
            </a:extLst>
          </p:cNvPr>
          <p:cNvSpPr>
            <a:spLocks noGrp="1"/>
          </p:cNvSpPr>
          <p:nvPr>
            <p:ph type="title"/>
          </p:nvPr>
        </p:nvSpPr>
        <p:spPr/>
        <p:txBody>
          <a:bodyPr/>
          <a:lstStyle/>
          <a:p>
            <a:r>
              <a:rPr lang="es-MX" b="1" dirty="0"/>
              <a:t>Debate conceptual</a:t>
            </a:r>
            <a:endParaRPr lang="es-PE" b="1" dirty="0"/>
          </a:p>
        </p:txBody>
      </p:sp>
      <p:sp>
        <p:nvSpPr>
          <p:cNvPr id="5" name="Marcador de contenido 4">
            <a:extLst>
              <a:ext uri="{FF2B5EF4-FFF2-40B4-BE49-F238E27FC236}">
                <a16:creationId xmlns:a16="http://schemas.microsoft.com/office/drawing/2014/main" id="{A016C1B9-3DEF-FE98-87A3-48C5FBB4F3C9}"/>
              </a:ext>
            </a:extLst>
          </p:cNvPr>
          <p:cNvSpPr>
            <a:spLocks noGrp="1"/>
          </p:cNvSpPr>
          <p:nvPr>
            <p:ph idx="1"/>
          </p:nvPr>
        </p:nvSpPr>
        <p:spPr>
          <a:xfrm>
            <a:off x="1141413" y="1956188"/>
            <a:ext cx="10159191" cy="3797630"/>
          </a:xfrm>
        </p:spPr>
        <p:txBody>
          <a:bodyPr/>
          <a:lstStyle/>
          <a:p>
            <a:pPr marL="457200" indent="-457200" algn="just">
              <a:buAutoNum type="alphaLcParenR"/>
            </a:pPr>
            <a:r>
              <a:rPr lang="es-MX" b="1" dirty="0"/>
              <a:t>Delitos relacionados a los ordenadores</a:t>
            </a:r>
          </a:p>
          <a:p>
            <a:pPr marL="0" indent="0" algn="just">
              <a:buNone/>
            </a:pPr>
            <a:r>
              <a:rPr lang="es-MX" dirty="0" err="1"/>
              <a:t>Computer-related</a:t>
            </a:r>
            <a:r>
              <a:rPr lang="es-MX" dirty="0"/>
              <a:t> </a:t>
            </a:r>
            <a:r>
              <a:rPr lang="es-MX" dirty="0" err="1"/>
              <a:t>crime</a:t>
            </a:r>
            <a:r>
              <a:rPr lang="es-MX" dirty="0"/>
              <a:t>, cualquier comportamiento antijurídico, no ético o no autorizado, relacionado con el procesamiento automatizado de datos.</a:t>
            </a:r>
          </a:p>
          <a:p>
            <a:pPr marL="0" indent="0" algn="just">
              <a:buNone/>
            </a:pPr>
            <a:r>
              <a:rPr lang="es-MX" b="1" dirty="0"/>
              <a:t>b) Delitos informáticos</a:t>
            </a:r>
          </a:p>
          <a:p>
            <a:pPr marL="0" indent="0" algn="just">
              <a:buNone/>
            </a:pPr>
            <a:r>
              <a:rPr lang="es-MX" dirty="0" err="1"/>
              <a:t>Computer</a:t>
            </a:r>
            <a:r>
              <a:rPr lang="es-MX" dirty="0"/>
              <a:t> </a:t>
            </a:r>
            <a:r>
              <a:rPr lang="es-MX" dirty="0" err="1"/>
              <a:t>crimes</a:t>
            </a:r>
            <a:r>
              <a:rPr lang="es-MX" dirty="0"/>
              <a:t>, para su comisión se emplea un sistema automático de procesamiento de datos o de transmisión de datos.</a:t>
            </a:r>
          </a:p>
          <a:p>
            <a:pPr marL="457200" indent="-457200" algn="just">
              <a:buAutoNum type="alphaLcParenR"/>
            </a:pPr>
            <a:endParaRPr lang="es-PE" dirty="0"/>
          </a:p>
        </p:txBody>
      </p:sp>
    </p:spTree>
    <p:extLst>
      <p:ext uri="{BB962C8B-B14F-4D97-AF65-F5344CB8AC3E}">
        <p14:creationId xmlns:p14="http://schemas.microsoft.com/office/powerpoint/2010/main" val="24971414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178A1CC-50EE-AF70-BDFA-336B3B9AA84A}"/>
              </a:ext>
            </a:extLst>
          </p:cNvPr>
          <p:cNvSpPr>
            <a:spLocks noGrp="1"/>
          </p:cNvSpPr>
          <p:nvPr>
            <p:ph type="title"/>
          </p:nvPr>
        </p:nvSpPr>
        <p:spPr/>
        <p:txBody>
          <a:bodyPr/>
          <a:lstStyle/>
          <a:p>
            <a:r>
              <a:rPr lang="es-PE" b="1" dirty="0"/>
              <a:t>Debate conceptual</a:t>
            </a:r>
          </a:p>
        </p:txBody>
      </p:sp>
      <p:sp>
        <p:nvSpPr>
          <p:cNvPr id="3" name="Marcador de contenido 2">
            <a:extLst>
              <a:ext uri="{FF2B5EF4-FFF2-40B4-BE49-F238E27FC236}">
                <a16:creationId xmlns:a16="http://schemas.microsoft.com/office/drawing/2014/main" id="{ECD87E10-6F83-3E80-7A77-DD3A9624D3B2}"/>
              </a:ext>
            </a:extLst>
          </p:cNvPr>
          <p:cNvSpPr>
            <a:spLocks noGrp="1"/>
          </p:cNvSpPr>
          <p:nvPr>
            <p:ph idx="1"/>
          </p:nvPr>
        </p:nvSpPr>
        <p:spPr>
          <a:xfrm>
            <a:off x="1141413" y="1889185"/>
            <a:ext cx="9905998" cy="3902016"/>
          </a:xfrm>
        </p:spPr>
        <p:txBody>
          <a:bodyPr>
            <a:normAutofit fontScale="92500"/>
          </a:bodyPr>
          <a:lstStyle/>
          <a:p>
            <a:pPr marL="0" indent="0" algn="just">
              <a:buNone/>
            </a:pPr>
            <a:r>
              <a:rPr lang="es-MX" b="1" dirty="0"/>
              <a:t>c) Delitos tecnológicos</a:t>
            </a:r>
          </a:p>
          <a:p>
            <a:pPr marL="0" indent="0" algn="just">
              <a:buNone/>
            </a:pPr>
            <a:r>
              <a:rPr lang="es-PE" dirty="0"/>
              <a:t>Delitos que se comentes, en parte o en todo, a través de nuevas tecnologías.</a:t>
            </a:r>
          </a:p>
          <a:p>
            <a:pPr marL="0" indent="0" algn="just">
              <a:buNone/>
            </a:pPr>
            <a:r>
              <a:rPr lang="es-PE" b="1" dirty="0"/>
              <a:t>d) Ciberdelincuencia o Cibercriminalidad</a:t>
            </a:r>
          </a:p>
          <a:p>
            <a:pPr marL="0" indent="0" algn="just">
              <a:buNone/>
            </a:pPr>
            <a:r>
              <a:rPr lang="es-MX" dirty="0"/>
              <a:t>Se caracteriza por utilizar sistemas informáticos, así como sistemas de comunicación masivos, tales como teléfonos, computadoras, celulares, entre otros, mediante los cuales se cometen diversos delitos o hechos punibles, que dan lugar a la afectación de distintos bienes jurídicos o también denominados derechos fundamentales, tales como el honor, la intimidad, la indemnidad y libertad sexuales, entre otros.</a:t>
            </a:r>
            <a:endParaRPr lang="es-PE" dirty="0"/>
          </a:p>
        </p:txBody>
      </p:sp>
    </p:spTree>
    <p:extLst>
      <p:ext uri="{BB962C8B-B14F-4D97-AF65-F5344CB8AC3E}">
        <p14:creationId xmlns:p14="http://schemas.microsoft.com/office/powerpoint/2010/main" val="17380613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b="1" dirty="0"/>
              <a:t>5. Ley de Delitos Informáticos - LEY Nº 30096</a:t>
            </a:r>
          </a:p>
        </p:txBody>
      </p:sp>
      <p:sp>
        <p:nvSpPr>
          <p:cNvPr id="3" name="Marcador de texto 2"/>
          <p:cNvSpPr>
            <a:spLocks noGrp="1"/>
          </p:cNvSpPr>
          <p:nvPr>
            <p:ph type="body" idx="1"/>
          </p:nvPr>
        </p:nvSpPr>
        <p:spPr/>
        <p:txBody>
          <a:bodyPr/>
          <a:lstStyle/>
          <a:p>
            <a:endParaRPr lang="es-ES"/>
          </a:p>
        </p:txBody>
      </p:sp>
    </p:spTree>
    <p:extLst>
      <p:ext uri="{BB962C8B-B14F-4D97-AF65-F5344CB8AC3E}">
        <p14:creationId xmlns:p14="http://schemas.microsoft.com/office/powerpoint/2010/main" val="18234547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50170" y="92457"/>
            <a:ext cx="9905998" cy="1009858"/>
          </a:xfrm>
        </p:spPr>
        <p:txBody>
          <a:bodyPr>
            <a:normAutofit fontScale="90000"/>
          </a:bodyPr>
          <a:lstStyle/>
          <a:p>
            <a:r>
              <a:rPr lang="es-ES" b="1" dirty="0"/>
              <a:t>Objeto de la ley - </a:t>
            </a:r>
            <a:r>
              <a:rPr lang="es-MX" b="1" dirty="0"/>
              <a:t>CAPÍTULO I - FINALIDAD Y OBJETO DE LA LEY</a:t>
            </a:r>
            <a:endParaRPr lang="es-ES" b="1" dirty="0"/>
          </a:p>
        </p:txBody>
      </p:sp>
      <p:graphicFrame>
        <p:nvGraphicFramePr>
          <p:cNvPr id="4" name="Diagrama 3">
            <a:extLst>
              <a:ext uri="{FF2B5EF4-FFF2-40B4-BE49-F238E27FC236}">
                <a16:creationId xmlns:a16="http://schemas.microsoft.com/office/drawing/2014/main" id="{E1152A19-A5A8-DB28-D96F-F4A8E9AACED3}"/>
              </a:ext>
            </a:extLst>
          </p:cNvPr>
          <p:cNvGraphicFramePr/>
          <p:nvPr>
            <p:extLst>
              <p:ext uri="{D42A27DB-BD31-4B8C-83A1-F6EECF244321}">
                <p14:modId xmlns:p14="http://schemas.microsoft.com/office/powerpoint/2010/main" val="3484605087"/>
              </p:ext>
            </p:extLst>
          </p:nvPr>
        </p:nvGraphicFramePr>
        <p:xfrm>
          <a:off x="198408" y="1009291"/>
          <a:ext cx="7204747" cy="52816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Grupo 4">
            <a:extLst>
              <a:ext uri="{FF2B5EF4-FFF2-40B4-BE49-F238E27FC236}">
                <a16:creationId xmlns:a16="http://schemas.microsoft.com/office/drawing/2014/main" id="{DF454E95-164C-FF06-D4FC-4BA9BF3791EC}"/>
              </a:ext>
            </a:extLst>
          </p:cNvPr>
          <p:cNvGrpSpPr/>
          <p:nvPr/>
        </p:nvGrpSpPr>
        <p:grpSpPr>
          <a:xfrm>
            <a:off x="7960945" y="1671842"/>
            <a:ext cx="3948906" cy="3948906"/>
            <a:chOff x="3669109" y="734880"/>
            <a:chExt cx="3948906" cy="3948906"/>
          </a:xfrm>
        </p:grpSpPr>
        <p:sp>
          <p:nvSpPr>
            <p:cNvPr id="6" name="Elipse 5">
              <a:extLst>
                <a:ext uri="{FF2B5EF4-FFF2-40B4-BE49-F238E27FC236}">
                  <a16:creationId xmlns:a16="http://schemas.microsoft.com/office/drawing/2014/main" id="{043005C6-AB1D-0730-B097-0E0C2E17626B}"/>
                </a:ext>
              </a:extLst>
            </p:cNvPr>
            <p:cNvSpPr/>
            <p:nvPr/>
          </p:nvSpPr>
          <p:spPr>
            <a:xfrm>
              <a:off x="3669109" y="734880"/>
              <a:ext cx="3948906" cy="3948906"/>
            </a:xfrm>
            <a:prstGeom prst="ellipse">
              <a:avLst/>
            </a:prstGeom>
            <a:solidFill>
              <a:srgbClr val="C0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Elipse 4">
              <a:extLst>
                <a:ext uri="{FF2B5EF4-FFF2-40B4-BE49-F238E27FC236}">
                  <a16:creationId xmlns:a16="http://schemas.microsoft.com/office/drawing/2014/main" id="{CB2B47D2-3902-E05F-DB79-9FCFACE2B7E1}"/>
                </a:ext>
              </a:extLst>
            </p:cNvPr>
            <p:cNvSpPr txBox="1"/>
            <p:nvPr/>
          </p:nvSpPr>
          <p:spPr>
            <a:xfrm>
              <a:off x="4247413" y="1313184"/>
              <a:ext cx="2792298" cy="279229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s-MX" sz="3100" dirty="0"/>
                <a:t>G</a:t>
              </a:r>
              <a:r>
                <a:rPr lang="es-MX" sz="3100" kern="1200" dirty="0"/>
                <a:t>arantizar la lucha eficaz contra la ciberdelincuencia</a:t>
              </a:r>
              <a:endParaRPr lang="es-PE" sz="3100" kern="1200" dirty="0"/>
            </a:p>
          </p:txBody>
        </p:sp>
      </p:grpSp>
      <p:grpSp>
        <p:nvGrpSpPr>
          <p:cNvPr id="12" name="Grupo 11">
            <a:extLst>
              <a:ext uri="{FF2B5EF4-FFF2-40B4-BE49-F238E27FC236}">
                <a16:creationId xmlns:a16="http://schemas.microsoft.com/office/drawing/2014/main" id="{71C80B14-2C2C-BDCB-1606-B6175CE47DFD}"/>
              </a:ext>
            </a:extLst>
          </p:cNvPr>
          <p:cNvGrpSpPr/>
          <p:nvPr/>
        </p:nvGrpSpPr>
        <p:grpSpPr>
          <a:xfrm>
            <a:off x="7403155" y="3364324"/>
            <a:ext cx="438759" cy="716356"/>
            <a:chOff x="2771573" y="2286457"/>
            <a:chExt cx="438759" cy="716356"/>
          </a:xfrm>
        </p:grpSpPr>
        <p:sp>
          <p:nvSpPr>
            <p:cNvPr id="13" name="Flecha: a la derecha 12">
              <a:extLst>
                <a:ext uri="{FF2B5EF4-FFF2-40B4-BE49-F238E27FC236}">
                  <a16:creationId xmlns:a16="http://schemas.microsoft.com/office/drawing/2014/main" id="{114395AC-F381-1783-DC84-A2F8BF9BE458}"/>
                </a:ext>
              </a:extLst>
            </p:cNvPr>
            <p:cNvSpPr/>
            <p:nvPr/>
          </p:nvSpPr>
          <p:spPr>
            <a:xfrm>
              <a:off x="2771573" y="2286457"/>
              <a:ext cx="438759" cy="716356"/>
            </a:xfrm>
            <a:prstGeom prst="rightArrow">
              <a:avLst>
                <a:gd name="adj1" fmla="val 60000"/>
                <a:gd name="adj2" fmla="val 50000"/>
              </a:avLst>
            </a:prstGeom>
            <a:solidFill>
              <a:srgbClr val="C0000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14" name="Flecha: a la derecha 4">
              <a:extLst>
                <a:ext uri="{FF2B5EF4-FFF2-40B4-BE49-F238E27FC236}">
                  <a16:creationId xmlns:a16="http://schemas.microsoft.com/office/drawing/2014/main" id="{DCF4C487-438F-C768-CA37-F4130851C183}"/>
                </a:ext>
              </a:extLst>
            </p:cNvPr>
            <p:cNvSpPr txBox="1"/>
            <p:nvPr/>
          </p:nvSpPr>
          <p:spPr>
            <a:xfrm>
              <a:off x="2771573" y="2429728"/>
              <a:ext cx="307131" cy="4298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s-PE" sz="2200" kern="1200"/>
            </a:p>
          </p:txBody>
        </p:sp>
      </p:grpSp>
    </p:spTree>
    <p:extLst>
      <p:ext uri="{BB962C8B-B14F-4D97-AF65-F5344CB8AC3E}">
        <p14:creationId xmlns:p14="http://schemas.microsoft.com/office/powerpoint/2010/main" val="14533246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35821" y="153996"/>
            <a:ext cx="10089069" cy="847972"/>
          </a:xfrm>
        </p:spPr>
        <p:txBody>
          <a:bodyPr>
            <a:normAutofit/>
          </a:bodyPr>
          <a:lstStyle/>
          <a:p>
            <a:pPr algn="just"/>
            <a:r>
              <a:rPr lang="es-MX" sz="2400" b="1" dirty="0"/>
              <a:t>CAPÍTULO I - FINALIDAD Y OBJETO DE LA LEY - </a:t>
            </a:r>
            <a:r>
              <a:rPr lang="es-ES" sz="2400" b="1" dirty="0"/>
              <a:t>Convenio sobre la Ciberdelincuencia, Budapest, 23.XI.2001</a:t>
            </a:r>
          </a:p>
        </p:txBody>
      </p:sp>
      <p:graphicFrame>
        <p:nvGraphicFramePr>
          <p:cNvPr id="6" name="Diagrama 5">
            <a:extLst>
              <a:ext uri="{FF2B5EF4-FFF2-40B4-BE49-F238E27FC236}">
                <a16:creationId xmlns:a16="http://schemas.microsoft.com/office/drawing/2014/main" id="{5CEAC8DD-5413-9944-887E-72418EB71E2F}"/>
              </a:ext>
            </a:extLst>
          </p:cNvPr>
          <p:cNvGraphicFramePr/>
          <p:nvPr>
            <p:extLst>
              <p:ext uri="{D42A27DB-BD31-4B8C-83A1-F6EECF244321}">
                <p14:modId xmlns:p14="http://schemas.microsoft.com/office/powerpoint/2010/main" val="2528746689"/>
              </p:ext>
            </p:extLst>
          </p:nvPr>
        </p:nvGraphicFramePr>
        <p:xfrm>
          <a:off x="2118264" y="1139991"/>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663326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3E0DFC-00D5-8EF1-F07A-5549C61D09ED}"/>
              </a:ext>
            </a:extLst>
          </p:cNvPr>
          <p:cNvSpPr>
            <a:spLocks noGrp="1"/>
          </p:cNvSpPr>
          <p:nvPr>
            <p:ph type="title"/>
          </p:nvPr>
        </p:nvSpPr>
        <p:spPr>
          <a:xfrm>
            <a:off x="1385078" y="184470"/>
            <a:ext cx="9905998" cy="1478570"/>
          </a:xfrm>
        </p:spPr>
        <p:txBody>
          <a:bodyPr>
            <a:normAutofit fontScale="90000"/>
          </a:bodyPr>
          <a:lstStyle/>
          <a:p>
            <a:pPr algn="just"/>
            <a:r>
              <a:rPr lang="es-ES" sz="3600" b="1" dirty="0"/>
              <a:t>Informe de Análisis </a:t>
            </a:r>
            <a:r>
              <a:rPr lang="es-ES" sz="3600" b="1" dirty="0" err="1"/>
              <a:t>N°</a:t>
            </a:r>
            <a:r>
              <a:rPr lang="es-ES" sz="3600" b="1" dirty="0"/>
              <a:t> 04 – Ciberdelincuencia en el Perú: Pautas para una Investigación Fiscal Especializada. </a:t>
            </a:r>
            <a:r>
              <a:rPr lang="es-ES" sz="3600" b="1" dirty="0" err="1"/>
              <a:t>Pg</a:t>
            </a:r>
            <a:r>
              <a:rPr lang="es-ES" sz="3600" b="1" dirty="0"/>
              <a:t> 26</a:t>
            </a:r>
            <a:endParaRPr lang="es-PE" b="1" dirty="0"/>
          </a:p>
        </p:txBody>
      </p:sp>
      <p:pic>
        <p:nvPicPr>
          <p:cNvPr id="4" name="Imagen 3">
            <a:extLst>
              <a:ext uri="{FF2B5EF4-FFF2-40B4-BE49-F238E27FC236}">
                <a16:creationId xmlns:a16="http://schemas.microsoft.com/office/drawing/2014/main" id="{10CB8CD8-3A93-0E10-1F70-4CF28650AC01}"/>
              </a:ext>
            </a:extLst>
          </p:cNvPr>
          <p:cNvPicPr>
            <a:picLocks noChangeAspect="1"/>
          </p:cNvPicPr>
          <p:nvPr/>
        </p:nvPicPr>
        <p:blipFill rotWithShape="1">
          <a:blip r:embed="rId2"/>
          <a:srcRect l="10746" t="33144" r="11007" b="1953"/>
          <a:stretch/>
        </p:blipFill>
        <p:spPr>
          <a:xfrm>
            <a:off x="1306377" y="1561909"/>
            <a:ext cx="10063400" cy="4939093"/>
          </a:xfrm>
          <a:prstGeom prst="rect">
            <a:avLst/>
          </a:prstGeom>
        </p:spPr>
      </p:pic>
    </p:spTree>
    <p:extLst>
      <p:ext uri="{BB962C8B-B14F-4D97-AF65-F5344CB8AC3E}">
        <p14:creationId xmlns:p14="http://schemas.microsoft.com/office/powerpoint/2010/main" val="5173336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9A834E-1D90-C930-56BE-DD01191CCA38}"/>
              </a:ext>
            </a:extLst>
          </p:cNvPr>
          <p:cNvSpPr>
            <a:spLocks noGrp="1"/>
          </p:cNvSpPr>
          <p:nvPr>
            <p:ph type="title"/>
          </p:nvPr>
        </p:nvSpPr>
        <p:spPr>
          <a:xfrm>
            <a:off x="1263335" y="417231"/>
            <a:ext cx="10011390" cy="1189010"/>
          </a:xfrm>
        </p:spPr>
        <p:txBody>
          <a:bodyPr>
            <a:normAutofit/>
          </a:bodyPr>
          <a:lstStyle/>
          <a:p>
            <a:pPr algn="just"/>
            <a:r>
              <a:rPr lang="es-MX" b="1" dirty="0"/>
              <a:t>CAPÍTULO II - DELITOS CONTRA DATOS Y SISTEMAS INFORMÁTICOS</a:t>
            </a:r>
            <a:endParaRPr lang="es-PE" b="1" dirty="0"/>
          </a:p>
        </p:txBody>
      </p:sp>
      <p:graphicFrame>
        <p:nvGraphicFramePr>
          <p:cNvPr id="5" name="Marcador de contenido 4">
            <a:extLst>
              <a:ext uri="{FF2B5EF4-FFF2-40B4-BE49-F238E27FC236}">
                <a16:creationId xmlns:a16="http://schemas.microsoft.com/office/drawing/2014/main" id="{510067D0-1D42-DCEA-E914-50F2DAC1C925}"/>
              </a:ext>
            </a:extLst>
          </p:cNvPr>
          <p:cNvGraphicFramePr>
            <a:graphicFrameLocks noGrp="1"/>
          </p:cNvGraphicFramePr>
          <p:nvPr>
            <p:ph idx="1"/>
            <p:extLst>
              <p:ext uri="{D42A27DB-BD31-4B8C-83A1-F6EECF244321}">
                <p14:modId xmlns:p14="http://schemas.microsoft.com/office/powerpoint/2010/main" val="3414251792"/>
              </p:ext>
            </p:extLst>
          </p:nvPr>
        </p:nvGraphicFramePr>
        <p:xfrm>
          <a:off x="835970" y="1899539"/>
          <a:ext cx="10866120" cy="3270772"/>
        </p:xfrm>
        <a:graphic>
          <a:graphicData uri="http://schemas.openxmlformats.org/drawingml/2006/table">
            <a:tbl>
              <a:tblPr firstRow="1" bandRow="1">
                <a:tableStyleId>{5C22544A-7EE6-4342-B048-85BDC9FD1C3A}</a:tableStyleId>
              </a:tblPr>
              <a:tblGrid>
                <a:gridCol w="3572128">
                  <a:extLst>
                    <a:ext uri="{9D8B030D-6E8A-4147-A177-3AD203B41FA5}">
                      <a16:colId xmlns:a16="http://schemas.microsoft.com/office/drawing/2014/main" val="3560283795"/>
                    </a:ext>
                  </a:extLst>
                </a:gridCol>
                <a:gridCol w="7293992">
                  <a:extLst>
                    <a:ext uri="{9D8B030D-6E8A-4147-A177-3AD203B41FA5}">
                      <a16:colId xmlns:a16="http://schemas.microsoft.com/office/drawing/2014/main" val="3313479402"/>
                    </a:ext>
                  </a:extLst>
                </a:gridCol>
              </a:tblGrid>
              <a:tr h="318417">
                <a:tc>
                  <a:txBody>
                    <a:bodyPr/>
                    <a:lstStyle/>
                    <a:p>
                      <a:pPr algn="just"/>
                      <a:r>
                        <a:rPr lang="es-MX" dirty="0"/>
                        <a:t>Artículo</a:t>
                      </a:r>
                      <a:endParaRPr lang="es-PE" dirty="0"/>
                    </a:p>
                  </a:txBody>
                  <a:tcPr>
                    <a:solidFill>
                      <a:srgbClr val="C00000"/>
                    </a:solidFill>
                  </a:tcPr>
                </a:tc>
                <a:tc>
                  <a:txBody>
                    <a:bodyPr/>
                    <a:lstStyle/>
                    <a:p>
                      <a:pPr algn="just"/>
                      <a:r>
                        <a:rPr lang="es-MX" dirty="0"/>
                        <a:t>Descripción legal</a:t>
                      </a:r>
                      <a:endParaRPr lang="es-PE" dirty="0"/>
                    </a:p>
                  </a:txBody>
                  <a:tcPr>
                    <a:solidFill>
                      <a:srgbClr val="C00000"/>
                    </a:solidFill>
                  </a:tcPr>
                </a:tc>
                <a:extLst>
                  <a:ext uri="{0D108BD9-81ED-4DB2-BD59-A6C34878D82A}">
                    <a16:rowId xmlns:a16="http://schemas.microsoft.com/office/drawing/2014/main" val="3097037377"/>
                  </a:ext>
                </a:extLst>
              </a:tr>
              <a:tr h="2905012">
                <a:tc>
                  <a:txBody>
                    <a:bodyPr/>
                    <a:lstStyle/>
                    <a:p>
                      <a:pPr algn="just"/>
                      <a:r>
                        <a:rPr lang="es-PE" sz="1800" b="1" i="0" kern="1200" dirty="0">
                          <a:solidFill>
                            <a:schemeClr val="dk1"/>
                          </a:solidFill>
                          <a:effectLst/>
                          <a:latin typeface="+mn-lt"/>
                          <a:ea typeface="+mn-ea"/>
                          <a:cs typeface="+mn-cs"/>
                        </a:rPr>
                        <a:t>Artículo 2. Acceso ilícito</a:t>
                      </a:r>
                      <a:endParaRPr lang="es-PE" dirty="0"/>
                    </a:p>
                  </a:txBody>
                  <a:tcPr>
                    <a:solidFill>
                      <a:schemeClr val="bg1">
                        <a:lumMod val="95000"/>
                      </a:schemeClr>
                    </a:solidFill>
                  </a:tcPr>
                </a:tc>
                <a:tc>
                  <a:txBody>
                    <a:bodyPr/>
                    <a:lstStyle/>
                    <a:p>
                      <a:pPr algn="just"/>
                      <a:r>
                        <a:rPr lang="es-MX" dirty="0"/>
                        <a:t>El que deliberada e ilegítimamente accede a todo o en parte de un sistema informático, o se excede en lo autorizado, será reprimido con pena privativa de libertad no menor de uno ni mayor de cuatro años y con treinta a noventa días-multa.</a:t>
                      </a:r>
                    </a:p>
                    <a:p>
                      <a:pPr algn="just"/>
                      <a:endParaRPr lang="es-MX" dirty="0"/>
                    </a:p>
                    <a:p>
                      <a:pPr algn="just"/>
                      <a:r>
                        <a:rPr lang="es-MX" dirty="0"/>
                        <a:t>Si el agente accede deliberada e ilegítimamente, en todo o en parte, al sistema informático vulnerando las medidas de seguridad establecidas para impedirlo, será reprimido con pena privativa de libertad no menor de tres ni mayor de seis años y con ochenta a ciento veinte días-multa.</a:t>
                      </a:r>
                      <a:endParaRPr lang="es-PE" dirty="0"/>
                    </a:p>
                  </a:txBody>
                  <a:tcPr>
                    <a:solidFill>
                      <a:schemeClr val="bg1">
                        <a:lumMod val="95000"/>
                      </a:schemeClr>
                    </a:solidFill>
                  </a:tcPr>
                </a:tc>
                <a:extLst>
                  <a:ext uri="{0D108BD9-81ED-4DB2-BD59-A6C34878D82A}">
                    <a16:rowId xmlns:a16="http://schemas.microsoft.com/office/drawing/2014/main" val="994473529"/>
                  </a:ext>
                </a:extLst>
              </a:tr>
            </a:tbl>
          </a:graphicData>
        </a:graphic>
      </p:graphicFrame>
    </p:spTree>
    <p:extLst>
      <p:ext uri="{BB962C8B-B14F-4D97-AF65-F5344CB8AC3E}">
        <p14:creationId xmlns:p14="http://schemas.microsoft.com/office/powerpoint/2010/main" val="22213468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3A3ED0-5ABE-E39F-AC0C-78D04F53AF5C}"/>
              </a:ext>
            </a:extLst>
          </p:cNvPr>
          <p:cNvSpPr>
            <a:spLocks noGrp="1"/>
          </p:cNvSpPr>
          <p:nvPr>
            <p:ph type="title"/>
          </p:nvPr>
        </p:nvSpPr>
        <p:spPr>
          <a:xfrm>
            <a:off x="1374327" y="325221"/>
            <a:ext cx="9905998" cy="1080885"/>
          </a:xfrm>
        </p:spPr>
        <p:txBody>
          <a:bodyPr/>
          <a:lstStyle/>
          <a:p>
            <a:r>
              <a:rPr lang="es-MX" dirty="0"/>
              <a:t>EJEMPLOS DE ACCESO ILÍCITO</a:t>
            </a:r>
            <a:endParaRPr lang="es-PE" dirty="0"/>
          </a:p>
        </p:txBody>
      </p:sp>
      <p:pic>
        <p:nvPicPr>
          <p:cNvPr id="1026" name="Picture 2" descr="Recibí una alerta de seguridad ¿Este mensaje es verdadero o falso? -  Microsoft Community">
            <a:extLst>
              <a:ext uri="{FF2B5EF4-FFF2-40B4-BE49-F238E27FC236}">
                <a16:creationId xmlns:a16="http://schemas.microsoft.com/office/drawing/2014/main" id="{F9A76474-04C9-4AA7-74F1-6B254B6276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862" y="1406106"/>
            <a:ext cx="6584621" cy="4796891"/>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F3DC43FE-0257-6065-F84D-234A402037D7}"/>
              </a:ext>
            </a:extLst>
          </p:cNvPr>
          <p:cNvPicPr>
            <a:picLocks noChangeAspect="1"/>
          </p:cNvPicPr>
          <p:nvPr/>
        </p:nvPicPr>
        <p:blipFill>
          <a:blip r:embed="rId3"/>
          <a:stretch>
            <a:fillRect/>
          </a:stretch>
        </p:blipFill>
        <p:spPr>
          <a:xfrm>
            <a:off x="7544161" y="1272218"/>
            <a:ext cx="3872180" cy="5174297"/>
          </a:xfrm>
          <a:prstGeom prst="rect">
            <a:avLst/>
          </a:prstGeom>
        </p:spPr>
      </p:pic>
    </p:spTree>
    <p:extLst>
      <p:ext uri="{BB962C8B-B14F-4D97-AF65-F5344CB8AC3E}">
        <p14:creationId xmlns:p14="http://schemas.microsoft.com/office/powerpoint/2010/main" val="2788262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50163C-994D-9080-3E03-F439C1BAE7C5}"/>
              </a:ext>
            </a:extLst>
          </p:cNvPr>
          <p:cNvSpPr>
            <a:spLocks noGrp="1"/>
          </p:cNvSpPr>
          <p:nvPr>
            <p:ph type="title"/>
          </p:nvPr>
        </p:nvSpPr>
        <p:spPr/>
        <p:txBody>
          <a:bodyPr/>
          <a:lstStyle/>
          <a:p>
            <a:endParaRPr lang="es-PE"/>
          </a:p>
        </p:txBody>
      </p:sp>
      <p:pic>
        <p:nvPicPr>
          <p:cNvPr id="5" name="Imagen 4">
            <a:extLst>
              <a:ext uri="{FF2B5EF4-FFF2-40B4-BE49-F238E27FC236}">
                <a16:creationId xmlns:a16="http://schemas.microsoft.com/office/drawing/2014/main" id="{6FA068E5-E931-A967-128C-7024F83462C3}"/>
              </a:ext>
            </a:extLst>
          </p:cNvPr>
          <p:cNvPicPr>
            <a:picLocks noChangeAspect="1"/>
          </p:cNvPicPr>
          <p:nvPr/>
        </p:nvPicPr>
        <p:blipFill>
          <a:blip r:embed="rId2"/>
          <a:stretch>
            <a:fillRect/>
          </a:stretch>
        </p:blipFill>
        <p:spPr>
          <a:xfrm>
            <a:off x="7719653" y="536598"/>
            <a:ext cx="4096887" cy="2892402"/>
          </a:xfrm>
          <a:prstGeom prst="rect">
            <a:avLst/>
          </a:prstGeom>
        </p:spPr>
      </p:pic>
      <p:pic>
        <p:nvPicPr>
          <p:cNvPr id="6" name="Imagen 5">
            <a:extLst>
              <a:ext uri="{FF2B5EF4-FFF2-40B4-BE49-F238E27FC236}">
                <a16:creationId xmlns:a16="http://schemas.microsoft.com/office/drawing/2014/main" id="{6F374F93-D326-FF34-54B7-8048B87AB367}"/>
              </a:ext>
            </a:extLst>
          </p:cNvPr>
          <p:cNvPicPr>
            <a:picLocks noChangeAspect="1"/>
          </p:cNvPicPr>
          <p:nvPr/>
        </p:nvPicPr>
        <p:blipFill>
          <a:blip r:embed="rId3"/>
          <a:stretch>
            <a:fillRect/>
          </a:stretch>
        </p:blipFill>
        <p:spPr>
          <a:xfrm>
            <a:off x="315035" y="786904"/>
            <a:ext cx="3738165" cy="2242899"/>
          </a:xfrm>
          <a:prstGeom prst="rect">
            <a:avLst/>
          </a:prstGeom>
        </p:spPr>
      </p:pic>
      <p:pic>
        <p:nvPicPr>
          <p:cNvPr id="7" name="Imagen 6">
            <a:extLst>
              <a:ext uri="{FF2B5EF4-FFF2-40B4-BE49-F238E27FC236}">
                <a16:creationId xmlns:a16="http://schemas.microsoft.com/office/drawing/2014/main" id="{A9EAA4DA-DCBE-FFB9-980A-FB933ACE28BA}"/>
              </a:ext>
            </a:extLst>
          </p:cNvPr>
          <p:cNvPicPr>
            <a:picLocks noChangeAspect="1"/>
          </p:cNvPicPr>
          <p:nvPr/>
        </p:nvPicPr>
        <p:blipFill rotWithShape="1">
          <a:blip r:embed="rId4"/>
          <a:srcRect r="4164" b="10150"/>
          <a:stretch/>
        </p:blipFill>
        <p:spPr>
          <a:xfrm>
            <a:off x="175887" y="3828197"/>
            <a:ext cx="3554404" cy="1875446"/>
          </a:xfrm>
          <a:prstGeom prst="rect">
            <a:avLst/>
          </a:prstGeom>
        </p:spPr>
      </p:pic>
      <p:pic>
        <p:nvPicPr>
          <p:cNvPr id="9" name="Imagen 8">
            <a:extLst>
              <a:ext uri="{FF2B5EF4-FFF2-40B4-BE49-F238E27FC236}">
                <a16:creationId xmlns:a16="http://schemas.microsoft.com/office/drawing/2014/main" id="{5E4C8D80-A5D6-6124-4CFE-DC93B0982D30}"/>
              </a:ext>
            </a:extLst>
          </p:cNvPr>
          <p:cNvPicPr>
            <a:picLocks noChangeAspect="1"/>
          </p:cNvPicPr>
          <p:nvPr/>
        </p:nvPicPr>
        <p:blipFill>
          <a:blip r:embed="rId5"/>
          <a:stretch>
            <a:fillRect/>
          </a:stretch>
        </p:blipFill>
        <p:spPr>
          <a:xfrm>
            <a:off x="4053200" y="430430"/>
            <a:ext cx="3466715" cy="2998570"/>
          </a:xfrm>
          <a:prstGeom prst="rect">
            <a:avLst/>
          </a:prstGeom>
        </p:spPr>
      </p:pic>
      <p:pic>
        <p:nvPicPr>
          <p:cNvPr id="10" name="Imagen 9">
            <a:extLst>
              <a:ext uri="{FF2B5EF4-FFF2-40B4-BE49-F238E27FC236}">
                <a16:creationId xmlns:a16="http://schemas.microsoft.com/office/drawing/2014/main" id="{258E9A7C-6BA7-1609-9B1A-A3D924526EA5}"/>
              </a:ext>
            </a:extLst>
          </p:cNvPr>
          <p:cNvPicPr>
            <a:picLocks noChangeAspect="1"/>
          </p:cNvPicPr>
          <p:nvPr/>
        </p:nvPicPr>
        <p:blipFill rotWithShape="1">
          <a:blip r:embed="rId6"/>
          <a:srcRect l="12649" t="14282" r="12647"/>
          <a:stretch/>
        </p:blipFill>
        <p:spPr>
          <a:xfrm>
            <a:off x="7811532" y="3510921"/>
            <a:ext cx="4269365" cy="2792301"/>
          </a:xfrm>
          <a:prstGeom prst="rect">
            <a:avLst/>
          </a:prstGeom>
        </p:spPr>
      </p:pic>
      <p:pic>
        <p:nvPicPr>
          <p:cNvPr id="3" name="Imagen 2"/>
          <p:cNvPicPr>
            <a:picLocks noChangeAspect="1"/>
          </p:cNvPicPr>
          <p:nvPr/>
        </p:nvPicPr>
        <p:blipFill rotWithShape="1">
          <a:blip r:embed="rId7"/>
          <a:srcRect l="1820" t="21864" r="11673" b="57229"/>
          <a:stretch/>
        </p:blipFill>
        <p:spPr>
          <a:xfrm>
            <a:off x="3916018" y="3916571"/>
            <a:ext cx="3727174" cy="1858064"/>
          </a:xfrm>
          <a:prstGeom prst="rect">
            <a:avLst/>
          </a:prstGeom>
        </p:spPr>
      </p:pic>
    </p:spTree>
    <p:extLst>
      <p:ext uri="{BB962C8B-B14F-4D97-AF65-F5344CB8AC3E}">
        <p14:creationId xmlns:p14="http://schemas.microsoft.com/office/powerpoint/2010/main" val="30304165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96FFD9-AF19-D9B4-A6C3-D47E2100BD6B}"/>
              </a:ext>
            </a:extLst>
          </p:cNvPr>
          <p:cNvSpPr>
            <a:spLocks noGrp="1"/>
          </p:cNvSpPr>
          <p:nvPr>
            <p:ph type="title"/>
          </p:nvPr>
        </p:nvSpPr>
        <p:spPr/>
        <p:txBody>
          <a:bodyPr/>
          <a:lstStyle/>
          <a:p>
            <a:pPr algn="just"/>
            <a:r>
              <a:rPr lang="es-MX" b="1" dirty="0"/>
              <a:t>CAPÍTULO II - DELITOS CONTRA DATOS Y SISTEMAS INFORMÁTICOS</a:t>
            </a:r>
            <a:endParaRPr lang="es-PE" b="1" dirty="0"/>
          </a:p>
        </p:txBody>
      </p:sp>
      <p:graphicFrame>
        <p:nvGraphicFramePr>
          <p:cNvPr id="4" name="Marcador de contenido 3">
            <a:extLst>
              <a:ext uri="{FF2B5EF4-FFF2-40B4-BE49-F238E27FC236}">
                <a16:creationId xmlns:a16="http://schemas.microsoft.com/office/drawing/2014/main" id="{ACB87BE8-6AE8-1FB3-C3A0-643BC32FB4CC}"/>
              </a:ext>
            </a:extLst>
          </p:cNvPr>
          <p:cNvGraphicFramePr>
            <a:graphicFrameLocks noGrp="1"/>
          </p:cNvGraphicFramePr>
          <p:nvPr>
            <p:ph idx="1"/>
            <p:extLst>
              <p:ext uri="{D42A27DB-BD31-4B8C-83A1-F6EECF244321}">
                <p14:modId xmlns:p14="http://schemas.microsoft.com/office/powerpoint/2010/main" val="71932066"/>
              </p:ext>
            </p:extLst>
          </p:nvPr>
        </p:nvGraphicFramePr>
        <p:xfrm>
          <a:off x="1142999" y="2223609"/>
          <a:ext cx="10062714" cy="3022600"/>
        </p:xfrm>
        <a:graphic>
          <a:graphicData uri="http://schemas.openxmlformats.org/drawingml/2006/table">
            <a:tbl>
              <a:tblPr firstRow="1" bandRow="1">
                <a:tableStyleId>{5C22544A-7EE6-4342-B048-85BDC9FD1C3A}</a:tableStyleId>
              </a:tblPr>
              <a:tblGrid>
                <a:gridCol w="3429001">
                  <a:extLst>
                    <a:ext uri="{9D8B030D-6E8A-4147-A177-3AD203B41FA5}">
                      <a16:colId xmlns:a16="http://schemas.microsoft.com/office/drawing/2014/main" val="1448127233"/>
                    </a:ext>
                  </a:extLst>
                </a:gridCol>
                <a:gridCol w="6633713">
                  <a:extLst>
                    <a:ext uri="{9D8B030D-6E8A-4147-A177-3AD203B41FA5}">
                      <a16:colId xmlns:a16="http://schemas.microsoft.com/office/drawing/2014/main" val="383364264"/>
                    </a:ext>
                  </a:extLst>
                </a:gridCol>
              </a:tblGrid>
              <a:tr h="370840">
                <a:tc>
                  <a:txBody>
                    <a:bodyPr/>
                    <a:lstStyle/>
                    <a:p>
                      <a:pPr algn="just"/>
                      <a:r>
                        <a:rPr lang="es-MX" dirty="0"/>
                        <a:t>Artículo</a:t>
                      </a:r>
                      <a:endParaRPr lang="es-PE" dirty="0"/>
                    </a:p>
                  </a:txBody>
                  <a:tcPr>
                    <a:solidFill>
                      <a:srgbClr val="C00000"/>
                    </a:solidFill>
                  </a:tcPr>
                </a:tc>
                <a:tc>
                  <a:txBody>
                    <a:bodyPr/>
                    <a:lstStyle/>
                    <a:p>
                      <a:pPr algn="just"/>
                      <a:r>
                        <a:rPr lang="es-MX" dirty="0"/>
                        <a:t>Descripción legal</a:t>
                      </a:r>
                      <a:endParaRPr lang="es-PE" dirty="0"/>
                    </a:p>
                  </a:txBody>
                  <a:tcPr>
                    <a:solidFill>
                      <a:srgbClr val="C00000"/>
                    </a:solidFill>
                  </a:tcPr>
                </a:tc>
                <a:extLst>
                  <a:ext uri="{0D108BD9-81ED-4DB2-BD59-A6C34878D82A}">
                    <a16:rowId xmlns:a16="http://schemas.microsoft.com/office/drawing/2014/main" val="3447860340"/>
                  </a:ext>
                </a:extLst>
              </a:tr>
              <a:tr h="370840">
                <a:tc>
                  <a:txBody>
                    <a:bodyPr/>
                    <a:lstStyle/>
                    <a:p>
                      <a:pPr algn="just"/>
                      <a:r>
                        <a:rPr lang="es-MX" sz="1800" b="1" i="0" kern="1200" dirty="0">
                          <a:solidFill>
                            <a:schemeClr val="dk1"/>
                          </a:solidFill>
                          <a:effectLst/>
                          <a:latin typeface="+mn-lt"/>
                          <a:ea typeface="+mn-ea"/>
                          <a:cs typeface="+mn-cs"/>
                        </a:rPr>
                        <a:t>Artículo 3. Atentado a la integridad de datos informáticos</a:t>
                      </a:r>
                      <a:endParaRPr lang="es-PE" dirty="0"/>
                    </a:p>
                  </a:txBody>
                  <a:tcPr/>
                </a:tc>
                <a:tc>
                  <a:txBody>
                    <a:bodyPr/>
                    <a:lstStyle/>
                    <a:p>
                      <a:pPr algn="just"/>
                      <a:r>
                        <a:rPr lang="es-MX" sz="1800" b="0" i="0" kern="1200" dirty="0">
                          <a:solidFill>
                            <a:schemeClr val="dk1"/>
                          </a:solidFill>
                          <a:effectLst/>
                          <a:latin typeface="+mn-lt"/>
                          <a:ea typeface="+mn-ea"/>
                          <a:cs typeface="+mn-cs"/>
                        </a:rPr>
                        <a:t>El que deliberada e ilegítimamente daña, introduce, borra, deteriora, altera, suprime o hace inaccesibles datos informáticos, será reprimido con pena privativa de libertad no menor de tres ni mayor de seis años y con ochenta a ciento veinte días-multa.</a:t>
                      </a:r>
                      <a:endParaRPr lang="es-PE" dirty="0"/>
                    </a:p>
                  </a:txBody>
                  <a:tcPr/>
                </a:tc>
                <a:extLst>
                  <a:ext uri="{0D108BD9-81ED-4DB2-BD59-A6C34878D82A}">
                    <a16:rowId xmlns:a16="http://schemas.microsoft.com/office/drawing/2014/main" val="2894586242"/>
                  </a:ext>
                </a:extLst>
              </a:tr>
              <a:tr h="370840">
                <a:tc>
                  <a:txBody>
                    <a:bodyPr/>
                    <a:lstStyle/>
                    <a:p>
                      <a:pPr algn="just"/>
                      <a:r>
                        <a:rPr lang="es-MX" sz="1800" b="1" i="0" kern="1200" dirty="0">
                          <a:solidFill>
                            <a:schemeClr val="dk1"/>
                          </a:solidFill>
                          <a:effectLst/>
                          <a:latin typeface="+mn-lt"/>
                          <a:ea typeface="+mn-ea"/>
                          <a:cs typeface="+mn-cs"/>
                        </a:rPr>
                        <a:t>Artículo 4. Atentado a la integridad de sistemas informáticos</a:t>
                      </a:r>
                      <a:endParaRPr lang="es-PE" dirty="0"/>
                    </a:p>
                  </a:txBody>
                  <a:tcPr/>
                </a:tc>
                <a:tc>
                  <a:txBody>
                    <a:bodyPr/>
                    <a:lstStyle/>
                    <a:p>
                      <a:pPr algn="just"/>
                      <a:r>
                        <a:rPr lang="es-MX" sz="1800" b="0" i="0" kern="1200" dirty="0">
                          <a:solidFill>
                            <a:schemeClr val="dk1"/>
                          </a:solidFill>
                          <a:effectLst/>
                          <a:latin typeface="+mn-lt"/>
                          <a:ea typeface="+mn-ea"/>
                          <a:cs typeface="+mn-cs"/>
                        </a:rPr>
                        <a:t>El que deliberada e ilegítimamente inutiliza, total o parcialmente, un sistema informático, impide el acceso a este, entorpece o imposibilita su funcionamiento o la prestación de sus servicios, será reprimido con pena privativa de libertad no menor de tres ni mayor de seis años y con ochenta a ciento veinte días-multa.</a:t>
                      </a:r>
                      <a:endParaRPr lang="es-PE" dirty="0"/>
                    </a:p>
                  </a:txBody>
                  <a:tcPr/>
                </a:tc>
                <a:extLst>
                  <a:ext uri="{0D108BD9-81ED-4DB2-BD59-A6C34878D82A}">
                    <a16:rowId xmlns:a16="http://schemas.microsoft.com/office/drawing/2014/main" val="1630074701"/>
                  </a:ext>
                </a:extLst>
              </a:tr>
            </a:tbl>
          </a:graphicData>
        </a:graphic>
      </p:graphicFrame>
    </p:spTree>
    <p:extLst>
      <p:ext uri="{BB962C8B-B14F-4D97-AF65-F5344CB8AC3E}">
        <p14:creationId xmlns:p14="http://schemas.microsoft.com/office/powerpoint/2010/main" val="30905970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9732B3-C9D4-43B0-E304-05760B37345D}"/>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76231EE2-5C38-D664-52BC-64FDA48C8C65}"/>
              </a:ext>
            </a:extLst>
          </p:cNvPr>
          <p:cNvPicPr>
            <a:picLocks noChangeAspect="1"/>
          </p:cNvPicPr>
          <p:nvPr/>
        </p:nvPicPr>
        <p:blipFill rotWithShape="1">
          <a:blip r:embed="rId2"/>
          <a:srcRect l="13409" t="10873" r="38409" b="1704"/>
          <a:stretch/>
        </p:blipFill>
        <p:spPr>
          <a:xfrm>
            <a:off x="678873" y="1308339"/>
            <a:ext cx="5143656" cy="4973819"/>
          </a:xfrm>
          <a:prstGeom prst="rect">
            <a:avLst/>
          </a:prstGeom>
        </p:spPr>
      </p:pic>
      <p:pic>
        <p:nvPicPr>
          <p:cNvPr id="7" name="Imagen 6">
            <a:extLst>
              <a:ext uri="{FF2B5EF4-FFF2-40B4-BE49-F238E27FC236}">
                <a16:creationId xmlns:a16="http://schemas.microsoft.com/office/drawing/2014/main" id="{D525F2E5-595F-2CA4-3020-E6E3DA4657AA}"/>
              </a:ext>
            </a:extLst>
          </p:cNvPr>
          <p:cNvPicPr>
            <a:picLocks noChangeAspect="1"/>
          </p:cNvPicPr>
          <p:nvPr/>
        </p:nvPicPr>
        <p:blipFill rotWithShape="1">
          <a:blip r:embed="rId3"/>
          <a:srcRect l="13636" t="10447" r="38182"/>
          <a:stretch/>
        </p:blipFill>
        <p:spPr>
          <a:xfrm>
            <a:off x="6285069" y="1247713"/>
            <a:ext cx="5228058" cy="5095069"/>
          </a:xfrm>
          <a:prstGeom prst="rect">
            <a:avLst/>
          </a:prstGeom>
        </p:spPr>
      </p:pic>
      <p:sp>
        <p:nvSpPr>
          <p:cNvPr id="2" name="Título 1">
            <a:extLst>
              <a:ext uri="{FF2B5EF4-FFF2-40B4-BE49-F238E27FC236}">
                <a16:creationId xmlns:a16="http://schemas.microsoft.com/office/drawing/2014/main" id="{C2930713-89E1-8D80-4EA0-FB1F5D38921F}"/>
              </a:ext>
            </a:extLst>
          </p:cNvPr>
          <p:cNvSpPr>
            <a:spLocks noGrp="1"/>
          </p:cNvSpPr>
          <p:nvPr>
            <p:ph type="title"/>
          </p:nvPr>
        </p:nvSpPr>
        <p:spPr>
          <a:xfrm>
            <a:off x="1332070" y="126814"/>
            <a:ext cx="9905998" cy="1080885"/>
          </a:xfrm>
        </p:spPr>
        <p:txBody>
          <a:bodyPr/>
          <a:lstStyle/>
          <a:p>
            <a:r>
              <a:rPr lang="es-MX" b="1" dirty="0"/>
              <a:t>EJEMPLOS DE Atentado a la integridad de datos informáticos</a:t>
            </a:r>
            <a:endParaRPr lang="es-PE" b="1" dirty="0"/>
          </a:p>
        </p:txBody>
      </p:sp>
    </p:spTree>
    <p:extLst>
      <p:ext uri="{BB962C8B-B14F-4D97-AF65-F5344CB8AC3E}">
        <p14:creationId xmlns:p14="http://schemas.microsoft.com/office/powerpoint/2010/main" val="32107808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17711C-9AAC-3B3C-487A-B784AD4E9603}"/>
              </a:ext>
            </a:extLst>
          </p:cNvPr>
          <p:cNvSpPr>
            <a:spLocks noGrp="1"/>
          </p:cNvSpPr>
          <p:nvPr>
            <p:ph type="title"/>
          </p:nvPr>
        </p:nvSpPr>
        <p:spPr>
          <a:xfrm>
            <a:off x="1244930" y="327514"/>
            <a:ext cx="9905998" cy="1478570"/>
          </a:xfrm>
        </p:spPr>
        <p:txBody>
          <a:bodyPr/>
          <a:lstStyle/>
          <a:p>
            <a:pPr algn="just"/>
            <a:r>
              <a:rPr lang="es-MX" b="1" dirty="0"/>
              <a:t>EJEMPLOS DE Atentado a la integridad de SISTEMAS informáticos</a:t>
            </a:r>
            <a:endParaRPr lang="es-PE" dirty="0"/>
          </a:p>
        </p:txBody>
      </p:sp>
      <p:pic>
        <p:nvPicPr>
          <p:cNvPr id="4" name="Imagen 3">
            <a:extLst>
              <a:ext uri="{FF2B5EF4-FFF2-40B4-BE49-F238E27FC236}">
                <a16:creationId xmlns:a16="http://schemas.microsoft.com/office/drawing/2014/main" id="{B27D76B2-B4CE-FE4F-B23D-589A9706D91B}"/>
              </a:ext>
            </a:extLst>
          </p:cNvPr>
          <p:cNvPicPr>
            <a:picLocks noChangeAspect="1"/>
          </p:cNvPicPr>
          <p:nvPr/>
        </p:nvPicPr>
        <p:blipFill>
          <a:blip r:embed="rId2"/>
          <a:stretch>
            <a:fillRect/>
          </a:stretch>
        </p:blipFill>
        <p:spPr>
          <a:xfrm>
            <a:off x="845388" y="1806084"/>
            <a:ext cx="4476960" cy="4476960"/>
          </a:xfrm>
          <a:prstGeom prst="rect">
            <a:avLst/>
          </a:prstGeom>
        </p:spPr>
      </p:pic>
      <p:pic>
        <p:nvPicPr>
          <p:cNvPr id="5" name="Imagen 4">
            <a:extLst>
              <a:ext uri="{FF2B5EF4-FFF2-40B4-BE49-F238E27FC236}">
                <a16:creationId xmlns:a16="http://schemas.microsoft.com/office/drawing/2014/main" id="{C0C29583-94F3-6B82-AB7E-034F368D235B}"/>
              </a:ext>
            </a:extLst>
          </p:cNvPr>
          <p:cNvPicPr>
            <a:picLocks noChangeAspect="1"/>
          </p:cNvPicPr>
          <p:nvPr/>
        </p:nvPicPr>
        <p:blipFill>
          <a:blip r:embed="rId3"/>
          <a:stretch>
            <a:fillRect/>
          </a:stretch>
        </p:blipFill>
        <p:spPr>
          <a:xfrm>
            <a:off x="5542008" y="1956971"/>
            <a:ext cx="6575094" cy="4175185"/>
          </a:xfrm>
          <a:prstGeom prst="rect">
            <a:avLst/>
          </a:prstGeom>
        </p:spPr>
      </p:pic>
    </p:spTree>
    <p:extLst>
      <p:ext uri="{BB962C8B-B14F-4D97-AF65-F5344CB8AC3E}">
        <p14:creationId xmlns:p14="http://schemas.microsoft.com/office/powerpoint/2010/main" val="11754321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AA1F70-E8E9-8959-270D-02BA93E756CE}"/>
              </a:ext>
            </a:extLst>
          </p:cNvPr>
          <p:cNvSpPr>
            <a:spLocks noGrp="1"/>
          </p:cNvSpPr>
          <p:nvPr>
            <p:ph type="title"/>
          </p:nvPr>
        </p:nvSpPr>
        <p:spPr>
          <a:xfrm>
            <a:off x="1400493" y="207039"/>
            <a:ext cx="10133312" cy="1478570"/>
          </a:xfrm>
        </p:spPr>
        <p:txBody>
          <a:bodyPr>
            <a:normAutofit/>
          </a:bodyPr>
          <a:lstStyle/>
          <a:p>
            <a:r>
              <a:rPr lang="es-MX" dirty="0"/>
              <a:t>CAPÍTULO III - DELITOS INFORMÁTICOS CONTRA LA INDEMNIDAD Y LIBERTAD SEXUALES</a:t>
            </a:r>
            <a:endParaRPr lang="es-PE" dirty="0"/>
          </a:p>
        </p:txBody>
      </p:sp>
      <p:graphicFrame>
        <p:nvGraphicFramePr>
          <p:cNvPr id="6" name="Marcador de contenido 3">
            <a:extLst>
              <a:ext uri="{FF2B5EF4-FFF2-40B4-BE49-F238E27FC236}">
                <a16:creationId xmlns:a16="http://schemas.microsoft.com/office/drawing/2014/main" id="{9911A904-A6F4-42C0-9418-707649A018CD}"/>
              </a:ext>
            </a:extLst>
          </p:cNvPr>
          <p:cNvGraphicFramePr>
            <a:graphicFrameLocks/>
          </p:cNvGraphicFramePr>
          <p:nvPr>
            <p:extLst>
              <p:ext uri="{D42A27DB-BD31-4B8C-83A1-F6EECF244321}">
                <p14:modId xmlns:p14="http://schemas.microsoft.com/office/powerpoint/2010/main" val="3594526584"/>
              </p:ext>
            </p:extLst>
          </p:nvPr>
        </p:nvGraphicFramePr>
        <p:xfrm>
          <a:off x="810882" y="1737360"/>
          <a:ext cx="10791646" cy="3749040"/>
        </p:xfrm>
        <a:graphic>
          <a:graphicData uri="http://schemas.openxmlformats.org/drawingml/2006/table">
            <a:tbl>
              <a:tblPr firstRow="1" bandRow="1">
                <a:tableStyleId>{5C22544A-7EE6-4342-B048-85BDC9FD1C3A}</a:tableStyleId>
              </a:tblPr>
              <a:tblGrid>
                <a:gridCol w="3709360">
                  <a:extLst>
                    <a:ext uri="{9D8B030D-6E8A-4147-A177-3AD203B41FA5}">
                      <a16:colId xmlns:a16="http://schemas.microsoft.com/office/drawing/2014/main" val="1448127233"/>
                    </a:ext>
                  </a:extLst>
                </a:gridCol>
                <a:gridCol w="7082286">
                  <a:extLst>
                    <a:ext uri="{9D8B030D-6E8A-4147-A177-3AD203B41FA5}">
                      <a16:colId xmlns:a16="http://schemas.microsoft.com/office/drawing/2014/main" val="383364264"/>
                    </a:ext>
                  </a:extLst>
                </a:gridCol>
              </a:tblGrid>
              <a:tr h="192088">
                <a:tc>
                  <a:txBody>
                    <a:bodyPr/>
                    <a:lstStyle/>
                    <a:p>
                      <a:pPr algn="just"/>
                      <a:r>
                        <a:rPr lang="es-MX" dirty="0"/>
                        <a:t>Artículo</a:t>
                      </a:r>
                      <a:endParaRPr lang="es-PE" dirty="0"/>
                    </a:p>
                  </a:txBody>
                  <a:tcPr>
                    <a:solidFill>
                      <a:srgbClr val="C00000"/>
                    </a:solidFill>
                  </a:tcPr>
                </a:tc>
                <a:tc>
                  <a:txBody>
                    <a:bodyPr/>
                    <a:lstStyle/>
                    <a:p>
                      <a:pPr algn="just"/>
                      <a:r>
                        <a:rPr lang="es-MX" dirty="0"/>
                        <a:t>Descripción legal</a:t>
                      </a:r>
                      <a:endParaRPr lang="es-PE" dirty="0"/>
                    </a:p>
                  </a:txBody>
                  <a:tcPr>
                    <a:solidFill>
                      <a:srgbClr val="C00000"/>
                    </a:solidFill>
                  </a:tcPr>
                </a:tc>
                <a:extLst>
                  <a:ext uri="{0D108BD9-81ED-4DB2-BD59-A6C34878D82A}">
                    <a16:rowId xmlns:a16="http://schemas.microsoft.com/office/drawing/2014/main" val="3447860340"/>
                  </a:ext>
                </a:extLst>
              </a:tr>
              <a:tr h="370840">
                <a:tc>
                  <a:txBody>
                    <a:bodyPr/>
                    <a:lstStyle/>
                    <a:p>
                      <a:pPr algn="just"/>
                      <a:r>
                        <a:rPr lang="es-MX" sz="1800" b="1" i="0" kern="1200" dirty="0">
                          <a:solidFill>
                            <a:schemeClr val="dk1"/>
                          </a:solidFill>
                          <a:effectLst/>
                          <a:latin typeface="+mn-lt"/>
                          <a:ea typeface="+mn-ea"/>
                          <a:cs typeface="+mn-cs"/>
                        </a:rPr>
                        <a:t>Artículo 5. Proposiciones a niños, niñas y adolescentes con fines sexuales por medios tecnológicos</a:t>
                      </a:r>
                      <a:endParaRPr lang="es-PE" dirty="0"/>
                    </a:p>
                  </a:txBody>
                  <a:tcPr/>
                </a:tc>
                <a:tc>
                  <a:txBody>
                    <a:bodyPr/>
                    <a:lstStyle/>
                    <a:p>
                      <a:pPr algn="just"/>
                      <a:r>
                        <a:rPr lang="es-MX" sz="1800" b="0" i="0" kern="1200" dirty="0">
                          <a:solidFill>
                            <a:schemeClr val="dk1"/>
                          </a:solidFill>
                          <a:effectLst/>
                          <a:latin typeface="+mn-lt"/>
                          <a:ea typeface="+mn-ea"/>
                          <a:cs typeface="+mn-cs"/>
                        </a:rPr>
                        <a:t>El que a través de internet u otro medio análogo contacta con un menor de catorce años para solicitar u obtener de él material pornográfico, o para proponerle llevar a cabo cualquier acto de connotación sexual con él o con tercero, será reprimido con una pena privativa de libertad no menor de seis ni mayor de nueve años.</a:t>
                      </a:r>
                    </a:p>
                    <a:p>
                      <a:pPr algn="just"/>
                      <a:endParaRPr lang="es-MX" sz="1800" b="0" i="0" kern="1200" dirty="0">
                        <a:solidFill>
                          <a:schemeClr val="dk1"/>
                        </a:solidFill>
                        <a:effectLst/>
                        <a:latin typeface="+mn-lt"/>
                        <a:ea typeface="+mn-ea"/>
                        <a:cs typeface="+mn-cs"/>
                      </a:endParaRPr>
                    </a:p>
                    <a:p>
                      <a:pPr algn="just"/>
                      <a:r>
                        <a:rPr lang="es-MX" sz="1800" b="0" i="0" kern="1200" dirty="0">
                          <a:solidFill>
                            <a:schemeClr val="dk1"/>
                          </a:solidFill>
                          <a:effectLst/>
                          <a:latin typeface="+mn-lt"/>
                          <a:ea typeface="+mn-ea"/>
                          <a:cs typeface="+mn-cs"/>
                        </a:rPr>
                        <a:t>Cuando la víctima tiene entre catorce y menos de dieciocho años de edad y medie engaño, la pena será no menor de tres ni mayor de seis años.</a:t>
                      </a:r>
                    </a:p>
                    <a:p>
                      <a:pPr algn="just"/>
                      <a:endParaRPr lang="es-MX" sz="1800" b="0" i="0" kern="1200" dirty="0">
                        <a:solidFill>
                          <a:schemeClr val="dk1"/>
                        </a:solidFill>
                        <a:effectLst/>
                        <a:latin typeface="+mn-lt"/>
                        <a:ea typeface="+mn-ea"/>
                        <a:cs typeface="+mn-cs"/>
                      </a:endParaRPr>
                    </a:p>
                    <a:p>
                      <a:pPr algn="just"/>
                      <a:r>
                        <a:rPr lang="es-MX" sz="1800" b="0" i="0" kern="1200" dirty="0">
                          <a:solidFill>
                            <a:schemeClr val="dk1"/>
                          </a:solidFill>
                          <a:effectLst/>
                          <a:latin typeface="+mn-lt"/>
                          <a:ea typeface="+mn-ea"/>
                          <a:cs typeface="+mn-cs"/>
                        </a:rPr>
                        <a:t>En todos los casos se impone, además, la pena de inhabilitación conforme a los numerales 1, 2, 3, 4, 5, 6, 8, 9, 10 y 11 del artículo 36 del Código Penal.(*)</a:t>
                      </a:r>
                      <a:endParaRPr lang="es-PE" dirty="0"/>
                    </a:p>
                  </a:txBody>
                  <a:tcPr/>
                </a:tc>
                <a:extLst>
                  <a:ext uri="{0D108BD9-81ED-4DB2-BD59-A6C34878D82A}">
                    <a16:rowId xmlns:a16="http://schemas.microsoft.com/office/drawing/2014/main" val="2894586242"/>
                  </a:ext>
                </a:extLst>
              </a:tr>
            </a:tbl>
          </a:graphicData>
        </a:graphic>
      </p:graphicFrame>
    </p:spTree>
    <p:extLst>
      <p:ext uri="{BB962C8B-B14F-4D97-AF65-F5344CB8AC3E}">
        <p14:creationId xmlns:p14="http://schemas.microsoft.com/office/powerpoint/2010/main" val="37506308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59CEB6-73B1-EC79-7321-1133F1B6F6AB}"/>
              </a:ext>
            </a:extLst>
          </p:cNvPr>
          <p:cNvSpPr>
            <a:spLocks noGrp="1"/>
          </p:cNvSpPr>
          <p:nvPr>
            <p:ph type="title"/>
          </p:nvPr>
        </p:nvSpPr>
        <p:spPr>
          <a:xfrm>
            <a:off x="1291538" y="222734"/>
            <a:ext cx="10117990" cy="1333111"/>
          </a:xfrm>
        </p:spPr>
        <p:txBody>
          <a:bodyPr/>
          <a:lstStyle/>
          <a:p>
            <a:r>
              <a:rPr lang="es-ES" b="1" dirty="0"/>
              <a:t>DETIENEN Y CONDENAN  A </a:t>
            </a:r>
            <a:r>
              <a:rPr lang="es-ES" b="1" dirty="0" err="1"/>
              <a:t>groomer</a:t>
            </a:r>
            <a:r>
              <a:rPr lang="es-ES" b="1" dirty="0"/>
              <a:t> EN 48 horas</a:t>
            </a:r>
            <a:endParaRPr lang="es-PE" b="1" dirty="0"/>
          </a:p>
        </p:txBody>
      </p:sp>
      <p:sp>
        <p:nvSpPr>
          <p:cNvPr id="3" name="Marcador de contenido 2">
            <a:extLst>
              <a:ext uri="{FF2B5EF4-FFF2-40B4-BE49-F238E27FC236}">
                <a16:creationId xmlns:a16="http://schemas.microsoft.com/office/drawing/2014/main" id="{693AB46A-A8A7-2A17-30B6-1AE1D5E7B32A}"/>
              </a:ext>
            </a:extLst>
          </p:cNvPr>
          <p:cNvSpPr>
            <a:spLocks noGrp="1"/>
          </p:cNvSpPr>
          <p:nvPr>
            <p:ph idx="1"/>
          </p:nvPr>
        </p:nvSpPr>
        <p:spPr>
          <a:xfrm>
            <a:off x="1141413" y="1337480"/>
            <a:ext cx="5464103" cy="5172501"/>
          </a:xfrm>
        </p:spPr>
        <p:txBody>
          <a:bodyPr>
            <a:normAutofit/>
          </a:bodyPr>
          <a:lstStyle/>
          <a:p>
            <a:pPr marL="0" indent="0" algn="just">
              <a:buNone/>
            </a:pPr>
            <a:r>
              <a:rPr lang="es-ES" dirty="0"/>
              <a:t>En la República Argentina se detuvo y condenó en 48 horas a un </a:t>
            </a:r>
            <a:r>
              <a:rPr lang="es-ES" dirty="0" err="1"/>
              <a:t>groomer</a:t>
            </a:r>
            <a:r>
              <a:rPr lang="es-ES" dirty="0"/>
              <a:t> que contactó a una niña menor de edad por medio de una plataforma de juegos online. </a:t>
            </a:r>
          </a:p>
          <a:p>
            <a:pPr marL="0" indent="0" algn="just">
              <a:buNone/>
            </a:pPr>
            <a:r>
              <a:rPr lang="es-ES" dirty="0"/>
              <a:t>Para obtener el referido resultado, la Unidad Fiscal Especializada en Delitos y Contravenciones Informáticas de la Ciudad de Buenos Aires, tuvo que efectuar una inmediata investigación en fuentes abiertas y medidas de constatación, logrando averiguar el domicilio del </a:t>
            </a:r>
            <a:r>
              <a:rPr lang="es-ES" dirty="0" err="1"/>
              <a:t>groomer</a:t>
            </a:r>
            <a:r>
              <a:rPr lang="es-ES" dirty="0"/>
              <a:t>. </a:t>
            </a:r>
          </a:p>
        </p:txBody>
      </p:sp>
      <p:pic>
        <p:nvPicPr>
          <p:cNvPr id="5" name="Imagen 4">
            <a:extLst>
              <a:ext uri="{FF2B5EF4-FFF2-40B4-BE49-F238E27FC236}">
                <a16:creationId xmlns:a16="http://schemas.microsoft.com/office/drawing/2014/main" id="{B947E74C-B6A1-80A7-BD23-D6DB180F92B5}"/>
              </a:ext>
            </a:extLst>
          </p:cNvPr>
          <p:cNvPicPr>
            <a:picLocks noChangeAspect="1"/>
          </p:cNvPicPr>
          <p:nvPr/>
        </p:nvPicPr>
        <p:blipFill rotWithShape="1">
          <a:blip r:embed="rId2"/>
          <a:srcRect l="24179" t="11509" r="12575"/>
          <a:stretch/>
        </p:blipFill>
        <p:spPr>
          <a:xfrm>
            <a:off x="6755641" y="1337480"/>
            <a:ext cx="5313528" cy="5172501"/>
          </a:xfrm>
          <a:prstGeom prst="rect">
            <a:avLst/>
          </a:prstGeom>
        </p:spPr>
      </p:pic>
    </p:spTree>
    <p:extLst>
      <p:ext uri="{BB962C8B-B14F-4D97-AF65-F5344CB8AC3E}">
        <p14:creationId xmlns:p14="http://schemas.microsoft.com/office/powerpoint/2010/main" val="24252588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22399F-F0B2-3347-DE39-CB40397AFC13}"/>
              </a:ext>
            </a:extLst>
          </p:cNvPr>
          <p:cNvSpPr>
            <a:spLocks noGrp="1"/>
          </p:cNvSpPr>
          <p:nvPr>
            <p:ph type="title"/>
          </p:nvPr>
        </p:nvSpPr>
        <p:spPr>
          <a:xfrm>
            <a:off x="1141413" y="136665"/>
            <a:ext cx="9905998" cy="1060156"/>
          </a:xfrm>
        </p:spPr>
        <p:txBody>
          <a:bodyPr/>
          <a:lstStyle/>
          <a:p>
            <a:r>
              <a:rPr lang="es-ES" b="1" dirty="0"/>
              <a:t>Sentencian A </a:t>
            </a:r>
            <a:r>
              <a:rPr lang="es-ES" b="1" dirty="0" err="1"/>
              <a:t>Groomer</a:t>
            </a:r>
            <a:r>
              <a:rPr lang="es-ES" b="1" dirty="0"/>
              <a:t> en </a:t>
            </a:r>
            <a:r>
              <a:rPr lang="es-ES" b="1" dirty="0" err="1"/>
              <a:t>perú</a:t>
            </a:r>
            <a:endParaRPr lang="es-PE" b="1" dirty="0"/>
          </a:p>
        </p:txBody>
      </p:sp>
      <p:sp>
        <p:nvSpPr>
          <p:cNvPr id="3" name="Marcador de contenido 2">
            <a:extLst>
              <a:ext uri="{FF2B5EF4-FFF2-40B4-BE49-F238E27FC236}">
                <a16:creationId xmlns:a16="http://schemas.microsoft.com/office/drawing/2014/main" id="{3CB38C38-A16B-A947-8925-8DC106032F05}"/>
              </a:ext>
            </a:extLst>
          </p:cNvPr>
          <p:cNvSpPr>
            <a:spLocks noGrp="1"/>
          </p:cNvSpPr>
          <p:nvPr>
            <p:ph idx="1"/>
          </p:nvPr>
        </p:nvSpPr>
        <p:spPr>
          <a:xfrm>
            <a:off x="994764" y="1204586"/>
            <a:ext cx="5227542" cy="5247079"/>
          </a:xfrm>
        </p:spPr>
        <p:txBody>
          <a:bodyPr>
            <a:normAutofit fontScale="85000" lnSpcReduction="10000"/>
          </a:bodyPr>
          <a:lstStyle/>
          <a:p>
            <a:pPr marL="0" indent="0" algn="just">
              <a:buNone/>
            </a:pPr>
            <a:r>
              <a:rPr lang="es-ES" dirty="0"/>
              <a:t>La Fiscalía de Ciberdelincuencia de Lima Centro logró la sentencia de 6 años y 8 meses de pena privativa de libertad contra José Hernández </a:t>
            </a:r>
            <a:r>
              <a:rPr lang="es-ES" dirty="0" err="1"/>
              <a:t>Cerruche</a:t>
            </a:r>
            <a:r>
              <a:rPr lang="es-ES" dirty="0"/>
              <a:t>, acusado de captar menores de edad mediante un juego en línea, con fines sexuales.</a:t>
            </a:r>
          </a:p>
          <a:p>
            <a:pPr marL="0" indent="0" algn="just">
              <a:buNone/>
            </a:pPr>
            <a:endParaRPr lang="es-ES" dirty="0"/>
          </a:p>
          <a:p>
            <a:pPr marL="0" indent="0" algn="just">
              <a:buNone/>
            </a:pPr>
            <a:r>
              <a:rPr lang="es-ES" dirty="0"/>
              <a:t>Según informó el Ministerio Público, el sujeto utilizaba el videojuego Free </a:t>
            </a:r>
            <a:r>
              <a:rPr lang="es-ES" dirty="0" err="1"/>
              <a:t>Fire</a:t>
            </a:r>
            <a:r>
              <a:rPr lang="es-ES" dirty="0"/>
              <a:t> para establecer contacto con menores de edad de entre 9 y 13 años, con el propósito de solicitar sus números de teléfono celular y continuar conversaciones vía WhatsApp. Además de la pena de 6 años de cárcel, el implicado tendrá que pagar una reparación civil de 5.000 soles.</a:t>
            </a:r>
            <a:endParaRPr lang="es-PE" dirty="0"/>
          </a:p>
        </p:txBody>
      </p:sp>
      <p:pic>
        <p:nvPicPr>
          <p:cNvPr id="5" name="Imagen 4">
            <a:extLst>
              <a:ext uri="{FF2B5EF4-FFF2-40B4-BE49-F238E27FC236}">
                <a16:creationId xmlns:a16="http://schemas.microsoft.com/office/drawing/2014/main" id="{9B6D17C8-FFF8-4E1B-0323-71E154D4E68F}"/>
              </a:ext>
            </a:extLst>
          </p:cNvPr>
          <p:cNvPicPr>
            <a:picLocks noChangeAspect="1"/>
          </p:cNvPicPr>
          <p:nvPr/>
        </p:nvPicPr>
        <p:blipFill rotWithShape="1">
          <a:blip r:embed="rId2"/>
          <a:srcRect l="13656" t="11089" r="38321"/>
          <a:stretch/>
        </p:blipFill>
        <p:spPr>
          <a:xfrm>
            <a:off x="6396421" y="1196821"/>
            <a:ext cx="5468203" cy="5247079"/>
          </a:xfrm>
          <a:prstGeom prst="rect">
            <a:avLst/>
          </a:prstGeom>
        </p:spPr>
      </p:pic>
    </p:spTree>
    <p:extLst>
      <p:ext uri="{BB962C8B-B14F-4D97-AF65-F5344CB8AC3E}">
        <p14:creationId xmlns:p14="http://schemas.microsoft.com/office/powerpoint/2010/main" val="529385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7F6348-F716-6331-A1AC-496F84F9E4F4}"/>
              </a:ext>
            </a:extLst>
          </p:cNvPr>
          <p:cNvSpPr>
            <a:spLocks noGrp="1"/>
          </p:cNvSpPr>
          <p:nvPr>
            <p:ph type="title"/>
          </p:nvPr>
        </p:nvSpPr>
        <p:spPr/>
        <p:txBody>
          <a:bodyPr/>
          <a:lstStyle/>
          <a:p>
            <a:r>
              <a:rPr lang="es-ES" dirty="0"/>
              <a:t>Sentencian A </a:t>
            </a:r>
            <a:r>
              <a:rPr lang="es-ES" dirty="0" err="1"/>
              <a:t>Groomer</a:t>
            </a:r>
            <a:r>
              <a:rPr lang="es-ES" dirty="0"/>
              <a:t> en </a:t>
            </a:r>
            <a:r>
              <a:rPr lang="es-ES" dirty="0" err="1"/>
              <a:t>perú</a:t>
            </a:r>
            <a:endParaRPr lang="es-PE" dirty="0"/>
          </a:p>
        </p:txBody>
      </p:sp>
      <p:pic>
        <p:nvPicPr>
          <p:cNvPr id="5" name="Imagen 4">
            <a:extLst>
              <a:ext uri="{FF2B5EF4-FFF2-40B4-BE49-F238E27FC236}">
                <a16:creationId xmlns:a16="http://schemas.microsoft.com/office/drawing/2014/main" id="{B1120E88-AA48-6486-F6DF-4390F14A3C2D}"/>
              </a:ext>
            </a:extLst>
          </p:cNvPr>
          <p:cNvPicPr>
            <a:picLocks noChangeAspect="1"/>
          </p:cNvPicPr>
          <p:nvPr/>
        </p:nvPicPr>
        <p:blipFill rotWithShape="1">
          <a:blip r:embed="rId2"/>
          <a:srcRect l="2272" t="19189" r="34547" b="6746"/>
          <a:stretch/>
        </p:blipFill>
        <p:spPr>
          <a:xfrm>
            <a:off x="193964" y="2295452"/>
            <a:ext cx="5662042" cy="3722186"/>
          </a:xfrm>
          <a:prstGeom prst="rect">
            <a:avLst/>
          </a:prstGeom>
        </p:spPr>
      </p:pic>
      <p:pic>
        <p:nvPicPr>
          <p:cNvPr id="7" name="Imagen 6">
            <a:extLst>
              <a:ext uri="{FF2B5EF4-FFF2-40B4-BE49-F238E27FC236}">
                <a16:creationId xmlns:a16="http://schemas.microsoft.com/office/drawing/2014/main" id="{D15B134B-E16C-BCA4-BD01-300A415DD3CC}"/>
              </a:ext>
            </a:extLst>
          </p:cNvPr>
          <p:cNvPicPr>
            <a:picLocks noChangeAspect="1"/>
          </p:cNvPicPr>
          <p:nvPr/>
        </p:nvPicPr>
        <p:blipFill rotWithShape="1">
          <a:blip r:embed="rId3"/>
          <a:srcRect l="2385" t="18855" r="34846" b="4897"/>
          <a:stretch/>
        </p:blipFill>
        <p:spPr>
          <a:xfrm>
            <a:off x="6096000" y="2295452"/>
            <a:ext cx="5749635" cy="3722187"/>
          </a:xfrm>
          <a:prstGeom prst="rect">
            <a:avLst/>
          </a:prstGeom>
        </p:spPr>
      </p:pic>
    </p:spTree>
    <p:extLst>
      <p:ext uri="{BB962C8B-B14F-4D97-AF65-F5344CB8AC3E}">
        <p14:creationId xmlns:p14="http://schemas.microsoft.com/office/powerpoint/2010/main" val="22763765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77FA5-37F1-4974-DD48-BCEFA80539E5}"/>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3621F817-510B-D12C-E711-1A2092577008}"/>
              </a:ext>
            </a:extLst>
          </p:cNvPr>
          <p:cNvSpPr>
            <a:spLocks noGrp="1"/>
          </p:cNvSpPr>
          <p:nvPr>
            <p:ph type="title"/>
          </p:nvPr>
        </p:nvSpPr>
        <p:spPr>
          <a:xfrm>
            <a:off x="1400493" y="69018"/>
            <a:ext cx="10133312" cy="1069670"/>
          </a:xfrm>
        </p:spPr>
        <p:txBody>
          <a:bodyPr>
            <a:normAutofit/>
          </a:bodyPr>
          <a:lstStyle/>
          <a:p>
            <a:pPr algn="just"/>
            <a:r>
              <a:rPr lang="es-MX" sz="2800" b="1" dirty="0"/>
              <a:t>CAPÍTULO III - DELITOS INFORMÁTICOS CONTRA LA INDEMNIDAD Y LIBERTAD SEXUALES</a:t>
            </a:r>
            <a:endParaRPr lang="es-PE" sz="2800" b="1" dirty="0"/>
          </a:p>
        </p:txBody>
      </p:sp>
      <p:graphicFrame>
        <p:nvGraphicFramePr>
          <p:cNvPr id="6" name="Marcador de contenido 3">
            <a:extLst>
              <a:ext uri="{FF2B5EF4-FFF2-40B4-BE49-F238E27FC236}">
                <a16:creationId xmlns:a16="http://schemas.microsoft.com/office/drawing/2014/main" id="{B856BE9C-6399-1663-9E6D-49A221E0B0FF}"/>
              </a:ext>
            </a:extLst>
          </p:cNvPr>
          <p:cNvGraphicFramePr>
            <a:graphicFrameLocks/>
          </p:cNvGraphicFramePr>
          <p:nvPr>
            <p:extLst>
              <p:ext uri="{D42A27DB-BD31-4B8C-83A1-F6EECF244321}">
                <p14:modId xmlns:p14="http://schemas.microsoft.com/office/powerpoint/2010/main" val="3904634036"/>
              </p:ext>
            </p:extLst>
          </p:nvPr>
        </p:nvGraphicFramePr>
        <p:xfrm>
          <a:off x="450011" y="1138687"/>
          <a:ext cx="11368178" cy="5184977"/>
        </p:xfrm>
        <a:graphic>
          <a:graphicData uri="http://schemas.openxmlformats.org/drawingml/2006/table">
            <a:tbl>
              <a:tblPr firstRow="1" bandRow="1">
                <a:tableStyleId>{5C22544A-7EE6-4342-B048-85BDC9FD1C3A}</a:tableStyleId>
              </a:tblPr>
              <a:tblGrid>
                <a:gridCol w="2664125">
                  <a:extLst>
                    <a:ext uri="{9D8B030D-6E8A-4147-A177-3AD203B41FA5}">
                      <a16:colId xmlns:a16="http://schemas.microsoft.com/office/drawing/2014/main" val="1448127233"/>
                    </a:ext>
                  </a:extLst>
                </a:gridCol>
                <a:gridCol w="8704053">
                  <a:extLst>
                    <a:ext uri="{9D8B030D-6E8A-4147-A177-3AD203B41FA5}">
                      <a16:colId xmlns:a16="http://schemas.microsoft.com/office/drawing/2014/main" val="383364264"/>
                    </a:ext>
                  </a:extLst>
                </a:gridCol>
              </a:tblGrid>
              <a:tr h="308898">
                <a:tc>
                  <a:txBody>
                    <a:bodyPr/>
                    <a:lstStyle/>
                    <a:p>
                      <a:pPr algn="just"/>
                      <a:r>
                        <a:rPr lang="es-MX" sz="1600" dirty="0"/>
                        <a:t>Artículo</a:t>
                      </a:r>
                      <a:endParaRPr lang="es-PE" sz="1600" dirty="0"/>
                    </a:p>
                  </a:txBody>
                  <a:tcPr>
                    <a:solidFill>
                      <a:srgbClr val="C00000"/>
                    </a:solidFill>
                  </a:tcPr>
                </a:tc>
                <a:tc>
                  <a:txBody>
                    <a:bodyPr/>
                    <a:lstStyle/>
                    <a:p>
                      <a:pPr algn="just"/>
                      <a:r>
                        <a:rPr lang="es-MX" sz="1600" dirty="0"/>
                        <a:t>Descripción legal</a:t>
                      </a:r>
                      <a:endParaRPr lang="es-PE" sz="1600" dirty="0"/>
                    </a:p>
                  </a:txBody>
                  <a:tcPr>
                    <a:solidFill>
                      <a:srgbClr val="C00000"/>
                    </a:solidFill>
                  </a:tcPr>
                </a:tc>
                <a:extLst>
                  <a:ext uri="{0D108BD9-81ED-4DB2-BD59-A6C34878D82A}">
                    <a16:rowId xmlns:a16="http://schemas.microsoft.com/office/drawing/2014/main" val="3447860340"/>
                  </a:ext>
                </a:extLst>
              </a:tr>
              <a:tr h="4849697">
                <a:tc>
                  <a:txBody>
                    <a:bodyPr/>
                    <a:lstStyle/>
                    <a:p>
                      <a:pPr algn="just"/>
                      <a:r>
                        <a:rPr lang="es-PE" sz="1600" b="1" i="0" kern="1200" dirty="0">
                          <a:solidFill>
                            <a:schemeClr val="dk1"/>
                          </a:solidFill>
                          <a:effectLst/>
                          <a:latin typeface="+mn-lt"/>
                          <a:ea typeface="+mn-ea"/>
                          <a:cs typeface="+mn-cs"/>
                        </a:rPr>
                        <a:t>Artículo 5-A.- Chantaje sexual con materiales elaborados o modificados por medios digitales o tecnológicos</a:t>
                      </a:r>
                      <a:endParaRPr lang="es-PE" sz="1600" dirty="0"/>
                    </a:p>
                  </a:txBody>
                  <a:tcPr/>
                </a:tc>
                <a:tc>
                  <a:txBody>
                    <a:bodyPr/>
                    <a:lstStyle/>
                    <a:p>
                      <a:pPr algn="just"/>
                      <a:r>
                        <a:rPr lang="es-MX" sz="1600" b="0" i="0" kern="1200" dirty="0">
                          <a:solidFill>
                            <a:schemeClr val="dk1"/>
                          </a:solidFill>
                          <a:effectLst/>
                          <a:latin typeface="+mn-lt"/>
                          <a:ea typeface="+mn-ea"/>
                          <a:cs typeface="+mn-cs"/>
                        </a:rPr>
                        <a:t>El que, mediante el uso de tecnologías de la información o comunicación, amenaza o intimida a una persona, con la difusión de imágenes, materiales audiovisuales o audios elaborados o modificados por medios digitales o tecnológicos, para obtener de ella una conducta o acto de connotación sexual, será reprimido con pena privativa de la libertad no menor de dos ni mayor de cuatro años e inhabilitación, según corresponda, conforme a los incisos 5, 9, 10 y 11 del artículo 36 del Código Penal.</a:t>
                      </a:r>
                    </a:p>
                    <a:p>
                      <a:pPr algn="just"/>
                      <a:endParaRPr lang="es-MX" sz="1600" b="0" i="0" kern="1200" dirty="0">
                        <a:solidFill>
                          <a:schemeClr val="dk1"/>
                        </a:solidFill>
                        <a:effectLst/>
                        <a:latin typeface="+mn-lt"/>
                        <a:ea typeface="+mn-ea"/>
                        <a:cs typeface="+mn-cs"/>
                      </a:endParaRPr>
                    </a:p>
                    <a:p>
                      <a:pPr algn="just"/>
                      <a:r>
                        <a:rPr lang="es-MX" sz="1600" b="0" i="0" kern="1200" dirty="0">
                          <a:solidFill>
                            <a:schemeClr val="dk1"/>
                          </a:solidFill>
                          <a:effectLst/>
                          <a:latin typeface="+mn-lt"/>
                          <a:ea typeface="+mn-ea"/>
                          <a:cs typeface="+mn-cs"/>
                        </a:rPr>
                        <a:t>La pena privativa de libertad será no menor de tres ni mayor de cinco años e inhabilitación, cuando concurra cualquiera de las siguientes circunstancias:</a:t>
                      </a:r>
                    </a:p>
                    <a:p>
                      <a:pPr algn="just"/>
                      <a:endParaRPr lang="es-MX" sz="1600" b="0" i="0" kern="1200" dirty="0">
                        <a:solidFill>
                          <a:schemeClr val="dk1"/>
                        </a:solidFill>
                        <a:effectLst/>
                        <a:latin typeface="+mn-lt"/>
                        <a:ea typeface="+mn-ea"/>
                        <a:cs typeface="+mn-cs"/>
                      </a:endParaRPr>
                    </a:p>
                    <a:p>
                      <a:pPr algn="just"/>
                      <a:r>
                        <a:rPr lang="es-MX" sz="1600" b="0" i="0" kern="1200" dirty="0">
                          <a:solidFill>
                            <a:schemeClr val="dk1"/>
                          </a:solidFill>
                          <a:effectLst/>
                          <a:latin typeface="+mn-lt"/>
                          <a:ea typeface="+mn-ea"/>
                          <a:cs typeface="+mn-cs"/>
                        </a:rPr>
                        <a:t>1. La amenaza a la víctima se refiere a la difusión de imágenes, materiales audiovisuales o audios con contenido sexual en los que esta aparece o participa.</a:t>
                      </a:r>
                    </a:p>
                    <a:p>
                      <a:pPr algn="just"/>
                      <a:endParaRPr lang="es-MX" sz="1600" b="0" i="0" kern="1200" dirty="0">
                        <a:solidFill>
                          <a:schemeClr val="dk1"/>
                        </a:solidFill>
                        <a:effectLst/>
                        <a:latin typeface="+mn-lt"/>
                        <a:ea typeface="+mn-ea"/>
                        <a:cs typeface="+mn-cs"/>
                      </a:endParaRPr>
                    </a:p>
                    <a:p>
                      <a:pPr algn="just"/>
                      <a:r>
                        <a:rPr lang="es-MX" sz="1600" b="0" i="0" kern="1200" dirty="0">
                          <a:solidFill>
                            <a:schemeClr val="dk1"/>
                          </a:solidFill>
                          <a:effectLst/>
                          <a:latin typeface="+mn-lt"/>
                          <a:ea typeface="+mn-ea"/>
                          <a:cs typeface="+mn-cs"/>
                        </a:rPr>
                        <a:t>2. Cuando la víctima mantenga o haya mantenido una relación de pareja con el agente, son o han sido convivientes o cónyuges.</a:t>
                      </a:r>
                    </a:p>
                    <a:p>
                      <a:pPr algn="just"/>
                      <a:endParaRPr lang="es-MX" sz="1600" b="0" i="0" kern="1200" dirty="0">
                        <a:solidFill>
                          <a:schemeClr val="dk1"/>
                        </a:solidFill>
                        <a:effectLst/>
                        <a:latin typeface="+mn-lt"/>
                        <a:ea typeface="+mn-ea"/>
                        <a:cs typeface="+mn-cs"/>
                      </a:endParaRPr>
                    </a:p>
                    <a:p>
                      <a:pPr algn="just"/>
                      <a:r>
                        <a:rPr lang="es-MX" sz="1600" b="0" i="0" kern="1200" dirty="0">
                          <a:solidFill>
                            <a:schemeClr val="dk1"/>
                          </a:solidFill>
                          <a:effectLst/>
                          <a:latin typeface="+mn-lt"/>
                          <a:ea typeface="+mn-ea"/>
                          <a:cs typeface="+mn-cs"/>
                        </a:rPr>
                        <a:t>3. Cuando la víctima es menor de 18 años de edad.”(*)</a:t>
                      </a:r>
                    </a:p>
                    <a:p>
                      <a:pPr algn="just"/>
                      <a:endParaRPr lang="es-MX" sz="1600" b="0" i="0" kern="1200" dirty="0">
                        <a:solidFill>
                          <a:schemeClr val="dk1"/>
                        </a:solidFill>
                        <a:effectLst/>
                        <a:latin typeface="+mn-lt"/>
                        <a:ea typeface="+mn-ea"/>
                        <a:cs typeface="+mn-cs"/>
                      </a:endParaRPr>
                    </a:p>
                    <a:p>
                      <a:pPr algn="just"/>
                      <a:r>
                        <a:rPr lang="es-MX" sz="1600" b="0" i="0" kern="1200" dirty="0">
                          <a:solidFill>
                            <a:schemeClr val="dk1"/>
                          </a:solidFill>
                          <a:effectLst/>
                          <a:latin typeface="+mn-lt"/>
                          <a:ea typeface="+mn-ea"/>
                          <a:cs typeface="+mn-cs"/>
                        </a:rPr>
                        <a:t>(*) Artículo incorporado por el Artículo 4 del Decreto Legislativo </a:t>
                      </a:r>
                      <a:r>
                        <a:rPr lang="es-MX" sz="1600" b="0" i="0" kern="1200" dirty="0" err="1">
                          <a:solidFill>
                            <a:schemeClr val="dk1"/>
                          </a:solidFill>
                          <a:effectLst/>
                          <a:latin typeface="+mn-lt"/>
                          <a:ea typeface="+mn-ea"/>
                          <a:cs typeface="+mn-cs"/>
                        </a:rPr>
                        <a:t>Nº</a:t>
                      </a:r>
                      <a:r>
                        <a:rPr lang="es-MX" sz="1600" b="0" i="0" kern="1200" dirty="0">
                          <a:solidFill>
                            <a:schemeClr val="dk1"/>
                          </a:solidFill>
                          <a:effectLst/>
                          <a:latin typeface="+mn-lt"/>
                          <a:ea typeface="+mn-ea"/>
                          <a:cs typeface="+mn-cs"/>
                        </a:rPr>
                        <a:t> 1625, publicado el 08 agosto 2024.</a:t>
                      </a:r>
                      <a:endParaRPr lang="es-PE" sz="1600" dirty="0"/>
                    </a:p>
                  </a:txBody>
                  <a:tcPr/>
                </a:tc>
                <a:extLst>
                  <a:ext uri="{0D108BD9-81ED-4DB2-BD59-A6C34878D82A}">
                    <a16:rowId xmlns:a16="http://schemas.microsoft.com/office/drawing/2014/main" val="2894586242"/>
                  </a:ext>
                </a:extLst>
              </a:tr>
            </a:tbl>
          </a:graphicData>
        </a:graphic>
      </p:graphicFrame>
    </p:spTree>
    <p:extLst>
      <p:ext uri="{BB962C8B-B14F-4D97-AF65-F5344CB8AC3E}">
        <p14:creationId xmlns:p14="http://schemas.microsoft.com/office/powerpoint/2010/main" val="1317757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64C74E-D1BD-9309-9DB7-A85103DC6B72}"/>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A4A49AA9-5F17-3B50-1849-F784256EC92E}"/>
              </a:ext>
            </a:extLst>
          </p:cNvPr>
          <p:cNvSpPr>
            <a:spLocks noGrp="1"/>
          </p:cNvSpPr>
          <p:nvPr>
            <p:ph type="title"/>
          </p:nvPr>
        </p:nvSpPr>
        <p:spPr>
          <a:xfrm>
            <a:off x="1266648" y="422695"/>
            <a:ext cx="9905998" cy="846258"/>
          </a:xfrm>
        </p:spPr>
        <p:txBody>
          <a:bodyPr/>
          <a:lstStyle/>
          <a:p>
            <a:r>
              <a:rPr lang="es-MX" b="1" dirty="0"/>
              <a:t>pornovenganza</a:t>
            </a:r>
            <a:endParaRPr lang="es-PE" b="1" dirty="0"/>
          </a:p>
        </p:txBody>
      </p:sp>
      <p:pic>
        <p:nvPicPr>
          <p:cNvPr id="5" name="Imagen 4">
            <a:extLst>
              <a:ext uri="{FF2B5EF4-FFF2-40B4-BE49-F238E27FC236}">
                <a16:creationId xmlns:a16="http://schemas.microsoft.com/office/drawing/2014/main" id="{B11B0E70-CC77-4F27-01CE-412F1207DF3F}"/>
              </a:ext>
            </a:extLst>
          </p:cNvPr>
          <p:cNvPicPr>
            <a:picLocks noChangeAspect="1"/>
          </p:cNvPicPr>
          <p:nvPr/>
        </p:nvPicPr>
        <p:blipFill rotWithShape="1">
          <a:blip r:embed="rId2"/>
          <a:srcRect l="18749" t="21106" r="20189" b="5177"/>
          <a:stretch/>
        </p:blipFill>
        <p:spPr>
          <a:xfrm>
            <a:off x="483079" y="1767113"/>
            <a:ext cx="5805579" cy="3767236"/>
          </a:xfrm>
          <a:prstGeom prst="rect">
            <a:avLst/>
          </a:prstGeom>
        </p:spPr>
      </p:pic>
      <p:pic>
        <p:nvPicPr>
          <p:cNvPr id="7" name="Imagen 6">
            <a:extLst>
              <a:ext uri="{FF2B5EF4-FFF2-40B4-BE49-F238E27FC236}">
                <a16:creationId xmlns:a16="http://schemas.microsoft.com/office/drawing/2014/main" id="{495AAF21-FEBC-3C62-3B82-813CF5F27189}"/>
              </a:ext>
            </a:extLst>
          </p:cNvPr>
          <p:cNvPicPr>
            <a:picLocks noChangeAspect="1"/>
          </p:cNvPicPr>
          <p:nvPr/>
        </p:nvPicPr>
        <p:blipFill rotWithShape="1">
          <a:blip r:embed="rId3"/>
          <a:srcRect l="24057" t="23739" r="41627" b="17683"/>
          <a:stretch/>
        </p:blipFill>
        <p:spPr>
          <a:xfrm>
            <a:off x="6685473" y="1355815"/>
            <a:ext cx="5270738" cy="4836038"/>
          </a:xfrm>
          <a:prstGeom prst="rect">
            <a:avLst/>
          </a:prstGeom>
        </p:spPr>
      </p:pic>
    </p:spTree>
    <p:extLst>
      <p:ext uri="{BB962C8B-B14F-4D97-AF65-F5344CB8AC3E}">
        <p14:creationId xmlns:p14="http://schemas.microsoft.com/office/powerpoint/2010/main" val="2950375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33574B-D62A-94D0-EB50-11235879EFAE}"/>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94E8BC43-4DF7-F359-C4CB-7E08F2EA48C2}"/>
              </a:ext>
            </a:extLst>
          </p:cNvPr>
          <p:cNvSpPr>
            <a:spLocks noGrp="1"/>
          </p:cNvSpPr>
          <p:nvPr>
            <p:ph type="title"/>
          </p:nvPr>
        </p:nvSpPr>
        <p:spPr/>
        <p:txBody>
          <a:bodyPr/>
          <a:lstStyle/>
          <a:p>
            <a:endParaRPr lang="es-PE"/>
          </a:p>
        </p:txBody>
      </p:sp>
      <p:sp>
        <p:nvSpPr>
          <p:cNvPr id="3" name="Marcador de contenido 2">
            <a:extLst>
              <a:ext uri="{FF2B5EF4-FFF2-40B4-BE49-F238E27FC236}">
                <a16:creationId xmlns:a16="http://schemas.microsoft.com/office/drawing/2014/main" id="{6EEB4425-E5E5-9827-0775-3B47F3885759}"/>
              </a:ext>
            </a:extLst>
          </p:cNvPr>
          <p:cNvSpPr>
            <a:spLocks noGrp="1"/>
          </p:cNvSpPr>
          <p:nvPr>
            <p:ph idx="1"/>
          </p:nvPr>
        </p:nvSpPr>
        <p:spPr/>
        <p:txBody>
          <a:bodyPr/>
          <a:lstStyle/>
          <a:p>
            <a:endParaRPr lang="es-PE"/>
          </a:p>
        </p:txBody>
      </p:sp>
      <p:pic>
        <p:nvPicPr>
          <p:cNvPr id="5" name="Imagen 4">
            <a:extLst>
              <a:ext uri="{FF2B5EF4-FFF2-40B4-BE49-F238E27FC236}">
                <a16:creationId xmlns:a16="http://schemas.microsoft.com/office/drawing/2014/main" id="{6A924EA1-5EB6-7A5F-41C6-85C74DE96B83}"/>
              </a:ext>
            </a:extLst>
          </p:cNvPr>
          <p:cNvPicPr>
            <a:picLocks noChangeAspect="1"/>
          </p:cNvPicPr>
          <p:nvPr/>
        </p:nvPicPr>
        <p:blipFill rotWithShape="1">
          <a:blip r:embed="rId2"/>
          <a:srcRect l="17348" t="10565" r="39621" b="9929"/>
          <a:stretch/>
        </p:blipFill>
        <p:spPr>
          <a:xfrm>
            <a:off x="350980" y="591127"/>
            <a:ext cx="5246255" cy="5200074"/>
          </a:xfrm>
          <a:prstGeom prst="rect">
            <a:avLst/>
          </a:prstGeom>
        </p:spPr>
      </p:pic>
      <p:pic>
        <p:nvPicPr>
          <p:cNvPr id="7" name="Imagen 6">
            <a:extLst>
              <a:ext uri="{FF2B5EF4-FFF2-40B4-BE49-F238E27FC236}">
                <a16:creationId xmlns:a16="http://schemas.microsoft.com/office/drawing/2014/main" id="{A9207037-41A7-8232-1019-B4A3A5680F74}"/>
              </a:ext>
            </a:extLst>
          </p:cNvPr>
          <p:cNvPicPr>
            <a:picLocks noChangeAspect="1"/>
          </p:cNvPicPr>
          <p:nvPr/>
        </p:nvPicPr>
        <p:blipFill rotWithShape="1">
          <a:blip r:embed="rId3"/>
          <a:srcRect l="19621" t="10989" r="22046" b="7029"/>
          <a:stretch/>
        </p:blipFill>
        <p:spPr>
          <a:xfrm>
            <a:off x="5721944" y="710883"/>
            <a:ext cx="6254445" cy="4715481"/>
          </a:xfrm>
          <a:prstGeom prst="rect">
            <a:avLst/>
          </a:prstGeom>
        </p:spPr>
      </p:pic>
    </p:spTree>
    <p:extLst>
      <p:ext uri="{BB962C8B-B14F-4D97-AF65-F5344CB8AC3E}">
        <p14:creationId xmlns:p14="http://schemas.microsoft.com/office/powerpoint/2010/main" val="4152218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079C1D-5FB6-CCBA-2D65-D4D62474D23F}"/>
              </a:ext>
            </a:extLst>
          </p:cNvPr>
          <p:cNvSpPr>
            <a:spLocks noGrp="1"/>
          </p:cNvSpPr>
          <p:nvPr>
            <p:ph type="title"/>
          </p:nvPr>
        </p:nvSpPr>
        <p:spPr>
          <a:xfrm>
            <a:off x="1726116" y="304799"/>
            <a:ext cx="9905998" cy="886691"/>
          </a:xfrm>
        </p:spPr>
        <p:txBody>
          <a:bodyPr/>
          <a:lstStyle/>
          <a:p>
            <a:r>
              <a:rPr lang="es-ES" b="1" dirty="0"/>
              <a:t>Ciberataques registrados en el Perú </a:t>
            </a:r>
            <a:endParaRPr lang="es-PE" b="1" dirty="0"/>
          </a:p>
        </p:txBody>
      </p:sp>
      <p:pic>
        <p:nvPicPr>
          <p:cNvPr id="7" name="Marcador de contenido 6">
            <a:extLst>
              <a:ext uri="{FF2B5EF4-FFF2-40B4-BE49-F238E27FC236}">
                <a16:creationId xmlns:a16="http://schemas.microsoft.com/office/drawing/2014/main" id="{7C938048-5D85-FD5E-6F8B-D34FC4FB5E9D}"/>
              </a:ext>
            </a:extLst>
          </p:cNvPr>
          <p:cNvPicPr>
            <a:picLocks noGrp="1" noChangeAspect="1"/>
          </p:cNvPicPr>
          <p:nvPr>
            <p:ph idx="1"/>
          </p:nvPr>
        </p:nvPicPr>
        <p:blipFill rotWithShape="1">
          <a:blip r:embed="rId2"/>
          <a:srcRect t="29883" r="18771"/>
          <a:stretch/>
        </p:blipFill>
        <p:spPr>
          <a:xfrm>
            <a:off x="6096000" y="1468583"/>
            <a:ext cx="5761423" cy="4641272"/>
          </a:xfrm>
        </p:spPr>
      </p:pic>
      <p:pic>
        <p:nvPicPr>
          <p:cNvPr id="5" name="Imagen 4">
            <a:extLst>
              <a:ext uri="{FF2B5EF4-FFF2-40B4-BE49-F238E27FC236}">
                <a16:creationId xmlns:a16="http://schemas.microsoft.com/office/drawing/2014/main" id="{4F8BC843-307B-5569-23E3-757082D64E48}"/>
              </a:ext>
            </a:extLst>
          </p:cNvPr>
          <p:cNvPicPr>
            <a:picLocks noChangeAspect="1"/>
          </p:cNvPicPr>
          <p:nvPr/>
        </p:nvPicPr>
        <p:blipFill rotWithShape="1">
          <a:blip r:embed="rId3"/>
          <a:srcRect l="20395" t="9325" r="24737"/>
          <a:stretch/>
        </p:blipFill>
        <p:spPr>
          <a:xfrm>
            <a:off x="334577" y="1468583"/>
            <a:ext cx="5373495" cy="4641272"/>
          </a:xfrm>
          <a:prstGeom prst="rect">
            <a:avLst/>
          </a:prstGeom>
        </p:spPr>
      </p:pic>
    </p:spTree>
    <p:extLst>
      <p:ext uri="{BB962C8B-B14F-4D97-AF65-F5344CB8AC3E}">
        <p14:creationId xmlns:p14="http://schemas.microsoft.com/office/powerpoint/2010/main" val="3797557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9C6B8E-CFEB-DD62-0E86-E3F5F7B0F7DB}"/>
              </a:ext>
            </a:extLst>
          </p:cNvPr>
          <p:cNvSpPr>
            <a:spLocks noGrp="1"/>
          </p:cNvSpPr>
          <p:nvPr>
            <p:ph type="title"/>
          </p:nvPr>
        </p:nvSpPr>
        <p:spPr>
          <a:xfrm>
            <a:off x="1460590" y="141190"/>
            <a:ext cx="9905998" cy="1478570"/>
          </a:xfrm>
        </p:spPr>
        <p:txBody>
          <a:bodyPr/>
          <a:lstStyle/>
          <a:p>
            <a:r>
              <a:rPr lang="es-MX" b="1" dirty="0"/>
              <a:t>MODIFICACIONES</a:t>
            </a:r>
            <a:endParaRPr lang="es-PE" b="1" dirty="0"/>
          </a:p>
        </p:txBody>
      </p:sp>
      <p:graphicFrame>
        <p:nvGraphicFramePr>
          <p:cNvPr id="5" name="Marcador de contenido 4">
            <a:extLst>
              <a:ext uri="{FF2B5EF4-FFF2-40B4-BE49-F238E27FC236}">
                <a16:creationId xmlns:a16="http://schemas.microsoft.com/office/drawing/2014/main" id="{4BBDFD34-121B-FC4F-254F-41182A2D6207}"/>
              </a:ext>
            </a:extLst>
          </p:cNvPr>
          <p:cNvGraphicFramePr>
            <a:graphicFrameLocks noGrp="1"/>
          </p:cNvGraphicFramePr>
          <p:nvPr>
            <p:ph idx="1"/>
            <p:extLst>
              <p:ext uri="{D42A27DB-BD31-4B8C-83A1-F6EECF244321}">
                <p14:modId xmlns:p14="http://schemas.microsoft.com/office/powerpoint/2010/main" val="2800698811"/>
              </p:ext>
            </p:extLst>
          </p:nvPr>
        </p:nvGraphicFramePr>
        <p:xfrm>
          <a:off x="2222514" y="1895805"/>
          <a:ext cx="7743795" cy="35417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470212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7BC0B-0D8E-B397-8529-63D6B0193BCC}"/>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05B5C7CB-121D-9FD8-A0DD-F41487983833}"/>
              </a:ext>
            </a:extLst>
          </p:cNvPr>
          <p:cNvSpPr>
            <a:spLocks noGrp="1"/>
          </p:cNvSpPr>
          <p:nvPr>
            <p:ph type="title"/>
          </p:nvPr>
        </p:nvSpPr>
        <p:spPr>
          <a:xfrm>
            <a:off x="1400493" y="69018"/>
            <a:ext cx="10133312" cy="1069670"/>
          </a:xfrm>
        </p:spPr>
        <p:txBody>
          <a:bodyPr>
            <a:normAutofit/>
          </a:bodyPr>
          <a:lstStyle/>
          <a:p>
            <a:pPr algn="just"/>
            <a:r>
              <a:rPr lang="es-MX" sz="2800" b="1" dirty="0"/>
              <a:t>CÓDIGO PENAL </a:t>
            </a:r>
            <a:endParaRPr lang="es-PE" sz="2800" b="1" dirty="0"/>
          </a:p>
        </p:txBody>
      </p:sp>
      <p:graphicFrame>
        <p:nvGraphicFramePr>
          <p:cNvPr id="6" name="Marcador de contenido 3">
            <a:extLst>
              <a:ext uri="{FF2B5EF4-FFF2-40B4-BE49-F238E27FC236}">
                <a16:creationId xmlns:a16="http://schemas.microsoft.com/office/drawing/2014/main" id="{4B72A2DD-F2C2-E627-DCBB-D00C11605C3B}"/>
              </a:ext>
            </a:extLst>
          </p:cNvPr>
          <p:cNvGraphicFramePr>
            <a:graphicFrameLocks/>
          </p:cNvGraphicFramePr>
          <p:nvPr>
            <p:extLst>
              <p:ext uri="{D42A27DB-BD31-4B8C-83A1-F6EECF244321}">
                <p14:modId xmlns:p14="http://schemas.microsoft.com/office/powerpoint/2010/main" val="3312578098"/>
              </p:ext>
            </p:extLst>
          </p:nvPr>
        </p:nvGraphicFramePr>
        <p:xfrm>
          <a:off x="411911" y="940279"/>
          <a:ext cx="11368178" cy="5303520"/>
        </p:xfrm>
        <a:graphic>
          <a:graphicData uri="http://schemas.openxmlformats.org/drawingml/2006/table">
            <a:tbl>
              <a:tblPr firstRow="1" bandRow="1">
                <a:tableStyleId>{5C22544A-7EE6-4342-B048-85BDC9FD1C3A}</a:tableStyleId>
              </a:tblPr>
              <a:tblGrid>
                <a:gridCol w="2422585">
                  <a:extLst>
                    <a:ext uri="{9D8B030D-6E8A-4147-A177-3AD203B41FA5}">
                      <a16:colId xmlns:a16="http://schemas.microsoft.com/office/drawing/2014/main" val="1448127233"/>
                    </a:ext>
                  </a:extLst>
                </a:gridCol>
                <a:gridCol w="8945593">
                  <a:extLst>
                    <a:ext uri="{9D8B030D-6E8A-4147-A177-3AD203B41FA5}">
                      <a16:colId xmlns:a16="http://schemas.microsoft.com/office/drawing/2014/main" val="383364264"/>
                    </a:ext>
                  </a:extLst>
                </a:gridCol>
              </a:tblGrid>
              <a:tr h="308898">
                <a:tc>
                  <a:txBody>
                    <a:bodyPr/>
                    <a:lstStyle/>
                    <a:p>
                      <a:pPr algn="just"/>
                      <a:r>
                        <a:rPr lang="es-MX" sz="1600" dirty="0"/>
                        <a:t>Artículo</a:t>
                      </a:r>
                      <a:endParaRPr lang="es-PE" sz="1600" dirty="0"/>
                    </a:p>
                  </a:txBody>
                  <a:tcPr>
                    <a:solidFill>
                      <a:srgbClr val="C00000"/>
                    </a:solidFill>
                  </a:tcPr>
                </a:tc>
                <a:tc>
                  <a:txBody>
                    <a:bodyPr/>
                    <a:lstStyle/>
                    <a:p>
                      <a:pPr algn="just"/>
                      <a:r>
                        <a:rPr lang="es-MX" sz="1600" dirty="0"/>
                        <a:t>Descripción legal</a:t>
                      </a:r>
                      <a:endParaRPr lang="es-PE" sz="1600" dirty="0"/>
                    </a:p>
                  </a:txBody>
                  <a:tcPr>
                    <a:solidFill>
                      <a:srgbClr val="C00000"/>
                    </a:solidFill>
                  </a:tcPr>
                </a:tc>
                <a:extLst>
                  <a:ext uri="{0D108BD9-81ED-4DB2-BD59-A6C34878D82A}">
                    <a16:rowId xmlns:a16="http://schemas.microsoft.com/office/drawing/2014/main" val="3447860340"/>
                  </a:ext>
                </a:extLst>
              </a:tr>
              <a:tr h="4849697">
                <a:tc>
                  <a:txBody>
                    <a:bodyPr/>
                    <a:lstStyle/>
                    <a:p>
                      <a:pPr algn="just"/>
                      <a:r>
                        <a:rPr lang="es-MX" sz="1800" b="1" i="0" kern="1200" dirty="0">
                          <a:solidFill>
                            <a:schemeClr val="dk1"/>
                          </a:solidFill>
                          <a:effectLst/>
                          <a:latin typeface="+mn-lt"/>
                          <a:ea typeface="+mn-ea"/>
                          <a:cs typeface="+mn-cs"/>
                        </a:rPr>
                        <a:t>Artículo 154-B.- Difusión de imágenes, materiales audiovisuales o audios con contenido sexual</a:t>
                      </a:r>
                      <a:endParaRPr lang="es-PE" sz="1600" dirty="0"/>
                    </a:p>
                  </a:txBody>
                  <a:tcPr/>
                </a:tc>
                <a:tc>
                  <a:txBody>
                    <a:bodyPr/>
                    <a:lstStyle/>
                    <a:p>
                      <a:pPr algn="just"/>
                      <a:r>
                        <a:rPr lang="es-MX" sz="1600" b="0" i="0" kern="1200" dirty="0">
                          <a:solidFill>
                            <a:schemeClr val="dk1"/>
                          </a:solidFill>
                          <a:effectLst/>
                          <a:latin typeface="+mn-lt"/>
                          <a:ea typeface="+mn-ea"/>
                          <a:cs typeface="+mn-cs"/>
                        </a:rPr>
                        <a:t>El que, sin autorización, difunde, revela, publica, cede o comercializa imágenes, materiales audiovisuales, audios con contenido sexual reales, incluidos aquellos que hayan sido elaborados o modificados por medios digitales o tecnológicos, de cualquier persona, será reprimido con pena privativa de libertad no menor de dos ni mayor de cinco años y con treinta a ciento veinte días-multa.</a:t>
                      </a:r>
                    </a:p>
                    <a:p>
                      <a:pPr algn="just"/>
                      <a:endParaRPr lang="es-MX" sz="1600" b="0" i="0" kern="1200" dirty="0">
                        <a:solidFill>
                          <a:schemeClr val="dk1"/>
                        </a:solidFill>
                        <a:effectLst/>
                        <a:latin typeface="+mn-lt"/>
                        <a:ea typeface="+mn-ea"/>
                        <a:cs typeface="+mn-cs"/>
                      </a:endParaRPr>
                    </a:p>
                    <a:p>
                      <a:pPr algn="just"/>
                      <a:r>
                        <a:rPr lang="es-MX" sz="1600" b="0" i="0" kern="1200" dirty="0">
                          <a:solidFill>
                            <a:schemeClr val="dk1"/>
                          </a:solidFill>
                          <a:effectLst/>
                          <a:latin typeface="+mn-lt"/>
                          <a:ea typeface="+mn-ea"/>
                          <a:cs typeface="+mn-cs"/>
                        </a:rPr>
                        <a:t>La pena privativa de libertad será no menor de tres ni mayor de seis años y de ciento ochenta a trescientos sesenta y cinco días-multa, cuando concurra cualquiera de las siguientes circunstancias:</a:t>
                      </a:r>
                    </a:p>
                    <a:p>
                      <a:pPr algn="just"/>
                      <a:endParaRPr lang="es-MX" sz="1600" b="0" i="0" kern="1200" dirty="0">
                        <a:solidFill>
                          <a:schemeClr val="dk1"/>
                        </a:solidFill>
                        <a:effectLst/>
                        <a:latin typeface="+mn-lt"/>
                        <a:ea typeface="+mn-ea"/>
                        <a:cs typeface="+mn-cs"/>
                      </a:endParaRPr>
                    </a:p>
                    <a:p>
                      <a:pPr algn="just"/>
                      <a:r>
                        <a:rPr lang="es-MX" sz="1600" b="0" i="0" kern="1200" dirty="0">
                          <a:solidFill>
                            <a:schemeClr val="dk1"/>
                          </a:solidFill>
                          <a:effectLst/>
                          <a:latin typeface="+mn-lt"/>
                          <a:ea typeface="+mn-ea"/>
                          <a:cs typeface="+mn-cs"/>
                        </a:rPr>
                        <a:t>1. Cuando la víctima mantenga o haya mantenido una relación de pareja con el agente, son o han sido convivientes o cónyuges.</a:t>
                      </a:r>
                    </a:p>
                    <a:p>
                      <a:pPr algn="just"/>
                      <a:endParaRPr lang="es-MX" sz="1600" b="0" i="0" kern="1200" dirty="0">
                        <a:solidFill>
                          <a:schemeClr val="dk1"/>
                        </a:solidFill>
                        <a:effectLst/>
                        <a:latin typeface="+mn-lt"/>
                        <a:ea typeface="+mn-ea"/>
                        <a:cs typeface="+mn-cs"/>
                      </a:endParaRPr>
                    </a:p>
                    <a:p>
                      <a:pPr algn="just"/>
                      <a:r>
                        <a:rPr lang="es-MX" sz="1600" b="0" i="0" kern="1200" dirty="0">
                          <a:solidFill>
                            <a:schemeClr val="dk1"/>
                          </a:solidFill>
                          <a:effectLst/>
                          <a:latin typeface="+mn-lt"/>
                          <a:ea typeface="+mn-ea"/>
                          <a:cs typeface="+mn-cs"/>
                        </a:rPr>
                        <a:t>2. Cuando para materializar el hecho utilice redes sociales o cualquier otro medio que genere una difusión masiva.</a:t>
                      </a:r>
                    </a:p>
                    <a:p>
                      <a:pPr algn="just"/>
                      <a:endParaRPr lang="es-MX" sz="1600" b="0" i="0" kern="1200" dirty="0">
                        <a:solidFill>
                          <a:schemeClr val="dk1"/>
                        </a:solidFill>
                        <a:effectLst/>
                        <a:latin typeface="+mn-lt"/>
                        <a:ea typeface="+mn-ea"/>
                        <a:cs typeface="+mn-cs"/>
                      </a:endParaRPr>
                    </a:p>
                    <a:p>
                      <a:pPr algn="just"/>
                      <a:r>
                        <a:rPr lang="es-MX" sz="1600" b="0" i="0" kern="1200" dirty="0">
                          <a:solidFill>
                            <a:schemeClr val="dk1"/>
                          </a:solidFill>
                          <a:effectLst/>
                          <a:latin typeface="+mn-lt"/>
                          <a:ea typeface="+mn-ea"/>
                          <a:cs typeface="+mn-cs"/>
                        </a:rPr>
                        <a:t>La pena privativa de libertad será no menor de seis ni mayor de diez años y con veinte a trescientos sesenta y cinco días-multa, cuando la víctima tenga menos de 18 años de edad.</a:t>
                      </a:r>
                    </a:p>
                    <a:p>
                      <a:pPr algn="just"/>
                      <a:endParaRPr lang="es-MX" sz="1600" b="0" i="0" kern="1200" dirty="0">
                        <a:solidFill>
                          <a:schemeClr val="dk1"/>
                        </a:solidFill>
                        <a:effectLst/>
                        <a:latin typeface="+mn-lt"/>
                        <a:ea typeface="+mn-ea"/>
                        <a:cs typeface="+mn-cs"/>
                      </a:endParaRPr>
                    </a:p>
                    <a:p>
                      <a:pPr algn="just"/>
                      <a:r>
                        <a:rPr lang="es-MX" sz="1600" b="0" i="0" kern="1200" dirty="0">
                          <a:solidFill>
                            <a:schemeClr val="dk1"/>
                          </a:solidFill>
                          <a:effectLst/>
                          <a:latin typeface="+mn-lt"/>
                          <a:ea typeface="+mn-ea"/>
                          <a:cs typeface="+mn-cs"/>
                        </a:rPr>
                        <a:t>La pena privativa de libertad será no menor de diez ni mayor de quince años y con cincuenta a trescientos sesenta y cinco días-multa, cuando la víctima tenga menos de 14 años de edad”</a:t>
                      </a:r>
                    </a:p>
                    <a:p>
                      <a:pPr algn="just"/>
                      <a:r>
                        <a:rPr lang="es-MX" sz="1600" b="0" i="0" kern="1200" dirty="0">
                          <a:solidFill>
                            <a:schemeClr val="dk1"/>
                          </a:solidFill>
                          <a:effectLst/>
                          <a:latin typeface="+mn-lt"/>
                          <a:ea typeface="+mn-ea"/>
                          <a:cs typeface="+mn-cs"/>
                        </a:rPr>
                        <a:t>(*) Artículo incorporado por el Artículo 4 del Decreto Legislativo </a:t>
                      </a:r>
                      <a:r>
                        <a:rPr lang="es-MX" sz="1600" b="0" i="0" kern="1200" dirty="0" err="1">
                          <a:solidFill>
                            <a:schemeClr val="dk1"/>
                          </a:solidFill>
                          <a:effectLst/>
                          <a:latin typeface="+mn-lt"/>
                          <a:ea typeface="+mn-ea"/>
                          <a:cs typeface="+mn-cs"/>
                        </a:rPr>
                        <a:t>Nº</a:t>
                      </a:r>
                      <a:r>
                        <a:rPr lang="es-MX" sz="1600" b="0" i="0" kern="1200" dirty="0">
                          <a:solidFill>
                            <a:schemeClr val="dk1"/>
                          </a:solidFill>
                          <a:effectLst/>
                          <a:latin typeface="+mn-lt"/>
                          <a:ea typeface="+mn-ea"/>
                          <a:cs typeface="+mn-cs"/>
                        </a:rPr>
                        <a:t> 1625, publicado el 08 agosto 2024.</a:t>
                      </a:r>
                      <a:endParaRPr lang="es-PE" sz="1600" dirty="0"/>
                    </a:p>
                  </a:txBody>
                  <a:tcPr/>
                </a:tc>
                <a:extLst>
                  <a:ext uri="{0D108BD9-81ED-4DB2-BD59-A6C34878D82A}">
                    <a16:rowId xmlns:a16="http://schemas.microsoft.com/office/drawing/2014/main" val="2894586242"/>
                  </a:ext>
                </a:extLst>
              </a:tr>
            </a:tbl>
          </a:graphicData>
        </a:graphic>
      </p:graphicFrame>
    </p:spTree>
    <p:extLst>
      <p:ext uri="{BB962C8B-B14F-4D97-AF65-F5344CB8AC3E}">
        <p14:creationId xmlns:p14="http://schemas.microsoft.com/office/powerpoint/2010/main" val="33036739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136A77-51B9-0D2C-773A-9D491E86238B}"/>
              </a:ext>
            </a:extLst>
          </p:cNvPr>
          <p:cNvSpPr>
            <a:spLocks noGrp="1"/>
          </p:cNvSpPr>
          <p:nvPr>
            <p:ph type="title"/>
          </p:nvPr>
        </p:nvSpPr>
        <p:spPr>
          <a:xfrm>
            <a:off x="1141413" y="265017"/>
            <a:ext cx="9905998" cy="822092"/>
          </a:xfrm>
        </p:spPr>
        <p:txBody>
          <a:bodyPr>
            <a:noAutofit/>
          </a:bodyPr>
          <a:lstStyle/>
          <a:p>
            <a:r>
              <a:rPr lang="es-MX" sz="2000" b="1" i="0" kern="1200" dirty="0">
                <a:solidFill>
                  <a:schemeClr val="dk1"/>
                </a:solidFill>
                <a:effectLst/>
                <a:latin typeface="+mn-lt"/>
                <a:ea typeface="+mn-ea"/>
                <a:cs typeface="+mn-cs"/>
              </a:rPr>
              <a:t>Artículo 154-B.- Difusión de imágenes, materiales audiovisuales o audios con contenido sexual</a:t>
            </a:r>
            <a:br>
              <a:rPr lang="es-PE" sz="2000" dirty="0"/>
            </a:br>
            <a:endParaRPr lang="es-PE" sz="2000" dirty="0"/>
          </a:p>
        </p:txBody>
      </p:sp>
      <p:sp>
        <p:nvSpPr>
          <p:cNvPr id="3" name="Marcador de contenido 2">
            <a:extLst>
              <a:ext uri="{FF2B5EF4-FFF2-40B4-BE49-F238E27FC236}">
                <a16:creationId xmlns:a16="http://schemas.microsoft.com/office/drawing/2014/main" id="{35512484-8E54-E46D-8844-0EE509A5D07B}"/>
              </a:ext>
            </a:extLst>
          </p:cNvPr>
          <p:cNvSpPr>
            <a:spLocks noGrp="1"/>
          </p:cNvSpPr>
          <p:nvPr>
            <p:ph idx="1"/>
          </p:nvPr>
        </p:nvSpPr>
        <p:spPr/>
        <p:txBody>
          <a:bodyPr/>
          <a:lstStyle/>
          <a:p>
            <a:endParaRPr lang="es-PE"/>
          </a:p>
        </p:txBody>
      </p:sp>
      <p:pic>
        <p:nvPicPr>
          <p:cNvPr id="4" name="Imagen 3">
            <a:extLst>
              <a:ext uri="{FF2B5EF4-FFF2-40B4-BE49-F238E27FC236}">
                <a16:creationId xmlns:a16="http://schemas.microsoft.com/office/drawing/2014/main" id="{8D1F941C-7911-65A2-3DEC-E3E56E40DC8C}"/>
              </a:ext>
            </a:extLst>
          </p:cNvPr>
          <p:cNvPicPr>
            <a:picLocks noChangeAspect="1"/>
          </p:cNvPicPr>
          <p:nvPr/>
        </p:nvPicPr>
        <p:blipFill>
          <a:blip r:embed="rId2"/>
          <a:stretch>
            <a:fillRect/>
          </a:stretch>
        </p:blipFill>
        <p:spPr>
          <a:xfrm>
            <a:off x="6986246" y="1087109"/>
            <a:ext cx="4389120" cy="5486400"/>
          </a:xfrm>
          <a:prstGeom prst="rect">
            <a:avLst/>
          </a:prstGeom>
        </p:spPr>
      </p:pic>
      <p:pic>
        <p:nvPicPr>
          <p:cNvPr id="5" name="Imagen 4">
            <a:extLst>
              <a:ext uri="{FF2B5EF4-FFF2-40B4-BE49-F238E27FC236}">
                <a16:creationId xmlns:a16="http://schemas.microsoft.com/office/drawing/2014/main" id="{1F7EF38C-2DBF-3E3B-E10C-A5EF72AE83A0}"/>
              </a:ext>
            </a:extLst>
          </p:cNvPr>
          <p:cNvPicPr>
            <a:picLocks noChangeAspect="1"/>
          </p:cNvPicPr>
          <p:nvPr/>
        </p:nvPicPr>
        <p:blipFill>
          <a:blip r:embed="rId3"/>
          <a:srcRect l="7099" r="16866"/>
          <a:stretch/>
        </p:blipFill>
        <p:spPr>
          <a:xfrm>
            <a:off x="603849" y="1087109"/>
            <a:ext cx="6150634" cy="4246892"/>
          </a:xfrm>
          <a:prstGeom prst="rect">
            <a:avLst/>
          </a:prstGeom>
        </p:spPr>
      </p:pic>
    </p:spTree>
    <p:extLst>
      <p:ext uri="{BB962C8B-B14F-4D97-AF65-F5344CB8AC3E}">
        <p14:creationId xmlns:p14="http://schemas.microsoft.com/office/powerpoint/2010/main" val="26916435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28E735-717A-E4C5-1C10-D9FDA94B7DFC}"/>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C3567F3E-9D8E-C98F-AEB6-943A72B174A2}"/>
              </a:ext>
            </a:extLst>
          </p:cNvPr>
          <p:cNvSpPr>
            <a:spLocks noGrp="1"/>
          </p:cNvSpPr>
          <p:nvPr>
            <p:ph type="title"/>
          </p:nvPr>
        </p:nvSpPr>
        <p:spPr>
          <a:xfrm>
            <a:off x="1400493" y="69018"/>
            <a:ext cx="10133312" cy="1069670"/>
          </a:xfrm>
        </p:spPr>
        <p:txBody>
          <a:bodyPr>
            <a:normAutofit/>
          </a:bodyPr>
          <a:lstStyle/>
          <a:p>
            <a:pPr algn="just"/>
            <a:r>
              <a:rPr lang="es-MX" sz="2800" b="1" dirty="0"/>
              <a:t>CAPÍTULO IV - DELITOS INFORMÁTICOS CONTRA LA INTIMIDAD Y EL SECRETO DE LAS COMUNICACIONES</a:t>
            </a:r>
            <a:endParaRPr lang="es-PE" sz="2800" b="1" dirty="0"/>
          </a:p>
        </p:txBody>
      </p:sp>
      <p:graphicFrame>
        <p:nvGraphicFramePr>
          <p:cNvPr id="6" name="Marcador de contenido 3">
            <a:extLst>
              <a:ext uri="{FF2B5EF4-FFF2-40B4-BE49-F238E27FC236}">
                <a16:creationId xmlns:a16="http://schemas.microsoft.com/office/drawing/2014/main" id="{5802AF45-1935-AA90-7E9A-105AC91A73B4}"/>
              </a:ext>
            </a:extLst>
          </p:cNvPr>
          <p:cNvGraphicFramePr>
            <a:graphicFrameLocks/>
          </p:cNvGraphicFramePr>
          <p:nvPr>
            <p:extLst>
              <p:ext uri="{D42A27DB-BD31-4B8C-83A1-F6EECF244321}">
                <p14:modId xmlns:p14="http://schemas.microsoft.com/office/powerpoint/2010/main" val="1628564594"/>
              </p:ext>
            </p:extLst>
          </p:nvPr>
        </p:nvGraphicFramePr>
        <p:xfrm>
          <a:off x="450011" y="1138687"/>
          <a:ext cx="11368178" cy="5215457"/>
        </p:xfrm>
        <a:graphic>
          <a:graphicData uri="http://schemas.openxmlformats.org/drawingml/2006/table">
            <a:tbl>
              <a:tblPr firstRow="1" bandRow="1">
                <a:tableStyleId>{5C22544A-7EE6-4342-B048-85BDC9FD1C3A}</a:tableStyleId>
              </a:tblPr>
              <a:tblGrid>
                <a:gridCol w="2577861">
                  <a:extLst>
                    <a:ext uri="{9D8B030D-6E8A-4147-A177-3AD203B41FA5}">
                      <a16:colId xmlns:a16="http://schemas.microsoft.com/office/drawing/2014/main" val="1448127233"/>
                    </a:ext>
                  </a:extLst>
                </a:gridCol>
                <a:gridCol w="8790317">
                  <a:extLst>
                    <a:ext uri="{9D8B030D-6E8A-4147-A177-3AD203B41FA5}">
                      <a16:colId xmlns:a16="http://schemas.microsoft.com/office/drawing/2014/main" val="383364264"/>
                    </a:ext>
                  </a:extLst>
                </a:gridCol>
              </a:tblGrid>
              <a:tr h="308898">
                <a:tc>
                  <a:txBody>
                    <a:bodyPr/>
                    <a:lstStyle/>
                    <a:p>
                      <a:pPr algn="just"/>
                      <a:r>
                        <a:rPr lang="es-MX" sz="1800" dirty="0"/>
                        <a:t>Artículo</a:t>
                      </a:r>
                      <a:endParaRPr lang="es-PE" sz="1800" dirty="0"/>
                    </a:p>
                  </a:txBody>
                  <a:tcPr>
                    <a:solidFill>
                      <a:srgbClr val="C00000"/>
                    </a:solidFill>
                  </a:tcPr>
                </a:tc>
                <a:tc>
                  <a:txBody>
                    <a:bodyPr/>
                    <a:lstStyle/>
                    <a:p>
                      <a:pPr algn="just"/>
                      <a:r>
                        <a:rPr lang="es-MX" sz="1800" dirty="0"/>
                        <a:t>Descripción legal</a:t>
                      </a:r>
                      <a:endParaRPr lang="es-PE" sz="1800" dirty="0"/>
                    </a:p>
                  </a:txBody>
                  <a:tcPr>
                    <a:solidFill>
                      <a:srgbClr val="C00000"/>
                    </a:solidFill>
                  </a:tcPr>
                </a:tc>
                <a:extLst>
                  <a:ext uri="{0D108BD9-81ED-4DB2-BD59-A6C34878D82A}">
                    <a16:rowId xmlns:a16="http://schemas.microsoft.com/office/drawing/2014/main" val="3447860340"/>
                  </a:ext>
                </a:extLst>
              </a:tr>
              <a:tr h="4849697">
                <a:tc>
                  <a:txBody>
                    <a:bodyPr/>
                    <a:lstStyle/>
                    <a:p>
                      <a:pPr algn="just"/>
                      <a:r>
                        <a:rPr lang="es-MX" sz="1800" b="1" i="0" kern="1200" dirty="0">
                          <a:solidFill>
                            <a:schemeClr val="dk1"/>
                          </a:solidFill>
                          <a:effectLst/>
                          <a:latin typeface="+mn-lt"/>
                          <a:ea typeface="+mn-ea"/>
                          <a:cs typeface="+mn-cs"/>
                        </a:rPr>
                        <a:t>Artículo 7. Interceptación de datos informáticos</a:t>
                      </a:r>
                      <a:endParaRPr lang="es-PE" sz="1800" dirty="0"/>
                    </a:p>
                  </a:txBody>
                  <a:tcPr/>
                </a:tc>
                <a:tc>
                  <a:txBody>
                    <a:bodyPr/>
                    <a:lstStyle/>
                    <a:p>
                      <a:pPr algn="just"/>
                      <a:r>
                        <a:rPr lang="es-MX" sz="1800" b="0" i="0" kern="1200" dirty="0">
                          <a:solidFill>
                            <a:schemeClr val="dk1"/>
                          </a:solidFill>
                          <a:effectLst/>
                          <a:latin typeface="+mn-lt"/>
                          <a:ea typeface="+mn-ea"/>
                          <a:cs typeface="+mn-cs"/>
                        </a:rPr>
                        <a:t>El que deliberada e ilegítimamente intercepta datos informáticos en transmisiones no públicas, dirigidos a un sistema informático, originados en un sistema informático o efectuado dentro del mismo, incluidas las emisiones electromagnéticas provenientes de un sistema informático que transporte dichos datos informáticos, será reprimido con una pena privativa de libertad no menor de tres ni mayor de seis años.</a:t>
                      </a:r>
                    </a:p>
                    <a:p>
                      <a:pPr algn="just"/>
                      <a:endParaRPr lang="es-MX" sz="1800" b="0" i="0" kern="1200" dirty="0">
                        <a:solidFill>
                          <a:schemeClr val="dk1"/>
                        </a:solidFill>
                        <a:effectLst/>
                        <a:latin typeface="+mn-lt"/>
                        <a:ea typeface="+mn-ea"/>
                        <a:cs typeface="+mn-cs"/>
                      </a:endParaRPr>
                    </a:p>
                    <a:p>
                      <a:pPr algn="just"/>
                      <a:r>
                        <a:rPr lang="es-MX" sz="1800" b="0" i="0" kern="1200" dirty="0">
                          <a:solidFill>
                            <a:schemeClr val="dk1"/>
                          </a:solidFill>
                          <a:effectLst/>
                          <a:latin typeface="+mn-lt"/>
                          <a:ea typeface="+mn-ea"/>
                          <a:cs typeface="+mn-cs"/>
                        </a:rPr>
                        <a:t>La pena privativa de libertad será no menor de cinco ni mayor de ocho años cuando el delito recaiga sobre información clasificada como secreta, reservada o confidencial de conformidad con la Ley 27806, Ley de Transparencia y Acceso a la Información Pública.</a:t>
                      </a:r>
                    </a:p>
                    <a:p>
                      <a:pPr algn="just"/>
                      <a:endParaRPr lang="es-MX" sz="1800" b="0" i="0" kern="1200" dirty="0">
                        <a:solidFill>
                          <a:schemeClr val="dk1"/>
                        </a:solidFill>
                        <a:effectLst/>
                        <a:latin typeface="+mn-lt"/>
                        <a:ea typeface="+mn-ea"/>
                        <a:cs typeface="+mn-cs"/>
                      </a:endParaRPr>
                    </a:p>
                    <a:p>
                      <a:pPr algn="just"/>
                      <a:r>
                        <a:rPr lang="es-MX" sz="1800" b="0" i="0" kern="1200" dirty="0">
                          <a:solidFill>
                            <a:schemeClr val="dk1"/>
                          </a:solidFill>
                          <a:effectLst/>
                          <a:latin typeface="+mn-lt"/>
                          <a:ea typeface="+mn-ea"/>
                          <a:cs typeface="+mn-cs"/>
                        </a:rPr>
                        <a:t>La pena privativa de libertad será no menor de ocho ni mayor de diez cuando el delito comprometa la defensa, seguridad o soberanía nacionales.</a:t>
                      </a:r>
                    </a:p>
                    <a:p>
                      <a:pPr algn="just"/>
                      <a:endParaRPr lang="es-MX" sz="1800" b="0" i="0" kern="1200" dirty="0">
                        <a:solidFill>
                          <a:schemeClr val="dk1"/>
                        </a:solidFill>
                        <a:effectLst/>
                        <a:latin typeface="+mn-lt"/>
                        <a:ea typeface="+mn-ea"/>
                        <a:cs typeface="+mn-cs"/>
                      </a:endParaRPr>
                    </a:p>
                    <a:p>
                      <a:pPr algn="just"/>
                      <a:r>
                        <a:rPr lang="es-MX" sz="1800" b="0" i="0" kern="1200" dirty="0">
                          <a:solidFill>
                            <a:schemeClr val="dk1"/>
                          </a:solidFill>
                          <a:effectLst/>
                          <a:latin typeface="+mn-lt"/>
                          <a:ea typeface="+mn-ea"/>
                          <a:cs typeface="+mn-cs"/>
                        </a:rPr>
                        <a:t>Si el agente comete el delito como integrante de una organización criminal, la pena se incrementa hasta en un tercio por encima del máximo legal previsto en los supuestos anteriores</a:t>
                      </a:r>
                      <a:endParaRPr lang="es-PE" sz="1800" dirty="0"/>
                    </a:p>
                  </a:txBody>
                  <a:tcPr/>
                </a:tc>
                <a:extLst>
                  <a:ext uri="{0D108BD9-81ED-4DB2-BD59-A6C34878D82A}">
                    <a16:rowId xmlns:a16="http://schemas.microsoft.com/office/drawing/2014/main" val="2894586242"/>
                  </a:ext>
                </a:extLst>
              </a:tr>
            </a:tbl>
          </a:graphicData>
        </a:graphic>
      </p:graphicFrame>
    </p:spTree>
    <p:extLst>
      <p:ext uri="{BB962C8B-B14F-4D97-AF65-F5344CB8AC3E}">
        <p14:creationId xmlns:p14="http://schemas.microsoft.com/office/powerpoint/2010/main" val="10169383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1F9C4B-5C03-E35E-5C4B-037102D5B5ED}"/>
              </a:ext>
            </a:extLst>
          </p:cNvPr>
          <p:cNvSpPr>
            <a:spLocks noGrp="1"/>
          </p:cNvSpPr>
          <p:nvPr>
            <p:ph type="title"/>
          </p:nvPr>
        </p:nvSpPr>
        <p:spPr>
          <a:xfrm>
            <a:off x="1550221" y="204451"/>
            <a:ext cx="9905998" cy="839345"/>
          </a:xfrm>
        </p:spPr>
        <p:txBody>
          <a:bodyPr/>
          <a:lstStyle/>
          <a:p>
            <a:r>
              <a:rPr lang="es-MX" b="1" dirty="0"/>
              <a:t>Ejemplo de la modalidad de interceptación</a:t>
            </a:r>
            <a:endParaRPr lang="es-PE" b="1" dirty="0"/>
          </a:p>
        </p:txBody>
      </p:sp>
      <p:pic>
        <p:nvPicPr>
          <p:cNvPr id="2050" name="Picture 2" descr="Ataques sniffer, qué son y como protegerte - Impulso06">
            <a:extLst>
              <a:ext uri="{FF2B5EF4-FFF2-40B4-BE49-F238E27FC236}">
                <a16:creationId xmlns:a16="http://schemas.microsoft.com/office/drawing/2014/main" id="{6AAF6FCF-C81B-BBDB-26B6-F6BE9760BF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165" y="1597769"/>
            <a:ext cx="5212704" cy="3127623"/>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C4F3A375-868F-7FD8-9678-D1D35BC231CD}"/>
              </a:ext>
            </a:extLst>
          </p:cNvPr>
          <p:cNvPicPr>
            <a:picLocks noChangeAspect="1"/>
          </p:cNvPicPr>
          <p:nvPr/>
        </p:nvPicPr>
        <p:blipFill>
          <a:blip r:embed="rId3"/>
          <a:stretch>
            <a:fillRect/>
          </a:stretch>
        </p:blipFill>
        <p:spPr>
          <a:xfrm>
            <a:off x="6096000" y="1156648"/>
            <a:ext cx="4410853" cy="2004933"/>
          </a:xfrm>
          <a:prstGeom prst="rect">
            <a:avLst/>
          </a:prstGeom>
        </p:spPr>
      </p:pic>
      <p:pic>
        <p:nvPicPr>
          <p:cNvPr id="6" name="Imagen 5">
            <a:extLst>
              <a:ext uri="{FF2B5EF4-FFF2-40B4-BE49-F238E27FC236}">
                <a16:creationId xmlns:a16="http://schemas.microsoft.com/office/drawing/2014/main" id="{C2F7182B-8E6E-EFDA-E49F-052E1EC3832E}"/>
              </a:ext>
            </a:extLst>
          </p:cNvPr>
          <p:cNvPicPr>
            <a:picLocks noChangeAspect="1"/>
          </p:cNvPicPr>
          <p:nvPr/>
        </p:nvPicPr>
        <p:blipFill>
          <a:blip r:embed="rId4"/>
          <a:srcRect l="219" t="24150" r="34500" b="14843"/>
          <a:stretch/>
        </p:blipFill>
        <p:spPr>
          <a:xfrm>
            <a:off x="6503220" y="3274433"/>
            <a:ext cx="3803824" cy="3293378"/>
          </a:xfrm>
          <a:prstGeom prst="rect">
            <a:avLst/>
          </a:prstGeom>
        </p:spPr>
      </p:pic>
    </p:spTree>
    <p:extLst>
      <p:ext uri="{BB962C8B-B14F-4D97-AF65-F5344CB8AC3E}">
        <p14:creationId xmlns:p14="http://schemas.microsoft.com/office/powerpoint/2010/main" val="36943069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C427AD-2BDA-A925-3DBE-4A8D7C3DE765}"/>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8D1B22E5-7713-F4F7-AFA8-8C8BF2082F38}"/>
              </a:ext>
            </a:extLst>
          </p:cNvPr>
          <p:cNvSpPr>
            <a:spLocks noGrp="1"/>
          </p:cNvSpPr>
          <p:nvPr>
            <p:ph type="title"/>
          </p:nvPr>
        </p:nvSpPr>
        <p:spPr>
          <a:xfrm>
            <a:off x="1400493" y="69018"/>
            <a:ext cx="10133312" cy="1069670"/>
          </a:xfrm>
        </p:spPr>
        <p:txBody>
          <a:bodyPr>
            <a:normAutofit/>
          </a:bodyPr>
          <a:lstStyle/>
          <a:p>
            <a:pPr algn="just"/>
            <a:r>
              <a:rPr lang="es-MX" sz="2800" b="1" dirty="0"/>
              <a:t>CAPÍTULO V - DELITOS INFORMÁTICOS CONTRA EL PATRIMONIO</a:t>
            </a:r>
            <a:endParaRPr lang="es-PE" sz="2800" b="1" dirty="0"/>
          </a:p>
        </p:txBody>
      </p:sp>
      <p:graphicFrame>
        <p:nvGraphicFramePr>
          <p:cNvPr id="6" name="Marcador de contenido 3">
            <a:extLst>
              <a:ext uri="{FF2B5EF4-FFF2-40B4-BE49-F238E27FC236}">
                <a16:creationId xmlns:a16="http://schemas.microsoft.com/office/drawing/2014/main" id="{8EB6174E-EECB-37D7-8231-C934A28A089C}"/>
              </a:ext>
            </a:extLst>
          </p:cNvPr>
          <p:cNvGraphicFramePr>
            <a:graphicFrameLocks/>
          </p:cNvGraphicFramePr>
          <p:nvPr>
            <p:extLst>
              <p:ext uri="{D42A27DB-BD31-4B8C-83A1-F6EECF244321}">
                <p14:modId xmlns:p14="http://schemas.microsoft.com/office/powerpoint/2010/main" val="116307155"/>
              </p:ext>
            </p:extLst>
          </p:nvPr>
        </p:nvGraphicFramePr>
        <p:xfrm>
          <a:off x="450011" y="1138687"/>
          <a:ext cx="11368178" cy="5245937"/>
        </p:xfrm>
        <a:graphic>
          <a:graphicData uri="http://schemas.openxmlformats.org/drawingml/2006/table">
            <a:tbl>
              <a:tblPr firstRow="1" bandRow="1">
                <a:tableStyleId>{5C22544A-7EE6-4342-B048-85BDC9FD1C3A}</a:tableStyleId>
              </a:tblPr>
              <a:tblGrid>
                <a:gridCol w="2733136">
                  <a:extLst>
                    <a:ext uri="{9D8B030D-6E8A-4147-A177-3AD203B41FA5}">
                      <a16:colId xmlns:a16="http://schemas.microsoft.com/office/drawing/2014/main" val="1448127233"/>
                    </a:ext>
                  </a:extLst>
                </a:gridCol>
                <a:gridCol w="8635042">
                  <a:extLst>
                    <a:ext uri="{9D8B030D-6E8A-4147-A177-3AD203B41FA5}">
                      <a16:colId xmlns:a16="http://schemas.microsoft.com/office/drawing/2014/main" val="383364264"/>
                    </a:ext>
                  </a:extLst>
                </a:gridCol>
              </a:tblGrid>
              <a:tr h="308898">
                <a:tc>
                  <a:txBody>
                    <a:bodyPr/>
                    <a:lstStyle/>
                    <a:p>
                      <a:pPr algn="just"/>
                      <a:r>
                        <a:rPr lang="es-MX" sz="2000" dirty="0"/>
                        <a:t>Artículo</a:t>
                      </a:r>
                      <a:endParaRPr lang="es-PE" sz="2000" dirty="0"/>
                    </a:p>
                  </a:txBody>
                  <a:tcPr>
                    <a:solidFill>
                      <a:srgbClr val="C00000"/>
                    </a:solidFill>
                  </a:tcPr>
                </a:tc>
                <a:tc>
                  <a:txBody>
                    <a:bodyPr/>
                    <a:lstStyle/>
                    <a:p>
                      <a:pPr algn="just"/>
                      <a:r>
                        <a:rPr lang="es-MX" sz="2000" dirty="0"/>
                        <a:t>Descripción legal</a:t>
                      </a:r>
                      <a:endParaRPr lang="es-PE" sz="2000" dirty="0"/>
                    </a:p>
                  </a:txBody>
                  <a:tcPr>
                    <a:solidFill>
                      <a:srgbClr val="C00000"/>
                    </a:solidFill>
                  </a:tcPr>
                </a:tc>
                <a:extLst>
                  <a:ext uri="{0D108BD9-81ED-4DB2-BD59-A6C34878D82A}">
                    <a16:rowId xmlns:a16="http://schemas.microsoft.com/office/drawing/2014/main" val="3447860340"/>
                  </a:ext>
                </a:extLst>
              </a:tr>
              <a:tr h="4849697">
                <a:tc>
                  <a:txBody>
                    <a:bodyPr/>
                    <a:lstStyle/>
                    <a:p>
                      <a:pPr algn="just"/>
                      <a:r>
                        <a:rPr lang="es-MX" sz="2000" b="1" i="0" kern="1200" dirty="0">
                          <a:solidFill>
                            <a:schemeClr val="dk1"/>
                          </a:solidFill>
                          <a:effectLst/>
                          <a:latin typeface="+mn-lt"/>
                          <a:ea typeface="+mn-ea"/>
                          <a:cs typeface="+mn-cs"/>
                        </a:rPr>
                        <a:t>Artículo 8. Fraude informático</a:t>
                      </a:r>
                      <a:endParaRPr lang="es-PE" sz="2000" dirty="0"/>
                    </a:p>
                  </a:txBody>
                  <a:tcPr/>
                </a:tc>
                <a:tc>
                  <a:txBody>
                    <a:bodyPr/>
                    <a:lstStyle/>
                    <a:p>
                      <a:pPr algn="just"/>
                      <a:r>
                        <a:rPr lang="es-MX" sz="2000" b="0" i="0" kern="1200" dirty="0">
                          <a:solidFill>
                            <a:schemeClr val="dk1"/>
                          </a:solidFill>
                          <a:effectLst/>
                          <a:latin typeface="+mn-lt"/>
                          <a:ea typeface="+mn-ea"/>
                          <a:cs typeface="+mn-cs"/>
                        </a:rPr>
                        <a:t>El que deliberada e ilegítimamente procura para sí o para otro un provecho ilícito en perjuicio de tercero mediante el diseño, introducción, alteración, borrado, supresión, clonación de datos informáticos, suplantación de interfaces o páginas web o cualquier interferencia o manipulación en el funcionamiento de un sistema informático, será reprimido con una pena privativa de libertad no menor de cuatro ni mayor de ocho años y con sesenta a ciento veinte días-multa.</a:t>
                      </a:r>
                    </a:p>
                    <a:p>
                      <a:pPr algn="just"/>
                      <a:endParaRPr lang="es-MX" sz="2000" b="0" i="0" kern="1200" dirty="0">
                        <a:solidFill>
                          <a:schemeClr val="dk1"/>
                        </a:solidFill>
                        <a:effectLst/>
                        <a:latin typeface="+mn-lt"/>
                        <a:ea typeface="+mn-ea"/>
                        <a:cs typeface="+mn-cs"/>
                      </a:endParaRPr>
                    </a:p>
                    <a:p>
                      <a:pPr algn="just"/>
                      <a:r>
                        <a:rPr lang="es-MX" sz="2000" b="0" i="0" kern="1200" dirty="0">
                          <a:solidFill>
                            <a:schemeClr val="dk1"/>
                          </a:solidFill>
                          <a:effectLst/>
                          <a:latin typeface="+mn-lt"/>
                          <a:ea typeface="+mn-ea"/>
                          <a:cs typeface="+mn-cs"/>
                        </a:rPr>
                        <a:t>La pena será privativa de libertad no menor de cinco ni mayor de diez años y de ochenta a ciento cuarenta días multa cuando se afecte el patrimonio del Estado destinado a fines asistenciales o a programas de apoyo social.</a:t>
                      </a:r>
                    </a:p>
                    <a:p>
                      <a:pPr algn="just"/>
                      <a:endParaRPr lang="es-MX" sz="2000" b="0" i="0" kern="1200" dirty="0">
                        <a:solidFill>
                          <a:schemeClr val="dk1"/>
                        </a:solidFill>
                        <a:effectLst/>
                        <a:latin typeface="+mn-lt"/>
                        <a:ea typeface="+mn-ea"/>
                        <a:cs typeface="+mn-cs"/>
                      </a:endParaRPr>
                    </a:p>
                    <a:p>
                      <a:pPr algn="just"/>
                      <a:r>
                        <a:rPr lang="es-MX" sz="2000" b="0" i="0" kern="1200" dirty="0">
                          <a:solidFill>
                            <a:schemeClr val="dk1"/>
                          </a:solidFill>
                          <a:effectLst/>
                          <a:latin typeface="+mn-lt"/>
                          <a:ea typeface="+mn-ea"/>
                          <a:cs typeface="+mn-cs"/>
                        </a:rPr>
                        <a:t>La misma pena se aplica al que intencionalmente colabora con la comisión de alguno de los supuestos de los párrafos precedentes, facilitando la transferencia de activos.</a:t>
                      </a:r>
                      <a:endParaRPr lang="es-PE" sz="2000" dirty="0"/>
                    </a:p>
                  </a:txBody>
                  <a:tcPr/>
                </a:tc>
                <a:extLst>
                  <a:ext uri="{0D108BD9-81ED-4DB2-BD59-A6C34878D82A}">
                    <a16:rowId xmlns:a16="http://schemas.microsoft.com/office/drawing/2014/main" val="2894586242"/>
                  </a:ext>
                </a:extLst>
              </a:tr>
            </a:tbl>
          </a:graphicData>
        </a:graphic>
      </p:graphicFrame>
    </p:spTree>
    <p:extLst>
      <p:ext uri="{BB962C8B-B14F-4D97-AF65-F5344CB8AC3E}">
        <p14:creationId xmlns:p14="http://schemas.microsoft.com/office/powerpoint/2010/main" val="239833782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46EC4A-9CD5-E422-2C35-C3289E9C16ED}"/>
              </a:ext>
            </a:extLst>
          </p:cNvPr>
          <p:cNvSpPr>
            <a:spLocks noGrp="1"/>
          </p:cNvSpPr>
          <p:nvPr>
            <p:ph type="title"/>
          </p:nvPr>
        </p:nvSpPr>
        <p:spPr>
          <a:xfrm>
            <a:off x="1141413" y="165477"/>
            <a:ext cx="9905998" cy="1322129"/>
          </a:xfrm>
        </p:spPr>
        <p:txBody>
          <a:bodyPr/>
          <a:lstStyle/>
          <a:p>
            <a:pPr algn="just"/>
            <a:r>
              <a:rPr lang="es-ES" b="1" dirty="0"/>
              <a:t>Yape falso: ¿cómo reconocer esta modalidad de estafa?</a:t>
            </a:r>
            <a:endParaRPr lang="es-PE" b="1" dirty="0"/>
          </a:p>
        </p:txBody>
      </p:sp>
      <p:sp>
        <p:nvSpPr>
          <p:cNvPr id="3" name="Marcador de contenido 2">
            <a:extLst>
              <a:ext uri="{FF2B5EF4-FFF2-40B4-BE49-F238E27FC236}">
                <a16:creationId xmlns:a16="http://schemas.microsoft.com/office/drawing/2014/main" id="{9732CAC2-BD77-C35F-90B5-0A0DAFCEC188}"/>
              </a:ext>
            </a:extLst>
          </p:cNvPr>
          <p:cNvSpPr>
            <a:spLocks noGrp="1"/>
          </p:cNvSpPr>
          <p:nvPr>
            <p:ph idx="1"/>
          </p:nvPr>
        </p:nvSpPr>
        <p:spPr>
          <a:xfrm>
            <a:off x="873457" y="1663323"/>
            <a:ext cx="5008728" cy="5029200"/>
          </a:xfrm>
        </p:spPr>
        <p:txBody>
          <a:bodyPr/>
          <a:lstStyle/>
          <a:p>
            <a:pPr marL="0" indent="0" algn="just">
              <a:buNone/>
            </a:pPr>
            <a:r>
              <a:rPr lang="es-ES" dirty="0"/>
              <a:t>El portal llamado ‘Blog de </a:t>
            </a:r>
            <a:r>
              <a:rPr lang="es-ES" dirty="0" err="1"/>
              <a:t>Zheard</a:t>
            </a:r>
            <a:r>
              <a:rPr lang="es-ES" dirty="0"/>
              <a:t>’ ofrece diversos tipos de comprobante de transferencia, hasta el de la última actualización de yape. “A pedido de los usuarios que sugirieron por Facebook, aquí la versión Light (modo claro) de nuestra herramienta de fotomontaje de captura de pagos para crear divertidos memes”, se lee en la web. Fuente: El Comercio</a:t>
            </a:r>
            <a:endParaRPr lang="es-PE" dirty="0"/>
          </a:p>
        </p:txBody>
      </p:sp>
      <p:pic>
        <p:nvPicPr>
          <p:cNvPr id="4" name="Imagen 3">
            <a:extLst>
              <a:ext uri="{FF2B5EF4-FFF2-40B4-BE49-F238E27FC236}">
                <a16:creationId xmlns:a16="http://schemas.microsoft.com/office/drawing/2014/main" id="{233225BD-F6D7-81BA-0F48-E45A0C88C882}"/>
              </a:ext>
            </a:extLst>
          </p:cNvPr>
          <p:cNvPicPr>
            <a:picLocks noChangeAspect="1"/>
          </p:cNvPicPr>
          <p:nvPr/>
        </p:nvPicPr>
        <p:blipFill>
          <a:blip r:embed="rId2"/>
          <a:stretch>
            <a:fillRect/>
          </a:stretch>
        </p:blipFill>
        <p:spPr>
          <a:xfrm>
            <a:off x="5882186" y="1663323"/>
            <a:ext cx="6103226" cy="5029200"/>
          </a:xfrm>
          <a:prstGeom prst="rect">
            <a:avLst/>
          </a:prstGeom>
        </p:spPr>
      </p:pic>
    </p:spTree>
    <p:extLst>
      <p:ext uri="{BB962C8B-B14F-4D97-AF65-F5344CB8AC3E}">
        <p14:creationId xmlns:p14="http://schemas.microsoft.com/office/powerpoint/2010/main" val="7329183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C839D5-05F5-FC19-9A6D-B1BF6A101080}"/>
              </a:ext>
            </a:extLst>
          </p:cNvPr>
          <p:cNvSpPr>
            <a:spLocks noGrp="1"/>
          </p:cNvSpPr>
          <p:nvPr>
            <p:ph type="title"/>
          </p:nvPr>
        </p:nvSpPr>
        <p:spPr>
          <a:xfrm>
            <a:off x="1572491" y="180110"/>
            <a:ext cx="9905998" cy="1251844"/>
          </a:xfrm>
        </p:spPr>
        <p:txBody>
          <a:bodyPr/>
          <a:lstStyle/>
          <a:p>
            <a:r>
              <a:rPr lang="es-ES" b="1" dirty="0"/>
              <a:t>Yape falso: ¿cómo reconocer esta modalidad de estafa?</a:t>
            </a:r>
            <a:endParaRPr lang="es-PE" b="1" dirty="0"/>
          </a:p>
        </p:txBody>
      </p:sp>
      <p:pic>
        <p:nvPicPr>
          <p:cNvPr id="5" name="Imagen 4">
            <a:extLst>
              <a:ext uri="{FF2B5EF4-FFF2-40B4-BE49-F238E27FC236}">
                <a16:creationId xmlns:a16="http://schemas.microsoft.com/office/drawing/2014/main" id="{8118DB08-D11D-B97C-7F5C-61AF52BA7437}"/>
              </a:ext>
            </a:extLst>
          </p:cNvPr>
          <p:cNvPicPr>
            <a:picLocks noChangeAspect="1"/>
          </p:cNvPicPr>
          <p:nvPr/>
        </p:nvPicPr>
        <p:blipFill rotWithShape="1">
          <a:blip r:embed="rId2"/>
          <a:srcRect l="2159" t="22174" r="34773" b="-1"/>
          <a:stretch/>
        </p:blipFill>
        <p:spPr>
          <a:xfrm>
            <a:off x="2008908" y="1620981"/>
            <a:ext cx="7689273" cy="5056909"/>
          </a:xfrm>
          <a:prstGeom prst="rect">
            <a:avLst/>
          </a:prstGeom>
        </p:spPr>
      </p:pic>
    </p:spTree>
    <p:extLst>
      <p:ext uri="{BB962C8B-B14F-4D97-AF65-F5344CB8AC3E}">
        <p14:creationId xmlns:p14="http://schemas.microsoft.com/office/powerpoint/2010/main" val="15636947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89C9BD-D602-54DC-D20F-D4B537B72987}"/>
              </a:ext>
            </a:extLst>
          </p:cNvPr>
          <p:cNvSpPr>
            <a:spLocks noGrp="1"/>
          </p:cNvSpPr>
          <p:nvPr>
            <p:ph type="title"/>
          </p:nvPr>
        </p:nvSpPr>
        <p:spPr>
          <a:xfrm>
            <a:off x="1299394" y="73542"/>
            <a:ext cx="9905998" cy="864388"/>
          </a:xfrm>
        </p:spPr>
        <p:txBody>
          <a:bodyPr/>
          <a:lstStyle/>
          <a:p>
            <a:r>
              <a:rPr lang="es-ES" b="1" dirty="0"/>
              <a:t>Clonación de tarjeta</a:t>
            </a:r>
            <a:endParaRPr lang="es-PE" b="1" dirty="0"/>
          </a:p>
        </p:txBody>
      </p:sp>
      <p:sp>
        <p:nvSpPr>
          <p:cNvPr id="3" name="Marcador de contenido 2">
            <a:extLst>
              <a:ext uri="{FF2B5EF4-FFF2-40B4-BE49-F238E27FC236}">
                <a16:creationId xmlns:a16="http://schemas.microsoft.com/office/drawing/2014/main" id="{43CDAE76-5F04-FE9F-69AB-3D19C375EB27}"/>
              </a:ext>
            </a:extLst>
          </p:cNvPr>
          <p:cNvSpPr>
            <a:spLocks noGrp="1"/>
          </p:cNvSpPr>
          <p:nvPr>
            <p:ph idx="1"/>
          </p:nvPr>
        </p:nvSpPr>
        <p:spPr>
          <a:xfrm>
            <a:off x="1141414" y="1050846"/>
            <a:ext cx="4849954" cy="5604743"/>
          </a:xfrm>
        </p:spPr>
        <p:txBody>
          <a:bodyPr>
            <a:normAutofit fontScale="77500" lnSpcReduction="20000"/>
          </a:bodyPr>
          <a:lstStyle/>
          <a:p>
            <a:pPr marL="0" indent="0" algn="just">
              <a:buNone/>
            </a:pPr>
            <a:r>
              <a:rPr lang="es-ES" dirty="0"/>
              <a:t>La División de Seguridad Ferroviaria de la PNP informó que se detectó una tarjeta clonada con un saldo de casi S/4 millones durante un operativo en la estación del tren La Cultura. Esto fue un trabajo conjunto entre la Autoridad de Transporte Urbano para Lima y Callao (ATU), la Policía Nacional del Perú (PNP) y el Ministerio de Transportes y Comunicaciones (MTC).</a:t>
            </a:r>
          </a:p>
          <a:p>
            <a:pPr marL="0" indent="0" algn="just">
              <a:buNone/>
            </a:pPr>
            <a:endParaRPr lang="es-ES" dirty="0"/>
          </a:p>
          <a:p>
            <a:pPr marL="0" indent="0" algn="just">
              <a:buNone/>
            </a:pPr>
            <a:r>
              <a:rPr lang="es-ES" dirty="0"/>
              <a:t>El presunto revendedor de pasajes, intervenido en este operativo, fue identificado como Eusebio Magno Trejo Sánchez, de 53 años, quien fue encontrado con 15 tarjetas clonadas y una de ellas registraba un saldo de S/3.989.500; sin embargo, el límite máximo legal que se puede recargar en este servicio es de S/100.</a:t>
            </a:r>
            <a:endParaRPr lang="es-PE" dirty="0"/>
          </a:p>
        </p:txBody>
      </p:sp>
      <p:pic>
        <p:nvPicPr>
          <p:cNvPr id="5" name="Imagen 4">
            <a:extLst>
              <a:ext uri="{FF2B5EF4-FFF2-40B4-BE49-F238E27FC236}">
                <a16:creationId xmlns:a16="http://schemas.microsoft.com/office/drawing/2014/main" id="{11D7E831-39BF-5ED6-F428-0CA26F68F17F}"/>
              </a:ext>
            </a:extLst>
          </p:cNvPr>
          <p:cNvPicPr>
            <a:picLocks noChangeAspect="1"/>
          </p:cNvPicPr>
          <p:nvPr/>
        </p:nvPicPr>
        <p:blipFill rotWithShape="1">
          <a:blip r:embed="rId2"/>
          <a:srcRect l="13545" t="9620" r="38209" b="3004"/>
          <a:stretch/>
        </p:blipFill>
        <p:spPr>
          <a:xfrm>
            <a:off x="6096000" y="796149"/>
            <a:ext cx="5882185" cy="5807154"/>
          </a:xfrm>
          <a:prstGeom prst="rect">
            <a:avLst/>
          </a:prstGeom>
        </p:spPr>
      </p:pic>
    </p:spTree>
    <p:extLst>
      <p:ext uri="{BB962C8B-B14F-4D97-AF65-F5344CB8AC3E}">
        <p14:creationId xmlns:p14="http://schemas.microsoft.com/office/powerpoint/2010/main" val="7364412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4558CB-6D78-77A6-548E-E948E4321D44}"/>
              </a:ext>
            </a:extLst>
          </p:cNvPr>
          <p:cNvSpPr>
            <a:spLocks noGrp="1"/>
          </p:cNvSpPr>
          <p:nvPr>
            <p:ph type="title"/>
          </p:nvPr>
        </p:nvSpPr>
        <p:spPr/>
        <p:txBody>
          <a:bodyPr>
            <a:normAutofit/>
          </a:bodyPr>
          <a:lstStyle/>
          <a:p>
            <a:r>
              <a:rPr lang="es-MX" sz="2400" b="1" dirty="0"/>
              <a:t>Policía Nacional del Perú (PNP) intervino a cuatro presuntos miembros de la organización criminal ‘Los </a:t>
            </a:r>
            <a:r>
              <a:rPr lang="es-MX" sz="2400" b="1" dirty="0" err="1"/>
              <a:t>ciberpiratas</a:t>
            </a:r>
            <a:r>
              <a:rPr lang="es-MX" sz="2400" b="1" dirty="0"/>
              <a:t> de la capital’, en las estaciones La Cultura y Angamos.</a:t>
            </a:r>
            <a:endParaRPr lang="es-PE" sz="2400" b="1" dirty="0"/>
          </a:p>
        </p:txBody>
      </p:sp>
      <p:sp>
        <p:nvSpPr>
          <p:cNvPr id="3" name="Marcador de contenido 2">
            <a:extLst>
              <a:ext uri="{FF2B5EF4-FFF2-40B4-BE49-F238E27FC236}">
                <a16:creationId xmlns:a16="http://schemas.microsoft.com/office/drawing/2014/main" id="{C1318534-6DAC-FCC0-5A64-D8B344172288}"/>
              </a:ext>
            </a:extLst>
          </p:cNvPr>
          <p:cNvSpPr>
            <a:spLocks noGrp="1"/>
          </p:cNvSpPr>
          <p:nvPr>
            <p:ph idx="1"/>
          </p:nvPr>
        </p:nvSpPr>
        <p:spPr>
          <a:xfrm>
            <a:off x="1141413" y="2232234"/>
            <a:ext cx="4364966" cy="3541714"/>
          </a:xfrm>
        </p:spPr>
        <p:txBody>
          <a:bodyPr>
            <a:normAutofit fontScale="77500" lnSpcReduction="20000"/>
          </a:bodyPr>
          <a:lstStyle/>
          <a:p>
            <a:pPr algn="just"/>
            <a:r>
              <a:rPr lang="es-MX" dirty="0"/>
              <a:t>Mediante esta actividad delictiva, la organización criminal se beneficia económicamente porque ofrece a los pasajeros sus tarjetas en las estaciones de los trenes de la Línea 1. Como estas se encuentran alteradas, aparece como si tuvieran un monto que es reconocido por el sistema de este medio de transporte. Sin embargo, realmente no es dinero y de esta forma evitan que el Estado recaude el monto.</a:t>
            </a:r>
            <a:endParaRPr lang="es-PE" dirty="0"/>
          </a:p>
        </p:txBody>
      </p:sp>
      <p:pic>
        <p:nvPicPr>
          <p:cNvPr id="5" name="Imagen 4">
            <a:extLst>
              <a:ext uri="{FF2B5EF4-FFF2-40B4-BE49-F238E27FC236}">
                <a16:creationId xmlns:a16="http://schemas.microsoft.com/office/drawing/2014/main" id="{37202151-EABA-A1BF-406F-2C746D3A6DB9}"/>
              </a:ext>
            </a:extLst>
          </p:cNvPr>
          <p:cNvPicPr>
            <a:picLocks noChangeAspect="1"/>
          </p:cNvPicPr>
          <p:nvPr/>
        </p:nvPicPr>
        <p:blipFill rotWithShape="1">
          <a:blip r:embed="rId2"/>
          <a:srcRect l="16345" t="23344" r="34411" b="13952"/>
          <a:stretch/>
        </p:blipFill>
        <p:spPr>
          <a:xfrm>
            <a:off x="5674927" y="2232234"/>
            <a:ext cx="5372484" cy="3676860"/>
          </a:xfrm>
          <a:prstGeom prst="rect">
            <a:avLst/>
          </a:prstGeom>
        </p:spPr>
      </p:pic>
    </p:spTree>
    <p:extLst>
      <p:ext uri="{BB962C8B-B14F-4D97-AF65-F5344CB8AC3E}">
        <p14:creationId xmlns:p14="http://schemas.microsoft.com/office/powerpoint/2010/main" val="4012581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1C2DDDF-D304-4848-95CF-09F55EE5A48C}"/>
              </a:ext>
            </a:extLst>
          </p:cNvPr>
          <p:cNvSpPr>
            <a:spLocks noGrp="1"/>
          </p:cNvSpPr>
          <p:nvPr>
            <p:ph idx="1"/>
          </p:nvPr>
        </p:nvSpPr>
        <p:spPr/>
        <p:txBody>
          <a:bodyPr/>
          <a:lstStyle/>
          <a:p>
            <a:endParaRPr lang="es-PE" dirty="0"/>
          </a:p>
        </p:txBody>
      </p:sp>
      <p:pic>
        <p:nvPicPr>
          <p:cNvPr id="5" name="Imagen 4">
            <a:extLst>
              <a:ext uri="{FF2B5EF4-FFF2-40B4-BE49-F238E27FC236}">
                <a16:creationId xmlns:a16="http://schemas.microsoft.com/office/drawing/2014/main" id="{6F04883F-8FD2-3B2B-C86E-043AEBF74325}"/>
              </a:ext>
            </a:extLst>
          </p:cNvPr>
          <p:cNvPicPr>
            <a:picLocks noChangeAspect="1"/>
          </p:cNvPicPr>
          <p:nvPr/>
        </p:nvPicPr>
        <p:blipFill rotWithShape="1">
          <a:blip r:embed="rId2"/>
          <a:srcRect l="6819" t="15138" r="38977"/>
          <a:stretch/>
        </p:blipFill>
        <p:spPr>
          <a:xfrm>
            <a:off x="364659" y="1019507"/>
            <a:ext cx="5423364" cy="5435918"/>
          </a:xfrm>
          <a:prstGeom prst="rect">
            <a:avLst/>
          </a:prstGeom>
        </p:spPr>
      </p:pic>
      <p:pic>
        <p:nvPicPr>
          <p:cNvPr id="7" name="Imagen 6">
            <a:extLst>
              <a:ext uri="{FF2B5EF4-FFF2-40B4-BE49-F238E27FC236}">
                <a16:creationId xmlns:a16="http://schemas.microsoft.com/office/drawing/2014/main" id="{5E34E982-002C-D00A-6606-22F6D2CED64C}"/>
              </a:ext>
            </a:extLst>
          </p:cNvPr>
          <p:cNvPicPr>
            <a:picLocks noChangeAspect="1"/>
          </p:cNvPicPr>
          <p:nvPr/>
        </p:nvPicPr>
        <p:blipFill rotWithShape="1">
          <a:blip r:embed="rId3"/>
          <a:srcRect l="17955" t="10873" r="31136"/>
          <a:stretch/>
        </p:blipFill>
        <p:spPr>
          <a:xfrm>
            <a:off x="6094412" y="1019507"/>
            <a:ext cx="5876815" cy="5483210"/>
          </a:xfrm>
          <a:prstGeom prst="rect">
            <a:avLst/>
          </a:prstGeom>
        </p:spPr>
      </p:pic>
    </p:spTree>
    <p:extLst>
      <p:ext uri="{BB962C8B-B14F-4D97-AF65-F5344CB8AC3E}">
        <p14:creationId xmlns:p14="http://schemas.microsoft.com/office/powerpoint/2010/main" val="486011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82D7E4-E04C-B599-B0B4-27CE4BEB713E}"/>
              </a:ext>
            </a:extLst>
          </p:cNvPr>
          <p:cNvSpPr>
            <a:spLocks noGrp="1"/>
          </p:cNvSpPr>
          <p:nvPr>
            <p:ph type="title"/>
          </p:nvPr>
        </p:nvSpPr>
        <p:spPr>
          <a:xfrm>
            <a:off x="1143001" y="554925"/>
            <a:ext cx="9905998" cy="921523"/>
          </a:xfrm>
        </p:spPr>
        <p:txBody>
          <a:bodyPr/>
          <a:lstStyle/>
          <a:p>
            <a:r>
              <a:rPr lang="es-PE" b="1" dirty="0"/>
              <a:t>Compras fraudulentas</a:t>
            </a:r>
          </a:p>
        </p:txBody>
      </p:sp>
      <p:sp>
        <p:nvSpPr>
          <p:cNvPr id="3" name="Marcador de contenido 2">
            <a:extLst>
              <a:ext uri="{FF2B5EF4-FFF2-40B4-BE49-F238E27FC236}">
                <a16:creationId xmlns:a16="http://schemas.microsoft.com/office/drawing/2014/main" id="{DFDE7C3F-F4B7-175B-D433-9A7D889D5C83}"/>
              </a:ext>
            </a:extLst>
          </p:cNvPr>
          <p:cNvSpPr>
            <a:spLocks noGrp="1"/>
          </p:cNvSpPr>
          <p:nvPr>
            <p:ph idx="1"/>
          </p:nvPr>
        </p:nvSpPr>
        <p:spPr>
          <a:xfrm>
            <a:off x="1143001" y="1460980"/>
            <a:ext cx="4680284" cy="3873020"/>
          </a:xfrm>
        </p:spPr>
        <p:txBody>
          <a:bodyPr>
            <a:noAutofit/>
          </a:bodyPr>
          <a:lstStyle/>
          <a:p>
            <a:pPr marL="0" indent="0" algn="just">
              <a:buNone/>
            </a:pPr>
            <a:r>
              <a:rPr lang="es-ES" dirty="0"/>
              <a:t>Los ciberdelincuentes ofertan productos en sitios web o redes sociales a muy bajos precios.  Entre las plataformas más usadas están Facebook y WhatsApp. Los usuarios son engañados para realizar los pagos en línea o transferencias a cuentas personales, y luego los perfiles de los vendedores son desactivados. Fuente: Andina Noticias</a:t>
            </a:r>
            <a:endParaRPr lang="es-PE" dirty="0"/>
          </a:p>
        </p:txBody>
      </p:sp>
      <p:pic>
        <p:nvPicPr>
          <p:cNvPr id="5" name="Imagen 4">
            <a:extLst>
              <a:ext uri="{FF2B5EF4-FFF2-40B4-BE49-F238E27FC236}">
                <a16:creationId xmlns:a16="http://schemas.microsoft.com/office/drawing/2014/main" id="{3580642B-D4C4-0D3D-8D9D-B992893CCE30}"/>
              </a:ext>
            </a:extLst>
          </p:cNvPr>
          <p:cNvPicPr>
            <a:picLocks noChangeAspect="1"/>
          </p:cNvPicPr>
          <p:nvPr/>
        </p:nvPicPr>
        <p:blipFill rotWithShape="1">
          <a:blip r:embed="rId2"/>
          <a:srcRect l="13816" t="18707" r="33553"/>
          <a:stretch/>
        </p:blipFill>
        <p:spPr>
          <a:xfrm>
            <a:off x="6083970" y="1476448"/>
            <a:ext cx="5951621" cy="4554486"/>
          </a:xfrm>
          <a:prstGeom prst="rect">
            <a:avLst/>
          </a:prstGeom>
        </p:spPr>
      </p:pic>
    </p:spTree>
    <p:extLst>
      <p:ext uri="{BB962C8B-B14F-4D97-AF65-F5344CB8AC3E}">
        <p14:creationId xmlns:p14="http://schemas.microsoft.com/office/powerpoint/2010/main" val="314256795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E9AC6-B3A7-C4F8-8BF9-CC2CCC36A8A1}"/>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0CE3B95A-F3A2-AC08-19FD-D4EAE837A409}"/>
              </a:ext>
            </a:extLst>
          </p:cNvPr>
          <p:cNvSpPr>
            <a:spLocks noGrp="1"/>
          </p:cNvSpPr>
          <p:nvPr>
            <p:ph type="title"/>
          </p:nvPr>
        </p:nvSpPr>
        <p:spPr>
          <a:xfrm>
            <a:off x="1400493" y="69018"/>
            <a:ext cx="10133312" cy="1069670"/>
          </a:xfrm>
        </p:spPr>
        <p:txBody>
          <a:bodyPr>
            <a:normAutofit/>
          </a:bodyPr>
          <a:lstStyle/>
          <a:p>
            <a:pPr algn="just"/>
            <a:r>
              <a:rPr lang="es-MX" sz="2800" b="1" dirty="0"/>
              <a:t>CAPÍTULO IV - DELITOS INFORMÁTICOS CONTRA LA INTIMIDAD Y EL SECRETO DE LAS COMUNICACIONES</a:t>
            </a:r>
            <a:endParaRPr lang="es-PE" sz="2800" b="1" dirty="0"/>
          </a:p>
        </p:txBody>
      </p:sp>
      <p:graphicFrame>
        <p:nvGraphicFramePr>
          <p:cNvPr id="6" name="Marcador de contenido 3">
            <a:extLst>
              <a:ext uri="{FF2B5EF4-FFF2-40B4-BE49-F238E27FC236}">
                <a16:creationId xmlns:a16="http://schemas.microsoft.com/office/drawing/2014/main" id="{6BB21860-6FCE-11D8-4F42-37AA0F46EF47}"/>
              </a:ext>
            </a:extLst>
          </p:cNvPr>
          <p:cNvGraphicFramePr>
            <a:graphicFrameLocks/>
          </p:cNvGraphicFramePr>
          <p:nvPr>
            <p:extLst>
              <p:ext uri="{D42A27DB-BD31-4B8C-83A1-F6EECF244321}">
                <p14:modId xmlns:p14="http://schemas.microsoft.com/office/powerpoint/2010/main" val="2444690763"/>
              </p:ext>
            </p:extLst>
          </p:nvPr>
        </p:nvGraphicFramePr>
        <p:xfrm>
          <a:off x="267419" y="1138687"/>
          <a:ext cx="11550770" cy="5303520"/>
        </p:xfrm>
        <a:graphic>
          <a:graphicData uri="http://schemas.openxmlformats.org/drawingml/2006/table">
            <a:tbl>
              <a:tblPr firstRow="1" bandRow="1">
                <a:tableStyleId>{5C22544A-7EE6-4342-B048-85BDC9FD1C3A}</a:tableStyleId>
              </a:tblPr>
              <a:tblGrid>
                <a:gridCol w="2838090">
                  <a:extLst>
                    <a:ext uri="{9D8B030D-6E8A-4147-A177-3AD203B41FA5}">
                      <a16:colId xmlns:a16="http://schemas.microsoft.com/office/drawing/2014/main" val="1448127233"/>
                    </a:ext>
                  </a:extLst>
                </a:gridCol>
                <a:gridCol w="8712680">
                  <a:extLst>
                    <a:ext uri="{9D8B030D-6E8A-4147-A177-3AD203B41FA5}">
                      <a16:colId xmlns:a16="http://schemas.microsoft.com/office/drawing/2014/main" val="383364264"/>
                    </a:ext>
                  </a:extLst>
                </a:gridCol>
              </a:tblGrid>
              <a:tr h="308898">
                <a:tc>
                  <a:txBody>
                    <a:bodyPr/>
                    <a:lstStyle/>
                    <a:p>
                      <a:pPr algn="just"/>
                      <a:r>
                        <a:rPr lang="es-MX" sz="1600" dirty="0"/>
                        <a:t>Artículo</a:t>
                      </a:r>
                      <a:endParaRPr lang="es-PE" sz="1600" dirty="0"/>
                    </a:p>
                  </a:txBody>
                  <a:tcPr>
                    <a:solidFill>
                      <a:srgbClr val="C00000"/>
                    </a:solidFill>
                  </a:tcPr>
                </a:tc>
                <a:tc>
                  <a:txBody>
                    <a:bodyPr/>
                    <a:lstStyle/>
                    <a:p>
                      <a:pPr algn="just"/>
                      <a:r>
                        <a:rPr lang="es-MX" sz="1600" dirty="0"/>
                        <a:t>Descripción legal</a:t>
                      </a:r>
                      <a:endParaRPr lang="es-PE" sz="1600" dirty="0"/>
                    </a:p>
                  </a:txBody>
                  <a:tcPr>
                    <a:solidFill>
                      <a:srgbClr val="C00000"/>
                    </a:solidFill>
                  </a:tcPr>
                </a:tc>
                <a:extLst>
                  <a:ext uri="{0D108BD9-81ED-4DB2-BD59-A6C34878D82A}">
                    <a16:rowId xmlns:a16="http://schemas.microsoft.com/office/drawing/2014/main" val="3447860340"/>
                  </a:ext>
                </a:extLst>
              </a:tr>
              <a:tr h="4849697">
                <a:tc>
                  <a:txBody>
                    <a:bodyPr/>
                    <a:lstStyle/>
                    <a:p>
                      <a:pPr algn="just"/>
                      <a:r>
                        <a:rPr lang="es-PE" sz="1800" b="1" i="0" kern="1200" dirty="0">
                          <a:solidFill>
                            <a:schemeClr val="dk1"/>
                          </a:solidFill>
                          <a:effectLst/>
                          <a:latin typeface="+mn-lt"/>
                          <a:ea typeface="+mn-ea"/>
                          <a:cs typeface="+mn-cs"/>
                        </a:rPr>
                        <a:t>Artículo 8-A. Préstamos informáticos extorsivos</a:t>
                      </a:r>
                      <a:endParaRPr lang="es-PE" sz="1600" dirty="0"/>
                    </a:p>
                  </a:txBody>
                  <a:tcPr/>
                </a:tc>
                <a:tc>
                  <a:txBody>
                    <a:bodyPr/>
                    <a:lstStyle/>
                    <a:p>
                      <a:pPr algn="just"/>
                      <a:r>
                        <a:rPr lang="es-MX" sz="1600" b="0" i="0" kern="1200" dirty="0">
                          <a:solidFill>
                            <a:schemeClr val="dk1"/>
                          </a:solidFill>
                          <a:effectLst/>
                          <a:latin typeface="+mn-lt"/>
                          <a:ea typeface="+mn-ea"/>
                          <a:cs typeface="+mn-cs"/>
                        </a:rPr>
                        <a:t>El que a través de plataformas digitales, internet u otro medio análogo induce u obliga mediante amenaza, intimidación, engaño o ardid a aceptar dinero o bienes, simulando un contrato de mutuo o cualquier otro con el fin de obtener una ventaja indebida, será reprimido con pena privativa de libertad no menor de diez ni mayor de quince años.</a:t>
                      </a:r>
                    </a:p>
                    <a:p>
                      <a:pPr algn="just"/>
                      <a:endParaRPr lang="es-MX" sz="1600" b="0" i="0" kern="1200" dirty="0">
                        <a:solidFill>
                          <a:schemeClr val="dk1"/>
                        </a:solidFill>
                        <a:effectLst/>
                        <a:latin typeface="+mn-lt"/>
                        <a:ea typeface="+mn-ea"/>
                        <a:cs typeface="+mn-cs"/>
                      </a:endParaRPr>
                    </a:p>
                    <a:p>
                      <a:pPr algn="just"/>
                      <a:r>
                        <a:rPr lang="es-MX" sz="1600" b="0" i="0" kern="1200" dirty="0">
                          <a:solidFill>
                            <a:schemeClr val="dk1"/>
                          </a:solidFill>
                          <a:effectLst/>
                          <a:latin typeface="+mn-lt"/>
                          <a:ea typeface="+mn-ea"/>
                          <a:cs typeface="+mn-cs"/>
                        </a:rPr>
                        <a:t>La pena será no menor de quince ni mayor de veinticinco años, cuando:</a:t>
                      </a:r>
                    </a:p>
                    <a:p>
                      <a:pPr algn="just"/>
                      <a:endParaRPr lang="es-MX" sz="1600" b="0" i="0" kern="1200" dirty="0">
                        <a:solidFill>
                          <a:schemeClr val="dk1"/>
                        </a:solidFill>
                        <a:effectLst/>
                        <a:latin typeface="+mn-lt"/>
                        <a:ea typeface="+mn-ea"/>
                        <a:cs typeface="+mn-cs"/>
                      </a:endParaRPr>
                    </a:p>
                    <a:p>
                      <a:pPr algn="just"/>
                      <a:r>
                        <a:rPr lang="es-MX" sz="1600" b="0" i="0" kern="1200" dirty="0">
                          <a:solidFill>
                            <a:schemeClr val="dk1"/>
                          </a:solidFill>
                          <a:effectLst/>
                          <a:latin typeface="+mn-lt"/>
                          <a:ea typeface="+mn-ea"/>
                          <a:cs typeface="+mn-cs"/>
                        </a:rPr>
                        <a:t>a) Se ejerce violencia para obtener la ventaja indebida.</a:t>
                      </a:r>
                    </a:p>
                    <a:p>
                      <a:pPr algn="just"/>
                      <a:endParaRPr lang="es-MX" sz="1600" b="0" i="0" kern="1200" dirty="0">
                        <a:solidFill>
                          <a:schemeClr val="dk1"/>
                        </a:solidFill>
                        <a:effectLst/>
                        <a:latin typeface="+mn-lt"/>
                        <a:ea typeface="+mn-ea"/>
                        <a:cs typeface="+mn-cs"/>
                      </a:endParaRPr>
                    </a:p>
                    <a:p>
                      <a:pPr algn="just"/>
                      <a:r>
                        <a:rPr lang="es-MX" sz="1600" b="0" i="0" kern="1200" dirty="0">
                          <a:solidFill>
                            <a:schemeClr val="dk1"/>
                          </a:solidFill>
                          <a:effectLst/>
                          <a:latin typeface="+mn-lt"/>
                          <a:ea typeface="+mn-ea"/>
                          <a:cs typeface="+mn-cs"/>
                        </a:rPr>
                        <a:t>b) La víctima tiene discapacidad, tiene entre catorce y menos de dieciocho años de edad o es adulta mayor, padece de una enfermedad grave, pertenece a un pueblo indígena u originario, o presenta cualquier situación de vulnerabilidad.</a:t>
                      </a:r>
                    </a:p>
                    <a:p>
                      <a:pPr algn="just"/>
                      <a:endParaRPr lang="es-MX" sz="1600" b="0" i="0" kern="1200" dirty="0">
                        <a:solidFill>
                          <a:schemeClr val="dk1"/>
                        </a:solidFill>
                        <a:effectLst/>
                        <a:latin typeface="+mn-lt"/>
                        <a:ea typeface="+mn-ea"/>
                        <a:cs typeface="+mn-cs"/>
                      </a:endParaRPr>
                    </a:p>
                    <a:p>
                      <a:pPr algn="just"/>
                      <a:r>
                        <a:rPr lang="es-MX" sz="1600" b="0" i="0" kern="1200" dirty="0">
                          <a:solidFill>
                            <a:schemeClr val="dk1"/>
                          </a:solidFill>
                          <a:effectLst/>
                          <a:latin typeface="+mn-lt"/>
                          <a:ea typeface="+mn-ea"/>
                          <a:cs typeface="+mn-cs"/>
                        </a:rPr>
                        <a:t>c) El agente comete el delito en el marco de la actividad de una persona jurídica.</a:t>
                      </a:r>
                    </a:p>
                    <a:p>
                      <a:pPr algn="just"/>
                      <a:endParaRPr lang="es-MX" sz="1600" b="0" i="0" kern="1200" dirty="0">
                        <a:solidFill>
                          <a:schemeClr val="dk1"/>
                        </a:solidFill>
                        <a:effectLst/>
                        <a:latin typeface="+mn-lt"/>
                        <a:ea typeface="+mn-ea"/>
                        <a:cs typeface="+mn-cs"/>
                      </a:endParaRPr>
                    </a:p>
                    <a:p>
                      <a:pPr algn="just"/>
                      <a:r>
                        <a:rPr lang="es-MX" sz="1600" b="0" i="0" kern="1200" dirty="0">
                          <a:solidFill>
                            <a:schemeClr val="dk1"/>
                          </a:solidFill>
                          <a:effectLst/>
                          <a:latin typeface="+mn-lt"/>
                          <a:ea typeface="+mn-ea"/>
                          <a:cs typeface="+mn-cs"/>
                        </a:rPr>
                        <a:t>d) La comisión del hecho punible es de carácter transnacional, de acuerdo al numeral 2 del artículo 3 de la Convención de las Naciones Unidas Contra la Delincuencia Organizada Transnacional - Convención de Palermo”.(*)</a:t>
                      </a:r>
                    </a:p>
                    <a:p>
                      <a:pPr algn="just"/>
                      <a:endParaRPr lang="es-MX" sz="1600" b="0" i="0" kern="1200" dirty="0">
                        <a:solidFill>
                          <a:schemeClr val="dk1"/>
                        </a:solidFill>
                        <a:effectLst/>
                        <a:latin typeface="+mn-lt"/>
                        <a:ea typeface="+mn-ea"/>
                        <a:cs typeface="+mn-cs"/>
                      </a:endParaRPr>
                    </a:p>
                    <a:p>
                      <a:pPr algn="just"/>
                      <a:r>
                        <a:rPr lang="es-MX" sz="1600" b="0" i="0" kern="1200" dirty="0">
                          <a:solidFill>
                            <a:schemeClr val="dk1"/>
                          </a:solidFill>
                          <a:effectLst/>
                          <a:latin typeface="+mn-lt"/>
                          <a:ea typeface="+mn-ea"/>
                          <a:cs typeface="+mn-cs"/>
                        </a:rPr>
                        <a:t>(*) Artículo incorporado por el Artículo 2 de la </a:t>
                      </a:r>
                      <a:r>
                        <a:rPr lang="es-MX" sz="1600" b="0" i="0" kern="1200" dirty="0" err="1">
                          <a:solidFill>
                            <a:schemeClr val="dk1"/>
                          </a:solidFill>
                          <a:effectLst/>
                          <a:latin typeface="+mn-lt"/>
                          <a:ea typeface="+mn-ea"/>
                          <a:cs typeface="+mn-cs"/>
                        </a:rPr>
                        <a:t>Nº</a:t>
                      </a:r>
                      <a:r>
                        <a:rPr lang="es-MX" sz="1600" b="0" i="0" kern="1200" dirty="0">
                          <a:solidFill>
                            <a:schemeClr val="dk1"/>
                          </a:solidFill>
                          <a:effectLst/>
                          <a:latin typeface="+mn-lt"/>
                          <a:ea typeface="+mn-ea"/>
                          <a:cs typeface="+mn-cs"/>
                        </a:rPr>
                        <a:t> 32183, publicada el 11 diciembre 2024.</a:t>
                      </a:r>
                      <a:endParaRPr lang="es-PE" sz="1600" dirty="0"/>
                    </a:p>
                  </a:txBody>
                  <a:tcPr/>
                </a:tc>
                <a:extLst>
                  <a:ext uri="{0D108BD9-81ED-4DB2-BD59-A6C34878D82A}">
                    <a16:rowId xmlns:a16="http://schemas.microsoft.com/office/drawing/2014/main" val="2894586242"/>
                  </a:ext>
                </a:extLst>
              </a:tr>
            </a:tbl>
          </a:graphicData>
        </a:graphic>
      </p:graphicFrame>
    </p:spTree>
    <p:extLst>
      <p:ext uri="{BB962C8B-B14F-4D97-AF65-F5344CB8AC3E}">
        <p14:creationId xmlns:p14="http://schemas.microsoft.com/office/powerpoint/2010/main" val="218383339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AA375D-8A04-E444-4270-894B4B3C4E1D}"/>
              </a:ext>
            </a:extLst>
          </p:cNvPr>
          <p:cNvSpPr>
            <a:spLocks noGrp="1"/>
          </p:cNvSpPr>
          <p:nvPr>
            <p:ph type="title"/>
          </p:nvPr>
        </p:nvSpPr>
        <p:spPr>
          <a:xfrm>
            <a:off x="1141413" y="618519"/>
            <a:ext cx="9905998" cy="908356"/>
          </a:xfrm>
        </p:spPr>
        <p:txBody>
          <a:bodyPr>
            <a:normAutofit fontScale="90000"/>
          </a:bodyPr>
          <a:lstStyle/>
          <a:p>
            <a:r>
              <a:rPr lang="es-PE" sz="3600" b="1" i="0" kern="1200" dirty="0">
                <a:solidFill>
                  <a:schemeClr val="dk1"/>
                </a:solidFill>
                <a:effectLst/>
                <a:latin typeface="+mn-lt"/>
                <a:ea typeface="+mn-ea"/>
                <a:cs typeface="+mn-cs"/>
              </a:rPr>
              <a:t>EJEMPLO DE Préstamos informáticos extorsivos</a:t>
            </a:r>
            <a:endParaRPr lang="es-PE" dirty="0"/>
          </a:p>
        </p:txBody>
      </p:sp>
      <p:pic>
        <p:nvPicPr>
          <p:cNvPr id="4098" name="Picture 2" descr="Aprueban incorporar la modalidad de préstamos extorsivos en el Código Penal  | LP">
            <a:extLst>
              <a:ext uri="{FF2B5EF4-FFF2-40B4-BE49-F238E27FC236}">
                <a16:creationId xmlns:a16="http://schemas.microsoft.com/office/drawing/2014/main" id="{94F194B0-62E4-A24E-B742-89730E1A56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1873"/>
          <a:stretch/>
        </p:blipFill>
        <p:spPr bwMode="auto">
          <a:xfrm>
            <a:off x="453377" y="1812417"/>
            <a:ext cx="5424089" cy="4179888"/>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CB30A407-0E3E-E18E-4F79-E2D42DF59DFA}"/>
              </a:ext>
            </a:extLst>
          </p:cNvPr>
          <p:cNvPicPr>
            <a:picLocks noChangeAspect="1"/>
          </p:cNvPicPr>
          <p:nvPr/>
        </p:nvPicPr>
        <p:blipFill>
          <a:blip r:embed="rId3"/>
          <a:srcRect l="16769" t="22027" r="34764"/>
          <a:stretch/>
        </p:blipFill>
        <p:spPr>
          <a:xfrm>
            <a:off x="6236898" y="1648367"/>
            <a:ext cx="5213233" cy="4507987"/>
          </a:xfrm>
          <a:prstGeom prst="rect">
            <a:avLst/>
          </a:prstGeom>
        </p:spPr>
      </p:pic>
    </p:spTree>
    <p:extLst>
      <p:ext uri="{BB962C8B-B14F-4D97-AF65-F5344CB8AC3E}">
        <p14:creationId xmlns:p14="http://schemas.microsoft.com/office/powerpoint/2010/main" val="9987851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B3C9BB-F531-4D97-5645-8B1C8CEF6D5B}"/>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4BC928CA-777E-F512-6029-96522CA81DDD}"/>
              </a:ext>
            </a:extLst>
          </p:cNvPr>
          <p:cNvSpPr>
            <a:spLocks noGrp="1"/>
          </p:cNvSpPr>
          <p:nvPr>
            <p:ph type="title"/>
          </p:nvPr>
        </p:nvSpPr>
        <p:spPr>
          <a:xfrm>
            <a:off x="1400493" y="69018"/>
            <a:ext cx="10133312" cy="1069670"/>
          </a:xfrm>
        </p:spPr>
        <p:txBody>
          <a:bodyPr>
            <a:normAutofit/>
          </a:bodyPr>
          <a:lstStyle/>
          <a:p>
            <a:pPr algn="just"/>
            <a:r>
              <a:rPr lang="es-MX" sz="2800" b="1" dirty="0"/>
              <a:t>CAPÍTULO V - DELITOS INFORMÁTICOS CONTRA LA FE PÚBLICA</a:t>
            </a:r>
            <a:endParaRPr lang="es-PE" sz="2800" b="1" dirty="0"/>
          </a:p>
        </p:txBody>
      </p:sp>
      <p:graphicFrame>
        <p:nvGraphicFramePr>
          <p:cNvPr id="6" name="Marcador de contenido 3">
            <a:extLst>
              <a:ext uri="{FF2B5EF4-FFF2-40B4-BE49-F238E27FC236}">
                <a16:creationId xmlns:a16="http://schemas.microsoft.com/office/drawing/2014/main" id="{1AF186FB-5F95-B055-CD2D-92140A46FA59}"/>
              </a:ext>
            </a:extLst>
          </p:cNvPr>
          <p:cNvGraphicFramePr>
            <a:graphicFrameLocks/>
          </p:cNvGraphicFramePr>
          <p:nvPr>
            <p:extLst>
              <p:ext uri="{D42A27DB-BD31-4B8C-83A1-F6EECF244321}">
                <p14:modId xmlns:p14="http://schemas.microsoft.com/office/powerpoint/2010/main" val="2489002208"/>
              </p:ext>
            </p:extLst>
          </p:nvPr>
        </p:nvGraphicFramePr>
        <p:xfrm>
          <a:off x="320615" y="1138688"/>
          <a:ext cx="11550770" cy="5184977"/>
        </p:xfrm>
        <a:graphic>
          <a:graphicData uri="http://schemas.openxmlformats.org/drawingml/2006/table">
            <a:tbl>
              <a:tblPr firstRow="1" bandRow="1">
                <a:tableStyleId>{5C22544A-7EE6-4342-B048-85BDC9FD1C3A}</a:tableStyleId>
              </a:tblPr>
              <a:tblGrid>
                <a:gridCol w="2838090">
                  <a:extLst>
                    <a:ext uri="{9D8B030D-6E8A-4147-A177-3AD203B41FA5}">
                      <a16:colId xmlns:a16="http://schemas.microsoft.com/office/drawing/2014/main" val="1448127233"/>
                    </a:ext>
                  </a:extLst>
                </a:gridCol>
                <a:gridCol w="8712680">
                  <a:extLst>
                    <a:ext uri="{9D8B030D-6E8A-4147-A177-3AD203B41FA5}">
                      <a16:colId xmlns:a16="http://schemas.microsoft.com/office/drawing/2014/main" val="383364264"/>
                    </a:ext>
                  </a:extLst>
                </a:gridCol>
              </a:tblGrid>
              <a:tr h="308898">
                <a:tc>
                  <a:txBody>
                    <a:bodyPr/>
                    <a:lstStyle/>
                    <a:p>
                      <a:pPr algn="just"/>
                      <a:r>
                        <a:rPr lang="es-MX" sz="1600" dirty="0"/>
                        <a:t>Artículo</a:t>
                      </a:r>
                      <a:endParaRPr lang="es-PE" sz="1600" dirty="0"/>
                    </a:p>
                  </a:txBody>
                  <a:tcPr>
                    <a:solidFill>
                      <a:srgbClr val="C00000"/>
                    </a:solidFill>
                  </a:tcPr>
                </a:tc>
                <a:tc>
                  <a:txBody>
                    <a:bodyPr/>
                    <a:lstStyle/>
                    <a:p>
                      <a:pPr algn="just"/>
                      <a:r>
                        <a:rPr lang="es-MX" sz="1600" dirty="0"/>
                        <a:t>Descripción legal</a:t>
                      </a:r>
                      <a:endParaRPr lang="es-PE" sz="1600" dirty="0"/>
                    </a:p>
                  </a:txBody>
                  <a:tcPr>
                    <a:solidFill>
                      <a:srgbClr val="C00000"/>
                    </a:solidFill>
                  </a:tcPr>
                </a:tc>
                <a:extLst>
                  <a:ext uri="{0D108BD9-81ED-4DB2-BD59-A6C34878D82A}">
                    <a16:rowId xmlns:a16="http://schemas.microsoft.com/office/drawing/2014/main" val="3447860340"/>
                  </a:ext>
                </a:extLst>
              </a:tr>
              <a:tr h="4849697">
                <a:tc>
                  <a:txBody>
                    <a:bodyPr/>
                    <a:lstStyle/>
                    <a:p>
                      <a:pPr algn="just"/>
                      <a:r>
                        <a:rPr lang="es-MX" sz="2800" b="1" i="0" kern="1200" dirty="0">
                          <a:solidFill>
                            <a:schemeClr val="dk1"/>
                          </a:solidFill>
                          <a:effectLst/>
                          <a:latin typeface="+mn-lt"/>
                          <a:ea typeface="+mn-ea"/>
                          <a:cs typeface="+mn-cs"/>
                        </a:rPr>
                        <a:t>Artículo 9. Suplantación de identidad</a:t>
                      </a:r>
                      <a:endParaRPr lang="es-PE" sz="2800" dirty="0"/>
                    </a:p>
                  </a:txBody>
                  <a:tcPr/>
                </a:tc>
                <a:tc>
                  <a:txBody>
                    <a:bodyPr/>
                    <a:lstStyle/>
                    <a:p>
                      <a:pPr algn="just"/>
                      <a:r>
                        <a:rPr lang="es-MX" sz="2800" b="0" i="0" kern="1200" dirty="0">
                          <a:solidFill>
                            <a:schemeClr val="dk1"/>
                          </a:solidFill>
                          <a:effectLst/>
                          <a:latin typeface="+mn-lt"/>
                          <a:ea typeface="+mn-ea"/>
                          <a:cs typeface="+mn-cs"/>
                        </a:rPr>
                        <a:t>El que, mediante las tecnologías digitales suplanta la identidad de una persona natural o jurídica, siempre que de dicha conducta resulte algún perjuicio, material, moral o de cualquier otra índole, será reprimido con pena privativa de libertad no menor de tres ni mayor de cinco años.</a:t>
                      </a:r>
                    </a:p>
                    <a:p>
                      <a:pPr algn="just"/>
                      <a:endParaRPr lang="es-MX" sz="2800" b="0" i="0" kern="1200" dirty="0">
                        <a:solidFill>
                          <a:schemeClr val="dk1"/>
                        </a:solidFill>
                        <a:effectLst/>
                        <a:latin typeface="+mn-lt"/>
                        <a:ea typeface="+mn-ea"/>
                        <a:cs typeface="+mn-cs"/>
                      </a:endParaRPr>
                    </a:p>
                    <a:p>
                      <a:pPr algn="just"/>
                      <a:r>
                        <a:rPr lang="es-MX" sz="2800" b="0" i="0" kern="1200" dirty="0">
                          <a:solidFill>
                            <a:schemeClr val="dk1"/>
                          </a:solidFill>
                          <a:effectLst/>
                          <a:latin typeface="+mn-lt"/>
                          <a:ea typeface="+mn-ea"/>
                          <a:cs typeface="+mn-cs"/>
                        </a:rPr>
                        <a:t>La pena privativa de libertad es no menor de seis ni mayor de nueve años cuando se suplante la identidad de una persona menor de 18 años de edad y resulte algún perjuicio, material, moral o de cualquier otra índole.</a:t>
                      </a:r>
                      <a:endParaRPr lang="es-PE" sz="2800" dirty="0"/>
                    </a:p>
                  </a:txBody>
                  <a:tcPr/>
                </a:tc>
                <a:extLst>
                  <a:ext uri="{0D108BD9-81ED-4DB2-BD59-A6C34878D82A}">
                    <a16:rowId xmlns:a16="http://schemas.microsoft.com/office/drawing/2014/main" val="2894586242"/>
                  </a:ext>
                </a:extLst>
              </a:tr>
            </a:tbl>
          </a:graphicData>
        </a:graphic>
      </p:graphicFrame>
    </p:spTree>
    <p:extLst>
      <p:ext uri="{BB962C8B-B14F-4D97-AF65-F5344CB8AC3E}">
        <p14:creationId xmlns:p14="http://schemas.microsoft.com/office/powerpoint/2010/main" val="305321225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FCD3033-6F2F-1EAB-D76F-3F387AD617A5}"/>
              </a:ext>
            </a:extLst>
          </p:cNvPr>
          <p:cNvSpPr>
            <a:spLocks noGrp="1"/>
          </p:cNvSpPr>
          <p:nvPr>
            <p:ph type="title"/>
          </p:nvPr>
        </p:nvSpPr>
        <p:spPr>
          <a:xfrm>
            <a:off x="1141413" y="618519"/>
            <a:ext cx="9905998" cy="942862"/>
          </a:xfrm>
        </p:spPr>
        <p:txBody>
          <a:bodyPr/>
          <a:lstStyle/>
          <a:p>
            <a:r>
              <a:rPr lang="es-MX" dirty="0"/>
              <a:t>Ejemplos actuales</a:t>
            </a:r>
            <a:endParaRPr lang="es-PE" dirty="0"/>
          </a:p>
        </p:txBody>
      </p:sp>
      <p:pic>
        <p:nvPicPr>
          <p:cNvPr id="5" name="Imagen 4">
            <a:extLst>
              <a:ext uri="{FF2B5EF4-FFF2-40B4-BE49-F238E27FC236}">
                <a16:creationId xmlns:a16="http://schemas.microsoft.com/office/drawing/2014/main" id="{FAB6B77E-D656-9378-F1DD-F90CD80BECA9}"/>
              </a:ext>
            </a:extLst>
          </p:cNvPr>
          <p:cNvPicPr>
            <a:picLocks noChangeAspect="1"/>
          </p:cNvPicPr>
          <p:nvPr/>
        </p:nvPicPr>
        <p:blipFill>
          <a:blip r:embed="rId2"/>
          <a:srcRect l="16934" t="21823" r="34882" b="9024"/>
          <a:stretch/>
        </p:blipFill>
        <p:spPr>
          <a:xfrm>
            <a:off x="219822" y="1707738"/>
            <a:ext cx="5874590" cy="4531743"/>
          </a:xfrm>
          <a:prstGeom prst="rect">
            <a:avLst/>
          </a:prstGeom>
        </p:spPr>
      </p:pic>
      <p:pic>
        <p:nvPicPr>
          <p:cNvPr id="7" name="Imagen 6">
            <a:extLst>
              <a:ext uri="{FF2B5EF4-FFF2-40B4-BE49-F238E27FC236}">
                <a16:creationId xmlns:a16="http://schemas.microsoft.com/office/drawing/2014/main" id="{08E2BD2F-5320-C2D4-948E-B485FDFABC48}"/>
              </a:ext>
            </a:extLst>
          </p:cNvPr>
          <p:cNvPicPr>
            <a:picLocks noChangeAspect="1"/>
          </p:cNvPicPr>
          <p:nvPr/>
        </p:nvPicPr>
        <p:blipFill>
          <a:blip r:embed="rId3"/>
          <a:srcRect l="16768" t="22290" r="35047" b="7113"/>
          <a:stretch/>
        </p:blipFill>
        <p:spPr>
          <a:xfrm>
            <a:off x="6205268" y="1683313"/>
            <a:ext cx="5874590" cy="4626341"/>
          </a:xfrm>
          <a:prstGeom prst="rect">
            <a:avLst/>
          </a:prstGeom>
        </p:spPr>
      </p:pic>
    </p:spTree>
    <p:extLst>
      <p:ext uri="{BB962C8B-B14F-4D97-AF65-F5344CB8AC3E}">
        <p14:creationId xmlns:p14="http://schemas.microsoft.com/office/powerpoint/2010/main" val="330140471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F293CE-77A1-B7C0-169E-9E2223BF7B1F}"/>
              </a:ext>
            </a:extLst>
          </p:cNvPr>
          <p:cNvSpPr>
            <a:spLocks noGrp="1"/>
          </p:cNvSpPr>
          <p:nvPr>
            <p:ph type="title"/>
          </p:nvPr>
        </p:nvSpPr>
        <p:spPr>
          <a:xfrm>
            <a:off x="1141413" y="618519"/>
            <a:ext cx="10302442" cy="1478570"/>
          </a:xfrm>
        </p:spPr>
        <p:txBody>
          <a:bodyPr/>
          <a:lstStyle/>
          <a:p>
            <a:r>
              <a:rPr lang="es-ES" dirty="0"/>
              <a:t>Rol de la defensa – rol del ministerio público</a:t>
            </a:r>
            <a:endParaRPr lang="es-PE" dirty="0"/>
          </a:p>
        </p:txBody>
      </p:sp>
      <p:sp>
        <p:nvSpPr>
          <p:cNvPr id="3" name="Marcador de contenido 2">
            <a:extLst>
              <a:ext uri="{FF2B5EF4-FFF2-40B4-BE49-F238E27FC236}">
                <a16:creationId xmlns:a16="http://schemas.microsoft.com/office/drawing/2014/main" id="{4D478CDA-F2CF-D7AD-54AC-4C44B76A77FE}"/>
              </a:ext>
            </a:extLst>
          </p:cNvPr>
          <p:cNvSpPr>
            <a:spLocks noGrp="1"/>
          </p:cNvSpPr>
          <p:nvPr>
            <p:ph idx="1"/>
          </p:nvPr>
        </p:nvSpPr>
        <p:spPr/>
        <p:txBody>
          <a:bodyPr/>
          <a:lstStyle/>
          <a:p>
            <a:endParaRPr lang="es-PE"/>
          </a:p>
        </p:txBody>
      </p:sp>
      <p:pic>
        <p:nvPicPr>
          <p:cNvPr id="4" name="Imagen 3">
            <a:extLst>
              <a:ext uri="{FF2B5EF4-FFF2-40B4-BE49-F238E27FC236}">
                <a16:creationId xmlns:a16="http://schemas.microsoft.com/office/drawing/2014/main" id="{52FE5CFE-DFC7-6C5F-4CA7-EE08117BD628}"/>
              </a:ext>
            </a:extLst>
          </p:cNvPr>
          <p:cNvPicPr>
            <a:picLocks noChangeAspect="1"/>
          </p:cNvPicPr>
          <p:nvPr/>
        </p:nvPicPr>
        <p:blipFill>
          <a:blip r:embed="rId2"/>
          <a:stretch>
            <a:fillRect/>
          </a:stretch>
        </p:blipFill>
        <p:spPr>
          <a:xfrm>
            <a:off x="748145" y="2097089"/>
            <a:ext cx="4762500" cy="3590925"/>
          </a:xfrm>
          <a:prstGeom prst="rect">
            <a:avLst/>
          </a:prstGeom>
        </p:spPr>
      </p:pic>
      <p:pic>
        <p:nvPicPr>
          <p:cNvPr id="5" name="Imagen 4">
            <a:extLst>
              <a:ext uri="{FF2B5EF4-FFF2-40B4-BE49-F238E27FC236}">
                <a16:creationId xmlns:a16="http://schemas.microsoft.com/office/drawing/2014/main" id="{AC38F54B-2DA1-3D62-9714-07EDF15E4E44}"/>
              </a:ext>
            </a:extLst>
          </p:cNvPr>
          <p:cNvPicPr>
            <a:picLocks noChangeAspect="1"/>
          </p:cNvPicPr>
          <p:nvPr/>
        </p:nvPicPr>
        <p:blipFill>
          <a:blip r:embed="rId3"/>
          <a:stretch>
            <a:fillRect/>
          </a:stretch>
        </p:blipFill>
        <p:spPr>
          <a:xfrm>
            <a:off x="6505290" y="1767681"/>
            <a:ext cx="4163387" cy="4505326"/>
          </a:xfrm>
          <a:prstGeom prst="rect">
            <a:avLst/>
          </a:prstGeom>
        </p:spPr>
      </p:pic>
    </p:spTree>
    <p:extLst>
      <p:ext uri="{BB962C8B-B14F-4D97-AF65-F5344CB8AC3E}">
        <p14:creationId xmlns:p14="http://schemas.microsoft.com/office/powerpoint/2010/main" val="250824410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0935DC8D-B9CB-7C86-0347-A55846BACD4D}"/>
              </a:ext>
            </a:extLst>
          </p:cNvPr>
          <p:cNvSpPr>
            <a:spLocks noGrp="1"/>
          </p:cNvSpPr>
          <p:nvPr>
            <p:ph type="ctrTitle"/>
          </p:nvPr>
        </p:nvSpPr>
        <p:spPr/>
        <p:txBody>
          <a:bodyPr/>
          <a:lstStyle/>
          <a:p>
            <a:r>
              <a:rPr lang="es-ES" b="1" dirty="0"/>
              <a:t>8. Conclusiones</a:t>
            </a:r>
            <a:endParaRPr lang="es-PE" b="1" dirty="0"/>
          </a:p>
        </p:txBody>
      </p:sp>
      <p:sp>
        <p:nvSpPr>
          <p:cNvPr id="5" name="Subtítulo 4">
            <a:extLst>
              <a:ext uri="{FF2B5EF4-FFF2-40B4-BE49-F238E27FC236}">
                <a16:creationId xmlns:a16="http://schemas.microsoft.com/office/drawing/2014/main" id="{73E88F76-0783-27E0-BAAD-0E33FD59B3E8}"/>
              </a:ext>
            </a:extLst>
          </p:cNvPr>
          <p:cNvSpPr>
            <a:spLocks noGrp="1"/>
          </p:cNvSpPr>
          <p:nvPr>
            <p:ph type="subTitle" idx="1"/>
          </p:nvPr>
        </p:nvSpPr>
        <p:spPr/>
        <p:txBody>
          <a:bodyPr/>
          <a:lstStyle/>
          <a:p>
            <a:endParaRPr lang="es-PE"/>
          </a:p>
        </p:txBody>
      </p:sp>
    </p:spTree>
    <p:extLst>
      <p:ext uri="{BB962C8B-B14F-4D97-AF65-F5344CB8AC3E}">
        <p14:creationId xmlns:p14="http://schemas.microsoft.com/office/powerpoint/2010/main" val="194357173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A451876B-03F1-AA77-35AC-1E70A94140FB}"/>
              </a:ext>
            </a:extLst>
          </p:cNvPr>
          <p:cNvSpPr>
            <a:spLocks noGrp="1"/>
          </p:cNvSpPr>
          <p:nvPr>
            <p:ph idx="1"/>
          </p:nvPr>
        </p:nvSpPr>
        <p:spPr>
          <a:xfrm>
            <a:off x="1341579" y="792966"/>
            <a:ext cx="5182051" cy="5375822"/>
          </a:xfrm>
        </p:spPr>
        <p:txBody>
          <a:bodyPr>
            <a:noAutofit/>
          </a:bodyPr>
          <a:lstStyle/>
          <a:p>
            <a:pPr marL="0" indent="0" algn="just">
              <a:buNone/>
            </a:pPr>
            <a:r>
              <a:rPr lang="es-ES" dirty="0"/>
              <a:t>“El reto político criminal al que nos enfrentamos: es el de adaptar todas las estructuras políticas, jurídicas y sociales a la necesidad de protección de nuevos y viejos intereses frente a nuevas formas delictivas que son cambiantes porque lo sigue siento el ámbito social en el que las mismas se producen”.</a:t>
            </a:r>
          </a:p>
          <a:p>
            <a:pPr marL="0" indent="0" algn="just">
              <a:buNone/>
            </a:pPr>
            <a:r>
              <a:rPr lang="es-ES" sz="2000" dirty="0"/>
              <a:t>Fernando Miró Llinares (2012) El Cibercrimen Fenomenología y criminología de la delincuencia en el ciberespacio. Marcial Pons. España.</a:t>
            </a:r>
            <a:endParaRPr lang="es-PE" sz="2000" dirty="0"/>
          </a:p>
        </p:txBody>
      </p:sp>
      <p:pic>
        <p:nvPicPr>
          <p:cNvPr id="4" name="Imagen 3">
            <a:extLst>
              <a:ext uri="{FF2B5EF4-FFF2-40B4-BE49-F238E27FC236}">
                <a16:creationId xmlns:a16="http://schemas.microsoft.com/office/drawing/2014/main" id="{59FE9556-764D-26C3-4F48-611D0398E7AA}"/>
              </a:ext>
            </a:extLst>
          </p:cNvPr>
          <p:cNvPicPr>
            <a:picLocks noChangeAspect="1"/>
          </p:cNvPicPr>
          <p:nvPr/>
        </p:nvPicPr>
        <p:blipFill>
          <a:blip r:embed="rId2"/>
          <a:stretch>
            <a:fillRect/>
          </a:stretch>
        </p:blipFill>
        <p:spPr>
          <a:xfrm>
            <a:off x="6696499" y="952950"/>
            <a:ext cx="4872037" cy="4594223"/>
          </a:xfrm>
          <a:prstGeom prst="rect">
            <a:avLst/>
          </a:prstGeom>
        </p:spPr>
      </p:pic>
    </p:spTree>
    <p:extLst>
      <p:ext uri="{BB962C8B-B14F-4D97-AF65-F5344CB8AC3E}">
        <p14:creationId xmlns:p14="http://schemas.microsoft.com/office/powerpoint/2010/main" val="132579896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31F442D-94BB-AE5C-4A45-053974AB6CFB}"/>
              </a:ext>
            </a:extLst>
          </p:cNvPr>
          <p:cNvSpPr>
            <a:spLocks noGrp="1"/>
          </p:cNvSpPr>
          <p:nvPr>
            <p:ph type="ctrTitle"/>
          </p:nvPr>
        </p:nvSpPr>
        <p:spPr>
          <a:xfrm>
            <a:off x="2828326" y="1706662"/>
            <a:ext cx="8805863" cy="2103616"/>
          </a:xfrm>
        </p:spPr>
        <p:txBody>
          <a:bodyPr/>
          <a:lstStyle/>
          <a:p>
            <a:pPr eaLnBrk="1" fontAlgn="auto" hangingPunct="1">
              <a:spcAft>
                <a:spcPts val="0"/>
              </a:spcAft>
              <a:defRPr/>
            </a:pPr>
            <a:r>
              <a:rPr lang="en-US" dirty="0"/>
              <a:t>Gracias POR SU ATENCIÓN</a:t>
            </a:r>
            <a:endParaRPr lang="es-PE" dirty="0"/>
          </a:p>
        </p:txBody>
      </p:sp>
      <p:sp>
        <p:nvSpPr>
          <p:cNvPr id="5" name="Subtitle 4">
            <a:extLst>
              <a:ext uri="{FF2B5EF4-FFF2-40B4-BE49-F238E27FC236}">
                <a16:creationId xmlns:a16="http://schemas.microsoft.com/office/drawing/2014/main" id="{E5DEAB72-214D-5311-9F6D-CA295E336FCC}"/>
              </a:ext>
            </a:extLst>
          </p:cNvPr>
          <p:cNvSpPr>
            <a:spLocks noGrp="1"/>
          </p:cNvSpPr>
          <p:nvPr>
            <p:ph type="subTitle" idx="1"/>
          </p:nvPr>
        </p:nvSpPr>
        <p:spPr>
          <a:xfrm>
            <a:off x="2828326" y="3975549"/>
            <a:ext cx="7543800" cy="628650"/>
          </a:xfrm>
        </p:spPr>
        <p:txBody>
          <a:bodyPr rtlCol="0"/>
          <a:lstStyle/>
          <a:p>
            <a:pPr eaLnBrk="1" fontAlgn="auto" hangingPunct="1">
              <a:defRPr/>
            </a:pPr>
            <a:r>
              <a:rPr lang="es-PE" dirty="0"/>
              <a:t>jpm@romeromeneses.com</a:t>
            </a:r>
          </a:p>
          <a:p>
            <a:pPr eaLnBrk="1" fontAlgn="auto" hangingPunct="1">
              <a:defRPr/>
            </a:pPr>
            <a:endParaRPr lang="es-PE" dirty="0"/>
          </a:p>
        </p:txBody>
      </p:sp>
      <p:pic>
        <p:nvPicPr>
          <p:cNvPr id="47108" name="Imagen 1">
            <a:extLst>
              <a:ext uri="{FF2B5EF4-FFF2-40B4-BE49-F238E27FC236}">
                <a16:creationId xmlns:a16="http://schemas.microsoft.com/office/drawing/2014/main" id="{C7DFF66E-289E-35DF-C6F4-F731839A562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31100" t="18971" r="20074" b="8041"/>
          <a:stretch>
            <a:fillRect/>
          </a:stretch>
        </p:blipFill>
        <p:spPr bwMode="auto">
          <a:xfrm>
            <a:off x="0" y="0"/>
            <a:ext cx="2143124" cy="170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A8651B6-50DD-AE80-7CB7-74DD29871C3F}"/>
              </a:ext>
            </a:extLst>
          </p:cNvPr>
          <p:cNvPicPr>
            <a:picLocks noChangeAspect="1"/>
          </p:cNvPicPr>
          <p:nvPr/>
        </p:nvPicPr>
        <p:blipFill rotWithShape="1">
          <a:blip r:embed="rId2"/>
          <a:srcRect l="13409" t="10873" r="38409" b="1704"/>
          <a:stretch/>
        </p:blipFill>
        <p:spPr>
          <a:xfrm>
            <a:off x="368865" y="1066799"/>
            <a:ext cx="5143656" cy="4973819"/>
          </a:xfrm>
          <a:prstGeom prst="rect">
            <a:avLst/>
          </a:prstGeom>
        </p:spPr>
      </p:pic>
      <p:pic>
        <p:nvPicPr>
          <p:cNvPr id="7" name="Imagen 6">
            <a:extLst>
              <a:ext uri="{FF2B5EF4-FFF2-40B4-BE49-F238E27FC236}">
                <a16:creationId xmlns:a16="http://schemas.microsoft.com/office/drawing/2014/main" id="{F8182591-CE0A-9E6D-2B68-ECFC2D9E8F0E}"/>
              </a:ext>
            </a:extLst>
          </p:cNvPr>
          <p:cNvPicPr>
            <a:picLocks noChangeAspect="1"/>
          </p:cNvPicPr>
          <p:nvPr/>
        </p:nvPicPr>
        <p:blipFill rotWithShape="1">
          <a:blip r:embed="rId3"/>
          <a:srcRect l="13636" t="10447" r="38182"/>
          <a:stretch/>
        </p:blipFill>
        <p:spPr>
          <a:xfrm>
            <a:off x="6285069" y="988606"/>
            <a:ext cx="5228058" cy="5095069"/>
          </a:xfrm>
          <a:prstGeom prst="rect">
            <a:avLst/>
          </a:prstGeom>
        </p:spPr>
      </p:pic>
    </p:spTree>
    <p:extLst>
      <p:ext uri="{BB962C8B-B14F-4D97-AF65-F5344CB8AC3E}">
        <p14:creationId xmlns:p14="http://schemas.microsoft.com/office/powerpoint/2010/main" val="36723450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4645D1F-9351-5F43-550F-C1C4606E7CDE}"/>
              </a:ext>
            </a:extLst>
          </p:cNvPr>
          <p:cNvPicPr>
            <a:picLocks noChangeAspect="1"/>
          </p:cNvPicPr>
          <p:nvPr/>
        </p:nvPicPr>
        <p:blipFill rotWithShape="1">
          <a:blip r:embed="rId2"/>
          <a:srcRect l="14659" t="9166" r="16818" b="3412"/>
          <a:stretch/>
        </p:blipFill>
        <p:spPr>
          <a:xfrm>
            <a:off x="2105891" y="618519"/>
            <a:ext cx="8354291" cy="5680364"/>
          </a:xfrm>
          <a:prstGeom prst="rect">
            <a:avLst/>
          </a:prstGeom>
        </p:spPr>
      </p:pic>
    </p:spTree>
    <p:extLst>
      <p:ext uri="{BB962C8B-B14F-4D97-AF65-F5344CB8AC3E}">
        <p14:creationId xmlns:p14="http://schemas.microsoft.com/office/powerpoint/2010/main" val="282505350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o">
  <a:themeElements>
    <a:clrScheme name="Escala de grises">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ircuito">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o">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docProps/app.xml><?xml version="1.0" encoding="utf-8"?>
<Properties xmlns="http://schemas.openxmlformats.org/officeDocument/2006/extended-properties" xmlns:vt="http://schemas.openxmlformats.org/officeDocument/2006/docPropsVTypes">
  <Template>Circuito</Template>
  <TotalTime>5633</TotalTime>
  <Words>3127</Words>
  <Application>Microsoft Office PowerPoint</Application>
  <PresentationFormat>Panorámica</PresentationFormat>
  <Paragraphs>205</Paragraphs>
  <Slides>78</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78</vt:i4>
      </vt:variant>
    </vt:vector>
  </HeadingPairs>
  <TitlesOfParts>
    <vt:vector size="82" baseType="lpstr">
      <vt:lpstr>Arial</vt:lpstr>
      <vt:lpstr>Garamond</vt:lpstr>
      <vt:lpstr>Tw Cen MT</vt:lpstr>
      <vt:lpstr>Circuito</vt:lpstr>
      <vt:lpstr>Presentación de PowerPoint</vt:lpstr>
      <vt:lpstr>ANÁLISIS DEL DECRETO LEGISLATIVO N° 1625 QUE MODIFICA LOS ARTÍCULOS 154-B Y 158 DEL CÓDIGO PENAL E INCORPORA EL ARTÍCULO 5-A EN LA LEY N° 30096, LEY DE DELITOS INFORMÁTICOS PARA FORTALECER EL MARCO NORMATIVO SOBRE EL USO DE TECNOLOGÍAS DIGITALES RELACIONADO A LA DIFUSIÓN DE IMÁGENES MATERIALES AUDIOVISUALES O AUDIOS CON CONTENIDO SEXUAL</vt:lpstr>
      <vt:lpstr>1.- Introducción</vt:lpstr>
      <vt:lpstr>Bill Gates explica el internet a dave (1995) (https://www.youtube.com/watch?v=fs-YpQj88ew)</vt:lpstr>
      <vt:lpstr>Presentación de PowerPoint</vt:lpstr>
      <vt:lpstr>Ciberataques registrados en el Perú </vt:lpstr>
      <vt:lpstr>Presentación de PowerPoint</vt:lpstr>
      <vt:lpstr>Presentación de PowerPoint</vt:lpstr>
      <vt:lpstr>Presentación de PowerPoint</vt:lpstr>
      <vt:lpstr>Ciberataques registrados en el Perú </vt:lpstr>
      <vt:lpstr>DELITOS mediante Inteligencia artificial</vt:lpstr>
      <vt:lpstr>DELITOS mediante Inteligencia artificial</vt:lpstr>
      <vt:lpstr>Presentación de PowerPoint</vt:lpstr>
      <vt:lpstr>DELITOS MEDIANTE Inteligencia artificial</vt:lpstr>
      <vt:lpstr>Estafas de propuestas laborales vía whatsapp</vt:lpstr>
      <vt:lpstr>ESTAFAS MEDIANTE EL QR - MODALIDAD “QUISHING”</vt:lpstr>
      <vt:lpstr>Estafa de los likes</vt:lpstr>
      <vt:lpstr>Suplantación de identidad</vt:lpstr>
      <vt:lpstr>SUPLANTACIÓN DE IDENTIDAD MUJERES Y HOMBRES</vt:lpstr>
      <vt:lpstr>pornovenganza</vt:lpstr>
      <vt:lpstr>Presentación de PowerPoint</vt:lpstr>
      <vt:lpstr>GROOMING</vt:lpstr>
      <vt:lpstr>LAVADO DE ACTIVOS Y CRIPTOMONEDAS</vt:lpstr>
      <vt:lpstr>Ciberataques a municipalidades</vt:lpstr>
      <vt:lpstr>Ciberataques a UNIVERSIDADES</vt:lpstr>
      <vt:lpstr>CASO INTERBANK</vt:lpstr>
      <vt:lpstr>¿tenemos un sistema penal preparado?</vt:lpstr>
      <vt:lpstr>2. Problemática en el Sistema de Justicia</vt:lpstr>
      <vt:lpstr>Presentación de PowerPoint</vt:lpstr>
      <vt:lpstr>Presentación de PowerPoint</vt:lpstr>
      <vt:lpstr>Número de denuncias por delitos informáticos registrados en la PNP Según departamento, 2019-2021</vt:lpstr>
      <vt:lpstr>Número de denuncias por delitos informáticos registrados en la PNP Según departamento, 2018-2021</vt:lpstr>
      <vt:lpstr>Denuncias por delitos informáticos registradas en Fiscalías Penales Comunes y Fiscalías Mixtas, de octubre 2013 a julio 2020</vt:lpstr>
      <vt:lpstr>Personas con sentencia condenatoria registrada según delitos informáticos y contra el patrimonio relativo a delito informático – Periodo 2016 – 2020</vt:lpstr>
      <vt:lpstr>2023-2024: Sentencias obtenidas</vt:lpstr>
      <vt:lpstr>Conclusiones y recomendaciones</vt:lpstr>
      <vt:lpstr>ENTIDADES DEL SISTEMA PENAL</vt:lpstr>
      <vt:lpstr>Informes a nivel regional</vt:lpstr>
      <vt:lpstr>3. LA CIBERCRIMINALIDAD Consideración Criminológica, Político-Criminal, Dogmática, Procesal y Cooperación Internacional </vt:lpstr>
      <vt:lpstr>Presentación de PowerPoint</vt:lpstr>
      <vt:lpstr>4. DEBATE CONCEPTUAL</vt:lpstr>
      <vt:lpstr>Debate conceptual</vt:lpstr>
      <vt:lpstr>Debate conceptual</vt:lpstr>
      <vt:lpstr>5. Ley de Delitos Informáticos - LEY Nº 30096</vt:lpstr>
      <vt:lpstr>Objeto de la ley - CAPÍTULO I - FINALIDAD Y OBJETO DE LA LEY</vt:lpstr>
      <vt:lpstr>CAPÍTULO I - FINALIDAD Y OBJETO DE LA LEY - Convenio sobre la Ciberdelincuencia, Budapest, 23.XI.2001</vt:lpstr>
      <vt:lpstr>Informe de Análisis N° 04 – Ciberdelincuencia en el Perú: Pautas para una Investigación Fiscal Especializada. Pg 26</vt:lpstr>
      <vt:lpstr>CAPÍTULO II - DELITOS CONTRA DATOS Y SISTEMAS INFORMÁTICOS</vt:lpstr>
      <vt:lpstr>EJEMPLOS DE ACCESO ILÍCITO</vt:lpstr>
      <vt:lpstr>CAPÍTULO II - DELITOS CONTRA DATOS Y SISTEMAS INFORMÁTICOS</vt:lpstr>
      <vt:lpstr>EJEMPLOS DE Atentado a la integridad de datos informáticos</vt:lpstr>
      <vt:lpstr>EJEMPLOS DE Atentado a la integridad de SISTEMAS informáticos</vt:lpstr>
      <vt:lpstr>CAPÍTULO III - DELITOS INFORMÁTICOS CONTRA LA INDEMNIDAD Y LIBERTAD SEXUALES</vt:lpstr>
      <vt:lpstr>DETIENEN Y CONDENAN  A groomer EN 48 horas</vt:lpstr>
      <vt:lpstr>Sentencian A Groomer en perú</vt:lpstr>
      <vt:lpstr>Sentencian A Groomer en perú</vt:lpstr>
      <vt:lpstr>CAPÍTULO III - DELITOS INFORMÁTICOS CONTRA LA INDEMNIDAD Y LIBERTAD SEXUALES</vt:lpstr>
      <vt:lpstr>pornovenganza</vt:lpstr>
      <vt:lpstr>Presentación de PowerPoint</vt:lpstr>
      <vt:lpstr>MODIFICACIONES</vt:lpstr>
      <vt:lpstr>CÓDIGO PENAL </vt:lpstr>
      <vt:lpstr>Artículo 154-B.- Difusión de imágenes, materiales audiovisuales o audios con contenido sexual </vt:lpstr>
      <vt:lpstr>CAPÍTULO IV - DELITOS INFORMÁTICOS CONTRA LA INTIMIDAD Y EL SECRETO DE LAS COMUNICACIONES</vt:lpstr>
      <vt:lpstr>Ejemplo de la modalidad de interceptación</vt:lpstr>
      <vt:lpstr>CAPÍTULO V - DELITOS INFORMÁTICOS CONTRA EL PATRIMONIO</vt:lpstr>
      <vt:lpstr>Yape falso: ¿cómo reconocer esta modalidad de estafa?</vt:lpstr>
      <vt:lpstr>Yape falso: ¿cómo reconocer esta modalidad de estafa?</vt:lpstr>
      <vt:lpstr>Clonación de tarjeta</vt:lpstr>
      <vt:lpstr>Policía Nacional del Perú (PNP) intervino a cuatro presuntos miembros de la organización criminal ‘Los ciberpiratas de la capital’, en las estaciones La Cultura y Angamos.</vt:lpstr>
      <vt:lpstr>Compras fraudulentas</vt:lpstr>
      <vt:lpstr>CAPÍTULO IV - DELITOS INFORMÁTICOS CONTRA LA INTIMIDAD Y EL SECRETO DE LAS COMUNICACIONES</vt:lpstr>
      <vt:lpstr>EJEMPLO DE Préstamos informáticos extorsivos</vt:lpstr>
      <vt:lpstr>CAPÍTULO V - DELITOS INFORMÁTICOS CONTRA LA FE PÚBLICA</vt:lpstr>
      <vt:lpstr>Ejemplos actuales</vt:lpstr>
      <vt:lpstr>Rol de la defensa – rol del ministerio público</vt:lpstr>
      <vt:lpstr>8. Conclusiones</vt:lpstr>
      <vt:lpstr>Presentación de PowerPoint</vt:lpstr>
      <vt:lpstr>Gracias POR SU ATENCIÓN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jean paul meneses ochoa</dc:creator>
  <cp:lastModifiedBy>jean paul meneses ochoa</cp:lastModifiedBy>
  <cp:revision>33</cp:revision>
  <dcterms:created xsi:type="dcterms:W3CDTF">2023-07-22T19:27:27Z</dcterms:created>
  <dcterms:modified xsi:type="dcterms:W3CDTF">2024-12-14T16:00:01Z</dcterms:modified>
</cp:coreProperties>
</file>